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handoutMasterIdLst>
    <p:handoutMasterId r:id="rId22"/>
  </p:handoutMasterIdLst>
  <p:sldIdLst>
    <p:sldId id="366" r:id="rId3"/>
    <p:sldId id="349" r:id="rId4"/>
    <p:sldId id="368" r:id="rId5"/>
    <p:sldId id="360" r:id="rId6"/>
    <p:sldId id="377" r:id="rId7"/>
    <p:sldId id="352" r:id="rId8"/>
    <p:sldId id="354" r:id="rId9"/>
    <p:sldId id="353" r:id="rId10"/>
    <p:sldId id="355" r:id="rId11"/>
    <p:sldId id="356" r:id="rId12"/>
    <p:sldId id="278" r:id="rId13"/>
    <p:sldId id="332" r:id="rId14"/>
    <p:sldId id="327" r:id="rId15"/>
    <p:sldId id="347" r:id="rId16"/>
    <p:sldId id="343" r:id="rId17"/>
    <p:sldId id="340" r:id="rId18"/>
    <p:sldId id="346" r:id="rId19"/>
    <p:sldId id="344"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99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914" autoAdjust="0"/>
  </p:normalViewPr>
  <p:slideViewPr>
    <p:cSldViewPr>
      <p:cViewPr>
        <p:scale>
          <a:sx n="95" d="100"/>
          <a:sy n="95" d="100"/>
        </p:scale>
        <p:origin x="-1576" y="-8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52BC67B-540E-4EE3-9806-FF7DEDFB5EC1}" type="datetimeFigureOut">
              <a:rPr kumimoji="1" lang="ja-JP" altLang="en-US" smtClean="0"/>
              <a:pPr/>
              <a:t>13/10/02</a:t>
            </a:fld>
            <a:endParaRPr kumimoji="1" lang="ja-JP" altLang="en-US"/>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813675-ACD7-40B0-9716-3D50AD996FC8}" type="slidenum">
              <a:rPr kumimoji="1" lang="ja-JP" altLang="en-US" smtClean="0"/>
              <a:pPr/>
              <a:t>‹#›</a:t>
            </a:fld>
            <a:endParaRPr kumimoji="1" lang="ja-JP" altLang="en-US"/>
          </a:p>
        </p:txBody>
      </p:sp>
    </p:spTree>
    <p:extLst>
      <p:ext uri="{BB962C8B-B14F-4D97-AF65-F5344CB8AC3E}">
        <p14:creationId xmlns:p14="http://schemas.microsoft.com/office/powerpoint/2010/main" val="813727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46B6390-345A-4352-B959-15DF9B7C2BF0}" type="datetimeFigureOut">
              <a:rPr kumimoji="1" lang="ja-JP" altLang="en-US" smtClean="0"/>
              <a:pPr/>
              <a:t>13/10/02</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CD34D1-F823-474F-B64F-F2FAB65B55FF}" type="slidenum">
              <a:rPr kumimoji="1" lang="ja-JP" altLang="en-US" smtClean="0"/>
              <a:pPr/>
              <a:t>‹#›</a:t>
            </a:fld>
            <a:endParaRPr kumimoji="1" lang="ja-JP" altLang="en-US"/>
          </a:p>
        </p:txBody>
      </p:sp>
    </p:spTree>
    <p:extLst>
      <p:ext uri="{BB962C8B-B14F-4D97-AF65-F5344CB8AC3E}">
        <p14:creationId xmlns:p14="http://schemas.microsoft.com/office/powerpoint/2010/main" val="2696905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kumimoji="1" lang="ja-JP" altLang="en-US">
              <a:cs typeface="ＭＳ Ｐゴシック" charset="0"/>
            </a:endParaRPr>
          </a:p>
        </p:txBody>
      </p:sp>
      <p:sp>
        <p:nvSpPr>
          <p:cNvPr id="51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16798" indent="-275692">
              <a:defRPr sz="1200">
                <a:solidFill>
                  <a:schemeClr val="tx1"/>
                </a:solidFill>
                <a:latin typeface="Arial" charset="0"/>
                <a:ea typeface="ＭＳ Ｐゴシック" charset="0"/>
              </a:defRPr>
            </a:lvl2pPr>
            <a:lvl3pPr marL="1102766" indent="-220553">
              <a:defRPr sz="1200">
                <a:solidFill>
                  <a:schemeClr val="tx1"/>
                </a:solidFill>
                <a:latin typeface="Arial" charset="0"/>
                <a:ea typeface="ＭＳ Ｐゴシック" charset="0"/>
              </a:defRPr>
            </a:lvl3pPr>
            <a:lvl4pPr marL="1543873" indent="-220553">
              <a:defRPr sz="1200">
                <a:solidFill>
                  <a:schemeClr val="tx1"/>
                </a:solidFill>
                <a:latin typeface="Arial" charset="0"/>
                <a:ea typeface="ＭＳ Ｐゴシック" charset="0"/>
              </a:defRPr>
            </a:lvl4pPr>
            <a:lvl5pPr marL="1984980" indent="-220553">
              <a:defRPr sz="1200">
                <a:solidFill>
                  <a:schemeClr val="tx1"/>
                </a:solidFill>
                <a:latin typeface="Arial" charset="0"/>
                <a:ea typeface="ＭＳ Ｐゴシック" charset="0"/>
              </a:defRPr>
            </a:lvl5pPr>
            <a:lvl6pPr marL="2426086" indent="-220553" eaLnBrk="0" fontAlgn="base" hangingPunct="0">
              <a:spcBef>
                <a:spcPct val="30000"/>
              </a:spcBef>
              <a:spcAft>
                <a:spcPct val="0"/>
              </a:spcAft>
              <a:defRPr sz="1200">
                <a:solidFill>
                  <a:schemeClr val="tx1"/>
                </a:solidFill>
                <a:latin typeface="Arial" charset="0"/>
                <a:ea typeface="ＭＳ Ｐゴシック" charset="0"/>
              </a:defRPr>
            </a:lvl6pPr>
            <a:lvl7pPr marL="2867193" indent="-220553" eaLnBrk="0" fontAlgn="base" hangingPunct="0">
              <a:spcBef>
                <a:spcPct val="30000"/>
              </a:spcBef>
              <a:spcAft>
                <a:spcPct val="0"/>
              </a:spcAft>
              <a:defRPr sz="1200">
                <a:solidFill>
                  <a:schemeClr val="tx1"/>
                </a:solidFill>
                <a:latin typeface="Arial" charset="0"/>
                <a:ea typeface="ＭＳ Ｐゴシック" charset="0"/>
              </a:defRPr>
            </a:lvl7pPr>
            <a:lvl8pPr marL="3308299" indent="-220553" eaLnBrk="0" fontAlgn="base" hangingPunct="0">
              <a:spcBef>
                <a:spcPct val="30000"/>
              </a:spcBef>
              <a:spcAft>
                <a:spcPct val="0"/>
              </a:spcAft>
              <a:defRPr sz="1200">
                <a:solidFill>
                  <a:schemeClr val="tx1"/>
                </a:solidFill>
                <a:latin typeface="Arial" charset="0"/>
                <a:ea typeface="ＭＳ Ｐゴシック" charset="0"/>
              </a:defRPr>
            </a:lvl8pPr>
            <a:lvl9pPr marL="3749406" indent="-220553" eaLnBrk="0" fontAlgn="base" hangingPunct="0">
              <a:spcBef>
                <a:spcPct val="30000"/>
              </a:spcBef>
              <a:spcAft>
                <a:spcPct val="0"/>
              </a:spcAft>
              <a:defRPr sz="1200">
                <a:solidFill>
                  <a:schemeClr val="tx1"/>
                </a:solidFill>
                <a:latin typeface="Arial" charset="0"/>
                <a:ea typeface="ＭＳ Ｐゴシック" charset="0"/>
              </a:defRPr>
            </a:lvl9pPr>
          </a:lstStyle>
          <a:p>
            <a:fld id="{4EFEEABE-3A24-324D-88DB-382380625ABA}" type="slidenum">
              <a:rPr lang="de-DE" altLang="ja-JP"/>
              <a:pPr/>
              <a:t>2</a:t>
            </a:fld>
            <a:endParaRPr lang="de-DE"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Analysis</a:t>
            </a:r>
            <a:r>
              <a:rPr lang="en-US" baseline="0" dirty="0" smtClean="0"/>
              <a:t> is on going now by Chen Dan kun.</a:t>
            </a:r>
            <a:endParaRPr lang="en-US" dirty="0"/>
          </a:p>
        </p:txBody>
      </p:sp>
    </p:spTree>
    <p:extLst>
      <p:ext uri="{BB962C8B-B14F-4D97-AF65-F5344CB8AC3E}">
        <p14:creationId xmlns:p14="http://schemas.microsoft.com/office/powerpoint/2010/main" val="367699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body"/>
          </p:nvPr>
        </p:nvSpPr>
        <p:spPr>
          <a:xfrm>
            <a:off x="679797" y="4715068"/>
            <a:ext cx="5438050" cy="4466731"/>
          </a:xfrm>
          <a:prstGeom prst="rect">
            <a:avLst/>
          </a:prstGeom>
        </p:spPr>
        <p:txBody>
          <a:bodyPr wrap="none" lIns="0" tIns="0" rIns="0" bIns="0"/>
          <a:lstStyle/>
          <a:p>
            <a:r>
              <a:rPr lang="en-US" dirty="0"/>
              <a:t>Basic optical design of the main interferometer was fixed a while ago. We recently published a paper on this.</a:t>
            </a:r>
            <a:endParaRPr dirty="0"/>
          </a:p>
          <a:p>
            <a:endParaRPr dirty="0"/>
          </a:p>
          <a:p>
            <a:r>
              <a:rPr lang="en-US" dirty="0"/>
              <a:t>Now, the main focuses of the main interferometer group are the detailed design of the actual servo system, developing analog electronics for high frequency servos, detailed optical layout including auxiliary beams and so on.</a:t>
            </a:r>
            <a:endParaRPr dirty="0"/>
          </a:p>
          <a:p>
            <a:endParaRPr dirty="0"/>
          </a:p>
          <a:p>
            <a:r>
              <a:rPr lang="en-US" dirty="0"/>
              <a:t>However, there remain an area more work is necessary, that is, the output optics system.</a:t>
            </a:r>
            <a:endParaRPr dirty="0"/>
          </a:p>
          <a:p>
            <a:r>
              <a:rPr lang="en-US" dirty="0"/>
              <a:t>The design of the OMC is still immature and the design of the other optics for the output path are not yet finished. So we are working hard on these.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P; phosphorus [</a:t>
            </a:r>
            <a:r>
              <a:rPr kumimoji="1" lang="en-US" altLang="ja-JP" sz="1200" kern="1200" dirty="0" err="1" smtClean="0">
                <a:solidFill>
                  <a:schemeClr val="tx1"/>
                </a:solidFill>
                <a:latin typeface="+mn-lt"/>
                <a:ea typeface="+mn-ea"/>
                <a:cs typeface="+mn-cs"/>
              </a:rPr>
              <a:t>fάsfərəs</a:t>
            </a:r>
            <a:r>
              <a:rPr kumimoji="1" lang="en-US" altLang="ja-JP" sz="1200" kern="1200" dirty="0" smtClean="0">
                <a:solidFill>
                  <a:schemeClr val="tx1"/>
                </a:solidFill>
                <a:latin typeface="+mn-lt"/>
                <a:ea typeface="+mn-ea"/>
                <a:cs typeface="+mn-cs"/>
              </a:rPr>
              <a:t> | </a:t>
            </a:r>
            <a:r>
              <a:rPr kumimoji="1" lang="en-US" altLang="ja-JP" sz="1200" kern="1200" dirty="0" err="1" smtClean="0">
                <a:solidFill>
                  <a:schemeClr val="tx1"/>
                </a:solidFill>
                <a:latin typeface="+mn-lt"/>
                <a:ea typeface="+mn-ea"/>
                <a:cs typeface="+mn-cs"/>
              </a:rPr>
              <a:t>fɔ́s</a:t>
            </a:r>
            <a:r>
              <a:rPr kumimoji="1" lang="en-US" altLang="ja-JP" sz="1200" kern="1200" dirty="0" smtClean="0">
                <a:solidFill>
                  <a:schemeClr val="tx1"/>
                </a:solidFill>
                <a:latin typeface="+mn-lt"/>
                <a:ea typeface="+mn-ea"/>
                <a:cs typeface="+mn-cs"/>
              </a:rPr>
              <a:t>-]｟</a:t>
            </a:r>
            <a:r>
              <a:rPr kumimoji="1" lang="en-US" altLang="ja-JP" sz="1200" kern="1200" dirty="0" err="1" smtClean="0">
                <a:solidFill>
                  <a:schemeClr val="tx1"/>
                </a:solidFill>
                <a:latin typeface="+mn-lt"/>
                <a:ea typeface="+mn-ea"/>
                <a:cs typeface="+mn-cs"/>
              </a:rPr>
              <a:t>記号P</a:t>
            </a:r>
            <a:r>
              <a:rPr kumimoji="1" lang="en-US" altLang="ja-JP" sz="1200" kern="1200" dirty="0" smtClean="0">
                <a:solidFill>
                  <a:schemeClr val="tx1"/>
                </a:solidFill>
                <a:latin typeface="+mn-lt"/>
                <a:ea typeface="+mn-ea"/>
                <a:cs typeface="+mn-cs"/>
              </a:rPr>
              <a:t>｠</a:t>
            </a:r>
          </a:p>
          <a:p>
            <a:r>
              <a:rPr kumimoji="1" lang="en-US" sz="1200" kern="1200" dirty="0" smtClean="0">
                <a:solidFill>
                  <a:schemeClr val="tx1"/>
                </a:solidFill>
                <a:latin typeface="+mn-lt"/>
                <a:ea typeface="+mn-ea"/>
                <a:cs typeface="+mn-cs"/>
              </a:rPr>
              <a:t>ECB: Electric</a:t>
            </a:r>
            <a:r>
              <a:rPr kumimoji="1" lang="en-US" sz="1200" kern="1200" baseline="0" dirty="0" smtClean="0">
                <a:solidFill>
                  <a:schemeClr val="tx1"/>
                </a:solidFill>
                <a:latin typeface="+mn-lt"/>
                <a:ea typeface="+mn-ea"/>
                <a:cs typeface="+mn-cs"/>
              </a:rPr>
              <a:t> Chemical </a:t>
            </a:r>
            <a:r>
              <a:rPr kumimoji="1" lang="en-US" sz="1200" kern="1200" baseline="0" dirty="0" err="1" smtClean="0">
                <a:solidFill>
                  <a:schemeClr val="tx1"/>
                </a:solidFill>
                <a:latin typeface="+mn-lt"/>
                <a:ea typeface="+mn-ea"/>
                <a:cs typeface="+mn-cs"/>
              </a:rPr>
              <a:t>Buffling</a:t>
            </a:r>
            <a:endParaRPr lang="en-US" dirty="0"/>
          </a:p>
        </p:txBody>
      </p:sp>
    </p:spTree>
    <p:extLst>
      <p:ext uri="{BB962C8B-B14F-4D97-AF65-F5344CB8AC3E}">
        <p14:creationId xmlns:p14="http://schemas.microsoft.com/office/powerpoint/2010/main" val="47346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ECB: Electric</a:t>
            </a:r>
            <a:r>
              <a:rPr kumimoji="1" lang="en-US" altLang="ja-JP" sz="1200" kern="1200" baseline="0" dirty="0" smtClean="0">
                <a:solidFill>
                  <a:schemeClr val="tx1"/>
                </a:solidFill>
                <a:latin typeface="+mn-lt"/>
                <a:ea typeface="+mn-ea"/>
                <a:cs typeface="+mn-cs"/>
              </a:rPr>
              <a:t> Chemical Buffling</a:t>
            </a:r>
            <a:endParaRPr lang="en-US" altLang="ja-JP" dirty="0"/>
          </a:p>
        </p:txBody>
      </p:sp>
    </p:spTree>
    <p:extLst>
      <p:ext uri="{BB962C8B-B14F-4D97-AF65-F5344CB8AC3E}">
        <p14:creationId xmlns:p14="http://schemas.microsoft.com/office/powerpoint/2010/main" val="280843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685800" y="19812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685800" y="41148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41148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a:xfrm>
            <a:off x="6553200" y="6248400"/>
            <a:ext cx="1905000" cy="457200"/>
          </a:xfrm>
        </p:spPr>
        <p:txBody>
          <a:bodyPr/>
          <a:lstStyle>
            <a:lvl1pPr>
              <a:defRPr/>
            </a:lvl1pPr>
          </a:lstStyle>
          <a:p>
            <a:fld id="{7DE584F4-3FB6-437C-83A3-1019E876AD7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11593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457172" y="1604841"/>
            <a:ext cx="8228763" cy="3978138"/>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235220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F5B738-DA04-C747-A02A-440835AD9BDD}"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07243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09BDCE-7F3F-0F43-93B7-F05C07F06008}"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9504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8E440A-2360-7446-9E1F-CB82300FD37B}"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71938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33EEA09-4172-1644-A3AC-C3C6B1A2CBDE}"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7853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88011DE-6325-894D-84B3-B0479170F463}"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74818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359D24B-DDB1-4C43-A8C6-E8E980A4FB87}"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3478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84BE36-3CE5-9B4E-A23F-AC335CA80CB0}"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9860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44766E-6E85-F04A-90EA-68823FA231E8}"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007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369029-23A8-8845-920F-F8FA231EADA1}"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74059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83D942-85B2-4F41-B597-B7BACDCD2A25}"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51061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42FEA7-5C01-7249-9FA1-B66A327691D7}" type="datetime1">
              <a:rPr lang="ja-JP" altLang="en-US" smtClean="0">
                <a:solidFill>
                  <a:prstClr val="black">
                    <a:tint val="75000"/>
                  </a:prstClr>
                </a:solidFill>
                <a:latin typeface="Calibri"/>
                <a:ea typeface="ＭＳ Ｐゴシック"/>
              </a:rPr>
              <a:pPr/>
              <a:t>13/10/02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1654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21B904D-AB2E-4441-B1CD-6E2BB1961321}" type="datetimeFigureOut">
              <a:rPr kumimoji="1" lang="ja-JP" altLang="en-US" smtClean="0"/>
              <a:pPr/>
              <a:t>13/10/02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3871BA-B05C-4347-A10E-85E4D565509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B904D-AB2E-4441-B1CD-6E2BB1961321}" type="datetimeFigureOut">
              <a:rPr kumimoji="1" lang="ja-JP" altLang="en-US" smtClean="0"/>
              <a:pPr/>
              <a:t>13/10/02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871BA-B05C-4347-A10E-85E4D565509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ABC511A-FF37-904E-9EA5-AEC68D396931}" type="datetime1">
              <a:rPr lang="ja-JP" altLang="en-US" smtClean="0">
                <a:solidFill>
                  <a:prstClr val="black">
                    <a:tint val="75000"/>
                  </a:prstClr>
                </a:solidFill>
                <a:latin typeface="Calibri"/>
                <a:ea typeface="ＭＳ Ｐゴシック"/>
              </a:rPr>
              <a:pPr defTabSz="457200"/>
              <a:t>13/10/02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AABEC7-F414-6C4F-8F2B-1EE5F455BBC7}" type="slidenum">
              <a:rPr lang="ja-JP" altLang="en-US" smtClean="0">
                <a:solidFill>
                  <a:prstClr val="black">
                    <a:tint val="75000"/>
                  </a:prstClr>
                </a:solidFill>
                <a:latin typeface="Calibri"/>
                <a:ea typeface="ＭＳ Ｐゴシック"/>
              </a:rPr>
              <a:pPr defTabSz="457200"/>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360881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gi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19.gif"/><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19.gif"/><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9.gif"/><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png"/><Relationship Id="rId5" Type="http://schemas.openxmlformats.org/officeDocument/2006/relationships/image" Target="../media/image19.gif"/><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Reserve</a:t>
            </a:r>
            <a:endParaRPr lang="en-US" dirty="0"/>
          </a:p>
        </p:txBody>
      </p:sp>
      <p:sp>
        <p:nvSpPr>
          <p:cNvPr id="3" name="スライド番号プレースホルダー 2"/>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951885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704" y="188640"/>
            <a:ext cx="5616624" cy="562074"/>
          </a:xfrm>
        </p:spPr>
        <p:txBody>
          <a:bodyPr>
            <a:normAutofit fontScale="90000"/>
          </a:bodyPr>
          <a:lstStyle/>
          <a:p>
            <a:r>
              <a:rPr lang="en-US" altLang="ja-JP" dirty="0" smtClean="0"/>
              <a:t>Other tests</a:t>
            </a:r>
            <a:endParaRPr lang="ja-JP" altLang="en-US" dirty="0"/>
          </a:p>
        </p:txBody>
      </p:sp>
      <p:sp>
        <p:nvSpPr>
          <p:cNvPr id="4" name="フッター プレースホルダ 3"/>
          <p:cNvSpPr>
            <a:spLocks noGrp="1"/>
          </p:cNvSpPr>
          <p:nvPr>
            <p:ph type="ftr" sz="quarter" idx="11"/>
          </p:nvPr>
        </p:nvSpPr>
        <p:spPr/>
        <p:txBody>
          <a:bodyPr/>
          <a:lstStyle/>
          <a:p>
            <a:r>
              <a:rPr lang="en-US" altLang="ja-JP" smtClean="0">
                <a:solidFill>
                  <a:prstClr val="black"/>
                </a:solidFill>
              </a:rPr>
              <a:t>KAGRA face-to-face meeting, University of Toyama (Aug. 1-3, 2013)</a:t>
            </a:r>
            <a:endParaRPr lang="ja-JP" altLang="en-US">
              <a:solidFill>
                <a:prstClr val="black"/>
              </a:solidFill>
            </a:endParaRPr>
          </a:p>
        </p:txBody>
      </p:sp>
      <p:sp>
        <p:nvSpPr>
          <p:cNvPr id="5" name="スライド番号プレースホルダ 4"/>
          <p:cNvSpPr>
            <a:spLocks noGrp="1"/>
          </p:cNvSpPr>
          <p:nvPr>
            <p:ph type="sldNum" sz="quarter" idx="12"/>
          </p:nvPr>
        </p:nvSpPr>
        <p:spPr/>
        <p:txBody>
          <a:bodyPr/>
          <a:lstStyle/>
          <a:p>
            <a:fld id="{291D9946-BC5A-A340-BD23-D6CBC1550D0D}" type="slidenum">
              <a:rPr lang="ja-JP" altLang="en-US" smtClean="0">
                <a:solidFill>
                  <a:prstClr val="black"/>
                </a:solidFill>
              </a:rPr>
              <a:pPr/>
              <a:t>10</a:t>
            </a:fld>
            <a:endParaRPr lang="ja-JP" altLang="en-US">
              <a:solidFill>
                <a:prstClr val="black"/>
              </a:solidFill>
            </a:endParaRPr>
          </a:p>
        </p:txBody>
      </p:sp>
      <p:sp>
        <p:nvSpPr>
          <p:cNvPr id="6" name="テキスト ボックス 5"/>
          <p:cNvSpPr txBox="1"/>
          <p:nvPr/>
        </p:nvSpPr>
        <p:spPr>
          <a:xfrm>
            <a:off x="457200" y="787905"/>
            <a:ext cx="7855933" cy="646331"/>
          </a:xfrm>
          <a:prstGeom prst="rect">
            <a:avLst/>
          </a:prstGeom>
          <a:solidFill>
            <a:schemeClr val="bg1">
              <a:alpha val="60000"/>
            </a:schemeClr>
          </a:solidFill>
        </p:spPr>
        <p:txBody>
          <a:bodyPr wrap="square" rtlCol="0">
            <a:spAutoFit/>
          </a:bodyPr>
          <a:lstStyle/>
          <a:p>
            <a:pPr>
              <a:buSzPct val="100000"/>
              <a:buFont typeface="Arial"/>
              <a:buChar char="•"/>
            </a:pPr>
            <a:r>
              <a:rPr lang="en-US" altLang="ja-JP" dirty="0">
                <a:solidFill>
                  <a:prstClr val="black"/>
                </a:solidFill>
                <a:latin typeface="Calibri"/>
                <a:cs typeface="Calibri"/>
              </a:rPr>
              <a:t> Tests for the </a:t>
            </a:r>
            <a:r>
              <a:rPr lang="en-US" altLang="ja-JP" dirty="0">
                <a:solidFill>
                  <a:srgbClr val="8064A2">
                    <a:lumMod val="10000"/>
                  </a:srgbClr>
                </a:solidFill>
                <a:latin typeface="Calibri"/>
                <a:cs typeface="Calibri"/>
              </a:rPr>
              <a:t>vacuum compatibility is done (after baking in vacuum).</a:t>
            </a:r>
            <a:endParaRPr lang="en-US" altLang="ja-JP" b="1" i="1" dirty="0">
              <a:solidFill>
                <a:srgbClr val="800000"/>
              </a:solidFill>
              <a:latin typeface="Calibri"/>
              <a:cs typeface="Calibri"/>
            </a:endParaRPr>
          </a:p>
          <a:p>
            <a:pPr>
              <a:buSzPct val="100000"/>
              <a:buFont typeface="Arial"/>
              <a:buChar char="•"/>
            </a:pPr>
            <a:r>
              <a:rPr lang="en-US" altLang="ja-JP" dirty="0">
                <a:solidFill>
                  <a:prstClr val="black"/>
                </a:solidFill>
                <a:latin typeface="Calibri"/>
                <a:cs typeface="Calibri"/>
              </a:rPr>
              <a:t> Tests for cryogenic compatibility is </a:t>
            </a:r>
            <a:r>
              <a:rPr lang="en-US" altLang="ja-JP" i="1" dirty="0">
                <a:solidFill>
                  <a:prstClr val="black"/>
                </a:solidFill>
                <a:latin typeface="Calibri"/>
                <a:cs typeface="Calibri"/>
              </a:rPr>
              <a:t>almost</a:t>
            </a:r>
            <a:r>
              <a:rPr lang="en-US" altLang="ja-JP" dirty="0">
                <a:solidFill>
                  <a:prstClr val="black"/>
                </a:solidFill>
                <a:latin typeface="Calibri"/>
                <a:cs typeface="Calibri"/>
              </a:rPr>
              <a:t> done. </a:t>
            </a:r>
            <a:endParaRPr lang="en-US" altLang="ja-JP" b="1" i="1" dirty="0">
              <a:solidFill>
                <a:srgbClr val="800000"/>
              </a:solidFill>
              <a:latin typeface="Calibri"/>
              <a:cs typeface="Calibri"/>
            </a:endParaRPr>
          </a:p>
        </p:txBody>
      </p:sp>
      <p:sp>
        <p:nvSpPr>
          <p:cNvPr id="7" name="テキスト ボックス 6"/>
          <p:cNvSpPr txBox="1"/>
          <p:nvPr/>
        </p:nvSpPr>
        <p:spPr>
          <a:xfrm>
            <a:off x="457200" y="1876961"/>
            <a:ext cx="7855933" cy="1323439"/>
          </a:xfrm>
          <a:prstGeom prst="rect">
            <a:avLst/>
          </a:prstGeom>
          <a:solidFill>
            <a:srgbClr val="FFCC00"/>
          </a:solidFill>
        </p:spPr>
        <p:txBody>
          <a:bodyPr wrap="square" rtlCol="0">
            <a:spAutoFit/>
          </a:bodyPr>
          <a:lstStyle/>
          <a:p>
            <a:r>
              <a:rPr lang="en-US" altLang="ja-JP" sz="1600" dirty="0">
                <a:solidFill>
                  <a:srgbClr val="FF0000"/>
                </a:solidFill>
                <a:latin typeface="Calibri"/>
                <a:cs typeface="Calibri"/>
              </a:rPr>
              <a:t>Cryogenic Test in 70K (for the surface of 5-m </a:t>
            </a:r>
            <a:r>
              <a:rPr lang="en-US" altLang="ja-JP" sz="1600" dirty="0" err="1">
                <a:solidFill>
                  <a:srgbClr val="FF0000"/>
                </a:solidFill>
                <a:latin typeface="Calibri"/>
                <a:cs typeface="Calibri"/>
              </a:rPr>
              <a:t>cryoduct</a:t>
            </a:r>
            <a:r>
              <a:rPr lang="en-US" altLang="ja-JP" sz="1600" dirty="0">
                <a:solidFill>
                  <a:srgbClr val="FF0000"/>
                </a:solidFill>
                <a:latin typeface="Calibri"/>
                <a:cs typeface="Calibri"/>
              </a:rPr>
              <a:t> shield)</a:t>
            </a:r>
          </a:p>
          <a:p>
            <a:pPr>
              <a:buFont typeface="Arial"/>
              <a:buChar char="•"/>
            </a:pPr>
            <a:r>
              <a:rPr lang="en-US" altLang="ja-JP" sz="1600" dirty="0">
                <a:solidFill>
                  <a:prstClr val="black"/>
                </a:solidFill>
                <a:latin typeface="Calibri"/>
                <a:cs typeface="Calibri"/>
              </a:rPr>
              <a:t> First, the </a:t>
            </a:r>
            <a:r>
              <a:rPr lang="en-US" altLang="ja-JP" sz="1600" dirty="0" err="1">
                <a:solidFill>
                  <a:prstClr val="black"/>
                </a:solidFill>
                <a:latin typeface="Calibri"/>
                <a:cs typeface="Calibri"/>
              </a:rPr>
              <a:t>reflectivities</a:t>
            </a:r>
            <a:r>
              <a:rPr lang="en-US" altLang="ja-JP" sz="1600" dirty="0">
                <a:solidFill>
                  <a:prstClr val="black"/>
                </a:solidFill>
                <a:latin typeface="Calibri"/>
                <a:cs typeface="Calibri"/>
              </a:rPr>
              <a:t> of a sample in 1um (YAG) and 10um (CO2 laser) are measured.</a:t>
            </a:r>
          </a:p>
          <a:p>
            <a:pPr>
              <a:buFont typeface="Arial"/>
              <a:buChar char="•"/>
            </a:pPr>
            <a:r>
              <a:rPr lang="en-US" altLang="ja-JP" sz="1600" dirty="0">
                <a:solidFill>
                  <a:prstClr val="black"/>
                </a:solidFill>
                <a:latin typeface="Calibri"/>
                <a:cs typeface="Calibri"/>
              </a:rPr>
              <a:t> Next, the sample is cooled in liquid nitrogen.</a:t>
            </a:r>
          </a:p>
          <a:p>
            <a:pPr>
              <a:buFont typeface="Arial"/>
              <a:buChar char="•"/>
            </a:pPr>
            <a:r>
              <a:rPr lang="en-US" altLang="ja-JP" sz="1600" dirty="0">
                <a:solidFill>
                  <a:prstClr val="black"/>
                </a:solidFill>
                <a:latin typeface="Calibri"/>
                <a:cs typeface="Calibri"/>
              </a:rPr>
              <a:t> And then, a visual inspection is </a:t>
            </a:r>
            <a:r>
              <a:rPr lang="en-US" altLang="ja-JP" sz="1600" dirty="0" err="1">
                <a:solidFill>
                  <a:prstClr val="black"/>
                </a:solidFill>
                <a:latin typeface="Calibri"/>
                <a:cs typeface="Calibri"/>
              </a:rPr>
              <a:t>perfomed</a:t>
            </a:r>
            <a:r>
              <a:rPr lang="en-US" altLang="ja-JP" sz="1600" dirty="0">
                <a:solidFill>
                  <a:prstClr val="black"/>
                </a:solidFill>
                <a:latin typeface="Calibri"/>
                <a:cs typeface="Calibri"/>
              </a:rPr>
              <a:t>.</a:t>
            </a:r>
          </a:p>
          <a:p>
            <a:pPr>
              <a:buFont typeface="Arial"/>
              <a:buChar char="•"/>
            </a:pPr>
            <a:r>
              <a:rPr lang="en-US" altLang="ja-JP" sz="1600" dirty="0">
                <a:solidFill>
                  <a:prstClr val="black"/>
                </a:solidFill>
                <a:latin typeface="Calibri"/>
                <a:cs typeface="Calibri"/>
              </a:rPr>
              <a:t> Again, the </a:t>
            </a:r>
            <a:r>
              <a:rPr lang="en-US" altLang="ja-JP" sz="1600" dirty="0" err="1">
                <a:solidFill>
                  <a:prstClr val="black"/>
                </a:solidFill>
                <a:latin typeface="Calibri"/>
                <a:cs typeface="Calibri"/>
              </a:rPr>
              <a:t>reflectivities</a:t>
            </a:r>
            <a:r>
              <a:rPr lang="en-US" altLang="ja-JP" sz="1600" dirty="0">
                <a:solidFill>
                  <a:prstClr val="black"/>
                </a:solidFill>
                <a:latin typeface="Calibri"/>
                <a:cs typeface="Calibri"/>
              </a:rPr>
              <a:t> of the sample in 1um and 10um are measured. (</a:t>
            </a:r>
            <a:r>
              <a:rPr lang="en-US" altLang="ja-JP" sz="1600" dirty="0" err="1">
                <a:solidFill>
                  <a:prstClr val="black"/>
                </a:solidFill>
                <a:latin typeface="Calibri"/>
                <a:cs typeface="Calibri"/>
              </a:rPr>
              <a:t>cryo</a:t>
            </a:r>
            <a:r>
              <a:rPr lang="en-US" altLang="ja-JP" sz="1600" dirty="0">
                <a:solidFill>
                  <a:prstClr val="black"/>
                </a:solidFill>
                <a:latin typeface="Calibri"/>
                <a:cs typeface="Calibri"/>
              </a:rPr>
              <a:t>-resistant test)</a:t>
            </a:r>
            <a:endParaRPr lang="ja-JP" altLang="en-US" sz="1600" dirty="0">
              <a:solidFill>
                <a:prstClr val="black"/>
              </a:solidFill>
              <a:latin typeface="Calibri"/>
              <a:cs typeface="Calibri"/>
            </a:endParaRPr>
          </a:p>
        </p:txBody>
      </p:sp>
      <p:pic>
        <p:nvPicPr>
          <p:cNvPr id="8" name="図 7" descr="20130218_103.jpg"/>
          <p:cNvPicPr>
            <a:picLocks noChangeAspect="1"/>
          </p:cNvPicPr>
          <p:nvPr/>
        </p:nvPicPr>
        <p:blipFill>
          <a:blip r:embed="rId2"/>
          <a:stretch>
            <a:fillRect/>
          </a:stretch>
        </p:blipFill>
        <p:spPr>
          <a:xfrm>
            <a:off x="457200" y="3276600"/>
            <a:ext cx="3532887" cy="2649665"/>
          </a:xfrm>
          <a:prstGeom prst="rect">
            <a:avLst/>
          </a:prstGeom>
        </p:spPr>
      </p:pic>
      <p:sp>
        <p:nvSpPr>
          <p:cNvPr id="9" name="テキスト ボックス 8"/>
          <p:cNvSpPr txBox="1"/>
          <p:nvPr/>
        </p:nvSpPr>
        <p:spPr>
          <a:xfrm>
            <a:off x="2342499" y="3738265"/>
            <a:ext cx="1391301" cy="461665"/>
          </a:xfrm>
          <a:prstGeom prst="rect">
            <a:avLst/>
          </a:prstGeom>
          <a:noFill/>
        </p:spPr>
        <p:txBody>
          <a:bodyPr wrap="none" rtlCol="0">
            <a:spAutoFit/>
          </a:bodyPr>
          <a:lstStyle/>
          <a:p>
            <a:r>
              <a:rPr lang="en-US" altLang="ja-JP" sz="2400" b="1" i="1" dirty="0">
                <a:solidFill>
                  <a:prstClr val="black"/>
                </a:solidFill>
                <a:latin typeface="Calibri"/>
                <a:cs typeface="Calibri"/>
              </a:rPr>
              <a:t>Liquid N</a:t>
            </a:r>
            <a:r>
              <a:rPr lang="en-US" altLang="ja-JP" sz="2400" b="1" i="1" baseline="-25000" dirty="0">
                <a:solidFill>
                  <a:prstClr val="black"/>
                </a:solidFill>
                <a:latin typeface="Calibri"/>
                <a:cs typeface="Calibri"/>
              </a:rPr>
              <a:t>2</a:t>
            </a:r>
            <a:endParaRPr lang="ja-JP" altLang="en-US" sz="2400" b="1" i="1" baseline="-25000" dirty="0">
              <a:solidFill>
                <a:prstClr val="black"/>
              </a:solidFill>
              <a:latin typeface="Calibri"/>
              <a:cs typeface="Calibri"/>
            </a:endParaRPr>
          </a:p>
        </p:txBody>
      </p:sp>
      <p:sp>
        <p:nvSpPr>
          <p:cNvPr id="10" name="テキスト ボックス 9"/>
          <p:cNvSpPr txBox="1"/>
          <p:nvPr/>
        </p:nvSpPr>
        <p:spPr>
          <a:xfrm>
            <a:off x="967762" y="5133032"/>
            <a:ext cx="2407680" cy="646331"/>
          </a:xfrm>
          <a:prstGeom prst="rect">
            <a:avLst/>
          </a:prstGeom>
          <a:noFill/>
        </p:spPr>
        <p:txBody>
          <a:bodyPr wrap="none" rtlCol="0">
            <a:spAutoFit/>
          </a:bodyPr>
          <a:lstStyle/>
          <a:p>
            <a:r>
              <a:rPr lang="en-US" altLang="ja-JP" b="1" i="1" dirty="0">
                <a:solidFill>
                  <a:srgbClr val="FF0000"/>
                </a:solidFill>
                <a:latin typeface="Calibri"/>
                <a:cs typeface="Calibri"/>
              </a:rPr>
              <a:t>Sample: </a:t>
            </a:r>
            <a:r>
              <a:rPr lang="en-US" altLang="ja-JP" b="1" i="1" dirty="0" err="1">
                <a:solidFill>
                  <a:srgbClr val="FF0000"/>
                </a:solidFill>
                <a:latin typeface="Calibri"/>
                <a:cs typeface="Calibri"/>
              </a:rPr>
              <a:t>SolBlack</a:t>
            </a:r>
            <a:r>
              <a:rPr lang="en-US" altLang="ja-JP" b="1" i="1" dirty="0">
                <a:solidFill>
                  <a:srgbClr val="FF0000"/>
                </a:solidFill>
                <a:latin typeface="Calibri"/>
                <a:cs typeface="Calibri"/>
              </a:rPr>
              <a:t> on Al</a:t>
            </a:r>
          </a:p>
          <a:p>
            <a:r>
              <a:rPr lang="en-US" altLang="ja-JP" b="1" i="1" dirty="0">
                <a:solidFill>
                  <a:srgbClr val="FF0000"/>
                </a:solidFill>
                <a:latin typeface="Calibri"/>
                <a:cs typeface="Calibri"/>
              </a:rPr>
              <a:t>by Asahi-Precision</a:t>
            </a:r>
            <a:endParaRPr lang="ja-JP" altLang="en-US" b="1" i="1" baseline="-25000" dirty="0">
              <a:solidFill>
                <a:srgbClr val="FF0000"/>
              </a:solidFill>
              <a:latin typeface="Calibri"/>
              <a:cs typeface="Calibri"/>
            </a:endParaRPr>
          </a:p>
        </p:txBody>
      </p:sp>
      <p:cxnSp>
        <p:nvCxnSpPr>
          <p:cNvPr id="12" name="直線矢印コネクタ 11"/>
          <p:cNvCxnSpPr/>
          <p:nvPr/>
        </p:nvCxnSpPr>
        <p:spPr bwMode="auto">
          <a:xfrm rot="10800000">
            <a:off x="2342501" y="4800600"/>
            <a:ext cx="540400" cy="459432"/>
          </a:xfrm>
          <a:prstGeom prst="straightConnector1">
            <a:avLst/>
          </a:prstGeom>
          <a:ln w="38100" cap="flat" cmpd="sng" algn="ctr">
            <a:solidFill>
              <a:srgbClr val="E72D00"/>
            </a:solidFill>
            <a:prstDash val="solid"/>
            <a:round/>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13" name="図 12"/>
          <p:cNvPicPr>
            <a:picLocks noChangeAspect="1"/>
          </p:cNvPicPr>
          <p:nvPr/>
        </p:nvPicPr>
        <p:blipFill>
          <a:blip r:embed="rId3"/>
          <a:stretch>
            <a:fillRect/>
          </a:stretch>
        </p:blipFill>
        <p:spPr>
          <a:xfrm>
            <a:off x="5100608" y="3425749"/>
            <a:ext cx="2483953" cy="2692339"/>
          </a:xfrm>
          <a:prstGeom prst="rect">
            <a:avLst/>
          </a:prstGeom>
        </p:spPr>
      </p:pic>
      <p:sp>
        <p:nvSpPr>
          <p:cNvPr id="14" name="テキスト ボックス 13"/>
          <p:cNvSpPr txBox="1"/>
          <p:nvPr/>
        </p:nvSpPr>
        <p:spPr>
          <a:xfrm>
            <a:off x="4599963" y="3278088"/>
            <a:ext cx="3909037" cy="307777"/>
          </a:xfrm>
          <a:prstGeom prst="rect">
            <a:avLst/>
          </a:prstGeom>
          <a:solidFill>
            <a:schemeClr val="bg1">
              <a:alpha val="60000"/>
            </a:schemeClr>
          </a:solidFill>
        </p:spPr>
        <p:txBody>
          <a:bodyPr wrap="square" rtlCol="0">
            <a:spAutoFit/>
          </a:bodyPr>
          <a:lstStyle/>
          <a:p>
            <a:pPr>
              <a:buSzPct val="100000"/>
            </a:pPr>
            <a:r>
              <a:rPr lang="en-US" altLang="ja-JP" sz="1400" dirty="0">
                <a:solidFill>
                  <a:prstClr val="black"/>
                </a:solidFill>
                <a:latin typeface="Calibri"/>
                <a:cs typeface="Calibri"/>
              </a:rPr>
              <a:t>More other test: Reflectivity check during cooling.</a:t>
            </a:r>
            <a:endParaRPr lang="en-US" altLang="ja-JP" sz="1400" b="1" i="1" dirty="0">
              <a:solidFill>
                <a:srgbClr val="800000"/>
              </a:solidFill>
              <a:latin typeface="Calibri"/>
              <a:cs typeface="Calibri"/>
            </a:endParaRPr>
          </a:p>
        </p:txBody>
      </p:sp>
      <p:cxnSp>
        <p:nvCxnSpPr>
          <p:cNvPr id="15" name="直線矢印コネクタ 14"/>
          <p:cNvCxnSpPr/>
          <p:nvPr/>
        </p:nvCxnSpPr>
        <p:spPr bwMode="auto">
          <a:xfrm rot="10800000">
            <a:off x="6756400" y="3970214"/>
            <a:ext cx="1117602" cy="229716"/>
          </a:xfrm>
          <a:prstGeom prst="straightConnector1">
            <a:avLst/>
          </a:prstGeom>
          <a:ln w="38100" cap="flat" cmpd="sng" algn="ctr">
            <a:solidFill>
              <a:schemeClr val="tx2"/>
            </a:solidFill>
            <a:prstDash val="solid"/>
            <a:round/>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7805226" y="4015265"/>
            <a:ext cx="1033974" cy="369332"/>
          </a:xfrm>
          <a:prstGeom prst="rect">
            <a:avLst/>
          </a:prstGeom>
          <a:noFill/>
        </p:spPr>
        <p:txBody>
          <a:bodyPr wrap="none" rtlCol="0">
            <a:spAutoFit/>
          </a:bodyPr>
          <a:lstStyle/>
          <a:p>
            <a:r>
              <a:rPr lang="en-US" altLang="ja-JP" b="1" i="1" dirty="0">
                <a:solidFill>
                  <a:srgbClr val="1F497D"/>
                </a:solidFill>
                <a:latin typeface="Calibri"/>
                <a:cs typeface="Calibri"/>
              </a:rPr>
              <a:t>Cryostat</a:t>
            </a:r>
            <a:endParaRPr lang="ja-JP" altLang="en-US" b="1" i="1" baseline="-25000" dirty="0">
              <a:solidFill>
                <a:srgbClr val="1F497D"/>
              </a:solidFill>
              <a:latin typeface="Calibri"/>
              <a:cs typeface="Calibri"/>
            </a:endParaRPr>
          </a:p>
        </p:txBody>
      </p:sp>
      <p:sp>
        <p:nvSpPr>
          <p:cNvPr id="17" name="テキスト ボックス 16"/>
          <p:cNvSpPr txBox="1"/>
          <p:nvPr/>
        </p:nvSpPr>
        <p:spPr>
          <a:xfrm>
            <a:off x="7718279" y="5317698"/>
            <a:ext cx="1500076" cy="307777"/>
          </a:xfrm>
          <a:prstGeom prst="rect">
            <a:avLst/>
          </a:prstGeom>
          <a:noFill/>
        </p:spPr>
        <p:txBody>
          <a:bodyPr wrap="none" rtlCol="0">
            <a:spAutoFit/>
          </a:bodyPr>
          <a:lstStyle/>
          <a:p>
            <a:r>
              <a:rPr lang="en-US" altLang="ja-JP" sz="1400" b="1" i="1" dirty="0">
                <a:solidFill>
                  <a:srgbClr val="458903"/>
                </a:solidFill>
                <a:latin typeface="Calibri"/>
                <a:cs typeface="Calibri"/>
              </a:rPr>
              <a:t>CO2 laser (10um)</a:t>
            </a:r>
            <a:endParaRPr lang="ja-JP" altLang="en-US" sz="1400" b="1" i="1" baseline="-25000" dirty="0">
              <a:solidFill>
                <a:srgbClr val="458903"/>
              </a:solidFill>
              <a:latin typeface="Calibri"/>
              <a:cs typeface="Calibri"/>
            </a:endParaRPr>
          </a:p>
        </p:txBody>
      </p:sp>
      <p:cxnSp>
        <p:nvCxnSpPr>
          <p:cNvPr id="18" name="直線矢印コネクタ 17"/>
          <p:cNvCxnSpPr>
            <a:stCxn id="17" idx="1"/>
          </p:cNvCxnSpPr>
          <p:nvPr/>
        </p:nvCxnSpPr>
        <p:spPr bwMode="auto">
          <a:xfrm rot="10800000">
            <a:off x="6562577" y="5469271"/>
            <a:ext cx="1155702" cy="2317"/>
          </a:xfrm>
          <a:prstGeom prst="straightConnector1">
            <a:avLst/>
          </a:prstGeom>
          <a:ln w="38100" cap="flat" cmpd="sng" algn="ctr">
            <a:solidFill>
              <a:srgbClr val="458903"/>
            </a:solidFill>
            <a:prstDash val="solid"/>
            <a:round/>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6104540" y="5784911"/>
            <a:ext cx="3078558" cy="307777"/>
          </a:xfrm>
          <a:prstGeom prst="rect">
            <a:avLst/>
          </a:prstGeom>
          <a:solidFill>
            <a:schemeClr val="bg1">
              <a:alpha val="68000"/>
            </a:schemeClr>
          </a:solidFill>
          <a:ln>
            <a:noFill/>
          </a:ln>
        </p:spPr>
        <p:txBody>
          <a:bodyPr wrap="none" rtlCol="0">
            <a:spAutoFit/>
          </a:bodyPr>
          <a:lstStyle/>
          <a:p>
            <a:r>
              <a:rPr lang="en-US" altLang="ja-JP" sz="1400" b="1" i="1" dirty="0">
                <a:solidFill>
                  <a:prstClr val="black"/>
                </a:solidFill>
                <a:latin typeface="Calibri"/>
                <a:cs typeface="Calibri"/>
              </a:rPr>
              <a:t>The same test </a:t>
            </a:r>
            <a:r>
              <a:rPr lang="en-US" altLang="ja-JP" sz="1400" b="1" i="1" dirty="0" err="1">
                <a:solidFill>
                  <a:prstClr val="black"/>
                </a:solidFill>
                <a:latin typeface="Calibri"/>
                <a:cs typeface="Calibri"/>
              </a:rPr>
              <a:t>w</a:t>
            </a:r>
            <a:r>
              <a:rPr lang="en-US" altLang="ja-JP" sz="1400" b="1" i="1" dirty="0">
                <a:solidFill>
                  <a:prstClr val="black"/>
                </a:solidFill>
                <a:latin typeface="Calibri"/>
                <a:cs typeface="Calibri"/>
              </a:rPr>
              <a:t>/ 1um laser was done.</a:t>
            </a:r>
            <a:endParaRPr lang="ja-JP" altLang="en-US" sz="1400" b="1" i="1" baseline="-25000" dirty="0">
              <a:solidFill>
                <a:prstClr val="black"/>
              </a:solidFill>
              <a:latin typeface="Calibri"/>
              <a:cs typeface="Calibri"/>
            </a:endParaRPr>
          </a:p>
        </p:txBody>
      </p:sp>
      <p:sp>
        <p:nvSpPr>
          <p:cNvPr id="20" name="テキスト ボックス 19"/>
          <p:cNvSpPr txBox="1"/>
          <p:nvPr/>
        </p:nvSpPr>
        <p:spPr>
          <a:xfrm>
            <a:off x="1637248" y="1358036"/>
            <a:ext cx="4991821" cy="307777"/>
          </a:xfrm>
          <a:prstGeom prst="rect">
            <a:avLst/>
          </a:prstGeom>
          <a:noFill/>
        </p:spPr>
        <p:txBody>
          <a:bodyPr wrap="none" rtlCol="0">
            <a:spAutoFit/>
          </a:bodyPr>
          <a:lstStyle/>
          <a:p>
            <a:r>
              <a:rPr lang="en-US" altLang="ja-JP" sz="1400" dirty="0">
                <a:solidFill>
                  <a:srgbClr val="FF0080"/>
                </a:solidFill>
                <a:latin typeface="Calibri"/>
                <a:cs typeface="Calibri"/>
              </a:rPr>
              <a:t>Remaining test: compatibility for 8K environment (now ongoing...)</a:t>
            </a:r>
            <a:endParaRPr lang="ja-JP" altLang="en-US" sz="1400" dirty="0">
              <a:solidFill>
                <a:srgbClr val="FF0080"/>
              </a:solidFill>
              <a:latin typeface="Calibri"/>
              <a:cs typeface="Calibri"/>
            </a:endParaRPr>
          </a:p>
        </p:txBody>
      </p:sp>
    </p:spTree>
    <p:extLst>
      <p:ext uri="{BB962C8B-B14F-4D97-AF65-F5344CB8AC3E}">
        <p14:creationId xmlns:p14="http://schemas.microsoft.com/office/powerpoint/2010/main" val="3518165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88640"/>
            <a:ext cx="8229600" cy="490066"/>
          </a:xfrm>
        </p:spPr>
        <p:txBody>
          <a:bodyPr>
            <a:noAutofit/>
          </a:bodyPr>
          <a:lstStyle/>
          <a:p>
            <a:r>
              <a:rPr lang="en-US" altLang="ja-JP" sz="3200" dirty="0" smtClean="0">
                <a:solidFill>
                  <a:srgbClr val="0070C0"/>
                </a:solidFill>
              </a:rPr>
              <a:t>Ultimate design sensitivity of </a:t>
            </a:r>
            <a:r>
              <a:rPr lang="en-US" altLang="ja-JP" sz="3200" dirty="0">
                <a:solidFill>
                  <a:srgbClr val="0070C0"/>
                </a:solidFill>
              </a:rPr>
              <a:t>KAGRA</a:t>
            </a:r>
            <a:endParaRPr kumimoji="1" lang="ja-JP" altLang="en-US" sz="3200" dirty="0">
              <a:solidFill>
                <a:srgbClr val="0070C0"/>
              </a:solidFill>
            </a:endParaRPr>
          </a:p>
        </p:txBody>
      </p:sp>
      <p:sp>
        <p:nvSpPr>
          <p:cNvPr id="7" name="正方形/長方形 6"/>
          <p:cNvSpPr/>
          <p:nvPr/>
        </p:nvSpPr>
        <p:spPr>
          <a:xfrm>
            <a:off x="0" y="0"/>
            <a:ext cx="169168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51520" y="2780928"/>
            <a:ext cx="8136904"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47664" y="764704"/>
            <a:ext cx="4804777" cy="830997"/>
          </a:xfrm>
          <a:prstGeom prst="rect">
            <a:avLst/>
          </a:prstGeom>
          <a:noFill/>
          <a:ln>
            <a:noFill/>
          </a:ln>
        </p:spPr>
        <p:txBody>
          <a:bodyPr wrap="none" rtlCol="0">
            <a:spAutoFit/>
          </a:bodyPr>
          <a:lstStyle/>
          <a:p>
            <a:r>
              <a:rPr kumimoji="1" lang="en-US" altLang="ja-JP" sz="2400" dirty="0" smtClean="0">
                <a:solidFill>
                  <a:srgbClr val="FF0000"/>
                </a:solidFill>
              </a:rPr>
              <a:t>This sensitivity achieves 167 </a:t>
            </a:r>
            <a:r>
              <a:rPr kumimoji="1" lang="en-US" altLang="ja-JP" sz="2400" dirty="0" err="1" smtClean="0">
                <a:solidFill>
                  <a:srgbClr val="FF0000"/>
                </a:solidFill>
              </a:rPr>
              <a:t>Mpc</a:t>
            </a:r>
            <a:r>
              <a:rPr kumimoji="1" lang="en-US" altLang="ja-JP" sz="2400" dirty="0" smtClean="0">
                <a:solidFill>
                  <a:srgbClr val="FF0000"/>
                </a:solidFill>
              </a:rPr>
              <a:t> for </a:t>
            </a:r>
          </a:p>
          <a:p>
            <a:r>
              <a:rPr kumimoji="1" lang="en-US" altLang="ja-JP" sz="2400" dirty="0" smtClean="0">
                <a:solidFill>
                  <a:srgbClr val="FF0000"/>
                </a:solidFill>
              </a:rPr>
              <a:t>coalescence GW of 1.4 Ms NSB.</a:t>
            </a:r>
            <a:endParaRPr kumimoji="1" lang="ja-JP" altLang="en-US" sz="2400" dirty="0">
              <a:solidFill>
                <a:srgbClr val="FF0000"/>
              </a:solidFill>
            </a:endParaRPr>
          </a:p>
        </p:txBody>
      </p:sp>
      <p:sp>
        <p:nvSpPr>
          <p:cNvPr id="12" name="テキスト ボックス 11"/>
          <p:cNvSpPr txBox="1"/>
          <p:nvPr/>
        </p:nvSpPr>
        <p:spPr>
          <a:xfrm>
            <a:off x="6444208" y="1052736"/>
            <a:ext cx="2420483" cy="707886"/>
          </a:xfrm>
          <a:prstGeom prst="rect">
            <a:avLst/>
          </a:prstGeom>
          <a:noFill/>
          <a:ln>
            <a:noFill/>
          </a:ln>
        </p:spPr>
        <p:txBody>
          <a:bodyPr wrap="square" rtlCol="0">
            <a:spAutoFit/>
          </a:bodyPr>
          <a:lstStyle/>
          <a:p>
            <a:r>
              <a:rPr kumimoji="1" lang="en-US" altLang="ja-JP" sz="2000" b="1" dirty="0" smtClean="0"/>
              <a:t>Duty factor: &gt; 80%</a:t>
            </a:r>
          </a:p>
          <a:p>
            <a:r>
              <a:rPr lang="en-US" altLang="ja-JP" sz="2000" b="1" dirty="0" smtClean="0"/>
              <a:t>Expected event rate </a:t>
            </a:r>
            <a:endParaRPr kumimoji="1" lang="ja-JP" altLang="en-US" sz="2000" b="1" dirty="0"/>
          </a:p>
        </p:txBody>
      </p:sp>
      <p:pic>
        <p:nvPicPr>
          <p:cNvPr id="4" name="図 3" descr="kagra-sensitivity.jpg"/>
          <p:cNvPicPr>
            <a:picLocks noChangeAspect="1"/>
          </p:cNvPicPr>
          <p:nvPr/>
        </p:nvPicPr>
        <p:blipFill>
          <a:blip r:embed="rId3" cstate="print"/>
          <a:stretch>
            <a:fillRect/>
          </a:stretch>
        </p:blipFill>
        <p:spPr>
          <a:xfrm>
            <a:off x="129660" y="1844824"/>
            <a:ext cx="8716482" cy="4840789"/>
          </a:xfrm>
          <a:prstGeom prst="rect">
            <a:avLst/>
          </a:prstGeom>
        </p:spPr>
      </p:pic>
      <p:sp>
        <p:nvSpPr>
          <p:cNvPr id="9" name="テキスト ボックス 8"/>
          <p:cNvSpPr txBox="1"/>
          <p:nvPr/>
        </p:nvSpPr>
        <p:spPr>
          <a:xfrm>
            <a:off x="3059832" y="1772816"/>
            <a:ext cx="2948179" cy="1938992"/>
          </a:xfrm>
          <a:prstGeom prst="rect">
            <a:avLst/>
          </a:prstGeom>
          <a:noFill/>
        </p:spPr>
        <p:txBody>
          <a:bodyPr wrap="square" rtlCol="0">
            <a:spAutoFit/>
          </a:bodyPr>
          <a:lstStyle/>
          <a:p>
            <a:r>
              <a:rPr kumimoji="1" lang="en-US" altLang="ja-JP" sz="2000" dirty="0" smtClean="0"/>
              <a:t>20kg test mass at 20 K</a:t>
            </a:r>
          </a:p>
          <a:p>
            <a:r>
              <a:rPr lang="en-US" altLang="ja-JP" sz="2000" dirty="0" smtClean="0"/>
              <a:t>Suspension of Q=10</a:t>
            </a:r>
            <a:r>
              <a:rPr lang="en-US" altLang="ja-JP" sz="2000" baseline="30000" dirty="0" smtClean="0"/>
              <a:t>8</a:t>
            </a:r>
          </a:p>
          <a:p>
            <a:r>
              <a:rPr lang="en-US" altLang="ja-JP" sz="2000" dirty="0" smtClean="0"/>
              <a:t>Bulk Q of mirror 10</a:t>
            </a:r>
            <a:r>
              <a:rPr lang="en-US" altLang="ja-JP" sz="2000" baseline="30000" dirty="0" smtClean="0"/>
              <a:t>8</a:t>
            </a:r>
            <a:endParaRPr lang="en-US" altLang="ja-JP" sz="2000" dirty="0" smtClean="0"/>
          </a:p>
          <a:p>
            <a:r>
              <a:rPr lang="en-US" altLang="ja-JP" sz="2000" dirty="0" smtClean="0"/>
              <a:t>400kW cavity power</a:t>
            </a:r>
          </a:p>
          <a:p>
            <a:r>
              <a:rPr lang="en-US" altLang="ja-JP" sz="2000" dirty="0" smtClean="0"/>
              <a:t>Q of coating: 10</a:t>
            </a:r>
            <a:r>
              <a:rPr lang="en-US" altLang="ja-JP" sz="2000" baseline="30000" dirty="0" smtClean="0"/>
              <a:t>4</a:t>
            </a:r>
          </a:p>
          <a:p>
            <a:r>
              <a:rPr lang="en-US" altLang="ja-JP" sz="2000" dirty="0" smtClean="0"/>
              <a:t>DC read out</a:t>
            </a:r>
          </a:p>
        </p:txBody>
      </p:sp>
      <p:sp>
        <p:nvSpPr>
          <p:cNvPr id="15" name="テキスト ボックス 14"/>
          <p:cNvSpPr txBox="1"/>
          <p:nvPr/>
        </p:nvSpPr>
        <p:spPr>
          <a:xfrm>
            <a:off x="7020272" y="1772816"/>
            <a:ext cx="572593" cy="461665"/>
          </a:xfrm>
          <a:prstGeom prst="rect">
            <a:avLst/>
          </a:prstGeom>
          <a:noFill/>
        </p:spPr>
        <p:txBody>
          <a:bodyPr wrap="none" rtlCol="0">
            <a:spAutoFit/>
          </a:bodyPr>
          <a:lstStyle/>
          <a:p>
            <a:r>
              <a:rPr kumimoji="1" lang="en-US" altLang="ja-JP" sz="2400" dirty="0" smtClean="0"/>
              <a:t>9.8</a:t>
            </a:r>
            <a:endParaRPr kumimoji="1" lang="ja-JP" altLang="en-US" sz="2400" dirty="0"/>
          </a:p>
        </p:txBody>
      </p:sp>
      <p:sp>
        <p:nvSpPr>
          <p:cNvPr id="14" name="テキスト ボックス 13"/>
          <p:cNvSpPr txBox="1"/>
          <p:nvPr/>
        </p:nvSpPr>
        <p:spPr>
          <a:xfrm>
            <a:off x="8028384" y="1772816"/>
            <a:ext cx="598241" cy="461665"/>
          </a:xfrm>
          <a:prstGeom prst="rect">
            <a:avLst/>
          </a:prstGeom>
          <a:noFill/>
        </p:spPr>
        <p:txBody>
          <a:bodyPr wrap="none" rtlCol="0">
            <a:spAutoFit/>
          </a:bodyPr>
          <a:lstStyle/>
          <a:p>
            <a:r>
              <a:rPr kumimoji="1" lang="en-US" altLang="ja-JP" sz="2400" dirty="0" smtClean="0"/>
              <a:t>yr</a:t>
            </a:r>
            <a:r>
              <a:rPr kumimoji="1" lang="en-US" altLang="ja-JP" sz="2400" baseline="30000" dirty="0" smtClean="0"/>
              <a:t>-1</a:t>
            </a:r>
            <a:endParaRPr kumimoji="1" lang="ja-JP" altLang="en-US" sz="2400" baseline="30000" dirty="0"/>
          </a:p>
        </p:txBody>
      </p:sp>
      <p:sp>
        <p:nvSpPr>
          <p:cNvPr id="17" name="テキスト ボックス 16"/>
          <p:cNvSpPr txBox="1"/>
          <p:nvPr/>
        </p:nvSpPr>
        <p:spPr>
          <a:xfrm>
            <a:off x="7524328" y="1988840"/>
            <a:ext cx="506870" cy="338554"/>
          </a:xfrm>
          <a:prstGeom prst="rect">
            <a:avLst/>
          </a:prstGeom>
          <a:noFill/>
        </p:spPr>
        <p:txBody>
          <a:bodyPr wrap="none" rtlCol="0">
            <a:spAutoFit/>
          </a:bodyPr>
          <a:lstStyle/>
          <a:p>
            <a:r>
              <a:rPr kumimoji="1" lang="en-US" altLang="ja-JP" sz="1600" dirty="0" smtClean="0"/>
              <a:t>-6.6</a:t>
            </a:r>
            <a:endParaRPr kumimoji="1" lang="ja-JP" altLang="en-US" sz="1600" dirty="0"/>
          </a:p>
        </p:txBody>
      </p:sp>
      <p:sp>
        <p:nvSpPr>
          <p:cNvPr id="16" name="テキスト ボックス 15"/>
          <p:cNvSpPr txBox="1"/>
          <p:nvPr/>
        </p:nvSpPr>
        <p:spPr>
          <a:xfrm>
            <a:off x="7524328" y="1700808"/>
            <a:ext cx="495649" cy="338554"/>
          </a:xfrm>
          <a:prstGeom prst="rect">
            <a:avLst/>
          </a:prstGeom>
          <a:noFill/>
        </p:spPr>
        <p:txBody>
          <a:bodyPr wrap="none" rtlCol="0">
            <a:spAutoFit/>
          </a:bodyPr>
          <a:lstStyle/>
          <a:p>
            <a:r>
              <a:rPr kumimoji="1" lang="en-US" altLang="ja-JP" sz="1600" dirty="0" smtClean="0"/>
              <a:t>+14</a:t>
            </a:r>
            <a:endParaRPr kumimoji="1" lang="ja-JP" altLang="en-US" sz="1600" dirty="0"/>
          </a:p>
        </p:txBody>
      </p:sp>
      <p:pic>
        <p:nvPicPr>
          <p:cNvPr id="13" name="図 12" descr="KAGRA-logo.gif"/>
          <p:cNvPicPr>
            <a:picLocks noChangeAspect="1"/>
          </p:cNvPicPr>
          <p:nvPr/>
        </p:nvPicPr>
        <p:blipFill>
          <a:blip r:embed="rId4" cstate="print"/>
          <a:stretch>
            <a:fillRect/>
          </a:stretch>
        </p:blipFill>
        <p:spPr>
          <a:xfrm>
            <a:off x="-1" y="0"/>
            <a:ext cx="1518923" cy="6926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p:cNvSpPr/>
          <p:nvPr/>
        </p:nvSpPr>
        <p:spPr>
          <a:xfrm>
            <a:off x="0" y="908720"/>
            <a:ext cx="8748464" cy="568863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52"/>
          <p:cNvGrpSpPr/>
          <p:nvPr/>
        </p:nvGrpSpPr>
        <p:grpSpPr>
          <a:xfrm>
            <a:off x="179512" y="908720"/>
            <a:ext cx="3277366" cy="4104456"/>
            <a:chOff x="35496" y="963154"/>
            <a:chExt cx="3277366" cy="4053246"/>
          </a:xfrm>
          <a:solidFill>
            <a:srgbClr val="002060"/>
          </a:solidFill>
        </p:grpSpPr>
        <p:grpSp>
          <p:nvGrpSpPr>
            <p:cNvPr id="9" name="グループ化 248"/>
            <p:cNvGrpSpPr/>
            <p:nvPr/>
          </p:nvGrpSpPr>
          <p:grpSpPr>
            <a:xfrm>
              <a:off x="35496" y="963154"/>
              <a:ext cx="3277366" cy="4053246"/>
              <a:chOff x="35496" y="963154"/>
              <a:chExt cx="3277366" cy="4053246"/>
            </a:xfrm>
            <a:grpFill/>
          </p:grpSpPr>
          <p:sp>
            <p:nvSpPr>
              <p:cNvPr id="182" name="AutoShape 29"/>
              <p:cNvSpPr>
                <a:spLocks noChangeArrowheads="1"/>
              </p:cNvSpPr>
              <p:nvPr/>
            </p:nvSpPr>
            <p:spPr bwMode="auto">
              <a:xfrm>
                <a:off x="1979712" y="3339418"/>
                <a:ext cx="1333150" cy="1676982"/>
              </a:xfrm>
              <a:prstGeom prst="roundRect">
                <a:avLst>
                  <a:gd name="adj" fmla="val 4505"/>
                </a:avLst>
              </a:prstGeom>
              <a:grpFill/>
              <a:ln w="3175">
                <a:solidFill>
                  <a:schemeClr val="accent4">
                    <a:lumMod val="60000"/>
                    <a:lumOff val="40000"/>
                  </a:schemeClr>
                </a:solidFill>
                <a:round/>
                <a:headEnd/>
                <a:tailEnd/>
              </a:ln>
              <a:effectLst/>
            </p:spPr>
            <p:txBody>
              <a:bodyPr wrap="square" anchor="ctr">
                <a:noAutofit/>
              </a:bodyPr>
              <a:lstStyle/>
              <a:p>
                <a:endParaRPr lang="ja-JP" altLang="en-US" dirty="0"/>
              </a:p>
            </p:txBody>
          </p:sp>
          <p:sp>
            <p:nvSpPr>
              <p:cNvPr id="173" name="Rectangle 3"/>
              <p:cNvSpPr txBox="1">
                <a:spLocks noChangeArrowheads="1"/>
              </p:cNvSpPr>
              <p:nvPr/>
            </p:nvSpPr>
            <p:spPr>
              <a:xfrm>
                <a:off x="35496" y="963154"/>
                <a:ext cx="2882056" cy="2313017"/>
              </a:xfrm>
              <a:prstGeom prst="rect">
                <a:avLst/>
              </a:prstGeom>
              <a:grpFill/>
              <a:ln>
                <a:solidFill>
                  <a:schemeClr val="accent4">
                    <a:lumMod val="60000"/>
                    <a:lumOff val="40000"/>
                  </a:schemeClr>
                </a:solidFill>
              </a:ln>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800" b="1" kern="0" dirty="0" smtClean="0">
                    <a:solidFill>
                      <a:srgbClr val="99CCFF"/>
                    </a:solidFill>
                    <a:ea typeface="+mn-ea"/>
                  </a:rPr>
                  <a:t>Input/Output  Optics</a:t>
                </a:r>
                <a:endParaRPr lang="en-US" altLang="ja-JP" sz="1600" kern="0" dirty="0" smtClean="0">
                  <a:solidFill>
                    <a:srgbClr val="99CCFF"/>
                  </a:solidFill>
                  <a:ea typeface="+mn-ea"/>
                </a:endParaRP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Beam Cleaning and stab.</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Modulator, Isolator</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a:solidFill>
                      <a:srgbClr val="DDDDDD"/>
                    </a:solidFill>
                    <a:ea typeface="+mn-ea"/>
                  </a:rPr>
                  <a:t> </a:t>
                </a:r>
                <a:r>
                  <a:rPr lang="en-US" altLang="ja-JP" sz="1600" kern="0" dirty="0" smtClean="0">
                    <a:solidFill>
                      <a:srgbClr val="DDDDDD"/>
                    </a:solidFill>
                    <a:ea typeface="+mn-ea"/>
                  </a:rPr>
                  <a:t> - Fixed pre-mode cleaner</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Suspended </a:t>
                </a:r>
                <a:r>
                  <a:rPr lang="en-US" altLang="ja-JP" sz="1600" kern="0" dirty="0">
                    <a:solidFill>
                      <a:srgbClr val="DDDDDD"/>
                    </a:solidFill>
                    <a:ea typeface="+mn-ea"/>
                  </a:rPr>
                  <a:t>m</a:t>
                </a:r>
                <a:r>
                  <a:rPr lang="en-US" altLang="ja-JP" sz="1600" kern="0" dirty="0" smtClean="0">
                    <a:solidFill>
                      <a:srgbClr val="DDDDDD"/>
                    </a:solidFill>
                    <a:ea typeface="+mn-ea"/>
                  </a:rPr>
                  <a:t>ode </a:t>
                </a:r>
                <a:r>
                  <a:rPr lang="en-US" altLang="ja-JP" sz="1600" kern="0" dirty="0">
                    <a:solidFill>
                      <a:srgbClr val="DDDDDD"/>
                    </a:solidFill>
                    <a:ea typeface="+mn-ea"/>
                  </a:rPr>
                  <a:t>c</a:t>
                </a:r>
                <a:r>
                  <a:rPr lang="en-US" altLang="ja-JP" sz="1600" kern="0" dirty="0" smtClean="0">
                    <a:solidFill>
                      <a:srgbClr val="DDDDDD"/>
                    </a:solidFill>
                    <a:ea typeface="+mn-ea"/>
                  </a:rPr>
                  <a:t>leaner</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a:solidFill>
                      <a:srgbClr val="DDDDDD"/>
                    </a:solidFill>
                    <a:ea typeface="+mn-ea"/>
                  </a:rPr>
                  <a:t> </a:t>
                </a:r>
                <a:r>
                  <a:rPr lang="en-US" altLang="ja-JP" sz="1600" kern="0" dirty="0" smtClean="0">
                    <a:solidFill>
                      <a:srgbClr val="DDDDDD"/>
                    </a:solidFill>
                    <a:ea typeface="+mn-ea"/>
                  </a:rPr>
                  <a:t>     Length </a:t>
                </a:r>
                <a:r>
                  <a:rPr lang="en-US" altLang="ja-JP" sz="1600" kern="0" dirty="0" smtClean="0">
                    <a:solidFill>
                      <a:srgbClr val="99CCFF"/>
                    </a:solidFill>
                    <a:ea typeface="+mn-ea"/>
                  </a:rPr>
                  <a:t>26 m</a:t>
                </a:r>
                <a:r>
                  <a:rPr lang="en-US" altLang="ja-JP" sz="1600" kern="0" dirty="0" smtClean="0">
                    <a:solidFill>
                      <a:srgbClr val="DDDDDD"/>
                    </a:solidFill>
                    <a:ea typeface="+mn-ea"/>
                  </a:rPr>
                  <a:t>, Finesse 500</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endParaRPr lang="en-US" altLang="ja-JP" sz="1600" kern="0" dirty="0" smtClean="0">
                  <a:solidFill>
                    <a:srgbClr val="DDDDDD"/>
                  </a:solidFill>
                  <a:ea typeface="+mn-ea"/>
                </a:endParaRPr>
              </a:p>
            </p:txBody>
          </p:sp>
        </p:grpSp>
        <p:sp>
          <p:nvSpPr>
            <p:cNvPr id="180" name="Rectangle 3"/>
            <p:cNvSpPr txBox="1">
              <a:spLocks noChangeArrowheads="1"/>
            </p:cNvSpPr>
            <p:nvPr/>
          </p:nvSpPr>
          <p:spPr>
            <a:xfrm>
              <a:off x="323528" y="2403314"/>
              <a:ext cx="2304256" cy="864096"/>
            </a:xfrm>
            <a:prstGeom prst="rect">
              <a:avLst/>
            </a:prstGeom>
            <a:noFill/>
            <a:ln>
              <a:solidFill>
                <a:schemeClr val="accent4">
                  <a:lumMod val="60000"/>
                  <a:lumOff val="40000"/>
                </a:schemeClr>
              </a:solidFill>
            </a:ln>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endParaRPr lang="en-US" altLang="ja-JP" sz="1600" kern="0" dirty="0" smtClean="0">
                <a:solidFill>
                  <a:srgbClr val="DDDDDD"/>
                </a:solidFill>
                <a:ea typeface="+mn-ea"/>
              </a:endParaRP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Output MC</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Photo detector</a:t>
              </a:r>
            </a:p>
          </p:txBody>
        </p:sp>
      </p:grpSp>
      <p:grpSp>
        <p:nvGrpSpPr>
          <p:cNvPr id="18" name="グループ化 247"/>
          <p:cNvGrpSpPr/>
          <p:nvPr/>
        </p:nvGrpSpPr>
        <p:grpSpPr>
          <a:xfrm>
            <a:off x="3372944" y="1004098"/>
            <a:ext cx="5231504" cy="5305222"/>
            <a:chOff x="3372944" y="1004098"/>
            <a:chExt cx="5231504" cy="5305222"/>
          </a:xfrm>
          <a:solidFill>
            <a:schemeClr val="tx2">
              <a:lumMod val="75000"/>
            </a:schemeClr>
          </a:solidFill>
        </p:grpSpPr>
        <p:sp>
          <p:nvSpPr>
            <p:cNvPr id="181" name="AutoShape 29"/>
            <p:cNvSpPr>
              <a:spLocks noChangeArrowheads="1"/>
            </p:cNvSpPr>
            <p:nvPr/>
          </p:nvSpPr>
          <p:spPr bwMode="auto">
            <a:xfrm>
              <a:off x="3372944" y="1004098"/>
              <a:ext cx="5231504" cy="5305222"/>
            </a:xfrm>
            <a:prstGeom prst="roundRect">
              <a:avLst>
                <a:gd name="adj" fmla="val 4505"/>
              </a:avLst>
            </a:prstGeom>
            <a:solidFill>
              <a:schemeClr val="tx2">
                <a:lumMod val="75000"/>
              </a:schemeClr>
            </a:solidFill>
            <a:ln w="3175">
              <a:solidFill>
                <a:srgbClr val="99FF66">
                  <a:alpha val="50000"/>
                </a:srgbClr>
              </a:solidFill>
              <a:round/>
              <a:headEnd/>
              <a:tailEnd/>
            </a:ln>
            <a:effectLst/>
          </p:spPr>
          <p:txBody>
            <a:bodyPr wrap="square" anchor="ctr">
              <a:noAutofit/>
            </a:bodyPr>
            <a:lstStyle/>
            <a:p>
              <a:endParaRPr lang="ja-JP" altLang="en-US" dirty="0"/>
            </a:p>
          </p:txBody>
        </p:sp>
        <p:sp>
          <p:nvSpPr>
            <p:cNvPr id="184" name="AutoShape 29"/>
            <p:cNvSpPr>
              <a:spLocks noChangeArrowheads="1"/>
            </p:cNvSpPr>
            <p:nvPr/>
          </p:nvSpPr>
          <p:spPr bwMode="auto">
            <a:xfrm>
              <a:off x="5508104" y="1164924"/>
              <a:ext cx="2910968" cy="2579266"/>
            </a:xfrm>
            <a:prstGeom prst="roundRect">
              <a:avLst>
                <a:gd name="adj" fmla="val 4505"/>
              </a:avLst>
            </a:prstGeom>
            <a:grpFill/>
            <a:ln w="3175">
              <a:solidFill>
                <a:srgbClr val="000000">
                  <a:alpha val="50000"/>
                </a:srgbClr>
              </a:solidFill>
              <a:round/>
              <a:headEnd/>
              <a:tailEnd/>
            </a:ln>
            <a:effectLst/>
          </p:spPr>
          <p:txBody>
            <a:bodyPr wrap="square" anchor="ctr">
              <a:noAutofit/>
            </a:bodyPr>
            <a:lstStyle/>
            <a:p>
              <a:endParaRPr lang="ja-JP" altLang="en-US" dirty="0"/>
            </a:p>
          </p:txBody>
        </p:sp>
        <p:sp>
          <p:nvSpPr>
            <p:cNvPr id="239" name="Rectangle 3"/>
            <p:cNvSpPr txBox="1">
              <a:spLocks noChangeArrowheads="1"/>
            </p:cNvSpPr>
            <p:nvPr/>
          </p:nvSpPr>
          <p:spPr>
            <a:xfrm>
              <a:off x="5436096" y="1196752"/>
              <a:ext cx="3168352" cy="2523018"/>
            </a:xfrm>
            <a:prstGeom prst="rect">
              <a:avLst/>
            </a:prstGeom>
            <a:grpFill/>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800" b="1" kern="0" dirty="0" smtClean="0">
                  <a:solidFill>
                    <a:srgbClr val="66FF66"/>
                  </a:solidFill>
                  <a:ea typeface="+mn-ea"/>
                </a:rPr>
                <a:t>Main Interferometer</a:t>
              </a:r>
              <a:endParaRPr lang="en-US" altLang="ja-JP" sz="1600" kern="0" dirty="0" smtClean="0">
                <a:solidFill>
                  <a:srgbClr val="66FF66"/>
                </a:solidFill>
                <a:ea typeface="+mn-ea"/>
              </a:endParaRP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a:t>
              </a:r>
              <a:r>
                <a:rPr lang="en-US" altLang="ja-JP" sz="1600" kern="0" dirty="0" smtClean="0">
                  <a:solidFill>
                    <a:srgbClr val="CCFF99"/>
                  </a:solidFill>
                  <a:ea typeface="+mn-ea"/>
                </a:rPr>
                <a:t>3 km </a:t>
              </a:r>
              <a:r>
                <a:rPr lang="en-US" altLang="ja-JP" sz="1600" kern="0" dirty="0" smtClean="0">
                  <a:solidFill>
                    <a:srgbClr val="DDDDDD"/>
                  </a:solidFill>
                  <a:ea typeface="+mn-ea"/>
                </a:rPr>
                <a:t>arm cavities</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RSE with power recycling</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Cryogenic test masses</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a:solidFill>
                    <a:srgbClr val="DDDDDD"/>
                  </a:solidFill>
                  <a:ea typeface="+mn-ea"/>
                </a:rPr>
                <a:t> </a:t>
              </a:r>
              <a:r>
                <a:rPr lang="en-US" altLang="ja-JP" sz="1600" kern="0" dirty="0" smtClean="0">
                  <a:solidFill>
                    <a:srgbClr val="DDDDDD"/>
                  </a:solidFill>
                  <a:ea typeface="+mn-ea"/>
                </a:rPr>
                <a:t>      Sapphire, </a:t>
              </a:r>
              <a:r>
                <a:rPr lang="en-US" altLang="ja-JP" sz="1600" kern="0" dirty="0" smtClean="0">
                  <a:solidFill>
                    <a:srgbClr val="CCFF99"/>
                  </a:solidFill>
                  <a:ea typeface="+mn-ea"/>
                </a:rPr>
                <a:t>20K</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a:solidFill>
                    <a:srgbClr val="DDDDDD"/>
                  </a:solidFill>
                  <a:ea typeface="+mn-ea"/>
                </a:rPr>
                <a:t> </a:t>
              </a:r>
              <a:r>
                <a:rPr lang="en-US" altLang="ja-JP" sz="1600" kern="0" dirty="0" smtClean="0">
                  <a:solidFill>
                    <a:srgbClr val="DDDDDD"/>
                  </a:solidFill>
                  <a:ea typeface="+mn-ea"/>
                </a:rPr>
                <a:t>      ‘Type-A’ vibration isolator</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a:solidFill>
                    <a:srgbClr val="DDDDDD"/>
                  </a:solidFill>
                  <a:ea typeface="+mn-ea"/>
                </a:rPr>
                <a:t> </a:t>
              </a:r>
              <a:r>
                <a:rPr lang="en-US" altLang="ja-JP" sz="1600" kern="0" dirty="0" smtClean="0">
                  <a:solidFill>
                    <a:srgbClr val="DDDDDD"/>
                  </a:solidFill>
                  <a:ea typeface="+mn-ea"/>
                </a:rPr>
                <a:t>      Cryostat + Cryo-cooler</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a:solidFill>
                    <a:srgbClr val="DDDDDD"/>
                  </a:solidFill>
                  <a:ea typeface="+mn-ea"/>
                </a:rPr>
                <a:t> </a:t>
              </a:r>
              <a:r>
                <a:rPr lang="en-US" altLang="ja-JP" sz="1600" kern="0" dirty="0" smtClean="0">
                  <a:solidFill>
                    <a:srgbClr val="DDDDDD"/>
                  </a:solidFill>
                  <a:ea typeface="+mn-ea"/>
                </a:rPr>
                <a:t> - Room-temp. Core optics </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a:solidFill>
                    <a:srgbClr val="DDDDDD"/>
                  </a:solidFill>
                  <a:ea typeface="+mn-ea"/>
                </a:rPr>
                <a:t> </a:t>
              </a:r>
              <a:r>
                <a:rPr lang="en-US" altLang="ja-JP" sz="1600" kern="0" dirty="0" smtClean="0">
                  <a:solidFill>
                    <a:srgbClr val="DDDDDD"/>
                  </a:solidFill>
                  <a:ea typeface="+mn-ea"/>
                </a:rPr>
                <a:t>       (BS, PRM, SEM, …)</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endParaRPr lang="en-US" altLang="ja-JP" sz="1600" kern="0" dirty="0" smtClean="0">
                <a:solidFill>
                  <a:srgbClr val="DDDDDD"/>
                </a:solidFill>
                <a:ea typeface="+mn-ea"/>
              </a:endParaRPr>
            </a:p>
          </p:txBody>
        </p:sp>
      </p:grpSp>
      <p:grpSp>
        <p:nvGrpSpPr>
          <p:cNvPr id="20" name="グループ化 119"/>
          <p:cNvGrpSpPr/>
          <p:nvPr/>
        </p:nvGrpSpPr>
        <p:grpSpPr>
          <a:xfrm>
            <a:off x="1043608" y="1178291"/>
            <a:ext cx="7141632" cy="5073630"/>
            <a:chOff x="1015472" y="1700808"/>
            <a:chExt cx="5951360" cy="4228025"/>
          </a:xfrm>
          <a:solidFill>
            <a:srgbClr val="FFFFFF">
              <a:alpha val="20000"/>
            </a:srgbClr>
          </a:solidFill>
        </p:grpSpPr>
        <p:sp>
          <p:nvSpPr>
            <p:cNvPr id="102" name="正方形/長方形 101"/>
            <p:cNvSpPr/>
            <p:nvPr/>
          </p:nvSpPr>
          <p:spPr bwMode="auto">
            <a:xfrm>
              <a:off x="1015472" y="4179902"/>
              <a:ext cx="3340504" cy="678043"/>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03" name="正方形/長方形 102"/>
            <p:cNvSpPr/>
            <p:nvPr/>
          </p:nvSpPr>
          <p:spPr bwMode="auto">
            <a:xfrm>
              <a:off x="2069705" y="3583290"/>
              <a:ext cx="583259" cy="596803"/>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04" name="正方形/長方形 103"/>
            <p:cNvSpPr/>
            <p:nvPr/>
          </p:nvSpPr>
          <p:spPr bwMode="auto">
            <a:xfrm>
              <a:off x="3810734" y="1700808"/>
              <a:ext cx="583259" cy="596803"/>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05" name="正方形/長方形 104"/>
            <p:cNvSpPr/>
            <p:nvPr/>
          </p:nvSpPr>
          <p:spPr bwMode="auto">
            <a:xfrm>
              <a:off x="3800460" y="3439274"/>
              <a:ext cx="583259" cy="596803"/>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06" name="正方形/長方形 105"/>
            <p:cNvSpPr/>
            <p:nvPr/>
          </p:nvSpPr>
          <p:spPr bwMode="auto">
            <a:xfrm>
              <a:off x="4644008" y="4261142"/>
              <a:ext cx="583259" cy="596803"/>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07" name="正方形/長方形 106"/>
            <p:cNvSpPr/>
            <p:nvPr/>
          </p:nvSpPr>
          <p:spPr bwMode="auto">
            <a:xfrm>
              <a:off x="6383573" y="4252101"/>
              <a:ext cx="583259" cy="596803"/>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11" name="正方形/長方形 110"/>
            <p:cNvSpPr/>
            <p:nvPr/>
          </p:nvSpPr>
          <p:spPr bwMode="auto">
            <a:xfrm>
              <a:off x="3952860" y="4035886"/>
              <a:ext cx="291629" cy="143672"/>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12" name="正方形/長方形 111"/>
            <p:cNvSpPr/>
            <p:nvPr/>
          </p:nvSpPr>
          <p:spPr bwMode="auto">
            <a:xfrm>
              <a:off x="3951243" y="2297611"/>
              <a:ext cx="291629" cy="1141663"/>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13" name="正方形/長方形 112"/>
            <p:cNvSpPr/>
            <p:nvPr/>
          </p:nvSpPr>
          <p:spPr bwMode="auto">
            <a:xfrm rot="5400000">
              <a:off x="5659604" y="3963778"/>
              <a:ext cx="291629" cy="1156308"/>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15" name="正方形/長方形 114"/>
            <p:cNvSpPr/>
            <p:nvPr/>
          </p:nvSpPr>
          <p:spPr bwMode="auto">
            <a:xfrm rot="5400000">
              <a:off x="4354176" y="4397916"/>
              <a:ext cx="291629" cy="288031"/>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18" name="正方形/長方形 117"/>
            <p:cNvSpPr/>
            <p:nvPr/>
          </p:nvSpPr>
          <p:spPr bwMode="auto">
            <a:xfrm>
              <a:off x="3729506" y="4857945"/>
              <a:ext cx="626470" cy="1070888"/>
            </a:xfrm>
            <a:prstGeom prst="rect">
              <a:avLst/>
            </a:prstGeom>
            <a:grp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grpSp>
      <p:sp>
        <p:nvSpPr>
          <p:cNvPr id="2" name="タイトル 1"/>
          <p:cNvSpPr>
            <a:spLocks noGrp="1"/>
          </p:cNvSpPr>
          <p:nvPr>
            <p:ph type="title"/>
          </p:nvPr>
        </p:nvSpPr>
        <p:spPr>
          <a:xfrm>
            <a:off x="914400" y="260648"/>
            <a:ext cx="8229600" cy="562074"/>
          </a:xfrm>
        </p:spPr>
        <p:txBody>
          <a:bodyPr>
            <a:normAutofit fontScale="90000"/>
          </a:bodyPr>
          <a:lstStyle/>
          <a:p>
            <a:r>
              <a:rPr kumimoji="1" lang="en-US" altLang="ja-JP" dirty="0" smtClean="0"/>
              <a:t>Interferometer configuration</a:t>
            </a:r>
            <a:endParaRPr kumimoji="1" lang="ja-JP" altLang="en-US" dirty="0"/>
          </a:p>
        </p:txBody>
      </p:sp>
      <p:grpSp>
        <p:nvGrpSpPr>
          <p:cNvPr id="21" name="グループ化 251"/>
          <p:cNvGrpSpPr/>
          <p:nvPr/>
        </p:nvGrpSpPr>
        <p:grpSpPr>
          <a:xfrm>
            <a:off x="2483768" y="1351111"/>
            <a:ext cx="5574445" cy="4717655"/>
            <a:chOff x="2478967" y="1351111"/>
            <a:chExt cx="5574445" cy="4717655"/>
          </a:xfrm>
        </p:grpSpPr>
        <p:sp>
          <p:nvSpPr>
            <p:cNvPr id="4" name="円/楕円 3"/>
            <p:cNvSpPr/>
            <p:nvPr/>
          </p:nvSpPr>
          <p:spPr bwMode="auto">
            <a:xfrm>
              <a:off x="7621364" y="4372623"/>
              <a:ext cx="432048" cy="432048"/>
            </a:xfrm>
            <a:prstGeom prst="ellipse">
              <a:avLst/>
            </a:prstGeom>
            <a:solidFill>
              <a:srgbClr val="FF9999">
                <a:alpha val="50000"/>
              </a:srgbClr>
            </a:solidFill>
            <a:ln w="15875" cap="flat" cmpd="sng" algn="ctr">
              <a:solidFill>
                <a:srgbClr val="FF99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5" name="円/楕円 4"/>
            <p:cNvSpPr/>
            <p:nvPr/>
          </p:nvSpPr>
          <p:spPr bwMode="auto">
            <a:xfrm>
              <a:off x="5495310" y="4394366"/>
              <a:ext cx="432048" cy="432048"/>
            </a:xfrm>
            <a:prstGeom prst="ellipse">
              <a:avLst/>
            </a:prstGeom>
            <a:solidFill>
              <a:srgbClr val="FF9999">
                <a:alpha val="50000"/>
              </a:srgbClr>
            </a:solidFill>
            <a:ln w="15875" cap="flat" cmpd="sng" algn="ctr">
              <a:solidFill>
                <a:srgbClr val="FF99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6" name="円/楕円 5"/>
            <p:cNvSpPr/>
            <p:nvPr/>
          </p:nvSpPr>
          <p:spPr bwMode="auto">
            <a:xfrm>
              <a:off x="4533755" y="3424941"/>
              <a:ext cx="432048" cy="432048"/>
            </a:xfrm>
            <a:prstGeom prst="ellipse">
              <a:avLst/>
            </a:prstGeom>
            <a:solidFill>
              <a:srgbClr val="FF9999">
                <a:alpha val="50000"/>
              </a:srgbClr>
            </a:solidFill>
            <a:ln w="15875" cap="flat" cmpd="sng" algn="ctr">
              <a:solidFill>
                <a:srgbClr val="FF99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 name="円/楕円 6"/>
            <p:cNvSpPr/>
            <p:nvPr/>
          </p:nvSpPr>
          <p:spPr bwMode="auto">
            <a:xfrm>
              <a:off x="4533755" y="1351111"/>
              <a:ext cx="432048" cy="432048"/>
            </a:xfrm>
            <a:prstGeom prst="ellipse">
              <a:avLst/>
            </a:prstGeom>
            <a:solidFill>
              <a:srgbClr val="FF9999">
                <a:alpha val="50000"/>
              </a:srgbClr>
            </a:solidFill>
            <a:ln w="15875" cap="flat" cmpd="sng" algn="ctr">
              <a:solidFill>
                <a:srgbClr val="FF99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8" name="円/楕円 7"/>
            <p:cNvSpPr/>
            <p:nvPr/>
          </p:nvSpPr>
          <p:spPr bwMode="auto">
            <a:xfrm>
              <a:off x="4533755" y="4375447"/>
              <a:ext cx="432048" cy="432048"/>
            </a:xfrm>
            <a:prstGeom prst="ellipse">
              <a:avLst/>
            </a:prstGeom>
            <a:solidFill>
              <a:srgbClr val="99FF99">
                <a:alpha val="50000"/>
              </a:srgbClr>
            </a:solidFill>
            <a:ln w="15875" cap="flat" cmpd="sng" algn="ctr">
              <a:solidFill>
                <a:srgbClr val="99FF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0" name="円/楕円 9"/>
            <p:cNvSpPr/>
            <p:nvPr/>
          </p:nvSpPr>
          <p:spPr bwMode="auto">
            <a:xfrm>
              <a:off x="4101707" y="4331127"/>
              <a:ext cx="345600" cy="345600"/>
            </a:xfrm>
            <a:prstGeom prst="ellipse">
              <a:avLst/>
            </a:prstGeom>
            <a:solidFill>
              <a:srgbClr val="99FF99">
                <a:alpha val="50000"/>
              </a:srgbClr>
            </a:solidFill>
            <a:ln w="15875" cap="flat" cmpd="sng" algn="ctr">
              <a:solidFill>
                <a:srgbClr val="99FF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1" name="円/楕円 10"/>
            <p:cNvSpPr/>
            <p:nvPr/>
          </p:nvSpPr>
          <p:spPr bwMode="auto">
            <a:xfrm>
              <a:off x="3542693" y="4422949"/>
              <a:ext cx="345600" cy="345600"/>
            </a:xfrm>
            <a:prstGeom prst="ellipse">
              <a:avLst/>
            </a:prstGeom>
            <a:solidFill>
              <a:srgbClr val="99FF99">
                <a:alpha val="50000"/>
              </a:srgbClr>
            </a:solidFill>
            <a:ln w="15875" cap="flat" cmpd="sng" algn="ctr">
              <a:solidFill>
                <a:srgbClr val="99FF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2" name="円/楕円 11"/>
            <p:cNvSpPr/>
            <p:nvPr/>
          </p:nvSpPr>
          <p:spPr bwMode="auto">
            <a:xfrm>
              <a:off x="3104792" y="4358304"/>
              <a:ext cx="345600" cy="345600"/>
            </a:xfrm>
            <a:prstGeom prst="ellipse">
              <a:avLst/>
            </a:prstGeom>
            <a:solidFill>
              <a:srgbClr val="99FF99">
                <a:alpha val="50000"/>
              </a:srgbClr>
            </a:solidFill>
            <a:ln w="15875" cap="flat" cmpd="sng" algn="ctr">
              <a:solidFill>
                <a:srgbClr val="99FF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3" name="円/楕円 12"/>
            <p:cNvSpPr/>
            <p:nvPr/>
          </p:nvSpPr>
          <p:spPr bwMode="auto">
            <a:xfrm>
              <a:off x="4461642" y="4893943"/>
              <a:ext cx="345600" cy="345600"/>
            </a:xfrm>
            <a:prstGeom prst="ellipse">
              <a:avLst/>
            </a:prstGeom>
            <a:solidFill>
              <a:srgbClr val="99FF99">
                <a:alpha val="50000"/>
              </a:srgbClr>
            </a:solidFill>
            <a:ln w="15875" cap="flat" cmpd="sng" algn="ctr">
              <a:solidFill>
                <a:srgbClr val="99FF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4" name="円/楕円 13"/>
            <p:cNvSpPr/>
            <p:nvPr/>
          </p:nvSpPr>
          <p:spPr bwMode="auto">
            <a:xfrm>
              <a:off x="4574480" y="5351657"/>
              <a:ext cx="345600" cy="345600"/>
            </a:xfrm>
            <a:prstGeom prst="ellipse">
              <a:avLst/>
            </a:prstGeom>
            <a:solidFill>
              <a:srgbClr val="99FF99">
                <a:alpha val="50000"/>
              </a:srgbClr>
            </a:solidFill>
            <a:ln w="15875" cap="flat" cmpd="sng" algn="ctr">
              <a:solidFill>
                <a:srgbClr val="99FF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5" name="円/楕円 14"/>
            <p:cNvSpPr/>
            <p:nvPr/>
          </p:nvSpPr>
          <p:spPr bwMode="auto">
            <a:xfrm>
              <a:off x="4441229" y="5723166"/>
              <a:ext cx="345600" cy="345600"/>
            </a:xfrm>
            <a:prstGeom prst="ellipse">
              <a:avLst/>
            </a:prstGeom>
            <a:solidFill>
              <a:srgbClr val="99FF99">
                <a:alpha val="50000"/>
              </a:srgbClr>
            </a:solidFill>
            <a:ln w="15875" cap="flat" cmpd="sng" algn="ctr">
              <a:solidFill>
                <a:srgbClr val="99FF99">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6" name="円/楕円 15"/>
            <p:cNvSpPr/>
            <p:nvPr/>
          </p:nvSpPr>
          <p:spPr bwMode="auto">
            <a:xfrm>
              <a:off x="2478967" y="4403184"/>
              <a:ext cx="345600" cy="345600"/>
            </a:xfrm>
            <a:prstGeom prst="ellipse">
              <a:avLst/>
            </a:prstGeom>
            <a:solidFill>
              <a:srgbClr val="6699FF">
                <a:alpha val="50000"/>
              </a:srgbClr>
            </a:solidFill>
            <a:ln w="15875" cap="flat" cmpd="sng" algn="ctr">
              <a:solidFill>
                <a:srgbClr val="6699FF">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7" name="円/楕円 16"/>
            <p:cNvSpPr/>
            <p:nvPr/>
          </p:nvSpPr>
          <p:spPr bwMode="auto">
            <a:xfrm>
              <a:off x="2493663" y="3589070"/>
              <a:ext cx="345600" cy="345600"/>
            </a:xfrm>
            <a:prstGeom prst="ellipse">
              <a:avLst/>
            </a:prstGeom>
            <a:solidFill>
              <a:srgbClr val="6699FF">
                <a:alpha val="50000"/>
              </a:srgbClr>
            </a:solidFill>
            <a:ln w="15875" cap="flat" cmpd="sng" algn="ctr">
              <a:solidFill>
                <a:srgbClr val="6699FF">
                  <a:alpha val="8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grpSp>
      <p:grpSp>
        <p:nvGrpSpPr>
          <p:cNvPr id="23" name="グループ化 31"/>
          <p:cNvGrpSpPr/>
          <p:nvPr/>
        </p:nvGrpSpPr>
        <p:grpSpPr>
          <a:xfrm>
            <a:off x="323528" y="4066588"/>
            <a:ext cx="2501039" cy="2458756"/>
            <a:chOff x="323528" y="4066588"/>
            <a:chExt cx="2501039" cy="2458756"/>
          </a:xfrm>
          <a:solidFill>
            <a:schemeClr val="accent6">
              <a:lumMod val="75000"/>
            </a:schemeClr>
          </a:solidFill>
        </p:grpSpPr>
        <p:sp>
          <p:nvSpPr>
            <p:cNvPr id="209" name="AutoShape 29"/>
            <p:cNvSpPr>
              <a:spLocks noChangeArrowheads="1"/>
            </p:cNvSpPr>
            <p:nvPr/>
          </p:nvSpPr>
          <p:spPr bwMode="auto">
            <a:xfrm>
              <a:off x="323529" y="5239543"/>
              <a:ext cx="2378310" cy="1141785"/>
            </a:xfrm>
            <a:prstGeom prst="roundRect">
              <a:avLst>
                <a:gd name="adj" fmla="val 4505"/>
              </a:avLst>
            </a:prstGeom>
            <a:grpFill/>
            <a:ln w="3175">
              <a:solidFill>
                <a:srgbClr val="000000">
                  <a:alpha val="50000"/>
                </a:srgbClr>
              </a:solidFill>
              <a:round/>
              <a:headEnd/>
              <a:tailEnd/>
            </a:ln>
            <a:effectLst/>
          </p:spPr>
          <p:txBody>
            <a:bodyPr wrap="square" anchor="ctr">
              <a:noAutofit/>
            </a:bodyPr>
            <a:lstStyle/>
            <a:p>
              <a:endParaRPr lang="ja-JP" altLang="en-US" dirty="0"/>
            </a:p>
          </p:txBody>
        </p:sp>
        <p:sp>
          <p:nvSpPr>
            <p:cNvPr id="183" name="AutoShape 29"/>
            <p:cNvSpPr>
              <a:spLocks noChangeArrowheads="1"/>
            </p:cNvSpPr>
            <p:nvPr/>
          </p:nvSpPr>
          <p:spPr bwMode="auto">
            <a:xfrm>
              <a:off x="899592" y="4066588"/>
              <a:ext cx="959632" cy="959211"/>
            </a:xfrm>
            <a:prstGeom prst="roundRect">
              <a:avLst>
                <a:gd name="adj" fmla="val 4505"/>
              </a:avLst>
            </a:prstGeom>
            <a:grpFill/>
            <a:ln w="3175">
              <a:solidFill>
                <a:srgbClr val="FF9999">
                  <a:alpha val="50000"/>
                </a:srgbClr>
              </a:solidFill>
              <a:round/>
              <a:headEnd/>
              <a:tailEnd/>
            </a:ln>
            <a:effectLst/>
          </p:spPr>
          <p:txBody>
            <a:bodyPr wrap="square" anchor="ctr">
              <a:noAutofit/>
            </a:bodyPr>
            <a:lstStyle/>
            <a:p>
              <a:endParaRPr lang="ja-JP" altLang="en-US" dirty="0"/>
            </a:p>
          </p:txBody>
        </p:sp>
        <p:sp>
          <p:nvSpPr>
            <p:cNvPr id="174" name="Rectangle 3"/>
            <p:cNvSpPr txBox="1">
              <a:spLocks noChangeArrowheads="1"/>
            </p:cNvSpPr>
            <p:nvPr/>
          </p:nvSpPr>
          <p:spPr>
            <a:xfrm>
              <a:off x="323528" y="5220439"/>
              <a:ext cx="2501039" cy="1304905"/>
            </a:xfrm>
            <a:prstGeom prst="rect">
              <a:avLst/>
            </a:prstGeom>
            <a:grpFill/>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800" b="1" kern="0" dirty="0" smtClean="0">
                  <a:solidFill>
                    <a:srgbClr val="FF9999"/>
                  </a:solidFill>
                  <a:ea typeface="+mn-ea"/>
                </a:rPr>
                <a:t>Laser Source</a:t>
              </a:r>
              <a:endParaRPr lang="en-US" altLang="ja-JP" sz="1600" kern="0" dirty="0" smtClean="0">
                <a:solidFill>
                  <a:srgbClr val="FF9999"/>
                </a:solidFill>
                <a:ea typeface="+mn-ea"/>
              </a:endParaRP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Wavelength 1064 nm</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 Output power </a:t>
              </a:r>
              <a:r>
                <a:rPr lang="en-US" altLang="ja-JP" sz="1600" kern="0" dirty="0" smtClean="0">
                  <a:solidFill>
                    <a:srgbClr val="FF9999"/>
                  </a:solidFill>
                  <a:ea typeface="+mn-ea"/>
                </a:rPr>
                <a:t>180 W</a:t>
              </a:r>
            </a:p>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600" kern="0" dirty="0" smtClean="0">
                  <a:solidFill>
                    <a:srgbClr val="DDDDDD"/>
                  </a:solidFill>
                  <a:ea typeface="+mn-ea"/>
                </a:rPr>
                <a:t>        High-power MOPA</a:t>
              </a:r>
            </a:p>
          </p:txBody>
        </p:sp>
      </p:grpSp>
      <p:grpSp>
        <p:nvGrpSpPr>
          <p:cNvPr id="25" name="グループ化 254"/>
          <p:cNvGrpSpPr/>
          <p:nvPr/>
        </p:nvGrpSpPr>
        <p:grpSpPr>
          <a:xfrm>
            <a:off x="971600" y="1264701"/>
            <a:ext cx="7434678" cy="4838938"/>
            <a:chOff x="971600" y="1264701"/>
            <a:chExt cx="7434678" cy="4838938"/>
          </a:xfrm>
        </p:grpSpPr>
        <p:grpSp>
          <p:nvGrpSpPr>
            <p:cNvPr id="27" name="グループ化 250"/>
            <p:cNvGrpSpPr/>
            <p:nvPr/>
          </p:nvGrpSpPr>
          <p:grpSpPr>
            <a:xfrm>
              <a:off x="1228130" y="1264701"/>
              <a:ext cx="7178148" cy="4838938"/>
              <a:chOff x="1228130" y="1264701"/>
              <a:chExt cx="7178148" cy="4838938"/>
            </a:xfrm>
          </p:grpSpPr>
          <p:cxnSp>
            <p:nvCxnSpPr>
              <p:cNvPr id="19" name="直線コネクタ 18"/>
              <p:cNvCxnSpPr/>
              <p:nvPr/>
            </p:nvCxnSpPr>
            <p:spPr bwMode="auto">
              <a:xfrm flipH="1" flipV="1">
                <a:off x="3689162" y="4604118"/>
                <a:ext cx="4482430" cy="6256"/>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22" name="直線コネクタ 21"/>
              <p:cNvCxnSpPr>
                <a:cxnSpLocks noChangeAspect="1"/>
                <a:endCxn id="79" idx="3"/>
              </p:cNvCxnSpPr>
              <p:nvPr/>
            </p:nvCxnSpPr>
            <p:spPr bwMode="auto">
              <a:xfrm>
                <a:off x="4747280" y="1264701"/>
                <a:ext cx="2731" cy="4250120"/>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24" name="直線コネクタ 23"/>
              <p:cNvCxnSpPr>
                <a:stCxn id="65" idx="1"/>
                <a:endCxn id="69" idx="3"/>
              </p:cNvCxnSpPr>
              <p:nvPr/>
            </p:nvCxnSpPr>
            <p:spPr bwMode="auto">
              <a:xfrm flipH="1" flipV="1">
                <a:off x="2943766" y="4488615"/>
                <a:ext cx="1401226" cy="9402"/>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26" name="直線コネクタ 25"/>
              <p:cNvCxnSpPr/>
              <p:nvPr/>
            </p:nvCxnSpPr>
            <p:spPr bwMode="auto">
              <a:xfrm flipH="1">
                <a:off x="3714594" y="4490676"/>
                <a:ext cx="649590" cy="122896"/>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28" name="直線コネクタ 27"/>
              <p:cNvCxnSpPr/>
              <p:nvPr/>
            </p:nvCxnSpPr>
            <p:spPr bwMode="auto">
              <a:xfrm>
                <a:off x="4634442" y="5033641"/>
                <a:ext cx="115337" cy="465112"/>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31" name="直線コネクタ 30"/>
              <p:cNvCxnSpPr/>
              <p:nvPr/>
            </p:nvCxnSpPr>
            <p:spPr bwMode="auto">
              <a:xfrm flipH="1">
                <a:off x="4618824" y="5033641"/>
                <a:ext cx="23567" cy="106999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33" name="直線コネクタ 32"/>
              <p:cNvCxnSpPr>
                <a:stCxn id="70" idx="1"/>
                <a:endCxn id="157" idx="0"/>
              </p:cNvCxnSpPr>
              <p:nvPr/>
            </p:nvCxnSpPr>
            <p:spPr bwMode="auto">
              <a:xfrm flipH="1">
                <a:off x="1693840" y="4580372"/>
                <a:ext cx="1484651" cy="138"/>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34" name="直線コネクタ 33"/>
              <p:cNvCxnSpPr>
                <a:stCxn id="69" idx="3"/>
                <a:endCxn id="70" idx="1"/>
              </p:cNvCxnSpPr>
              <p:nvPr/>
            </p:nvCxnSpPr>
            <p:spPr bwMode="auto">
              <a:xfrm>
                <a:off x="2943766" y="4488615"/>
                <a:ext cx="234725" cy="91757"/>
              </a:xfrm>
              <a:prstGeom prst="line">
                <a:avLst/>
              </a:prstGeom>
              <a:solidFill>
                <a:srgbClr val="FAFFC9">
                  <a:alpha val="50000"/>
                </a:srgbClr>
              </a:solidFill>
              <a:ln w="15875" cap="flat" cmpd="sng" algn="ctr">
                <a:solidFill>
                  <a:srgbClr val="FFFFFF"/>
                </a:solidFill>
                <a:prstDash val="solid"/>
                <a:round/>
                <a:headEnd type="none" w="med" len="med"/>
                <a:tailEnd type="none" w="med" len="med"/>
              </a:ln>
              <a:effectLst/>
            </p:spPr>
          </p:cxnSp>
          <p:cxnSp>
            <p:nvCxnSpPr>
              <p:cNvPr id="40" name="直線コネクタ 39"/>
              <p:cNvCxnSpPr/>
              <p:nvPr/>
            </p:nvCxnSpPr>
            <p:spPr bwMode="auto">
              <a:xfrm flipV="1">
                <a:off x="2578965" y="3747423"/>
                <a:ext cx="84980" cy="860636"/>
              </a:xfrm>
              <a:prstGeom prst="line">
                <a:avLst/>
              </a:prstGeom>
              <a:solidFill>
                <a:srgbClr val="FAFFC9">
                  <a:alpha val="50000"/>
                </a:srgbClr>
              </a:solidFill>
              <a:ln w="25400" cap="flat" cmpd="sng" algn="ctr">
                <a:solidFill>
                  <a:srgbClr val="FFFFFF"/>
                </a:solidFill>
                <a:prstDash val="solid"/>
                <a:round/>
                <a:headEnd type="none" w="med" len="med"/>
                <a:tailEnd type="none" w="med" len="med"/>
              </a:ln>
              <a:effectLst/>
            </p:spPr>
          </p:cxnSp>
          <p:cxnSp>
            <p:nvCxnSpPr>
              <p:cNvPr id="42" name="直線コネクタ 41"/>
              <p:cNvCxnSpPr/>
              <p:nvPr/>
            </p:nvCxnSpPr>
            <p:spPr bwMode="auto">
              <a:xfrm flipH="1" flipV="1">
                <a:off x="2671602" y="3755727"/>
                <a:ext cx="60473" cy="852332"/>
              </a:xfrm>
              <a:prstGeom prst="line">
                <a:avLst/>
              </a:prstGeom>
              <a:solidFill>
                <a:srgbClr val="FAFFC9">
                  <a:alpha val="50000"/>
                </a:srgbClr>
              </a:solidFill>
              <a:ln w="25400" cap="flat" cmpd="sng" algn="ctr">
                <a:solidFill>
                  <a:srgbClr val="FFFFFF"/>
                </a:solidFill>
                <a:prstDash val="solid"/>
                <a:round/>
                <a:headEnd type="none" w="med" len="med"/>
                <a:tailEnd type="none" w="med" len="med"/>
              </a:ln>
              <a:effectLst/>
            </p:spPr>
          </p:cxnSp>
          <p:sp>
            <p:nvSpPr>
              <p:cNvPr id="63" name="正方形/長方形 62"/>
              <p:cNvSpPr>
                <a:spLocks noChangeAspect="1"/>
              </p:cNvSpPr>
              <p:nvPr/>
            </p:nvSpPr>
            <p:spPr bwMode="auto">
              <a:xfrm>
                <a:off x="7825954" y="4542108"/>
                <a:ext cx="64800" cy="162000"/>
              </a:xfrm>
              <a:prstGeom prst="rect">
                <a:avLst/>
              </a:prstGeom>
              <a:solidFill>
                <a:srgbClr val="6699FF">
                  <a:alpha val="50000"/>
                </a:srgbClr>
              </a:solidFill>
              <a:ln w="9525" cap="flat" cmpd="sng" algn="ctr">
                <a:solidFill>
                  <a:srgbClr val="66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64" name="正方形/長方形 63"/>
              <p:cNvSpPr>
                <a:spLocks noChangeAspect="1"/>
              </p:cNvSpPr>
              <p:nvPr/>
            </p:nvSpPr>
            <p:spPr bwMode="auto">
              <a:xfrm>
                <a:off x="5704607" y="4521435"/>
                <a:ext cx="64800" cy="162000"/>
              </a:xfrm>
              <a:prstGeom prst="rect">
                <a:avLst/>
              </a:prstGeom>
              <a:solidFill>
                <a:srgbClr val="6699FF">
                  <a:alpha val="50000"/>
                </a:srgbClr>
              </a:solidFill>
              <a:ln w="9525" cap="flat" cmpd="sng" algn="ctr">
                <a:solidFill>
                  <a:srgbClr val="66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65" name="正方形/長方形 64"/>
              <p:cNvSpPr/>
              <p:nvPr/>
            </p:nvSpPr>
            <p:spPr bwMode="auto">
              <a:xfrm rot="21000000">
                <a:off x="4344664" y="4440266"/>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66" name="正方形/長方形 65"/>
              <p:cNvSpPr>
                <a:spLocks noChangeAspect="1"/>
              </p:cNvSpPr>
              <p:nvPr/>
            </p:nvSpPr>
            <p:spPr bwMode="auto">
              <a:xfrm>
                <a:off x="3372944" y="4434928"/>
                <a:ext cx="51840" cy="1296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69" name="正方形/長方形 68"/>
              <p:cNvSpPr/>
              <p:nvPr/>
            </p:nvSpPr>
            <p:spPr bwMode="auto">
              <a:xfrm rot="600000">
                <a:off x="2900894" y="4430864"/>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0" name="正方形/長方形 69"/>
              <p:cNvSpPr/>
              <p:nvPr/>
            </p:nvSpPr>
            <p:spPr bwMode="auto">
              <a:xfrm rot="600000">
                <a:off x="3178144" y="4531401"/>
                <a:ext cx="45719" cy="105882"/>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1" name="正方形/長方形 70"/>
              <p:cNvSpPr/>
              <p:nvPr/>
            </p:nvSpPr>
            <p:spPr bwMode="auto">
              <a:xfrm rot="21000000">
                <a:off x="3670136" y="4565484"/>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2" name="正方形/長方形 71"/>
              <p:cNvSpPr/>
              <p:nvPr/>
            </p:nvSpPr>
            <p:spPr bwMode="auto">
              <a:xfrm rot="5400000">
                <a:off x="2647890" y="3694980"/>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4" name="正方形/長方形 73"/>
              <p:cNvSpPr/>
              <p:nvPr/>
            </p:nvSpPr>
            <p:spPr bwMode="auto">
              <a:xfrm rot="2700000">
                <a:off x="2717421" y="4559076"/>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5" name="正方形/長方形 74"/>
              <p:cNvSpPr/>
              <p:nvPr/>
            </p:nvSpPr>
            <p:spPr bwMode="auto">
              <a:xfrm rot="18900000">
                <a:off x="2550822" y="4558647"/>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6" name="正方形/長方形 75"/>
              <p:cNvSpPr>
                <a:spLocks noChangeAspect="1"/>
              </p:cNvSpPr>
              <p:nvPr/>
            </p:nvSpPr>
            <p:spPr bwMode="auto">
              <a:xfrm rot="2700000">
                <a:off x="4733207" y="4554460"/>
                <a:ext cx="51840" cy="185694"/>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7" name="正方形/長方形 76"/>
              <p:cNvSpPr>
                <a:spLocks noChangeAspect="1"/>
              </p:cNvSpPr>
              <p:nvPr/>
            </p:nvSpPr>
            <p:spPr bwMode="auto">
              <a:xfrm rot="5400000">
                <a:off x="4706914" y="3557732"/>
                <a:ext cx="64800" cy="162000"/>
              </a:xfrm>
              <a:prstGeom prst="rect">
                <a:avLst/>
              </a:prstGeom>
              <a:solidFill>
                <a:srgbClr val="6699FF">
                  <a:alpha val="50000"/>
                </a:srgbClr>
              </a:solidFill>
              <a:ln w="9525" cap="flat" cmpd="sng" algn="ctr">
                <a:solidFill>
                  <a:srgbClr val="66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8" name="正方形/長方形 77"/>
              <p:cNvSpPr>
                <a:spLocks noChangeAspect="1"/>
              </p:cNvSpPr>
              <p:nvPr/>
            </p:nvSpPr>
            <p:spPr bwMode="auto">
              <a:xfrm rot="5400000">
                <a:off x="4730730" y="1496935"/>
                <a:ext cx="64800" cy="162000"/>
              </a:xfrm>
              <a:prstGeom prst="rect">
                <a:avLst/>
              </a:prstGeom>
              <a:solidFill>
                <a:srgbClr val="6699FF">
                  <a:alpha val="50000"/>
                </a:srgbClr>
              </a:solidFill>
              <a:ln w="9525" cap="flat" cmpd="sng" algn="ctr">
                <a:solidFill>
                  <a:srgbClr val="66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79" name="正方形/長方形 78"/>
              <p:cNvSpPr/>
              <p:nvPr/>
            </p:nvSpPr>
            <p:spPr bwMode="auto">
              <a:xfrm rot="4800000">
                <a:off x="4724660" y="5439549"/>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81" name="正方形/長方形 80"/>
              <p:cNvSpPr/>
              <p:nvPr/>
            </p:nvSpPr>
            <p:spPr bwMode="auto">
              <a:xfrm rot="4800000">
                <a:off x="4613729" y="4981530"/>
                <a:ext cx="43200" cy="1080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83" name="正方形/長方形 82"/>
              <p:cNvSpPr>
                <a:spLocks noChangeAspect="1"/>
              </p:cNvSpPr>
              <p:nvPr/>
            </p:nvSpPr>
            <p:spPr bwMode="auto">
              <a:xfrm rot="5400000">
                <a:off x="4581745" y="5844218"/>
                <a:ext cx="51840" cy="129600"/>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cxnSp>
            <p:nvCxnSpPr>
              <p:cNvPr id="84" name="直線コネクタ 83"/>
              <p:cNvCxnSpPr>
                <a:stCxn id="74" idx="1"/>
              </p:cNvCxnSpPr>
              <p:nvPr/>
            </p:nvCxnSpPr>
            <p:spPr bwMode="auto">
              <a:xfrm flipH="1" flipV="1">
                <a:off x="2568222" y="4595610"/>
                <a:ext cx="155526" cy="2192"/>
              </a:xfrm>
              <a:prstGeom prst="line">
                <a:avLst/>
              </a:prstGeom>
              <a:solidFill>
                <a:srgbClr val="FAFFC9">
                  <a:alpha val="50000"/>
                </a:srgbClr>
              </a:solidFill>
              <a:ln w="25400" cap="flat" cmpd="sng" algn="ctr">
                <a:solidFill>
                  <a:srgbClr val="FFFFFF"/>
                </a:solidFill>
                <a:prstDash val="solid"/>
                <a:round/>
                <a:headEnd type="none" w="med" len="med"/>
                <a:tailEnd type="none" w="med" len="med"/>
              </a:ln>
              <a:effectLst/>
            </p:spPr>
          </p:cxnSp>
          <p:cxnSp>
            <p:nvCxnSpPr>
              <p:cNvPr id="86" name="直線コネクタ 85"/>
              <p:cNvCxnSpPr/>
              <p:nvPr/>
            </p:nvCxnSpPr>
            <p:spPr bwMode="auto">
              <a:xfrm flipH="1" flipV="1">
                <a:off x="5769407" y="4586533"/>
                <a:ext cx="2056547" cy="20673"/>
              </a:xfrm>
              <a:prstGeom prst="line">
                <a:avLst/>
              </a:prstGeom>
              <a:solidFill>
                <a:srgbClr val="FAFFC9">
                  <a:alpha val="50000"/>
                </a:srgbClr>
              </a:solidFill>
              <a:ln w="50800" cap="flat" cmpd="sng" algn="ctr">
                <a:solidFill>
                  <a:srgbClr val="FFCCCC"/>
                </a:solidFill>
                <a:prstDash val="solid"/>
                <a:round/>
                <a:headEnd type="none" w="med" len="med"/>
                <a:tailEnd type="none" w="med" len="med"/>
              </a:ln>
              <a:effectLst/>
            </p:spPr>
          </p:cxnSp>
          <p:cxnSp>
            <p:nvCxnSpPr>
              <p:cNvPr id="96" name="直線コネクタ 95"/>
              <p:cNvCxnSpPr>
                <a:stCxn id="78" idx="3"/>
                <a:endCxn id="77" idx="1"/>
              </p:cNvCxnSpPr>
              <p:nvPr/>
            </p:nvCxnSpPr>
            <p:spPr bwMode="auto">
              <a:xfrm flipH="1">
                <a:off x="4739314" y="1610335"/>
                <a:ext cx="23816" cy="1995997"/>
              </a:xfrm>
              <a:prstGeom prst="line">
                <a:avLst/>
              </a:prstGeom>
              <a:solidFill>
                <a:srgbClr val="FAFFC9">
                  <a:alpha val="50000"/>
                </a:srgbClr>
              </a:solidFill>
              <a:ln w="50800" cap="flat" cmpd="sng" algn="ctr">
                <a:solidFill>
                  <a:srgbClr val="FFCCCC"/>
                </a:solidFill>
                <a:prstDash val="solid"/>
                <a:round/>
                <a:headEnd type="none" w="med" len="med"/>
                <a:tailEnd type="none" w="med" len="med"/>
              </a:ln>
              <a:effectLst/>
            </p:spPr>
          </p:cxnSp>
          <p:sp>
            <p:nvSpPr>
              <p:cNvPr id="226" name="Rectangle 3"/>
              <p:cNvSpPr txBox="1">
                <a:spLocks noChangeArrowheads="1"/>
              </p:cNvSpPr>
              <p:nvPr/>
            </p:nvSpPr>
            <p:spPr>
              <a:xfrm>
                <a:off x="4960843" y="1417477"/>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noProof="0" dirty="0" smtClean="0">
                    <a:solidFill>
                      <a:srgbClr val="EAEAEA"/>
                    </a:solidFill>
                    <a:ea typeface="+mn-ea"/>
                  </a:rPr>
                  <a:t>ETM</a:t>
                </a:r>
                <a:endParaRPr lang="en-US" altLang="ja-JP" sz="1100" kern="0" dirty="0" smtClean="0">
                  <a:solidFill>
                    <a:srgbClr val="EAEAEA"/>
                  </a:solidFill>
                  <a:ea typeface="+mn-ea"/>
                </a:endParaRPr>
              </a:p>
            </p:txBody>
          </p:sp>
          <p:sp>
            <p:nvSpPr>
              <p:cNvPr id="227" name="Rectangle 3"/>
              <p:cNvSpPr txBox="1">
                <a:spLocks noChangeArrowheads="1"/>
              </p:cNvSpPr>
              <p:nvPr/>
            </p:nvSpPr>
            <p:spPr>
              <a:xfrm>
                <a:off x="4965803" y="3491308"/>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a:solidFill>
                      <a:srgbClr val="EAEAEA"/>
                    </a:solidFill>
                    <a:ea typeface="+mn-ea"/>
                  </a:rPr>
                  <a:t>I</a:t>
                </a:r>
                <a:r>
                  <a:rPr lang="en-US" altLang="ja-JP" sz="1100" kern="0" noProof="0" dirty="0" smtClean="0">
                    <a:solidFill>
                      <a:srgbClr val="EAEAEA"/>
                    </a:solidFill>
                    <a:ea typeface="+mn-ea"/>
                  </a:rPr>
                  <a:t>TM</a:t>
                </a:r>
                <a:endParaRPr lang="en-US" altLang="ja-JP" sz="1100" kern="0" dirty="0" smtClean="0">
                  <a:solidFill>
                    <a:srgbClr val="EAEAEA"/>
                  </a:solidFill>
                  <a:ea typeface="+mn-ea"/>
                </a:endParaRPr>
              </a:p>
            </p:txBody>
          </p:sp>
          <p:sp>
            <p:nvSpPr>
              <p:cNvPr id="228" name="Rectangle 3"/>
              <p:cNvSpPr txBox="1">
                <a:spLocks noChangeArrowheads="1"/>
              </p:cNvSpPr>
              <p:nvPr/>
            </p:nvSpPr>
            <p:spPr>
              <a:xfrm rot="16200000">
                <a:off x="3874385" y="2341025"/>
                <a:ext cx="1098437"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Y-arm cavity</a:t>
                </a:r>
              </a:p>
            </p:txBody>
          </p:sp>
          <p:sp>
            <p:nvSpPr>
              <p:cNvPr id="229" name="Rectangle 3"/>
              <p:cNvSpPr txBox="1">
                <a:spLocks noChangeArrowheads="1"/>
              </p:cNvSpPr>
              <p:nvPr/>
            </p:nvSpPr>
            <p:spPr>
              <a:xfrm>
                <a:off x="6136155" y="4748514"/>
                <a:ext cx="1460181" cy="750239"/>
              </a:xfrm>
              <a:prstGeom prst="rect">
                <a:avLst/>
              </a:prstGeom>
            </p:spPr>
            <p:txBody>
              <a:bodyPr/>
              <a:lstStyle/>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X-arm cavity</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  Length  3,000 m</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  Finesse 1,550</a:t>
                </a:r>
                <a:endParaRPr lang="en-US" altLang="ja-JP" sz="1100" kern="0" dirty="0" smtClean="0">
                  <a:solidFill>
                    <a:srgbClr val="FFCCCC"/>
                  </a:solidFill>
                  <a:ea typeface="+mn-ea"/>
                </a:endParaRPr>
              </a:p>
            </p:txBody>
          </p:sp>
          <p:sp>
            <p:nvSpPr>
              <p:cNvPr id="230" name="Rectangle 3"/>
              <p:cNvSpPr txBox="1">
                <a:spLocks noChangeArrowheads="1"/>
              </p:cNvSpPr>
              <p:nvPr/>
            </p:nvSpPr>
            <p:spPr>
              <a:xfrm>
                <a:off x="5576344" y="4163689"/>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a:solidFill>
                      <a:srgbClr val="EAEAEA"/>
                    </a:solidFill>
                    <a:ea typeface="+mn-ea"/>
                  </a:rPr>
                  <a:t>I</a:t>
                </a:r>
                <a:r>
                  <a:rPr lang="en-US" altLang="ja-JP" sz="1100" kern="0" noProof="0" dirty="0" smtClean="0">
                    <a:solidFill>
                      <a:srgbClr val="EAEAEA"/>
                    </a:solidFill>
                    <a:ea typeface="+mn-ea"/>
                  </a:rPr>
                  <a:t>TM</a:t>
                </a:r>
                <a:endParaRPr lang="en-US" altLang="ja-JP" sz="1100" kern="0" dirty="0" smtClean="0">
                  <a:solidFill>
                    <a:srgbClr val="EAEAEA"/>
                  </a:solidFill>
                  <a:ea typeface="+mn-ea"/>
                </a:endParaRPr>
              </a:p>
            </p:txBody>
          </p:sp>
          <p:sp>
            <p:nvSpPr>
              <p:cNvPr id="231" name="Rectangle 3"/>
              <p:cNvSpPr txBox="1">
                <a:spLocks noChangeArrowheads="1"/>
              </p:cNvSpPr>
              <p:nvPr/>
            </p:nvSpPr>
            <p:spPr>
              <a:xfrm>
                <a:off x="7623632" y="4145154"/>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noProof="0" dirty="0" smtClean="0">
                    <a:solidFill>
                      <a:srgbClr val="EAEAEA"/>
                    </a:solidFill>
                    <a:ea typeface="+mn-ea"/>
                  </a:rPr>
                  <a:t>ETM</a:t>
                </a:r>
                <a:endParaRPr lang="en-US" altLang="ja-JP" sz="1100" kern="0" dirty="0" smtClean="0">
                  <a:solidFill>
                    <a:srgbClr val="EAEAEA"/>
                  </a:solidFill>
                  <a:ea typeface="+mn-ea"/>
                </a:endParaRPr>
              </a:p>
            </p:txBody>
          </p:sp>
          <p:sp>
            <p:nvSpPr>
              <p:cNvPr id="232" name="Rectangle 3"/>
              <p:cNvSpPr txBox="1">
                <a:spLocks noChangeArrowheads="1"/>
              </p:cNvSpPr>
              <p:nvPr/>
            </p:nvSpPr>
            <p:spPr>
              <a:xfrm>
                <a:off x="4800353" y="4145490"/>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BS</a:t>
                </a:r>
              </a:p>
            </p:txBody>
          </p:sp>
          <p:sp>
            <p:nvSpPr>
              <p:cNvPr id="233" name="Rectangle 3"/>
              <p:cNvSpPr txBox="1">
                <a:spLocks noChangeArrowheads="1"/>
              </p:cNvSpPr>
              <p:nvPr/>
            </p:nvSpPr>
            <p:spPr>
              <a:xfrm>
                <a:off x="4067944" y="5774944"/>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SEM</a:t>
                </a:r>
              </a:p>
            </p:txBody>
          </p:sp>
          <p:sp>
            <p:nvSpPr>
              <p:cNvPr id="234" name="Rectangle 3"/>
              <p:cNvSpPr txBox="1">
                <a:spLocks noChangeArrowheads="1"/>
              </p:cNvSpPr>
              <p:nvPr/>
            </p:nvSpPr>
            <p:spPr>
              <a:xfrm>
                <a:off x="3357306" y="4177337"/>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PRM</a:t>
                </a:r>
              </a:p>
            </p:txBody>
          </p:sp>
          <p:sp>
            <p:nvSpPr>
              <p:cNvPr id="235" name="Rectangle 3"/>
              <p:cNvSpPr txBox="1">
                <a:spLocks noChangeArrowheads="1"/>
              </p:cNvSpPr>
              <p:nvPr/>
            </p:nvSpPr>
            <p:spPr>
              <a:xfrm>
                <a:off x="2310515" y="4733905"/>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26-m MC</a:t>
                </a:r>
              </a:p>
            </p:txBody>
          </p:sp>
          <p:sp>
            <p:nvSpPr>
              <p:cNvPr id="157" name="正方形/長方形 156"/>
              <p:cNvSpPr/>
              <p:nvPr/>
            </p:nvSpPr>
            <p:spPr bwMode="auto">
              <a:xfrm rot="5400000">
                <a:off x="1387817" y="4382493"/>
                <a:ext cx="216012" cy="396033"/>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sp>
            <p:nvSpPr>
              <p:cNvPr id="158" name="Rectangle 3"/>
              <p:cNvSpPr txBox="1">
                <a:spLocks noChangeArrowheads="1"/>
              </p:cNvSpPr>
              <p:nvPr/>
            </p:nvSpPr>
            <p:spPr>
              <a:xfrm>
                <a:off x="3327843" y="4811762"/>
                <a:ext cx="1460181" cy="539896"/>
              </a:xfrm>
              <a:prstGeom prst="rect">
                <a:avLst/>
              </a:prstGeom>
            </p:spPr>
            <p:txBody>
              <a:bodyPr/>
              <a:lstStyle/>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Power-recycling</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    Gain ~11</a:t>
                </a:r>
              </a:p>
            </p:txBody>
          </p:sp>
          <p:sp>
            <p:nvSpPr>
              <p:cNvPr id="163" name="Rectangle 3"/>
              <p:cNvSpPr txBox="1">
                <a:spLocks noChangeArrowheads="1"/>
              </p:cNvSpPr>
              <p:nvPr/>
            </p:nvSpPr>
            <p:spPr>
              <a:xfrm>
                <a:off x="1228130" y="4693922"/>
                <a:ext cx="782646" cy="279271"/>
              </a:xfrm>
              <a:prstGeom prst="rect">
                <a:avLst/>
              </a:prstGeom>
            </p:spPr>
            <p:txBody>
              <a:bodyPr/>
              <a:lstStyle/>
              <a:p>
                <a:pPr marL="193675" marR="0" lvl="0" indent="-193675" algn="l" defTabSz="914400" rtl="0" eaLnBrk="0" fontAlgn="base" latinLnBrk="0" hangingPunct="0">
                  <a:lnSpc>
                    <a:spcPct val="110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Laser</a:t>
                </a:r>
              </a:p>
            </p:txBody>
          </p:sp>
          <p:sp>
            <p:nvSpPr>
              <p:cNvPr id="164" name="Rectangle 3"/>
              <p:cNvSpPr txBox="1">
                <a:spLocks noChangeArrowheads="1"/>
              </p:cNvSpPr>
              <p:nvPr/>
            </p:nvSpPr>
            <p:spPr>
              <a:xfrm>
                <a:off x="3766039" y="4053626"/>
                <a:ext cx="589937" cy="214000"/>
              </a:xfrm>
              <a:prstGeom prst="rect">
                <a:avLst/>
              </a:prstGeom>
            </p:spPr>
            <p:txBody>
              <a:bodyPr/>
              <a:lstStyle/>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FFCCCC"/>
                    </a:solidFill>
                    <a:ea typeface="+mn-ea"/>
                  </a:rPr>
                  <a:t>825 W</a:t>
                </a:r>
              </a:p>
            </p:txBody>
          </p:sp>
          <p:sp>
            <p:nvSpPr>
              <p:cNvPr id="175" name="Rectangle 3"/>
              <p:cNvSpPr txBox="1">
                <a:spLocks noChangeArrowheads="1"/>
              </p:cNvSpPr>
              <p:nvPr/>
            </p:nvSpPr>
            <p:spPr>
              <a:xfrm>
                <a:off x="4860032" y="5315817"/>
                <a:ext cx="1747553" cy="539896"/>
              </a:xfrm>
              <a:prstGeom prst="rect">
                <a:avLst/>
              </a:prstGeom>
            </p:spPr>
            <p:txBody>
              <a:bodyPr/>
              <a:lstStyle/>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RSE: (Resonant</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a:solidFill>
                      <a:srgbClr val="EAEAEA"/>
                    </a:solidFill>
                    <a:ea typeface="+mn-ea"/>
                  </a:rPr>
                  <a:t> </a:t>
                </a:r>
                <a:r>
                  <a:rPr lang="en-US" altLang="ja-JP" sz="1100" kern="0" dirty="0" smtClean="0">
                    <a:solidFill>
                      <a:srgbClr val="EAEAEA"/>
                    </a:solidFill>
                    <a:ea typeface="+mn-ea"/>
                  </a:rPr>
                  <a:t>    sideband Extraction)</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  Signal-band Gain ~15</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  Detuned RSE</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a:solidFill>
                      <a:srgbClr val="EAEAEA"/>
                    </a:solidFill>
                    <a:ea typeface="+mn-ea"/>
                  </a:rPr>
                  <a:t> </a:t>
                </a:r>
                <a:r>
                  <a:rPr lang="en-US" altLang="ja-JP" sz="1100" kern="0" dirty="0" smtClean="0">
                    <a:solidFill>
                      <a:srgbClr val="EAEAEA"/>
                    </a:solidFill>
                    <a:ea typeface="+mn-ea"/>
                  </a:rPr>
                  <a:t>     (Variable tuning)</a:t>
                </a:r>
              </a:p>
            </p:txBody>
          </p:sp>
          <p:sp>
            <p:nvSpPr>
              <p:cNvPr id="176" name="Rectangle 3"/>
              <p:cNvSpPr txBox="1">
                <a:spLocks noChangeArrowheads="1"/>
              </p:cNvSpPr>
              <p:nvPr/>
            </p:nvSpPr>
            <p:spPr>
              <a:xfrm>
                <a:off x="6084168" y="4088795"/>
                <a:ext cx="1460181" cy="750239"/>
              </a:xfrm>
              <a:prstGeom prst="rect">
                <a:avLst/>
              </a:prstGeom>
            </p:spPr>
            <p:txBody>
              <a:bodyPr/>
              <a:lstStyle/>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   </a:t>
                </a:r>
                <a:r>
                  <a:rPr lang="en-US" altLang="ja-JP" sz="1100" kern="0" dirty="0" smtClean="0">
                    <a:solidFill>
                      <a:srgbClr val="FFCCCC"/>
                    </a:solidFill>
                    <a:ea typeface="+mn-ea"/>
                  </a:rPr>
                  <a:t>Power  ~400 kW</a:t>
                </a:r>
              </a:p>
            </p:txBody>
          </p:sp>
          <p:sp>
            <p:nvSpPr>
              <p:cNvPr id="177" name="Rectangle 3"/>
              <p:cNvSpPr txBox="1">
                <a:spLocks noChangeArrowheads="1"/>
              </p:cNvSpPr>
              <p:nvPr/>
            </p:nvSpPr>
            <p:spPr>
              <a:xfrm>
                <a:off x="1944442" y="4100442"/>
                <a:ext cx="782646" cy="279271"/>
              </a:xfrm>
              <a:prstGeom prst="rect">
                <a:avLst/>
              </a:prstGeom>
            </p:spPr>
            <p:txBody>
              <a:bodyPr/>
              <a:lstStyle/>
              <a:p>
                <a:pPr marL="193675" marR="0" lvl="0" indent="-193675" algn="l" defTabSz="914400" rtl="0" eaLnBrk="0" fontAlgn="base" latinLnBrk="0" hangingPunct="0">
                  <a:lnSpc>
                    <a:spcPct val="9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Input</a:t>
                </a:r>
              </a:p>
              <a:p>
                <a:pPr marL="193675" marR="0" lvl="0" indent="-193675" algn="l" defTabSz="914400" rtl="0" eaLnBrk="0" fontAlgn="base" latinLnBrk="0" hangingPunct="0">
                  <a:lnSpc>
                    <a:spcPct val="9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Bench</a:t>
                </a:r>
              </a:p>
            </p:txBody>
          </p:sp>
          <p:sp>
            <p:nvSpPr>
              <p:cNvPr id="178" name="正方形/長方形 177"/>
              <p:cNvSpPr/>
              <p:nvPr/>
            </p:nvSpPr>
            <p:spPr bwMode="auto">
              <a:xfrm rot="5400000">
                <a:off x="2105737" y="4389007"/>
                <a:ext cx="216012" cy="396033"/>
              </a:xfrm>
              <a:prstGeom prst="rect">
                <a:avLst/>
              </a:prstGeom>
              <a:solidFill>
                <a:srgbClr val="FFFFFF">
                  <a:alpha val="5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1" lang="ja-JP" altLang="en-US" sz="2400" b="0" i="0" u="none" strike="noStrike" cap="none" normalizeH="0" baseline="0" dirty="0" smtClean="0">
                  <a:ln>
                    <a:noFill/>
                  </a:ln>
                  <a:solidFill>
                    <a:schemeClr val="tx1"/>
                  </a:solidFill>
                  <a:effectLst/>
                  <a:latin typeface="Tahoma" pitchFamily="34" charset="0"/>
                  <a:ea typeface="HGP創英角ｺﾞｼｯｸUB" pitchFamily="50" charset="-128"/>
                </a:endParaRPr>
              </a:p>
            </p:txBody>
          </p:sp>
        </p:grpSp>
        <p:sp>
          <p:nvSpPr>
            <p:cNvPr id="210" name="Rectangle 3"/>
            <p:cNvSpPr txBox="1">
              <a:spLocks noChangeArrowheads="1"/>
            </p:cNvSpPr>
            <p:nvPr/>
          </p:nvSpPr>
          <p:spPr>
            <a:xfrm>
              <a:off x="971600" y="4077072"/>
              <a:ext cx="1460181" cy="750239"/>
            </a:xfrm>
            <a:prstGeom prst="rect">
              <a:avLst/>
            </a:prstGeom>
          </p:spPr>
          <p:txBody>
            <a:bodyPr/>
            <a:lstStyle/>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EAEAEA"/>
                  </a:solidFill>
                  <a:ea typeface="+mn-ea"/>
                </a:rPr>
                <a:t>   </a:t>
              </a:r>
              <a:r>
                <a:rPr lang="en-US" altLang="ja-JP" sz="1100" kern="0" dirty="0" smtClean="0">
                  <a:solidFill>
                    <a:srgbClr val="FFCCCC"/>
                  </a:solidFill>
                  <a:ea typeface="+mn-ea"/>
                </a:rPr>
                <a:t>Power </a:t>
              </a:r>
            </a:p>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a:solidFill>
                    <a:srgbClr val="FFCCCC"/>
                  </a:solidFill>
                  <a:ea typeface="+mn-ea"/>
                </a:rPr>
                <a:t> </a:t>
              </a:r>
              <a:r>
                <a:rPr lang="en-US" altLang="ja-JP" sz="1100" kern="0" dirty="0" smtClean="0">
                  <a:solidFill>
                    <a:srgbClr val="FFCCCC"/>
                  </a:solidFill>
                  <a:ea typeface="+mn-ea"/>
                </a:rPr>
                <a:t>   ~180 W</a:t>
              </a:r>
            </a:p>
          </p:txBody>
        </p:sp>
      </p:grpSp>
      <p:sp>
        <p:nvSpPr>
          <p:cNvPr id="211" name="Rectangle 3"/>
          <p:cNvSpPr txBox="1">
            <a:spLocks noChangeArrowheads="1"/>
          </p:cNvSpPr>
          <p:nvPr/>
        </p:nvSpPr>
        <p:spPr>
          <a:xfrm>
            <a:off x="2987344" y="4067373"/>
            <a:ext cx="589937" cy="214000"/>
          </a:xfrm>
          <a:prstGeom prst="rect">
            <a:avLst/>
          </a:prstGeom>
        </p:spPr>
        <p:txBody>
          <a:bodyPr/>
          <a:lstStyle/>
          <a:p>
            <a:pPr marL="193675" marR="0" lvl="0" indent="-193675" algn="l" defTabSz="914400" rtl="0" eaLnBrk="0" fontAlgn="base" latinLnBrk="0" hangingPunct="0">
              <a:lnSpc>
                <a:spcPct val="105000"/>
              </a:lnSpc>
              <a:spcBef>
                <a:spcPct val="0"/>
              </a:spcBef>
              <a:spcAft>
                <a:spcPct val="0"/>
              </a:spcAft>
              <a:buClrTx/>
              <a:buSzPct val="70000"/>
              <a:buFont typeface="Wingdings" pitchFamily="2" charset="2"/>
              <a:buNone/>
              <a:tabLst/>
              <a:defRPr/>
            </a:pPr>
            <a:r>
              <a:rPr lang="en-US" altLang="ja-JP" sz="1100" kern="0" dirty="0" smtClean="0">
                <a:solidFill>
                  <a:srgbClr val="FFCCCC"/>
                </a:solidFill>
                <a:ea typeface="+mn-ea"/>
              </a:rPr>
              <a:t>80 W</a:t>
            </a:r>
          </a:p>
        </p:txBody>
      </p:sp>
      <p:sp>
        <p:nvSpPr>
          <p:cNvPr id="98" name="正方形/長方形 97"/>
          <p:cNvSpPr/>
          <p:nvPr/>
        </p:nvSpPr>
        <p:spPr>
          <a:xfrm>
            <a:off x="0" y="0"/>
            <a:ext cx="1835696" cy="83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pic>
        <p:nvPicPr>
          <p:cNvPr id="95" name="図 94" descr="KAGRA-logo.gif"/>
          <p:cNvPicPr>
            <a:picLocks noChangeAspect="1"/>
          </p:cNvPicPr>
          <p:nvPr/>
        </p:nvPicPr>
        <p:blipFill>
          <a:blip r:embed="rId2" cstate="print"/>
          <a:stretch>
            <a:fillRect/>
          </a:stretch>
        </p:blipFill>
        <p:spPr>
          <a:xfrm>
            <a:off x="0" y="0"/>
            <a:ext cx="1834718" cy="836712"/>
          </a:xfrm>
          <a:prstGeom prst="rect">
            <a:avLst/>
          </a:prstGeom>
          <a:ln>
            <a:solidFill>
              <a:schemeClr val="bg1"/>
            </a:solidFill>
          </a:ln>
          <a:effectLst/>
        </p:spPr>
      </p:pic>
      <p:sp>
        <p:nvSpPr>
          <p:cNvPr id="99" name="スライド番号プレースホルダ 98"/>
          <p:cNvSpPr>
            <a:spLocks noGrp="1"/>
          </p:cNvSpPr>
          <p:nvPr>
            <p:ph type="sldNum" sz="quarter" idx="12"/>
          </p:nvPr>
        </p:nvSpPr>
        <p:spPr/>
        <p:txBody>
          <a:bodyPr/>
          <a:lstStyle/>
          <a:p>
            <a:endParaRPr kumimoji="1" lang="ja-JP" altLang="en-US" dirty="0"/>
          </a:p>
        </p:txBody>
      </p:sp>
      <p:sp>
        <p:nvSpPr>
          <p:cNvPr id="100" name="フッター プレースホルダ 99"/>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158326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75656" y="764704"/>
            <a:ext cx="2301656" cy="369332"/>
          </a:xfrm>
          <a:prstGeom prst="rect">
            <a:avLst/>
          </a:prstGeom>
          <a:noFill/>
        </p:spPr>
        <p:txBody>
          <a:bodyPr wrap="none" rtlCol="0">
            <a:spAutoFit/>
          </a:bodyPr>
          <a:lstStyle/>
          <a:p>
            <a:r>
              <a:rPr kumimoji="1" lang="en-US" altLang="ja-JP" dirty="0" err="1" smtClean="0"/>
              <a:t>Fabry</a:t>
            </a:r>
            <a:r>
              <a:rPr kumimoji="1" lang="en-US" altLang="ja-JP" dirty="0" smtClean="0"/>
              <a:t>-Perot Michelson</a:t>
            </a:r>
            <a:endParaRPr kumimoji="1" lang="ja-JP" altLang="en-US" dirty="0"/>
          </a:p>
        </p:txBody>
      </p:sp>
      <p:sp>
        <p:nvSpPr>
          <p:cNvPr id="4" name="テキスト ボックス 3"/>
          <p:cNvSpPr txBox="1"/>
          <p:nvPr/>
        </p:nvSpPr>
        <p:spPr>
          <a:xfrm>
            <a:off x="5436096" y="1412776"/>
            <a:ext cx="3528392" cy="923330"/>
          </a:xfrm>
          <a:prstGeom prst="rect">
            <a:avLst/>
          </a:prstGeom>
          <a:noFill/>
        </p:spPr>
        <p:txBody>
          <a:bodyPr wrap="square" rtlCol="0">
            <a:spAutoFit/>
          </a:bodyPr>
          <a:lstStyle/>
          <a:p>
            <a:r>
              <a:rPr lang="en-US" altLang="ja-JP" dirty="0" smtClean="0"/>
              <a:t>Power Recycled </a:t>
            </a:r>
            <a:r>
              <a:rPr lang="en-US" altLang="ja-JP" dirty="0" err="1" smtClean="0"/>
              <a:t>Fabry</a:t>
            </a:r>
            <a:r>
              <a:rPr lang="en-US" altLang="ja-JP" dirty="0" smtClean="0"/>
              <a:t>-Perot Michelson w</a:t>
            </a:r>
            <a:r>
              <a:rPr kumimoji="1" lang="en-US" altLang="ja-JP" dirty="0" smtClean="0"/>
              <a:t>ith broadband RSE</a:t>
            </a:r>
          </a:p>
          <a:p>
            <a:r>
              <a:rPr lang="en-US" altLang="ja-JP" dirty="0" smtClean="0"/>
              <a:t>Cryogenic mirror,  output MC</a:t>
            </a:r>
            <a:endParaRPr kumimoji="1" lang="ja-JP" altLang="en-US" dirty="0"/>
          </a:p>
        </p:txBody>
      </p:sp>
      <p:grpSp>
        <p:nvGrpSpPr>
          <p:cNvPr id="27" name="グループ化 26"/>
          <p:cNvGrpSpPr/>
          <p:nvPr/>
        </p:nvGrpSpPr>
        <p:grpSpPr>
          <a:xfrm>
            <a:off x="755576" y="908720"/>
            <a:ext cx="3240360" cy="2880320"/>
            <a:chOff x="522329" y="1603431"/>
            <a:chExt cx="2675967" cy="2297246"/>
          </a:xfrm>
        </p:grpSpPr>
        <p:cxnSp>
          <p:nvCxnSpPr>
            <p:cNvPr id="6" name="直線コネクタ 5"/>
            <p:cNvCxnSpPr/>
            <p:nvPr/>
          </p:nvCxnSpPr>
          <p:spPr>
            <a:xfrm flipV="1">
              <a:off x="683568" y="1988840"/>
              <a:ext cx="2448272" cy="1800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flipV="1">
              <a:off x="899592" y="1700808"/>
              <a:ext cx="1080120" cy="1440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rot="3303431">
              <a:off x="3058267" y="1901349"/>
              <a:ext cx="186613" cy="93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16753898">
              <a:off x="1763688" y="2924944"/>
              <a:ext cx="216024"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115616" y="3383280"/>
              <a:ext cx="144016"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16200000">
              <a:off x="1283060" y="3261556"/>
              <a:ext cx="144016" cy="46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3303431">
              <a:off x="1978146" y="2693436"/>
              <a:ext cx="186613" cy="93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19387881">
              <a:off x="764947" y="1603431"/>
              <a:ext cx="186613" cy="93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rot="19486090">
              <a:off x="999663" y="3027531"/>
              <a:ext cx="1382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19311033">
              <a:off x="522329" y="3799570"/>
              <a:ext cx="186613" cy="1011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3303431">
              <a:off x="1988684" y="3149940"/>
              <a:ext cx="45719"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rot="19387881">
              <a:off x="1557037" y="2683550"/>
              <a:ext cx="186613" cy="93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12" idx="0"/>
              <a:endCxn id="17" idx="2"/>
            </p:cNvCxnSpPr>
            <p:nvPr/>
          </p:nvCxnSpPr>
          <p:spPr>
            <a:xfrm flipH="1" flipV="1">
              <a:off x="1081950" y="3069063"/>
              <a:ext cx="105674" cy="314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7" idx="2"/>
              <a:endCxn id="13" idx="0"/>
            </p:cNvCxnSpPr>
            <p:nvPr/>
          </p:nvCxnSpPr>
          <p:spPr>
            <a:xfrm>
              <a:off x="1081950" y="3069063"/>
              <a:ext cx="249690" cy="2159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直線コネクタ 28"/>
          <p:cNvCxnSpPr/>
          <p:nvPr/>
        </p:nvCxnSpPr>
        <p:spPr>
          <a:xfrm flipV="1">
            <a:off x="5055981" y="3034878"/>
            <a:ext cx="2975319" cy="2195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36" idx="2"/>
          </p:cNvCxnSpPr>
          <p:nvPr/>
        </p:nvCxnSpPr>
        <p:spPr>
          <a:xfrm flipH="1" flipV="1">
            <a:off x="5302455" y="2667457"/>
            <a:ext cx="1933841" cy="25617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rot="3303431">
            <a:off x="7941503" y="2928384"/>
            <a:ext cx="227559" cy="113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16753898">
            <a:off x="6368175" y="4176529"/>
            <a:ext cx="263423" cy="87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581038" y="4735283"/>
            <a:ext cx="175019" cy="55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rot="16200000">
            <a:off x="5784230" y="4586948"/>
            <a:ext cx="175616" cy="56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rot="3303431">
            <a:off x="6658164" y="3930056"/>
            <a:ext cx="227559" cy="113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rot="19387881">
            <a:off x="5154879" y="2564904"/>
            <a:ext cx="226786" cy="113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rot="19486090">
            <a:off x="5440123" y="4301476"/>
            <a:ext cx="167951" cy="55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rot="19311033">
            <a:off x="4860032" y="5242914"/>
            <a:ext cx="226786" cy="1232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rot="3303431">
            <a:off x="7243014" y="5242497"/>
            <a:ext cx="56272"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rot="19387881">
            <a:off x="6117485" y="3882020"/>
            <a:ext cx="226786" cy="113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a:stCxn id="33" idx="0"/>
            <a:endCxn id="37" idx="2"/>
          </p:cNvCxnSpPr>
          <p:nvPr/>
        </p:nvCxnSpPr>
        <p:spPr>
          <a:xfrm flipH="1" flipV="1">
            <a:off x="5540124" y="4352121"/>
            <a:ext cx="128423" cy="3831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37" idx="2"/>
            <a:endCxn id="34" idx="0"/>
          </p:cNvCxnSpPr>
          <p:nvPr/>
        </p:nvCxnSpPr>
        <p:spPr>
          <a:xfrm>
            <a:off x="5540124" y="4352121"/>
            <a:ext cx="303442" cy="2632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7544" y="4437112"/>
            <a:ext cx="2418996" cy="923330"/>
          </a:xfrm>
          <a:prstGeom prst="rect">
            <a:avLst/>
          </a:prstGeom>
          <a:noFill/>
        </p:spPr>
        <p:txBody>
          <a:bodyPr wrap="none" rtlCol="0">
            <a:spAutoFit/>
          </a:bodyPr>
          <a:lstStyle/>
          <a:p>
            <a:r>
              <a:rPr kumimoji="1" lang="en-US" altLang="ja-JP" dirty="0" smtClean="0"/>
              <a:t>Without cryogenic &amp; PR</a:t>
            </a:r>
          </a:p>
          <a:p>
            <a:r>
              <a:rPr lang="en-US" altLang="ja-JP" dirty="0" smtClean="0"/>
              <a:t>Fused silica mirror</a:t>
            </a:r>
          </a:p>
          <a:p>
            <a:endParaRPr kumimoji="1" lang="ja-JP" altLang="en-US" dirty="0"/>
          </a:p>
        </p:txBody>
      </p:sp>
      <p:sp>
        <p:nvSpPr>
          <p:cNvPr id="44" name="テキスト ボックス 43"/>
          <p:cNvSpPr txBox="1"/>
          <p:nvPr/>
        </p:nvSpPr>
        <p:spPr>
          <a:xfrm>
            <a:off x="1691680" y="3717032"/>
            <a:ext cx="3157083" cy="461665"/>
          </a:xfrm>
          <a:prstGeom prst="rect">
            <a:avLst/>
          </a:prstGeom>
          <a:noFill/>
          <a:ln>
            <a:solidFill>
              <a:srgbClr val="FF0000"/>
            </a:solidFill>
          </a:ln>
        </p:spPr>
        <p:txBody>
          <a:bodyPr wrap="square" rtlCol="0">
            <a:spAutoFit/>
          </a:bodyPr>
          <a:lstStyle/>
          <a:p>
            <a:r>
              <a:rPr kumimoji="1" lang="en-US" altLang="ja-JP" sz="2400" dirty="0" smtClean="0"/>
              <a:t>Operational run in 2015</a:t>
            </a:r>
            <a:endParaRPr kumimoji="1" lang="ja-JP" altLang="en-US" sz="2400" dirty="0"/>
          </a:p>
        </p:txBody>
      </p:sp>
      <p:sp>
        <p:nvSpPr>
          <p:cNvPr id="45" name="テキスト ボックス 44"/>
          <p:cNvSpPr txBox="1"/>
          <p:nvPr/>
        </p:nvSpPr>
        <p:spPr>
          <a:xfrm>
            <a:off x="5580112" y="5805264"/>
            <a:ext cx="3201133" cy="830997"/>
          </a:xfrm>
          <a:prstGeom prst="rect">
            <a:avLst/>
          </a:prstGeom>
          <a:noFill/>
          <a:ln>
            <a:solidFill>
              <a:srgbClr val="FF0000"/>
            </a:solidFill>
          </a:ln>
        </p:spPr>
        <p:txBody>
          <a:bodyPr wrap="none" rtlCol="0">
            <a:spAutoFit/>
          </a:bodyPr>
          <a:lstStyle/>
          <a:p>
            <a:r>
              <a:rPr kumimoji="1" lang="en-US" altLang="ja-JP" sz="2400" dirty="0" smtClean="0"/>
              <a:t>Operation starts in 2017</a:t>
            </a:r>
          </a:p>
          <a:p>
            <a:r>
              <a:rPr lang="en-US" altLang="ja-JP" sz="2400" dirty="0" smtClean="0"/>
              <a:t>Observation in 2018</a:t>
            </a:r>
            <a:endParaRPr kumimoji="1" lang="ja-JP" altLang="en-US" sz="2400" dirty="0"/>
          </a:p>
        </p:txBody>
      </p:sp>
      <p:sp>
        <p:nvSpPr>
          <p:cNvPr id="46" name="右矢印 45"/>
          <p:cNvSpPr/>
          <p:nvPr/>
        </p:nvSpPr>
        <p:spPr>
          <a:xfrm rot="2441792">
            <a:off x="2307733" y="3230720"/>
            <a:ext cx="628025" cy="35557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rot="1541548">
            <a:off x="4474015" y="4339649"/>
            <a:ext cx="628025" cy="35557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rot="4543330">
            <a:off x="6379932" y="5255557"/>
            <a:ext cx="628025" cy="35557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rot="19486090">
            <a:off x="7270086" y="4728912"/>
            <a:ext cx="55895" cy="1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rot="16645362">
            <a:off x="6908752" y="4848052"/>
            <a:ext cx="142809"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rot="3303431">
            <a:off x="6001702" y="4432124"/>
            <a:ext cx="206250" cy="819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rot="19503431">
            <a:off x="6593112" y="4488790"/>
            <a:ext cx="206250" cy="819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rot="11151981">
            <a:off x="7022636" y="5019368"/>
            <a:ext cx="123877" cy="52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a:stCxn id="53" idx="2"/>
            <a:endCxn id="52" idx="1"/>
          </p:cNvCxnSpPr>
          <p:nvPr/>
        </p:nvCxnSpPr>
        <p:spPr>
          <a:xfrm flipV="1">
            <a:off x="7002825" y="4812481"/>
            <a:ext cx="272380" cy="613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52" idx="3"/>
            <a:endCxn id="62" idx="2"/>
          </p:cNvCxnSpPr>
          <p:nvPr/>
        </p:nvCxnSpPr>
        <p:spPr>
          <a:xfrm flipH="1">
            <a:off x="7087262" y="4780235"/>
            <a:ext cx="233600" cy="2392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835696" y="0"/>
            <a:ext cx="4843505" cy="646331"/>
          </a:xfrm>
          <a:prstGeom prst="rect">
            <a:avLst/>
          </a:prstGeom>
          <a:noFill/>
        </p:spPr>
        <p:txBody>
          <a:bodyPr wrap="none" rtlCol="0">
            <a:spAutoFit/>
          </a:bodyPr>
          <a:lstStyle/>
          <a:p>
            <a:r>
              <a:rPr kumimoji="1" lang="en-US" altLang="ja-JP" sz="3600" dirty="0" smtClean="0"/>
              <a:t>From </a:t>
            </a:r>
            <a:r>
              <a:rPr kumimoji="1" lang="en-US" altLang="ja-JP" sz="3600" dirty="0" err="1" smtClean="0"/>
              <a:t>iKAGRA</a:t>
            </a:r>
            <a:r>
              <a:rPr kumimoji="1" lang="en-US" altLang="ja-JP" sz="3600" dirty="0" smtClean="0"/>
              <a:t> to </a:t>
            </a:r>
            <a:r>
              <a:rPr kumimoji="1" lang="en-US" altLang="ja-JP" sz="3600" dirty="0" err="1" smtClean="0"/>
              <a:t>bKAGRA</a:t>
            </a:r>
            <a:endParaRPr kumimoji="1" lang="ja-JP" altLang="en-US" sz="3600" dirty="0"/>
          </a:p>
        </p:txBody>
      </p:sp>
      <p:pic>
        <p:nvPicPr>
          <p:cNvPr id="49" name="図 48" descr="KAGRA-logo.gif"/>
          <p:cNvPicPr>
            <a:picLocks noChangeAspect="1"/>
          </p:cNvPicPr>
          <p:nvPr/>
        </p:nvPicPr>
        <p:blipFill>
          <a:blip r:embed="rId2" cstate="print"/>
          <a:stretch>
            <a:fillRect/>
          </a:stretch>
        </p:blipFill>
        <p:spPr>
          <a:xfrm>
            <a:off x="0" y="0"/>
            <a:ext cx="1259632" cy="574448"/>
          </a:xfrm>
          <a:prstGeom prst="rect">
            <a:avLst/>
          </a:prstGeom>
          <a:ln>
            <a:solidFill>
              <a:schemeClr val="bg1"/>
            </a:solidFill>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a:xfrm>
            <a:off x="685800" y="304800"/>
            <a:ext cx="7772400" cy="381000"/>
          </a:xfrm>
        </p:spPr>
        <p:txBody>
          <a:bodyPr>
            <a:normAutofit fontScale="90000"/>
          </a:bodyPr>
          <a:lstStyle/>
          <a:p>
            <a:r>
              <a:rPr lang="en-US" altLang="ja-JP" sz="2400">
                <a:solidFill>
                  <a:srgbClr val="0070C0"/>
                </a:solidFill>
              </a:rPr>
              <a:t>Cryogenics : Cryostat assembling and performance test</a:t>
            </a:r>
          </a:p>
        </p:txBody>
      </p:sp>
      <p:pic>
        <p:nvPicPr>
          <p:cNvPr id="4103" name="Picture 7" descr="20130205_19"/>
          <p:cNvPicPr>
            <a:picLocks noGrp="1" noChangeAspect="1" noChangeArrowheads="1"/>
          </p:cNvPicPr>
          <p:nvPr>
            <p:ph sz="quarter" idx="1"/>
          </p:nvPr>
        </p:nvPicPr>
        <p:blipFill>
          <a:blip r:embed="rId2" cstate="print"/>
          <a:srcRect/>
          <a:stretch>
            <a:fillRect/>
          </a:stretch>
        </p:blipFill>
        <p:spPr>
          <a:xfrm>
            <a:off x="228600" y="762000"/>
            <a:ext cx="2641600" cy="1981200"/>
          </a:xfrm>
        </p:spPr>
      </p:pic>
      <p:pic>
        <p:nvPicPr>
          <p:cNvPr id="4105" name="Picture 9" descr="DSC00404"/>
          <p:cNvPicPr>
            <a:picLocks noGrp="1" noChangeAspect="1" noChangeArrowheads="1"/>
          </p:cNvPicPr>
          <p:nvPr>
            <p:ph sz="quarter" idx="4"/>
          </p:nvPr>
        </p:nvPicPr>
        <p:blipFill>
          <a:blip r:embed="rId3" cstate="print"/>
          <a:srcRect/>
          <a:stretch>
            <a:fillRect/>
          </a:stretch>
        </p:blipFill>
        <p:spPr>
          <a:xfrm>
            <a:off x="3352800" y="762000"/>
            <a:ext cx="2641600" cy="1981200"/>
          </a:xfrm>
        </p:spPr>
      </p:pic>
      <p:pic>
        <p:nvPicPr>
          <p:cNvPr id="4106" name="Picture 10" descr="DSC00411"/>
          <p:cNvPicPr>
            <a:picLocks noGrp="1" noChangeAspect="1" noChangeArrowheads="1"/>
          </p:cNvPicPr>
          <p:nvPr>
            <p:ph sz="quarter" idx="3"/>
          </p:nvPr>
        </p:nvPicPr>
        <p:blipFill>
          <a:blip r:embed="rId4" cstate="print"/>
          <a:srcRect/>
          <a:stretch>
            <a:fillRect/>
          </a:stretch>
        </p:blipFill>
        <p:spPr>
          <a:xfrm>
            <a:off x="6324600" y="762000"/>
            <a:ext cx="2641600" cy="1981200"/>
          </a:xfrm>
        </p:spPr>
      </p:pic>
      <p:pic>
        <p:nvPicPr>
          <p:cNvPr id="4107" name="Picture 11" descr="20130308_8"/>
          <p:cNvPicPr>
            <a:picLocks noGrp="1" noChangeAspect="1" noChangeArrowheads="1"/>
          </p:cNvPicPr>
          <p:nvPr>
            <p:ph sz="quarter" idx="2"/>
          </p:nvPr>
        </p:nvPicPr>
        <p:blipFill>
          <a:blip r:embed="rId5" cstate="print"/>
          <a:srcRect/>
          <a:stretch>
            <a:fillRect/>
          </a:stretch>
        </p:blipFill>
        <p:spPr>
          <a:xfrm>
            <a:off x="304800" y="3276600"/>
            <a:ext cx="2286000" cy="3048000"/>
          </a:xfrm>
        </p:spPr>
      </p:pic>
      <p:sp>
        <p:nvSpPr>
          <p:cNvPr id="4108" name="Rectangle 15"/>
          <p:cNvSpPr>
            <a:spLocks noChangeArrowheads="1"/>
          </p:cNvSpPr>
          <p:nvPr/>
        </p:nvSpPr>
        <p:spPr bwMode="auto">
          <a:xfrm>
            <a:off x="2819400" y="3200400"/>
            <a:ext cx="6172200" cy="3429000"/>
          </a:xfrm>
          <a:prstGeom prst="rect">
            <a:avLst/>
          </a:prstGeom>
          <a:noFill/>
          <a:ln w="28575">
            <a:solidFill>
              <a:srgbClr val="00FF00"/>
            </a:solidFill>
            <a:miter lim="800000"/>
            <a:headEnd/>
            <a:tailEnd/>
          </a:ln>
        </p:spPr>
        <p:txBody>
          <a:bodyPr/>
          <a:lstStyle/>
          <a:p>
            <a:pPr marL="342900" indent="-342900">
              <a:spcBef>
                <a:spcPct val="20000"/>
              </a:spcBef>
              <a:buFontTx/>
              <a:buChar char="•"/>
            </a:pPr>
            <a:r>
              <a:rPr lang="en-US" altLang="ja-JP" sz="1400" dirty="0">
                <a:solidFill>
                  <a:srgbClr val="000000"/>
                </a:solidFill>
                <a:latin typeface="Times" pitchFamily="16" charset="0"/>
                <a:ea typeface="Osaka" pitchFamily="16" charset="-128"/>
              </a:rPr>
              <a:t>Assembling and performance tests of Cryostats are in progress in the TOSHIBA Keihin Product Operations.</a:t>
            </a:r>
          </a:p>
          <a:p>
            <a:pPr marL="342900" indent="-342900">
              <a:spcBef>
                <a:spcPct val="20000"/>
              </a:spcBef>
              <a:buFontTx/>
              <a:buChar char="•"/>
            </a:pPr>
            <a:r>
              <a:rPr lang="en-US" altLang="ja-JP" sz="1400" dirty="0">
                <a:solidFill>
                  <a:srgbClr val="000000"/>
                </a:solidFill>
                <a:latin typeface="Times" pitchFamily="16" charset="0"/>
                <a:ea typeface="Osaka" pitchFamily="16" charset="-128"/>
              </a:rPr>
              <a:t>Cooling test of Cryostat No.1 was completed.</a:t>
            </a:r>
          </a:p>
          <a:p>
            <a:pPr marL="742950" lvl="1" indent="-285750">
              <a:spcBef>
                <a:spcPct val="20000"/>
              </a:spcBef>
              <a:buFontTx/>
              <a:buChar char="•"/>
            </a:pPr>
            <a:r>
              <a:rPr lang="en-US" altLang="ja-JP" sz="1400" dirty="0">
                <a:solidFill>
                  <a:srgbClr val="000000"/>
                </a:solidFill>
                <a:latin typeface="Times" pitchFamily="16" charset="0"/>
                <a:ea typeface="Osaka" pitchFamily="16" charset="-128"/>
              </a:rPr>
              <a:t>It took about 2 weeks of cooling without artificial heat load. </a:t>
            </a:r>
          </a:p>
          <a:p>
            <a:pPr marL="742950" lvl="1" indent="-285750">
              <a:spcBef>
                <a:spcPct val="20000"/>
              </a:spcBef>
              <a:buFontTx/>
              <a:buChar char="•"/>
            </a:pPr>
            <a:r>
              <a:rPr lang="en-US" altLang="ja-JP" sz="1400" dirty="0">
                <a:solidFill>
                  <a:srgbClr val="000000"/>
                </a:solidFill>
                <a:latin typeface="Times" pitchFamily="16" charset="0"/>
                <a:ea typeface="Osaka" pitchFamily="16" charset="-128"/>
              </a:rPr>
              <a:t>Rate of radiation cooling of Al sphere was agreed well with a result of simulation.</a:t>
            </a:r>
          </a:p>
          <a:p>
            <a:pPr marL="342900" indent="-342900">
              <a:spcBef>
                <a:spcPct val="20000"/>
              </a:spcBef>
              <a:buFontTx/>
              <a:buChar char="•"/>
            </a:pPr>
            <a:r>
              <a:rPr lang="en-US" altLang="ja-JP" sz="1400" dirty="0">
                <a:solidFill>
                  <a:srgbClr val="000000"/>
                </a:solidFill>
                <a:latin typeface="Times" pitchFamily="16" charset="0"/>
                <a:ea typeface="Osaka" pitchFamily="16" charset="-128"/>
              </a:rPr>
              <a:t>Specific test items </a:t>
            </a:r>
          </a:p>
          <a:p>
            <a:pPr marL="742950" lvl="1" indent="-285750">
              <a:spcBef>
                <a:spcPct val="20000"/>
              </a:spcBef>
              <a:buFontTx/>
              <a:buChar char="•"/>
            </a:pPr>
            <a:r>
              <a:rPr lang="en-US" altLang="ja-JP" sz="1400" dirty="0">
                <a:solidFill>
                  <a:srgbClr val="000000"/>
                </a:solidFill>
                <a:latin typeface="Times" pitchFamily="16" charset="0"/>
                <a:ea typeface="Osaka" pitchFamily="16" charset="-128"/>
              </a:rPr>
              <a:t>Cryostat No.1 : Cooling test of </a:t>
            </a:r>
            <a:r>
              <a:rPr lang="en-US" altLang="ja-JP" sz="1400" dirty="0">
                <a:solidFill>
                  <a:srgbClr val="000000"/>
                </a:solidFill>
                <a:latin typeface="Symbol" pitchFamily="16" charset="2"/>
                <a:ea typeface="Osaka" pitchFamily="16" charset="-128"/>
                <a:sym typeface="Symbol" pitchFamily="16" charset="2"/>
              </a:rPr>
              <a:t></a:t>
            </a:r>
            <a:r>
              <a:rPr lang="en-US" altLang="ja-JP" sz="1400" dirty="0">
                <a:solidFill>
                  <a:srgbClr val="000000"/>
                </a:solidFill>
                <a:latin typeface="Times" pitchFamily="16" charset="0"/>
                <a:ea typeface="Osaka" pitchFamily="16" charset="-128"/>
              </a:rPr>
              <a:t>105 Al sphere without DLC. </a:t>
            </a:r>
            <a:r>
              <a:rPr lang="en-US" altLang="ja-JP" sz="1400" i="1" dirty="0">
                <a:solidFill>
                  <a:srgbClr val="000000"/>
                </a:solidFill>
                <a:latin typeface="Times" pitchFamily="16" charset="0"/>
                <a:ea typeface="Osaka" pitchFamily="16" charset="-128"/>
              </a:rPr>
              <a:t>Done.</a:t>
            </a:r>
          </a:p>
          <a:p>
            <a:pPr marL="742950" lvl="1" indent="-285750">
              <a:spcBef>
                <a:spcPct val="20000"/>
              </a:spcBef>
              <a:buFontTx/>
              <a:buChar char="•"/>
            </a:pPr>
            <a:r>
              <a:rPr lang="en-US" altLang="ja-JP" sz="1400" dirty="0">
                <a:solidFill>
                  <a:srgbClr val="000000"/>
                </a:solidFill>
                <a:latin typeface="Times" pitchFamily="16" charset="0"/>
                <a:ea typeface="Osaka" pitchFamily="16" charset="-128"/>
              </a:rPr>
              <a:t>Cryostat No.2 : Cooling test of </a:t>
            </a:r>
            <a:r>
              <a:rPr lang="en-US" altLang="ja-JP" sz="1400" dirty="0">
                <a:solidFill>
                  <a:srgbClr val="000000"/>
                </a:solidFill>
                <a:latin typeface="Symbol" pitchFamily="16" charset="2"/>
                <a:ea typeface="Osaka" pitchFamily="16" charset="-128"/>
                <a:sym typeface="Symbol" pitchFamily="16" charset="2"/>
              </a:rPr>
              <a:t></a:t>
            </a:r>
            <a:r>
              <a:rPr lang="en-US" altLang="ja-JP" sz="1400" dirty="0">
                <a:solidFill>
                  <a:srgbClr val="000000"/>
                </a:solidFill>
                <a:latin typeface="Times" pitchFamily="16" charset="0"/>
                <a:ea typeface="Osaka" pitchFamily="16" charset="-128"/>
              </a:rPr>
              <a:t>105 Al sphere with DLC and vertical vibration measurement of 8K shield by accelerometer (Roma Univ.).</a:t>
            </a:r>
          </a:p>
          <a:p>
            <a:pPr marL="742950" lvl="1" indent="-285750">
              <a:spcBef>
                <a:spcPct val="20000"/>
              </a:spcBef>
              <a:buFontTx/>
              <a:buChar char="•"/>
            </a:pPr>
            <a:r>
              <a:rPr lang="en-US" altLang="ja-JP" sz="1400" dirty="0">
                <a:solidFill>
                  <a:srgbClr val="000000"/>
                </a:solidFill>
                <a:latin typeface="Times" pitchFamily="16" charset="0"/>
                <a:ea typeface="Osaka" pitchFamily="16" charset="-128"/>
              </a:rPr>
              <a:t>Cryostat No.3 : Cooling test of 1/2 dummy payload with DLC coating and sapphire dummy mirror and horizontal vibration measurement of 8K shield by accelerometer (ICRR) .</a:t>
            </a:r>
          </a:p>
          <a:p>
            <a:pPr marL="742950" lvl="1" indent="-285750">
              <a:spcBef>
                <a:spcPct val="20000"/>
              </a:spcBef>
              <a:buFontTx/>
              <a:buChar char="•"/>
            </a:pPr>
            <a:r>
              <a:rPr lang="en-US" altLang="ja-JP" sz="1400" dirty="0">
                <a:solidFill>
                  <a:srgbClr val="000000"/>
                </a:solidFill>
                <a:latin typeface="Times" pitchFamily="16" charset="0"/>
                <a:ea typeface="Osaka" pitchFamily="16" charset="-128"/>
              </a:rPr>
              <a:t>Cryostat No.4 : Cooling test of </a:t>
            </a:r>
            <a:r>
              <a:rPr lang="en-US" altLang="ja-JP" sz="1400" dirty="0">
                <a:solidFill>
                  <a:srgbClr val="000000"/>
                </a:solidFill>
                <a:latin typeface="Symbol" pitchFamily="16" charset="2"/>
                <a:ea typeface="Osaka" pitchFamily="16" charset="-128"/>
                <a:sym typeface="Symbol" pitchFamily="16" charset="2"/>
              </a:rPr>
              <a:t></a:t>
            </a:r>
            <a:r>
              <a:rPr lang="en-US" altLang="ja-JP" sz="1400" dirty="0">
                <a:solidFill>
                  <a:srgbClr val="000000"/>
                </a:solidFill>
                <a:latin typeface="Times" pitchFamily="16" charset="0"/>
                <a:ea typeface="Osaka" pitchFamily="16" charset="-128"/>
              </a:rPr>
              <a:t>105 Al sphere with Solblack coating. </a:t>
            </a:r>
          </a:p>
          <a:p>
            <a:pPr marL="742950" lvl="1" indent="-285750">
              <a:spcBef>
                <a:spcPct val="20000"/>
              </a:spcBef>
              <a:buFontTx/>
              <a:buChar char="–"/>
            </a:pPr>
            <a:endParaRPr lang="en-US" altLang="ja-JP" sz="1400" dirty="0">
              <a:solidFill>
                <a:srgbClr val="000000"/>
              </a:solidFill>
              <a:latin typeface="Calibri" pitchFamily="16" charset="0"/>
            </a:endParaRPr>
          </a:p>
        </p:txBody>
      </p:sp>
      <p:sp>
        <p:nvSpPr>
          <p:cNvPr id="4109" name="Text Box 13"/>
          <p:cNvSpPr txBox="1">
            <a:spLocks noChangeArrowheads="1"/>
          </p:cNvSpPr>
          <p:nvPr/>
        </p:nvSpPr>
        <p:spPr bwMode="auto">
          <a:xfrm>
            <a:off x="762000" y="2819400"/>
            <a:ext cx="1116013" cy="274638"/>
          </a:xfrm>
          <a:prstGeom prst="rect">
            <a:avLst/>
          </a:prstGeom>
          <a:noFill/>
          <a:ln w="9525">
            <a:noFill/>
            <a:miter lim="800000"/>
            <a:headEnd/>
            <a:tailEnd/>
          </a:ln>
        </p:spPr>
        <p:txBody>
          <a:bodyPr wrap="none">
            <a:spAutoFit/>
          </a:bodyPr>
          <a:lstStyle/>
          <a:p>
            <a:r>
              <a:rPr lang="en-US" altLang="ja-JP" sz="1200"/>
              <a:t>Cryostat No.1</a:t>
            </a:r>
          </a:p>
        </p:txBody>
      </p:sp>
      <p:sp>
        <p:nvSpPr>
          <p:cNvPr id="4110" name="Text Box 14"/>
          <p:cNvSpPr txBox="1">
            <a:spLocks noChangeArrowheads="1"/>
          </p:cNvSpPr>
          <p:nvPr/>
        </p:nvSpPr>
        <p:spPr bwMode="auto">
          <a:xfrm>
            <a:off x="3298825" y="2887663"/>
            <a:ext cx="184150" cy="457200"/>
          </a:xfrm>
          <a:prstGeom prst="rect">
            <a:avLst/>
          </a:prstGeom>
          <a:noFill/>
          <a:ln w="9525">
            <a:noFill/>
            <a:miter lim="800000"/>
            <a:headEnd/>
            <a:tailEnd/>
          </a:ln>
        </p:spPr>
        <p:txBody>
          <a:bodyPr>
            <a:spAutoFit/>
          </a:bodyPr>
          <a:lstStyle/>
          <a:p>
            <a:pPr>
              <a:spcBef>
                <a:spcPct val="50000"/>
              </a:spcBef>
            </a:pPr>
            <a:endParaRPr lang="ja-JP" altLang="ja-JP"/>
          </a:p>
        </p:txBody>
      </p:sp>
      <p:sp>
        <p:nvSpPr>
          <p:cNvPr id="4111" name="Text Box 15"/>
          <p:cNvSpPr txBox="1">
            <a:spLocks noChangeArrowheads="1"/>
          </p:cNvSpPr>
          <p:nvPr/>
        </p:nvSpPr>
        <p:spPr bwMode="auto">
          <a:xfrm>
            <a:off x="3124200" y="2743200"/>
            <a:ext cx="2852738" cy="274638"/>
          </a:xfrm>
          <a:prstGeom prst="rect">
            <a:avLst/>
          </a:prstGeom>
          <a:noFill/>
          <a:ln w="9525">
            <a:noFill/>
            <a:miter lim="800000"/>
            <a:headEnd/>
            <a:tailEnd/>
          </a:ln>
        </p:spPr>
        <p:txBody>
          <a:bodyPr wrap="none">
            <a:spAutoFit/>
          </a:bodyPr>
          <a:lstStyle/>
          <a:p>
            <a:r>
              <a:rPr lang="en-US" altLang="ja-JP" sz="1200"/>
              <a:t>1/2 scaled payload in the cryostat No.3.</a:t>
            </a:r>
          </a:p>
        </p:txBody>
      </p:sp>
      <p:sp>
        <p:nvSpPr>
          <p:cNvPr id="4112" name="Text Box 16"/>
          <p:cNvSpPr txBox="1">
            <a:spLocks noChangeArrowheads="1"/>
          </p:cNvSpPr>
          <p:nvPr/>
        </p:nvSpPr>
        <p:spPr bwMode="auto">
          <a:xfrm>
            <a:off x="6172200" y="2819400"/>
            <a:ext cx="2589213" cy="274638"/>
          </a:xfrm>
          <a:prstGeom prst="rect">
            <a:avLst/>
          </a:prstGeom>
          <a:noFill/>
          <a:ln w="9525">
            <a:noFill/>
            <a:miter lim="800000"/>
            <a:headEnd/>
            <a:tailEnd/>
          </a:ln>
        </p:spPr>
        <p:txBody>
          <a:bodyPr wrap="none">
            <a:spAutoFit/>
          </a:bodyPr>
          <a:lstStyle/>
          <a:p>
            <a:r>
              <a:rPr lang="en-US" altLang="ja-JP" sz="1200"/>
              <a:t>Accelerometer and black Al sphere.</a:t>
            </a:r>
          </a:p>
        </p:txBody>
      </p:sp>
      <p:sp>
        <p:nvSpPr>
          <p:cNvPr id="4113" name="Text Box 17"/>
          <p:cNvSpPr txBox="1">
            <a:spLocks noChangeArrowheads="1"/>
          </p:cNvSpPr>
          <p:nvPr/>
        </p:nvSpPr>
        <p:spPr bwMode="auto">
          <a:xfrm>
            <a:off x="288925" y="6362700"/>
            <a:ext cx="2166938" cy="274638"/>
          </a:xfrm>
          <a:prstGeom prst="rect">
            <a:avLst/>
          </a:prstGeom>
          <a:noFill/>
          <a:ln w="9525">
            <a:noFill/>
            <a:miter lim="800000"/>
            <a:headEnd/>
            <a:tailEnd/>
          </a:ln>
        </p:spPr>
        <p:txBody>
          <a:bodyPr wrap="none">
            <a:spAutoFit/>
          </a:bodyPr>
          <a:lstStyle/>
          <a:p>
            <a:r>
              <a:rPr lang="en-US" altLang="ja-JP" sz="1200"/>
              <a:t>Installation of black Al sphere</a:t>
            </a:r>
            <a:endParaRPr lang="en-US" altLang="ja-JP"/>
          </a:p>
        </p:txBody>
      </p:sp>
      <p:sp>
        <p:nvSpPr>
          <p:cNvPr id="4114" name="Rectangle 18"/>
          <p:cNvSpPr>
            <a:spLocks noChangeArrowheads="1"/>
          </p:cNvSpPr>
          <p:nvPr/>
        </p:nvSpPr>
        <p:spPr bwMode="auto">
          <a:xfrm>
            <a:off x="8772525" y="-85725"/>
            <a:ext cx="184150" cy="457200"/>
          </a:xfrm>
          <a:prstGeom prst="rect">
            <a:avLst/>
          </a:prstGeom>
          <a:noFill/>
          <a:ln w="9525">
            <a:noFill/>
            <a:miter lim="800000"/>
            <a:headEnd/>
            <a:tailEnd/>
          </a:ln>
        </p:spPr>
        <p:txBody>
          <a:bodyPr wrap="none">
            <a:spAutoFit/>
          </a:bodyPr>
          <a:lstStyle/>
          <a:p>
            <a:endParaRPr lang="ja-JP" altLang="ja-JP"/>
          </a:p>
        </p:txBody>
      </p:sp>
      <p:pic>
        <p:nvPicPr>
          <p:cNvPr id="14" name="図 13" descr="KAGRA-logo.gif"/>
          <p:cNvPicPr>
            <a:picLocks noChangeAspect="1"/>
          </p:cNvPicPr>
          <p:nvPr/>
        </p:nvPicPr>
        <p:blipFill>
          <a:blip r:embed="rId6" cstate="print"/>
          <a:stretch>
            <a:fillRect/>
          </a:stretch>
        </p:blipFill>
        <p:spPr>
          <a:xfrm>
            <a:off x="-1" y="0"/>
            <a:ext cx="1331641" cy="607287"/>
          </a:xfrm>
          <a:prstGeom prst="rect">
            <a:avLst/>
          </a:prstGeom>
          <a:ln>
            <a:solidFill>
              <a:schemeClr val="bg1"/>
            </a:solidFill>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6372200" y="980728"/>
            <a:ext cx="2771800" cy="5324535"/>
          </a:xfrm>
          <a:prstGeom prst="rect">
            <a:avLst/>
          </a:prstGeom>
          <a:noFill/>
          <a:ln w="9525">
            <a:noFill/>
            <a:miter lim="800000"/>
            <a:headEnd/>
            <a:tailEnd/>
          </a:ln>
        </p:spPr>
        <p:txBody>
          <a:bodyPr wrap="square" anchor="ctr">
            <a:spAutoFit/>
          </a:bodyPr>
          <a:lstStyle/>
          <a:p>
            <a:endParaRPr lang="ja-JP" altLang="en-US" sz="2000" dirty="0"/>
          </a:p>
          <a:p>
            <a:pPr>
              <a:buFont typeface="Arial" pitchFamily="34" charset="0"/>
              <a:buChar char="•"/>
            </a:pPr>
            <a:r>
              <a:rPr lang="ja-JP" altLang="en-US" sz="2000" dirty="0" smtClean="0"/>
              <a:t> </a:t>
            </a:r>
            <a:r>
              <a:rPr lang="en-US" altLang="ja-JP" sz="2000" dirty="0" smtClean="0"/>
              <a:t>19 standard filters have been built and delivered: f</a:t>
            </a:r>
            <a:r>
              <a:rPr lang="ja-JP" altLang="en-US" sz="2000" dirty="0" smtClean="0"/>
              <a:t>inal assembly of the </a:t>
            </a:r>
            <a:r>
              <a:rPr lang="en-US" sz="2000" dirty="0" smtClean="0"/>
              <a:t>GAS filters</a:t>
            </a:r>
            <a:r>
              <a:rPr lang="ja-JP" altLang="en-US" sz="2000" dirty="0" smtClean="0"/>
              <a:t> is </a:t>
            </a:r>
            <a:r>
              <a:rPr lang="en-US" altLang="ja-JP" sz="2000" dirty="0" smtClean="0"/>
              <a:t>on</a:t>
            </a:r>
            <a:r>
              <a:rPr lang="ja-JP" altLang="en-US" sz="2000" dirty="0" smtClean="0"/>
              <a:t>going</a:t>
            </a:r>
            <a:endParaRPr lang="en-US" altLang="ja-JP" sz="2000" dirty="0" smtClean="0"/>
          </a:p>
          <a:p>
            <a:endParaRPr lang="en-US" sz="2000" dirty="0"/>
          </a:p>
          <a:p>
            <a:pPr>
              <a:buSzPct val="100000"/>
              <a:buFont typeface="Arial" pitchFamily="34" charset="0"/>
              <a:buChar char="•"/>
            </a:pPr>
            <a:r>
              <a:rPr lang="ja-JP" altLang="en-US" sz="2000" dirty="0" smtClean="0"/>
              <a:t> </a:t>
            </a:r>
            <a:r>
              <a:rPr lang="en-US" altLang="ja-JP" sz="2000" dirty="0" smtClean="0"/>
              <a:t>Six out of 11</a:t>
            </a:r>
            <a:r>
              <a:rPr lang="en-US" sz="2000" dirty="0" smtClean="0"/>
              <a:t> pre-isolator top filters </a:t>
            </a:r>
            <a:r>
              <a:rPr lang="ja-JP" altLang="en-US" sz="2000" dirty="0" smtClean="0"/>
              <a:t>ha</a:t>
            </a:r>
            <a:r>
              <a:rPr lang="en-US" altLang="ja-JP" sz="2000" dirty="0" err="1" smtClean="0"/>
              <a:t>ve</a:t>
            </a:r>
            <a:r>
              <a:rPr lang="ja-JP" altLang="en-US" sz="2000" dirty="0" smtClean="0"/>
              <a:t> </a:t>
            </a:r>
            <a:r>
              <a:rPr lang="ja-JP" altLang="en-US" sz="2000"/>
              <a:t>been </a:t>
            </a:r>
            <a:r>
              <a:rPr lang="ja-JP" altLang="en-US" sz="2000" smtClean="0"/>
              <a:t>finished</a:t>
            </a:r>
            <a:endParaRPr lang="en-US" sz="2000" dirty="0" smtClean="0"/>
          </a:p>
          <a:p>
            <a:pPr>
              <a:buSzPct val="100000"/>
            </a:pPr>
            <a:endParaRPr lang="en-US" sz="2000" u="sng" dirty="0" smtClean="0"/>
          </a:p>
          <a:p>
            <a:pPr>
              <a:buFont typeface="Arial" pitchFamily="34" charset="0"/>
              <a:buChar char="•"/>
            </a:pPr>
            <a:r>
              <a:rPr lang="ja-JP" altLang="en-US" sz="2000" dirty="0" smtClean="0"/>
              <a:t> </a:t>
            </a:r>
            <a:r>
              <a:rPr lang="en-US" altLang="ja-JP" sz="2000" dirty="0" smtClean="0"/>
              <a:t>Prototypes of a complete chain</a:t>
            </a:r>
            <a:r>
              <a:rPr lang="ja-JP" altLang="en-US" sz="2000" dirty="0" smtClean="0"/>
              <a:t> pre-isola</a:t>
            </a:r>
            <a:r>
              <a:rPr lang="en-US" altLang="ja-JP" sz="2000" dirty="0" smtClean="0"/>
              <a:t>t</a:t>
            </a:r>
            <a:r>
              <a:rPr lang="ja-JP" altLang="en-US" sz="2000" dirty="0" smtClean="0"/>
              <a:t>or</a:t>
            </a:r>
            <a:r>
              <a:rPr lang="en-US" altLang="ja-JP" sz="2000" dirty="0" smtClean="0"/>
              <a:t>, standard filter, bottom filter</a:t>
            </a:r>
            <a:r>
              <a:rPr lang="ja-JP" altLang="en-US" sz="2000" dirty="0" smtClean="0"/>
              <a:t> </a:t>
            </a:r>
            <a:r>
              <a:rPr lang="en-US" altLang="ja-JP" sz="2000" dirty="0" smtClean="0"/>
              <a:t>and optical payload have been completed and are under tests in Japan</a:t>
            </a:r>
            <a:endParaRPr lang="ja-JP" altLang="en-US" sz="2000" dirty="0" smtClean="0"/>
          </a:p>
        </p:txBody>
      </p:sp>
      <p:pic>
        <p:nvPicPr>
          <p:cNvPr id="15368" name="Picture 10" descr="DSC_0009"/>
          <p:cNvPicPr>
            <a:picLocks noChangeAspect="1" noChangeArrowheads="1"/>
          </p:cNvPicPr>
          <p:nvPr/>
        </p:nvPicPr>
        <p:blipFill>
          <a:blip r:embed="rId2" cstate="print"/>
          <a:srcRect/>
          <a:stretch>
            <a:fillRect/>
          </a:stretch>
        </p:blipFill>
        <p:spPr bwMode="auto">
          <a:xfrm>
            <a:off x="4211960" y="980728"/>
            <a:ext cx="2137997" cy="2854325"/>
          </a:xfrm>
          <a:prstGeom prst="rect">
            <a:avLst/>
          </a:prstGeom>
          <a:noFill/>
          <a:ln w="9525">
            <a:noFill/>
            <a:miter lim="800000"/>
            <a:headEnd/>
            <a:tailEnd/>
          </a:ln>
        </p:spPr>
      </p:pic>
      <p:pic>
        <p:nvPicPr>
          <p:cNvPr id="15372" name="Picture 17"/>
          <p:cNvPicPr>
            <a:picLocks noChangeAspect="1" noChangeArrowheads="1"/>
          </p:cNvPicPr>
          <p:nvPr/>
        </p:nvPicPr>
        <p:blipFill>
          <a:blip r:embed="rId3" cstate="print"/>
          <a:srcRect/>
          <a:stretch>
            <a:fillRect/>
          </a:stretch>
        </p:blipFill>
        <p:spPr bwMode="auto">
          <a:xfrm>
            <a:off x="4716016" y="4005064"/>
            <a:ext cx="1513743" cy="2663825"/>
          </a:xfrm>
          <a:prstGeom prst="rect">
            <a:avLst/>
          </a:prstGeom>
          <a:noFill/>
          <a:ln w="9525">
            <a:noFill/>
            <a:miter lim="800000"/>
            <a:headEnd/>
            <a:tailEnd/>
          </a:ln>
        </p:spPr>
      </p:pic>
      <p:sp>
        <p:nvSpPr>
          <p:cNvPr id="15373" name="Rectangle 2"/>
          <p:cNvSpPr>
            <a:spLocks noGrp="1" noRot="1" noChangeArrowheads="1"/>
          </p:cNvSpPr>
          <p:nvPr/>
        </p:nvSpPr>
        <p:spPr bwMode="auto">
          <a:xfrm>
            <a:off x="2413489" y="44450"/>
            <a:ext cx="4463562" cy="793750"/>
          </a:xfrm>
          <a:prstGeom prst="rect">
            <a:avLst/>
          </a:prstGeom>
          <a:noFill/>
          <a:ln w="9525">
            <a:noFill/>
            <a:miter lim="800000"/>
            <a:headEnd/>
            <a:tailEnd/>
          </a:ln>
          <a:effectLst/>
        </p:spPr>
        <p:txBody>
          <a:bodyPr anchor="ctr"/>
          <a:lstStyle/>
          <a:p>
            <a:pPr algn="ctr" eaLnBrk="0" hangingPunct="0"/>
            <a:r>
              <a:rPr lang="en-US" altLang="ja-JP" sz="3600" dirty="0" smtClean="0">
                <a:solidFill>
                  <a:srgbClr val="0070C0"/>
                </a:solidFill>
                <a:latin typeface="+mj-lt"/>
              </a:rPr>
              <a:t>Vibration Isolation</a:t>
            </a:r>
            <a:endParaRPr lang="ja-JP" altLang="en-US" sz="3600" dirty="0">
              <a:solidFill>
                <a:srgbClr val="0070C0"/>
              </a:solidFill>
              <a:latin typeface="+mj-lt"/>
            </a:endParaRPr>
          </a:p>
        </p:txBody>
      </p:sp>
      <p:pic>
        <p:nvPicPr>
          <p:cNvPr id="14" name="図 4" descr="cryogenics-suzuki 3.jpg"/>
          <p:cNvPicPr>
            <a:picLocks noChangeAspect="1"/>
          </p:cNvPicPr>
          <p:nvPr/>
        </p:nvPicPr>
        <p:blipFill>
          <a:blip r:embed="rId4" cstate="print"/>
          <a:srcRect l="32675" t="3625" r="16138" b="4317"/>
          <a:stretch>
            <a:fillRect/>
          </a:stretch>
        </p:blipFill>
        <p:spPr bwMode="auto">
          <a:xfrm>
            <a:off x="0" y="1412776"/>
            <a:ext cx="4129410" cy="5249003"/>
          </a:xfrm>
          <a:prstGeom prst="rect">
            <a:avLst/>
          </a:prstGeom>
          <a:noFill/>
          <a:ln w="9525">
            <a:noFill/>
            <a:miter lim="800000"/>
            <a:headEnd/>
            <a:tailEnd/>
          </a:ln>
        </p:spPr>
      </p:pic>
      <p:sp>
        <p:nvSpPr>
          <p:cNvPr id="15" name="テキスト ボックス 14"/>
          <p:cNvSpPr txBox="1"/>
          <p:nvPr/>
        </p:nvSpPr>
        <p:spPr>
          <a:xfrm>
            <a:off x="827584" y="764704"/>
            <a:ext cx="2046073" cy="646331"/>
          </a:xfrm>
          <a:prstGeom prst="rect">
            <a:avLst/>
          </a:prstGeom>
          <a:noFill/>
        </p:spPr>
        <p:txBody>
          <a:bodyPr wrap="none" rtlCol="0">
            <a:spAutoFit/>
          </a:bodyPr>
          <a:lstStyle/>
          <a:p>
            <a:r>
              <a:rPr kumimoji="1" lang="en-US" altLang="ja-JP" dirty="0" smtClean="0"/>
              <a:t> Main SAS:</a:t>
            </a:r>
            <a:r>
              <a:rPr lang="en-US" altLang="ja-JP" dirty="0" smtClean="0"/>
              <a:t>  13m tall</a:t>
            </a:r>
          </a:p>
          <a:p>
            <a:r>
              <a:rPr kumimoji="1" lang="en-US" altLang="ja-JP" dirty="0" smtClean="0"/>
              <a:t>2 stages of floor </a:t>
            </a:r>
            <a:endParaRPr kumimoji="1" lang="ja-JP" altLang="en-US" dirty="0"/>
          </a:p>
        </p:txBody>
      </p:sp>
      <p:pic>
        <p:nvPicPr>
          <p:cNvPr id="16" name="図 15" descr="KAGRA-logo.gif"/>
          <p:cNvPicPr>
            <a:picLocks noChangeAspect="1"/>
          </p:cNvPicPr>
          <p:nvPr/>
        </p:nvPicPr>
        <p:blipFill>
          <a:blip r:embed="rId5" cstate="print"/>
          <a:stretch>
            <a:fillRect/>
          </a:stretch>
        </p:blipFill>
        <p:spPr>
          <a:xfrm>
            <a:off x="0" y="0"/>
            <a:ext cx="1115616" cy="508770"/>
          </a:xfrm>
          <a:prstGeom prst="rect">
            <a:avLst/>
          </a:prstGeom>
          <a:ln>
            <a:solidFill>
              <a:schemeClr val="bg1"/>
            </a:solidFill>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051720" y="0"/>
            <a:ext cx="5148065" cy="646112"/>
          </a:xfrm>
        </p:spPr>
        <p:txBody>
          <a:bodyPr lIns="92075" tIns="46038" rIns="92075" bIns="46038">
            <a:normAutofit/>
          </a:bodyPr>
          <a:lstStyle/>
          <a:p>
            <a:pPr eaLnBrk="1" hangingPunct="1"/>
            <a:r>
              <a:rPr lang="en-US" altLang="ja-JP" sz="3200" dirty="0" smtClean="0">
                <a:solidFill>
                  <a:srgbClr val="0070C0"/>
                </a:solidFill>
              </a:rPr>
              <a:t>SAS  in digital control </a:t>
            </a:r>
            <a:endParaRPr lang="ja-JP" altLang="en-US" sz="3200" dirty="0">
              <a:solidFill>
                <a:srgbClr val="0070C0"/>
              </a:solidFill>
            </a:endParaRPr>
          </a:p>
        </p:txBody>
      </p:sp>
      <p:pic>
        <p:nvPicPr>
          <p:cNvPr id="4101" name="Picture 5" descr="DCF00083 (600x800)"/>
          <p:cNvPicPr>
            <a:picLocks noChangeAspect="1" noChangeArrowheads="1"/>
          </p:cNvPicPr>
          <p:nvPr/>
        </p:nvPicPr>
        <p:blipFill>
          <a:blip r:embed="rId2" cstate="print"/>
          <a:srcRect/>
          <a:stretch>
            <a:fillRect/>
          </a:stretch>
        </p:blipFill>
        <p:spPr bwMode="auto">
          <a:xfrm>
            <a:off x="251520" y="1916832"/>
            <a:ext cx="2640266" cy="3960440"/>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cstate="print"/>
          <a:srcRect/>
          <a:stretch>
            <a:fillRect/>
          </a:stretch>
        </p:blipFill>
        <p:spPr bwMode="auto">
          <a:xfrm>
            <a:off x="2555776" y="1340768"/>
            <a:ext cx="6403504" cy="5112990"/>
          </a:xfrm>
          <a:prstGeom prst="rect">
            <a:avLst/>
          </a:prstGeom>
          <a:noFill/>
          <a:ln w="9525">
            <a:noFill/>
            <a:miter lim="800000"/>
            <a:headEnd/>
            <a:tailEnd/>
          </a:ln>
          <a:effectLst/>
        </p:spPr>
      </p:pic>
      <p:sp>
        <p:nvSpPr>
          <p:cNvPr id="4105" name="Text Box 9"/>
          <p:cNvSpPr txBox="1">
            <a:spLocks noChangeArrowheads="1"/>
          </p:cNvSpPr>
          <p:nvPr/>
        </p:nvSpPr>
        <p:spPr bwMode="auto">
          <a:xfrm>
            <a:off x="395536" y="5956886"/>
            <a:ext cx="2520280" cy="646331"/>
          </a:xfrm>
          <a:prstGeom prst="rect">
            <a:avLst/>
          </a:prstGeom>
          <a:noFill/>
          <a:ln w="9525" cap="flat" cmpd="sng">
            <a:noFill/>
            <a:miter lim="800000"/>
            <a:headEnd/>
            <a:tailEnd/>
          </a:ln>
          <a:effectLst/>
        </p:spPr>
        <p:txBody>
          <a:bodyPr wrap="square" anchor="ctr">
            <a:spAutoFit/>
          </a:bodyPr>
          <a:lstStyle/>
          <a:p>
            <a:r>
              <a:rPr lang="en-US" altLang="ja-JP" dirty="0" smtClean="0"/>
              <a:t>Prototype test of </a:t>
            </a:r>
            <a:r>
              <a:rPr lang="ja-JP" altLang="en-US" dirty="0" smtClean="0"/>
              <a:t>Pre</a:t>
            </a:r>
            <a:r>
              <a:rPr lang="ja-JP" altLang="en-US" dirty="0"/>
              <a:t>-</a:t>
            </a:r>
            <a:r>
              <a:rPr lang="ja-JP" altLang="en-US" dirty="0" smtClean="0"/>
              <a:t>isolator </a:t>
            </a:r>
            <a:r>
              <a:rPr lang="en-US" altLang="ja-JP" dirty="0" smtClean="0"/>
              <a:t>in Kashiwa</a:t>
            </a:r>
            <a:endParaRPr lang="ja-JP" altLang="en-US" dirty="0"/>
          </a:p>
        </p:txBody>
      </p:sp>
      <p:sp>
        <p:nvSpPr>
          <p:cNvPr id="4106" name="Text Box 10"/>
          <p:cNvSpPr txBox="1">
            <a:spLocks noChangeArrowheads="1"/>
          </p:cNvSpPr>
          <p:nvPr/>
        </p:nvSpPr>
        <p:spPr bwMode="auto">
          <a:xfrm>
            <a:off x="4787900" y="6454775"/>
            <a:ext cx="309563" cy="365125"/>
          </a:xfrm>
          <a:prstGeom prst="rect">
            <a:avLst/>
          </a:prstGeom>
          <a:noFill/>
          <a:ln w="9525" cap="flat" cmpd="sng">
            <a:noFill/>
            <a:miter lim="800000"/>
            <a:headEnd/>
            <a:tailEnd/>
          </a:ln>
          <a:effectLst/>
        </p:spPr>
        <p:txBody>
          <a:bodyPr wrap="none" anchor="ctr">
            <a:spAutoFit/>
          </a:bodyPr>
          <a:lstStyle/>
          <a:p>
            <a:endParaRPr lang="ja-JP" altLang="ja-JP"/>
          </a:p>
        </p:txBody>
      </p:sp>
      <p:sp>
        <p:nvSpPr>
          <p:cNvPr id="4107" name="Text Box 11"/>
          <p:cNvSpPr txBox="1">
            <a:spLocks noChangeArrowheads="1"/>
          </p:cNvSpPr>
          <p:nvPr/>
        </p:nvSpPr>
        <p:spPr bwMode="auto">
          <a:xfrm>
            <a:off x="3203848" y="548680"/>
            <a:ext cx="5832648" cy="1015663"/>
          </a:xfrm>
          <a:prstGeom prst="rect">
            <a:avLst/>
          </a:prstGeom>
          <a:noFill/>
          <a:ln w="9525" cap="flat" cmpd="sng">
            <a:noFill/>
            <a:miter lim="800000"/>
            <a:headEnd/>
            <a:tailEnd/>
          </a:ln>
          <a:effectLst/>
        </p:spPr>
        <p:txBody>
          <a:bodyPr wrap="square" anchor="ctr">
            <a:spAutoFit/>
          </a:bodyPr>
          <a:lstStyle/>
          <a:p>
            <a:r>
              <a:rPr lang="en-US" altLang="ja-JP" sz="2000" dirty="0" smtClean="0"/>
              <a:t>Digital control of Inverted Pendulum for horizontal isolation 3 degrees of freedom using  </a:t>
            </a:r>
            <a:r>
              <a:rPr lang="ja-JP" altLang="en-US" sz="2000" dirty="0" smtClean="0"/>
              <a:t>LVDT</a:t>
            </a:r>
            <a:r>
              <a:rPr lang="en-US" altLang="ja-JP" sz="2000" dirty="0" smtClean="0"/>
              <a:t>&amp;</a:t>
            </a:r>
            <a:r>
              <a:rPr lang="ja-JP" altLang="en-US" sz="2000" dirty="0" smtClean="0"/>
              <a:t>voice coil </a:t>
            </a:r>
            <a:r>
              <a:rPr lang="en-US" altLang="ja-JP" sz="2000" dirty="0" smtClean="0"/>
              <a:t>(sensors of acceleration)</a:t>
            </a:r>
            <a:r>
              <a:rPr lang="ja-JP" altLang="en-US" sz="2000" dirty="0" smtClean="0"/>
              <a:t> </a:t>
            </a:r>
            <a:r>
              <a:rPr lang="en-US" altLang="ja-JP" sz="2000" dirty="0" smtClean="0"/>
              <a:t>was successively conducted.</a:t>
            </a:r>
            <a:endParaRPr lang="ja-JP" altLang="en-US" sz="2000" dirty="0"/>
          </a:p>
        </p:txBody>
      </p:sp>
      <p:sp>
        <p:nvSpPr>
          <p:cNvPr id="8" name="テキスト ボックス 7"/>
          <p:cNvSpPr txBox="1"/>
          <p:nvPr/>
        </p:nvSpPr>
        <p:spPr>
          <a:xfrm>
            <a:off x="251520" y="908720"/>
            <a:ext cx="2803973" cy="830997"/>
          </a:xfrm>
          <a:prstGeom prst="rect">
            <a:avLst/>
          </a:prstGeom>
          <a:noFill/>
          <a:ln>
            <a:solidFill>
              <a:schemeClr val="accent1">
                <a:lumMod val="75000"/>
              </a:schemeClr>
            </a:solidFill>
          </a:ln>
        </p:spPr>
        <p:txBody>
          <a:bodyPr wrap="none" rtlCol="0">
            <a:spAutoFit/>
          </a:bodyPr>
          <a:lstStyle/>
          <a:p>
            <a:r>
              <a:rPr kumimoji="1" lang="en-US" altLang="ja-JP" sz="1600" dirty="0" smtClean="0"/>
              <a:t>Pre-isolator </a:t>
            </a:r>
            <a:r>
              <a:rPr kumimoji="1" lang="en-US" altLang="ja-JP" sz="1600" dirty="0" err="1" smtClean="0"/>
              <a:t>cosists</a:t>
            </a:r>
            <a:r>
              <a:rPr lang="en-US" altLang="ja-JP" sz="1600" dirty="0" smtClean="0"/>
              <a:t> of three set </a:t>
            </a:r>
          </a:p>
          <a:p>
            <a:r>
              <a:rPr lang="en-US" altLang="ja-JP" sz="1600" dirty="0" smtClean="0"/>
              <a:t>of Inverted pendulums and </a:t>
            </a:r>
          </a:p>
          <a:p>
            <a:r>
              <a:rPr lang="en-US" altLang="ja-JP" sz="1600" dirty="0" smtClean="0"/>
              <a:t>vertical filter</a:t>
            </a:r>
            <a:endParaRPr kumimoji="1" lang="ja-JP" altLang="en-US" sz="1600" dirty="0"/>
          </a:p>
        </p:txBody>
      </p:sp>
      <p:cxnSp>
        <p:nvCxnSpPr>
          <p:cNvPr id="10" name="直線矢印コネクタ 9"/>
          <p:cNvCxnSpPr>
            <a:stCxn id="8" idx="2"/>
          </p:cNvCxnSpPr>
          <p:nvPr/>
        </p:nvCxnSpPr>
        <p:spPr>
          <a:xfrm flipH="1">
            <a:off x="1619678" y="1739717"/>
            <a:ext cx="33829" cy="32113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627784" y="6488668"/>
            <a:ext cx="6219138" cy="369332"/>
          </a:xfrm>
          <a:prstGeom prst="rect">
            <a:avLst/>
          </a:prstGeom>
          <a:solidFill>
            <a:srgbClr val="FFFF00"/>
          </a:solidFill>
        </p:spPr>
        <p:txBody>
          <a:bodyPr wrap="none" rtlCol="0">
            <a:spAutoFit/>
          </a:bodyPr>
          <a:lstStyle/>
          <a:p>
            <a:r>
              <a:rPr lang="en-US" altLang="ja-JP" dirty="0" smtClean="0"/>
              <a:t>D</a:t>
            </a:r>
            <a:r>
              <a:rPr kumimoji="1" lang="en-US" altLang="ja-JP" dirty="0" smtClean="0"/>
              <a:t>igital control system is constructed </a:t>
            </a:r>
            <a:r>
              <a:rPr lang="en-US" altLang="ja-JP" dirty="0" smtClean="0"/>
              <a:t> in </a:t>
            </a:r>
            <a:r>
              <a:rPr kumimoji="1" lang="en-US" altLang="ja-JP" dirty="0" smtClean="0"/>
              <a:t>collaboration with </a:t>
            </a:r>
            <a:r>
              <a:rPr kumimoji="1" lang="en-US" altLang="ja-JP" dirty="0" err="1" smtClean="0"/>
              <a:t>aLIGO</a:t>
            </a:r>
            <a:endParaRPr kumimoji="1" lang="en-US" altLang="ja-JP" dirty="0" smtClean="0"/>
          </a:p>
        </p:txBody>
      </p:sp>
      <p:pic>
        <p:nvPicPr>
          <p:cNvPr id="11" name="図 10" descr="KAGRA-logo.gif"/>
          <p:cNvPicPr>
            <a:picLocks noChangeAspect="1"/>
          </p:cNvPicPr>
          <p:nvPr/>
        </p:nvPicPr>
        <p:blipFill>
          <a:blip r:embed="rId4" cstate="print"/>
          <a:stretch>
            <a:fillRect/>
          </a:stretch>
        </p:blipFill>
        <p:spPr>
          <a:xfrm>
            <a:off x="0" y="0"/>
            <a:ext cx="1115616" cy="508770"/>
          </a:xfrm>
          <a:prstGeom prst="rect">
            <a:avLst/>
          </a:prstGeom>
          <a:ln>
            <a:solidFill>
              <a:schemeClr val="bg1"/>
            </a:solidFill>
          </a:ln>
          <a:effectLst/>
        </p:spPr>
      </p:pic>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9123"/>
            <a:ext cx="8229600" cy="1065835"/>
          </a:xfrm>
        </p:spPr>
        <p:txBody>
          <a:bodyPr/>
          <a:lstStyle/>
          <a:p>
            <a:r>
              <a:rPr kumimoji="1" lang="en-US" altLang="ja-JP" dirty="0" smtClean="0">
                <a:solidFill>
                  <a:srgbClr val="0070C0"/>
                </a:solidFill>
              </a:rPr>
              <a:t>Core optics</a:t>
            </a:r>
            <a:endParaRPr kumimoji="1" lang="ja-JP" altLang="en-US" dirty="0">
              <a:solidFill>
                <a:srgbClr val="0070C0"/>
              </a:solidFill>
            </a:endParaRPr>
          </a:p>
        </p:txBody>
      </p:sp>
      <p:sp>
        <p:nvSpPr>
          <p:cNvPr id="3" name="テキスト ボックス 2"/>
          <p:cNvSpPr txBox="1"/>
          <p:nvPr/>
        </p:nvSpPr>
        <p:spPr>
          <a:xfrm>
            <a:off x="5189671" y="1929031"/>
            <a:ext cx="3702809" cy="1200329"/>
          </a:xfrm>
          <a:prstGeom prst="rect">
            <a:avLst/>
          </a:prstGeom>
          <a:noFill/>
          <a:ln w="19050">
            <a:solidFill>
              <a:srgbClr val="002060"/>
            </a:solidFill>
          </a:ln>
        </p:spPr>
        <p:txBody>
          <a:bodyPr wrap="none" rtlCol="0">
            <a:spAutoFit/>
          </a:bodyPr>
          <a:lstStyle/>
          <a:p>
            <a:r>
              <a:rPr kumimoji="1" lang="en-US" altLang="ja-JP" dirty="0" err="1" smtClean="0"/>
              <a:t>iKAGRA</a:t>
            </a:r>
            <a:r>
              <a:rPr kumimoji="1" lang="en-US" altLang="ja-JP" dirty="0" smtClean="0"/>
              <a:t> cavity mirrors</a:t>
            </a:r>
          </a:p>
          <a:p>
            <a:r>
              <a:rPr lang="en-US" altLang="ja-JP" dirty="0" smtClean="0"/>
              <a:t>ETMs: </a:t>
            </a:r>
            <a:r>
              <a:rPr lang="en-US" altLang="ja-JP" dirty="0" err="1" smtClean="0"/>
              <a:t>iLIGO</a:t>
            </a:r>
            <a:r>
              <a:rPr lang="en-US" altLang="ja-JP" dirty="0" smtClean="0"/>
              <a:t> mirrors</a:t>
            </a:r>
          </a:p>
          <a:p>
            <a:r>
              <a:rPr kumimoji="1" lang="en-US" altLang="ja-JP" dirty="0" smtClean="0"/>
              <a:t>ITMs: reformed </a:t>
            </a:r>
            <a:r>
              <a:rPr kumimoji="1" lang="en-US" altLang="ja-JP" dirty="0" err="1" smtClean="0"/>
              <a:t>iLIGO</a:t>
            </a:r>
            <a:r>
              <a:rPr kumimoji="1" lang="en-US" altLang="ja-JP" dirty="0" smtClean="0"/>
              <a:t> mirrors </a:t>
            </a:r>
            <a:br>
              <a:rPr kumimoji="1" lang="en-US" altLang="ja-JP" dirty="0" smtClean="0"/>
            </a:br>
            <a:r>
              <a:rPr kumimoji="1" lang="en-US" altLang="ja-JP" dirty="0" smtClean="0"/>
              <a:t>          (wedge angle must be changed)</a:t>
            </a:r>
            <a:endParaRPr kumimoji="1" lang="ja-JP" altLang="en-US" dirty="0"/>
          </a:p>
        </p:txBody>
      </p:sp>
      <p:sp>
        <p:nvSpPr>
          <p:cNvPr id="5" name="テキスト ボックス 4"/>
          <p:cNvSpPr txBox="1"/>
          <p:nvPr/>
        </p:nvSpPr>
        <p:spPr>
          <a:xfrm>
            <a:off x="5189671" y="837007"/>
            <a:ext cx="3093604" cy="923330"/>
          </a:xfrm>
          <a:prstGeom prst="rect">
            <a:avLst/>
          </a:prstGeom>
          <a:noFill/>
          <a:ln w="19050">
            <a:solidFill>
              <a:srgbClr val="002060"/>
            </a:solidFill>
          </a:ln>
        </p:spPr>
        <p:txBody>
          <a:bodyPr wrap="none" rtlCol="0">
            <a:spAutoFit/>
          </a:bodyPr>
          <a:lstStyle/>
          <a:p>
            <a:r>
              <a:rPr kumimoji="1" lang="en-US" altLang="ja-JP" dirty="0" smtClean="0"/>
              <a:t>BS:</a:t>
            </a:r>
          </a:p>
          <a:p>
            <a:r>
              <a:rPr lang="en-US" altLang="ja-JP" dirty="0" smtClean="0"/>
              <a:t>S-Polarization</a:t>
            </a:r>
          </a:p>
          <a:p>
            <a:r>
              <a:rPr kumimoji="1" lang="en-US" altLang="ja-JP" dirty="0" smtClean="0"/>
              <a:t>37cm diameter , </a:t>
            </a:r>
            <a:r>
              <a:rPr lang="en-US" altLang="ja-JP" dirty="0" smtClean="0"/>
              <a:t>8cm thickness</a:t>
            </a:r>
            <a:endParaRPr kumimoji="1" lang="ja-JP" altLang="en-US" dirty="0"/>
          </a:p>
        </p:txBody>
      </p:sp>
      <p:sp>
        <p:nvSpPr>
          <p:cNvPr id="6" name="テキスト ボックス 5"/>
          <p:cNvSpPr txBox="1"/>
          <p:nvPr/>
        </p:nvSpPr>
        <p:spPr>
          <a:xfrm>
            <a:off x="5189671" y="3298053"/>
            <a:ext cx="3210623" cy="923330"/>
          </a:xfrm>
          <a:prstGeom prst="rect">
            <a:avLst/>
          </a:prstGeom>
          <a:noFill/>
          <a:ln w="19050">
            <a:solidFill>
              <a:srgbClr val="002060"/>
            </a:solidFill>
          </a:ln>
        </p:spPr>
        <p:txBody>
          <a:bodyPr wrap="none" rtlCol="0">
            <a:spAutoFit/>
          </a:bodyPr>
          <a:lstStyle/>
          <a:p>
            <a:r>
              <a:rPr kumimoji="1" lang="en-US" altLang="ja-JP" dirty="0" err="1" smtClean="0"/>
              <a:t>iKAGRA</a:t>
            </a:r>
            <a:r>
              <a:rPr kumimoji="1" lang="en-US" altLang="ja-JP" dirty="0" smtClean="0"/>
              <a:t> cavity mirrors</a:t>
            </a:r>
          </a:p>
          <a:p>
            <a:r>
              <a:rPr lang="en-US" altLang="ja-JP" dirty="0" smtClean="0"/>
              <a:t>22cm </a:t>
            </a:r>
            <a:r>
              <a:rPr lang="en-US" altLang="ja-JP" dirty="0"/>
              <a:t>diameter , </a:t>
            </a:r>
            <a:r>
              <a:rPr lang="en-US" altLang="ja-JP" dirty="0" smtClean="0"/>
              <a:t>15cm thickness</a:t>
            </a:r>
          </a:p>
          <a:p>
            <a:r>
              <a:rPr kumimoji="1" lang="en-US" altLang="ja-JP" dirty="0" smtClean="0"/>
              <a:t>C-Axis Sapphire </a:t>
            </a:r>
            <a:endParaRPr kumimoji="1" lang="ja-JP" alt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2461" y="4343277"/>
            <a:ext cx="2317931" cy="173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254691" y="3654753"/>
            <a:ext cx="2818809" cy="2585323"/>
          </a:xfrm>
          <a:prstGeom prst="rect">
            <a:avLst/>
          </a:prstGeom>
          <a:noFill/>
          <a:ln w="19050">
            <a:solidFill>
              <a:srgbClr val="002060"/>
            </a:solidFill>
          </a:ln>
        </p:spPr>
        <p:txBody>
          <a:bodyPr wrap="square" rtlCol="0">
            <a:spAutoFit/>
          </a:bodyPr>
          <a:lstStyle/>
          <a:p>
            <a:r>
              <a:rPr kumimoji="1" lang="en-US" altLang="ja-JP" dirty="0" smtClean="0"/>
              <a:t>Recycling &amp; Signal extraction cavities mirrors</a:t>
            </a:r>
          </a:p>
          <a:p>
            <a:r>
              <a:rPr lang="en-US" altLang="ja-JP" dirty="0"/>
              <a:t>reformed </a:t>
            </a:r>
            <a:r>
              <a:rPr lang="en-US" altLang="ja-JP" dirty="0" err="1"/>
              <a:t>iLIGO</a:t>
            </a:r>
            <a:r>
              <a:rPr lang="en-US" altLang="ja-JP" dirty="0"/>
              <a:t> </a:t>
            </a:r>
            <a:r>
              <a:rPr lang="en-US" altLang="ja-JP" dirty="0" smtClean="0"/>
              <a:t>mirrors</a:t>
            </a:r>
            <a:endParaRPr lang="en-US" altLang="ja-JP" dirty="0"/>
          </a:p>
          <a:p>
            <a:r>
              <a:rPr lang="en-US" altLang="ja-JP" dirty="0" smtClean="0">
                <a:solidFill>
                  <a:srgbClr val="002060"/>
                </a:solidFill>
              </a:rPr>
              <a:t>Radius of curvature must be fabricated with extremely small uncertainties.</a:t>
            </a:r>
          </a:p>
          <a:p>
            <a:r>
              <a:rPr lang="en-US" altLang="ja-JP" dirty="0" smtClean="0">
                <a:solidFill>
                  <a:srgbClr val="002060"/>
                </a:solidFill>
              </a:rPr>
              <a:t>Ex. </a:t>
            </a:r>
            <a:br>
              <a:rPr lang="en-US" altLang="ja-JP" dirty="0" smtClean="0">
                <a:solidFill>
                  <a:srgbClr val="002060"/>
                </a:solidFill>
              </a:rPr>
            </a:br>
            <a:r>
              <a:rPr lang="en-US" altLang="ja-JP" dirty="0" smtClean="0">
                <a:solidFill>
                  <a:srgbClr val="002060"/>
                </a:solidFill>
              </a:rPr>
              <a:t>PR2: </a:t>
            </a:r>
            <a:r>
              <a:rPr lang="en-US" altLang="ja-JP" i="1" dirty="0">
                <a:solidFill>
                  <a:srgbClr val="002060"/>
                </a:solidFill>
              </a:rPr>
              <a:t>R</a:t>
            </a:r>
            <a:r>
              <a:rPr lang="en-US" altLang="ja-JP" dirty="0">
                <a:solidFill>
                  <a:srgbClr val="002060"/>
                </a:solidFill>
              </a:rPr>
              <a:t>=(-3.0764±</a:t>
            </a:r>
            <a:r>
              <a:rPr lang="en-US" altLang="ja-JP" dirty="0">
                <a:solidFill>
                  <a:srgbClr val="FF0000"/>
                </a:solidFill>
              </a:rPr>
              <a:t>0.01</a:t>
            </a:r>
            <a:r>
              <a:rPr lang="en-US" altLang="ja-JP" dirty="0">
                <a:solidFill>
                  <a:srgbClr val="002060"/>
                </a:solidFill>
              </a:rPr>
              <a:t>) </a:t>
            </a:r>
            <a:r>
              <a:rPr lang="en-US" altLang="ja-JP" dirty="0" smtClean="0">
                <a:solidFill>
                  <a:srgbClr val="002060"/>
                </a:solidFill>
              </a:rPr>
              <a:t>m</a:t>
            </a:r>
            <a:br>
              <a:rPr lang="en-US" altLang="ja-JP" dirty="0" smtClean="0">
                <a:solidFill>
                  <a:srgbClr val="002060"/>
                </a:solidFill>
              </a:rPr>
            </a:br>
            <a:r>
              <a:rPr lang="en-US" altLang="ja-JP" dirty="0" smtClean="0">
                <a:solidFill>
                  <a:srgbClr val="002060"/>
                </a:solidFill>
              </a:rPr>
              <a:t>PR3</a:t>
            </a:r>
            <a:r>
              <a:rPr lang="en-US" altLang="ja-JP" dirty="0">
                <a:solidFill>
                  <a:srgbClr val="002060"/>
                </a:solidFill>
              </a:rPr>
              <a:t>: </a:t>
            </a:r>
            <a:r>
              <a:rPr lang="en-US" altLang="ja-JP" i="1" dirty="0" smtClean="0">
                <a:solidFill>
                  <a:srgbClr val="002060"/>
                </a:solidFill>
              </a:rPr>
              <a:t>R</a:t>
            </a:r>
            <a:r>
              <a:rPr lang="en-US" altLang="ja-JP" dirty="0" smtClean="0">
                <a:solidFill>
                  <a:srgbClr val="002060"/>
                </a:solidFill>
              </a:rPr>
              <a:t>=(24.9165±</a:t>
            </a:r>
            <a:r>
              <a:rPr lang="en-US" altLang="ja-JP" dirty="0" smtClean="0">
                <a:solidFill>
                  <a:srgbClr val="FF0000"/>
                </a:solidFill>
              </a:rPr>
              <a:t>0.01</a:t>
            </a:r>
            <a:r>
              <a:rPr lang="en-US" altLang="ja-JP" dirty="0" smtClean="0">
                <a:solidFill>
                  <a:srgbClr val="002060"/>
                </a:solidFill>
              </a:rPr>
              <a:t>) m</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38" y="837008"/>
            <a:ext cx="4642106" cy="265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79513" y="3654753"/>
            <a:ext cx="1944216" cy="1200329"/>
          </a:xfrm>
          <a:prstGeom prst="rect">
            <a:avLst/>
          </a:prstGeom>
          <a:noFill/>
          <a:ln w="19050">
            <a:solidFill>
              <a:srgbClr val="002060"/>
            </a:solidFill>
          </a:ln>
        </p:spPr>
        <p:txBody>
          <a:bodyPr wrap="square" rtlCol="0">
            <a:spAutoFit/>
          </a:bodyPr>
          <a:lstStyle/>
          <a:p>
            <a:r>
              <a:rPr kumimoji="1" lang="en-US" altLang="ja-JP" dirty="0" smtClean="0"/>
              <a:t>MC &amp;MT mirrors</a:t>
            </a:r>
          </a:p>
          <a:p>
            <a:r>
              <a:rPr lang="en-US" altLang="ja-JP" dirty="0" smtClean="0"/>
              <a:t>Polish of MC mirrors has been inspected at LMA.</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355" y="4918237"/>
            <a:ext cx="1840374" cy="134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5"/>
          <p:cNvSpPr txBox="1"/>
          <p:nvPr/>
        </p:nvSpPr>
        <p:spPr>
          <a:xfrm>
            <a:off x="217874" y="6299447"/>
            <a:ext cx="1971335"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400" dirty="0" smtClean="0">
                <a:latin typeface="Arial" pitchFamily="34" charset="0"/>
                <a:cs typeface="Arial" pitchFamily="34" charset="0"/>
              </a:rPr>
              <a:t>Flat Mirror</a:t>
            </a:r>
            <a:r>
              <a:rPr kumimoji="1" lang="ja-JP" altLang="en-US" sz="1400" dirty="0" smtClean="0">
                <a:latin typeface="Arial" pitchFamily="34" charset="0"/>
                <a:cs typeface="Arial" pitchFamily="34" charset="0"/>
              </a:rPr>
              <a:t>：</a:t>
            </a:r>
            <a:r>
              <a:rPr kumimoji="1" lang="en-US" altLang="ja-JP" sz="1400" dirty="0" smtClean="0">
                <a:latin typeface="Arial" pitchFamily="34" charset="0"/>
                <a:cs typeface="Arial" pitchFamily="34" charset="0"/>
              </a:rPr>
              <a:t> &lt; 1 </a:t>
            </a:r>
            <a:r>
              <a:rPr lang="en-US" altLang="ja-JP" sz="1400" dirty="0" err="1" smtClean="0">
                <a:latin typeface="Arial" pitchFamily="34" charset="0"/>
                <a:cs typeface="Arial" pitchFamily="34" charset="0"/>
              </a:rPr>
              <a:t>Årms</a:t>
            </a:r>
            <a:endParaRPr kumimoji="1" lang="ja-JP" altLang="en-US" sz="1400" dirty="0">
              <a:latin typeface="Arial" pitchFamily="34" charset="0"/>
              <a:cs typeface="Arial" pitchFamily="34" charset="0"/>
            </a:endParaRPr>
          </a:p>
        </p:txBody>
      </p:sp>
      <p:sp>
        <p:nvSpPr>
          <p:cNvPr id="13" name="テキスト ボックス 9"/>
          <p:cNvSpPr txBox="1"/>
          <p:nvPr/>
        </p:nvSpPr>
        <p:spPr>
          <a:xfrm>
            <a:off x="-10848" y="5409079"/>
            <a:ext cx="102249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200" dirty="0" smtClean="0">
                <a:latin typeface="Arial"/>
                <a:cs typeface="Arial"/>
              </a:rPr>
              <a:t>~</a:t>
            </a:r>
            <a:r>
              <a:rPr kumimoji="1" lang="en-US" altLang="ja-JP" sz="1200" dirty="0" smtClean="0">
                <a:latin typeface="Arial" pitchFamily="34" charset="0"/>
                <a:cs typeface="Arial" pitchFamily="34" charset="0"/>
              </a:rPr>
              <a:t>150</a:t>
            </a:r>
            <a:r>
              <a:rPr kumimoji="1" lang="el-GR" altLang="ja-JP" sz="1200" dirty="0" smtClean="0">
                <a:latin typeface="Arial" pitchFamily="34" charset="0"/>
                <a:cs typeface="Arial" pitchFamily="34" charset="0"/>
              </a:rPr>
              <a:t>μ</a:t>
            </a:r>
            <a:r>
              <a:rPr kumimoji="1" lang="en-US" altLang="ja-JP" sz="1200" dirty="0" smtClean="0">
                <a:latin typeface="Arial" pitchFamily="34" charset="0"/>
                <a:cs typeface="Arial" pitchFamily="34" charset="0"/>
              </a:rPr>
              <a:t>m</a:t>
            </a:r>
            <a:endParaRPr kumimoji="1" lang="ja-JP" altLang="en-US" sz="1200" dirty="0">
              <a:latin typeface="Arial" pitchFamily="34" charset="0"/>
              <a:cs typeface="Arial" pitchFamily="34" charset="0"/>
            </a:endParaRPr>
          </a:p>
        </p:txBody>
      </p:sp>
      <p:sp>
        <p:nvSpPr>
          <p:cNvPr id="4" name="テキスト ボックス 3"/>
          <p:cNvSpPr txBox="1"/>
          <p:nvPr/>
        </p:nvSpPr>
        <p:spPr>
          <a:xfrm>
            <a:off x="6372200" y="6114782"/>
            <a:ext cx="1221168" cy="338554"/>
          </a:xfrm>
          <a:prstGeom prst="rect">
            <a:avLst/>
          </a:prstGeom>
          <a:noFill/>
        </p:spPr>
        <p:txBody>
          <a:bodyPr wrap="none" rtlCol="0">
            <a:spAutoFit/>
          </a:bodyPr>
          <a:lstStyle/>
          <a:p>
            <a:r>
              <a:rPr kumimoji="1" lang="en-US" altLang="ja-JP" sz="1600" dirty="0" smtClean="0"/>
              <a:t>Large crystal</a:t>
            </a:r>
            <a:endParaRPr kumimoji="1" lang="ja-JP" altLang="en-US" sz="1600" dirty="0"/>
          </a:p>
        </p:txBody>
      </p:sp>
      <p:pic>
        <p:nvPicPr>
          <p:cNvPr id="14" name="図 13" descr="KAGRA-logo.gif"/>
          <p:cNvPicPr>
            <a:picLocks noChangeAspect="1"/>
          </p:cNvPicPr>
          <p:nvPr/>
        </p:nvPicPr>
        <p:blipFill>
          <a:blip r:embed="rId5" cstate="print"/>
          <a:stretch>
            <a:fillRect/>
          </a:stretch>
        </p:blipFill>
        <p:spPr>
          <a:xfrm>
            <a:off x="0" y="0"/>
            <a:ext cx="1115616" cy="508770"/>
          </a:xfrm>
          <a:prstGeom prst="rect">
            <a:avLst/>
          </a:prstGeom>
          <a:ln>
            <a:solidFill>
              <a:schemeClr val="bg1"/>
            </a:solidFill>
          </a:ln>
          <a:effectLst/>
        </p:spPr>
      </p:pic>
    </p:spTree>
    <p:extLst>
      <p:ext uri="{BB962C8B-B14F-4D97-AF65-F5344CB8AC3E}">
        <p14:creationId xmlns:p14="http://schemas.microsoft.com/office/powerpoint/2010/main" val="28565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65" y="914400"/>
            <a:ext cx="501509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043608" y="188640"/>
            <a:ext cx="4095095" cy="523220"/>
          </a:xfrm>
          <a:prstGeom prst="rect">
            <a:avLst/>
          </a:prstGeom>
          <a:noFill/>
        </p:spPr>
        <p:txBody>
          <a:bodyPr wrap="none" rtlCol="0">
            <a:spAutoFit/>
          </a:bodyPr>
          <a:lstStyle/>
          <a:p>
            <a:r>
              <a:rPr lang="en-US" altLang="ja-JP" sz="2800" dirty="0" smtClean="0">
                <a:solidFill>
                  <a:srgbClr val="0070C0"/>
                </a:solidFill>
              </a:rPr>
              <a:t>Laser : R&amp;D for high power</a:t>
            </a:r>
            <a:endParaRPr kumimoji="1" lang="ja-JP" altLang="en-US" sz="2800" dirty="0">
              <a:solidFill>
                <a:srgbClr val="0070C0"/>
              </a:solidFill>
            </a:endParaRPr>
          </a:p>
        </p:txBody>
      </p:sp>
      <p:sp>
        <p:nvSpPr>
          <p:cNvPr id="9" name="テキスト ボックス 8"/>
          <p:cNvSpPr txBox="1"/>
          <p:nvPr/>
        </p:nvSpPr>
        <p:spPr>
          <a:xfrm>
            <a:off x="3261229" y="5438534"/>
            <a:ext cx="1981200" cy="1200329"/>
          </a:xfrm>
          <a:prstGeom prst="rect">
            <a:avLst/>
          </a:prstGeom>
          <a:noFill/>
        </p:spPr>
        <p:txBody>
          <a:bodyPr wrap="square" rtlCol="0">
            <a:spAutoFit/>
          </a:bodyPr>
          <a:lstStyle/>
          <a:p>
            <a:r>
              <a:rPr kumimoji="1" lang="en-US" altLang="ja-JP" dirty="0" smtClean="0">
                <a:solidFill>
                  <a:srgbClr val="FF0000"/>
                </a:solidFill>
              </a:rPr>
              <a:t>The highest power was 78 W obtained from two 41-W outputs.</a:t>
            </a:r>
            <a:endParaRPr kumimoji="1" lang="ja-JP" altLang="en-US" dirty="0">
              <a:solidFill>
                <a:srgbClr val="FF0000"/>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03" y="1600200"/>
            <a:ext cx="1486314" cy="111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5619114" y="5344565"/>
            <a:ext cx="3373780" cy="1477328"/>
          </a:xfrm>
          <a:prstGeom prst="rect">
            <a:avLst/>
          </a:prstGeom>
          <a:noFill/>
        </p:spPr>
        <p:txBody>
          <a:bodyPr wrap="square" rtlCol="0">
            <a:spAutoFit/>
          </a:bodyPr>
          <a:lstStyle/>
          <a:p>
            <a:pPr marL="285750" indent="-285750">
              <a:buFont typeface="Arial" pitchFamily="34" charset="0"/>
              <a:buChar char="•"/>
            </a:pPr>
            <a:r>
              <a:rPr lang="en-US" altLang="ja-JP" dirty="0" smtClean="0"/>
              <a:t>The performance of each component is being tested.</a:t>
            </a:r>
          </a:p>
          <a:p>
            <a:pPr marL="285750" indent="-285750">
              <a:buFont typeface="Arial" pitchFamily="34" charset="0"/>
              <a:buChar char="•"/>
            </a:pPr>
            <a:r>
              <a:rPr lang="en-US" altLang="ja-JP" dirty="0" smtClean="0"/>
              <a:t>Total system assemble will be started soon as the next step.</a:t>
            </a:r>
            <a:endParaRPr kumimoji="1" lang="ja-JP" altLang="en-US" dirty="0"/>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1537" y="824413"/>
            <a:ext cx="2603752" cy="167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487053" y="158681"/>
            <a:ext cx="3373780" cy="646331"/>
          </a:xfrm>
          <a:prstGeom prst="rect">
            <a:avLst/>
          </a:prstGeom>
          <a:noFill/>
        </p:spPr>
        <p:txBody>
          <a:bodyPr wrap="square" rtlCol="0">
            <a:spAutoFit/>
          </a:bodyPr>
          <a:lstStyle/>
          <a:p>
            <a:r>
              <a:rPr lang="en-US" altLang="ja-JP" dirty="0"/>
              <a:t>Wave-front distortion </a:t>
            </a:r>
            <a:r>
              <a:rPr lang="en-US" altLang="ja-JP" dirty="0" smtClean="0"/>
              <a:t>caused by </a:t>
            </a:r>
            <a:r>
              <a:rPr lang="en-US" altLang="ja-JP" dirty="0"/>
              <a:t>a solid-state amplifier</a:t>
            </a:r>
            <a:endParaRPr kumimoji="1" lang="ja-JP" altLang="en-US" dirty="0"/>
          </a:p>
        </p:txBody>
      </p:sp>
      <p:sp>
        <p:nvSpPr>
          <p:cNvPr id="17" name="テキスト ボックス 16"/>
          <p:cNvSpPr txBox="1"/>
          <p:nvPr/>
        </p:nvSpPr>
        <p:spPr>
          <a:xfrm>
            <a:off x="258164" y="3705090"/>
            <a:ext cx="3373780" cy="369332"/>
          </a:xfrm>
          <a:prstGeom prst="rect">
            <a:avLst/>
          </a:prstGeom>
          <a:noFill/>
        </p:spPr>
        <p:txBody>
          <a:bodyPr wrap="square" rtlCol="0">
            <a:spAutoFit/>
          </a:bodyPr>
          <a:lstStyle/>
          <a:p>
            <a:r>
              <a:rPr lang="en-US" altLang="ja-JP" dirty="0" smtClean="0"/>
              <a:t>Coherent addition</a:t>
            </a:r>
            <a:endParaRPr kumimoji="1" lang="ja-JP" altLang="en-US" dirty="0"/>
          </a:p>
        </p:txBody>
      </p:sp>
      <p:pic>
        <p:nvPicPr>
          <p:cNvPr id="1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4145535"/>
            <a:ext cx="2711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4314754"/>
            <a:ext cx="2528010" cy="105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6"/>
          <p:cNvSpPr txBox="1">
            <a:spLocks noChangeArrowheads="1"/>
          </p:cNvSpPr>
          <p:nvPr/>
        </p:nvSpPr>
        <p:spPr bwMode="auto">
          <a:xfrm>
            <a:off x="2890962" y="3935922"/>
            <a:ext cx="1343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t>Bright port 78W</a:t>
            </a:r>
            <a:endParaRPr lang="ja-JP" altLang="en-US" sz="1200" dirty="0"/>
          </a:p>
        </p:txBody>
      </p:sp>
      <p:sp>
        <p:nvSpPr>
          <p:cNvPr id="16" name="テキスト ボックス 7"/>
          <p:cNvSpPr txBox="1">
            <a:spLocks noChangeArrowheads="1"/>
          </p:cNvSpPr>
          <p:nvPr/>
        </p:nvSpPr>
        <p:spPr bwMode="auto">
          <a:xfrm>
            <a:off x="4355829" y="3935921"/>
            <a:ext cx="1214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t>Dark port 4W</a:t>
            </a:r>
            <a:endParaRPr lang="ja-JP" altLang="en-US" sz="1200" dirty="0"/>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2140" y="2521691"/>
            <a:ext cx="1155022" cy="108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0084" y="4074420"/>
            <a:ext cx="3131840" cy="119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7156236" y="2325603"/>
            <a:ext cx="1987764" cy="1477328"/>
          </a:xfrm>
          <a:prstGeom prst="rect">
            <a:avLst/>
          </a:prstGeom>
          <a:noFill/>
        </p:spPr>
        <p:txBody>
          <a:bodyPr wrap="square" rtlCol="0">
            <a:spAutoFit/>
          </a:bodyPr>
          <a:lstStyle/>
          <a:p>
            <a:r>
              <a:rPr kumimoji="1" lang="en-US" altLang="ja-JP" dirty="0" smtClean="0">
                <a:solidFill>
                  <a:srgbClr val="FF0000"/>
                </a:solidFill>
              </a:rPr>
              <a:t>The wave front distortion  was corrected by using a deformable mirror.</a:t>
            </a:r>
            <a:endParaRPr kumimoji="1" lang="ja-JP" altLang="en-US" dirty="0">
              <a:solidFill>
                <a:srgbClr val="FF0000"/>
              </a:solidFill>
            </a:endParaRPr>
          </a:p>
        </p:txBody>
      </p:sp>
      <p:sp>
        <p:nvSpPr>
          <p:cNvPr id="2" name="下カーブ矢印 1"/>
          <p:cNvSpPr/>
          <p:nvPr/>
        </p:nvSpPr>
        <p:spPr>
          <a:xfrm>
            <a:off x="6588224" y="3802931"/>
            <a:ext cx="1296144" cy="2714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9" name="図 18" descr="KAGRA-logo.gif"/>
          <p:cNvPicPr>
            <a:picLocks noChangeAspect="1"/>
          </p:cNvPicPr>
          <p:nvPr/>
        </p:nvPicPr>
        <p:blipFill>
          <a:blip r:embed="rId9" cstate="print"/>
          <a:stretch>
            <a:fillRect/>
          </a:stretch>
        </p:blipFill>
        <p:spPr>
          <a:xfrm>
            <a:off x="0" y="0"/>
            <a:ext cx="971600" cy="443092"/>
          </a:xfrm>
          <a:prstGeom prst="rect">
            <a:avLst/>
          </a:prstGeom>
          <a:ln>
            <a:solidFill>
              <a:schemeClr val="bg1"/>
            </a:solidFill>
          </a:ln>
          <a:effectLst/>
        </p:spPr>
      </p:pic>
    </p:spTree>
    <p:extLst>
      <p:ext uri="{BB962C8B-B14F-4D97-AF65-F5344CB8AC3E}">
        <p14:creationId xmlns:p14="http://schemas.microsoft.com/office/powerpoint/2010/main" val="2212312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B1A9AA-21D9-4049-AF5C-2AAE51098A2D}" type="slidenum">
              <a:rPr lang="de-DE" altLang="ja-JP"/>
              <a:pPr eaLnBrk="1" hangingPunct="1"/>
              <a:t>2</a:t>
            </a:fld>
            <a:endParaRPr lang="de-DE" altLang="ja-JP" dirty="0"/>
          </a:p>
        </p:txBody>
      </p:sp>
      <p:sp>
        <p:nvSpPr>
          <p:cNvPr id="2051" name="スライド番号プレースホルダー 1"/>
          <p:cNvSpPr txBox="1">
            <a:spLocks/>
          </p:cNvSpPr>
          <p:nvPr/>
        </p:nvSpPr>
        <p:spPr bwMode="auto">
          <a:xfrm>
            <a:off x="7010400" y="653415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353FC2A-96A0-7B41-9B13-10EED0DC766A}" type="slidenum">
              <a:rPr lang="de-DE" altLang="ja-JP" sz="1400">
                <a:cs typeface="ＭＳ Ｐゴシック" charset="0"/>
              </a:rPr>
              <a:pPr algn="r" eaLnBrk="1" hangingPunct="1"/>
              <a:t>2</a:t>
            </a:fld>
            <a:endParaRPr lang="de-DE" altLang="ja-JP" sz="1400" dirty="0">
              <a:cs typeface="ＭＳ Ｐゴシック" charset="0"/>
            </a:endParaRPr>
          </a:p>
        </p:txBody>
      </p:sp>
      <p:sp>
        <p:nvSpPr>
          <p:cNvPr id="2052" name="スライド番号プレースホルダー 1"/>
          <p:cNvSpPr txBox="1">
            <a:spLocks/>
          </p:cNvSpPr>
          <p:nvPr/>
        </p:nvSpPr>
        <p:spPr bwMode="auto">
          <a:xfrm>
            <a:off x="7010400" y="653415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D8AA108-12D6-E149-A547-61776014BE62}" type="slidenum">
              <a:rPr lang="de-DE" altLang="ja-JP" sz="1400">
                <a:cs typeface="ＭＳ Ｐゴシック" charset="0"/>
              </a:rPr>
              <a:pPr algn="r" eaLnBrk="1" hangingPunct="1"/>
              <a:t>2</a:t>
            </a:fld>
            <a:endParaRPr lang="de-DE" altLang="ja-JP" sz="1400" dirty="0">
              <a:cs typeface="ＭＳ Ｐゴシック" charset="0"/>
            </a:endParaRPr>
          </a:p>
        </p:txBody>
      </p:sp>
      <p:sp>
        <p:nvSpPr>
          <p:cNvPr id="2053" name="Text Box 10"/>
          <p:cNvSpPr txBox="1">
            <a:spLocks noChangeArrowheads="1"/>
          </p:cNvSpPr>
          <p:nvPr/>
        </p:nvSpPr>
        <p:spPr bwMode="auto">
          <a:xfrm>
            <a:off x="7938" y="8890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e-DE" altLang="ja-JP" sz="2800" b="1" dirty="0">
                <a:cs typeface="ＭＳ Ｐゴシック" charset="0"/>
              </a:rPr>
              <a:t>Motivation : </a:t>
            </a:r>
            <a:r>
              <a:rPr lang="de-DE" altLang="ja-JP" sz="2800" b="1" dirty="0">
                <a:solidFill>
                  <a:srgbClr val="FF0000"/>
                </a:solidFill>
                <a:cs typeface="ＭＳ Ｐゴシック" charset="0"/>
              </a:rPr>
              <a:t>Performance </a:t>
            </a:r>
            <a:r>
              <a:rPr lang="de-DE" altLang="ja-JP" sz="2800" b="1" dirty="0" err="1">
                <a:solidFill>
                  <a:srgbClr val="FF0000"/>
                </a:solidFill>
                <a:cs typeface="ＭＳ Ｐゴシック" charset="0"/>
              </a:rPr>
              <a:t>test</a:t>
            </a:r>
            <a:r>
              <a:rPr lang="de-DE" altLang="ja-JP" sz="2800" b="1" dirty="0">
                <a:solidFill>
                  <a:srgbClr val="FF0000"/>
                </a:solidFill>
                <a:cs typeface="ＭＳ Ｐゴシック" charset="0"/>
              </a:rPr>
              <a:t> </a:t>
            </a:r>
            <a:r>
              <a:rPr lang="de-DE" altLang="ja-JP" sz="2800" b="1" dirty="0" err="1">
                <a:solidFill>
                  <a:srgbClr val="FF0000"/>
                </a:solidFill>
                <a:cs typeface="ＭＳ Ｐゴシック" charset="0"/>
              </a:rPr>
              <a:t>of</a:t>
            </a:r>
            <a:r>
              <a:rPr lang="de-DE" altLang="ja-JP" sz="2800" b="1" dirty="0">
                <a:solidFill>
                  <a:srgbClr val="FF0000"/>
                </a:solidFill>
                <a:cs typeface="ＭＳ Ｐゴシック" charset="0"/>
              </a:rPr>
              <a:t> cryogenic </a:t>
            </a:r>
            <a:r>
              <a:rPr lang="de-DE" altLang="ja-JP" sz="2800" b="1" dirty="0" err="1">
                <a:solidFill>
                  <a:srgbClr val="FF0000"/>
                </a:solidFill>
                <a:cs typeface="ＭＳ Ｐゴシック" charset="0"/>
              </a:rPr>
              <a:t>payload</a:t>
            </a:r>
            <a:r>
              <a:rPr lang="de-DE" altLang="ja-JP" sz="2800" b="1" dirty="0">
                <a:solidFill>
                  <a:srgbClr val="FF0000"/>
                </a:solidFill>
                <a:cs typeface="ＭＳ Ｐゴシック" charset="0"/>
              </a:rPr>
              <a:t> </a:t>
            </a:r>
          </a:p>
          <a:p>
            <a:pPr eaLnBrk="1" hangingPunct="1"/>
            <a:r>
              <a:rPr lang="de-DE" altLang="ja-JP" sz="2800" b="1" dirty="0">
                <a:solidFill>
                  <a:srgbClr val="0070C0"/>
                </a:solidFill>
                <a:cs typeface="ＭＳ Ｐゴシック" charset="0"/>
              </a:rPr>
              <a:t>Initial </a:t>
            </a:r>
            <a:r>
              <a:rPr lang="de-DE" altLang="ja-JP" sz="2800" b="1" dirty="0" err="1">
                <a:solidFill>
                  <a:srgbClr val="0070C0"/>
                </a:solidFill>
                <a:cs typeface="ＭＳ Ｐゴシック" charset="0"/>
              </a:rPr>
              <a:t>cooling</a:t>
            </a:r>
            <a:r>
              <a:rPr lang="de-DE" altLang="ja-JP" sz="2800" b="1" dirty="0">
                <a:solidFill>
                  <a:srgbClr val="0070C0"/>
                </a:solidFill>
                <a:cs typeface="ＭＳ Ｐゴシック" charset="0"/>
              </a:rPr>
              <a:t> </a:t>
            </a:r>
            <a:r>
              <a:rPr lang="de-DE" altLang="ja-JP" sz="2800" b="1" dirty="0" err="1">
                <a:solidFill>
                  <a:srgbClr val="0070C0"/>
                </a:solidFill>
                <a:cs typeface="ＭＳ Ｐゴシック" charset="0"/>
              </a:rPr>
              <a:t>test</a:t>
            </a:r>
            <a:r>
              <a:rPr lang="de-DE" altLang="ja-JP" sz="2800" b="1" dirty="0">
                <a:solidFill>
                  <a:srgbClr val="0070C0"/>
                </a:solidFill>
                <a:cs typeface="ＭＳ Ｐゴシック" charset="0"/>
              </a:rPr>
              <a:t> </a:t>
            </a:r>
            <a:r>
              <a:rPr lang="de-DE" altLang="ja-JP" sz="2800" b="1" dirty="0" err="1">
                <a:cs typeface="ＭＳ Ｐゴシック" charset="0"/>
              </a:rPr>
              <a:t>with</a:t>
            </a:r>
            <a:r>
              <a:rPr lang="de-DE" altLang="ja-JP" sz="2800" b="1" dirty="0">
                <a:cs typeface="ＭＳ Ｐゴシック" charset="0"/>
              </a:rPr>
              <a:t> liquid </a:t>
            </a:r>
            <a:r>
              <a:rPr lang="de-DE" altLang="ja-JP" sz="2800" b="1" dirty="0" err="1">
                <a:cs typeface="ＭＳ Ｐゴシック" charset="0"/>
              </a:rPr>
              <a:t>nitrogen</a:t>
            </a:r>
            <a:r>
              <a:rPr lang="de-DE" altLang="ja-JP" sz="2800" b="1" dirty="0">
                <a:cs typeface="ＭＳ Ｐゴシック" charset="0"/>
              </a:rPr>
              <a:t> (</a:t>
            </a:r>
            <a:r>
              <a:rPr lang="de-DE" altLang="ja-JP" sz="2800" b="1" dirty="0" err="1">
                <a:cs typeface="ＭＳ Ｐゴシック" charset="0"/>
              </a:rPr>
              <a:t>Jecc</a:t>
            </a:r>
            <a:r>
              <a:rPr lang="de-DE" altLang="ja-JP" sz="2800" b="1" dirty="0">
                <a:cs typeface="ＭＳ Ｐゴシック" charset="0"/>
              </a:rPr>
              <a:t> </a:t>
            </a:r>
            <a:r>
              <a:rPr lang="de-DE" altLang="ja-JP" sz="2800" b="1" dirty="0" err="1">
                <a:cs typeface="ＭＳ Ｐゴシック" charset="0"/>
              </a:rPr>
              <a:t>Torisha</a:t>
            </a:r>
            <a:r>
              <a:rPr lang="de-DE" altLang="ja-JP" sz="2800" b="1" dirty="0">
                <a:cs typeface="ＭＳ Ｐゴシック" charset="0"/>
              </a:rPr>
              <a:t>)                                    </a:t>
            </a:r>
          </a:p>
          <a:p>
            <a:pPr eaLnBrk="1" hangingPunct="1"/>
            <a:r>
              <a:rPr lang="de-DE" altLang="ja-JP" sz="2800" b="1" dirty="0">
                <a:cs typeface="ＭＳ Ｐゴシック" charset="0"/>
              </a:rPr>
              <a:t>                                                             : 30th Aug. 2013</a:t>
            </a:r>
          </a:p>
          <a:p>
            <a:pPr eaLnBrk="1" hangingPunct="1"/>
            <a:r>
              <a:rPr lang="de-DE" altLang="ja-JP" sz="2800" b="1" dirty="0" err="1">
                <a:solidFill>
                  <a:srgbClr val="FF0000"/>
                </a:solidFill>
                <a:cs typeface="ＭＳ Ｐゴシック" charset="0"/>
              </a:rPr>
              <a:t>Delivery</a:t>
            </a:r>
            <a:r>
              <a:rPr lang="de-DE" altLang="ja-JP" sz="2800" b="1" dirty="0">
                <a:solidFill>
                  <a:srgbClr val="FF0000"/>
                </a:solidFill>
                <a:cs typeface="ＭＳ Ｐゴシック" charset="0"/>
              </a:rPr>
              <a:t> : 27th </a:t>
            </a:r>
            <a:r>
              <a:rPr lang="de-DE" altLang="ja-JP" sz="2800" b="1" dirty="0" err="1">
                <a:solidFill>
                  <a:srgbClr val="FF0000"/>
                </a:solidFill>
                <a:cs typeface="ＭＳ Ｐゴシック" charset="0"/>
              </a:rPr>
              <a:t>of</a:t>
            </a:r>
            <a:r>
              <a:rPr lang="de-DE" altLang="ja-JP" sz="2800" b="1" dirty="0">
                <a:solidFill>
                  <a:srgbClr val="FF0000"/>
                </a:solidFill>
                <a:cs typeface="ＭＳ Ｐゴシック" charset="0"/>
              </a:rPr>
              <a:t> Sep. 2013 </a:t>
            </a:r>
          </a:p>
        </p:txBody>
      </p:sp>
      <p:sp>
        <p:nvSpPr>
          <p:cNvPr id="2054" name="Text Box 10"/>
          <p:cNvSpPr txBox="1">
            <a:spLocks noChangeArrowheads="1"/>
          </p:cNvSpPr>
          <p:nvPr/>
        </p:nvSpPr>
        <p:spPr bwMode="auto">
          <a:xfrm>
            <a:off x="15875" y="58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de-DE" altLang="ja-JP" sz="4800" b="1" i="1" dirty="0">
                <a:cs typeface="ＭＳ Ｐゴシック" charset="0"/>
              </a:rPr>
              <a:t>1/4 </a:t>
            </a:r>
            <a:r>
              <a:rPr lang="de-DE" altLang="ja-JP" sz="4800" b="1" i="1" dirty="0" smtClean="0">
                <a:cs typeface="ＭＳ Ｐゴシック" charset="0"/>
              </a:rPr>
              <a:t>Crystal</a:t>
            </a:r>
            <a:endParaRPr lang="de-DE" altLang="ja-JP" sz="4800" b="1" i="1" dirty="0">
              <a:cs typeface="ＭＳ Ｐゴシック" charset="0"/>
            </a:endParaRPr>
          </a:p>
        </p:txBody>
      </p:sp>
      <p:pic>
        <p:nvPicPr>
          <p:cNvPr id="2055" name="Picture 8" descr="E:\users\yamamoto\research\LCGT\LCGTcryo\Torisha\photo130830\DSCF97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3608388"/>
            <a:ext cx="433070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E:\users\yamamoto\research\LCGT\LCGTcryo\Torisha\photo130816\DSCF9716.JPG"/>
          <p:cNvPicPr>
            <a:picLocks noChangeAspect="1" noChangeArrowheads="1"/>
          </p:cNvPicPr>
          <p:nvPr/>
        </p:nvPicPr>
        <p:blipFill>
          <a:blip r:embed="rId4">
            <a:extLst>
              <a:ext uri="{28A0092B-C50C-407E-A947-70E740481C1C}">
                <a14:useLocalDpi xmlns:a14="http://schemas.microsoft.com/office/drawing/2010/main" val="0"/>
              </a:ext>
            </a:extLst>
          </a:blip>
          <a:srcRect l="1068" t="8684" r="12144" b="1132"/>
          <a:stretch>
            <a:fillRect/>
          </a:stretch>
        </p:blipFill>
        <p:spPr bwMode="auto">
          <a:xfrm>
            <a:off x="1150938" y="2733675"/>
            <a:ext cx="2989262"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7" name="直線矢印コネクタ 2"/>
          <p:cNvCxnSpPr>
            <a:cxnSpLocks noChangeShapeType="1"/>
          </p:cNvCxnSpPr>
          <p:nvPr/>
        </p:nvCxnSpPr>
        <p:spPr bwMode="auto">
          <a:xfrm>
            <a:off x="5472113" y="1797050"/>
            <a:ext cx="674687" cy="1811338"/>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5230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スライド番号プレースホルダー 3"/>
          <p:cNvSpPr>
            <a:spLocks noGrp="1"/>
          </p:cNvSpPr>
          <p:nvPr>
            <p:ph type="sldNum" sz="quarter" idx="10"/>
          </p:nvPr>
        </p:nvSpPr>
        <p:spPr/>
        <p:txBody>
          <a:bodyPr/>
          <a:lstStyle/>
          <a:p>
            <a:fld id="{3A7D82E9-FD2D-144E-B24F-E205ABAEBDF7}" type="slidenum">
              <a:rPr lang="en-US"/>
              <a:pPr/>
              <a:t>3</a:t>
            </a:fld>
            <a:endParaRPr lang="en-US"/>
          </a:p>
        </p:txBody>
      </p:sp>
      <p:sp>
        <p:nvSpPr>
          <p:cNvPr id="29697" name="Rectangle 1"/>
          <p:cNvSpPr>
            <a:spLocks/>
          </p:cNvSpPr>
          <p:nvPr/>
        </p:nvSpPr>
        <p:spPr bwMode="auto">
          <a:xfrm rot="-2215421">
            <a:off x="5535290" y="3994919"/>
            <a:ext cx="277713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3500">
                <a:solidFill>
                  <a:srgbClr val="F3EB00"/>
                </a:solidFill>
                <a:latin typeface="Times New Roman" charset="0"/>
                <a:ea typeface="ＭＳ Ｐゴシック" charset="0"/>
                <a:cs typeface="Times New Roman" charset="0"/>
                <a:sym typeface="Times New Roman" charset="0"/>
              </a:rPr>
              <a:t>Preliminary</a:t>
            </a:r>
          </a:p>
        </p:txBody>
      </p:sp>
      <p:sp>
        <p:nvSpPr>
          <p:cNvPr id="29698" name="Rectangle 2"/>
          <p:cNvSpPr>
            <a:spLocks noGrp="1" noChangeArrowheads="1"/>
          </p:cNvSpPr>
          <p:nvPr>
            <p:ph type="title"/>
          </p:nvPr>
        </p:nvSpPr>
        <p:spPr>
          <a:xfrm>
            <a:off x="544711" y="17859"/>
            <a:ext cx="8045648" cy="946547"/>
          </a:xfrm>
          <a:ln/>
        </p:spPr>
        <p:txBody>
          <a:bodyPr/>
          <a:lstStyle/>
          <a:p>
            <a:r>
              <a:rPr lang="en-US" sz="3400">
                <a:latin typeface="Times New Roman" charset="0"/>
                <a:cs typeface="Times New Roman" charset="0"/>
                <a:sym typeface="Times New Roman" charset="0"/>
              </a:rPr>
              <a:t>Vibration measurement of KAGRA cryostat</a:t>
            </a:r>
            <a:endParaRPr lang="en-US" sz="3400">
              <a:latin typeface="Times New Roman" charset="0"/>
              <a:ea typeface="ヒラギノ明朝 ProN W3" charset="0"/>
              <a:cs typeface="ヒラギノ明朝 ProN W3" charset="0"/>
              <a:sym typeface="Times New Roman" charset="0"/>
            </a:endParaRPr>
          </a:p>
        </p:txBody>
      </p:sp>
      <p:sp>
        <p:nvSpPr>
          <p:cNvPr id="29699" name="AutoShape 3"/>
          <p:cNvSpPr>
            <a:spLocks/>
          </p:cNvSpPr>
          <p:nvPr/>
        </p:nvSpPr>
        <p:spPr bwMode="auto">
          <a:xfrm>
            <a:off x="4536281" y="1571625"/>
            <a:ext cx="446484" cy="419695"/>
          </a:xfrm>
          <a:prstGeom prst="rightArrow">
            <a:avLst>
              <a:gd name="adj1" fmla="val 33481"/>
              <a:gd name="adj2" fmla="val 54969"/>
            </a:avLst>
          </a:prstGeom>
          <a:blipFill dpi="0" rotWithShape="0">
            <a:blip r:embed="rId3"/>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9700" name="Rectangle 4"/>
          <p:cNvSpPr>
            <a:spLocks/>
          </p:cNvSpPr>
          <p:nvPr/>
        </p:nvSpPr>
        <p:spPr bwMode="auto">
          <a:xfrm>
            <a:off x="3956968" y="955477"/>
            <a:ext cx="5098852"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21457" bIns="0" anchor="ctr"/>
          <a:lstStyle/>
          <a:p>
            <a:pPr>
              <a:lnSpc>
                <a:spcPct val="93000"/>
              </a:lnSpc>
              <a:tabLst>
                <a:tab pos="0" algn="l"/>
                <a:tab pos="314760" algn="l"/>
                <a:tab pos="630637" algn="l"/>
                <a:tab pos="946513" algn="l"/>
                <a:tab pos="1263506" algn="l"/>
                <a:tab pos="1578266" algn="l"/>
                <a:tab pos="1895259" algn="l"/>
                <a:tab pos="2210019" algn="l"/>
                <a:tab pos="2527012" algn="l"/>
                <a:tab pos="2841772" algn="l"/>
                <a:tab pos="3158765" algn="l"/>
                <a:tab pos="3473525" algn="l"/>
                <a:tab pos="3790518" algn="l"/>
                <a:tab pos="4105278" algn="l"/>
                <a:tab pos="4422270" algn="l"/>
                <a:tab pos="4737031" algn="l"/>
                <a:tab pos="5054023" algn="l"/>
                <a:tab pos="5368784" algn="l"/>
                <a:tab pos="5685776" algn="l"/>
                <a:tab pos="6000537" algn="l"/>
                <a:tab pos="6317529" algn="l"/>
                <a:tab pos="0" algn="l"/>
                <a:tab pos="314760" algn="l"/>
                <a:tab pos="630637" algn="l"/>
                <a:tab pos="946513" algn="l"/>
                <a:tab pos="1263506" algn="l"/>
                <a:tab pos="1578266" algn="l"/>
                <a:tab pos="1895259" algn="l"/>
                <a:tab pos="2210019" algn="l"/>
                <a:tab pos="2527012" algn="l"/>
                <a:tab pos="2841772" algn="l"/>
                <a:tab pos="3158765" algn="l"/>
              </a:tabLst>
            </a:pPr>
            <a:r>
              <a:rPr lang="en-US" sz="1700">
                <a:latin typeface="Times New Roman" charset="0"/>
                <a:ea typeface="ＭＳ Ｐゴシック" charset="0"/>
                <a:cs typeface="Times New Roman" charset="0"/>
                <a:sym typeface="Times New Roman" charset="0"/>
              </a:rPr>
              <a:t>Vibration from the radiation shield through heat links.</a:t>
            </a:r>
          </a:p>
          <a:p>
            <a:pPr>
              <a:lnSpc>
                <a:spcPct val="93000"/>
              </a:lnSpc>
              <a:tabLst>
                <a:tab pos="0" algn="l"/>
                <a:tab pos="314760" algn="l"/>
                <a:tab pos="630637" algn="l"/>
                <a:tab pos="946513" algn="l"/>
                <a:tab pos="1263506" algn="l"/>
                <a:tab pos="1578266" algn="l"/>
                <a:tab pos="1895259" algn="l"/>
                <a:tab pos="2210019" algn="l"/>
                <a:tab pos="2527012" algn="l"/>
                <a:tab pos="2841772" algn="l"/>
                <a:tab pos="3158765" algn="l"/>
                <a:tab pos="3473525" algn="l"/>
                <a:tab pos="3790518" algn="l"/>
                <a:tab pos="4105278" algn="l"/>
                <a:tab pos="4422270" algn="l"/>
                <a:tab pos="4737031" algn="l"/>
                <a:tab pos="5054023" algn="l"/>
                <a:tab pos="5368784" algn="l"/>
                <a:tab pos="5685776" algn="l"/>
                <a:tab pos="6000537" algn="l"/>
                <a:tab pos="6317529" algn="l"/>
                <a:tab pos="0" algn="l"/>
                <a:tab pos="314760" algn="l"/>
                <a:tab pos="630637" algn="l"/>
                <a:tab pos="946513" algn="l"/>
                <a:tab pos="1263506" algn="l"/>
                <a:tab pos="1578266" algn="l"/>
                <a:tab pos="1895259" algn="l"/>
                <a:tab pos="2210019" algn="l"/>
                <a:tab pos="2527012" algn="l"/>
                <a:tab pos="2841772" algn="l"/>
                <a:tab pos="3158765" algn="l"/>
              </a:tabLst>
            </a:pPr>
            <a:r>
              <a:rPr lang="en-US" sz="1700">
                <a:latin typeface="Times New Roman" charset="0"/>
                <a:ea typeface="ＭＳ Ｐゴシック" charset="0"/>
                <a:cs typeface="Times New Roman" charset="0"/>
                <a:sym typeface="Times New Roman" charset="0"/>
              </a:rPr>
              <a:t>Recoupling into main laser via scattered light</a:t>
            </a:r>
          </a:p>
        </p:txBody>
      </p:sp>
      <p:sp>
        <p:nvSpPr>
          <p:cNvPr id="29701" name="Rectangle 5"/>
          <p:cNvSpPr>
            <a:spLocks/>
          </p:cNvSpPr>
          <p:nvPr/>
        </p:nvSpPr>
        <p:spPr bwMode="auto">
          <a:xfrm>
            <a:off x="5039693" y="1637273"/>
            <a:ext cx="23852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700">
                <a:latin typeface="Times New Roman" charset="0"/>
                <a:ea typeface="ＭＳ Ｐゴシック" charset="0"/>
                <a:cs typeface="Times New Roman" charset="0"/>
                <a:sym typeface="Times New Roman" charset="0"/>
              </a:rPr>
              <a:t>Noise of the interferometer</a:t>
            </a:r>
          </a:p>
        </p:txBody>
      </p:sp>
      <p:sp>
        <p:nvSpPr>
          <p:cNvPr id="29702" name="Rectangle 6"/>
          <p:cNvSpPr>
            <a:spLocks/>
          </p:cNvSpPr>
          <p:nvPr/>
        </p:nvSpPr>
        <p:spPr bwMode="auto">
          <a:xfrm>
            <a:off x="4054078" y="2071687"/>
            <a:ext cx="4741664" cy="54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700">
                <a:latin typeface="Times New Roman" charset="0"/>
                <a:ea typeface="ＭＳ Ｐゴシック" charset="0"/>
                <a:cs typeface="Times New Roman" charset="0"/>
                <a:sym typeface="Times New Roman" charset="0"/>
              </a:rPr>
              <a:t>Measure the vibration of the radiation shield, and estimate the influence on the sensitivity of KAGRA.</a:t>
            </a:r>
          </a:p>
        </p:txBody>
      </p:sp>
      <p:grpSp>
        <p:nvGrpSpPr>
          <p:cNvPr id="29764" name="Group 68"/>
          <p:cNvGrpSpPr>
            <a:grpSpLocks/>
          </p:cNvGrpSpPr>
          <p:nvPr/>
        </p:nvGrpSpPr>
        <p:grpSpPr bwMode="auto">
          <a:xfrm>
            <a:off x="433090" y="909713"/>
            <a:ext cx="3296171" cy="1697756"/>
            <a:chOff x="0" y="0"/>
            <a:chExt cx="2952" cy="1520"/>
          </a:xfrm>
        </p:grpSpPr>
        <p:sp>
          <p:nvSpPr>
            <p:cNvPr id="29703" name="Rectangle 7"/>
            <p:cNvSpPr>
              <a:spLocks/>
            </p:cNvSpPr>
            <p:nvPr/>
          </p:nvSpPr>
          <p:spPr bwMode="auto">
            <a:xfrm rot="5400000">
              <a:off x="1173" y="353"/>
              <a:ext cx="670" cy="167"/>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04" name="Rectangle 8"/>
            <p:cNvSpPr>
              <a:spLocks/>
            </p:cNvSpPr>
            <p:nvPr/>
          </p:nvSpPr>
          <p:spPr bwMode="auto">
            <a:xfrm>
              <a:off x="2120" y="747"/>
              <a:ext cx="111" cy="36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05" name="Rectangle 9"/>
            <p:cNvSpPr>
              <a:spLocks/>
            </p:cNvSpPr>
            <p:nvPr/>
          </p:nvSpPr>
          <p:spPr bwMode="auto">
            <a:xfrm>
              <a:off x="1090" y="263"/>
              <a:ext cx="1057" cy="1118"/>
            </a:xfrm>
            <a:prstGeom prst="rect">
              <a:avLst/>
            </a:prstGeom>
            <a:noFill/>
            <a:ln w="38100" cap="flat">
              <a:solidFill>
                <a:srgbClr val="003D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6" name="Rectangle 10"/>
            <p:cNvSpPr>
              <a:spLocks/>
            </p:cNvSpPr>
            <p:nvPr/>
          </p:nvSpPr>
          <p:spPr bwMode="auto">
            <a:xfrm>
              <a:off x="945" y="132"/>
              <a:ext cx="1343" cy="1388"/>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7" name="Rectangle 11"/>
            <p:cNvSpPr>
              <a:spLocks/>
            </p:cNvSpPr>
            <p:nvPr/>
          </p:nvSpPr>
          <p:spPr bwMode="auto">
            <a:xfrm>
              <a:off x="1191" y="366"/>
              <a:ext cx="847" cy="904"/>
            </a:xfrm>
            <a:prstGeom prst="rect">
              <a:avLst/>
            </a:prstGeom>
            <a:noFill/>
            <a:ln w="76200" cap="flat">
              <a:solidFill>
                <a:srgbClr val="0091C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8" name="Rectangle 12"/>
            <p:cNvSpPr>
              <a:spLocks/>
            </p:cNvSpPr>
            <p:nvPr/>
          </p:nvSpPr>
          <p:spPr bwMode="auto">
            <a:xfrm>
              <a:off x="795" y="691"/>
              <a:ext cx="1651" cy="278"/>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09" name="Rectangle 13"/>
            <p:cNvSpPr>
              <a:spLocks/>
            </p:cNvSpPr>
            <p:nvPr/>
          </p:nvSpPr>
          <p:spPr bwMode="auto">
            <a:xfrm rot="5400000">
              <a:off x="1282" y="251"/>
              <a:ext cx="669" cy="167"/>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10" name="Rectangle 14"/>
            <p:cNvSpPr>
              <a:spLocks/>
            </p:cNvSpPr>
            <p:nvPr/>
          </p:nvSpPr>
          <p:spPr bwMode="auto">
            <a:xfrm>
              <a:off x="898" y="644"/>
              <a:ext cx="111" cy="36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11" name="Rectangle 15"/>
            <p:cNvSpPr>
              <a:spLocks/>
            </p:cNvSpPr>
            <p:nvPr/>
          </p:nvSpPr>
          <p:spPr bwMode="auto">
            <a:xfrm>
              <a:off x="2228" y="644"/>
              <a:ext cx="111" cy="36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12" name="Line 16"/>
            <p:cNvSpPr>
              <a:spLocks noChangeShapeType="1"/>
            </p:cNvSpPr>
            <p:nvPr/>
          </p:nvSpPr>
          <p:spPr bwMode="auto">
            <a:xfrm flipH="1">
              <a:off x="626" y="686"/>
              <a:ext cx="464" cy="0"/>
            </a:xfrm>
            <a:prstGeom prst="line">
              <a:avLst/>
            </a:prstGeom>
            <a:noFill/>
            <a:ln w="38100" cap="flat">
              <a:solidFill>
                <a:srgbClr val="003D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3" name="Line 17"/>
            <p:cNvSpPr>
              <a:spLocks noChangeShapeType="1"/>
            </p:cNvSpPr>
            <p:nvPr/>
          </p:nvSpPr>
          <p:spPr bwMode="auto">
            <a:xfrm flipH="1">
              <a:off x="624" y="970"/>
              <a:ext cx="463" cy="0"/>
            </a:xfrm>
            <a:prstGeom prst="line">
              <a:avLst/>
            </a:prstGeom>
            <a:noFill/>
            <a:ln w="38100" cap="flat">
              <a:solidFill>
                <a:srgbClr val="003D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4" name="Line 18"/>
            <p:cNvSpPr>
              <a:spLocks noChangeShapeType="1"/>
            </p:cNvSpPr>
            <p:nvPr/>
          </p:nvSpPr>
          <p:spPr bwMode="auto">
            <a:xfrm flipH="1">
              <a:off x="2141" y="689"/>
              <a:ext cx="463" cy="0"/>
            </a:xfrm>
            <a:prstGeom prst="line">
              <a:avLst/>
            </a:prstGeom>
            <a:noFill/>
            <a:ln w="38100" cap="flat">
              <a:solidFill>
                <a:srgbClr val="003D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5" name="Line 19"/>
            <p:cNvSpPr>
              <a:spLocks noChangeShapeType="1"/>
            </p:cNvSpPr>
            <p:nvPr/>
          </p:nvSpPr>
          <p:spPr bwMode="auto">
            <a:xfrm flipH="1">
              <a:off x="2145" y="966"/>
              <a:ext cx="463" cy="0"/>
            </a:xfrm>
            <a:prstGeom prst="line">
              <a:avLst/>
            </a:prstGeom>
            <a:noFill/>
            <a:ln w="38100" cap="flat">
              <a:solidFill>
                <a:srgbClr val="003D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6" name="Line 20"/>
            <p:cNvSpPr>
              <a:spLocks noChangeShapeType="1"/>
            </p:cNvSpPr>
            <p:nvPr/>
          </p:nvSpPr>
          <p:spPr bwMode="auto">
            <a:xfrm flipH="1">
              <a:off x="486" y="637"/>
              <a:ext cx="463" cy="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7" name="Line 21"/>
            <p:cNvSpPr>
              <a:spLocks noChangeShapeType="1"/>
            </p:cNvSpPr>
            <p:nvPr/>
          </p:nvSpPr>
          <p:spPr bwMode="auto">
            <a:xfrm flipH="1">
              <a:off x="490" y="1010"/>
              <a:ext cx="463" cy="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8" name="Line 22"/>
            <p:cNvSpPr>
              <a:spLocks noChangeShapeType="1"/>
            </p:cNvSpPr>
            <p:nvPr/>
          </p:nvSpPr>
          <p:spPr bwMode="auto">
            <a:xfrm flipH="1">
              <a:off x="2287" y="637"/>
              <a:ext cx="464" cy="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9" name="Line 23"/>
            <p:cNvSpPr>
              <a:spLocks noChangeShapeType="1"/>
            </p:cNvSpPr>
            <p:nvPr/>
          </p:nvSpPr>
          <p:spPr bwMode="auto">
            <a:xfrm flipH="1">
              <a:off x="2284" y="1010"/>
              <a:ext cx="463" cy="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0" name="Line 24"/>
            <p:cNvSpPr>
              <a:spLocks noChangeShapeType="1"/>
            </p:cNvSpPr>
            <p:nvPr/>
          </p:nvSpPr>
          <p:spPr bwMode="auto">
            <a:xfrm>
              <a:off x="1939" y="445"/>
              <a:ext cx="0" cy="296"/>
            </a:xfrm>
            <a:prstGeom prst="line">
              <a:avLst/>
            </a:prstGeom>
            <a:noFill/>
            <a:ln w="76200" cap="flat">
              <a:solidFill>
                <a:srgbClr val="0091C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1" name="Rectangle 25"/>
            <p:cNvSpPr>
              <a:spLocks/>
            </p:cNvSpPr>
            <p:nvPr/>
          </p:nvSpPr>
          <p:spPr bwMode="auto">
            <a:xfrm>
              <a:off x="1539" y="731"/>
              <a:ext cx="159" cy="190"/>
            </a:xfrm>
            <a:prstGeom prst="rect">
              <a:avLst/>
            </a:prstGeom>
            <a:solidFill>
              <a:srgbClr val="F3EB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9722" name="Line 26"/>
            <p:cNvSpPr>
              <a:spLocks noChangeShapeType="1"/>
            </p:cNvSpPr>
            <p:nvPr/>
          </p:nvSpPr>
          <p:spPr bwMode="auto">
            <a:xfrm>
              <a:off x="1939" y="699"/>
              <a:ext cx="0" cy="296"/>
            </a:xfrm>
            <a:prstGeom prst="line">
              <a:avLst/>
            </a:prstGeom>
            <a:noFill/>
            <a:ln w="76200" cap="flat">
              <a:solidFill>
                <a:srgbClr val="0091CE"/>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3" name="Line 27"/>
            <p:cNvSpPr>
              <a:spLocks noChangeShapeType="1"/>
            </p:cNvSpPr>
            <p:nvPr/>
          </p:nvSpPr>
          <p:spPr bwMode="auto">
            <a:xfrm>
              <a:off x="1939" y="929"/>
              <a:ext cx="0" cy="296"/>
            </a:xfrm>
            <a:prstGeom prst="line">
              <a:avLst/>
            </a:prstGeom>
            <a:noFill/>
            <a:ln w="76200" cap="flat">
              <a:solidFill>
                <a:srgbClr val="0091C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4" name="Rectangle 28"/>
            <p:cNvSpPr>
              <a:spLocks/>
            </p:cNvSpPr>
            <p:nvPr/>
          </p:nvSpPr>
          <p:spPr bwMode="auto">
            <a:xfrm>
              <a:off x="1523" y="548"/>
              <a:ext cx="190" cy="96"/>
            </a:xfrm>
            <a:prstGeom prst="rect">
              <a:avLst/>
            </a:prstGeom>
            <a:solidFill>
              <a:srgbClr val="F3EB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9725" name="Rectangle 29"/>
            <p:cNvSpPr>
              <a:spLocks/>
            </p:cNvSpPr>
            <p:nvPr/>
          </p:nvSpPr>
          <p:spPr bwMode="auto">
            <a:xfrm>
              <a:off x="1523" y="406"/>
              <a:ext cx="190" cy="95"/>
            </a:xfrm>
            <a:prstGeom prst="rect">
              <a:avLst/>
            </a:prstGeom>
            <a:solidFill>
              <a:srgbClr val="F3EB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9726" name="Line 30"/>
            <p:cNvSpPr>
              <a:spLocks noChangeShapeType="1"/>
            </p:cNvSpPr>
            <p:nvPr/>
          </p:nvSpPr>
          <p:spPr bwMode="auto">
            <a:xfrm>
              <a:off x="1599" y="596"/>
              <a:ext cx="0" cy="251"/>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7" name="Line 31"/>
            <p:cNvSpPr>
              <a:spLocks noChangeShapeType="1"/>
            </p:cNvSpPr>
            <p:nvPr/>
          </p:nvSpPr>
          <p:spPr bwMode="auto">
            <a:xfrm>
              <a:off x="1638" y="596"/>
              <a:ext cx="0" cy="251"/>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8" name="Line 32"/>
            <p:cNvSpPr>
              <a:spLocks noChangeShapeType="1"/>
            </p:cNvSpPr>
            <p:nvPr/>
          </p:nvSpPr>
          <p:spPr bwMode="auto">
            <a:xfrm>
              <a:off x="1618" y="465"/>
              <a:ext cx="0" cy="116"/>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9" name="Line 33"/>
            <p:cNvSpPr>
              <a:spLocks noChangeShapeType="1"/>
            </p:cNvSpPr>
            <p:nvPr/>
          </p:nvSpPr>
          <p:spPr bwMode="auto">
            <a:xfrm>
              <a:off x="1614" y="209"/>
              <a:ext cx="0" cy="226"/>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0" name="Line 34"/>
            <p:cNvSpPr>
              <a:spLocks noChangeShapeType="1"/>
            </p:cNvSpPr>
            <p:nvPr/>
          </p:nvSpPr>
          <p:spPr bwMode="auto">
            <a:xfrm>
              <a:off x="1535" y="21"/>
              <a:ext cx="0" cy="117"/>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1" name="Line 35"/>
            <p:cNvSpPr>
              <a:spLocks noChangeShapeType="1"/>
            </p:cNvSpPr>
            <p:nvPr/>
          </p:nvSpPr>
          <p:spPr bwMode="auto">
            <a:xfrm>
              <a:off x="1694" y="21"/>
              <a:ext cx="0" cy="117"/>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2" name="Freeform 36"/>
            <p:cNvSpPr>
              <a:spLocks/>
            </p:cNvSpPr>
            <p:nvPr/>
          </p:nvSpPr>
          <p:spPr bwMode="auto">
            <a:xfrm>
              <a:off x="1715" y="447"/>
              <a:ext cx="222" cy="60"/>
            </a:xfrm>
            <a:custGeom>
              <a:avLst/>
              <a:gdLst>
                <a:gd name="T0" fmla="*/ 0 w 21600"/>
                <a:gd name="T1" fmla="*/ 0 h 21600"/>
                <a:gd name="T2" fmla="*/ 6686 w 21600"/>
                <a:gd name="T3" fmla="*/ 15965 h 21600"/>
                <a:gd name="T4" fmla="*/ 11571 w 21600"/>
                <a:gd name="T5" fmla="*/ 21600 h 21600"/>
                <a:gd name="T6" fmla="*/ 15686 w 21600"/>
                <a:gd name="T7" fmla="*/ 21600 h 21600"/>
                <a:gd name="T8" fmla="*/ 19286 w 21600"/>
                <a:gd name="T9" fmla="*/ 15965 h 21600"/>
                <a:gd name="T10" fmla="*/ 21600 w 21600"/>
                <a:gd name="T11" fmla="*/ 8452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6686" y="15965"/>
                  </a:lnTo>
                  <a:lnTo>
                    <a:pt x="11571" y="21600"/>
                  </a:lnTo>
                  <a:lnTo>
                    <a:pt x="15686" y="21600"/>
                  </a:lnTo>
                  <a:lnTo>
                    <a:pt x="19286" y="15965"/>
                  </a:lnTo>
                  <a:lnTo>
                    <a:pt x="21600" y="8452"/>
                  </a:lnTo>
                </a:path>
              </a:pathLst>
            </a:custGeom>
            <a:noFill/>
            <a:ln w="38100" cap="flat">
              <a:solidFill>
                <a:srgbClr val="00BAF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3" name="Freeform 37"/>
            <p:cNvSpPr>
              <a:spLocks/>
            </p:cNvSpPr>
            <p:nvPr/>
          </p:nvSpPr>
          <p:spPr bwMode="auto">
            <a:xfrm>
              <a:off x="1472" y="465"/>
              <a:ext cx="50" cy="153"/>
            </a:xfrm>
            <a:custGeom>
              <a:avLst/>
              <a:gdLst>
                <a:gd name="T0" fmla="*/ 21600 w 21600"/>
                <a:gd name="T1" fmla="*/ 0 h 21600"/>
                <a:gd name="T2" fmla="*/ 5684 w 21600"/>
                <a:gd name="T3" fmla="*/ 4097 h 21600"/>
                <a:gd name="T4" fmla="*/ 1137 w 21600"/>
                <a:gd name="T5" fmla="*/ 7821 h 21600"/>
                <a:gd name="T6" fmla="*/ 0 w 21600"/>
                <a:gd name="T7" fmla="*/ 14524 h 21600"/>
                <a:gd name="T8" fmla="*/ 5684 w 21600"/>
                <a:gd name="T9" fmla="*/ 18993 h 21600"/>
                <a:gd name="T10" fmla="*/ 20463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21600" y="0"/>
                  </a:moveTo>
                  <a:lnTo>
                    <a:pt x="5684" y="4097"/>
                  </a:lnTo>
                  <a:lnTo>
                    <a:pt x="1137" y="7821"/>
                  </a:lnTo>
                  <a:lnTo>
                    <a:pt x="0" y="14524"/>
                  </a:lnTo>
                  <a:lnTo>
                    <a:pt x="5684" y="18993"/>
                  </a:lnTo>
                  <a:lnTo>
                    <a:pt x="20463" y="21600"/>
                  </a:lnTo>
                </a:path>
              </a:pathLst>
            </a:custGeom>
            <a:noFill/>
            <a:ln w="38100" cap="flat">
              <a:solidFill>
                <a:srgbClr val="00BAF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4" name="Rectangle 38"/>
            <p:cNvSpPr>
              <a:spLocks/>
            </p:cNvSpPr>
            <p:nvPr/>
          </p:nvSpPr>
          <p:spPr bwMode="auto">
            <a:xfrm>
              <a:off x="2322" y="77"/>
              <a:ext cx="4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800">
                  <a:latin typeface="Times New Roman" charset="0"/>
                  <a:ea typeface="ＭＳ Ｐゴシック" charset="0"/>
                  <a:cs typeface="Times New Roman" charset="0"/>
                  <a:sym typeface="Times New Roman" charset="0"/>
                </a:rPr>
                <a:t>Heat links</a:t>
              </a:r>
            </a:p>
          </p:txBody>
        </p:sp>
        <p:sp>
          <p:nvSpPr>
            <p:cNvPr id="29735" name="Line 39"/>
            <p:cNvSpPr>
              <a:spLocks noChangeShapeType="1"/>
            </p:cNvSpPr>
            <p:nvPr/>
          </p:nvSpPr>
          <p:spPr bwMode="auto">
            <a:xfrm rot="10800000" flipH="1">
              <a:off x="1864" y="219"/>
              <a:ext cx="544" cy="243"/>
            </a:xfrm>
            <a:prstGeom prst="line">
              <a:avLst/>
            </a:prstGeom>
            <a:noFill/>
            <a:ln w="38100" cap="flat">
              <a:solidFill>
                <a:srgbClr val="00BAFB"/>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6" name="Rectangle 40"/>
            <p:cNvSpPr>
              <a:spLocks/>
            </p:cNvSpPr>
            <p:nvPr/>
          </p:nvSpPr>
          <p:spPr bwMode="auto">
            <a:xfrm>
              <a:off x="1179" y="314"/>
              <a:ext cx="16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700">
                  <a:latin typeface="Times New Roman" charset="0"/>
                  <a:ea typeface="ＭＳ Ｐゴシック" charset="0"/>
                  <a:cs typeface="Times New Roman" charset="0"/>
                  <a:sym typeface="Times New Roman" charset="0"/>
                </a:rPr>
                <a:t>8K</a:t>
              </a:r>
            </a:p>
          </p:txBody>
        </p:sp>
        <p:sp>
          <p:nvSpPr>
            <p:cNvPr id="29737" name="Rectangle 41"/>
            <p:cNvSpPr>
              <a:spLocks/>
            </p:cNvSpPr>
            <p:nvPr/>
          </p:nvSpPr>
          <p:spPr bwMode="auto">
            <a:xfrm>
              <a:off x="1062" y="207"/>
              <a:ext cx="22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700">
                  <a:latin typeface="Times New Roman" charset="0"/>
                  <a:ea typeface="ＭＳ Ｐゴシック" charset="0"/>
                  <a:cs typeface="Times New Roman" charset="0"/>
                  <a:sym typeface="Times New Roman" charset="0"/>
                </a:rPr>
                <a:t>80K</a:t>
              </a:r>
            </a:p>
          </p:txBody>
        </p:sp>
        <p:sp>
          <p:nvSpPr>
            <p:cNvPr id="29738" name="AutoShape 42"/>
            <p:cNvSpPr>
              <a:spLocks/>
            </p:cNvSpPr>
            <p:nvPr/>
          </p:nvSpPr>
          <p:spPr bwMode="auto">
            <a:xfrm>
              <a:off x="327" y="782"/>
              <a:ext cx="1070" cy="115"/>
            </a:xfrm>
            <a:prstGeom prst="rightArrow">
              <a:avLst>
                <a:gd name="adj1" fmla="val 32000"/>
                <a:gd name="adj2" fmla="val 306354"/>
              </a:avLst>
            </a:prstGeom>
            <a:solidFill>
              <a:srgbClr val="FF2712"/>
            </a:solidFill>
            <a:ln w="25400" cap="flat">
              <a:solidFill>
                <a:srgbClr val="FFFFFF"/>
              </a:solidFill>
              <a:prstDash val="solid"/>
              <a:miter lim="800000"/>
              <a:headEnd type="none" w="med" len="med"/>
              <a:tailEnd type="none" w="med" len="med"/>
            </a:ln>
          </p:spPr>
          <p:txBody>
            <a:bodyPr lIns="0" tIns="0" rIns="0" bIns="0"/>
            <a:lstStyle/>
            <a:p>
              <a:endParaRPr lang="en-US"/>
            </a:p>
          </p:txBody>
        </p:sp>
        <p:sp>
          <p:nvSpPr>
            <p:cNvPr id="29739" name="Rectangle 43"/>
            <p:cNvSpPr>
              <a:spLocks/>
            </p:cNvSpPr>
            <p:nvPr/>
          </p:nvSpPr>
          <p:spPr bwMode="auto">
            <a:xfrm>
              <a:off x="0" y="722"/>
              <a:ext cx="3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800">
                  <a:latin typeface="Times New Roman" charset="0"/>
                  <a:ea typeface="ＭＳ Ｐゴシック" charset="0"/>
                  <a:cs typeface="Times New Roman" charset="0"/>
                  <a:sym typeface="Times New Roman" charset="0"/>
                </a:rPr>
                <a:t>Laser</a:t>
              </a:r>
            </a:p>
          </p:txBody>
        </p:sp>
        <p:sp>
          <p:nvSpPr>
            <p:cNvPr id="29740" name="Rectangle 44"/>
            <p:cNvSpPr>
              <a:spLocks/>
            </p:cNvSpPr>
            <p:nvPr/>
          </p:nvSpPr>
          <p:spPr bwMode="auto">
            <a:xfrm>
              <a:off x="4" y="77"/>
              <a:ext cx="77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800">
                  <a:latin typeface="Times New Roman" charset="0"/>
                  <a:ea typeface="ＭＳ Ｐゴシック" charset="0"/>
                  <a:cs typeface="Times New Roman" charset="0"/>
                  <a:sym typeface="Times New Roman" charset="0"/>
                </a:rPr>
                <a:t>Radiation shield</a:t>
              </a:r>
            </a:p>
          </p:txBody>
        </p:sp>
        <p:sp>
          <p:nvSpPr>
            <p:cNvPr id="29741" name="Line 45"/>
            <p:cNvSpPr>
              <a:spLocks noChangeShapeType="1"/>
            </p:cNvSpPr>
            <p:nvPr/>
          </p:nvSpPr>
          <p:spPr bwMode="auto">
            <a:xfrm rot="10800000">
              <a:off x="705" y="240"/>
              <a:ext cx="345" cy="80"/>
            </a:xfrm>
            <a:prstGeom prst="line">
              <a:avLst/>
            </a:prstGeom>
            <a:noFill/>
            <a:ln w="38100" cap="flat">
              <a:solidFill>
                <a:srgbClr val="003DCC"/>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42" name="Line 46"/>
            <p:cNvSpPr>
              <a:spLocks noChangeShapeType="1"/>
            </p:cNvSpPr>
            <p:nvPr/>
          </p:nvSpPr>
          <p:spPr bwMode="auto">
            <a:xfrm rot="10800000">
              <a:off x="686" y="295"/>
              <a:ext cx="491" cy="222"/>
            </a:xfrm>
            <a:prstGeom prst="line">
              <a:avLst/>
            </a:prstGeom>
            <a:noFill/>
            <a:ln w="38100" cap="flat">
              <a:solidFill>
                <a:srgbClr val="0091CE"/>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43" name="Rectangle 47"/>
            <p:cNvSpPr>
              <a:spLocks/>
            </p:cNvSpPr>
            <p:nvPr/>
          </p:nvSpPr>
          <p:spPr bwMode="auto">
            <a:xfrm>
              <a:off x="2408" y="303"/>
              <a:ext cx="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800">
                  <a:latin typeface="Times New Roman" charset="0"/>
                  <a:ea typeface="ＭＳ Ｐゴシック" charset="0"/>
                  <a:cs typeface="Times New Roman" charset="0"/>
                  <a:sym typeface="Times New Roman" charset="0"/>
                </a:rPr>
                <a:t>Cooling bar</a:t>
              </a:r>
            </a:p>
          </p:txBody>
        </p:sp>
        <p:sp>
          <p:nvSpPr>
            <p:cNvPr id="29744" name="Line 48"/>
            <p:cNvSpPr>
              <a:spLocks noChangeShapeType="1"/>
            </p:cNvSpPr>
            <p:nvPr/>
          </p:nvSpPr>
          <p:spPr bwMode="auto">
            <a:xfrm rot="10800000" flipH="1">
              <a:off x="1962" y="406"/>
              <a:ext cx="498" cy="177"/>
            </a:xfrm>
            <a:prstGeom prst="line">
              <a:avLst/>
            </a:prstGeom>
            <a:noFill/>
            <a:ln w="38100" cap="flat">
              <a:solidFill>
                <a:srgbClr val="00BAFB"/>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45" name="Line 49"/>
            <p:cNvSpPr>
              <a:spLocks noChangeShapeType="1"/>
            </p:cNvSpPr>
            <p:nvPr/>
          </p:nvSpPr>
          <p:spPr bwMode="auto">
            <a:xfrm rot="10800000" flipH="1">
              <a:off x="1437" y="895"/>
              <a:ext cx="96" cy="100"/>
            </a:xfrm>
            <a:prstGeom prst="line">
              <a:avLst/>
            </a:prstGeom>
            <a:noFill/>
            <a:ln w="381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46" name="Line 50"/>
            <p:cNvSpPr>
              <a:spLocks noChangeShapeType="1"/>
            </p:cNvSpPr>
            <p:nvPr/>
          </p:nvSpPr>
          <p:spPr bwMode="auto">
            <a:xfrm flipH="1">
              <a:off x="1393" y="872"/>
              <a:ext cx="104" cy="105"/>
            </a:xfrm>
            <a:prstGeom prst="line">
              <a:avLst/>
            </a:prstGeom>
            <a:noFill/>
            <a:ln w="381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47" name="Line 51"/>
            <p:cNvSpPr>
              <a:spLocks noChangeShapeType="1"/>
            </p:cNvSpPr>
            <p:nvPr/>
          </p:nvSpPr>
          <p:spPr bwMode="auto">
            <a:xfrm>
              <a:off x="1293" y="871"/>
              <a:ext cx="191" cy="8"/>
            </a:xfrm>
            <a:prstGeom prst="line">
              <a:avLst/>
            </a:prstGeom>
            <a:noFill/>
            <a:ln w="381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48" name="Rectangle 52"/>
            <p:cNvSpPr>
              <a:spLocks/>
            </p:cNvSpPr>
            <p:nvPr/>
          </p:nvSpPr>
          <p:spPr bwMode="auto">
            <a:xfrm>
              <a:off x="1975" y="1115"/>
              <a:ext cx="111" cy="103"/>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49" name="Rectangle 53"/>
            <p:cNvSpPr>
              <a:spLocks/>
            </p:cNvSpPr>
            <p:nvPr/>
          </p:nvSpPr>
          <p:spPr bwMode="auto">
            <a:xfrm>
              <a:off x="2098" y="1127"/>
              <a:ext cx="110" cy="103"/>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50" name="Rectangle 54"/>
            <p:cNvSpPr>
              <a:spLocks/>
            </p:cNvSpPr>
            <p:nvPr/>
          </p:nvSpPr>
          <p:spPr bwMode="auto">
            <a:xfrm>
              <a:off x="1048" y="1127"/>
              <a:ext cx="111" cy="103"/>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51" name="Rectangle 55"/>
            <p:cNvSpPr>
              <a:spLocks/>
            </p:cNvSpPr>
            <p:nvPr/>
          </p:nvSpPr>
          <p:spPr bwMode="auto">
            <a:xfrm>
              <a:off x="898" y="1123"/>
              <a:ext cx="111" cy="222"/>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52" name="Line 56"/>
            <p:cNvSpPr>
              <a:spLocks noChangeShapeType="1"/>
            </p:cNvSpPr>
            <p:nvPr/>
          </p:nvSpPr>
          <p:spPr bwMode="auto">
            <a:xfrm rot="10800000" flipH="1">
              <a:off x="720" y="1179"/>
              <a:ext cx="479" cy="0"/>
            </a:xfrm>
            <a:prstGeom prst="line">
              <a:avLst/>
            </a:prstGeom>
            <a:noFill/>
            <a:ln w="76200" cap="flat">
              <a:solidFill>
                <a:srgbClr val="0091C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53" name="Line 57"/>
            <p:cNvSpPr>
              <a:spLocks noChangeShapeType="1"/>
            </p:cNvSpPr>
            <p:nvPr/>
          </p:nvSpPr>
          <p:spPr bwMode="auto">
            <a:xfrm rot="10800000" flipH="1">
              <a:off x="723" y="1286"/>
              <a:ext cx="367" cy="0"/>
            </a:xfrm>
            <a:prstGeom prst="line">
              <a:avLst/>
            </a:prstGeom>
            <a:noFill/>
            <a:ln w="76200" cap="flat">
              <a:solidFill>
                <a:srgbClr val="0044F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54" name="Rectangle 58"/>
            <p:cNvSpPr>
              <a:spLocks/>
            </p:cNvSpPr>
            <p:nvPr/>
          </p:nvSpPr>
          <p:spPr bwMode="auto">
            <a:xfrm>
              <a:off x="474" y="1087"/>
              <a:ext cx="380" cy="353"/>
            </a:xfrm>
            <a:prstGeom prst="rect">
              <a:avLst/>
            </a:prstGeom>
            <a:blipFill dpi="0" rotWithShape="0">
              <a:blip r:embed="rId3"/>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800">
                  <a:solidFill>
                    <a:srgbClr val="FFFFFF"/>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Cryo cooler</a:t>
              </a:r>
            </a:p>
          </p:txBody>
        </p:sp>
        <p:sp>
          <p:nvSpPr>
            <p:cNvPr id="29755" name="Rectangle 59"/>
            <p:cNvSpPr>
              <a:spLocks/>
            </p:cNvSpPr>
            <p:nvPr/>
          </p:nvSpPr>
          <p:spPr bwMode="auto">
            <a:xfrm>
              <a:off x="2236" y="1135"/>
              <a:ext cx="111" cy="198"/>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756" name="Line 60"/>
            <p:cNvSpPr>
              <a:spLocks noChangeShapeType="1"/>
            </p:cNvSpPr>
            <p:nvPr/>
          </p:nvSpPr>
          <p:spPr bwMode="auto">
            <a:xfrm rot="10800000" flipH="1">
              <a:off x="1951" y="1175"/>
              <a:ext cx="459" cy="0"/>
            </a:xfrm>
            <a:prstGeom prst="line">
              <a:avLst/>
            </a:prstGeom>
            <a:noFill/>
            <a:ln w="76200" cap="flat">
              <a:solidFill>
                <a:srgbClr val="0091C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57" name="Line 61"/>
            <p:cNvSpPr>
              <a:spLocks noChangeShapeType="1"/>
            </p:cNvSpPr>
            <p:nvPr/>
          </p:nvSpPr>
          <p:spPr bwMode="auto">
            <a:xfrm rot="10800000" flipH="1">
              <a:off x="2149" y="1298"/>
              <a:ext cx="268" cy="0"/>
            </a:xfrm>
            <a:prstGeom prst="line">
              <a:avLst/>
            </a:prstGeom>
            <a:noFill/>
            <a:ln w="76200" cap="flat">
              <a:solidFill>
                <a:srgbClr val="0044F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58" name="Rectangle 62"/>
            <p:cNvSpPr>
              <a:spLocks/>
            </p:cNvSpPr>
            <p:nvPr/>
          </p:nvSpPr>
          <p:spPr bwMode="auto">
            <a:xfrm>
              <a:off x="2414" y="1087"/>
              <a:ext cx="381" cy="353"/>
            </a:xfrm>
            <a:prstGeom prst="rect">
              <a:avLst/>
            </a:prstGeom>
            <a:blipFill dpi="0" rotWithShape="0">
              <a:blip r:embed="rId3"/>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800">
                  <a:solidFill>
                    <a:srgbClr val="FFFFFF"/>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Cryo cooler</a:t>
              </a:r>
            </a:p>
          </p:txBody>
        </p:sp>
        <p:sp>
          <p:nvSpPr>
            <p:cNvPr id="29759" name="Rectangle 63"/>
            <p:cNvSpPr>
              <a:spLocks/>
            </p:cNvSpPr>
            <p:nvPr/>
          </p:nvSpPr>
          <p:spPr bwMode="auto">
            <a:xfrm>
              <a:off x="1683" y="723"/>
              <a:ext cx="31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50000"/>
                </a:lnSpc>
              </a:pPr>
              <a:r>
                <a:rPr lang="en-US" sz="800">
                  <a:latin typeface="Times New Roman" charset="0"/>
                  <a:ea typeface="ＭＳ Ｐゴシック" charset="0"/>
                  <a:cs typeface="Times New Roman" charset="0"/>
                  <a:sym typeface="Times New Roman" charset="0"/>
                </a:rPr>
                <a:t>mirror</a:t>
              </a:r>
            </a:p>
          </p:txBody>
        </p:sp>
        <p:sp>
          <p:nvSpPr>
            <p:cNvPr id="29760" name="Line 64"/>
            <p:cNvSpPr>
              <a:spLocks noChangeShapeType="1"/>
            </p:cNvSpPr>
            <p:nvPr/>
          </p:nvSpPr>
          <p:spPr bwMode="auto">
            <a:xfrm rot="10800000" flipH="1">
              <a:off x="1238" y="681"/>
              <a:ext cx="269"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61" name="Line 65"/>
            <p:cNvSpPr>
              <a:spLocks noChangeShapeType="1"/>
            </p:cNvSpPr>
            <p:nvPr/>
          </p:nvSpPr>
          <p:spPr bwMode="auto">
            <a:xfrm rot="10800000" flipH="1">
              <a:off x="1237" y="1010"/>
              <a:ext cx="269"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62" name="AutoShape 66"/>
            <p:cNvSpPr>
              <a:spLocks/>
            </p:cNvSpPr>
            <p:nvPr/>
          </p:nvSpPr>
          <p:spPr bwMode="auto">
            <a:xfrm rot="-9048882">
              <a:off x="1226" y="1010"/>
              <a:ext cx="50" cy="153"/>
            </a:xfrm>
            <a:custGeom>
              <a:avLst/>
              <a:gdLst/>
              <a:ahLst/>
              <a:cxnLst/>
              <a:rect l="0" t="0" r="r" b="b"/>
              <a:pathLst>
                <a:path w="21617" h="21600">
                  <a:moveTo>
                    <a:pt x="21617" y="3"/>
                  </a:moveTo>
                  <a:lnTo>
                    <a:pt x="5694" y="4098"/>
                  </a:lnTo>
                  <a:lnTo>
                    <a:pt x="1147" y="7821"/>
                  </a:lnTo>
                  <a:lnTo>
                    <a:pt x="17" y="14525"/>
                  </a:lnTo>
                  <a:lnTo>
                    <a:pt x="5711" y="18994"/>
                  </a:lnTo>
                  <a:lnTo>
                    <a:pt x="20504" y="21603"/>
                  </a:lnTo>
                </a:path>
              </a:pathLst>
            </a:custGeom>
            <a:noFill/>
            <a:ln w="38100" cap="flat">
              <a:solidFill>
                <a:srgbClr val="00BAF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63" name="Rectangle 67"/>
            <p:cNvSpPr>
              <a:spLocks/>
            </p:cNvSpPr>
            <p:nvPr/>
          </p:nvSpPr>
          <p:spPr bwMode="auto">
            <a:xfrm>
              <a:off x="1246" y="970"/>
              <a:ext cx="40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800">
                  <a:latin typeface="Times New Roman" charset="0"/>
                  <a:ea typeface="ＭＳ Ｐゴシック" charset="0"/>
                  <a:cs typeface="Times New Roman" charset="0"/>
                  <a:sym typeface="Times New Roman" charset="0"/>
                </a:rPr>
                <a:t>Baffle</a:t>
              </a:r>
            </a:p>
          </p:txBody>
        </p:sp>
      </p:grpSp>
      <p:pic>
        <p:nvPicPr>
          <p:cNvPr id="29765"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98" y="3089672"/>
            <a:ext cx="4071938" cy="2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766" name="Rectangle 70"/>
          <p:cNvSpPr>
            <a:spLocks/>
          </p:cNvSpPr>
          <p:nvPr/>
        </p:nvSpPr>
        <p:spPr bwMode="auto">
          <a:xfrm>
            <a:off x="1598414" y="2870895"/>
            <a:ext cx="2009180"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700">
                <a:latin typeface="Times New Roman" charset="0"/>
                <a:ea typeface="ＭＳ Ｐゴシック" charset="0"/>
                <a:cs typeface="Times New Roman" charset="0"/>
                <a:sym typeface="Times New Roman" charset="0"/>
              </a:rPr>
              <a:t>Measurement at 10K</a:t>
            </a:r>
          </a:p>
        </p:txBody>
      </p:sp>
      <p:sp>
        <p:nvSpPr>
          <p:cNvPr id="29767" name="Rectangle 71"/>
          <p:cNvSpPr>
            <a:spLocks/>
          </p:cNvSpPr>
          <p:nvPr/>
        </p:nvSpPr>
        <p:spPr bwMode="auto">
          <a:xfrm>
            <a:off x="1036960" y="4129981"/>
            <a:ext cx="1232297"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a:latin typeface="Times New Roman" charset="0"/>
                <a:ea typeface="ＭＳ Ｐゴシック" charset="0"/>
                <a:cs typeface="Times New Roman" charset="0"/>
                <a:sym typeface="Times New Roman" charset="0"/>
              </a:rPr>
              <a:t>Consistent</a:t>
            </a:r>
          </a:p>
        </p:txBody>
      </p:sp>
      <p:sp>
        <p:nvSpPr>
          <p:cNvPr id="29768" name="Oval 72"/>
          <p:cNvSpPr>
            <a:spLocks/>
          </p:cNvSpPr>
          <p:nvPr/>
        </p:nvSpPr>
        <p:spPr bwMode="auto">
          <a:xfrm rot="1663594">
            <a:off x="1024682" y="3462486"/>
            <a:ext cx="1250156" cy="312539"/>
          </a:xfrm>
          <a:prstGeom prst="ellipse">
            <a:avLst/>
          </a:prstGeom>
          <a:noFill/>
          <a:ln w="50800" cap="flat">
            <a:solidFill>
              <a:srgbClr val="558E2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69" name="Line 73"/>
          <p:cNvSpPr>
            <a:spLocks noChangeShapeType="1"/>
          </p:cNvSpPr>
          <p:nvPr/>
        </p:nvSpPr>
        <p:spPr bwMode="auto">
          <a:xfrm flipH="1">
            <a:off x="1425402" y="3787304"/>
            <a:ext cx="132829" cy="394022"/>
          </a:xfrm>
          <a:prstGeom prst="line">
            <a:avLst/>
          </a:prstGeom>
          <a:noFill/>
          <a:ln w="38100" cap="flat">
            <a:solidFill>
              <a:srgbClr val="558E28"/>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70" name="Rectangle 74"/>
          <p:cNvSpPr>
            <a:spLocks/>
          </p:cNvSpPr>
          <p:nvPr/>
        </p:nvSpPr>
        <p:spPr bwMode="auto">
          <a:xfrm>
            <a:off x="2849687" y="3353098"/>
            <a:ext cx="1669852" cy="437555"/>
          </a:xfrm>
          <a:prstGeom prst="rect">
            <a:avLst/>
          </a:pr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300">
                <a:latin typeface="Times New Roman" charset="0"/>
                <a:ea typeface="ＭＳ Ｐゴシック" charset="0"/>
                <a:cs typeface="Times New Roman" charset="0"/>
                <a:sym typeface="Times New Roman" charset="0"/>
              </a:rPr>
              <a:t>Increase because of the cryostat structure</a:t>
            </a:r>
          </a:p>
        </p:txBody>
      </p:sp>
      <p:sp>
        <p:nvSpPr>
          <p:cNvPr id="29771" name="Line 75"/>
          <p:cNvSpPr>
            <a:spLocks noChangeShapeType="1"/>
          </p:cNvSpPr>
          <p:nvPr/>
        </p:nvSpPr>
        <p:spPr bwMode="auto">
          <a:xfrm rot="10800000" flipH="1">
            <a:off x="3466952" y="3759399"/>
            <a:ext cx="311423" cy="306958"/>
          </a:xfrm>
          <a:prstGeom prst="line">
            <a:avLst/>
          </a:prstGeom>
          <a:noFill/>
          <a:ln w="38100" cap="flat">
            <a:solidFill>
              <a:srgbClr val="66008D"/>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72" name="AutoShape 76"/>
          <p:cNvSpPr>
            <a:spLocks/>
          </p:cNvSpPr>
          <p:nvPr/>
        </p:nvSpPr>
        <p:spPr bwMode="auto">
          <a:xfrm rot="2336812">
            <a:off x="2097361" y="3940225"/>
            <a:ext cx="2116336" cy="848320"/>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50800" cap="flat">
            <a:solidFill>
              <a:srgbClr val="66008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9773"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735" y="3089672"/>
            <a:ext cx="4074170" cy="284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774" name="Rectangle 78"/>
          <p:cNvSpPr>
            <a:spLocks/>
          </p:cNvSpPr>
          <p:nvPr/>
        </p:nvSpPr>
        <p:spPr bwMode="auto">
          <a:xfrm>
            <a:off x="5058668" y="2720905"/>
            <a:ext cx="3590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700">
                <a:latin typeface="Times New Roman" charset="0"/>
                <a:ea typeface="ＭＳ Ｐゴシック" charset="0"/>
                <a:cs typeface="Times New Roman" charset="0"/>
                <a:sym typeface="Times New Roman" charset="0"/>
              </a:rPr>
              <a:t>The impact on the sensitivity of KAGRA</a:t>
            </a:r>
          </a:p>
          <a:p>
            <a:r>
              <a:rPr lang="en-US" sz="1700">
                <a:latin typeface="Times New Roman" charset="0"/>
                <a:ea typeface="ＭＳ Ｐゴシック" charset="0"/>
                <a:cs typeface="Times New Roman" charset="0"/>
                <a:sym typeface="Times New Roman" charset="0"/>
              </a:rPr>
              <a:t>(Horizontal component)</a:t>
            </a:r>
          </a:p>
        </p:txBody>
      </p:sp>
      <p:sp>
        <p:nvSpPr>
          <p:cNvPr id="29775" name="Rectangle 79"/>
          <p:cNvSpPr>
            <a:spLocks/>
          </p:cNvSpPr>
          <p:nvPr/>
        </p:nvSpPr>
        <p:spPr bwMode="auto">
          <a:xfrm>
            <a:off x="6688336" y="4147840"/>
            <a:ext cx="1750219"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a:latin typeface="Times New Roman" charset="0"/>
                <a:ea typeface="ＭＳ Ｐゴシック" charset="0"/>
                <a:cs typeface="Times New Roman" charset="0"/>
                <a:sym typeface="Times New Roman" charset="0"/>
              </a:rPr>
              <a:t>&gt; 100 times</a:t>
            </a:r>
          </a:p>
        </p:txBody>
      </p:sp>
      <p:sp>
        <p:nvSpPr>
          <p:cNvPr id="29776" name="Line 80"/>
          <p:cNvSpPr>
            <a:spLocks noChangeShapeType="1"/>
          </p:cNvSpPr>
          <p:nvPr/>
        </p:nvSpPr>
        <p:spPr bwMode="auto">
          <a:xfrm>
            <a:off x="6970738" y="4054078"/>
            <a:ext cx="0" cy="436439"/>
          </a:xfrm>
          <a:prstGeom prst="line">
            <a:avLst/>
          </a:prstGeom>
          <a:noFill/>
          <a:ln w="381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77" name="Rectangle 81"/>
          <p:cNvSpPr>
            <a:spLocks/>
          </p:cNvSpPr>
          <p:nvPr/>
        </p:nvSpPr>
        <p:spPr bwMode="auto">
          <a:xfrm>
            <a:off x="5572125" y="4045149"/>
            <a:ext cx="2009180"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700">
                <a:latin typeface="Times New Roman" charset="0"/>
                <a:ea typeface="ＭＳ Ｐゴシック" charset="0"/>
                <a:cs typeface="Times New Roman" charset="0"/>
                <a:sym typeface="Times New Roman" charset="0"/>
              </a:rPr>
              <a:t>T=10K</a:t>
            </a:r>
          </a:p>
        </p:txBody>
      </p:sp>
      <p:sp>
        <p:nvSpPr>
          <p:cNvPr id="29778" name="Rectangle 82"/>
          <p:cNvSpPr>
            <a:spLocks/>
          </p:cNvSpPr>
          <p:nvPr/>
        </p:nvSpPr>
        <p:spPr bwMode="auto">
          <a:xfrm>
            <a:off x="1134070" y="5942707"/>
            <a:ext cx="7081242" cy="66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100">
                <a:latin typeface="Times New Roman" charset="0"/>
                <a:ea typeface="ＭＳ Ｐゴシック" charset="0"/>
                <a:cs typeface="Times New Roman" charset="0"/>
                <a:sym typeface="Times New Roman" charset="0"/>
              </a:rPr>
              <a:t>The noise from the horizontal vibration component is  significantly lower than the design sensitivity.</a:t>
            </a:r>
          </a:p>
        </p:txBody>
      </p:sp>
    </p:spTree>
    <p:extLst>
      <p:ext uri="{BB962C8B-B14F-4D97-AF65-F5344CB8AC3E}">
        <p14:creationId xmlns:p14="http://schemas.microsoft.com/office/powerpoint/2010/main" val="5228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1820196" y="141085"/>
            <a:ext cx="6017032" cy="512086"/>
          </a:xfrm>
          <a:prstGeom prst="rect">
            <a:avLst/>
          </a:prstGeom>
        </p:spPr>
        <p:txBody>
          <a:bodyPr wrap="none" lIns="81639" tIns="40820" rIns="81639" bIns="40820"/>
          <a:lstStyle/>
          <a:p>
            <a:r>
              <a:rPr lang="en-US" sz="2900">
                <a:latin typeface="Aria"/>
              </a:rPr>
              <a:t>Main Interferometer Subsystem</a:t>
            </a:r>
            <a:endParaRPr/>
          </a:p>
        </p:txBody>
      </p:sp>
      <p:sp>
        <p:nvSpPr>
          <p:cNvPr id="43" name="TextShape 2"/>
          <p:cNvSpPr txBox="1"/>
          <p:nvPr/>
        </p:nvSpPr>
        <p:spPr>
          <a:xfrm>
            <a:off x="783723" y="979756"/>
            <a:ext cx="6022583" cy="495430"/>
          </a:xfrm>
          <a:prstGeom prst="rect">
            <a:avLst/>
          </a:prstGeom>
        </p:spPr>
        <p:txBody>
          <a:bodyPr wrap="none" lIns="81639" tIns="40820" rIns="81639" bIns="40820"/>
          <a:lstStyle/>
          <a:p>
            <a:r>
              <a:rPr lang="en-US" sz="2900">
                <a:solidFill>
                  <a:srgbClr val="008000"/>
                </a:solidFill>
              </a:rPr>
              <a:t>Basic Optical design has been fixed</a:t>
            </a:r>
            <a:endParaRPr/>
          </a:p>
        </p:txBody>
      </p:sp>
      <p:sp>
        <p:nvSpPr>
          <p:cNvPr id="44" name="TextShape 3"/>
          <p:cNvSpPr txBox="1"/>
          <p:nvPr/>
        </p:nvSpPr>
        <p:spPr>
          <a:xfrm>
            <a:off x="4746095" y="1502293"/>
            <a:ext cx="4070787" cy="413784"/>
          </a:xfrm>
          <a:prstGeom prst="rect">
            <a:avLst/>
          </a:prstGeom>
        </p:spPr>
        <p:txBody>
          <a:bodyPr wrap="none" lIns="81639" tIns="40820" rIns="81639" bIns="40820"/>
          <a:lstStyle/>
          <a:p>
            <a:r>
              <a:rPr lang="en-US" i="1">
                <a:latin typeface="Times New Roman"/>
              </a:rPr>
              <a:t>Phys. Rev. D</a:t>
            </a:r>
            <a:r>
              <a:rPr lang="en-US">
                <a:latin typeface="Times New Roman"/>
              </a:rPr>
              <a:t>, </a:t>
            </a:r>
            <a:r>
              <a:rPr lang="en-US" b="1">
                <a:latin typeface="Times New Roman"/>
              </a:rPr>
              <a:t>88</a:t>
            </a:r>
            <a:r>
              <a:rPr lang="en-US">
                <a:latin typeface="Times New Roman"/>
              </a:rPr>
              <a:t>, 043007 (2013)</a:t>
            </a:r>
            <a:endParaRPr/>
          </a:p>
        </p:txBody>
      </p:sp>
      <p:sp>
        <p:nvSpPr>
          <p:cNvPr id="45" name="TextShape 4"/>
          <p:cNvSpPr txBox="1"/>
          <p:nvPr/>
        </p:nvSpPr>
        <p:spPr>
          <a:xfrm>
            <a:off x="816378" y="2286098"/>
            <a:ext cx="2712987" cy="495430"/>
          </a:xfrm>
          <a:prstGeom prst="rect">
            <a:avLst/>
          </a:prstGeom>
        </p:spPr>
        <p:txBody>
          <a:bodyPr wrap="none" lIns="81639" tIns="40820" rIns="81639" bIns="40820"/>
          <a:lstStyle/>
          <a:p>
            <a:r>
              <a:rPr lang="en-US" sz="2900">
                <a:solidFill>
                  <a:srgbClr val="008000"/>
                </a:solidFill>
              </a:rPr>
              <a:t>Detailed design</a:t>
            </a:r>
            <a:endParaRPr/>
          </a:p>
        </p:txBody>
      </p:sp>
      <p:sp>
        <p:nvSpPr>
          <p:cNvPr id="46" name="TextShape 5"/>
          <p:cNvSpPr txBox="1"/>
          <p:nvPr/>
        </p:nvSpPr>
        <p:spPr>
          <a:xfrm>
            <a:off x="1502136" y="2939269"/>
            <a:ext cx="6965010" cy="1086223"/>
          </a:xfrm>
          <a:prstGeom prst="rect">
            <a:avLst/>
          </a:prstGeom>
        </p:spPr>
        <p:txBody>
          <a:bodyPr wrap="none" lIns="81639" tIns="40820" rIns="81639" bIns="40820"/>
          <a:lstStyle/>
          <a:p>
            <a:pPr>
              <a:buSzPct val="25000"/>
              <a:buFont typeface="StarSymbol"/>
              <a:buChar char=""/>
            </a:pPr>
            <a:r>
              <a:rPr lang="en-US"/>
              <a:t>Actual servo topology, filter design, noise analysis</a:t>
            </a:r>
            <a:endParaRPr/>
          </a:p>
          <a:p>
            <a:pPr>
              <a:buSzPct val="25000"/>
              <a:buFont typeface="StarSymbol"/>
              <a:buChar char=""/>
            </a:pPr>
            <a:r>
              <a:rPr lang="en-US"/>
              <a:t>Analog electronics</a:t>
            </a:r>
            <a:endParaRPr/>
          </a:p>
          <a:p>
            <a:pPr>
              <a:buSzPct val="25000"/>
              <a:buFont typeface="StarSymbol"/>
              <a:buChar char=""/>
            </a:pPr>
            <a:r>
              <a:rPr lang="en-US"/>
              <a:t>Optical layout including auxiliary beams</a:t>
            </a:r>
            <a:endParaRPr/>
          </a:p>
        </p:txBody>
      </p:sp>
      <p:sp>
        <p:nvSpPr>
          <p:cNvPr id="47" name="TextShape 6"/>
          <p:cNvSpPr txBox="1"/>
          <p:nvPr/>
        </p:nvSpPr>
        <p:spPr>
          <a:xfrm>
            <a:off x="718413" y="4441562"/>
            <a:ext cx="6474530" cy="495430"/>
          </a:xfrm>
          <a:prstGeom prst="rect">
            <a:avLst/>
          </a:prstGeom>
        </p:spPr>
        <p:txBody>
          <a:bodyPr wrap="none" lIns="81639" tIns="40820" rIns="81639" bIns="40820"/>
          <a:lstStyle/>
          <a:p>
            <a:r>
              <a:rPr lang="en-US" sz="2900">
                <a:solidFill>
                  <a:srgbClr val="008000"/>
                </a:solidFill>
              </a:rPr>
              <a:t>Output optics design needs more work</a:t>
            </a:r>
            <a:endParaRPr/>
          </a:p>
        </p:txBody>
      </p:sp>
      <p:sp>
        <p:nvSpPr>
          <p:cNvPr id="48" name="TextShape 7"/>
          <p:cNvSpPr txBox="1"/>
          <p:nvPr/>
        </p:nvSpPr>
        <p:spPr>
          <a:xfrm>
            <a:off x="1306205" y="5094733"/>
            <a:ext cx="7097590" cy="1086223"/>
          </a:xfrm>
          <a:prstGeom prst="rect">
            <a:avLst/>
          </a:prstGeom>
        </p:spPr>
        <p:txBody>
          <a:bodyPr wrap="none" lIns="81639" tIns="40820" rIns="81639" bIns="40820"/>
          <a:lstStyle/>
          <a:p>
            <a:pPr>
              <a:buSzPct val="25000"/>
              <a:buFont typeface="StarSymbol"/>
              <a:buChar char=""/>
            </a:pPr>
            <a:r>
              <a:rPr lang="en-US"/>
              <a:t>OMC design</a:t>
            </a:r>
            <a:endParaRPr/>
          </a:p>
          <a:p>
            <a:pPr>
              <a:buSzPct val="25000"/>
              <a:buFont typeface="StarSymbol"/>
              <a:buChar char=""/>
            </a:pPr>
            <a:r>
              <a:rPr lang="en-US"/>
              <a:t>Output Faraday</a:t>
            </a:r>
            <a:endParaRPr/>
          </a:p>
          <a:p>
            <a:pPr>
              <a:buSzPct val="25000"/>
              <a:buFont typeface="StarSymbol"/>
              <a:buChar char=""/>
            </a:pPr>
            <a:r>
              <a:rPr lang="en-US"/>
              <a:t>Suspensions for output optics (OMC, Faraday, etc)</a:t>
            </a:r>
            <a:endParaRPr/>
          </a:p>
        </p:txBody>
      </p:sp>
    </p:spTree>
    <p:extLst>
      <p:ext uri="{BB962C8B-B14F-4D97-AF65-F5344CB8AC3E}">
        <p14:creationId xmlns:p14="http://schemas.microsoft.com/office/powerpoint/2010/main" val="1923674825"/>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CAABEC7-F414-6C4F-8F2B-1EE5F455BBC7}" type="slidenum">
              <a:rPr lang="ja-JP" altLang="en-US" smtClean="0">
                <a:solidFill>
                  <a:prstClr val="black">
                    <a:tint val="75000"/>
                  </a:prstClr>
                </a:solidFill>
                <a:latin typeface="Calibri"/>
                <a:ea typeface="ＭＳ Ｐゴシック"/>
              </a:rPr>
              <a:pPr/>
              <a:t>5</a:t>
            </a:fld>
            <a:endParaRPr lang="ja-JP" altLang="en-US">
              <a:solidFill>
                <a:prstClr val="black">
                  <a:tint val="75000"/>
                </a:prstClr>
              </a:solidFill>
              <a:latin typeface="Calibri"/>
              <a:ea typeface="ＭＳ Ｐゴシック"/>
            </a:endParaRPr>
          </a:p>
        </p:txBody>
      </p:sp>
      <p:pic>
        <p:nvPicPr>
          <p:cNvPr id="5" name="図 4"/>
          <p:cNvPicPr>
            <a:picLocks noChangeAspect="1"/>
          </p:cNvPicPr>
          <p:nvPr/>
        </p:nvPicPr>
        <p:blipFill>
          <a:blip r:embed="rId2"/>
          <a:stretch>
            <a:fillRect/>
          </a:stretch>
        </p:blipFill>
        <p:spPr>
          <a:xfrm>
            <a:off x="0" y="50800"/>
            <a:ext cx="9144000" cy="6750479"/>
          </a:xfrm>
          <a:prstGeom prst="rect">
            <a:avLst/>
          </a:prstGeom>
        </p:spPr>
      </p:pic>
    </p:spTree>
    <p:extLst>
      <p:ext uri="{BB962C8B-B14F-4D97-AF65-F5344CB8AC3E}">
        <p14:creationId xmlns:p14="http://schemas.microsoft.com/office/powerpoint/2010/main" val="131399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Black coating on baffle surface</a:t>
            </a:r>
            <a:endParaRPr lang="ja-JP" altLang="en-US" sz="4000" dirty="0"/>
          </a:p>
        </p:txBody>
      </p:sp>
      <p:sp>
        <p:nvSpPr>
          <p:cNvPr id="5" name="スライド番号プレースホルダ 4"/>
          <p:cNvSpPr>
            <a:spLocks noGrp="1"/>
          </p:cNvSpPr>
          <p:nvPr>
            <p:ph type="sldNum" sz="quarter" idx="12"/>
          </p:nvPr>
        </p:nvSpPr>
        <p:spPr/>
        <p:txBody>
          <a:bodyPr/>
          <a:lstStyle/>
          <a:p>
            <a:fld id="{291D9946-BC5A-A340-BD23-D6CBC1550D0D}" type="slidenum">
              <a:rPr lang="ja-JP" altLang="en-US" smtClean="0">
                <a:solidFill>
                  <a:prstClr val="black"/>
                </a:solidFill>
              </a:rPr>
              <a:pPr/>
              <a:t>6</a:t>
            </a:fld>
            <a:endParaRPr lang="ja-JP" altLang="en-US">
              <a:solidFill>
                <a:prstClr val="black"/>
              </a:solidFill>
            </a:endParaRPr>
          </a:p>
        </p:txBody>
      </p:sp>
      <p:sp>
        <p:nvSpPr>
          <p:cNvPr id="6" name="テキスト ボックス 5"/>
          <p:cNvSpPr txBox="1"/>
          <p:nvPr/>
        </p:nvSpPr>
        <p:spPr>
          <a:xfrm>
            <a:off x="1043608" y="260648"/>
            <a:ext cx="7457791" cy="400110"/>
          </a:xfrm>
          <a:prstGeom prst="rect">
            <a:avLst/>
          </a:prstGeom>
          <a:noFill/>
        </p:spPr>
        <p:txBody>
          <a:bodyPr wrap="none" rtlCol="0">
            <a:spAutoFit/>
          </a:bodyPr>
          <a:lstStyle/>
          <a:p>
            <a:r>
              <a:rPr lang="en-US" altLang="ja-JP" sz="2000" dirty="0">
                <a:solidFill>
                  <a:prstClr val="black"/>
                </a:solidFill>
                <a:latin typeface="Calibri"/>
                <a:cs typeface="Calibri"/>
              </a:rPr>
              <a:t>The black coating on the baffles is classified into a few difficulty levels.</a:t>
            </a:r>
            <a:endParaRPr lang="ja-JP" altLang="en-US" sz="2000" dirty="0">
              <a:solidFill>
                <a:prstClr val="black"/>
              </a:solidFill>
              <a:latin typeface="Calibri"/>
              <a:cs typeface="Calibri"/>
            </a:endParaRPr>
          </a:p>
        </p:txBody>
      </p:sp>
      <p:pic>
        <p:nvPicPr>
          <p:cNvPr id="7" name="図 6"/>
          <p:cNvPicPr>
            <a:picLocks noChangeAspect="1"/>
          </p:cNvPicPr>
          <p:nvPr/>
        </p:nvPicPr>
        <p:blipFill>
          <a:blip r:embed="rId2"/>
          <a:stretch>
            <a:fillRect/>
          </a:stretch>
        </p:blipFill>
        <p:spPr>
          <a:xfrm>
            <a:off x="295175" y="1193800"/>
            <a:ext cx="8679180" cy="4102100"/>
          </a:xfrm>
          <a:prstGeom prst="rect">
            <a:avLst/>
          </a:prstGeom>
        </p:spPr>
      </p:pic>
      <p:sp>
        <p:nvSpPr>
          <p:cNvPr id="8" name="正方形/長方形 7"/>
          <p:cNvSpPr/>
          <p:nvPr/>
        </p:nvSpPr>
        <p:spPr>
          <a:xfrm>
            <a:off x="295175" y="5435600"/>
            <a:ext cx="8679179" cy="830997"/>
          </a:xfrm>
          <a:prstGeom prst="rect">
            <a:avLst/>
          </a:prstGeom>
        </p:spPr>
        <p:txBody>
          <a:bodyPr wrap="square">
            <a:spAutoFit/>
          </a:bodyPr>
          <a:lstStyle/>
          <a:p>
            <a:r>
              <a:rPr lang="en-US" altLang="ja-JP" sz="1600" dirty="0">
                <a:solidFill>
                  <a:prstClr val="black"/>
                </a:solidFill>
                <a:latin typeface="Calibri"/>
                <a:cs typeface="Calibri"/>
              </a:rPr>
              <a:t>Our default candidate was a diamond-like carbon (DLC) coating, but we found it was not so black (~20% reflectivity) at 1 um. We look for other candidates, even though the DLC is the best choice if only the vacuum compatibility is considered.</a:t>
            </a:r>
            <a:endParaRPr lang="ja-JP" altLang="en-US" sz="1600" dirty="0">
              <a:solidFill>
                <a:prstClr val="black"/>
              </a:solidFill>
              <a:latin typeface="Calibri"/>
              <a:cs typeface="Calibri"/>
            </a:endParaRPr>
          </a:p>
        </p:txBody>
      </p:sp>
    </p:spTree>
    <p:extLst>
      <p:ext uri="{BB962C8B-B14F-4D97-AF65-F5344CB8AC3E}">
        <p14:creationId xmlns:p14="http://schemas.microsoft.com/office/powerpoint/2010/main" val="2421689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lang="en-US" altLang="ja-JP" dirty="0" smtClean="0"/>
              <a:t>Reflectivity of candidates</a:t>
            </a:r>
            <a:endParaRPr lang="ja-JP" altLang="en-US" dirty="0"/>
          </a:p>
        </p:txBody>
      </p:sp>
      <p:sp>
        <p:nvSpPr>
          <p:cNvPr id="5" name="スライド番号プレースホルダ 4"/>
          <p:cNvSpPr>
            <a:spLocks noGrp="1"/>
          </p:cNvSpPr>
          <p:nvPr>
            <p:ph type="sldNum" sz="quarter" idx="12"/>
          </p:nvPr>
        </p:nvSpPr>
        <p:spPr/>
        <p:txBody>
          <a:bodyPr/>
          <a:lstStyle/>
          <a:p>
            <a:fld id="{291D9946-BC5A-A340-BD23-D6CBC1550D0D}" type="slidenum">
              <a:rPr lang="ja-JP" altLang="en-US" smtClean="0">
                <a:solidFill>
                  <a:prstClr val="black"/>
                </a:solidFill>
              </a:rPr>
              <a:pPr/>
              <a:t>7</a:t>
            </a:fld>
            <a:endParaRPr lang="ja-JP" altLang="en-US">
              <a:solidFill>
                <a:prstClr val="black"/>
              </a:solidFill>
            </a:endParaRPr>
          </a:p>
        </p:txBody>
      </p:sp>
      <p:pic>
        <p:nvPicPr>
          <p:cNvPr id="6" name="図 5"/>
          <p:cNvPicPr>
            <a:picLocks noChangeAspect="1"/>
          </p:cNvPicPr>
          <p:nvPr/>
        </p:nvPicPr>
        <p:blipFill>
          <a:blip r:embed="rId3"/>
          <a:stretch>
            <a:fillRect/>
          </a:stretch>
        </p:blipFill>
        <p:spPr>
          <a:xfrm>
            <a:off x="251520" y="836712"/>
            <a:ext cx="8229600" cy="5575554"/>
          </a:xfrm>
          <a:prstGeom prst="rect">
            <a:avLst/>
          </a:prstGeom>
        </p:spPr>
      </p:pic>
      <p:sp>
        <p:nvSpPr>
          <p:cNvPr id="7" name="正方形/長方形 6"/>
          <p:cNvSpPr/>
          <p:nvPr/>
        </p:nvSpPr>
        <p:spPr>
          <a:xfrm>
            <a:off x="1676400" y="2774265"/>
            <a:ext cx="6351984" cy="646331"/>
          </a:xfrm>
          <a:prstGeom prst="rect">
            <a:avLst/>
          </a:prstGeom>
          <a:solidFill>
            <a:srgbClr val="FFCC00"/>
          </a:solidFill>
          <a:ln w="38100" cap="flat" cmpd="sng" algn="ctr">
            <a:solidFill>
              <a:srgbClr val="FF0000"/>
            </a:solidFill>
            <a:prstDash val="solid"/>
            <a:round/>
            <a:headEnd type="none" w="med" len="med"/>
            <a:tailEnd type="none" w="med" len="med"/>
          </a:ln>
        </p:spPr>
        <p:txBody>
          <a:bodyPr wrap="square">
            <a:spAutoFit/>
          </a:bodyPr>
          <a:lstStyle/>
          <a:p>
            <a:r>
              <a:rPr lang="en-US" altLang="ja-JP" b="1" dirty="0">
                <a:solidFill>
                  <a:srgbClr val="FF0000"/>
                </a:solidFill>
              </a:rPr>
              <a:t>Solblack, a kind of </a:t>
            </a:r>
            <a:r>
              <a:rPr lang="en-US" altLang="ja-JP" b="1" dirty="0" err="1">
                <a:solidFill>
                  <a:srgbClr val="FF0000"/>
                </a:solidFill>
              </a:rPr>
              <a:t>electroless</a:t>
            </a:r>
            <a:r>
              <a:rPr lang="en-US" altLang="ja-JP" b="1" dirty="0">
                <a:solidFill>
                  <a:srgbClr val="FF0000"/>
                </a:solidFill>
              </a:rPr>
              <a:t> Ni-P plating by </a:t>
            </a:r>
            <a:r>
              <a:rPr lang="en-US" altLang="ja-JP" b="1" i="1" dirty="0">
                <a:solidFill>
                  <a:srgbClr val="FF0000"/>
                </a:solidFill>
              </a:rPr>
              <a:t>Asahi Precision Co.</a:t>
            </a:r>
            <a:r>
              <a:rPr lang="en-US" altLang="ja-JP" b="1" dirty="0">
                <a:solidFill>
                  <a:srgbClr val="FF0000"/>
                </a:solidFill>
              </a:rPr>
              <a:t>, has the lowest reflectivity!!</a:t>
            </a:r>
            <a:endParaRPr lang="ja-JP" altLang="en-US" b="1" dirty="0">
              <a:solidFill>
                <a:srgbClr val="FF0000"/>
              </a:solidFill>
            </a:endParaRPr>
          </a:p>
        </p:txBody>
      </p:sp>
    </p:spTree>
    <p:extLst>
      <p:ext uri="{BB962C8B-B14F-4D97-AF65-F5344CB8AC3E}">
        <p14:creationId xmlns:p14="http://schemas.microsoft.com/office/powerpoint/2010/main" val="13785431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en-US" altLang="ja-JP" dirty="0" smtClean="0"/>
              <a:t>Reflectivity of candidates</a:t>
            </a:r>
            <a:endParaRPr lang="ja-JP" altLang="en-US" dirty="0"/>
          </a:p>
        </p:txBody>
      </p:sp>
      <p:sp>
        <p:nvSpPr>
          <p:cNvPr id="5" name="スライド番号プレースホルダ 4"/>
          <p:cNvSpPr>
            <a:spLocks noGrp="1"/>
          </p:cNvSpPr>
          <p:nvPr>
            <p:ph type="sldNum" sz="quarter" idx="12"/>
          </p:nvPr>
        </p:nvSpPr>
        <p:spPr/>
        <p:txBody>
          <a:bodyPr/>
          <a:lstStyle/>
          <a:p>
            <a:fld id="{291D9946-BC5A-A340-BD23-D6CBC1550D0D}" type="slidenum">
              <a:rPr lang="ja-JP" altLang="en-US" smtClean="0">
                <a:solidFill>
                  <a:prstClr val="black"/>
                </a:solidFill>
              </a:rPr>
              <a:pPr/>
              <a:t>8</a:t>
            </a:fld>
            <a:endParaRPr lang="ja-JP" altLang="en-US">
              <a:solidFill>
                <a:prstClr val="black"/>
              </a:solidFill>
            </a:endParaRPr>
          </a:p>
        </p:txBody>
      </p:sp>
      <p:pic>
        <p:nvPicPr>
          <p:cNvPr id="6" name="図 5"/>
          <p:cNvPicPr>
            <a:picLocks noChangeAspect="1"/>
          </p:cNvPicPr>
          <p:nvPr/>
        </p:nvPicPr>
        <p:blipFill>
          <a:blip r:embed="rId3"/>
          <a:stretch>
            <a:fillRect/>
          </a:stretch>
        </p:blipFill>
        <p:spPr>
          <a:xfrm>
            <a:off x="467544" y="836712"/>
            <a:ext cx="8229600" cy="5575554"/>
          </a:xfrm>
          <a:prstGeom prst="rect">
            <a:avLst/>
          </a:prstGeom>
        </p:spPr>
      </p:pic>
      <p:sp>
        <p:nvSpPr>
          <p:cNvPr id="7" name="テキスト ボックス 6"/>
          <p:cNvSpPr txBox="1"/>
          <p:nvPr/>
        </p:nvSpPr>
        <p:spPr>
          <a:xfrm>
            <a:off x="6228184" y="1484784"/>
            <a:ext cx="1130613" cy="276999"/>
          </a:xfrm>
          <a:prstGeom prst="rect">
            <a:avLst/>
          </a:prstGeom>
          <a:noFill/>
        </p:spPr>
        <p:txBody>
          <a:bodyPr wrap="none" rtlCol="0">
            <a:spAutoFit/>
          </a:bodyPr>
          <a:lstStyle/>
          <a:p>
            <a:r>
              <a:rPr lang="en-US" altLang="ja-JP" sz="1200" dirty="0">
                <a:solidFill>
                  <a:prstClr val="black"/>
                </a:solidFill>
              </a:rPr>
              <a:t>in ATC-NAOJ</a:t>
            </a:r>
            <a:endParaRPr lang="ja-JP" altLang="en-US" sz="1200" dirty="0">
              <a:solidFill>
                <a:prstClr val="black"/>
              </a:solidFill>
            </a:endParaRPr>
          </a:p>
        </p:txBody>
      </p:sp>
    </p:spTree>
    <p:extLst>
      <p:ext uri="{BB962C8B-B14F-4D97-AF65-F5344CB8AC3E}">
        <p14:creationId xmlns:p14="http://schemas.microsoft.com/office/powerpoint/2010/main" val="24010649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16632"/>
            <a:ext cx="6336704" cy="432048"/>
          </a:xfrm>
        </p:spPr>
        <p:txBody>
          <a:bodyPr>
            <a:normAutofit fontScale="90000"/>
          </a:bodyPr>
          <a:lstStyle/>
          <a:p>
            <a:r>
              <a:rPr lang="en-US" altLang="ja-JP" dirty="0" smtClean="0"/>
              <a:t>Scattering distributions</a:t>
            </a:r>
            <a:endParaRPr lang="ja-JP" altLang="en-US" dirty="0"/>
          </a:p>
        </p:txBody>
      </p:sp>
      <p:sp>
        <p:nvSpPr>
          <p:cNvPr id="5" name="スライド番号プレースホルダ 4"/>
          <p:cNvSpPr>
            <a:spLocks noGrp="1"/>
          </p:cNvSpPr>
          <p:nvPr>
            <p:ph type="sldNum" sz="quarter" idx="12"/>
          </p:nvPr>
        </p:nvSpPr>
        <p:spPr/>
        <p:txBody>
          <a:bodyPr/>
          <a:lstStyle/>
          <a:p>
            <a:fld id="{291D9946-BC5A-A340-BD23-D6CBC1550D0D}" type="slidenum">
              <a:rPr lang="ja-JP" altLang="en-US" smtClean="0">
                <a:solidFill>
                  <a:prstClr val="black"/>
                </a:solidFill>
              </a:rPr>
              <a:pPr/>
              <a:t>9</a:t>
            </a:fld>
            <a:endParaRPr lang="ja-JP" altLang="en-US">
              <a:solidFill>
                <a:prstClr val="black"/>
              </a:solidFill>
            </a:endParaRPr>
          </a:p>
        </p:txBody>
      </p:sp>
      <p:pic>
        <p:nvPicPr>
          <p:cNvPr id="6" name="図 5" descr="solblack20130605_comp_30s.eps"/>
          <p:cNvPicPr>
            <a:picLocks noChangeAspect="1"/>
          </p:cNvPicPr>
          <p:nvPr/>
        </p:nvPicPr>
        <p:blipFill>
          <a:blip r:embed="rId2"/>
          <a:stretch>
            <a:fillRect/>
          </a:stretch>
        </p:blipFill>
        <p:spPr>
          <a:xfrm>
            <a:off x="1231900" y="970474"/>
            <a:ext cx="7061200" cy="4966776"/>
          </a:xfrm>
          <a:prstGeom prst="rect">
            <a:avLst/>
          </a:prstGeom>
        </p:spPr>
      </p:pic>
      <p:sp>
        <p:nvSpPr>
          <p:cNvPr id="7" name="テキスト ボックス 6"/>
          <p:cNvSpPr txBox="1"/>
          <p:nvPr/>
        </p:nvSpPr>
        <p:spPr>
          <a:xfrm>
            <a:off x="6820734" y="3581400"/>
            <a:ext cx="1871476" cy="338554"/>
          </a:xfrm>
          <a:prstGeom prst="rect">
            <a:avLst/>
          </a:prstGeom>
          <a:noFill/>
        </p:spPr>
        <p:txBody>
          <a:bodyPr wrap="none" rtlCol="0">
            <a:spAutoFit/>
          </a:bodyPr>
          <a:lstStyle/>
          <a:p>
            <a:r>
              <a:rPr lang="en-US" altLang="ja-JP" sz="1600" b="1" i="1" dirty="0" err="1">
                <a:solidFill>
                  <a:srgbClr val="000090"/>
                </a:solidFill>
                <a:latin typeface="Calibri"/>
                <a:cs typeface="Calibri"/>
              </a:rPr>
              <a:t>SolBlack</a:t>
            </a:r>
            <a:r>
              <a:rPr lang="en-US" altLang="ja-JP" sz="1600" b="1" i="1" dirty="0">
                <a:solidFill>
                  <a:srgbClr val="000090"/>
                </a:solidFill>
                <a:latin typeface="Calibri"/>
                <a:cs typeface="Calibri"/>
              </a:rPr>
              <a:t> on SUS BA</a:t>
            </a:r>
            <a:endParaRPr lang="ja-JP" altLang="en-US" sz="1600" b="1" i="1" dirty="0">
              <a:solidFill>
                <a:srgbClr val="000090"/>
              </a:solidFill>
              <a:latin typeface="Calibri"/>
              <a:cs typeface="Calibri"/>
            </a:endParaRPr>
          </a:p>
        </p:txBody>
      </p:sp>
      <p:sp>
        <p:nvSpPr>
          <p:cNvPr id="8" name="テキスト ボックス 7"/>
          <p:cNvSpPr txBox="1"/>
          <p:nvPr/>
        </p:nvSpPr>
        <p:spPr>
          <a:xfrm>
            <a:off x="3334216" y="2717800"/>
            <a:ext cx="1846529" cy="338554"/>
          </a:xfrm>
          <a:prstGeom prst="rect">
            <a:avLst/>
          </a:prstGeom>
          <a:noFill/>
        </p:spPr>
        <p:txBody>
          <a:bodyPr wrap="none" rtlCol="0">
            <a:spAutoFit/>
          </a:bodyPr>
          <a:lstStyle/>
          <a:p>
            <a:r>
              <a:rPr lang="en-US" altLang="ja-JP" sz="1600" b="1" i="1" dirty="0">
                <a:solidFill>
                  <a:srgbClr val="669933"/>
                </a:solidFill>
                <a:latin typeface="Calibri"/>
                <a:cs typeface="Calibri"/>
              </a:rPr>
              <a:t>Solblack on SUS 2B</a:t>
            </a:r>
            <a:endParaRPr lang="ja-JP" altLang="en-US" sz="1600" b="1" i="1" dirty="0">
              <a:solidFill>
                <a:srgbClr val="669933"/>
              </a:solidFill>
              <a:latin typeface="Calibri"/>
              <a:cs typeface="Calibri"/>
            </a:endParaRPr>
          </a:p>
        </p:txBody>
      </p:sp>
      <p:sp>
        <p:nvSpPr>
          <p:cNvPr id="9" name="テキスト ボックス 8"/>
          <p:cNvSpPr txBox="1"/>
          <p:nvPr/>
        </p:nvSpPr>
        <p:spPr>
          <a:xfrm>
            <a:off x="4531976" y="3919954"/>
            <a:ext cx="2277737" cy="338554"/>
          </a:xfrm>
          <a:prstGeom prst="rect">
            <a:avLst/>
          </a:prstGeom>
          <a:noFill/>
        </p:spPr>
        <p:txBody>
          <a:bodyPr wrap="none" rtlCol="0">
            <a:spAutoFit/>
          </a:bodyPr>
          <a:lstStyle/>
          <a:p>
            <a:r>
              <a:rPr lang="en-US" altLang="ja-JP" sz="1600" b="1" i="1" dirty="0">
                <a:solidFill>
                  <a:srgbClr val="C0504D"/>
                </a:solidFill>
                <a:latin typeface="Calibri"/>
                <a:cs typeface="Calibri"/>
              </a:rPr>
              <a:t>Solblack on A1050 ,ECB</a:t>
            </a:r>
            <a:endParaRPr lang="ja-JP" altLang="en-US" sz="1600" b="1" i="1" dirty="0">
              <a:solidFill>
                <a:srgbClr val="C0504D"/>
              </a:solidFill>
              <a:latin typeface="Calibri"/>
              <a:cs typeface="Calibri"/>
            </a:endParaRPr>
          </a:p>
        </p:txBody>
      </p:sp>
      <p:sp>
        <p:nvSpPr>
          <p:cNvPr id="10" name="正方形/長方形 9"/>
          <p:cNvSpPr/>
          <p:nvPr/>
        </p:nvSpPr>
        <p:spPr>
          <a:xfrm>
            <a:off x="4738313" y="4258508"/>
            <a:ext cx="2082421" cy="276999"/>
          </a:xfrm>
          <a:prstGeom prst="rect">
            <a:avLst/>
          </a:prstGeom>
        </p:spPr>
        <p:txBody>
          <a:bodyPr wrap="none">
            <a:spAutoFit/>
          </a:bodyPr>
          <a:lstStyle/>
          <a:p>
            <a:r>
              <a:rPr lang="en-US" altLang="ja-JP" sz="1200" dirty="0">
                <a:solidFill>
                  <a:prstClr val="black"/>
                </a:solidFill>
                <a:latin typeface="Calibri"/>
                <a:cs typeface="Calibri"/>
              </a:rPr>
              <a:t>ECB (Electro-Chemical Buffing)</a:t>
            </a:r>
            <a:endParaRPr lang="ja-JP" altLang="en-US" sz="1200" dirty="0">
              <a:solidFill>
                <a:prstClr val="black"/>
              </a:solidFill>
              <a:latin typeface="Calibri"/>
              <a:cs typeface="Calibri"/>
            </a:endParaRPr>
          </a:p>
        </p:txBody>
      </p:sp>
      <p:sp>
        <p:nvSpPr>
          <p:cNvPr id="11" name="正方形/長方形 10"/>
          <p:cNvSpPr/>
          <p:nvPr/>
        </p:nvSpPr>
        <p:spPr>
          <a:xfrm>
            <a:off x="1231900" y="1193800"/>
            <a:ext cx="292100" cy="419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pic>
        <p:nvPicPr>
          <p:cNvPr id="12" name="図 11" descr="latex-image-1.pdf"/>
          <p:cNvPicPr>
            <a:picLocks noChangeAspect="1"/>
          </p:cNvPicPr>
          <p:nvPr/>
        </p:nvPicPr>
        <p:blipFill>
          <a:blip r:embed="rId3"/>
          <a:stretch>
            <a:fillRect/>
          </a:stretch>
        </p:blipFill>
        <p:spPr>
          <a:xfrm rot="16200000">
            <a:off x="552450" y="2527300"/>
            <a:ext cx="1511300" cy="736600"/>
          </a:xfrm>
          <a:prstGeom prst="rect">
            <a:avLst/>
          </a:prstGeom>
        </p:spPr>
      </p:pic>
      <p:pic>
        <p:nvPicPr>
          <p:cNvPr id="13" name="図 12" descr="latex-image-1.pdf"/>
          <p:cNvPicPr>
            <a:picLocks noChangeAspect="1"/>
          </p:cNvPicPr>
          <p:nvPr/>
        </p:nvPicPr>
        <p:blipFill>
          <a:blip r:embed="rId4"/>
          <a:stretch>
            <a:fillRect/>
          </a:stretch>
        </p:blipFill>
        <p:spPr>
          <a:xfrm>
            <a:off x="3671513" y="4953000"/>
            <a:ext cx="1066800" cy="266700"/>
          </a:xfrm>
          <a:prstGeom prst="rect">
            <a:avLst/>
          </a:prstGeom>
        </p:spPr>
      </p:pic>
      <p:pic>
        <p:nvPicPr>
          <p:cNvPr id="14" name="図 13" descr="latex-image-1.pdf"/>
          <p:cNvPicPr>
            <a:picLocks noChangeAspect="1"/>
          </p:cNvPicPr>
          <p:nvPr/>
        </p:nvPicPr>
        <p:blipFill>
          <a:blip r:embed="rId5"/>
          <a:stretch>
            <a:fillRect/>
          </a:stretch>
        </p:blipFill>
        <p:spPr>
          <a:xfrm rot="16200000">
            <a:off x="1028700" y="1557753"/>
            <a:ext cx="558800" cy="304800"/>
          </a:xfrm>
          <a:prstGeom prst="rect">
            <a:avLst/>
          </a:prstGeom>
        </p:spPr>
      </p:pic>
      <p:sp>
        <p:nvSpPr>
          <p:cNvPr id="15" name="正方形/長方形 14"/>
          <p:cNvSpPr/>
          <p:nvPr/>
        </p:nvSpPr>
        <p:spPr>
          <a:xfrm rot="16200000">
            <a:off x="-1658372" y="3067136"/>
            <a:ext cx="4792348" cy="338554"/>
          </a:xfrm>
          <a:prstGeom prst="rect">
            <a:avLst/>
          </a:prstGeom>
          <a:noFill/>
        </p:spPr>
        <p:txBody>
          <a:bodyPr wrap="none">
            <a:spAutoFit/>
          </a:bodyPr>
          <a:lstStyle/>
          <a:p>
            <a:r>
              <a:rPr lang="en-US" altLang="ja-JP" sz="1600" i="1" dirty="0">
                <a:solidFill>
                  <a:prstClr val="black"/>
                </a:solidFill>
                <a:latin typeface="Calibri"/>
                <a:cs typeface="Calibri"/>
              </a:rPr>
              <a:t>Scattering probability distribution per unit solid angle</a:t>
            </a:r>
            <a:endParaRPr lang="ja-JP" altLang="en-US" sz="1600" i="1" dirty="0">
              <a:solidFill>
                <a:prstClr val="black"/>
              </a:solidFill>
              <a:latin typeface="Calibri"/>
              <a:cs typeface="Calibri"/>
            </a:endParaRPr>
          </a:p>
        </p:txBody>
      </p:sp>
      <p:cxnSp>
        <p:nvCxnSpPr>
          <p:cNvPr id="16" name="直線矢印コネクタ 15"/>
          <p:cNvCxnSpPr/>
          <p:nvPr/>
        </p:nvCxnSpPr>
        <p:spPr bwMode="auto">
          <a:xfrm rot="5400000" flipH="1" flipV="1">
            <a:off x="293719" y="5383182"/>
            <a:ext cx="412887" cy="136724"/>
          </a:xfrm>
          <a:prstGeom prst="straightConnector1">
            <a:avLst/>
          </a:prstGeom>
          <a:ln w="25400">
            <a:solidFill>
              <a:schemeClr val="tx1"/>
            </a:solidFill>
            <a:headEnd type="none" w="med" len="med"/>
            <a:tailEnd type="arrow"/>
          </a:ln>
        </p:spPr>
        <p:style>
          <a:lnRef idx="1">
            <a:schemeClr val="dk1"/>
          </a:lnRef>
          <a:fillRef idx="0">
            <a:schemeClr val="dk1"/>
          </a:fillRef>
          <a:effectRef idx="0">
            <a:schemeClr val="dk1"/>
          </a:effectRef>
          <a:fontRef idx="minor">
            <a:schemeClr val="tx1"/>
          </a:fontRef>
        </p:style>
      </p:cxnSp>
      <p:pic>
        <p:nvPicPr>
          <p:cNvPr id="17" name="図 16" descr="latex-image-1.pdf"/>
          <p:cNvPicPr>
            <a:picLocks noChangeAspect="1"/>
          </p:cNvPicPr>
          <p:nvPr/>
        </p:nvPicPr>
        <p:blipFill>
          <a:blip r:embed="rId6"/>
          <a:stretch>
            <a:fillRect/>
          </a:stretch>
        </p:blipFill>
        <p:spPr>
          <a:xfrm>
            <a:off x="5257800" y="5905500"/>
            <a:ext cx="203200" cy="228600"/>
          </a:xfrm>
          <a:prstGeom prst="rect">
            <a:avLst/>
          </a:prstGeom>
        </p:spPr>
      </p:pic>
      <p:sp>
        <p:nvSpPr>
          <p:cNvPr id="18" name="テキスト ボックス 17"/>
          <p:cNvSpPr txBox="1"/>
          <p:nvPr/>
        </p:nvSpPr>
        <p:spPr>
          <a:xfrm>
            <a:off x="1993577" y="1124921"/>
            <a:ext cx="5471320" cy="369332"/>
          </a:xfrm>
          <a:prstGeom prst="rect">
            <a:avLst/>
          </a:prstGeom>
          <a:solidFill>
            <a:srgbClr val="FFCC00"/>
          </a:solidFill>
        </p:spPr>
        <p:txBody>
          <a:bodyPr wrap="none" rtlCol="0">
            <a:spAutoFit/>
          </a:bodyPr>
          <a:lstStyle/>
          <a:p>
            <a:r>
              <a:rPr lang="en-US" altLang="ja-JP" i="1" dirty="0">
                <a:solidFill>
                  <a:prstClr val="black"/>
                </a:solidFill>
                <a:latin typeface="Calibri"/>
                <a:cs typeface="Calibri"/>
              </a:rPr>
              <a:t>Scattering profiles differ as the base material’s surfaces!</a:t>
            </a:r>
            <a:endParaRPr lang="ja-JP" altLang="en-US" i="1" dirty="0">
              <a:solidFill>
                <a:prstClr val="black"/>
              </a:solidFill>
              <a:latin typeface="Calibri"/>
              <a:cs typeface="Calibri"/>
            </a:endParaRPr>
          </a:p>
        </p:txBody>
      </p:sp>
      <p:pic>
        <p:nvPicPr>
          <p:cNvPr id="19" name="図 18" descr="latex-image-1.pdf"/>
          <p:cNvPicPr>
            <a:picLocks noChangeAspect="1"/>
          </p:cNvPicPr>
          <p:nvPr/>
        </p:nvPicPr>
        <p:blipFill>
          <a:blip r:embed="rId7"/>
          <a:stretch>
            <a:fillRect/>
          </a:stretch>
        </p:blipFill>
        <p:spPr>
          <a:xfrm>
            <a:off x="428824" y="5988050"/>
            <a:ext cx="2387600" cy="431800"/>
          </a:xfrm>
          <a:prstGeom prst="rect">
            <a:avLst/>
          </a:prstGeom>
          <a:solidFill>
            <a:srgbClr val="FFFFFF"/>
          </a:solidFill>
          <a:ln>
            <a:noFill/>
          </a:ln>
        </p:spPr>
      </p:pic>
      <p:sp>
        <p:nvSpPr>
          <p:cNvPr id="21" name="正方形/長方形 20"/>
          <p:cNvSpPr/>
          <p:nvPr/>
        </p:nvSpPr>
        <p:spPr>
          <a:xfrm>
            <a:off x="232452" y="5600184"/>
            <a:ext cx="3852449" cy="369332"/>
          </a:xfrm>
          <a:prstGeom prst="rect">
            <a:avLst/>
          </a:prstGeom>
        </p:spPr>
        <p:txBody>
          <a:bodyPr wrap="none">
            <a:spAutoFit/>
          </a:bodyPr>
          <a:lstStyle/>
          <a:p>
            <a:r>
              <a:rPr lang="en-US" altLang="ja-JP" i="1" dirty="0">
                <a:solidFill>
                  <a:prstClr val="black"/>
                </a:solidFill>
                <a:latin typeface="Calibri"/>
                <a:cs typeface="Calibri"/>
              </a:rPr>
              <a:t>Note: Different from “BRDF”                .</a:t>
            </a:r>
            <a:endParaRPr lang="ja-JP" altLang="en-US" i="1" dirty="0">
              <a:solidFill>
                <a:prstClr val="black"/>
              </a:solidFill>
              <a:latin typeface="Calibri"/>
              <a:cs typeface="Calibri"/>
            </a:endParaRPr>
          </a:p>
        </p:txBody>
      </p:sp>
      <p:sp>
        <p:nvSpPr>
          <p:cNvPr id="22" name="テキスト ボックス 21"/>
          <p:cNvSpPr txBox="1"/>
          <p:nvPr/>
        </p:nvSpPr>
        <p:spPr>
          <a:xfrm>
            <a:off x="6230297" y="2379246"/>
            <a:ext cx="1880543" cy="338554"/>
          </a:xfrm>
          <a:prstGeom prst="rect">
            <a:avLst/>
          </a:prstGeom>
          <a:solidFill>
            <a:srgbClr val="FF0000"/>
          </a:solidFill>
        </p:spPr>
        <p:txBody>
          <a:bodyPr wrap="none" rtlCol="0">
            <a:spAutoFit/>
          </a:bodyPr>
          <a:lstStyle/>
          <a:p>
            <a:r>
              <a:rPr lang="en-US" altLang="ja-JP" sz="1600" dirty="0">
                <a:solidFill>
                  <a:prstClr val="white"/>
                </a:solidFill>
                <a:latin typeface="Calibri"/>
                <a:cs typeface="Calibri"/>
              </a:rPr>
              <a:t>FWHM :About 4 deg</a:t>
            </a:r>
          </a:p>
        </p:txBody>
      </p:sp>
      <p:sp>
        <p:nvSpPr>
          <p:cNvPr id="23" name="テキスト ボックス 22"/>
          <p:cNvSpPr txBox="1"/>
          <p:nvPr/>
        </p:nvSpPr>
        <p:spPr>
          <a:xfrm>
            <a:off x="539552" y="620688"/>
            <a:ext cx="7755699" cy="369332"/>
          </a:xfrm>
          <a:prstGeom prst="rect">
            <a:avLst/>
          </a:prstGeom>
          <a:solidFill>
            <a:schemeClr val="bg2"/>
          </a:solidFill>
        </p:spPr>
        <p:txBody>
          <a:bodyPr wrap="none" rtlCol="0">
            <a:spAutoFit/>
          </a:bodyPr>
          <a:lstStyle/>
          <a:p>
            <a:r>
              <a:rPr lang="en-US" altLang="ja-JP" b="1" dirty="0">
                <a:solidFill>
                  <a:prstClr val="black"/>
                </a:solidFill>
                <a:latin typeface="Calibri"/>
                <a:cs typeface="Calibri"/>
              </a:rPr>
              <a:t>Our design principle: use mirror-like surfaces and suppress wide-spread scatter.</a:t>
            </a:r>
            <a:endParaRPr lang="ja-JP" altLang="en-US" b="1" dirty="0">
              <a:solidFill>
                <a:prstClr val="black"/>
              </a:solidFill>
              <a:latin typeface="Calibri"/>
              <a:cs typeface="Calibri"/>
            </a:endParaRPr>
          </a:p>
        </p:txBody>
      </p:sp>
      <p:sp>
        <p:nvSpPr>
          <p:cNvPr id="36" name="角丸四角形 35"/>
          <p:cNvSpPr/>
          <p:nvPr/>
        </p:nvSpPr>
        <p:spPr>
          <a:xfrm>
            <a:off x="7195430" y="4675294"/>
            <a:ext cx="2164470" cy="15797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grpSp>
        <p:nvGrpSpPr>
          <p:cNvPr id="3" name="図形グループ 34"/>
          <p:cNvGrpSpPr/>
          <p:nvPr/>
        </p:nvGrpSpPr>
        <p:grpSpPr>
          <a:xfrm>
            <a:off x="7297030" y="4662594"/>
            <a:ext cx="1893724" cy="1579767"/>
            <a:chOff x="125824" y="4602489"/>
            <a:chExt cx="1893724" cy="1579767"/>
          </a:xfrm>
        </p:grpSpPr>
        <p:sp>
          <p:nvSpPr>
            <p:cNvPr id="24" name="爆発 2 23"/>
            <p:cNvSpPr/>
            <p:nvPr/>
          </p:nvSpPr>
          <p:spPr>
            <a:xfrm>
              <a:off x="609601" y="5452478"/>
              <a:ext cx="485304" cy="347077"/>
            </a:xfrm>
            <a:prstGeom prst="irregularSeal2">
              <a:avLst/>
            </a:prstGeom>
            <a:solidFill>
              <a:srgbClr val="FFCC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5" name="正方形/長方形 24"/>
            <p:cNvSpPr/>
            <p:nvPr/>
          </p:nvSpPr>
          <p:spPr>
            <a:xfrm>
              <a:off x="571500" y="5723355"/>
              <a:ext cx="469900" cy="45719"/>
            </a:xfrm>
            <a:prstGeom prst="rect">
              <a:avLst/>
            </a:prstGeom>
            <a:solidFill>
              <a:srgbClr val="741600"/>
            </a:solid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26" name="直線矢印コネクタ 25"/>
            <p:cNvCxnSpPr/>
            <p:nvPr/>
          </p:nvCxnSpPr>
          <p:spPr bwMode="auto">
            <a:xfrm rot="10800000" flipH="1" flipV="1">
              <a:off x="492083" y="5095604"/>
              <a:ext cx="384218" cy="627749"/>
            </a:xfrm>
            <a:prstGeom prst="straightConnector1">
              <a:avLst/>
            </a:prstGeom>
            <a:ln w="25400">
              <a:solidFill>
                <a:schemeClr val="accent2"/>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457200" y="5743674"/>
              <a:ext cx="764352" cy="261610"/>
            </a:xfrm>
            <a:prstGeom prst="rect">
              <a:avLst/>
            </a:prstGeom>
            <a:noFill/>
          </p:spPr>
          <p:txBody>
            <a:bodyPr wrap="none" rtlCol="0">
              <a:spAutoFit/>
            </a:bodyPr>
            <a:lstStyle/>
            <a:p>
              <a:r>
                <a:rPr lang="en-US" altLang="ja-JP" sz="1100" dirty="0">
                  <a:solidFill>
                    <a:prstClr val="black"/>
                  </a:solidFill>
                  <a:latin typeface="Calibri"/>
                  <a:cs typeface="Calibri"/>
                </a:rPr>
                <a:t>Candidate</a:t>
              </a:r>
              <a:endParaRPr lang="ja-JP" altLang="en-US" sz="1100" dirty="0">
                <a:solidFill>
                  <a:prstClr val="black"/>
                </a:solidFill>
                <a:latin typeface="Calibri"/>
                <a:cs typeface="Calibri"/>
              </a:endParaRPr>
            </a:p>
          </p:txBody>
        </p:sp>
        <p:sp>
          <p:nvSpPr>
            <p:cNvPr id="28" name="二等辺三角形 27"/>
            <p:cNvSpPr/>
            <p:nvPr/>
          </p:nvSpPr>
          <p:spPr>
            <a:xfrm rot="2416019">
              <a:off x="1076702" y="5192228"/>
              <a:ext cx="238900" cy="303562"/>
            </a:xfrm>
            <a:prstGeom prst="triangle">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9" name="フリーフォーム 28"/>
            <p:cNvSpPr/>
            <p:nvPr/>
          </p:nvSpPr>
          <p:spPr bwMode="auto">
            <a:xfrm>
              <a:off x="1282700" y="5088467"/>
              <a:ext cx="304800" cy="349250"/>
            </a:xfrm>
            <a:custGeom>
              <a:avLst/>
              <a:gdLst>
                <a:gd name="connsiteX0" fmla="*/ 0 w 304800"/>
                <a:gd name="connsiteY0" fmla="*/ 143933 h 349250"/>
                <a:gd name="connsiteX1" fmla="*/ 63500 w 304800"/>
                <a:gd name="connsiteY1" fmla="*/ 42333 h 349250"/>
                <a:gd name="connsiteX2" fmla="*/ 190500 w 304800"/>
                <a:gd name="connsiteY2" fmla="*/ 29633 h 349250"/>
                <a:gd name="connsiteX3" fmla="*/ 101600 w 304800"/>
                <a:gd name="connsiteY3" fmla="*/ 220133 h 349250"/>
                <a:gd name="connsiteX4" fmla="*/ 165100 w 304800"/>
                <a:gd name="connsiteY4" fmla="*/ 347133 h 349250"/>
                <a:gd name="connsiteX5" fmla="*/ 304800 w 304800"/>
                <a:gd name="connsiteY5" fmla="*/ 20743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49250">
                  <a:moveTo>
                    <a:pt x="0" y="143933"/>
                  </a:moveTo>
                  <a:cubicBezTo>
                    <a:pt x="15875" y="102658"/>
                    <a:pt x="31750" y="61383"/>
                    <a:pt x="63500" y="42333"/>
                  </a:cubicBezTo>
                  <a:cubicBezTo>
                    <a:pt x="95250" y="23283"/>
                    <a:pt x="184150" y="0"/>
                    <a:pt x="190500" y="29633"/>
                  </a:cubicBezTo>
                  <a:cubicBezTo>
                    <a:pt x="196850" y="59266"/>
                    <a:pt x="105833" y="167216"/>
                    <a:pt x="101600" y="220133"/>
                  </a:cubicBezTo>
                  <a:cubicBezTo>
                    <a:pt x="97367" y="273050"/>
                    <a:pt x="131233" y="349250"/>
                    <a:pt x="165100" y="347133"/>
                  </a:cubicBezTo>
                  <a:cubicBezTo>
                    <a:pt x="198967" y="345016"/>
                    <a:pt x="304800" y="207433"/>
                    <a:pt x="304800" y="207433"/>
                  </a:cubicBezTo>
                </a:path>
              </a:pathLst>
            </a:custGeom>
            <a:ln w="25400">
              <a:solidFill>
                <a:schemeClr val="tx1"/>
              </a:solidFill>
              <a:headEnd type="none" w="med" len="me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834139" y="4886067"/>
              <a:ext cx="1185409" cy="261610"/>
            </a:xfrm>
            <a:prstGeom prst="rect">
              <a:avLst/>
            </a:prstGeom>
            <a:noFill/>
          </p:spPr>
          <p:txBody>
            <a:bodyPr wrap="none" rtlCol="0">
              <a:spAutoFit/>
            </a:bodyPr>
            <a:lstStyle/>
            <a:p>
              <a:r>
                <a:rPr lang="en-US" altLang="ja-JP" sz="1100" dirty="0">
                  <a:solidFill>
                    <a:prstClr val="black"/>
                  </a:solidFill>
                  <a:latin typeface="Calibri"/>
                  <a:cs typeface="Calibri"/>
                </a:rPr>
                <a:t>Rotating detector</a:t>
              </a:r>
              <a:endParaRPr lang="ja-JP" altLang="en-US" sz="1100" dirty="0">
                <a:solidFill>
                  <a:prstClr val="black"/>
                </a:solidFill>
                <a:latin typeface="Calibri"/>
                <a:cs typeface="Calibri"/>
              </a:endParaRPr>
            </a:p>
          </p:txBody>
        </p:sp>
        <p:sp>
          <p:nvSpPr>
            <p:cNvPr id="31" name="正方形/長方形 30"/>
            <p:cNvSpPr/>
            <p:nvPr/>
          </p:nvSpPr>
          <p:spPr>
            <a:xfrm rot="19800000">
              <a:off x="404995" y="4881491"/>
              <a:ext cx="162533" cy="346961"/>
            </a:xfrm>
            <a:prstGeom prst="rect">
              <a:avLst/>
            </a:prstGeom>
            <a:solidFill>
              <a:srgbClr val="000090"/>
            </a:solid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32" name="テキスト ボックス 31"/>
            <p:cNvSpPr txBox="1"/>
            <p:nvPr/>
          </p:nvSpPr>
          <p:spPr>
            <a:xfrm>
              <a:off x="126876" y="4602489"/>
              <a:ext cx="902868" cy="261610"/>
            </a:xfrm>
            <a:prstGeom prst="rect">
              <a:avLst/>
            </a:prstGeom>
            <a:noFill/>
          </p:spPr>
          <p:txBody>
            <a:bodyPr wrap="none" rtlCol="0">
              <a:spAutoFit/>
            </a:bodyPr>
            <a:lstStyle/>
            <a:p>
              <a:r>
                <a:rPr lang="en-US" altLang="ja-JP" sz="1100" dirty="0">
                  <a:solidFill>
                    <a:prstClr val="black"/>
                  </a:solidFill>
                  <a:latin typeface="Calibri"/>
                  <a:cs typeface="Calibri"/>
                </a:rPr>
                <a:t>Source: 1um</a:t>
              </a:r>
              <a:endParaRPr lang="ja-JP" altLang="en-US" sz="1100" dirty="0">
                <a:solidFill>
                  <a:prstClr val="black"/>
                </a:solidFill>
                <a:latin typeface="Calibri"/>
                <a:cs typeface="Calibri"/>
              </a:endParaRPr>
            </a:p>
          </p:txBody>
        </p:sp>
        <p:sp>
          <p:nvSpPr>
            <p:cNvPr id="33" name="フリーフォーム 32"/>
            <p:cNvSpPr/>
            <p:nvPr/>
          </p:nvSpPr>
          <p:spPr bwMode="auto">
            <a:xfrm>
              <a:off x="266700" y="5219700"/>
              <a:ext cx="1257300" cy="520700"/>
            </a:xfrm>
            <a:custGeom>
              <a:avLst/>
              <a:gdLst>
                <a:gd name="connsiteX0" fmla="*/ 0 w 1257300"/>
                <a:gd name="connsiteY0" fmla="*/ 76200 h 520700"/>
                <a:gd name="connsiteX1" fmla="*/ 101600 w 1257300"/>
                <a:gd name="connsiteY1" fmla="*/ 63500 h 520700"/>
                <a:gd name="connsiteX2" fmla="*/ 177800 w 1257300"/>
                <a:gd name="connsiteY2" fmla="*/ 38100 h 520700"/>
                <a:gd name="connsiteX3" fmla="*/ 342900 w 1257300"/>
                <a:gd name="connsiteY3" fmla="*/ 0 h 520700"/>
                <a:gd name="connsiteX4" fmla="*/ 546100 w 1257300"/>
                <a:gd name="connsiteY4" fmla="*/ 12700 h 520700"/>
                <a:gd name="connsiteX5" fmla="*/ 685800 w 1257300"/>
                <a:gd name="connsiteY5" fmla="*/ 50800 h 520700"/>
                <a:gd name="connsiteX6" fmla="*/ 736600 w 1257300"/>
                <a:gd name="connsiteY6" fmla="*/ 63500 h 520700"/>
                <a:gd name="connsiteX7" fmla="*/ 774700 w 1257300"/>
                <a:gd name="connsiteY7" fmla="*/ 88900 h 520700"/>
                <a:gd name="connsiteX8" fmla="*/ 850900 w 1257300"/>
                <a:gd name="connsiteY8" fmla="*/ 114300 h 520700"/>
                <a:gd name="connsiteX9" fmla="*/ 901700 w 1257300"/>
                <a:gd name="connsiteY9" fmla="*/ 152400 h 520700"/>
                <a:gd name="connsiteX10" fmla="*/ 939800 w 1257300"/>
                <a:gd name="connsiteY10" fmla="*/ 165100 h 520700"/>
                <a:gd name="connsiteX11" fmla="*/ 1016000 w 1257300"/>
                <a:gd name="connsiteY11" fmla="*/ 215900 h 520700"/>
                <a:gd name="connsiteX12" fmla="*/ 1016000 w 1257300"/>
                <a:gd name="connsiteY12" fmla="*/ 215900 h 520700"/>
                <a:gd name="connsiteX13" fmla="*/ 1066800 w 1257300"/>
                <a:gd name="connsiteY13" fmla="*/ 254000 h 520700"/>
                <a:gd name="connsiteX14" fmla="*/ 1130300 w 1257300"/>
                <a:gd name="connsiteY14" fmla="*/ 317500 h 520700"/>
                <a:gd name="connsiteX15" fmla="*/ 1181100 w 1257300"/>
                <a:gd name="connsiteY15" fmla="*/ 381000 h 520700"/>
                <a:gd name="connsiteX16" fmla="*/ 1219200 w 1257300"/>
                <a:gd name="connsiteY16" fmla="*/ 457200 h 520700"/>
                <a:gd name="connsiteX17" fmla="*/ 1244600 w 1257300"/>
                <a:gd name="connsiteY17" fmla="*/ 495300 h 520700"/>
                <a:gd name="connsiteX18" fmla="*/ 1257300 w 1257300"/>
                <a:gd name="connsiteY18" fmla="*/ 52070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7300" h="520700">
                  <a:moveTo>
                    <a:pt x="0" y="76200"/>
                  </a:moveTo>
                  <a:cubicBezTo>
                    <a:pt x="33867" y="71967"/>
                    <a:pt x="68227" y="70651"/>
                    <a:pt x="101600" y="63500"/>
                  </a:cubicBezTo>
                  <a:cubicBezTo>
                    <a:pt x="127780" y="57890"/>
                    <a:pt x="151825" y="44594"/>
                    <a:pt x="177800" y="38100"/>
                  </a:cubicBezTo>
                  <a:cubicBezTo>
                    <a:pt x="300341" y="7465"/>
                    <a:pt x="245169" y="19546"/>
                    <a:pt x="342900" y="0"/>
                  </a:cubicBezTo>
                  <a:cubicBezTo>
                    <a:pt x="410633" y="4233"/>
                    <a:pt x="478759" y="4282"/>
                    <a:pt x="546100" y="12700"/>
                  </a:cubicBezTo>
                  <a:cubicBezTo>
                    <a:pt x="626590" y="22761"/>
                    <a:pt x="627658" y="34188"/>
                    <a:pt x="685800" y="50800"/>
                  </a:cubicBezTo>
                  <a:cubicBezTo>
                    <a:pt x="702583" y="55595"/>
                    <a:pt x="719667" y="59267"/>
                    <a:pt x="736600" y="63500"/>
                  </a:cubicBezTo>
                  <a:cubicBezTo>
                    <a:pt x="749300" y="71967"/>
                    <a:pt x="760752" y="82701"/>
                    <a:pt x="774700" y="88900"/>
                  </a:cubicBezTo>
                  <a:cubicBezTo>
                    <a:pt x="799166" y="99774"/>
                    <a:pt x="850900" y="114300"/>
                    <a:pt x="850900" y="114300"/>
                  </a:cubicBezTo>
                  <a:cubicBezTo>
                    <a:pt x="867833" y="127000"/>
                    <a:pt x="883322" y="141898"/>
                    <a:pt x="901700" y="152400"/>
                  </a:cubicBezTo>
                  <a:cubicBezTo>
                    <a:pt x="913323" y="159042"/>
                    <a:pt x="928098" y="158599"/>
                    <a:pt x="939800" y="165100"/>
                  </a:cubicBezTo>
                  <a:cubicBezTo>
                    <a:pt x="966485" y="179925"/>
                    <a:pt x="990600" y="198967"/>
                    <a:pt x="1016000" y="215900"/>
                  </a:cubicBezTo>
                  <a:lnTo>
                    <a:pt x="1016000" y="215900"/>
                  </a:lnTo>
                  <a:cubicBezTo>
                    <a:pt x="1032933" y="228600"/>
                    <a:pt x="1051833" y="239033"/>
                    <a:pt x="1066800" y="254000"/>
                  </a:cubicBezTo>
                  <a:cubicBezTo>
                    <a:pt x="1151467" y="338667"/>
                    <a:pt x="1028700" y="249767"/>
                    <a:pt x="1130300" y="317500"/>
                  </a:cubicBezTo>
                  <a:cubicBezTo>
                    <a:pt x="1155024" y="391673"/>
                    <a:pt x="1123655" y="323555"/>
                    <a:pt x="1181100" y="381000"/>
                  </a:cubicBezTo>
                  <a:cubicBezTo>
                    <a:pt x="1217496" y="417396"/>
                    <a:pt x="1198542" y="415883"/>
                    <a:pt x="1219200" y="457200"/>
                  </a:cubicBezTo>
                  <a:cubicBezTo>
                    <a:pt x="1226026" y="470852"/>
                    <a:pt x="1236747" y="482212"/>
                    <a:pt x="1244600" y="495300"/>
                  </a:cubicBezTo>
                  <a:cubicBezTo>
                    <a:pt x="1249470" y="503417"/>
                    <a:pt x="1253067" y="512233"/>
                    <a:pt x="1257300" y="520700"/>
                  </a:cubicBezTo>
                </a:path>
              </a:pathLst>
            </a:custGeom>
            <a:ln w="25400" cap="flat" cmpd="sng" algn="ctr">
              <a:solidFill>
                <a:srgbClr val="FF6600"/>
              </a:solidFill>
              <a:prstDash val="sysDash"/>
              <a:round/>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34" name="テキスト ボックス 33"/>
            <p:cNvSpPr txBox="1"/>
            <p:nvPr/>
          </p:nvSpPr>
          <p:spPr>
            <a:xfrm>
              <a:off x="125824" y="5874479"/>
              <a:ext cx="1561570" cy="307777"/>
            </a:xfrm>
            <a:prstGeom prst="rect">
              <a:avLst/>
            </a:prstGeom>
            <a:noFill/>
          </p:spPr>
          <p:txBody>
            <a:bodyPr wrap="none" rtlCol="0">
              <a:spAutoFit/>
            </a:bodyPr>
            <a:lstStyle/>
            <a:p>
              <a:r>
                <a:rPr lang="en-US" altLang="ja-JP" sz="1400" b="1" i="1" dirty="0" err="1">
                  <a:solidFill>
                    <a:prstClr val="black"/>
                  </a:solidFill>
                  <a:latin typeface="Calibri"/>
                  <a:cs typeface="Calibri"/>
                </a:rPr>
                <a:t>Goniophotometer</a:t>
              </a:r>
              <a:endParaRPr lang="ja-JP" altLang="en-US" sz="1400" b="1" i="1" dirty="0">
                <a:solidFill>
                  <a:prstClr val="black"/>
                </a:solidFill>
                <a:latin typeface="Calibri"/>
                <a:cs typeface="Calibri"/>
              </a:endParaRPr>
            </a:p>
          </p:txBody>
        </p:sp>
      </p:grpSp>
      <p:pic>
        <p:nvPicPr>
          <p:cNvPr id="20" name="図 19" descr="latex-image-1.pdf"/>
          <p:cNvPicPr>
            <a:picLocks noChangeAspect="1"/>
          </p:cNvPicPr>
          <p:nvPr/>
        </p:nvPicPr>
        <p:blipFill>
          <a:blip r:embed="rId8"/>
          <a:stretch>
            <a:fillRect/>
          </a:stretch>
        </p:blipFill>
        <p:spPr>
          <a:xfrm>
            <a:off x="2978150" y="5708650"/>
            <a:ext cx="698500" cy="215900"/>
          </a:xfrm>
          <a:prstGeom prst="rect">
            <a:avLst/>
          </a:prstGeom>
        </p:spPr>
      </p:pic>
      <p:sp>
        <p:nvSpPr>
          <p:cNvPr id="37" name="テキスト ボックス 36"/>
          <p:cNvSpPr txBox="1"/>
          <p:nvPr/>
        </p:nvSpPr>
        <p:spPr>
          <a:xfrm>
            <a:off x="5670961" y="6179689"/>
            <a:ext cx="3473039" cy="276999"/>
          </a:xfrm>
          <a:prstGeom prst="rect">
            <a:avLst/>
          </a:prstGeom>
          <a:noFill/>
        </p:spPr>
        <p:txBody>
          <a:bodyPr wrap="none" rtlCol="0">
            <a:spAutoFit/>
          </a:bodyPr>
          <a:lstStyle/>
          <a:p>
            <a:r>
              <a:rPr lang="en-US" altLang="ja-JP" sz="1200" b="1" i="1" dirty="0">
                <a:solidFill>
                  <a:srgbClr val="8064A2">
                    <a:lumMod val="10000"/>
                  </a:srgbClr>
                </a:solidFill>
                <a:latin typeface="Calibri"/>
                <a:cs typeface="Calibri"/>
              </a:rPr>
              <a:t>Measurement by Y. </a:t>
            </a:r>
            <a:r>
              <a:rPr lang="en-US" altLang="ja-JP" sz="1200" b="1" i="1" dirty="0" err="1">
                <a:solidFill>
                  <a:srgbClr val="8064A2">
                    <a:lumMod val="10000"/>
                  </a:srgbClr>
                </a:solidFill>
                <a:latin typeface="Calibri"/>
                <a:cs typeface="Calibri"/>
              </a:rPr>
              <a:t>Niwa</a:t>
            </a:r>
            <a:r>
              <a:rPr lang="en-US" altLang="ja-JP" sz="1200" b="1" i="1" dirty="0">
                <a:solidFill>
                  <a:srgbClr val="8064A2">
                    <a:lumMod val="10000"/>
                  </a:srgbClr>
                </a:solidFill>
                <a:latin typeface="Calibri"/>
                <a:cs typeface="Calibri"/>
              </a:rPr>
              <a:t> in JASMINE Project, NAOJ</a:t>
            </a:r>
            <a:endParaRPr lang="ja-JP" altLang="en-US" sz="1200" b="1" i="1" dirty="0">
              <a:solidFill>
                <a:srgbClr val="8064A2">
                  <a:lumMod val="10000"/>
                </a:srgbClr>
              </a:solidFill>
              <a:latin typeface="Calibri"/>
              <a:cs typeface="Calibri"/>
            </a:endParaRPr>
          </a:p>
        </p:txBody>
      </p:sp>
      <p:sp>
        <p:nvSpPr>
          <p:cNvPr id="38" name="テキスト ボックス 37"/>
          <p:cNvSpPr txBox="1"/>
          <p:nvPr/>
        </p:nvSpPr>
        <p:spPr>
          <a:xfrm>
            <a:off x="5658261" y="6306750"/>
            <a:ext cx="3448355" cy="276999"/>
          </a:xfrm>
          <a:prstGeom prst="rect">
            <a:avLst/>
          </a:prstGeom>
          <a:noFill/>
        </p:spPr>
        <p:txBody>
          <a:bodyPr wrap="none" rtlCol="0">
            <a:spAutoFit/>
          </a:bodyPr>
          <a:lstStyle/>
          <a:p>
            <a:r>
              <a:rPr lang="en-US" altLang="ja-JP" sz="1200" b="1" i="1" dirty="0">
                <a:solidFill>
                  <a:srgbClr val="8064A2">
                    <a:lumMod val="10000"/>
                  </a:srgbClr>
                </a:solidFill>
                <a:latin typeface="Calibri"/>
                <a:cs typeface="Calibri"/>
              </a:rPr>
              <a:t>Measurement system also belongs to their project.</a:t>
            </a:r>
            <a:endParaRPr lang="ja-JP" altLang="en-US" sz="1200" b="1" i="1" dirty="0">
              <a:solidFill>
                <a:srgbClr val="8064A2">
                  <a:lumMod val="10000"/>
                </a:srgbClr>
              </a:solidFill>
              <a:latin typeface="Calibri"/>
              <a:cs typeface="Calibri"/>
            </a:endParaRPr>
          </a:p>
        </p:txBody>
      </p:sp>
    </p:spTree>
    <p:extLst>
      <p:ext uri="{BB962C8B-B14F-4D97-AF65-F5344CB8AC3E}">
        <p14:creationId xmlns:p14="http://schemas.microsoft.com/office/powerpoint/2010/main" val="1777616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TotalTime>
  <Words>1491</Words>
  <Application>Microsoft Macintosh PowerPoint</Application>
  <PresentationFormat>画面に合わせる (4:3)</PresentationFormat>
  <Paragraphs>235</Paragraphs>
  <Slides>18</Slides>
  <Notes>6</Notes>
  <HiddenSlides>0</HiddenSlides>
  <MMClips>0</MMClips>
  <ScaleCrop>false</ScaleCrop>
  <HeadingPairs>
    <vt:vector size="4" baseType="variant">
      <vt:variant>
        <vt:lpstr>テーマ</vt:lpstr>
      </vt:variant>
      <vt:variant>
        <vt:i4>2</vt:i4>
      </vt:variant>
      <vt:variant>
        <vt:lpstr>スライド タイトル</vt:lpstr>
      </vt:variant>
      <vt:variant>
        <vt:i4>18</vt:i4>
      </vt:variant>
    </vt:vector>
  </HeadingPairs>
  <TitlesOfParts>
    <vt:vector size="20" baseType="lpstr">
      <vt:lpstr>Office テーマ</vt:lpstr>
      <vt:lpstr>ホワイト</vt:lpstr>
      <vt:lpstr>Reserve</vt:lpstr>
      <vt:lpstr>PowerPoint プレゼンテーション</vt:lpstr>
      <vt:lpstr>Vibration measurement of KAGRA cryostat</vt:lpstr>
      <vt:lpstr>PowerPoint プレゼンテーション</vt:lpstr>
      <vt:lpstr>PowerPoint プレゼンテーション</vt:lpstr>
      <vt:lpstr>Black coating on baffle surface</vt:lpstr>
      <vt:lpstr>Reflectivity of candidates</vt:lpstr>
      <vt:lpstr>Reflectivity of candidates</vt:lpstr>
      <vt:lpstr>Scattering distributions</vt:lpstr>
      <vt:lpstr>Other tests</vt:lpstr>
      <vt:lpstr>Ultimate design sensitivity of KAGRA</vt:lpstr>
      <vt:lpstr>Interferometer configuration</vt:lpstr>
      <vt:lpstr>PowerPoint プレゼンテーション</vt:lpstr>
      <vt:lpstr>Cryogenics : Cryostat assembling and performance test</vt:lpstr>
      <vt:lpstr>PowerPoint プレゼンテーション</vt:lpstr>
      <vt:lpstr>SAS  in digital control </vt:lpstr>
      <vt:lpstr>Core optics</vt:lpstr>
      <vt:lpstr>PowerPoint プレゼンテーション</vt:lpstr>
    </vt:vector>
  </TitlesOfParts>
  <Company>ICRR, 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Kuroda Kazuaki</dc:creator>
  <cp:lastModifiedBy>木村 誠宏</cp:lastModifiedBy>
  <cp:revision>148</cp:revision>
  <dcterms:created xsi:type="dcterms:W3CDTF">2013-01-08T04:35:10Z</dcterms:created>
  <dcterms:modified xsi:type="dcterms:W3CDTF">2013-10-01T18:15:32Z</dcterms:modified>
</cp:coreProperties>
</file>