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9" r:id="rId2"/>
    <p:sldId id="332" r:id="rId3"/>
    <p:sldId id="339" r:id="rId4"/>
    <p:sldId id="347" r:id="rId5"/>
    <p:sldId id="340" r:id="rId6"/>
    <p:sldId id="349" r:id="rId7"/>
    <p:sldId id="350" r:id="rId8"/>
    <p:sldId id="345" r:id="rId9"/>
    <p:sldId id="352" r:id="rId10"/>
    <p:sldId id="357" r:id="rId11"/>
    <p:sldId id="344" r:id="rId12"/>
    <p:sldId id="358" r:id="rId13"/>
    <p:sldId id="373" r:id="rId14"/>
    <p:sldId id="356" r:id="rId15"/>
    <p:sldId id="360" r:id="rId16"/>
    <p:sldId id="363" r:id="rId17"/>
    <p:sldId id="365" r:id="rId18"/>
    <p:sldId id="366" r:id="rId19"/>
    <p:sldId id="367" r:id="rId20"/>
    <p:sldId id="371" r:id="rId21"/>
    <p:sldId id="368" r:id="rId22"/>
    <p:sldId id="354" r:id="rId23"/>
    <p:sldId id="336" r:id="rId24"/>
    <p:sldId id="337" r:id="rId25"/>
    <p:sldId id="333" r:id="rId26"/>
    <p:sldId id="335" r:id="rId27"/>
    <p:sldId id="351" r:id="rId28"/>
    <p:sldId id="361" r:id="rId29"/>
    <p:sldId id="372" r:id="rId30"/>
    <p:sldId id="369" r:id="rId31"/>
    <p:sldId id="370" r:id="rId32"/>
  </p:sldIdLst>
  <p:sldSz cx="9144000" cy="6858000" type="screen4x3"/>
  <p:notesSz cx="10234613" cy="146637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6" autoAdjust="0"/>
    <p:restoredTop sz="85846" autoAdjust="0"/>
  </p:normalViewPr>
  <p:slideViewPr>
    <p:cSldViewPr>
      <p:cViewPr>
        <p:scale>
          <a:sx n="60" d="100"/>
          <a:sy n="60" d="100"/>
        </p:scale>
        <p:origin x="-7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4434998" cy="733187"/>
          </a:xfrm>
          <a:prstGeom prst="rect">
            <a:avLst/>
          </a:prstGeom>
        </p:spPr>
        <p:txBody>
          <a:bodyPr vert="horz" lIns="142253" tIns="71126" rIns="142253" bIns="71126" rtlCol="0"/>
          <a:lstStyle>
            <a:lvl1pPr algn="l">
              <a:defRPr sz="2000"/>
            </a:lvl1pPr>
          </a:lstStyle>
          <a:p>
            <a:endParaRPr lang="de-DE"/>
          </a:p>
        </p:txBody>
      </p:sp>
      <p:sp>
        <p:nvSpPr>
          <p:cNvPr id="3" name="Datumsplatzhalter 2"/>
          <p:cNvSpPr>
            <a:spLocks noGrp="1"/>
          </p:cNvSpPr>
          <p:nvPr>
            <p:ph type="dt" idx="1"/>
          </p:nvPr>
        </p:nvSpPr>
        <p:spPr>
          <a:xfrm>
            <a:off x="5797250" y="1"/>
            <a:ext cx="4434998" cy="733187"/>
          </a:xfrm>
          <a:prstGeom prst="rect">
            <a:avLst/>
          </a:prstGeom>
        </p:spPr>
        <p:txBody>
          <a:bodyPr vert="horz" lIns="142253" tIns="71126" rIns="142253" bIns="71126" rtlCol="0"/>
          <a:lstStyle>
            <a:lvl1pPr algn="r">
              <a:defRPr sz="2000"/>
            </a:lvl1pPr>
          </a:lstStyle>
          <a:p>
            <a:fld id="{57DF2EA2-CF93-43A9-8038-927FA5B6F6B4}" type="datetimeFigureOut">
              <a:rPr lang="de-DE" smtClean="0"/>
              <a:pPr/>
              <a:t>25.09.2013</a:t>
            </a:fld>
            <a:endParaRPr lang="de-DE"/>
          </a:p>
        </p:txBody>
      </p:sp>
      <p:sp>
        <p:nvSpPr>
          <p:cNvPr id="4" name="Folienbildplatzhalter 3"/>
          <p:cNvSpPr>
            <a:spLocks noGrp="1" noRot="1" noChangeAspect="1"/>
          </p:cNvSpPr>
          <p:nvPr>
            <p:ph type="sldImg" idx="2"/>
          </p:nvPr>
        </p:nvSpPr>
        <p:spPr>
          <a:xfrm>
            <a:off x="1454150" y="1103313"/>
            <a:ext cx="7326313" cy="5494337"/>
          </a:xfrm>
          <a:prstGeom prst="rect">
            <a:avLst/>
          </a:prstGeom>
          <a:noFill/>
          <a:ln w="12700">
            <a:solidFill>
              <a:prstClr val="black"/>
            </a:solidFill>
          </a:ln>
        </p:spPr>
        <p:txBody>
          <a:bodyPr vert="horz" lIns="142253" tIns="71126" rIns="142253" bIns="71126" rtlCol="0" anchor="ctr"/>
          <a:lstStyle/>
          <a:p>
            <a:endParaRPr lang="de-DE"/>
          </a:p>
        </p:txBody>
      </p:sp>
      <p:sp>
        <p:nvSpPr>
          <p:cNvPr id="5" name="Notizenplatzhalter 4"/>
          <p:cNvSpPr>
            <a:spLocks noGrp="1"/>
          </p:cNvSpPr>
          <p:nvPr>
            <p:ph type="body" sz="quarter" idx="3"/>
          </p:nvPr>
        </p:nvSpPr>
        <p:spPr>
          <a:xfrm>
            <a:off x="1023462" y="6965275"/>
            <a:ext cx="8187690" cy="6598682"/>
          </a:xfrm>
          <a:prstGeom prst="rect">
            <a:avLst/>
          </a:prstGeom>
        </p:spPr>
        <p:txBody>
          <a:bodyPr vert="horz" lIns="142253" tIns="71126" rIns="142253" bIns="71126"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13928007"/>
            <a:ext cx="4434998" cy="733187"/>
          </a:xfrm>
          <a:prstGeom prst="rect">
            <a:avLst/>
          </a:prstGeom>
        </p:spPr>
        <p:txBody>
          <a:bodyPr vert="horz" lIns="142253" tIns="71126" rIns="142253" bIns="71126" rtlCol="0" anchor="b"/>
          <a:lstStyle>
            <a:lvl1pPr algn="l">
              <a:defRPr sz="2000"/>
            </a:lvl1pPr>
          </a:lstStyle>
          <a:p>
            <a:endParaRPr lang="de-DE"/>
          </a:p>
        </p:txBody>
      </p:sp>
      <p:sp>
        <p:nvSpPr>
          <p:cNvPr id="7" name="Foliennummernplatzhalter 6"/>
          <p:cNvSpPr>
            <a:spLocks noGrp="1"/>
          </p:cNvSpPr>
          <p:nvPr>
            <p:ph type="sldNum" sz="quarter" idx="5"/>
          </p:nvPr>
        </p:nvSpPr>
        <p:spPr>
          <a:xfrm>
            <a:off x="5797250" y="13928007"/>
            <a:ext cx="4434998" cy="733187"/>
          </a:xfrm>
          <a:prstGeom prst="rect">
            <a:avLst/>
          </a:prstGeom>
        </p:spPr>
        <p:txBody>
          <a:bodyPr vert="horz" lIns="142253" tIns="71126" rIns="142253" bIns="71126" rtlCol="0" anchor="b"/>
          <a:lstStyle>
            <a:lvl1pPr algn="r">
              <a:defRPr sz="2000"/>
            </a:lvl1pPr>
          </a:lstStyle>
          <a:p>
            <a:fld id="{20149CAE-4E88-4A57-84D2-7AB66885FC16}" type="slidenum">
              <a:rPr lang="de-DE" smtClean="0"/>
              <a:pPr/>
              <a:t>‹#›</a:t>
            </a:fld>
            <a:endParaRPr lang="de-DE"/>
          </a:p>
        </p:txBody>
      </p:sp>
    </p:spTree>
    <p:extLst>
      <p:ext uri="{BB962C8B-B14F-4D97-AF65-F5344CB8AC3E}">
        <p14:creationId xmlns:p14="http://schemas.microsoft.com/office/powerpoint/2010/main" val="305240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a:t>
            </a:fld>
            <a:endParaRPr lang="de-DE"/>
          </a:p>
        </p:txBody>
      </p:sp>
    </p:spTree>
    <p:extLst>
      <p:ext uri="{BB962C8B-B14F-4D97-AF65-F5344CB8AC3E}">
        <p14:creationId xmlns:p14="http://schemas.microsoft.com/office/powerpoint/2010/main" val="199140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11</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12</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13</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14</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15</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16</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17</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18</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19</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20</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3</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21</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22</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149CAE-4E88-4A57-84D2-7AB66885FC16}" type="slidenum">
              <a:rPr lang="de-DE" smtClean="0"/>
              <a:pPr/>
              <a:t>23</a:t>
            </a:fld>
            <a:endParaRPr lang="de-DE"/>
          </a:p>
        </p:txBody>
      </p:sp>
    </p:spTree>
    <p:extLst>
      <p:ext uri="{BB962C8B-B14F-4D97-AF65-F5344CB8AC3E}">
        <p14:creationId xmlns:p14="http://schemas.microsoft.com/office/powerpoint/2010/main" val="265962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24</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27</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28</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29</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30</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31</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4</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5</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6</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7</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8</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9</a:t>
            </a:fld>
            <a:endParaRPr lang="de-DE"/>
          </a:p>
        </p:txBody>
      </p:sp>
    </p:spTree>
    <p:extLst>
      <p:ext uri="{BB962C8B-B14F-4D97-AF65-F5344CB8AC3E}">
        <p14:creationId xmlns:p14="http://schemas.microsoft.com/office/powerpoint/2010/main" val="140845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49CAE-4E88-4A57-84D2-7AB66885FC16}" type="slidenum">
              <a:rPr lang="de-DE" smtClean="0"/>
              <a:pPr/>
              <a:t>10</a:t>
            </a:fld>
            <a:endParaRPr lang="de-DE"/>
          </a:p>
        </p:txBody>
      </p:sp>
    </p:spTree>
    <p:extLst>
      <p:ext uri="{BB962C8B-B14F-4D97-AF65-F5344CB8AC3E}">
        <p14:creationId xmlns:p14="http://schemas.microsoft.com/office/powerpoint/2010/main" val="140845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C9ECB2-8609-4612-B136-4EC12F569237}" type="datetime1">
              <a:rPr lang="de-DE" smtClean="0"/>
              <a:pPr/>
              <a:t>25.09.2013</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5EE20B5-C764-410C-BC6C-DEFCA1619B1D}" type="datetime1">
              <a:rPr lang="de-DE" smtClean="0"/>
              <a:pPr/>
              <a:t>25.09.2013</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133BF58-7481-4418-BA7C-F2F4E1F9B8BE}" type="datetime1">
              <a:rPr lang="de-DE" smtClean="0"/>
              <a:pPr/>
              <a:t>25.09.2013</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8" name="Rechteck 17"/>
          <p:cNvSpPr/>
          <p:nvPr userDrawn="1"/>
        </p:nvSpPr>
        <p:spPr>
          <a:xfrm>
            <a:off x="0" y="6309320"/>
            <a:ext cx="9144000" cy="548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6301203"/>
            <a:ext cx="9144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179512" y="1412776"/>
            <a:ext cx="8712968" cy="4525963"/>
          </a:xfrm>
        </p:spPr>
        <p:txBody>
          <a:bodyPr>
            <a:normAutofit/>
          </a:bodyPr>
          <a:lstStyle>
            <a:lvl1pPr>
              <a:defRPr sz="2400" b="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 name="Titel 1"/>
          <p:cNvSpPr>
            <a:spLocks noGrp="1"/>
          </p:cNvSpPr>
          <p:nvPr>
            <p:ph type="title"/>
          </p:nvPr>
        </p:nvSpPr>
        <p:spPr>
          <a:xfrm>
            <a:off x="179512" y="188640"/>
            <a:ext cx="8712968" cy="692696"/>
          </a:xfrm>
        </p:spPr>
        <p:txBody>
          <a:bodyPr>
            <a:noAutofit/>
          </a:bodyPr>
          <a:lstStyle>
            <a:lvl1pPr algn="l">
              <a:defRPr sz="3600" b="1">
                <a:solidFill>
                  <a:schemeClr val="tx1"/>
                </a:solidFill>
              </a:defRPr>
            </a:lvl1pPr>
          </a:lstStyle>
          <a:p>
            <a:r>
              <a:rPr lang="de-DE" smtClean="0"/>
              <a:t>Titelmasterformat durch Klicken</a:t>
            </a:r>
            <a:endParaRPr lang="de-DE"/>
          </a:p>
        </p:txBody>
      </p:sp>
      <p:sp>
        <p:nvSpPr>
          <p:cNvPr id="22" name="Textfeld 21"/>
          <p:cNvSpPr txBox="1"/>
          <p:nvPr userDrawn="1"/>
        </p:nvSpPr>
        <p:spPr>
          <a:xfrm>
            <a:off x="3903410" y="6337438"/>
            <a:ext cx="4171335" cy="492443"/>
          </a:xfrm>
          <a:prstGeom prst="rect">
            <a:avLst/>
          </a:prstGeom>
          <a:noFill/>
        </p:spPr>
        <p:txBody>
          <a:bodyPr wrap="none" rtlCol="0">
            <a:spAutoFit/>
          </a:bodyPr>
          <a:lstStyle/>
          <a:p>
            <a:pPr algn="ctr"/>
            <a:r>
              <a:rPr lang="de-DE" sz="1300" b="0" dirty="0" smtClean="0">
                <a:solidFill>
                  <a:schemeClr val="bg1"/>
                </a:solidFill>
              </a:rPr>
              <a:t>Takanori Sekiguchi</a:t>
            </a:r>
          </a:p>
          <a:p>
            <a:pPr algn="ctr"/>
            <a:r>
              <a:rPr lang="de-DE" sz="1300" b="0" dirty="0" smtClean="0">
                <a:solidFill>
                  <a:srgbClr val="FFFF00"/>
                </a:solidFill>
              </a:rPr>
              <a:t>Anual Meeting of Physics</a:t>
            </a:r>
            <a:r>
              <a:rPr lang="de-DE" sz="1300" b="0" baseline="0" dirty="0" smtClean="0">
                <a:solidFill>
                  <a:srgbClr val="FFFF00"/>
                </a:solidFill>
              </a:rPr>
              <a:t> Society of Japan </a:t>
            </a:r>
            <a:r>
              <a:rPr lang="de-DE" sz="1300" b="0" baseline="0" dirty="0" smtClean="0">
                <a:solidFill>
                  <a:srgbClr val="FFFF00"/>
                </a:solidFill>
              </a:rPr>
              <a:t>Sep. 22nd, </a:t>
            </a:r>
            <a:r>
              <a:rPr lang="de-DE" sz="1300" b="0" baseline="0" dirty="0" smtClean="0">
                <a:solidFill>
                  <a:srgbClr val="FFFF00"/>
                </a:solidFill>
              </a:rPr>
              <a:t>2013)</a:t>
            </a:r>
            <a:endParaRPr lang="de-DE" sz="1300" b="0" dirty="0">
              <a:solidFill>
                <a:srgbClr val="FFFF00"/>
              </a:solidFill>
            </a:endParaRPr>
          </a:p>
        </p:txBody>
      </p:sp>
      <p:sp>
        <p:nvSpPr>
          <p:cNvPr id="27" name="Foliennummernplatzhalter 26"/>
          <p:cNvSpPr>
            <a:spLocks noGrp="1"/>
          </p:cNvSpPr>
          <p:nvPr>
            <p:ph type="sldNum" sz="quarter" idx="11"/>
          </p:nvPr>
        </p:nvSpPr>
        <p:spPr>
          <a:xfrm>
            <a:off x="8244408" y="6381328"/>
            <a:ext cx="792088" cy="365125"/>
          </a:xfrm>
        </p:spPr>
        <p:txBody>
          <a:bodyPr/>
          <a:lstStyle>
            <a:lvl1pPr>
              <a:defRPr sz="2400" b="0">
                <a:solidFill>
                  <a:schemeClr val="bg1"/>
                </a:solidFill>
              </a:defRPr>
            </a:lvl1pPr>
          </a:lstStyle>
          <a:p>
            <a:fld id="{F6F58ED1-7DA8-44AB-BE95-40629BCD7483}" type="slidenum">
              <a:rPr lang="de-DE" smtClean="0"/>
              <a:pPr/>
              <a:t>‹#›</a:t>
            </a:fld>
            <a:endParaRPr lang="de-DE"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3512" y="6376343"/>
            <a:ext cx="929860" cy="43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6376343"/>
            <a:ext cx="15240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33372" y="6376342"/>
            <a:ext cx="1035508" cy="43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7C5C83C9-1758-4BC6-80E8-5074787E3513}" type="datetime1">
              <a:rPr lang="de-DE" smtClean="0"/>
              <a:pPr/>
              <a:t>25.09.2013</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565C780-994B-426B-969B-59EA46A2ACF4}" type="datetime1">
              <a:rPr lang="de-DE" smtClean="0"/>
              <a:pPr/>
              <a:t>25.09.2013</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1F394E5-8BD8-46D5-94CB-0F15DBA22155}" type="datetime1">
              <a:rPr lang="de-DE" smtClean="0"/>
              <a:pPr/>
              <a:t>25.09.2013</a:t>
            </a:fld>
            <a:endParaRPr lang="de-DE"/>
          </a:p>
        </p:txBody>
      </p:sp>
      <p:sp>
        <p:nvSpPr>
          <p:cNvPr id="8" name="Fußzeilenplatzhalter 7"/>
          <p:cNvSpPr>
            <a:spLocks noGrp="1"/>
          </p:cNvSpPr>
          <p:nvPr>
            <p:ph type="ftr" sz="quarter" idx="11"/>
          </p:nvPr>
        </p:nvSpPr>
        <p:spPr/>
        <p:txBody>
          <a:bodyPr/>
          <a:lstStyle/>
          <a:p>
            <a:r>
              <a:rPr lang="de-DE" smtClean="0"/>
              <a:t>2</a:t>
            </a:r>
            <a:endParaRPr lang="de-DE"/>
          </a:p>
        </p:txBody>
      </p:sp>
      <p:sp>
        <p:nvSpPr>
          <p:cNvPr id="9" name="Foliennummernplatzhalter 8"/>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373C0A3-993D-429D-A65D-BE3E884F4515}" type="datetime1">
              <a:rPr lang="de-DE" smtClean="0"/>
              <a:pPr/>
              <a:t>25.09.2013</a:t>
            </a:fld>
            <a:endParaRPr lang="de-DE"/>
          </a:p>
        </p:txBody>
      </p:sp>
      <p:sp>
        <p:nvSpPr>
          <p:cNvPr id="4" name="Fußzeilenplatzhalter 3"/>
          <p:cNvSpPr>
            <a:spLocks noGrp="1"/>
          </p:cNvSpPr>
          <p:nvPr>
            <p:ph type="ftr" sz="quarter" idx="11"/>
          </p:nvPr>
        </p:nvSpPr>
        <p:spPr/>
        <p:txBody>
          <a:bodyPr/>
          <a:lstStyle/>
          <a:p>
            <a:r>
              <a:rPr lang="de-DE" smtClean="0"/>
              <a:t>2</a:t>
            </a:r>
            <a:endParaRPr lang="de-DE"/>
          </a:p>
        </p:txBody>
      </p:sp>
      <p:sp>
        <p:nvSpPr>
          <p:cNvPr id="5" name="Foliennummernplatzhalter 4"/>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FA2E6C-F757-414B-9621-FB07F6CE85FA}" type="datetime1">
              <a:rPr lang="de-DE" smtClean="0"/>
              <a:pPr/>
              <a:t>25.09.2013</a:t>
            </a:fld>
            <a:endParaRPr lang="de-DE"/>
          </a:p>
        </p:txBody>
      </p:sp>
      <p:sp>
        <p:nvSpPr>
          <p:cNvPr id="3" name="Fußzeilenplatzhalter 2"/>
          <p:cNvSpPr>
            <a:spLocks noGrp="1"/>
          </p:cNvSpPr>
          <p:nvPr>
            <p:ph type="ftr" sz="quarter" idx="11"/>
          </p:nvPr>
        </p:nvSpPr>
        <p:spPr/>
        <p:txBody>
          <a:bodyPr/>
          <a:lstStyle/>
          <a:p>
            <a:r>
              <a:rPr lang="de-DE" smtClean="0"/>
              <a:t>2</a:t>
            </a:r>
            <a:endParaRPr lang="de-DE"/>
          </a:p>
        </p:txBody>
      </p:sp>
      <p:sp>
        <p:nvSpPr>
          <p:cNvPr id="4" name="Foliennummernplatzhalter 3"/>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8753AF5-CA48-4D46-A52F-4790C2910366}" type="datetime1">
              <a:rPr lang="de-DE" smtClean="0"/>
              <a:pPr/>
              <a:t>25.09.2013</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56ECA1F-D39D-48C1-AE78-48659A21AC0A}" type="datetime1">
              <a:rPr lang="de-DE" smtClean="0"/>
              <a:pPr/>
              <a:t>25.09.2013</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2000-DAFD-427F-81F4-D3F3899AB08D}" type="datetime1">
              <a:rPr lang="de-DE" smtClean="0"/>
              <a:pPr/>
              <a:t>25.09.2013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2</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58ED1-7DA8-44AB-BE95-40629BCD7483}"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908721"/>
            <a:ext cx="8496944" cy="1224135"/>
          </a:xfrm>
          <a:noFill/>
          <a:effectLst/>
        </p:spPr>
        <p:txBody>
          <a:bodyPr/>
          <a:lstStyle/>
          <a:p>
            <a:pPr algn="ctr"/>
            <a:r>
              <a:rPr lang="en-US" altLang="ja-JP" sz="4000" dirty="0">
                <a:effectLst>
                  <a:outerShdw blurRad="38100" dist="38100" dir="2700000" algn="tl">
                    <a:srgbClr val="000000">
                      <a:alpha val="43137"/>
                    </a:srgbClr>
                  </a:outerShdw>
                </a:effectLst>
              </a:rPr>
              <a:t>KAGRA</a:t>
            </a:r>
            <a:r>
              <a:rPr lang="ja-JP" altLang="en-US" sz="4000" dirty="0">
                <a:effectLst>
                  <a:outerShdw blurRad="38100" dist="38100" dir="2700000" algn="tl">
                    <a:srgbClr val="000000">
                      <a:alpha val="43137"/>
                    </a:srgbClr>
                  </a:outerShdw>
                </a:effectLst>
              </a:rPr>
              <a:t>用防振</a:t>
            </a:r>
            <a:r>
              <a:rPr lang="ja-JP" altLang="en-US" sz="4000" dirty="0" smtClean="0">
                <a:effectLst>
                  <a:outerShdw blurRad="38100" dist="38100" dir="2700000" algn="tl">
                    <a:srgbClr val="000000">
                      <a:alpha val="43137"/>
                    </a:srgbClr>
                  </a:outerShdw>
                </a:effectLst>
              </a:rPr>
              <a:t>装置</a:t>
            </a:r>
            <a:r>
              <a:rPr lang="en-US" altLang="ja-JP" sz="4000" dirty="0" smtClean="0">
                <a:effectLst>
                  <a:outerShdw blurRad="38100" dist="38100" dir="2700000" algn="tl">
                    <a:srgbClr val="000000">
                      <a:alpha val="43137"/>
                    </a:srgbClr>
                  </a:outerShdw>
                </a:effectLst>
              </a:rPr>
              <a:t/>
            </a:r>
            <a:br>
              <a:rPr lang="en-US" altLang="ja-JP" sz="4000" dirty="0" smtClean="0">
                <a:effectLst>
                  <a:outerShdw blurRad="38100" dist="38100" dir="2700000" algn="tl">
                    <a:srgbClr val="000000">
                      <a:alpha val="43137"/>
                    </a:srgbClr>
                  </a:outerShdw>
                </a:effectLst>
              </a:rPr>
            </a:br>
            <a:r>
              <a:rPr lang="ja-JP" altLang="en-US" sz="4000" dirty="0" smtClean="0">
                <a:effectLst>
                  <a:outerShdw blurRad="38100" dist="38100" dir="2700000" algn="tl">
                    <a:srgbClr val="000000">
                      <a:alpha val="43137"/>
                    </a:srgbClr>
                  </a:outerShdw>
                </a:effectLst>
              </a:rPr>
              <a:t>プレアイソレータ</a:t>
            </a:r>
            <a:r>
              <a:rPr lang="ja-JP" altLang="en-US" sz="4000" dirty="0">
                <a:effectLst>
                  <a:outerShdw blurRad="38100" dist="38100" dir="2700000" algn="tl">
                    <a:srgbClr val="000000">
                      <a:alpha val="43137"/>
                    </a:srgbClr>
                  </a:outerShdw>
                </a:effectLst>
              </a:rPr>
              <a:t>の性能測定 </a:t>
            </a:r>
            <a:r>
              <a:rPr lang="en-US" altLang="ja-JP" sz="4000" dirty="0" smtClean="0">
                <a:effectLst>
                  <a:outerShdw blurRad="38100" dist="38100" dir="2700000" algn="tl">
                    <a:srgbClr val="000000">
                      <a:alpha val="43137"/>
                    </a:srgbClr>
                  </a:outerShdw>
                </a:effectLst>
              </a:rPr>
              <a:t>IV</a:t>
            </a:r>
            <a:endParaRPr lang="de-DE" sz="4000"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1"/>
          </p:nvPr>
        </p:nvSpPr>
        <p:spPr>
          <a:xfrm>
            <a:off x="7812360" y="5949280"/>
            <a:ext cx="792088" cy="365125"/>
          </a:xfrm>
        </p:spPr>
        <p:txBody>
          <a:bodyPr/>
          <a:lstStyle/>
          <a:p>
            <a:fld id="{F6F58ED1-7DA8-44AB-BE95-40629BCD7483}" type="slidenum">
              <a:rPr lang="de-DE" smtClean="0"/>
              <a:pPr/>
              <a:t>1</a:t>
            </a:fld>
            <a:endParaRPr lang="de-DE"/>
          </a:p>
        </p:txBody>
      </p:sp>
      <p:sp>
        <p:nvSpPr>
          <p:cNvPr id="15" name="Untertitel 2"/>
          <p:cNvSpPr txBox="1">
            <a:spLocks/>
          </p:cNvSpPr>
          <p:nvPr/>
        </p:nvSpPr>
        <p:spPr>
          <a:xfrm>
            <a:off x="539552" y="3956856"/>
            <a:ext cx="7893594" cy="19924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ja-JP" altLang="en-US" sz="2000" b="1" dirty="0" smtClean="0">
                <a:latin typeface="HGS明朝E" pitchFamily="18" charset="-128"/>
                <a:ea typeface="HGS明朝E" pitchFamily="18" charset="-128"/>
              </a:rPr>
              <a:t>高橋竜太郎，山元一広，内山隆，石崎秀晴，高森昭光，宮川治，</a:t>
            </a:r>
            <a:r>
              <a:rPr lang="en-US" altLang="ja-JP" sz="2000" b="1" dirty="0" smtClean="0">
                <a:latin typeface="HGS明朝E" pitchFamily="18" charset="-128"/>
                <a:ea typeface="HGS明朝E" pitchFamily="18" charset="-128"/>
              </a:rPr>
              <a:t/>
            </a:r>
            <a:br>
              <a:rPr lang="en-US" altLang="ja-JP" sz="2000" b="1" dirty="0" smtClean="0">
                <a:latin typeface="HGS明朝E" pitchFamily="18" charset="-128"/>
                <a:ea typeface="HGS明朝E" pitchFamily="18" charset="-128"/>
              </a:rPr>
            </a:br>
            <a:r>
              <a:rPr lang="ja-JP" altLang="en-US" sz="2000" b="1" dirty="0" smtClean="0">
                <a:latin typeface="HGS明朝E" pitchFamily="18" charset="-128"/>
                <a:ea typeface="HGS明朝E" pitchFamily="18" charset="-128"/>
              </a:rPr>
              <a:t>上泉眞裕，</a:t>
            </a:r>
            <a:r>
              <a:rPr lang="en-US" altLang="ja-JP" sz="2000" b="1" dirty="0" smtClean="0">
                <a:latin typeface="HGS明朝E" pitchFamily="18" charset="-128"/>
                <a:ea typeface="HGS明朝E" pitchFamily="18" charset="-128"/>
              </a:rPr>
              <a:t>Riccardo </a:t>
            </a:r>
            <a:r>
              <a:rPr lang="en-US" altLang="ja-JP" sz="2000" b="1" dirty="0" err="1" smtClean="0">
                <a:latin typeface="HGS明朝E" pitchFamily="18" charset="-128"/>
                <a:ea typeface="HGS明朝E" pitchFamily="18" charset="-128"/>
              </a:rPr>
              <a:t>DeSalvo</a:t>
            </a:r>
            <a:r>
              <a:rPr lang="ja-JP" altLang="en-US" sz="2000" b="1" dirty="0" err="1" smtClean="0">
                <a:latin typeface="HGS明朝E" pitchFamily="18" charset="-128"/>
                <a:ea typeface="HGS明朝E" pitchFamily="18" charset="-128"/>
              </a:rPr>
              <a:t>，</a:t>
            </a:r>
            <a:r>
              <a:rPr lang="en-US" altLang="ja-JP" sz="2000" b="1" dirty="0" err="1" smtClean="0">
                <a:latin typeface="HGS明朝E" pitchFamily="18" charset="-128"/>
                <a:ea typeface="HGS明朝E" pitchFamily="18" charset="-128"/>
              </a:rPr>
              <a:t>Ettore</a:t>
            </a:r>
            <a:r>
              <a:rPr lang="en-US" altLang="ja-JP" sz="2000" b="1" dirty="0" smtClean="0">
                <a:latin typeface="HGS明朝E" pitchFamily="18" charset="-128"/>
                <a:ea typeface="HGS明朝E" pitchFamily="18" charset="-128"/>
              </a:rPr>
              <a:t> </a:t>
            </a:r>
            <a:r>
              <a:rPr lang="en-US" altLang="ja-JP" sz="2000" b="1" dirty="0" err="1" smtClean="0">
                <a:latin typeface="HGS明朝E" pitchFamily="18" charset="-128"/>
                <a:ea typeface="HGS明朝E" pitchFamily="18" charset="-128"/>
              </a:rPr>
              <a:t>Majorana</a:t>
            </a:r>
            <a:r>
              <a:rPr lang="ja-JP" altLang="en-US" sz="2000" b="1" dirty="0" err="1" smtClean="0">
                <a:latin typeface="HGS明朝E" pitchFamily="18" charset="-128"/>
                <a:ea typeface="HGS明朝E" pitchFamily="18" charset="-128"/>
              </a:rPr>
              <a:t>，</a:t>
            </a:r>
            <a:r>
              <a:rPr lang="en-US" altLang="ja-JP" sz="2000" b="1" dirty="0" smtClean="0">
                <a:latin typeface="HGS明朝E" pitchFamily="18" charset="-128"/>
                <a:ea typeface="HGS明朝E" pitchFamily="18" charset="-128"/>
              </a:rPr>
              <a:t>Eric </a:t>
            </a:r>
            <a:r>
              <a:rPr lang="en-US" altLang="ja-JP" sz="2000" b="1" dirty="0" err="1" smtClean="0">
                <a:latin typeface="HGS明朝E" pitchFamily="18" charset="-128"/>
                <a:ea typeface="HGS明朝E" pitchFamily="18" charset="-128"/>
              </a:rPr>
              <a:t>Hennes</a:t>
            </a:r>
            <a:r>
              <a:rPr lang="ja-JP" altLang="en-US" sz="2000" b="1" dirty="0" err="1" smtClean="0">
                <a:latin typeface="HGS明朝E" pitchFamily="18" charset="-128"/>
                <a:ea typeface="HGS明朝E" pitchFamily="18" charset="-128"/>
              </a:rPr>
              <a:t>，</a:t>
            </a:r>
            <a:r>
              <a:rPr lang="en-US" altLang="ja-JP" sz="2000" b="1" dirty="0" smtClean="0">
                <a:latin typeface="HGS明朝E" pitchFamily="18" charset="-128"/>
                <a:ea typeface="HGS明朝E" pitchFamily="18" charset="-128"/>
              </a:rPr>
              <a:t/>
            </a:r>
            <a:br>
              <a:rPr lang="en-US" altLang="ja-JP" sz="2000" b="1" dirty="0" smtClean="0">
                <a:latin typeface="HGS明朝E" pitchFamily="18" charset="-128"/>
                <a:ea typeface="HGS明朝E" pitchFamily="18" charset="-128"/>
              </a:rPr>
            </a:br>
            <a:r>
              <a:rPr lang="en-US" altLang="ja-JP" sz="2000" b="1" dirty="0" smtClean="0">
                <a:latin typeface="HGS明朝E" pitchFamily="18" charset="-128"/>
                <a:ea typeface="HGS明朝E" pitchFamily="18" charset="-128"/>
              </a:rPr>
              <a:t>Jo van den Brand</a:t>
            </a:r>
            <a:r>
              <a:rPr lang="ja-JP" altLang="en-US" sz="2000" b="1" dirty="0" err="1" smtClean="0">
                <a:latin typeface="HGS明朝E" pitchFamily="18" charset="-128"/>
                <a:ea typeface="HGS明朝E" pitchFamily="18" charset="-128"/>
              </a:rPr>
              <a:t>，</a:t>
            </a:r>
            <a:r>
              <a:rPr lang="en-US" altLang="ja-JP" sz="2000" b="1" dirty="0" smtClean="0">
                <a:latin typeface="HGS明朝E" pitchFamily="18" charset="-128"/>
                <a:ea typeface="HGS明朝E" pitchFamily="18" charset="-128"/>
              </a:rPr>
              <a:t>Alessandro </a:t>
            </a:r>
            <a:r>
              <a:rPr lang="en-US" altLang="ja-JP" sz="2000" b="1" dirty="0" err="1" smtClean="0">
                <a:latin typeface="HGS明朝E" pitchFamily="18" charset="-128"/>
                <a:ea typeface="HGS明朝E" pitchFamily="18" charset="-128"/>
              </a:rPr>
              <a:t>Bertolini</a:t>
            </a:r>
            <a:r>
              <a:rPr lang="ja-JP" altLang="en-US" sz="2000" b="1" dirty="0" err="1" smtClean="0">
                <a:latin typeface="HGS明朝E" pitchFamily="18" charset="-128"/>
                <a:ea typeface="HGS明朝E" pitchFamily="18" charset="-128"/>
              </a:rPr>
              <a:t>，</a:t>
            </a:r>
            <a:r>
              <a:rPr lang="ja-JP" altLang="en-US" sz="2000" b="1" dirty="0" smtClean="0">
                <a:latin typeface="HGS明朝E" pitchFamily="18" charset="-128"/>
                <a:ea typeface="HGS明朝E" pitchFamily="18" charset="-128"/>
              </a:rPr>
              <a:t>大橋正健，黒田和明，</a:t>
            </a:r>
            <a:endParaRPr lang="en-US" altLang="ja-JP" sz="2000" b="1" dirty="0" smtClean="0">
              <a:latin typeface="HGS明朝E" pitchFamily="18" charset="-128"/>
              <a:ea typeface="HGS明朝E" pitchFamily="18" charset="-128"/>
            </a:endParaRPr>
          </a:p>
          <a:p>
            <a:pPr marL="0" indent="0" algn="ctr">
              <a:buNone/>
            </a:pPr>
            <a:r>
              <a:rPr lang="en-US" altLang="ja-JP" sz="2000" b="1" dirty="0" smtClean="0">
                <a:latin typeface="HGS明朝E" pitchFamily="18" charset="-128"/>
                <a:ea typeface="HGS明朝E" pitchFamily="18" charset="-128"/>
              </a:rPr>
              <a:t>KAGRA Collaboration</a:t>
            </a:r>
            <a:endParaRPr lang="de-DE" sz="2000" dirty="0" err="1">
              <a:latin typeface="HGS明朝E" pitchFamily="18" charset="-128"/>
              <a:ea typeface="HGS明朝E" pitchFamily="18" charset="-128"/>
            </a:endParaRPr>
          </a:p>
        </p:txBody>
      </p:sp>
      <p:sp>
        <p:nvSpPr>
          <p:cNvPr id="16" name="Untertitel 2"/>
          <p:cNvSpPr txBox="1">
            <a:spLocks/>
          </p:cNvSpPr>
          <p:nvPr/>
        </p:nvSpPr>
        <p:spPr>
          <a:xfrm>
            <a:off x="251520" y="2624708"/>
            <a:ext cx="8568952" cy="118813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ja-JP" altLang="en-US" sz="2400" b="1" dirty="0" smtClean="0">
                <a:solidFill>
                  <a:schemeClr val="tx1"/>
                </a:solidFill>
                <a:latin typeface="HGS明朝E" pitchFamily="18" charset="-128"/>
                <a:ea typeface="HGS明朝E" pitchFamily="18" charset="-128"/>
              </a:rPr>
              <a:t>東大 理学系研究科 物理学専攻 博士１年</a:t>
            </a:r>
            <a:endParaRPr lang="en-US" altLang="ja-JP" sz="2400" b="1" dirty="0" smtClean="0">
              <a:solidFill>
                <a:schemeClr val="tx1"/>
              </a:solidFill>
              <a:latin typeface="HGS明朝E" pitchFamily="18" charset="-128"/>
              <a:ea typeface="HGS明朝E" pitchFamily="18" charset="-128"/>
            </a:endParaRPr>
          </a:p>
          <a:p>
            <a:pPr>
              <a:spcBef>
                <a:spcPts val="0"/>
              </a:spcBef>
            </a:pPr>
            <a:r>
              <a:rPr lang="ja-JP" altLang="en-US" sz="2400" b="1" dirty="0">
                <a:solidFill>
                  <a:schemeClr val="tx1"/>
                </a:solidFill>
                <a:latin typeface="HGS明朝E" pitchFamily="18" charset="-128"/>
                <a:ea typeface="HGS明朝E" pitchFamily="18" charset="-128"/>
              </a:rPr>
              <a:t>宇宙線</a:t>
            </a:r>
            <a:r>
              <a:rPr lang="ja-JP" altLang="en-US" sz="2400" b="1" dirty="0" smtClean="0">
                <a:solidFill>
                  <a:schemeClr val="tx1"/>
                </a:solidFill>
                <a:latin typeface="HGS明朝E" pitchFamily="18" charset="-128"/>
                <a:ea typeface="HGS明朝E" pitchFamily="18" charset="-128"/>
              </a:rPr>
              <a:t>研究所　重力波推進室</a:t>
            </a:r>
            <a:endParaRPr lang="en-US" altLang="ja-JP" sz="2400" b="1" dirty="0">
              <a:solidFill>
                <a:schemeClr val="tx1"/>
              </a:solidFill>
              <a:latin typeface="HGS明朝E" pitchFamily="18" charset="-128"/>
              <a:ea typeface="HGS明朝E" pitchFamily="18" charset="-128"/>
            </a:endParaRPr>
          </a:p>
          <a:p>
            <a:pPr>
              <a:spcBef>
                <a:spcPts val="0"/>
              </a:spcBef>
            </a:pPr>
            <a:r>
              <a:rPr lang="ja-JP" altLang="en-US" sz="2400" b="1" dirty="0" smtClean="0">
                <a:solidFill>
                  <a:schemeClr val="tx1"/>
                </a:solidFill>
                <a:latin typeface="HGS明朝E" pitchFamily="18" charset="-128"/>
                <a:ea typeface="HGS明朝E" pitchFamily="18" charset="-128"/>
              </a:rPr>
              <a:t>関口貴令</a:t>
            </a:r>
            <a:endParaRPr lang="de-DE" sz="2400" b="1" dirty="0" err="1">
              <a:solidFill>
                <a:schemeClr val="tx1"/>
              </a:solidFill>
              <a:latin typeface="HGS明朝E" pitchFamily="18" charset="-128"/>
              <a:ea typeface="HGS明朝E" pitchFamily="18" charset="-128"/>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10</a:t>
            </a:fld>
            <a:endParaRPr lang="de-DE" dirty="0"/>
          </a:p>
        </p:txBody>
      </p:sp>
      <p:sp>
        <p:nvSpPr>
          <p:cNvPr id="3" name="Title 2"/>
          <p:cNvSpPr>
            <a:spLocks noGrp="1"/>
          </p:cNvSpPr>
          <p:nvPr>
            <p:ph type="title"/>
          </p:nvPr>
        </p:nvSpPr>
        <p:spPr/>
        <p:txBody>
          <a:bodyPr/>
          <a:lstStyle/>
          <a:p>
            <a:r>
              <a:rPr lang="ja-JP" altLang="en-US" dirty="0">
                <a:effectLst>
                  <a:outerShdw blurRad="38100" dist="38100" dir="2700000" algn="tl">
                    <a:srgbClr val="000000">
                      <a:alpha val="43137"/>
                    </a:srgbClr>
                  </a:outerShdw>
                </a:effectLst>
              </a:rPr>
              <a:t>センサーの配置と制御自由度</a:t>
            </a:r>
            <a:endParaRPr lang="en-US" dirty="0">
              <a:effectLst>
                <a:outerShdw blurRad="38100" dist="38100" dir="2700000" algn="tl">
                  <a:srgbClr val="000000">
                    <a:alpha val="43137"/>
                  </a:srgbClr>
                </a:outerShdw>
              </a:effectLs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40502"/>
            <a:ext cx="7247905" cy="522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円/楕円 5"/>
          <p:cNvSpPr/>
          <p:nvPr/>
        </p:nvSpPr>
        <p:spPr>
          <a:xfrm>
            <a:off x="1331640" y="3861048"/>
            <a:ext cx="1296144" cy="1368152"/>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円/楕円 8"/>
          <p:cNvSpPr/>
          <p:nvPr/>
        </p:nvSpPr>
        <p:spPr>
          <a:xfrm>
            <a:off x="6228184" y="2708920"/>
            <a:ext cx="1008112" cy="1008112"/>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円/楕円 9"/>
          <p:cNvSpPr/>
          <p:nvPr/>
        </p:nvSpPr>
        <p:spPr>
          <a:xfrm>
            <a:off x="3419872" y="1916832"/>
            <a:ext cx="792088" cy="792088"/>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4237036" y="2204864"/>
            <a:ext cx="1487092" cy="1584176"/>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024464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564904"/>
            <a:ext cx="8712968" cy="692696"/>
          </a:xfrm>
        </p:spPr>
        <p:txBody>
          <a:bodyPr/>
          <a:lstStyle/>
          <a:p>
            <a:pPr algn="ctr"/>
            <a:r>
              <a:rPr lang="ja-JP" altLang="en-US" dirty="0" smtClean="0">
                <a:effectLst>
                  <a:outerShdw blurRad="38100" dist="38100" dir="2700000" algn="tl">
                    <a:srgbClr val="000000">
                      <a:alpha val="43137"/>
                    </a:srgbClr>
                  </a:outerShdw>
                </a:effectLst>
              </a:rPr>
              <a:t>制御実験結果</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11</a:t>
            </a:fld>
            <a:endParaRPr lang="de-DE" dirty="0"/>
          </a:p>
        </p:txBody>
      </p:sp>
    </p:spTree>
    <p:extLst>
      <p:ext uri="{BB962C8B-B14F-4D97-AF65-F5344CB8AC3E}">
        <p14:creationId xmlns:p14="http://schemas.microsoft.com/office/powerpoint/2010/main" val="1153384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12</a:t>
            </a:fld>
            <a:endParaRPr lang="de-DE" dirty="0"/>
          </a:p>
        </p:txBody>
      </p:sp>
      <p:sp>
        <p:nvSpPr>
          <p:cNvPr id="3" name="Title 2"/>
          <p:cNvSpPr>
            <a:spLocks noGrp="1"/>
          </p:cNvSpPr>
          <p:nvPr>
            <p:ph type="title"/>
          </p:nvPr>
        </p:nvSpPr>
        <p:spPr/>
        <p:txBody>
          <a:bodyPr/>
          <a:lstStyle/>
          <a:p>
            <a:r>
              <a:rPr lang="ja-JP" altLang="en-US" dirty="0" smtClean="0">
                <a:effectLst>
                  <a:outerShdw blurRad="38100" dist="38100" dir="2700000" algn="tl">
                    <a:srgbClr val="000000">
                      <a:alpha val="43137"/>
                    </a:srgbClr>
                  </a:outerShdw>
                </a:effectLst>
              </a:rPr>
              <a:t>制御前後の</a:t>
            </a:r>
            <a:r>
              <a:rPr lang="en-US" altLang="ja-JP" dirty="0" smtClean="0">
                <a:effectLst>
                  <a:outerShdw blurRad="38100" dist="38100" dir="2700000" algn="tl">
                    <a:srgbClr val="000000">
                      <a:alpha val="43137"/>
                    </a:srgbClr>
                  </a:outerShdw>
                </a:effectLst>
              </a:rPr>
              <a:t>LVDT</a:t>
            </a:r>
            <a:r>
              <a:rPr lang="ja-JP" altLang="en-US" dirty="0" smtClean="0">
                <a:effectLst>
                  <a:outerShdw blurRad="38100" dist="38100" dir="2700000" algn="tl">
                    <a:srgbClr val="000000">
                      <a:alpha val="43137"/>
                    </a:srgbClr>
                  </a:outerShdw>
                </a:effectLst>
              </a:rPr>
              <a:t>の出力の比較（時系列）</a:t>
            </a:r>
            <a:endParaRPr lang="en-US" dirty="0">
              <a:effectLst>
                <a:outerShdw blurRad="38100" dist="38100" dir="2700000" algn="tl">
                  <a:srgbClr val="000000">
                    <a:alpha val="43137"/>
                  </a:srgbClr>
                </a:outerShdw>
              </a:effectLst>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393921"/>
            <a:ext cx="7344816" cy="355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矢印コネクタ 6"/>
          <p:cNvCxnSpPr/>
          <p:nvPr/>
        </p:nvCxnSpPr>
        <p:spPr>
          <a:xfrm>
            <a:off x="4788024" y="2393921"/>
            <a:ext cx="0" cy="50405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4139952" y="1952581"/>
            <a:ext cx="1429750" cy="369332"/>
          </a:xfrm>
          <a:prstGeom prst="rect">
            <a:avLst/>
          </a:prstGeom>
        </p:spPr>
        <p:txBody>
          <a:bodyPr wrap="none">
            <a:spAutoFit/>
          </a:bodyPr>
          <a:lstStyle/>
          <a:p>
            <a:r>
              <a:rPr lang="en-US" altLang="ja-JP" b="1" dirty="0" smtClean="0">
                <a:solidFill>
                  <a:schemeClr val="tx2"/>
                </a:solidFill>
              </a:rPr>
              <a:t>LVDT</a:t>
            </a:r>
            <a:r>
              <a:rPr lang="ja-JP" altLang="en-US" b="1" dirty="0" smtClean="0">
                <a:solidFill>
                  <a:schemeClr val="tx2"/>
                </a:solidFill>
              </a:rPr>
              <a:t>制御</a:t>
            </a:r>
            <a:r>
              <a:rPr lang="en-US" altLang="ja-JP" b="1" dirty="0" smtClean="0">
                <a:solidFill>
                  <a:schemeClr val="tx2"/>
                </a:solidFill>
              </a:rPr>
              <a:t>ON</a:t>
            </a:r>
            <a:endParaRPr lang="ja-JP" altLang="en-US" b="1" dirty="0">
              <a:solidFill>
                <a:schemeClr val="tx2"/>
              </a:solidFill>
            </a:endParaRPr>
          </a:p>
        </p:txBody>
      </p:sp>
      <p:cxnSp>
        <p:nvCxnSpPr>
          <p:cNvPr id="12" name="直線矢印コネクタ 11"/>
          <p:cNvCxnSpPr/>
          <p:nvPr/>
        </p:nvCxnSpPr>
        <p:spPr>
          <a:xfrm flipV="1">
            <a:off x="5148064" y="3344986"/>
            <a:ext cx="0" cy="53107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820435" y="3834081"/>
            <a:ext cx="1911805" cy="369332"/>
          </a:xfrm>
          <a:prstGeom prst="rect">
            <a:avLst/>
          </a:prstGeom>
        </p:spPr>
        <p:txBody>
          <a:bodyPr wrap="none">
            <a:spAutoFit/>
          </a:bodyPr>
          <a:lstStyle/>
          <a:p>
            <a:r>
              <a:rPr lang="en-US" altLang="ja-JP" b="1" dirty="0" smtClean="0">
                <a:solidFill>
                  <a:srgbClr val="00B050"/>
                </a:solidFill>
              </a:rPr>
              <a:t>geophone</a:t>
            </a:r>
            <a:r>
              <a:rPr lang="ja-JP" altLang="en-US" b="1" dirty="0" smtClean="0">
                <a:solidFill>
                  <a:srgbClr val="00B050"/>
                </a:solidFill>
              </a:rPr>
              <a:t>制御</a:t>
            </a:r>
            <a:r>
              <a:rPr lang="en-US" altLang="ja-JP" b="1" dirty="0" smtClean="0">
                <a:solidFill>
                  <a:srgbClr val="00B050"/>
                </a:solidFill>
              </a:rPr>
              <a:t>ON</a:t>
            </a:r>
            <a:endParaRPr lang="ja-JP" altLang="en-US" b="1" dirty="0">
              <a:solidFill>
                <a:srgbClr val="00B050"/>
              </a:solidFill>
            </a:endParaRPr>
          </a:p>
        </p:txBody>
      </p:sp>
      <p:sp>
        <p:nvSpPr>
          <p:cNvPr id="15" name="コンテンツ プレースホルダー 1"/>
          <p:cNvSpPr>
            <a:spLocks noGrp="1"/>
          </p:cNvSpPr>
          <p:nvPr>
            <p:ph idx="1"/>
          </p:nvPr>
        </p:nvSpPr>
        <p:spPr>
          <a:xfrm>
            <a:off x="290217" y="980728"/>
            <a:ext cx="8530255" cy="1224136"/>
          </a:xfrm>
        </p:spPr>
        <p:txBody>
          <a:bodyPr>
            <a:normAutofit/>
          </a:bodyPr>
          <a:lstStyle/>
          <a:p>
            <a:r>
              <a:rPr kumimoji="1" lang="en-US" altLang="ja-JP" sz="1800" b="1" dirty="0" smtClean="0"/>
              <a:t>LVDT</a:t>
            </a:r>
            <a:r>
              <a:rPr kumimoji="1" lang="ja-JP" altLang="en-US" sz="1800" b="1" dirty="0" smtClean="0"/>
              <a:t>測定されたステージの変位（</a:t>
            </a:r>
            <a:r>
              <a:rPr kumimoji="1" lang="en-US" altLang="ja-JP" sz="1800" b="1" dirty="0" smtClean="0"/>
              <a:t>X</a:t>
            </a:r>
            <a:r>
              <a:rPr kumimoji="1" lang="ja-JP" altLang="en-US" sz="1800" b="1" dirty="0" smtClean="0"/>
              <a:t>）の推移</a:t>
            </a:r>
            <a:endParaRPr kumimoji="1" lang="en-US" altLang="ja-JP" sz="1800" b="1" dirty="0" smtClean="0"/>
          </a:p>
          <a:p>
            <a:r>
              <a:rPr kumimoji="1" lang="ja-JP" altLang="en-US" sz="1800" b="1" dirty="0" smtClean="0"/>
              <a:t>ダンピング制御</a:t>
            </a:r>
            <a:r>
              <a:rPr kumimoji="1" lang="ja-JP" altLang="en-US" sz="1800" b="1" dirty="0"/>
              <a:t>に</a:t>
            </a:r>
            <a:r>
              <a:rPr kumimoji="1" lang="ja-JP" altLang="en-US" sz="1800" b="1" dirty="0" smtClean="0"/>
              <a:t>より振り子の共振（</a:t>
            </a:r>
            <a:r>
              <a:rPr kumimoji="1" lang="en-US" altLang="ja-JP" sz="1800" b="1" dirty="0" smtClean="0"/>
              <a:t>0.3 Hz</a:t>
            </a:r>
            <a:r>
              <a:rPr kumimoji="1" lang="ja-JP" altLang="en-US" sz="1800" b="1" dirty="0" smtClean="0"/>
              <a:t>）の影響がなくなったが、</a:t>
            </a:r>
            <a:r>
              <a:rPr kumimoji="1" lang="en-US" altLang="ja-JP" sz="1800" b="1" dirty="0" smtClean="0"/>
              <a:t/>
            </a:r>
            <a:br>
              <a:rPr kumimoji="1" lang="en-US" altLang="ja-JP" sz="1800" b="1" dirty="0" smtClean="0"/>
            </a:br>
            <a:r>
              <a:rPr kumimoji="1" lang="ja-JP" altLang="en-US" sz="1800" b="1" dirty="0" smtClean="0"/>
              <a:t>逆に低周波で大きく揺れるようになり</a:t>
            </a:r>
            <a:r>
              <a:rPr kumimoji="1" lang="en-US" altLang="ja-JP" sz="1800" b="1" dirty="0" smtClean="0"/>
              <a:t>RMS</a:t>
            </a:r>
            <a:r>
              <a:rPr kumimoji="1" lang="ja-JP" altLang="en-US" sz="1800" b="1" dirty="0" smtClean="0"/>
              <a:t>変位はほぼ変わらず</a:t>
            </a:r>
            <a:endParaRPr kumimoji="1" lang="en-US" altLang="ja-JP" sz="1800" b="1" dirty="0" smtClean="0"/>
          </a:p>
        </p:txBody>
      </p:sp>
    </p:spTree>
    <p:extLst>
      <p:ext uri="{BB962C8B-B14F-4D97-AF65-F5344CB8AC3E}">
        <p14:creationId xmlns:p14="http://schemas.microsoft.com/office/powerpoint/2010/main" val="3769782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13</a:t>
            </a:fld>
            <a:endParaRPr lang="de-DE" dirty="0"/>
          </a:p>
        </p:txBody>
      </p:sp>
      <p:sp>
        <p:nvSpPr>
          <p:cNvPr id="3" name="Title 2"/>
          <p:cNvSpPr>
            <a:spLocks noGrp="1"/>
          </p:cNvSpPr>
          <p:nvPr>
            <p:ph type="title"/>
          </p:nvPr>
        </p:nvSpPr>
        <p:spPr/>
        <p:txBody>
          <a:bodyPr/>
          <a:lstStyle/>
          <a:p>
            <a:r>
              <a:rPr lang="ja-JP" altLang="en-US" dirty="0" smtClean="0">
                <a:effectLst>
                  <a:outerShdw blurRad="38100" dist="38100" dir="2700000" algn="tl">
                    <a:srgbClr val="000000">
                      <a:alpha val="43137"/>
                    </a:srgbClr>
                  </a:outerShdw>
                </a:effectLst>
              </a:rPr>
              <a:t>制御前後の</a:t>
            </a:r>
            <a:r>
              <a:rPr lang="en-US" altLang="ja-JP" dirty="0" smtClean="0">
                <a:effectLst>
                  <a:outerShdw blurRad="38100" dist="38100" dir="2700000" algn="tl">
                    <a:srgbClr val="000000">
                      <a:alpha val="43137"/>
                    </a:srgbClr>
                  </a:outerShdw>
                </a:effectLst>
              </a:rPr>
              <a:t>LVDT</a:t>
            </a:r>
            <a:r>
              <a:rPr lang="ja-JP" altLang="en-US" dirty="0" smtClean="0">
                <a:effectLst>
                  <a:outerShdw blurRad="38100" dist="38100" dir="2700000" algn="tl">
                    <a:srgbClr val="000000">
                      <a:alpha val="43137"/>
                    </a:srgbClr>
                  </a:outerShdw>
                </a:effectLst>
              </a:rPr>
              <a:t>の出力の比較</a:t>
            </a:r>
            <a:endParaRPr lang="en-US" dirty="0">
              <a:effectLst>
                <a:outerShdw blurRad="38100" dist="38100" dir="2700000" algn="tl">
                  <a:srgbClr val="000000">
                    <a:alpha val="43137"/>
                  </a:srgbClr>
                </a:outerShdw>
              </a:effectLst>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62551"/>
            <a:ext cx="7259823"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1259632" y="4628780"/>
            <a:ext cx="3540136" cy="369332"/>
          </a:xfrm>
          <a:prstGeom prst="rect">
            <a:avLst/>
          </a:prstGeom>
          <a:solidFill>
            <a:schemeClr val="bg1"/>
          </a:solidFill>
        </p:spPr>
        <p:txBody>
          <a:bodyPr wrap="none">
            <a:spAutoFit/>
          </a:bodyPr>
          <a:lstStyle/>
          <a:p>
            <a:r>
              <a:rPr kumimoji="1" lang="en-US" altLang="ja-JP" b="1" dirty="0" smtClean="0"/>
              <a:t>RMS</a:t>
            </a:r>
            <a:r>
              <a:rPr kumimoji="1" lang="ja-JP" altLang="en-US" b="1" dirty="0"/>
              <a:t>変位</a:t>
            </a:r>
            <a:r>
              <a:rPr kumimoji="1" lang="ja-JP" altLang="en-US" b="1" dirty="0" smtClean="0"/>
              <a:t>：</a:t>
            </a:r>
            <a:r>
              <a:rPr kumimoji="1" lang="en-US" altLang="ja-JP" b="1" dirty="0" smtClean="0"/>
              <a:t>12 </a:t>
            </a:r>
            <a:r>
              <a:rPr kumimoji="1" lang="en-US" altLang="ja-JP" b="1" dirty="0" err="1" smtClean="0">
                <a:sym typeface="Wingdings" pitchFamily="2" charset="2"/>
              </a:rPr>
              <a:t>μm</a:t>
            </a:r>
            <a:r>
              <a:rPr kumimoji="1" lang="en-US" altLang="ja-JP" b="1" dirty="0" smtClean="0">
                <a:sym typeface="Wingdings" pitchFamily="2" charset="2"/>
              </a:rPr>
              <a:t>/sec  </a:t>
            </a:r>
            <a:r>
              <a:rPr kumimoji="1" lang="en-US" altLang="ja-JP" b="1" dirty="0">
                <a:solidFill>
                  <a:srgbClr val="FF0000"/>
                </a:solidFill>
                <a:sym typeface="Wingdings" pitchFamily="2" charset="2"/>
              </a:rPr>
              <a:t>2</a:t>
            </a:r>
            <a:r>
              <a:rPr kumimoji="1" lang="en-US" altLang="ja-JP" b="1" dirty="0" smtClean="0">
                <a:solidFill>
                  <a:srgbClr val="FF0000"/>
                </a:solidFill>
                <a:sym typeface="Wingdings" pitchFamily="2" charset="2"/>
              </a:rPr>
              <a:t>0</a:t>
            </a:r>
            <a:r>
              <a:rPr kumimoji="1" lang="en-US" altLang="ja-JP" b="1" dirty="0" smtClean="0">
                <a:sym typeface="Wingdings" pitchFamily="2" charset="2"/>
              </a:rPr>
              <a:t> </a:t>
            </a:r>
            <a:r>
              <a:rPr kumimoji="1" lang="en-US" altLang="ja-JP" b="1" dirty="0" err="1" smtClean="0">
                <a:sym typeface="Wingdings" pitchFamily="2" charset="2"/>
              </a:rPr>
              <a:t>μm</a:t>
            </a:r>
            <a:r>
              <a:rPr kumimoji="1" lang="en-US" altLang="ja-JP" b="1" dirty="0" smtClean="0">
                <a:sym typeface="Wingdings" pitchFamily="2" charset="2"/>
              </a:rPr>
              <a:t>/sec</a:t>
            </a:r>
            <a:endParaRPr kumimoji="1" lang="en-US" altLang="ja-JP" b="1" dirty="0"/>
          </a:p>
        </p:txBody>
      </p:sp>
    </p:spTree>
    <p:extLst>
      <p:ext uri="{BB962C8B-B14F-4D97-AF65-F5344CB8AC3E}">
        <p14:creationId xmlns:p14="http://schemas.microsoft.com/office/powerpoint/2010/main" val="4128305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14</a:t>
            </a:fld>
            <a:endParaRPr lang="de-DE" dirty="0"/>
          </a:p>
        </p:txBody>
      </p:sp>
      <p:sp>
        <p:nvSpPr>
          <p:cNvPr id="2" name="コンテンツ プレースホルダー 1"/>
          <p:cNvSpPr>
            <a:spLocks noGrp="1"/>
          </p:cNvSpPr>
          <p:nvPr>
            <p:ph idx="1"/>
          </p:nvPr>
        </p:nvSpPr>
        <p:spPr>
          <a:xfrm>
            <a:off x="290217" y="980728"/>
            <a:ext cx="8530255" cy="1224136"/>
          </a:xfrm>
        </p:spPr>
        <p:txBody>
          <a:bodyPr>
            <a:normAutofit/>
          </a:bodyPr>
          <a:lstStyle/>
          <a:p>
            <a:r>
              <a:rPr kumimoji="1" lang="en-US" altLang="ja-JP" sz="1800" b="1" dirty="0" smtClean="0"/>
              <a:t>Out-of-loop</a:t>
            </a:r>
            <a:r>
              <a:rPr kumimoji="1" lang="ja-JP" altLang="en-US" sz="1800" b="1" dirty="0" smtClean="0"/>
              <a:t>センサー（</a:t>
            </a:r>
            <a:r>
              <a:rPr kumimoji="1" lang="en-US" altLang="ja-JP" sz="1800" b="1" dirty="0" smtClean="0"/>
              <a:t>geophone</a:t>
            </a:r>
            <a:r>
              <a:rPr kumimoji="1" lang="ja-JP" altLang="en-US" sz="1800" b="1" dirty="0" smtClean="0"/>
              <a:t>）で測定されたステージの変位スペクトル（</a:t>
            </a:r>
            <a:r>
              <a:rPr kumimoji="1" lang="en-US" altLang="ja-JP" sz="1800" b="1" dirty="0" smtClean="0"/>
              <a:t>X</a:t>
            </a:r>
            <a:r>
              <a:rPr kumimoji="1" lang="ja-JP" altLang="en-US" sz="1800" b="1" dirty="0" smtClean="0"/>
              <a:t>）</a:t>
            </a:r>
            <a:endParaRPr kumimoji="1" lang="en-US" altLang="ja-JP" sz="1800" b="1" dirty="0" smtClean="0"/>
          </a:p>
          <a:p>
            <a:r>
              <a:rPr kumimoji="1" lang="ja-JP" altLang="en-US" sz="1800" b="1" dirty="0" smtClean="0"/>
              <a:t>振り子の共振 </a:t>
            </a:r>
            <a:r>
              <a:rPr kumimoji="1" lang="en-US" altLang="ja-JP" sz="1800" b="1" dirty="0" smtClean="0"/>
              <a:t>(0.3 Hz) </a:t>
            </a:r>
            <a:r>
              <a:rPr kumimoji="1" lang="ja-JP" altLang="en-US" sz="1800" b="1" dirty="0" smtClean="0"/>
              <a:t>がダンプされ</a:t>
            </a:r>
            <a:r>
              <a:rPr kumimoji="1" lang="en-US" altLang="ja-JP" sz="1800" b="1" dirty="0" smtClean="0"/>
              <a:t>0.05-0.8 Hz</a:t>
            </a:r>
            <a:r>
              <a:rPr kumimoji="1" lang="ja-JP" altLang="en-US" sz="1800" b="1" dirty="0" smtClean="0"/>
              <a:t>の振動が低減</a:t>
            </a:r>
            <a:endParaRPr kumimoji="1" lang="en-US" altLang="ja-JP" sz="1800" b="1" dirty="0" smtClean="0"/>
          </a:p>
          <a:p>
            <a:r>
              <a:rPr kumimoji="1" lang="ja-JP" altLang="en-US" sz="1800" b="1" dirty="0" smtClean="0"/>
              <a:t>ただし</a:t>
            </a:r>
            <a:r>
              <a:rPr kumimoji="1" lang="en-US" altLang="ja-JP" sz="1800" b="1" dirty="0" smtClean="0"/>
              <a:t>0.03 Hz</a:t>
            </a:r>
            <a:r>
              <a:rPr kumimoji="1" lang="ja-JP" altLang="en-US" sz="1800" b="1" dirty="0" smtClean="0"/>
              <a:t>以下では振動が逆に増加 ⇒ </a:t>
            </a:r>
            <a:r>
              <a:rPr kumimoji="1" lang="en-US" altLang="ja-JP" sz="1800" b="1" dirty="0" smtClean="0"/>
              <a:t>RMS</a:t>
            </a:r>
            <a:r>
              <a:rPr kumimoji="1" lang="ja-JP" altLang="en-US" sz="1800" b="1" dirty="0" smtClean="0"/>
              <a:t>速度はあまり改善せず</a:t>
            </a:r>
            <a:endParaRPr kumimoji="1" lang="en-US" altLang="ja-JP" sz="1800" b="1" dirty="0" smtClean="0"/>
          </a:p>
        </p:txBody>
      </p:sp>
      <p:sp>
        <p:nvSpPr>
          <p:cNvPr id="3" name="Title 2"/>
          <p:cNvSpPr>
            <a:spLocks noGrp="1"/>
          </p:cNvSpPr>
          <p:nvPr>
            <p:ph type="title"/>
          </p:nvPr>
        </p:nvSpPr>
        <p:spPr/>
        <p:txBody>
          <a:bodyPr/>
          <a:lstStyle/>
          <a:p>
            <a:r>
              <a:rPr lang="ja-JP" altLang="en-US" dirty="0" smtClean="0">
                <a:effectLst>
                  <a:outerShdw blurRad="38100" dist="38100" dir="2700000" algn="tl">
                    <a:srgbClr val="000000">
                      <a:alpha val="43137"/>
                    </a:srgbClr>
                  </a:outerShdw>
                </a:effectLst>
              </a:rPr>
              <a:t>制御前後</a:t>
            </a:r>
            <a:r>
              <a:rPr lang="ja-JP" altLang="en-US" dirty="0">
                <a:effectLst>
                  <a:outerShdw blurRad="38100" dist="38100" dir="2700000" algn="tl">
                    <a:srgbClr val="000000">
                      <a:alpha val="43137"/>
                    </a:srgbClr>
                  </a:outerShdw>
                </a:effectLst>
              </a:rPr>
              <a:t>の</a:t>
            </a:r>
            <a:r>
              <a:rPr lang="en-US" altLang="ja-JP" dirty="0" smtClean="0">
                <a:effectLst>
                  <a:outerShdw blurRad="38100" dist="38100" dir="2700000" algn="tl">
                    <a:srgbClr val="000000">
                      <a:alpha val="43137"/>
                    </a:srgbClr>
                  </a:outerShdw>
                </a:effectLst>
              </a:rPr>
              <a:t>Geophone</a:t>
            </a:r>
            <a:r>
              <a:rPr lang="ja-JP" altLang="en-US" dirty="0" smtClean="0">
                <a:effectLst>
                  <a:outerShdw blurRad="38100" dist="38100" dir="2700000" algn="tl">
                    <a:srgbClr val="000000">
                      <a:alpha val="43137"/>
                    </a:srgbClr>
                  </a:outerShdw>
                </a:effectLst>
              </a:rPr>
              <a:t>の出力</a:t>
            </a:r>
            <a:endParaRPr lang="en-US" dirty="0">
              <a:effectLst>
                <a:outerShdw blurRad="38100" dist="38100" dir="2700000" algn="tl">
                  <a:srgbClr val="000000">
                    <a:alpha val="43137"/>
                  </a:srgbClr>
                </a:outerShdw>
              </a:effectLst>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5" y="2348880"/>
            <a:ext cx="6652657"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619672" y="4437112"/>
            <a:ext cx="3306098" cy="369332"/>
          </a:xfrm>
          <a:prstGeom prst="rect">
            <a:avLst/>
          </a:prstGeom>
          <a:solidFill>
            <a:schemeClr val="bg1"/>
          </a:solidFill>
        </p:spPr>
        <p:txBody>
          <a:bodyPr wrap="none">
            <a:spAutoFit/>
          </a:bodyPr>
          <a:lstStyle/>
          <a:p>
            <a:r>
              <a:rPr kumimoji="1" lang="en-US" altLang="ja-JP" b="1" dirty="0"/>
              <a:t>RMS</a:t>
            </a:r>
            <a:r>
              <a:rPr kumimoji="1" lang="ja-JP" altLang="en-US" b="1" dirty="0"/>
              <a:t>速度</a:t>
            </a:r>
            <a:r>
              <a:rPr kumimoji="1" lang="ja-JP" altLang="en-US" b="1" dirty="0" smtClean="0"/>
              <a:t>：</a:t>
            </a:r>
            <a:r>
              <a:rPr kumimoji="1" lang="en-US" altLang="ja-JP" b="1" dirty="0" smtClean="0"/>
              <a:t>4 </a:t>
            </a:r>
            <a:r>
              <a:rPr kumimoji="1" lang="en-US" altLang="ja-JP" b="1" dirty="0" err="1" smtClean="0">
                <a:sym typeface="Wingdings" pitchFamily="2" charset="2"/>
              </a:rPr>
              <a:t>μm</a:t>
            </a:r>
            <a:r>
              <a:rPr kumimoji="1" lang="en-US" altLang="ja-JP" b="1" dirty="0" smtClean="0">
                <a:sym typeface="Wingdings" pitchFamily="2" charset="2"/>
              </a:rPr>
              <a:t>/sec  </a:t>
            </a:r>
            <a:r>
              <a:rPr kumimoji="1" lang="en-US" altLang="ja-JP" b="1" dirty="0" smtClean="0">
                <a:solidFill>
                  <a:srgbClr val="FF0000"/>
                </a:solidFill>
                <a:sym typeface="Wingdings" pitchFamily="2" charset="2"/>
              </a:rPr>
              <a:t>2</a:t>
            </a:r>
            <a:r>
              <a:rPr kumimoji="1" lang="en-US" altLang="ja-JP" b="1" dirty="0" smtClean="0">
                <a:sym typeface="Wingdings" pitchFamily="2" charset="2"/>
              </a:rPr>
              <a:t> </a:t>
            </a:r>
            <a:r>
              <a:rPr kumimoji="1" lang="en-US" altLang="ja-JP" b="1" dirty="0" err="1" smtClean="0">
                <a:sym typeface="Wingdings" pitchFamily="2" charset="2"/>
              </a:rPr>
              <a:t>μm</a:t>
            </a:r>
            <a:r>
              <a:rPr kumimoji="1" lang="en-US" altLang="ja-JP" b="1" dirty="0" smtClean="0">
                <a:sym typeface="Wingdings" pitchFamily="2" charset="2"/>
              </a:rPr>
              <a:t>/sec</a:t>
            </a:r>
            <a:endParaRPr kumimoji="1" lang="en-US" altLang="ja-JP" b="1" dirty="0"/>
          </a:p>
        </p:txBody>
      </p:sp>
    </p:spTree>
    <p:extLst>
      <p:ext uri="{BB962C8B-B14F-4D97-AF65-F5344CB8AC3E}">
        <p14:creationId xmlns:p14="http://schemas.microsoft.com/office/powerpoint/2010/main" val="467694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15</a:t>
            </a:fld>
            <a:endParaRPr lang="de-DE" dirty="0"/>
          </a:p>
        </p:txBody>
      </p:sp>
      <p:sp>
        <p:nvSpPr>
          <p:cNvPr id="2" name="コンテンツ プレースホルダー 1"/>
          <p:cNvSpPr>
            <a:spLocks noGrp="1"/>
          </p:cNvSpPr>
          <p:nvPr>
            <p:ph idx="1"/>
          </p:nvPr>
        </p:nvSpPr>
        <p:spPr>
          <a:xfrm>
            <a:off x="290217" y="980728"/>
            <a:ext cx="8530255" cy="1026114"/>
          </a:xfrm>
        </p:spPr>
        <p:txBody>
          <a:bodyPr>
            <a:normAutofit/>
          </a:bodyPr>
          <a:lstStyle/>
          <a:p>
            <a:r>
              <a:rPr kumimoji="1" lang="ja-JP" altLang="en-US" sz="1800" b="1" dirty="0" smtClean="0"/>
              <a:t>柏の地面振動レベルからステージの振動をシミュレーションで評価</a:t>
            </a:r>
            <a:endParaRPr kumimoji="1" lang="en-US" altLang="ja-JP" sz="1800" b="1" dirty="0" smtClean="0"/>
          </a:p>
          <a:p>
            <a:r>
              <a:rPr kumimoji="1" lang="ja-JP" altLang="en-US" sz="1800" b="1" dirty="0" smtClean="0"/>
              <a:t>地面の並進運動から予想されるスペクトルよりも実測の方が全体的に大きい</a:t>
            </a:r>
            <a:r>
              <a:rPr kumimoji="1" lang="en-US" altLang="ja-JP" sz="1800" b="1" dirty="0" smtClean="0"/>
              <a:t/>
            </a:r>
            <a:br>
              <a:rPr kumimoji="1" lang="en-US" altLang="ja-JP" sz="1800" b="1" dirty="0" smtClean="0"/>
            </a:br>
            <a:r>
              <a:rPr kumimoji="1" lang="ja-JP" altLang="en-US" sz="1800" b="1" dirty="0" smtClean="0">
                <a:solidFill>
                  <a:srgbClr val="FF0000"/>
                </a:solidFill>
              </a:rPr>
              <a:t>⇒別の雑音源が存在</a:t>
            </a:r>
            <a:endParaRPr kumimoji="1" lang="en-US" altLang="ja-JP" sz="1800" b="1" dirty="0" smtClean="0">
              <a:solidFill>
                <a:srgbClr val="FF0000"/>
              </a:solidFill>
            </a:endParaRPr>
          </a:p>
        </p:txBody>
      </p:sp>
      <p:sp>
        <p:nvSpPr>
          <p:cNvPr id="3" name="Title 2"/>
          <p:cNvSpPr>
            <a:spLocks noGrp="1"/>
          </p:cNvSpPr>
          <p:nvPr>
            <p:ph type="title"/>
          </p:nvPr>
        </p:nvSpPr>
        <p:spPr/>
        <p:txBody>
          <a:bodyPr/>
          <a:lstStyle/>
          <a:p>
            <a:r>
              <a:rPr lang="ja-JP" altLang="en-US" dirty="0" smtClean="0">
                <a:effectLst>
                  <a:outerShdw blurRad="38100" dist="38100" dir="2700000" algn="tl">
                    <a:srgbClr val="000000">
                      <a:alpha val="43137"/>
                    </a:srgbClr>
                  </a:outerShdw>
                </a:effectLst>
              </a:rPr>
              <a:t>シミュレーションとの比較</a:t>
            </a:r>
            <a:endParaRPr lang="en-US" dirty="0">
              <a:effectLst>
                <a:outerShdw blurRad="38100" dist="38100" dir="2700000" algn="tl">
                  <a:srgbClr val="000000">
                    <a:alpha val="43137"/>
                  </a:srgbClr>
                </a:outerShdw>
              </a:effectLst>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222866"/>
            <a:ext cx="1893645" cy="351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336254"/>
            <a:ext cx="58007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左矢印 5"/>
          <p:cNvSpPr/>
          <p:nvPr/>
        </p:nvSpPr>
        <p:spPr>
          <a:xfrm>
            <a:off x="8100392" y="2924944"/>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452320" y="3356992"/>
            <a:ext cx="1569660" cy="369332"/>
          </a:xfrm>
          <a:prstGeom prst="rect">
            <a:avLst/>
          </a:prstGeom>
        </p:spPr>
        <p:txBody>
          <a:bodyPr wrap="none">
            <a:spAutoFit/>
          </a:bodyPr>
          <a:lstStyle/>
          <a:p>
            <a:r>
              <a:rPr lang="ja-JP" altLang="en-US" b="1" dirty="0" smtClean="0">
                <a:solidFill>
                  <a:schemeClr val="tx2"/>
                </a:solidFill>
              </a:rPr>
              <a:t>柏の地面振動</a:t>
            </a:r>
            <a:endParaRPr lang="ja-JP" altLang="en-US" b="1" dirty="0">
              <a:solidFill>
                <a:schemeClr val="tx2"/>
              </a:solidFill>
            </a:endParaRPr>
          </a:p>
        </p:txBody>
      </p:sp>
    </p:spTree>
    <p:extLst>
      <p:ext uri="{BB962C8B-B14F-4D97-AF65-F5344CB8AC3E}">
        <p14:creationId xmlns:p14="http://schemas.microsoft.com/office/powerpoint/2010/main" val="2061493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222866"/>
            <a:ext cx="1893645" cy="351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336254"/>
            <a:ext cx="58007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1"/>
          </p:nvPr>
        </p:nvSpPr>
        <p:spPr/>
        <p:txBody>
          <a:bodyPr/>
          <a:lstStyle/>
          <a:p>
            <a:fld id="{F6F58ED1-7DA8-44AB-BE95-40629BCD7483}" type="slidenum">
              <a:rPr lang="de-DE" smtClean="0"/>
              <a:pPr/>
              <a:t>16</a:t>
            </a:fld>
            <a:endParaRPr lang="de-DE" dirty="0"/>
          </a:p>
        </p:txBody>
      </p:sp>
      <p:sp>
        <p:nvSpPr>
          <p:cNvPr id="3" name="Title 2"/>
          <p:cNvSpPr>
            <a:spLocks noGrp="1"/>
          </p:cNvSpPr>
          <p:nvPr>
            <p:ph type="title"/>
          </p:nvPr>
        </p:nvSpPr>
        <p:spPr/>
        <p:txBody>
          <a:bodyPr/>
          <a:lstStyle/>
          <a:p>
            <a:r>
              <a:rPr lang="ja-JP" altLang="en-US" dirty="0">
                <a:effectLst>
                  <a:outerShdw blurRad="38100" dist="38100" dir="2700000" algn="tl">
                    <a:srgbClr val="000000">
                      <a:alpha val="43137"/>
                    </a:srgbClr>
                  </a:outerShdw>
                </a:effectLst>
              </a:rPr>
              <a:t>雑音源</a:t>
            </a:r>
            <a:endParaRPr lang="en-US" dirty="0">
              <a:effectLst>
                <a:outerShdw blurRad="38100" dist="38100" dir="2700000" algn="tl">
                  <a:srgbClr val="000000">
                    <a:alpha val="43137"/>
                  </a:srgbClr>
                </a:outerShdw>
              </a:effectLst>
            </a:endParaRPr>
          </a:p>
        </p:txBody>
      </p:sp>
      <p:sp>
        <p:nvSpPr>
          <p:cNvPr id="6" name="正方形/長方形 5"/>
          <p:cNvSpPr/>
          <p:nvPr/>
        </p:nvSpPr>
        <p:spPr>
          <a:xfrm>
            <a:off x="3275856" y="2451695"/>
            <a:ext cx="1080120" cy="309634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675731" y="2494417"/>
            <a:ext cx="1192413" cy="3096344"/>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99592" y="2451695"/>
            <a:ext cx="1872208" cy="3096344"/>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75755" y="1772816"/>
            <a:ext cx="2080506" cy="646331"/>
          </a:xfrm>
          <a:prstGeom prst="rect">
            <a:avLst/>
          </a:prstGeom>
        </p:spPr>
        <p:txBody>
          <a:bodyPr wrap="none">
            <a:spAutoFit/>
          </a:bodyPr>
          <a:lstStyle/>
          <a:p>
            <a:pPr algn="ctr"/>
            <a:r>
              <a:rPr lang="en-US" altLang="ja-JP" b="1" dirty="0" smtClean="0">
                <a:solidFill>
                  <a:srgbClr val="C00000"/>
                </a:solidFill>
              </a:rPr>
              <a:t>Excess Sensor Noise</a:t>
            </a:r>
          </a:p>
          <a:p>
            <a:pPr algn="ctr"/>
            <a:r>
              <a:rPr lang="en-US" altLang="ja-JP" b="1" dirty="0" smtClean="0">
                <a:solidFill>
                  <a:srgbClr val="C00000"/>
                </a:solidFill>
              </a:rPr>
              <a:t>(geophone)</a:t>
            </a:r>
          </a:p>
        </p:txBody>
      </p:sp>
      <p:sp>
        <p:nvSpPr>
          <p:cNvPr id="11" name="正方形/長方形 10"/>
          <p:cNvSpPr/>
          <p:nvPr/>
        </p:nvSpPr>
        <p:spPr>
          <a:xfrm>
            <a:off x="2555776" y="1772816"/>
            <a:ext cx="2392964" cy="646331"/>
          </a:xfrm>
          <a:prstGeom prst="rect">
            <a:avLst/>
          </a:prstGeom>
        </p:spPr>
        <p:txBody>
          <a:bodyPr wrap="none">
            <a:spAutoFit/>
          </a:bodyPr>
          <a:lstStyle/>
          <a:p>
            <a:pPr algn="ctr"/>
            <a:r>
              <a:rPr lang="en-US" altLang="ja-JP" b="1" dirty="0" smtClean="0">
                <a:solidFill>
                  <a:schemeClr val="tx2">
                    <a:lumMod val="75000"/>
                  </a:schemeClr>
                </a:solidFill>
              </a:rPr>
              <a:t>Air Current Noise</a:t>
            </a:r>
          </a:p>
          <a:p>
            <a:pPr algn="ctr"/>
            <a:r>
              <a:rPr lang="en-US" altLang="ja-JP" b="1" dirty="0" smtClean="0">
                <a:solidFill>
                  <a:schemeClr val="tx2">
                    <a:lumMod val="75000"/>
                  </a:schemeClr>
                </a:solidFill>
              </a:rPr>
              <a:t>on Suspended Payload </a:t>
            </a:r>
            <a:endParaRPr lang="ja-JP" altLang="en-US" b="1" dirty="0">
              <a:solidFill>
                <a:schemeClr val="tx2">
                  <a:lumMod val="75000"/>
                </a:schemeClr>
              </a:solidFill>
            </a:endParaRPr>
          </a:p>
        </p:txBody>
      </p:sp>
      <p:sp>
        <p:nvSpPr>
          <p:cNvPr id="12" name="正方形/長方形 11"/>
          <p:cNvSpPr/>
          <p:nvPr/>
        </p:nvSpPr>
        <p:spPr>
          <a:xfrm>
            <a:off x="4904241" y="1907540"/>
            <a:ext cx="1972015" cy="369332"/>
          </a:xfrm>
          <a:prstGeom prst="rect">
            <a:avLst/>
          </a:prstGeom>
        </p:spPr>
        <p:txBody>
          <a:bodyPr wrap="none">
            <a:spAutoFit/>
          </a:bodyPr>
          <a:lstStyle/>
          <a:p>
            <a:pPr algn="ctr"/>
            <a:r>
              <a:rPr lang="en-US" altLang="ja-JP" b="1" dirty="0" smtClean="0">
                <a:solidFill>
                  <a:srgbClr val="FF0000"/>
                </a:solidFill>
              </a:rPr>
              <a:t>Tilt Noise Coupling</a:t>
            </a:r>
            <a:endParaRPr lang="ja-JP" altLang="en-US" b="1" dirty="0">
              <a:solidFill>
                <a:srgbClr val="FF0000"/>
              </a:solidFill>
            </a:endParaRPr>
          </a:p>
        </p:txBody>
      </p:sp>
      <p:sp>
        <p:nvSpPr>
          <p:cNvPr id="13" name="コンテンツ プレースホルダー 1"/>
          <p:cNvSpPr>
            <a:spLocks noGrp="1"/>
          </p:cNvSpPr>
          <p:nvPr>
            <p:ph idx="1"/>
          </p:nvPr>
        </p:nvSpPr>
        <p:spPr>
          <a:xfrm>
            <a:off x="251520" y="980728"/>
            <a:ext cx="7810174" cy="864096"/>
          </a:xfrm>
        </p:spPr>
        <p:txBody>
          <a:bodyPr>
            <a:normAutofit/>
          </a:bodyPr>
          <a:lstStyle/>
          <a:p>
            <a:r>
              <a:rPr kumimoji="1" lang="en-US" altLang="ja-JP" sz="1800" b="1" dirty="0" smtClean="0"/>
              <a:t>0.1-1 Hz</a:t>
            </a:r>
            <a:r>
              <a:rPr kumimoji="1" lang="ja-JP" altLang="en-US" sz="1800" b="1" dirty="0" smtClean="0"/>
              <a:t>の雑音レベルはエアコンの</a:t>
            </a:r>
            <a:r>
              <a:rPr kumimoji="1" lang="en-US" altLang="ja-JP" sz="1800" b="1" dirty="0" smtClean="0"/>
              <a:t>ON/OFF</a:t>
            </a:r>
            <a:r>
              <a:rPr kumimoji="1" lang="ja-JP" altLang="en-US" sz="1800" b="1" dirty="0" smtClean="0"/>
              <a:t>で変動</a:t>
            </a:r>
            <a:endParaRPr kumimoji="1" lang="en-US" altLang="ja-JP" sz="1800" b="1" dirty="0" smtClean="0"/>
          </a:p>
          <a:p>
            <a:r>
              <a:rPr kumimoji="1" lang="en-US" altLang="ja-JP" sz="1800" b="1" dirty="0" smtClean="0"/>
              <a:t>2 Hz </a:t>
            </a:r>
            <a:r>
              <a:rPr kumimoji="1" lang="ja-JP" altLang="en-US" sz="1800" b="1" dirty="0" smtClean="0"/>
              <a:t>以上は地面の傾きとコヒーレンスあり</a:t>
            </a:r>
            <a:endParaRPr kumimoji="1" lang="en-US" altLang="ja-JP" sz="1800" b="1" dirty="0" smtClean="0"/>
          </a:p>
        </p:txBody>
      </p:sp>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9814" y="259632"/>
            <a:ext cx="1666031" cy="1513184"/>
          </a:xfrm>
          <a:prstGeom prst="rect">
            <a:avLst/>
          </a:prstGeom>
          <a:noFill/>
          <a:ln w="19050">
            <a:solidFill>
              <a:srgbClr val="FF0000"/>
            </a:solidFill>
            <a:prstDash val="sysDash"/>
            <a:miter lim="800000"/>
            <a:headEnd/>
            <a:tailEnd/>
          </a:ln>
          <a:extLst>
            <a:ext uri="{909E8E84-426E-40DD-AFC4-6F175D3DCCD1}">
              <a14:hiddenFill xmlns:a14="http://schemas.microsoft.com/office/drawing/2010/main">
                <a:solidFill>
                  <a:schemeClr val="accent1"/>
                </a:solidFill>
              </a14:hiddenFill>
            </a:ext>
          </a:extLst>
        </p:spPr>
      </p:pic>
      <p:sp>
        <p:nvSpPr>
          <p:cNvPr id="10" name="左矢印 9"/>
          <p:cNvSpPr/>
          <p:nvPr/>
        </p:nvSpPr>
        <p:spPr>
          <a:xfrm rot="17373602">
            <a:off x="7424834" y="4797152"/>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450855" y="4355812"/>
            <a:ext cx="649537" cy="369332"/>
          </a:xfrm>
          <a:prstGeom prst="rect">
            <a:avLst/>
          </a:prstGeom>
        </p:spPr>
        <p:txBody>
          <a:bodyPr wrap="none">
            <a:spAutoFit/>
          </a:bodyPr>
          <a:lstStyle/>
          <a:p>
            <a:pPr algn="ctr"/>
            <a:r>
              <a:rPr lang="ja-JP" altLang="en-US" b="1" dirty="0"/>
              <a:t>風圧</a:t>
            </a:r>
          </a:p>
        </p:txBody>
      </p:sp>
    </p:spTree>
    <p:extLst>
      <p:ext uri="{BB962C8B-B14F-4D97-AF65-F5344CB8AC3E}">
        <p14:creationId xmlns:p14="http://schemas.microsoft.com/office/powerpoint/2010/main" val="3459786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Preamp Excess Noise</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17</a:t>
            </a:fld>
            <a:endParaRPr lang="de-DE" dirty="0"/>
          </a:p>
        </p:txBody>
      </p:sp>
      <p:sp>
        <p:nvSpPr>
          <p:cNvPr id="16" name="コンテンツ プレースホルダー 9"/>
          <p:cNvSpPr>
            <a:spLocks noGrp="1"/>
          </p:cNvSpPr>
          <p:nvPr>
            <p:ph idx="1"/>
          </p:nvPr>
        </p:nvSpPr>
        <p:spPr>
          <a:xfrm>
            <a:off x="107503" y="980728"/>
            <a:ext cx="5756261" cy="2304256"/>
          </a:xfrm>
        </p:spPr>
        <p:txBody>
          <a:bodyPr>
            <a:normAutofit/>
          </a:bodyPr>
          <a:lstStyle/>
          <a:p>
            <a:r>
              <a:rPr kumimoji="1" lang="en-US" altLang="ja-JP" sz="1800" b="1" dirty="0" smtClean="0"/>
              <a:t>Geophone</a:t>
            </a:r>
            <a:r>
              <a:rPr kumimoji="1" lang="ja-JP" altLang="en-US" sz="1800" b="1" dirty="0" smtClean="0"/>
              <a:t>の信号を増幅するプリアンプに</a:t>
            </a:r>
            <a:r>
              <a:rPr kumimoji="1" lang="en-US" altLang="ja-JP" sz="1800" b="1" dirty="0" smtClean="0"/>
              <a:t>~0.1 Hz</a:t>
            </a:r>
            <a:r>
              <a:rPr kumimoji="1" lang="ja-JP" altLang="en-US" sz="1800" b="1" dirty="0" smtClean="0"/>
              <a:t>にカットオフを持つ低周波雑音 （入力換算で</a:t>
            </a:r>
            <a:r>
              <a:rPr kumimoji="1" lang="ja-JP" altLang="en-US" sz="1800" b="1" dirty="0"/>
              <a:t>サブ</a:t>
            </a:r>
            <a:r>
              <a:rPr kumimoji="1" lang="en-US" altLang="ja-JP" sz="1800" b="1" dirty="0" err="1" smtClean="0"/>
              <a:t>μV</a:t>
            </a:r>
            <a:r>
              <a:rPr kumimoji="1" lang="ja-JP" altLang="en-US" sz="1800" b="1" dirty="0" smtClean="0"/>
              <a:t>程度）</a:t>
            </a:r>
            <a:endParaRPr kumimoji="1" lang="en-US" altLang="ja-JP" sz="1800" b="1" dirty="0" smtClean="0"/>
          </a:p>
          <a:p>
            <a:endParaRPr kumimoji="1" lang="en-US" altLang="ja-JP" sz="1800" b="1" dirty="0"/>
          </a:p>
          <a:p>
            <a:r>
              <a:rPr kumimoji="1" lang="ja-JP" altLang="en-US" sz="1800" b="1" dirty="0" smtClean="0"/>
              <a:t>どうやら温度勾配に依存；　プリアンプと配線を箱に入れて</a:t>
            </a:r>
            <a:r>
              <a:rPr kumimoji="1" lang="ja-JP" altLang="en-US" sz="1800" b="1" dirty="0"/>
              <a:t>等</a:t>
            </a:r>
            <a:r>
              <a:rPr kumimoji="1" lang="ja-JP" altLang="en-US" sz="1800" b="1" dirty="0" smtClean="0"/>
              <a:t>温に保つと雑音が無くなる</a:t>
            </a:r>
            <a:r>
              <a:rPr kumimoji="1" lang="en-US" altLang="ja-JP" sz="1800" b="1" dirty="0" smtClean="0"/>
              <a:t/>
            </a:r>
            <a:br>
              <a:rPr kumimoji="1" lang="en-US" altLang="ja-JP" sz="1800" b="1" dirty="0" smtClean="0"/>
            </a:br>
            <a:r>
              <a:rPr kumimoji="1" lang="en-US" altLang="ja-JP" sz="1800" b="1" dirty="0" smtClean="0"/>
              <a:t/>
            </a:r>
            <a:br>
              <a:rPr kumimoji="1" lang="en-US" altLang="ja-JP" sz="1800" b="1" dirty="0" smtClean="0"/>
            </a:br>
            <a:r>
              <a:rPr kumimoji="1" lang="ja-JP" altLang="en-US" sz="1800" b="1" dirty="0" smtClean="0">
                <a:solidFill>
                  <a:srgbClr val="FF0000"/>
                </a:solidFill>
              </a:rPr>
              <a:t>⇒ 熱起電力、もしくは非平衡から来る雑音か</a:t>
            </a:r>
            <a:endParaRPr kumimoji="1" lang="ja-JP" altLang="en-US" sz="1800" b="1"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76672"/>
            <a:ext cx="2744366" cy="201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351280"/>
            <a:ext cx="5828269" cy="274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6700014" y="2564904"/>
            <a:ext cx="1760418" cy="369332"/>
          </a:xfrm>
          <a:prstGeom prst="rect">
            <a:avLst/>
          </a:prstGeom>
        </p:spPr>
        <p:txBody>
          <a:bodyPr wrap="none">
            <a:spAutoFit/>
          </a:bodyPr>
          <a:lstStyle/>
          <a:p>
            <a:r>
              <a:rPr lang="en-US" altLang="ja-JP" b="1" dirty="0" smtClean="0">
                <a:solidFill>
                  <a:srgbClr val="002060"/>
                </a:solidFill>
              </a:rPr>
              <a:t>DC</a:t>
            </a:r>
            <a:r>
              <a:rPr lang="ja-JP" altLang="en-US" b="1" dirty="0" smtClean="0">
                <a:solidFill>
                  <a:srgbClr val="002060"/>
                </a:solidFill>
              </a:rPr>
              <a:t>ゲイン：</a:t>
            </a:r>
            <a:r>
              <a:rPr lang="en-US" altLang="ja-JP" b="1" dirty="0" smtClean="0">
                <a:solidFill>
                  <a:srgbClr val="002060"/>
                </a:solidFill>
              </a:rPr>
              <a:t>~1960</a:t>
            </a:r>
            <a:endParaRPr lang="ja-JP" altLang="en-US" b="1" dirty="0">
              <a:solidFill>
                <a:srgbClr val="002060"/>
              </a:solidFill>
            </a:endParaRPr>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009" y="3140968"/>
            <a:ext cx="278248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166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Summary</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18</a:t>
            </a:fld>
            <a:endParaRPr lang="de-DE" dirty="0"/>
          </a:p>
        </p:txBody>
      </p:sp>
      <p:sp>
        <p:nvSpPr>
          <p:cNvPr id="11" name="コンテンツ プレースホルダー 9"/>
          <p:cNvSpPr txBox="1">
            <a:spLocks/>
          </p:cNvSpPr>
          <p:nvPr/>
        </p:nvSpPr>
        <p:spPr>
          <a:xfrm>
            <a:off x="107503" y="1052736"/>
            <a:ext cx="8721031"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柏のプロトタイプ機を用いた倒立振り子の制御実験を実施</a:t>
            </a:r>
            <a:endParaRPr kumimoji="1" lang="en-US" altLang="ja-JP" sz="1800" b="1" dirty="0" smtClean="0"/>
          </a:p>
          <a:p>
            <a:r>
              <a:rPr kumimoji="1" lang="ja-JP" altLang="en-US" sz="1800" b="1" dirty="0" smtClean="0"/>
              <a:t>制御時のステージ</a:t>
            </a:r>
            <a:r>
              <a:rPr kumimoji="1" lang="en-US" altLang="ja-JP" sz="1800" b="1" dirty="0" smtClean="0"/>
              <a:t>RMS</a:t>
            </a:r>
            <a:r>
              <a:rPr kumimoji="1" lang="ja-JP" altLang="en-US" sz="1800" b="1" dirty="0" smtClean="0"/>
              <a:t>変位および速度は低周波（</a:t>
            </a:r>
            <a:r>
              <a:rPr kumimoji="1" lang="en-US" altLang="ja-JP" sz="1800" b="1" dirty="0" smtClean="0"/>
              <a:t>&lt;50 </a:t>
            </a:r>
            <a:r>
              <a:rPr kumimoji="1" lang="en-US" altLang="ja-JP" sz="1800" b="1" dirty="0" err="1" smtClean="0"/>
              <a:t>mHz</a:t>
            </a:r>
            <a:r>
              <a:rPr kumimoji="1" lang="ja-JP" altLang="en-US" sz="1800" b="1" dirty="0" smtClean="0"/>
              <a:t>）の振動が支配的</a:t>
            </a:r>
            <a:endParaRPr kumimoji="1" lang="en-US" altLang="ja-JP" sz="1800" b="1" dirty="0" smtClean="0"/>
          </a:p>
          <a:p>
            <a:r>
              <a:rPr kumimoji="1" lang="ja-JP" altLang="en-US" sz="1800" b="1" dirty="0" smtClean="0"/>
              <a:t>センサー</a:t>
            </a:r>
            <a:r>
              <a:rPr kumimoji="1" lang="en-US" altLang="ja-JP" sz="1800" b="1" dirty="0" smtClean="0"/>
              <a:t>(Geophone)</a:t>
            </a:r>
            <a:r>
              <a:rPr kumimoji="1" lang="ja-JP" altLang="en-US" sz="1800" b="1" dirty="0" smtClean="0"/>
              <a:t>の過大な雑音により性能がリミットされており改善が求められる</a:t>
            </a:r>
            <a:endParaRPr kumimoji="1" lang="en-US" altLang="ja-JP" sz="1800" b="1" dirty="0"/>
          </a:p>
          <a:p>
            <a:endParaRPr kumimoji="1" lang="ja-JP" altLang="en-US" sz="1800" b="1" dirty="0"/>
          </a:p>
        </p:txBody>
      </p:sp>
      <p:sp>
        <p:nvSpPr>
          <p:cNvPr id="5" name="Title 2"/>
          <p:cNvSpPr txBox="1">
            <a:spLocks/>
          </p:cNvSpPr>
          <p:nvPr/>
        </p:nvSpPr>
        <p:spPr>
          <a:xfrm>
            <a:off x="179512" y="3168352"/>
            <a:ext cx="8712968" cy="6926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r>
              <a:rPr lang="en-US" dirty="0" smtClean="0">
                <a:effectLst>
                  <a:outerShdw blurRad="38100" dist="38100" dir="2700000" algn="tl">
                    <a:srgbClr val="000000">
                      <a:alpha val="43137"/>
                    </a:srgbClr>
                  </a:outerShdw>
                </a:effectLst>
              </a:rPr>
              <a:t>Future Works</a:t>
            </a:r>
            <a:endParaRPr lang="en-US" dirty="0">
              <a:effectLst>
                <a:outerShdw blurRad="38100" dist="38100" dir="2700000" algn="tl">
                  <a:srgbClr val="000000">
                    <a:alpha val="43137"/>
                  </a:srgbClr>
                </a:outerShdw>
              </a:effectLst>
            </a:endParaRPr>
          </a:p>
        </p:txBody>
      </p:sp>
      <p:sp>
        <p:nvSpPr>
          <p:cNvPr id="6" name="コンテンツ プレースホルダー 9"/>
          <p:cNvSpPr txBox="1">
            <a:spLocks/>
          </p:cNvSpPr>
          <p:nvPr/>
        </p:nvSpPr>
        <p:spPr>
          <a:xfrm>
            <a:off x="107504" y="4149080"/>
            <a:ext cx="8721031"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センサー雑音に関するさらなる調査、改善方法の検討</a:t>
            </a:r>
            <a:endParaRPr kumimoji="1" lang="en-US" altLang="ja-JP" sz="1800" b="1" dirty="0" smtClean="0"/>
          </a:p>
          <a:p>
            <a:r>
              <a:rPr kumimoji="1" lang="ja-JP" altLang="en-US" sz="1800" b="1" dirty="0" smtClean="0"/>
              <a:t>長期間（～</a:t>
            </a:r>
            <a:r>
              <a:rPr kumimoji="1" lang="en-US" altLang="ja-JP" sz="1800" b="1" dirty="0" smtClean="0"/>
              <a:t>1</a:t>
            </a:r>
            <a:r>
              <a:rPr kumimoji="1" lang="ja-JP" altLang="en-US" sz="1800" b="1" dirty="0" smtClean="0"/>
              <a:t>週間程度）の制御試験、制御の安定度の評価</a:t>
            </a:r>
            <a:endParaRPr kumimoji="1" lang="en-US" altLang="ja-JP" sz="1800" b="1" dirty="0" smtClean="0"/>
          </a:p>
          <a:p>
            <a:r>
              <a:rPr kumimoji="1" lang="ja-JP" altLang="en-US" sz="1800" b="1" dirty="0" smtClean="0"/>
              <a:t>空気中での測定には限界がある⇒真空中での測定</a:t>
            </a:r>
            <a:endParaRPr kumimoji="1" lang="en-US" altLang="ja-JP" sz="1800" b="1" dirty="0"/>
          </a:p>
          <a:p>
            <a:endParaRPr kumimoji="1" lang="ja-JP" altLang="en-US" sz="1800" b="1" dirty="0"/>
          </a:p>
        </p:txBody>
      </p:sp>
    </p:spTree>
    <p:extLst>
      <p:ext uri="{BB962C8B-B14F-4D97-AF65-F5344CB8AC3E}">
        <p14:creationId xmlns:p14="http://schemas.microsoft.com/office/powerpoint/2010/main" val="945439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564904"/>
            <a:ext cx="8712968" cy="692696"/>
          </a:xfrm>
        </p:spPr>
        <p:txBody>
          <a:bodyPr/>
          <a:lstStyle/>
          <a:p>
            <a:pPr algn="ctr"/>
            <a:r>
              <a:rPr lang="en-US" dirty="0" smtClean="0">
                <a:effectLst>
                  <a:outerShdw blurRad="38100" dist="38100" dir="2700000" algn="tl">
                    <a:srgbClr val="000000">
                      <a:alpha val="43137"/>
                    </a:srgbClr>
                  </a:outerShdw>
                </a:effectLst>
              </a:rPr>
              <a:t>End</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19</a:t>
            </a:fld>
            <a:endParaRPr lang="de-DE" dirty="0"/>
          </a:p>
        </p:txBody>
      </p:sp>
    </p:spTree>
    <p:extLst>
      <p:ext uri="{BB962C8B-B14F-4D97-AF65-F5344CB8AC3E}">
        <p14:creationId xmlns:p14="http://schemas.microsoft.com/office/powerpoint/2010/main" val="232129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9512" y="1052736"/>
            <a:ext cx="8712968" cy="4525963"/>
          </a:xfrm>
        </p:spPr>
        <p:txBody>
          <a:bodyPr/>
          <a:lstStyle/>
          <a:p>
            <a:r>
              <a:rPr kumimoji="1" lang="ja-JP" altLang="en-US" b="1" dirty="0" smtClean="0"/>
              <a:t>プレアイソレータの概要</a:t>
            </a:r>
            <a:endParaRPr kumimoji="1" lang="en-US" altLang="ja-JP" b="1" dirty="0" smtClean="0"/>
          </a:p>
          <a:p>
            <a:r>
              <a:rPr kumimoji="1" lang="ja-JP" altLang="en-US" b="1" dirty="0" smtClean="0"/>
              <a:t>倒立振り子の制御、シミュレーション</a:t>
            </a:r>
            <a:endParaRPr kumimoji="1" lang="en-US" altLang="ja-JP" b="1" dirty="0" smtClean="0"/>
          </a:p>
          <a:p>
            <a:r>
              <a:rPr kumimoji="1" lang="ja-JP" altLang="en-US" b="1" dirty="0" smtClean="0"/>
              <a:t>プロトタイプ機による制御実験結果</a:t>
            </a:r>
            <a:endParaRPr kumimoji="1" lang="en-US" altLang="ja-JP" b="1" dirty="0" smtClean="0"/>
          </a:p>
          <a:p>
            <a:r>
              <a:rPr kumimoji="1" lang="ja-JP" altLang="en-US" b="1" dirty="0"/>
              <a:t>まとめ</a:t>
            </a:r>
          </a:p>
        </p:txBody>
      </p:sp>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Contents</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a:t>
            </a:fld>
            <a:endParaRPr lang="de-DE" dirty="0"/>
          </a:p>
        </p:txBody>
      </p:sp>
    </p:spTree>
    <p:extLst>
      <p:ext uri="{BB962C8B-B14F-4D97-AF65-F5344CB8AC3E}">
        <p14:creationId xmlns:p14="http://schemas.microsoft.com/office/powerpoint/2010/main" val="35332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20</a:t>
            </a:fld>
            <a:endParaRPr lang="de-DE" dirty="0"/>
          </a:p>
        </p:txBody>
      </p:sp>
    </p:spTree>
    <p:extLst>
      <p:ext uri="{BB962C8B-B14F-4D97-AF65-F5344CB8AC3E}">
        <p14:creationId xmlns:p14="http://schemas.microsoft.com/office/powerpoint/2010/main" val="189386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564904"/>
            <a:ext cx="8712968" cy="692696"/>
          </a:xfrm>
        </p:spPr>
        <p:txBody>
          <a:bodyPr/>
          <a:lstStyle/>
          <a:p>
            <a:pPr algn="ctr"/>
            <a:r>
              <a:rPr lang="en-US" dirty="0" smtClean="0">
                <a:effectLst>
                  <a:outerShdw blurRad="38100" dist="38100" dir="2700000" algn="tl">
                    <a:srgbClr val="000000">
                      <a:alpha val="43137"/>
                    </a:srgbClr>
                  </a:outerShdw>
                </a:effectLst>
              </a:rPr>
              <a:t>Appendices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21</a:t>
            </a:fld>
            <a:endParaRPr lang="de-DE" dirty="0"/>
          </a:p>
        </p:txBody>
      </p:sp>
    </p:spTree>
    <p:extLst>
      <p:ext uri="{BB962C8B-B14F-4D97-AF65-F5344CB8AC3E}">
        <p14:creationId xmlns:p14="http://schemas.microsoft.com/office/powerpoint/2010/main" val="2868817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22</a:t>
            </a:fld>
            <a:endParaRPr lang="de-DE" dirty="0"/>
          </a:p>
        </p:txBody>
      </p:sp>
      <p:sp>
        <p:nvSpPr>
          <p:cNvPr id="2" name="コンテンツ プレースホルダー 1"/>
          <p:cNvSpPr>
            <a:spLocks noGrp="1"/>
          </p:cNvSpPr>
          <p:nvPr>
            <p:ph idx="1"/>
          </p:nvPr>
        </p:nvSpPr>
        <p:spPr>
          <a:xfrm>
            <a:off x="290217" y="980728"/>
            <a:ext cx="8098207" cy="752126"/>
          </a:xfrm>
        </p:spPr>
        <p:txBody>
          <a:bodyPr>
            <a:normAutofit/>
          </a:bodyPr>
          <a:lstStyle/>
          <a:p>
            <a:r>
              <a:rPr kumimoji="1" lang="ja-JP" altLang="en-US" sz="1800" b="1" dirty="0" smtClean="0"/>
              <a:t>バーチャルアクチュエータ（</a:t>
            </a:r>
            <a:r>
              <a:rPr kumimoji="1" lang="en-US" altLang="ja-JP" sz="1800" b="1" dirty="0" smtClean="0">
                <a:solidFill>
                  <a:srgbClr val="FF0000"/>
                </a:solidFill>
              </a:rPr>
              <a:t>X</a:t>
            </a:r>
            <a:r>
              <a:rPr kumimoji="1" lang="en-US" altLang="ja-JP" sz="1800" b="1" dirty="0" smtClean="0"/>
              <a:t>, </a:t>
            </a:r>
            <a:r>
              <a:rPr kumimoji="1" lang="en-US" altLang="ja-JP" sz="1800" b="1" dirty="0" smtClean="0">
                <a:solidFill>
                  <a:srgbClr val="002060"/>
                </a:solidFill>
              </a:rPr>
              <a:t>Y</a:t>
            </a:r>
            <a:r>
              <a:rPr kumimoji="1" lang="en-US" altLang="ja-JP" sz="1800" b="1" dirty="0" smtClean="0"/>
              <a:t>, </a:t>
            </a:r>
            <a:r>
              <a:rPr kumimoji="1" lang="en-US" altLang="ja-JP" sz="1800" b="1" dirty="0" smtClean="0">
                <a:solidFill>
                  <a:srgbClr val="00B050"/>
                </a:solidFill>
              </a:rPr>
              <a:t>θ</a:t>
            </a:r>
            <a:r>
              <a:rPr kumimoji="1" lang="ja-JP" altLang="en-US" sz="1800" b="1" dirty="0" smtClean="0"/>
              <a:t>）より各自由度の振動を励起した時の</a:t>
            </a:r>
            <a:r>
              <a:rPr kumimoji="1" lang="en-US" altLang="ja-JP" sz="1800" b="1" dirty="0" smtClean="0"/>
              <a:t>Geophone</a:t>
            </a:r>
            <a:r>
              <a:rPr kumimoji="1" lang="ja-JP" altLang="en-US" sz="1800" b="1" dirty="0" smtClean="0"/>
              <a:t>と</a:t>
            </a:r>
            <a:r>
              <a:rPr kumimoji="1" lang="en-US" altLang="ja-JP" sz="1800" b="1" dirty="0" smtClean="0"/>
              <a:t>LVDT</a:t>
            </a:r>
            <a:r>
              <a:rPr kumimoji="1" lang="ja-JP" altLang="en-US" sz="1800" b="1" dirty="0" smtClean="0"/>
              <a:t>の出力を比較</a:t>
            </a:r>
            <a:endParaRPr kumimoji="1" lang="en-US" altLang="ja-JP" sz="1800" b="1" dirty="0" smtClean="0"/>
          </a:p>
        </p:txBody>
      </p:sp>
      <p:sp>
        <p:nvSpPr>
          <p:cNvPr id="3" name="Title 2"/>
          <p:cNvSpPr>
            <a:spLocks noGrp="1"/>
          </p:cNvSpPr>
          <p:nvPr>
            <p:ph type="title"/>
          </p:nvPr>
        </p:nvSpPr>
        <p:spPr/>
        <p:txBody>
          <a:bodyPr/>
          <a:lstStyle/>
          <a:p>
            <a:r>
              <a:rPr lang="en-US" altLang="ja-JP" dirty="0" smtClean="0">
                <a:effectLst>
                  <a:outerShdw blurRad="38100" dist="38100" dir="2700000" algn="tl">
                    <a:srgbClr val="000000">
                      <a:alpha val="43137"/>
                    </a:srgbClr>
                  </a:outerShdw>
                </a:effectLst>
              </a:rPr>
              <a:t>LVDT</a:t>
            </a:r>
            <a:r>
              <a:rPr lang="ja-JP" altLang="en-US" dirty="0" smtClean="0">
                <a:effectLst>
                  <a:outerShdw blurRad="38100" dist="38100" dir="2700000" algn="tl">
                    <a:srgbClr val="000000">
                      <a:alpha val="43137"/>
                    </a:srgbClr>
                  </a:outerShdw>
                </a:effectLst>
              </a:rPr>
              <a:t>と</a:t>
            </a:r>
            <a:r>
              <a:rPr lang="en-US" altLang="ja-JP" dirty="0" smtClean="0">
                <a:effectLst>
                  <a:outerShdw blurRad="38100" dist="38100" dir="2700000" algn="tl">
                    <a:srgbClr val="000000">
                      <a:alpha val="43137"/>
                    </a:srgbClr>
                  </a:outerShdw>
                </a:effectLst>
              </a:rPr>
              <a:t>Geophone</a:t>
            </a:r>
            <a:r>
              <a:rPr lang="ja-JP" altLang="en-US" dirty="0" smtClean="0">
                <a:effectLst>
                  <a:outerShdw blurRad="38100" dist="38100" dir="2700000" algn="tl">
                    <a:srgbClr val="000000">
                      <a:alpha val="43137"/>
                    </a:srgbClr>
                  </a:outerShdw>
                </a:effectLst>
              </a:rPr>
              <a:t>の出力の比較</a:t>
            </a:r>
            <a:endParaRPr lang="en-US" dirty="0">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7154763" cy="448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コンテンツ プレースホルダー 1"/>
          <p:cNvSpPr txBox="1">
            <a:spLocks/>
          </p:cNvSpPr>
          <p:nvPr/>
        </p:nvSpPr>
        <p:spPr>
          <a:xfrm>
            <a:off x="4337696" y="4149080"/>
            <a:ext cx="4122736" cy="14561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800" b="1" dirty="0" smtClean="0"/>
              <a:t>色が濃いのが</a:t>
            </a:r>
            <a:r>
              <a:rPr kumimoji="1" lang="en-US" altLang="ja-JP" sz="1800" b="1" dirty="0" smtClean="0"/>
              <a:t>LVDT</a:t>
            </a:r>
            <a:r>
              <a:rPr kumimoji="1" lang="ja-JP" altLang="en-US" sz="1800" b="1" dirty="0" err="1" smtClean="0"/>
              <a:t>、</a:t>
            </a:r>
            <a:r>
              <a:rPr kumimoji="1" lang="ja-JP" altLang="en-US" sz="1800" b="1" dirty="0" smtClean="0"/>
              <a:t>薄いのが</a:t>
            </a:r>
            <a:r>
              <a:rPr kumimoji="1" lang="en-US" altLang="ja-JP" sz="1800" b="1" dirty="0" smtClean="0"/>
              <a:t>Geophone</a:t>
            </a:r>
            <a:r>
              <a:rPr kumimoji="1" lang="ja-JP" altLang="en-US" sz="1800" b="1" dirty="0" err="1" smtClean="0"/>
              <a:t>、</a:t>
            </a:r>
            <a:r>
              <a:rPr kumimoji="1" lang="ja-JP" altLang="en-US" sz="1800" b="1" dirty="0" smtClean="0"/>
              <a:t>茶色がアクチュエータの信号。</a:t>
            </a:r>
            <a:r>
              <a:rPr kumimoji="1" lang="en-US" altLang="ja-JP" sz="1800" b="1" dirty="0" smtClean="0"/>
              <a:t>0.02~5 Hz</a:t>
            </a:r>
            <a:r>
              <a:rPr kumimoji="1" lang="ja-JP" altLang="en-US" sz="1800" b="1" dirty="0" smtClean="0"/>
              <a:t>の信号はよく一致している。</a:t>
            </a:r>
            <a:endParaRPr kumimoji="1" lang="en-US" altLang="ja-JP" sz="1800" b="1" dirty="0" smtClean="0"/>
          </a:p>
        </p:txBody>
      </p:sp>
    </p:spTree>
    <p:extLst>
      <p:ext uri="{BB962C8B-B14F-4D97-AF65-F5344CB8AC3E}">
        <p14:creationId xmlns:p14="http://schemas.microsoft.com/office/powerpoint/2010/main" val="98761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Sensors and Actuators for Control</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23</a:t>
            </a:fld>
            <a:endParaRPr lang="de-DE"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2444"/>
            <a:ext cx="2090454" cy="195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コンテンツ プレースホルダー 9"/>
          <p:cNvSpPr>
            <a:spLocks noGrp="1"/>
          </p:cNvSpPr>
          <p:nvPr>
            <p:ph idx="1"/>
          </p:nvPr>
        </p:nvSpPr>
        <p:spPr>
          <a:xfrm>
            <a:off x="179512" y="1068527"/>
            <a:ext cx="8784976" cy="533435"/>
          </a:xfrm>
        </p:spPr>
        <p:txBody>
          <a:bodyPr>
            <a:noAutofit/>
          </a:bodyPr>
          <a:lstStyle/>
          <a:p>
            <a:pPr marL="0" indent="0">
              <a:buNone/>
            </a:pPr>
            <a:r>
              <a:rPr kumimoji="1" lang="en-US" altLang="ja-JP" b="1" dirty="0" smtClean="0">
                <a:solidFill>
                  <a:srgbClr val="002060"/>
                </a:solidFill>
              </a:rPr>
              <a:t>LVDT &amp; Actuator Units</a:t>
            </a:r>
            <a:endParaRPr kumimoji="1" lang="ja-JP" altLang="en-US" b="1" dirty="0">
              <a:solidFill>
                <a:srgbClr val="C00000"/>
              </a:solidFill>
            </a:endParaRPr>
          </a:p>
        </p:txBody>
      </p:sp>
      <p:sp>
        <p:nvSpPr>
          <p:cNvPr id="16" name="コンテンツ プレースホルダー 9"/>
          <p:cNvSpPr txBox="1">
            <a:spLocks/>
          </p:cNvSpPr>
          <p:nvPr/>
        </p:nvSpPr>
        <p:spPr>
          <a:xfrm>
            <a:off x="179512" y="3645024"/>
            <a:ext cx="3528392" cy="5334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1" lang="en-US" altLang="ja-JP" b="1" dirty="0" smtClean="0">
                <a:solidFill>
                  <a:srgbClr val="C00000"/>
                </a:solidFill>
              </a:rPr>
              <a:t>Geophone (L-4C, </a:t>
            </a:r>
            <a:r>
              <a:rPr kumimoji="1" lang="en-US" altLang="ja-JP" b="1" dirty="0" err="1" smtClean="0">
                <a:solidFill>
                  <a:srgbClr val="C00000"/>
                </a:solidFill>
              </a:rPr>
              <a:t>Sercel</a:t>
            </a:r>
            <a:r>
              <a:rPr kumimoji="1" lang="en-US" altLang="ja-JP" b="1" dirty="0" smtClean="0">
                <a:solidFill>
                  <a:srgbClr val="C00000"/>
                </a:solidFill>
              </a:rPr>
              <a:t>)</a:t>
            </a:r>
            <a:endParaRPr kumimoji="1" lang="ja-JP" altLang="en-US" b="1" dirty="0">
              <a:solidFill>
                <a:srgbClr val="C00000"/>
              </a:solidFill>
            </a:endParaRPr>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149080"/>
            <a:ext cx="2304256" cy="190782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7671" y="1196752"/>
            <a:ext cx="483491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883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Sensor Noise: Geophone</a:t>
            </a:r>
            <a:endParaRPr lang="en-US" dirty="0"/>
          </a:p>
        </p:txBody>
      </p:sp>
      <p:sp>
        <p:nvSpPr>
          <p:cNvPr id="4" name="Slide Number Placeholder 3"/>
          <p:cNvSpPr>
            <a:spLocks noGrp="1"/>
          </p:cNvSpPr>
          <p:nvPr>
            <p:ph type="sldNum" sz="quarter" idx="11"/>
          </p:nvPr>
        </p:nvSpPr>
        <p:spPr/>
        <p:txBody>
          <a:bodyPr/>
          <a:lstStyle/>
          <a:p>
            <a:fld id="{F6F58ED1-7DA8-44AB-BE95-40629BCD7483}" type="slidenum">
              <a:rPr lang="de-DE" smtClean="0"/>
              <a:pPr/>
              <a:t>24</a:t>
            </a:fld>
            <a:endParaRPr lang="de-DE" dirty="0"/>
          </a:p>
        </p:txBody>
      </p:sp>
      <p:sp>
        <p:nvSpPr>
          <p:cNvPr id="16" name="コンテンツ プレースホルダー 9"/>
          <p:cNvSpPr>
            <a:spLocks noGrp="1"/>
          </p:cNvSpPr>
          <p:nvPr>
            <p:ph idx="1"/>
          </p:nvPr>
        </p:nvSpPr>
        <p:spPr>
          <a:xfrm>
            <a:off x="107504" y="980728"/>
            <a:ext cx="4608512" cy="1368152"/>
          </a:xfrm>
        </p:spPr>
        <p:txBody>
          <a:bodyPr>
            <a:normAutofit/>
          </a:bodyPr>
          <a:lstStyle/>
          <a:p>
            <a:r>
              <a:rPr kumimoji="1" lang="en-US" altLang="ja-JP" sz="1800" b="1" dirty="0" smtClean="0"/>
              <a:t>Geophone</a:t>
            </a:r>
            <a:r>
              <a:rPr kumimoji="1" lang="ja-JP" altLang="en-US" sz="1800" b="1" dirty="0" smtClean="0"/>
              <a:t>自身の雑音よりも測定系の雑音が支配的  ⇒ </a:t>
            </a:r>
            <a:r>
              <a:rPr kumimoji="1" lang="en-US" altLang="ja-JP" sz="1800" b="1" dirty="0" smtClean="0"/>
              <a:t>Preamp</a:t>
            </a:r>
            <a:r>
              <a:rPr kumimoji="1" lang="ja-JP" altLang="en-US" sz="1800" b="1" dirty="0" smtClean="0"/>
              <a:t>で信号増幅</a:t>
            </a:r>
            <a:endParaRPr kumimoji="1" lang="en-US" altLang="ja-JP" sz="1800" b="1" dirty="0" smtClean="0"/>
          </a:p>
          <a:p>
            <a:endParaRPr kumimoji="1" lang="en-US" altLang="ja-JP" sz="1800" b="1" dirty="0"/>
          </a:p>
          <a:p>
            <a:r>
              <a:rPr kumimoji="1" lang="en-US" altLang="ja-JP" sz="1800" b="1" dirty="0" smtClean="0"/>
              <a:t>NIKHEF</a:t>
            </a:r>
            <a:r>
              <a:rPr kumimoji="1" lang="ja-JP" altLang="en-US" sz="1800" b="1" dirty="0" smtClean="0"/>
              <a:t>製</a:t>
            </a:r>
            <a:r>
              <a:rPr kumimoji="1" lang="en-US" altLang="ja-JP" sz="1800" b="1" dirty="0" smtClean="0"/>
              <a:t>Preamp</a:t>
            </a:r>
            <a:r>
              <a:rPr kumimoji="1" lang="ja-JP" altLang="en-US" sz="1800" b="1" dirty="0" smtClean="0"/>
              <a:t>の雑音評価、測定</a:t>
            </a:r>
            <a:endParaRPr kumimoji="1" lang="ja-JP" altLang="en-US" sz="18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16632"/>
            <a:ext cx="2744366" cy="201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図 12"/>
          <p:cNvPicPr/>
          <p:nvPr/>
        </p:nvPicPr>
        <p:blipFill>
          <a:blip r:embed="rId4"/>
          <a:stretch>
            <a:fillRect/>
          </a:stretch>
        </p:blipFill>
        <p:spPr>
          <a:xfrm>
            <a:off x="4932040" y="2348880"/>
            <a:ext cx="4000720" cy="3170885"/>
          </a:xfrm>
          <a:prstGeom prst="rect">
            <a:avLst/>
          </a:prstGeom>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351413"/>
            <a:ext cx="481120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コンテンツ プレースホルダー 9"/>
          <p:cNvSpPr txBox="1">
            <a:spLocks/>
          </p:cNvSpPr>
          <p:nvPr/>
        </p:nvSpPr>
        <p:spPr>
          <a:xfrm>
            <a:off x="107503" y="5661248"/>
            <a:ext cx="8721031"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1800" b="1" dirty="0" smtClean="0"/>
              <a:t>Geophone + Preamp </a:t>
            </a:r>
            <a:r>
              <a:rPr kumimoji="1" lang="ja-JP" altLang="en-US" sz="1800" b="1" dirty="0" smtClean="0"/>
              <a:t>の雑音測定：　バックグラウンドが大きすぎて難しい</a:t>
            </a:r>
            <a:r>
              <a:rPr kumimoji="1" lang="en-US" altLang="ja-JP" sz="1800" b="1" dirty="0" smtClean="0"/>
              <a:t/>
            </a:r>
            <a:br>
              <a:rPr kumimoji="1" lang="en-US" altLang="ja-JP" sz="1800" b="1" dirty="0" smtClean="0"/>
            </a:br>
            <a:r>
              <a:rPr kumimoji="1" lang="ja-JP" altLang="en-US" sz="1800" b="1" dirty="0" smtClean="0"/>
              <a:t>⇒ 神岡鉱山での測定を予定</a:t>
            </a:r>
            <a:endParaRPr kumimoji="1" lang="ja-JP" altLang="en-US" sz="1800" b="1" dirty="0"/>
          </a:p>
        </p:txBody>
      </p:sp>
    </p:spTree>
    <p:extLst>
      <p:ext uri="{BB962C8B-B14F-4D97-AF65-F5344CB8AC3E}">
        <p14:creationId xmlns:p14="http://schemas.microsoft.com/office/powerpoint/2010/main" val="131760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Control Model</a:t>
            </a:r>
            <a:endParaRPr kumimoji="1" lang="ja-JP" altLang="en-US" dirty="0"/>
          </a:p>
        </p:txBody>
      </p:sp>
      <p:pic>
        <p:nvPicPr>
          <p:cNvPr id="4" name="図 3"/>
          <p:cNvPicPr/>
          <p:nvPr/>
        </p:nvPicPr>
        <p:blipFill>
          <a:blip r:embed="rId2"/>
          <a:stretch>
            <a:fillRect/>
          </a:stretch>
        </p:blipFill>
        <p:spPr>
          <a:xfrm>
            <a:off x="611560" y="1700808"/>
            <a:ext cx="7632848" cy="4392488"/>
          </a:xfrm>
          <a:prstGeom prst="rect">
            <a:avLst/>
          </a:prstGeom>
        </p:spPr>
      </p:pic>
    </p:spTree>
    <p:extLst>
      <p:ext uri="{BB962C8B-B14F-4D97-AF65-F5344CB8AC3E}">
        <p14:creationId xmlns:p14="http://schemas.microsoft.com/office/powerpoint/2010/main" val="358290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Noise Budget, </a:t>
            </a:r>
            <a:r>
              <a:rPr kumimoji="1" lang="en-US" altLang="ja-JP" dirty="0" err="1" smtClean="0"/>
              <a:t>Kamioka</a:t>
            </a:r>
            <a:r>
              <a:rPr kumimoji="1" lang="en-US" altLang="ja-JP" dirty="0" smtClean="0"/>
              <a:t> [Stormy]</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124744"/>
            <a:ext cx="895350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表 3"/>
          <p:cNvGraphicFramePr>
            <a:graphicFrameLocks noGrp="1"/>
          </p:cNvGraphicFramePr>
          <p:nvPr>
            <p:extLst>
              <p:ext uri="{D42A27DB-BD31-4B8C-83A1-F6EECF244321}">
                <p14:modId xmlns:p14="http://schemas.microsoft.com/office/powerpoint/2010/main" val="2356889087"/>
              </p:ext>
            </p:extLst>
          </p:nvPr>
        </p:nvGraphicFramePr>
        <p:xfrm>
          <a:off x="1331640" y="5445224"/>
          <a:ext cx="6096000" cy="13817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kumimoji="1" lang="ja-JP" altLang="en-US" dirty="0"/>
                    </a:p>
                  </a:txBody>
                  <a:tcPr/>
                </a:tc>
                <a:tc>
                  <a:txBody>
                    <a:bodyPr/>
                    <a:lstStyle/>
                    <a:p>
                      <a:r>
                        <a:rPr kumimoji="1" lang="en-US" altLang="ja-JP" dirty="0" smtClean="0"/>
                        <a:t>RMS Disp. [0.1 Hz]</a:t>
                      </a:r>
                      <a:endParaRPr kumimoji="1" lang="ja-JP" altLang="en-US" dirty="0"/>
                    </a:p>
                  </a:txBody>
                  <a:tcPr/>
                </a:tc>
                <a:tc>
                  <a:txBody>
                    <a:bodyPr/>
                    <a:lstStyle/>
                    <a:p>
                      <a:r>
                        <a:rPr kumimoji="1" lang="en-US" altLang="ja-JP" dirty="0" smtClean="0"/>
                        <a:t>RMS Vel. [0.1 Hz]</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RMS Disp. [0.01 Hz]</a:t>
                      </a:r>
                      <a:endParaRPr kumimoji="1" lang="ja-JP" altLang="en-US" dirty="0" smtClean="0"/>
                    </a:p>
                  </a:txBody>
                  <a:tcPr/>
                </a:tc>
                <a:tc>
                  <a:txBody>
                    <a:bodyPr/>
                    <a:lstStyle/>
                    <a:p>
                      <a:r>
                        <a:rPr kumimoji="1" lang="en-US" altLang="ja-JP" dirty="0" smtClean="0"/>
                        <a:t>RMS Vel. [0.01 Hz]</a:t>
                      </a:r>
                      <a:endParaRPr kumimoji="1" lang="ja-JP" altLang="en-US" dirty="0"/>
                    </a:p>
                  </a:txBody>
                  <a:tcPr/>
                </a:tc>
              </a:tr>
              <a:tr h="370840">
                <a:tc>
                  <a:txBody>
                    <a:bodyPr/>
                    <a:lstStyle/>
                    <a:p>
                      <a:r>
                        <a:rPr kumimoji="1" lang="en-US" altLang="ja-JP" dirty="0" smtClean="0"/>
                        <a:t>Passive</a:t>
                      </a:r>
                      <a:endParaRPr kumimoji="1" lang="ja-JP" altLang="en-US" dirty="0"/>
                    </a:p>
                  </a:txBody>
                  <a:tcPr/>
                </a:tc>
                <a:tc>
                  <a:txBody>
                    <a:bodyPr/>
                    <a:lstStyle/>
                    <a:p>
                      <a:r>
                        <a:rPr kumimoji="1" lang="en-US" altLang="ja-JP" dirty="0" smtClean="0"/>
                        <a:t>0.15</a:t>
                      </a:r>
                      <a:r>
                        <a:rPr kumimoji="1" lang="en-US" altLang="ja-JP" baseline="0" dirty="0" smtClean="0"/>
                        <a:t> </a:t>
                      </a:r>
                      <a:r>
                        <a:rPr kumimoji="1" lang="en-US" altLang="ja-JP" baseline="0" dirty="0" err="1" smtClean="0"/>
                        <a:t>μm</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0.2</a:t>
                      </a:r>
                      <a:r>
                        <a:rPr kumimoji="1" lang="en-US" altLang="ja-JP" baseline="0" dirty="0" smtClean="0"/>
                        <a:t> </a:t>
                      </a:r>
                      <a:r>
                        <a:rPr kumimoji="1" lang="en-US" altLang="ja-JP" baseline="0" dirty="0" err="1" smtClean="0"/>
                        <a:t>μm</a:t>
                      </a:r>
                      <a:r>
                        <a:rPr kumimoji="1" lang="en-US" altLang="ja-JP" baseline="0" dirty="0" smtClean="0"/>
                        <a:t>/s</a:t>
                      </a:r>
                      <a:endParaRPr kumimoji="1" lang="ja-JP"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15 </a:t>
                      </a:r>
                      <a:r>
                        <a:rPr kumimoji="1" lang="en-US" altLang="ja-JP" baseline="0" dirty="0" err="1" smtClean="0"/>
                        <a:t>μm</a:t>
                      </a:r>
                      <a:endParaRPr kumimoji="1" lang="ja-JP"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1.2 </a:t>
                      </a:r>
                      <a:r>
                        <a:rPr kumimoji="1" lang="en-US" altLang="ja-JP" baseline="0" dirty="0" err="1" smtClean="0"/>
                        <a:t>μm</a:t>
                      </a:r>
                      <a:r>
                        <a:rPr kumimoji="1" lang="en-US" altLang="ja-JP" baseline="0" dirty="0" smtClean="0"/>
                        <a:t>/s</a:t>
                      </a:r>
                      <a:endParaRPr kumimoji="1" lang="ja-JP" altLang="en-US" dirty="0" smtClean="0"/>
                    </a:p>
                  </a:txBody>
                  <a:tcPr/>
                </a:tc>
              </a:tr>
              <a:tr h="370840">
                <a:tc>
                  <a:txBody>
                    <a:bodyPr/>
                    <a:lstStyle/>
                    <a:p>
                      <a:r>
                        <a:rPr kumimoji="1" lang="en-US" altLang="ja-JP" dirty="0" smtClean="0"/>
                        <a:t>Controlled</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0.15</a:t>
                      </a:r>
                      <a:r>
                        <a:rPr kumimoji="1" lang="en-US" altLang="ja-JP" baseline="0" dirty="0" smtClean="0"/>
                        <a:t> </a:t>
                      </a:r>
                      <a:r>
                        <a:rPr kumimoji="1" lang="en-US" altLang="ja-JP" baseline="0" dirty="0" err="1" smtClean="0"/>
                        <a:t>μm</a:t>
                      </a:r>
                      <a:endParaRPr kumimoji="1" lang="ja-JP"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0.15</a:t>
                      </a:r>
                      <a:r>
                        <a:rPr kumimoji="1" lang="en-US" altLang="ja-JP" baseline="0" dirty="0" smtClean="0"/>
                        <a:t> </a:t>
                      </a:r>
                      <a:r>
                        <a:rPr kumimoji="1" lang="en-US" altLang="ja-JP" baseline="0" dirty="0" err="1" smtClean="0"/>
                        <a:t>μm</a:t>
                      </a:r>
                      <a:r>
                        <a:rPr kumimoji="1" lang="en-US" altLang="ja-JP" baseline="0" dirty="0" smtClean="0"/>
                        <a:t>/s</a:t>
                      </a:r>
                      <a:endParaRPr kumimoji="1" lang="ja-JP"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9 </a:t>
                      </a:r>
                      <a:r>
                        <a:rPr kumimoji="1" lang="en-US" altLang="ja-JP" baseline="0" dirty="0" err="1" smtClean="0"/>
                        <a:t>μm</a:t>
                      </a:r>
                      <a:endParaRPr kumimoji="1" lang="ja-JP"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0.8 </a:t>
                      </a:r>
                      <a:r>
                        <a:rPr kumimoji="1" lang="en-US" altLang="ja-JP" baseline="0" dirty="0" err="1" smtClean="0"/>
                        <a:t>μm</a:t>
                      </a:r>
                      <a:r>
                        <a:rPr kumimoji="1" lang="en-US" altLang="ja-JP" baseline="0" dirty="0" smtClean="0"/>
                        <a:t>/s</a:t>
                      </a:r>
                      <a:endParaRPr kumimoji="1" lang="ja-JP" altLang="en-US" dirty="0" smtClean="0"/>
                    </a:p>
                  </a:txBody>
                  <a:tcPr/>
                </a:tc>
              </a:tr>
            </a:tbl>
          </a:graphicData>
        </a:graphic>
      </p:graphicFrame>
    </p:spTree>
    <p:extLst>
      <p:ext uri="{BB962C8B-B14F-4D97-AF65-F5344CB8AC3E}">
        <p14:creationId xmlns:p14="http://schemas.microsoft.com/office/powerpoint/2010/main" val="212555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486407"/>
            <a:ext cx="5400600" cy="474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altLang="ja-JP" dirty="0" smtClean="0">
                <a:effectLst>
                  <a:outerShdw blurRad="38100" dist="38100" dir="2700000" algn="tl">
                    <a:srgbClr val="000000">
                      <a:alpha val="43137"/>
                    </a:srgbClr>
                  </a:outerShdw>
                </a:effectLst>
              </a:rPr>
              <a:t>Servo Filter Design</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27</a:t>
            </a:fld>
            <a:endParaRPr lang="de-DE" dirty="0"/>
          </a:p>
        </p:txBody>
      </p:sp>
      <p:sp>
        <p:nvSpPr>
          <p:cNvPr id="7" name="タイトル 2"/>
          <p:cNvSpPr txBox="1">
            <a:spLocks/>
          </p:cNvSpPr>
          <p:nvPr/>
        </p:nvSpPr>
        <p:spPr>
          <a:xfrm>
            <a:off x="5508104" y="3558556"/>
            <a:ext cx="3599019" cy="792088"/>
          </a:xfrm>
          <a:prstGeom prst="rect">
            <a:avLst/>
          </a:prstGeom>
          <a:solidFill>
            <a:schemeClr val="bg1"/>
          </a:solidFill>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r>
              <a:rPr kumimoji="1" lang="en-US" altLang="ja-JP" sz="1800" b="0" dirty="0" err="1" smtClean="0"/>
              <a:t>Chebychev</a:t>
            </a:r>
            <a:r>
              <a:rPr kumimoji="1" lang="en-US" altLang="ja-JP" sz="1800" b="0" dirty="0" smtClean="0"/>
              <a:t> filter for steep cut-off around micro seismic peak</a:t>
            </a:r>
          </a:p>
        </p:txBody>
      </p:sp>
      <p:sp>
        <p:nvSpPr>
          <p:cNvPr id="8" name="タイトル 2"/>
          <p:cNvSpPr txBox="1">
            <a:spLocks/>
          </p:cNvSpPr>
          <p:nvPr/>
        </p:nvSpPr>
        <p:spPr>
          <a:xfrm>
            <a:off x="5508104" y="2706410"/>
            <a:ext cx="3382995" cy="792088"/>
          </a:xfrm>
          <a:prstGeom prst="rect">
            <a:avLst/>
          </a:prstGeom>
          <a:solidFill>
            <a:schemeClr val="bg1"/>
          </a:solidFill>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r>
              <a:rPr kumimoji="1" lang="en-US" altLang="ja-JP" sz="1800" b="0" dirty="0" smtClean="0"/>
              <a:t>High pass filter to reject glowing-up noise at low frequencies</a:t>
            </a:r>
          </a:p>
        </p:txBody>
      </p:sp>
      <p:sp>
        <p:nvSpPr>
          <p:cNvPr id="9" name="タイトル 2"/>
          <p:cNvSpPr txBox="1">
            <a:spLocks/>
          </p:cNvSpPr>
          <p:nvPr/>
        </p:nvSpPr>
        <p:spPr>
          <a:xfrm>
            <a:off x="5508104" y="2280854"/>
            <a:ext cx="3599019" cy="396044"/>
          </a:xfrm>
          <a:prstGeom prst="rect">
            <a:avLst/>
          </a:prstGeom>
          <a:solidFill>
            <a:schemeClr val="bg1"/>
          </a:solidFill>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r>
              <a:rPr kumimoji="1" lang="en-US" altLang="ja-JP" sz="1800" b="0" dirty="0" smtClean="0"/>
              <a:t>Gain boost at micro seismic peak</a:t>
            </a:r>
          </a:p>
        </p:txBody>
      </p:sp>
      <p:sp>
        <p:nvSpPr>
          <p:cNvPr id="10" name="タイトル 2"/>
          <p:cNvSpPr txBox="1">
            <a:spLocks/>
          </p:cNvSpPr>
          <p:nvPr/>
        </p:nvSpPr>
        <p:spPr>
          <a:xfrm>
            <a:off x="684949" y="1147068"/>
            <a:ext cx="4031067" cy="409724"/>
          </a:xfrm>
          <a:prstGeom prst="rect">
            <a:avLst/>
          </a:prstGeom>
          <a:solidFill>
            <a:schemeClr val="bg1"/>
          </a:solidFill>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r>
              <a:rPr kumimoji="1" lang="en-US" altLang="ja-JP" sz="1800" dirty="0" smtClean="0"/>
              <a:t>Open loop transfer function</a:t>
            </a:r>
          </a:p>
        </p:txBody>
      </p:sp>
      <p:cxnSp>
        <p:nvCxnSpPr>
          <p:cNvPr id="15" name="直線コネクタ 14"/>
          <p:cNvCxnSpPr/>
          <p:nvPr/>
        </p:nvCxnSpPr>
        <p:spPr>
          <a:xfrm>
            <a:off x="395536" y="2276872"/>
            <a:ext cx="5112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322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28</a:t>
            </a:fld>
            <a:endParaRPr lang="de-DE" dirty="0"/>
          </a:p>
        </p:txBody>
      </p:sp>
      <p:sp>
        <p:nvSpPr>
          <p:cNvPr id="2" name="コンテンツ プレースホルダー 1"/>
          <p:cNvSpPr>
            <a:spLocks noGrp="1"/>
          </p:cNvSpPr>
          <p:nvPr>
            <p:ph idx="1"/>
          </p:nvPr>
        </p:nvSpPr>
        <p:spPr>
          <a:xfrm>
            <a:off x="290217" y="980728"/>
            <a:ext cx="8530255" cy="1224136"/>
          </a:xfrm>
        </p:spPr>
        <p:txBody>
          <a:bodyPr>
            <a:normAutofit/>
          </a:bodyPr>
          <a:lstStyle/>
          <a:p>
            <a:r>
              <a:rPr kumimoji="1" lang="en-US" altLang="ja-JP" sz="1800" b="1" dirty="0" smtClean="0"/>
              <a:t>Out-of-loop</a:t>
            </a:r>
            <a:r>
              <a:rPr kumimoji="1" lang="ja-JP" altLang="en-US" sz="1800" b="1" dirty="0" smtClean="0"/>
              <a:t>センサー（</a:t>
            </a:r>
            <a:r>
              <a:rPr kumimoji="1" lang="en-US" altLang="ja-JP" sz="1800" b="1" dirty="0" smtClean="0"/>
              <a:t>geophone</a:t>
            </a:r>
            <a:r>
              <a:rPr kumimoji="1" lang="ja-JP" altLang="en-US" sz="1800" b="1" dirty="0" smtClean="0"/>
              <a:t>）で測定されたステージの変位スペクトル</a:t>
            </a:r>
            <a:endParaRPr kumimoji="1" lang="en-US" altLang="ja-JP" sz="1800" b="1" dirty="0" smtClean="0"/>
          </a:p>
          <a:p>
            <a:r>
              <a:rPr kumimoji="1" lang="ja-JP" altLang="en-US" sz="1800" b="1" dirty="0" smtClean="0"/>
              <a:t>振り子の共振 </a:t>
            </a:r>
            <a:r>
              <a:rPr kumimoji="1" lang="en-US" altLang="ja-JP" sz="1800" b="1" dirty="0" smtClean="0"/>
              <a:t>(0.3 Hz) </a:t>
            </a:r>
            <a:r>
              <a:rPr kumimoji="1" lang="ja-JP" altLang="en-US" sz="1800" b="1" dirty="0" smtClean="0"/>
              <a:t>がダンプされ</a:t>
            </a:r>
            <a:r>
              <a:rPr kumimoji="1" lang="en-US" altLang="ja-JP" sz="1800" b="1" dirty="0" smtClean="0"/>
              <a:t>0.05-0.8 Hz</a:t>
            </a:r>
            <a:r>
              <a:rPr kumimoji="1" lang="ja-JP" altLang="en-US" sz="1800" b="1" dirty="0" smtClean="0"/>
              <a:t>の振動が低減</a:t>
            </a:r>
            <a:endParaRPr kumimoji="1" lang="en-US" altLang="ja-JP" sz="1800" b="1" dirty="0" smtClean="0"/>
          </a:p>
          <a:p>
            <a:r>
              <a:rPr kumimoji="1" lang="ja-JP" altLang="en-US" sz="1800" b="1" dirty="0" smtClean="0"/>
              <a:t>ただし</a:t>
            </a:r>
            <a:r>
              <a:rPr kumimoji="1" lang="en-US" altLang="ja-JP" sz="1800" b="1" dirty="0" smtClean="0"/>
              <a:t>0.03 Hz</a:t>
            </a:r>
            <a:r>
              <a:rPr kumimoji="1" lang="ja-JP" altLang="en-US" sz="1800" b="1" dirty="0" smtClean="0"/>
              <a:t>以下では振動が逆に増加 ⇒ </a:t>
            </a:r>
            <a:r>
              <a:rPr kumimoji="1" lang="en-US" altLang="ja-JP" sz="1800" b="1" dirty="0" smtClean="0"/>
              <a:t>RMS</a:t>
            </a:r>
            <a:r>
              <a:rPr kumimoji="1" lang="ja-JP" altLang="en-US" sz="1800" b="1" dirty="0" smtClean="0"/>
              <a:t>速度はあまり改善せず</a:t>
            </a:r>
            <a:endParaRPr kumimoji="1" lang="en-US" altLang="ja-JP" sz="1800" b="1" dirty="0" smtClean="0"/>
          </a:p>
        </p:txBody>
      </p:sp>
      <p:sp>
        <p:nvSpPr>
          <p:cNvPr id="3" name="Title 2"/>
          <p:cNvSpPr>
            <a:spLocks noGrp="1"/>
          </p:cNvSpPr>
          <p:nvPr>
            <p:ph type="title"/>
          </p:nvPr>
        </p:nvSpPr>
        <p:spPr/>
        <p:txBody>
          <a:bodyPr/>
          <a:lstStyle/>
          <a:p>
            <a:r>
              <a:rPr lang="ja-JP" altLang="en-US" dirty="0" smtClean="0">
                <a:effectLst>
                  <a:outerShdw blurRad="38100" dist="38100" dir="2700000" algn="tl">
                    <a:srgbClr val="000000">
                      <a:alpha val="43137"/>
                    </a:srgbClr>
                  </a:outerShdw>
                </a:effectLst>
              </a:rPr>
              <a:t>制御前後</a:t>
            </a:r>
            <a:r>
              <a:rPr lang="ja-JP" altLang="en-US" dirty="0">
                <a:effectLst>
                  <a:outerShdw blurRad="38100" dist="38100" dir="2700000" algn="tl">
                    <a:srgbClr val="000000">
                      <a:alpha val="43137"/>
                    </a:srgbClr>
                  </a:outerShdw>
                </a:effectLst>
              </a:rPr>
              <a:t>の</a:t>
            </a:r>
            <a:r>
              <a:rPr lang="en-US" altLang="ja-JP" dirty="0" smtClean="0">
                <a:effectLst>
                  <a:outerShdw blurRad="38100" dist="38100" dir="2700000" algn="tl">
                    <a:srgbClr val="000000">
                      <a:alpha val="43137"/>
                    </a:srgbClr>
                  </a:outerShdw>
                </a:effectLst>
              </a:rPr>
              <a:t>Geophone</a:t>
            </a:r>
            <a:r>
              <a:rPr lang="ja-JP" altLang="en-US" dirty="0" smtClean="0">
                <a:effectLst>
                  <a:outerShdw blurRad="38100" dist="38100" dir="2700000" algn="tl">
                    <a:srgbClr val="000000">
                      <a:alpha val="43137"/>
                    </a:srgbClr>
                  </a:outerShdw>
                </a:effectLst>
              </a:rPr>
              <a:t>の出力</a:t>
            </a:r>
            <a:endParaRPr lang="en-US" dirty="0">
              <a:effectLst>
                <a:outerShdw blurRad="38100" dist="38100" dir="2700000" algn="tl">
                  <a:srgbClr val="000000">
                    <a:alpha val="43137"/>
                  </a:srgbClr>
                </a:outerShdw>
              </a:effectLst>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204864"/>
            <a:ext cx="572452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784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29</a:t>
            </a:fld>
            <a:endParaRPr lang="de-DE" dirty="0"/>
          </a:p>
        </p:txBody>
      </p:sp>
      <p:sp>
        <p:nvSpPr>
          <p:cNvPr id="3" name="Title 2"/>
          <p:cNvSpPr>
            <a:spLocks noGrp="1"/>
          </p:cNvSpPr>
          <p:nvPr>
            <p:ph type="title"/>
          </p:nvPr>
        </p:nvSpPr>
        <p:spPr/>
        <p:txBody>
          <a:bodyPr/>
          <a:lstStyle/>
          <a:p>
            <a:r>
              <a:rPr lang="en-US" altLang="ja-JP" dirty="0" smtClean="0">
                <a:effectLst>
                  <a:outerShdw blurRad="38100" dist="38100" dir="2700000" algn="tl">
                    <a:srgbClr val="000000">
                      <a:alpha val="43137"/>
                    </a:srgbClr>
                  </a:outerShdw>
                </a:effectLst>
              </a:rPr>
              <a:t>Tilt Noise</a:t>
            </a:r>
            <a:endParaRPr lang="en-US" dirty="0">
              <a:effectLst>
                <a:outerShdw blurRad="38100" dist="38100" dir="2700000" algn="tl">
                  <a:srgbClr val="000000">
                    <a:alpha val="43137"/>
                  </a:srgbClr>
                </a:outerShdw>
              </a:effectLst>
            </a:endParaRPr>
          </a:p>
        </p:txBody>
      </p:sp>
      <p:sp>
        <p:nvSpPr>
          <p:cNvPr id="7" name="コンテンツ プレースホルダー 1"/>
          <p:cNvSpPr>
            <a:spLocks noGrp="1"/>
          </p:cNvSpPr>
          <p:nvPr>
            <p:ph idx="1"/>
          </p:nvPr>
        </p:nvSpPr>
        <p:spPr>
          <a:xfrm>
            <a:off x="290217" y="1052736"/>
            <a:ext cx="8530255" cy="648072"/>
          </a:xfrm>
        </p:spPr>
        <p:txBody>
          <a:bodyPr>
            <a:normAutofit/>
          </a:bodyPr>
          <a:lstStyle/>
          <a:p>
            <a:r>
              <a:rPr kumimoji="1" lang="ja-JP" altLang="en-US" sz="1800" b="1" dirty="0" smtClean="0"/>
              <a:t>青が地震計</a:t>
            </a:r>
            <a:r>
              <a:rPr kumimoji="1" lang="en-US" altLang="ja-JP" sz="1800" b="1" dirty="0" smtClean="0"/>
              <a:t>(GEO4)</a:t>
            </a:r>
            <a:r>
              <a:rPr kumimoji="1" lang="ja-JP" altLang="en-US" sz="1800" b="1" dirty="0" smtClean="0"/>
              <a:t>の出力、赤が地面の傾き</a:t>
            </a:r>
            <a:endParaRPr kumimoji="1" lang="en-US" altLang="ja-JP" sz="1800" b="1" dirty="0" smtClean="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3718253" cy="473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7" y="1412776"/>
            <a:ext cx="3617927" cy="199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717032"/>
            <a:ext cx="2321860" cy="210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246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altLang="en-US" dirty="0" smtClean="0">
                <a:effectLst>
                  <a:outerShdw blurRad="38100" dist="38100" dir="2700000" algn="tl">
                    <a:srgbClr val="000000">
                      <a:alpha val="43137"/>
                    </a:srgbClr>
                  </a:outerShdw>
                </a:effectLst>
              </a:rPr>
              <a:t>プレアイソレータとは</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3</a:t>
            </a:fld>
            <a:endParaRPr lang="de-DE" dirty="0"/>
          </a:p>
        </p:txBody>
      </p:sp>
      <p:sp>
        <p:nvSpPr>
          <p:cNvPr id="2" name="コンテンツ プレースホルダー 1"/>
          <p:cNvSpPr>
            <a:spLocks noGrp="1"/>
          </p:cNvSpPr>
          <p:nvPr>
            <p:ph idx="1"/>
          </p:nvPr>
        </p:nvSpPr>
        <p:spPr>
          <a:xfrm>
            <a:off x="107504" y="1052736"/>
            <a:ext cx="5760640" cy="1153174"/>
          </a:xfrm>
        </p:spPr>
        <p:txBody>
          <a:bodyPr>
            <a:normAutofit/>
          </a:bodyPr>
          <a:lstStyle/>
          <a:p>
            <a:r>
              <a:rPr kumimoji="1" lang="en-US" altLang="ja-JP" sz="1800" b="1" dirty="0" smtClean="0"/>
              <a:t>KAGRA</a:t>
            </a:r>
            <a:r>
              <a:rPr kumimoji="1" lang="ja-JP" altLang="en-US" sz="1800" b="1" dirty="0" smtClean="0"/>
              <a:t>防振</a:t>
            </a:r>
            <a:r>
              <a:rPr kumimoji="1" lang="ja-JP" altLang="en-US" sz="1800" b="1" dirty="0"/>
              <a:t>系</a:t>
            </a:r>
            <a:r>
              <a:rPr kumimoji="1" lang="ja-JP" altLang="en-US" sz="1800" b="1" dirty="0" smtClean="0"/>
              <a:t> の最上段に位置</a:t>
            </a:r>
            <a:endParaRPr kumimoji="1" lang="en-US" altLang="ja-JP" sz="1800" b="1" dirty="0" smtClean="0"/>
          </a:p>
          <a:p>
            <a:r>
              <a:rPr kumimoji="1" lang="ja-JP" altLang="en-US" sz="1800" b="1" dirty="0" smtClean="0"/>
              <a:t>低周波防振 </a:t>
            </a:r>
            <a:r>
              <a:rPr kumimoji="1" lang="en-US" altLang="ja-JP" sz="1800" b="1" dirty="0" smtClean="0"/>
              <a:t>(&lt;1 Hz)</a:t>
            </a:r>
            <a:r>
              <a:rPr kumimoji="1" lang="ja-JP" altLang="en-US" sz="1800" b="1" dirty="0" smtClean="0"/>
              <a:t>および鏡の</a:t>
            </a:r>
            <a:r>
              <a:rPr kumimoji="1" lang="en-US" altLang="ja-JP" sz="1800" b="1" dirty="0" smtClean="0"/>
              <a:t>DC</a:t>
            </a:r>
            <a:r>
              <a:rPr kumimoji="1" lang="ja-JP" altLang="en-US" sz="1800" b="1" dirty="0" smtClean="0"/>
              <a:t>付近の位置制御</a:t>
            </a:r>
            <a:endParaRPr kumimoji="1" lang="en-US" altLang="ja-JP" sz="1800" b="1"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102" y="548680"/>
            <a:ext cx="265539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a:xfrm>
            <a:off x="6381102" y="583482"/>
            <a:ext cx="2508147" cy="1622428"/>
          </a:xfrm>
          <a:prstGeom prst="rect">
            <a:avLst/>
          </a:prstGeom>
          <a:solidFill>
            <a:schemeClr val="accent1">
              <a:tint val="10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826393" y="168261"/>
            <a:ext cx="1562031" cy="369332"/>
          </a:xfrm>
          <a:prstGeom prst="rect">
            <a:avLst/>
          </a:prstGeom>
        </p:spPr>
        <p:txBody>
          <a:bodyPr wrap="none">
            <a:spAutoFit/>
          </a:bodyPr>
          <a:lstStyle/>
          <a:p>
            <a:r>
              <a:rPr kumimoji="1" lang="en-US" altLang="ja-JP" b="1" dirty="0" smtClean="0">
                <a:solidFill>
                  <a:srgbClr val="002060"/>
                </a:solidFill>
                <a:effectLst>
                  <a:outerShdw blurRad="38100" dist="38100" dir="2700000" algn="tl">
                    <a:srgbClr val="000000">
                      <a:alpha val="43137"/>
                    </a:srgbClr>
                  </a:outerShdw>
                </a:effectLst>
              </a:rPr>
              <a:t>KAGRA</a:t>
            </a:r>
            <a:r>
              <a:rPr kumimoji="1" lang="ja-JP" altLang="en-US" b="1" dirty="0" smtClean="0">
                <a:solidFill>
                  <a:srgbClr val="002060"/>
                </a:solidFill>
                <a:effectLst>
                  <a:outerShdw blurRad="38100" dist="38100" dir="2700000" algn="tl">
                    <a:srgbClr val="000000">
                      <a:alpha val="43137"/>
                    </a:srgbClr>
                  </a:outerShdw>
                </a:effectLst>
              </a:rPr>
              <a:t>防振系</a:t>
            </a:r>
            <a:endParaRPr kumimoji="1" lang="en-US" altLang="ja-JP" b="1" dirty="0">
              <a:solidFill>
                <a:srgbClr val="002060"/>
              </a:solidFill>
              <a:effectLst>
                <a:outerShdw blurRad="38100" dist="38100" dir="2700000" algn="tl">
                  <a:srgbClr val="000000">
                    <a:alpha val="43137"/>
                  </a:srgbClr>
                </a:outerShdw>
              </a:effectLst>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08445">
            <a:off x="726028" y="2752282"/>
            <a:ext cx="3828398" cy="309671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4747031" y="4499828"/>
            <a:ext cx="1287532" cy="369332"/>
          </a:xfrm>
          <a:prstGeom prst="rect">
            <a:avLst/>
          </a:prstGeom>
        </p:spPr>
        <p:txBody>
          <a:bodyPr wrap="none">
            <a:spAutoFit/>
          </a:bodyPr>
          <a:lstStyle/>
          <a:p>
            <a:r>
              <a:rPr kumimoji="1" lang="ja-JP" altLang="en-US" b="1" dirty="0">
                <a:solidFill>
                  <a:srgbClr val="FF0000"/>
                </a:solidFill>
              </a:rPr>
              <a:t>倒立振り子</a:t>
            </a:r>
            <a:endParaRPr lang="ja-JP" altLang="en-US" dirty="0">
              <a:solidFill>
                <a:srgbClr val="FF0000"/>
              </a:solidFill>
            </a:endParaRPr>
          </a:p>
        </p:txBody>
      </p:sp>
      <p:cxnSp>
        <p:nvCxnSpPr>
          <p:cNvPr id="15" name="直線矢印コネクタ 14"/>
          <p:cNvCxnSpPr/>
          <p:nvPr/>
        </p:nvCxnSpPr>
        <p:spPr>
          <a:xfrm flipH="1">
            <a:off x="4090347" y="4682374"/>
            <a:ext cx="648072" cy="1867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3831386" y="3278754"/>
            <a:ext cx="907033" cy="42559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4666411" y="2996952"/>
            <a:ext cx="1026243" cy="369332"/>
          </a:xfrm>
          <a:prstGeom prst="rect">
            <a:avLst/>
          </a:prstGeom>
        </p:spPr>
        <p:txBody>
          <a:bodyPr wrap="none">
            <a:spAutoFit/>
          </a:bodyPr>
          <a:lstStyle/>
          <a:p>
            <a:r>
              <a:rPr lang="ja-JP" altLang="en-US" b="1" dirty="0" smtClean="0">
                <a:solidFill>
                  <a:srgbClr val="002060"/>
                </a:solidFill>
              </a:rPr>
              <a:t>ステージ</a:t>
            </a:r>
            <a:endParaRPr lang="ja-JP" altLang="en-US" b="1" dirty="0">
              <a:solidFill>
                <a:srgbClr val="002060"/>
              </a:solidFill>
            </a:endParaRPr>
          </a:p>
        </p:txBody>
      </p:sp>
      <p:cxnSp>
        <p:nvCxnSpPr>
          <p:cNvPr id="18" name="直線矢印コネクタ 17"/>
          <p:cNvCxnSpPr/>
          <p:nvPr/>
        </p:nvCxnSpPr>
        <p:spPr>
          <a:xfrm flipH="1">
            <a:off x="3226251" y="2929054"/>
            <a:ext cx="432048" cy="49994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938219" y="2555612"/>
            <a:ext cx="2260555" cy="369332"/>
          </a:xfrm>
          <a:prstGeom prst="rect">
            <a:avLst/>
          </a:prstGeom>
        </p:spPr>
        <p:txBody>
          <a:bodyPr wrap="none">
            <a:spAutoFit/>
          </a:bodyPr>
          <a:lstStyle/>
          <a:p>
            <a:r>
              <a:rPr lang="en-US" altLang="ja-JP" b="1" dirty="0" smtClean="0">
                <a:solidFill>
                  <a:srgbClr val="002060"/>
                </a:solidFill>
              </a:rPr>
              <a:t>GAS</a:t>
            </a:r>
            <a:r>
              <a:rPr lang="ja-JP" altLang="en-US" b="1" dirty="0" smtClean="0">
                <a:solidFill>
                  <a:srgbClr val="002060"/>
                </a:solidFill>
              </a:rPr>
              <a:t>フィルタ（縦ばね）</a:t>
            </a:r>
            <a:endParaRPr lang="ja-JP" altLang="en-US" b="1" dirty="0">
              <a:solidFill>
                <a:srgbClr val="002060"/>
              </a:solidFill>
            </a:endParaRPr>
          </a:p>
        </p:txBody>
      </p:sp>
      <p:cxnSp>
        <p:nvCxnSpPr>
          <p:cNvPr id="22" name="直線矢印コネクタ 21"/>
          <p:cNvCxnSpPr/>
          <p:nvPr/>
        </p:nvCxnSpPr>
        <p:spPr>
          <a:xfrm flipH="1">
            <a:off x="3387278" y="4074233"/>
            <a:ext cx="1475237" cy="3179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4882435" y="3573016"/>
            <a:ext cx="1633781" cy="646331"/>
          </a:xfrm>
          <a:prstGeom prst="rect">
            <a:avLst/>
          </a:prstGeom>
        </p:spPr>
        <p:txBody>
          <a:bodyPr wrap="none">
            <a:spAutoFit/>
          </a:bodyPr>
          <a:lstStyle/>
          <a:p>
            <a:r>
              <a:rPr lang="ja-JP" altLang="en-US" b="1" dirty="0">
                <a:solidFill>
                  <a:srgbClr val="FF0000"/>
                </a:solidFill>
              </a:rPr>
              <a:t>変位</a:t>
            </a:r>
            <a:r>
              <a:rPr lang="ja-JP" altLang="en-US" b="1" dirty="0" smtClean="0">
                <a:solidFill>
                  <a:srgbClr val="FF0000"/>
                </a:solidFill>
              </a:rPr>
              <a:t>センサ・</a:t>
            </a:r>
            <a:endParaRPr lang="en-US" altLang="ja-JP" b="1" dirty="0" smtClean="0">
              <a:solidFill>
                <a:srgbClr val="FF0000"/>
              </a:solidFill>
            </a:endParaRPr>
          </a:p>
          <a:p>
            <a:r>
              <a:rPr lang="ja-JP" altLang="en-US" b="1" dirty="0" smtClean="0">
                <a:solidFill>
                  <a:srgbClr val="FF0000"/>
                </a:solidFill>
              </a:rPr>
              <a:t>アクチュエータ</a:t>
            </a:r>
            <a:endParaRPr lang="ja-JP" altLang="en-US" b="1" dirty="0">
              <a:solidFill>
                <a:srgbClr val="FF0000"/>
              </a:solidFill>
            </a:endParaRPr>
          </a:p>
        </p:txBody>
      </p:sp>
      <p:cxnSp>
        <p:nvCxnSpPr>
          <p:cNvPr id="8" name="直線矢印コネクタ 7"/>
          <p:cNvCxnSpPr/>
          <p:nvPr/>
        </p:nvCxnSpPr>
        <p:spPr>
          <a:xfrm>
            <a:off x="842119" y="5877272"/>
            <a:ext cx="3621869"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187624" y="5877272"/>
            <a:ext cx="720069" cy="369332"/>
          </a:xfrm>
          <a:prstGeom prst="rect">
            <a:avLst/>
          </a:prstGeom>
        </p:spPr>
        <p:txBody>
          <a:bodyPr wrap="none">
            <a:spAutoFit/>
          </a:bodyPr>
          <a:lstStyle/>
          <a:p>
            <a:r>
              <a:rPr kumimoji="1" lang="en-US" altLang="ja-JP" b="1" dirty="0" smtClean="0"/>
              <a:t>1.4 m</a:t>
            </a:r>
            <a:endParaRPr lang="ja-JP" altLang="en-US" dirty="0"/>
          </a:p>
        </p:txBody>
      </p:sp>
    </p:spTree>
    <p:extLst>
      <p:ext uri="{BB962C8B-B14F-4D97-AF65-F5344CB8AC3E}">
        <p14:creationId xmlns:p14="http://schemas.microsoft.com/office/powerpoint/2010/main" val="2527617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30</a:t>
            </a:fld>
            <a:endParaRPr lang="de-DE" dirty="0"/>
          </a:p>
        </p:txBody>
      </p:sp>
      <p:sp>
        <p:nvSpPr>
          <p:cNvPr id="3" name="Title 2"/>
          <p:cNvSpPr>
            <a:spLocks noGrp="1"/>
          </p:cNvSpPr>
          <p:nvPr>
            <p:ph type="title"/>
          </p:nvPr>
        </p:nvSpPr>
        <p:spPr/>
        <p:txBody>
          <a:bodyPr/>
          <a:lstStyle/>
          <a:p>
            <a:r>
              <a:rPr lang="en-US" altLang="ja-JP" dirty="0" smtClean="0">
                <a:effectLst>
                  <a:outerShdw blurRad="38100" dist="38100" dir="2700000" algn="tl">
                    <a:srgbClr val="000000">
                      <a:alpha val="43137"/>
                    </a:srgbClr>
                  </a:outerShdw>
                </a:effectLst>
              </a:rPr>
              <a:t>OLTF</a:t>
            </a:r>
            <a:endParaRPr lang="en-US" dirty="0">
              <a:effectLst>
                <a:outerShdw blurRad="38100" dist="38100" dir="2700000" algn="tl">
                  <a:srgbClr val="000000">
                    <a:alpha val="43137"/>
                  </a:srgbClr>
                </a:outerShdw>
              </a:effectLst>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981075"/>
            <a:ext cx="56388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1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31</a:t>
            </a:fld>
            <a:endParaRPr lang="de-DE" dirty="0"/>
          </a:p>
        </p:txBody>
      </p:sp>
      <p:sp>
        <p:nvSpPr>
          <p:cNvPr id="3" name="Title 2"/>
          <p:cNvSpPr>
            <a:spLocks noGrp="1"/>
          </p:cNvSpPr>
          <p:nvPr>
            <p:ph type="title"/>
          </p:nvPr>
        </p:nvSpPr>
        <p:spPr/>
        <p:txBody>
          <a:bodyPr/>
          <a:lstStyle/>
          <a:p>
            <a:r>
              <a:rPr lang="en-US" altLang="ja-JP" dirty="0" smtClean="0">
                <a:effectLst>
                  <a:outerShdw blurRad="38100" dist="38100" dir="2700000" algn="tl">
                    <a:srgbClr val="000000">
                      <a:alpha val="43137"/>
                    </a:srgbClr>
                  </a:outerShdw>
                </a:effectLst>
              </a:rPr>
              <a:t>CLTF (Geophone)</a:t>
            </a:r>
            <a:endParaRPr lang="en-US" dirty="0">
              <a:effectLst>
                <a:outerShdw blurRad="38100" dist="38100" dir="2700000" algn="tl">
                  <a:srgbClr val="000000">
                    <a:alpha val="43137"/>
                  </a:srgbClr>
                </a:outerShdw>
              </a:effectLst>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47750"/>
            <a:ext cx="56197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6159302" y="1412776"/>
            <a:ext cx="2157114" cy="646331"/>
          </a:xfrm>
          <a:prstGeom prst="rect">
            <a:avLst/>
          </a:prstGeom>
        </p:spPr>
        <p:txBody>
          <a:bodyPr wrap="square">
            <a:spAutoFit/>
          </a:bodyPr>
          <a:lstStyle/>
          <a:p>
            <a:r>
              <a:rPr lang="en-US" altLang="ja-JP" b="1" dirty="0" smtClean="0"/>
              <a:t>Tilt Coupling:</a:t>
            </a:r>
            <a:r>
              <a:rPr lang="nn-NO" altLang="ja-JP" b="1" dirty="0" smtClean="0"/>
              <a:t> </a:t>
            </a:r>
            <a:br>
              <a:rPr lang="nn-NO" altLang="ja-JP" b="1" dirty="0" smtClean="0"/>
            </a:br>
            <a:r>
              <a:rPr lang="nn-NO" altLang="ja-JP" b="1" dirty="0" smtClean="0"/>
              <a:t>3 </a:t>
            </a:r>
            <a:r>
              <a:rPr lang="nn-NO" altLang="ja-JP" b="1" dirty="0"/>
              <a:t>x 10^(-3) rad/m</a:t>
            </a:r>
            <a:endParaRPr lang="ja-JP" altLang="en-US" b="1" dirty="0"/>
          </a:p>
        </p:txBody>
      </p:sp>
      <p:cxnSp>
        <p:nvCxnSpPr>
          <p:cNvPr id="6" name="直線矢印コネクタ 5"/>
          <p:cNvCxnSpPr/>
          <p:nvPr/>
        </p:nvCxnSpPr>
        <p:spPr>
          <a:xfrm flipH="1">
            <a:off x="1979712" y="1735941"/>
            <a:ext cx="4179590" cy="4689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850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altLang="en-US" dirty="0" smtClean="0">
                <a:effectLst>
                  <a:outerShdw blurRad="38100" dist="38100" dir="2700000" algn="tl">
                    <a:srgbClr val="000000">
                      <a:alpha val="43137"/>
                    </a:srgbClr>
                  </a:outerShdw>
                </a:effectLst>
              </a:rPr>
              <a:t>倒立振り子の制御</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4</a:t>
            </a:fld>
            <a:endParaRPr lang="de-DE" dirty="0"/>
          </a:p>
        </p:txBody>
      </p:sp>
      <p:graphicFrame>
        <p:nvGraphicFramePr>
          <p:cNvPr id="7" name="表 6"/>
          <p:cNvGraphicFramePr>
            <a:graphicFrameLocks noGrp="1"/>
          </p:cNvGraphicFramePr>
          <p:nvPr>
            <p:extLst>
              <p:ext uri="{D42A27DB-BD31-4B8C-83A1-F6EECF244321}">
                <p14:modId xmlns:p14="http://schemas.microsoft.com/office/powerpoint/2010/main" val="3156886716"/>
              </p:ext>
            </p:extLst>
          </p:nvPr>
        </p:nvGraphicFramePr>
        <p:xfrm>
          <a:off x="775804" y="2028448"/>
          <a:ext cx="4280024" cy="1040511"/>
        </p:xfrm>
        <a:graphic>
          <a:graphicData uri="http://schemas.openxmlformats.org/drawingml/2006/table">
            <a:tbl>
              <a:tblPr firstRow="1" bandRow="1">
                <a:tableStyleId>{69CF1AB2-1976-4502-BF36-3FF5EA218861}</a:tableStyleId>
              </a:tblPr>
              <a:tblGrid>
                <a:gridCol w="2407816"/>
                <a:gridCol w="1872208"/>
              </a:tblGrid>
              <a:tr h="346837">
                <a:tc>
                  <a:txBody>
                    <a:bodyPr/>
                    <a:lstStyle/>
                    <a:p>
                      <a:r>
                        <a:rPr kumimoji="1" lang="ja-JP" altLang="en-US" sz="1600" b="1" dirty="0" smtClean="0"/>
                        <a:t>テストマスの</a:t>
                      </a:r>
                      <a:r>
                        <a:rPr kumimoji="1" lang="en-US" altLang="ja-JP" sz="1600" b="1" dirty="0" smtClean="0"/>
                        <a:t>RMS</a:t>
                      </a:r>
                      <a:r>
                        <a:rPr kumimoji="1" lang="ja-JP" altLang="en-US" sz="1600" b="1" dirty="0" smtClean="0"/>
                        <a:t>速度</a:t>
                      </a:r>
                      <a:endParaRPr kumimoji="1" lang="ja-JP" altLang="en-US" sz="1600" b="1" dirty="0"/>
                    </a:p>
                  </a:txBody>
                  <a:tcPr/>
                </a:tc>
                <a:tc>
                  <a:txBody>
                    <a:bodyPr/>
                    <a:lstStyle/>
                    <a:p>
                      <a:r>
                        <a:rPr kumimoji="1" lang="en-US" altLang="ja-JP" sz="1600" b="1" dirty="0" smtClean="0"/>
                        <a:t>0.1 </a:t>
                      </a:r>
                      <a:r>
                        <a:rPr kumimoji="1" lang="en-US" altLang="ja-JP" sz="1600" b="1" dirty="0" err="1" smtClean="0"/>
                        <a:t>μm</a:t>
                      </a:r>
                      <a:r>
                        <a:rPr kumimoji="1" lang="en-US" altLang="ja-JP" sz="1600" b="1" dirty="0" smtClean="0"/>
                        <a:t>/sec</a:t>
                      </a:r>
                      <a:endParaRPr kumimoji="1" lang="ja-JP" altLang="en-US" sz="1600" b="1" dirty="0"/>
                    </a:p>
                  </a:txBody>
                  <a:tcPr/>
                </a:tc>
              </a:tr>
              <a:tr h="346837">
                <a:tc>
                  <a:txBody>
                    <a:bodyPr/>
                    <a:lstStyle/>
                    <a:p>
                      <a:r>
                        <a:rPr kumimoji="1" lang="ja-JP" altLang="en-US" sz="1600" b="1" dirty="0" smtClean="0"/>
                        <a:t>テストマスの</a:t>
                      </a:r>
                      <a:r>
                        <a:rPr kumimoji="1" lang="en-US" altLang="ja-JP" sz="1600" b="1" dirty="0" smtClean="0"/>
                        <a:t>RMS</a:t>
                      </a:r>
                      <a:r>
                        <a:rPr kumimoji="1" lang="ja-JP" altLang="en-US" sz="1600" b="1" dirty="0" smtClean="0"/>
                        <a:t>変位</a:t>
                      </a:r>
                      <a:endParaRPr kumimoji="1" lang="ja-JP" altLang="en-US" sz="1600" b="1" dirty="0"/>
                    </a:p>
                  </a:txBody>
                  <a:tcPr/>
                </a:tc>
                <a:tc>
                  <a:txBody>
                    <a:bodyPr/>
                    <a:lstStyle/>
                    <a:p>
                      <a:r>
                        <a:rPr kumimoji="1" lang="en-US" altLang="ja-JP" sz="1600" b="1" dirty="0" smtClean="0"/>
                        <a:t>0.1 </a:t>
                      </a:r>
                      <a:r>
                        <a:rPr kumimoji="1" lang="en-US" altLang="ja-JP" sz="1600" b="1" dirty="0" err="1" smtClean="0"/>
                        <a:t>μm</a:t>
                      </a:r>
                      <a:r>
                        <a:rPr kumimoji="1" lang="en-US" altLang="ja-JP" sz="1600" b="1" dirty="0" smtClean="0"/>
                        <a:t> @ 10</a:t>
                      </a:r>
                      <a:r>
                        <a:rPr kumimoji="1" lang="en-US" altLang="ja-JP" sz="1600" b="1" baseline="0" dirty="0" smtClean="0"/>
                        <a:t> </a:t>
                      </a:r>
                      <a:r>
                        <a:rPr kumimoji="1" lang="en-US" altLang="ja-JP" sz="1600" b="1" baseline="0" dirty="0" err="1" smtClean="0"/>
                        <a:t>mHz</a:t>
                      </a:r>
                      <a:endParaRPr kumimoji="1" lang="ja-JP" altLang="en-US" sz="1600" b="1" dirty="0"/>
                    </a:p>
                  </a:txBody>
                  <a:tcPr/>
                </a:tc>
              </a:tr>
              <a:tr h="346837">
                <a:tc>
                  <a:txBody>
                    <a:bodyPr/>
                    <a:lstStyle/>
                    <a:p>
                      <a:r>
                        <a:rPr kumimoji="1" lang="ja-JP" altLang="en-US" sz="1600" b="1" dirty="0" smtClean="0"/>
                        <a:t>共振のダンピング時間</a:t>
                      </a:r>
                      <a:endParaRPr kumimoji="1" lang="ja-JP" altLang="en-US" sz="1600" b="1" dirty="0"/>
                    </a:p>
                  </a:txBody>
                  <a:tcPr/>
                </a:tc>
                <a:tc>
                  <a:txBody>
                    <a:bodyPr/>
                    <a:lstStyle/>
                    <a:p>
                      <a:r>
                        <a:rPr kumimoji="1" lang="en-US" altLang="ja-JP" sz="1600" b="1" baseline="0" dirty="0" smtClean="0"/>
                        <a:t>~ 1 min.</a:t>
                      </a:r>
                      <a:endParaRPr kumimoji="1" lang="ja-JP" altLang="en-US" sz="1600" b="1" dirty="0"/>
                    </a:p>
                  </a:txBody>
                  <a:tcPr/>
                </a:tc>
              </a:tr>
            </a:tbl>
          </a:graphicData>
        </a:graphic>
      </p:graphicFrame>
      <p:sp>
        <p:nvSpPr>
          <p:cNvPr id="10" name="コンテンツ プレースホルダー 4"/>
          <p:cNvSpPr txBox="1">
            <a:spLocks/>
          </p:cNvSpPr>
          <p:nvPr/>
        </p:nvSpPr>
        <p:spPr>
          <a:xfrm>
            <a:off x="323528" y="980728"/>
            <a:ext cx="8208912"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dirty="0" smtClean="0"/>
              <a:t>干渉計を最適な状態に呼び込み（干渉計のロック）、その状態を維持するには、鏡の</a:t>
            </a:r>
            <a:r>
              <a:rPr kumimoji="1" lang="en-US" altLang="ja-JP" sz="1800" b="1" dirty="0" smtClean="0"/>
              <a:t>RMS</a:t>
            </a:r>
            <a:r>
              <a:rPr kumimoji="1" lang="ja-JP" altLang="en-US" sz="1800" b="1" dirty="0" smtClean="0"/>
              <a:t>速度・</a:t>
            </a:r>
            <a:r>
              <a:rPr kumimoji="1" lang="en-US" altLang="ja-JP" sz="1800" b="1" dirty="0" smtClean="0"/>
              <a:t>RMS</a:t>
            </a:r>
            <a:r>
              <a:rPr kumimoji="1" lang="ja-JP" altLang="en-US" sz="1800" b="1" dirty="0" smtClean="0"/>
              <a:t>変位</a:t>
            </a:r>
            <a:r>
              <a:rPr kumimoji="1" lang="ja-JP" altLang="en-US" sz="1800" dirty="0" smtClean="0"/>
              <a:t>を十分小さくすることが必要</a:t>
            </a:r>
            <a:endParaRPr kumimoji="1" lang="en-US" altLang="ja-JP" sz="1800" b="1" dirty="0" smtClean="0">
              <a:solidFill>
                <a:srgbClr val="FF0000"/>
              </a:solidFill>
            </a:endParaRPr>
          </a:p>
        </p:txBody>
      </p:sp>
      <p:sp>
        <p:nvSpPr>
          <p:cNvPr id="9" name="コンテンツ プレースホルダー 4"/>
          <p:cNvSpPr txBox="1">
            <a:spLocks/>
          </p:cNvSpPr>
          <p:nvPr/>
        </p:nvSpPr>
        <p:spPr>
          <a:xfrm>
            <a:off x="251520" y="1700808"/>
            <a:ext cx="4824536"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ja-JP" altLang="en-US" sz="1600" b="1" dirty="0" smtClean="0">
                <a:solidFill>
                  <a:srgbClr val="002060"/>
                </a:solidFill>
              </a:rPr>
              <a:t>干渉計動作のための要求値（目安）</a:t>
            </a:r>
            <a:endParaRPr kumimoji="1" lang="en-US" altLang="ja-JP" sz="1600" b="1" dirty="0" smtClean="0">
              <a:solidFill>
                <a:srgbClr val="00206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594865"/>
            <a:ext cx="3276741" cy="3066383"/>
          </a:xfrm>
          <a:prstGeom prst="rect">
            <a:avLst/>
          </a:prstGeom>
          <a:noFill/>
          <a:ln w="76200">
            <a:solidFill>
              <a:schemeClr val="accent6">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コンテンツ プレースホルダー 4"/>
          <p:cNvSpPr txBox="1">
            <a:spLocks/>
          </p:cNvSpPr>
          <p:nvPr/>
        </p:nvSpPr>
        <p:spPr>
          <a:xfrm>
            <a:off x="323528" y="4953254"/>
            <a:ext cx="5184576" cy="780002"/>
          </a:xfrm>
          <a:prstGeom prst="rect">
            <a:avLst/>
          </a:prstGeom>
          <a:solidFill>
            <a:schemeClr val="accent6">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倒立振り子を</a:t>
            </a:r>
            <a:r>
              <a:rPr kumimoji="1" lang="ja-JP" altLang="en-US" sz="2000" b="1" dirty="0" smtClean="0">
                <a:solidFill>
                  <a:srgbClr val="FF0000"/>
                </a:solidFill>
              </a:rPr>
              <a:t>アクティブに制御</a:t>
            </a:r>
            <a:r>
              <a:rPr kumimoji="1" lang="ja-JP" altLang="en-US" sz="2000" b="1" dirty="0" smtClean="0"/>
              <a:t>することで</a:t>
            </a:r>
            <a:r>
              <a:rPr kumimoji="1" lang="en-US" altLang="ja-JP" sz="2000" b="1" dirty="0" smtClean="0"/>
              <a:t/>
            </a:r>
            <a:br>
              <a:rPr kumimoji="1" lang="en-US" altLang="ja-JP" sz="2000" b="1" dirty="0" smtClean="0"/>
            </a:br>
            <a:r>
              <a:rPr kumimoji="1" lang="ja-JP" altLang="en-US" sz="2000" b="1" dirty="0" smtClean="0"/>
              <a:t>鏡の低周波の揺らぎを抑える</a:t>
            </a:r>
            <a:endParaRPr kumimoji="1" lang="en-US" altLang="ja-JP" sz="2000" dirty="0" smtClean="0">
              <a:solidFill>
                <a:srgbClr val="FF0000"/>
              </a:solidFill>
            </a:endParaRPr>
          </a:p>
        </p:txBody>
      </p:sp>
      <p:sp>
        <p:nvSpPr>
          <p:cNvPr id="15" name="コンテンツ プレースホルダー 4"/>
          <p:cNvSpPr txBox="1">
            <a:spLocks/>
          </p:cNvSpPr>
          <p:nvPr/>
        </p:nvSpPr>
        <p:spPr>
          <a:xfrm>
            <a:off x="323528" y="3699031"/>
            <a:ext cx="5184576" cy="8100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dirty="0" smtClean="0"/>
              <a:t>地面振動、振り子</a:t>
            </a:r>
            <a:r>
              <a:rPr kumimoji="1" lang="ja-JP" altLang="en-US" sz="1800" dirty="0"/>
              <a:t>の</a:t>
            </a:r>
            <a:r>
              <a:rPr kumimoji="1" lang="ja-JP" altLang="en-US" sz="1800" dirty="0" smtClean="0"/>
              <a:t>共振の励起、温度ドリフト等により低周波で鏡は大きく振動（</a:t>
            </a:r>
            <a:r>
              <a:rPr kumimoji="1" lang="en-US" altLang="ja-JP" sz="1800" dirty="0" smtClean="0"/>
              <a:t>&gt; </a:t>
            </a:r>
            <a:r>
              <a:rPr kumimoji="1" lang="en-US" altLang="ja-JP" sz="1800" dirty="0" err="1" smtClean="0"/>
              <a:t>μm</a:t>
            </a:r>
            <a:r>
              <a:rPr kumimoji="1" lang="ja-JP" altLang="en-US" sz="1800" dirty="0" smtClean="0"/>
              <a:t>）</a:t>
            </a:r>
            <a:endParaRPr kumimoji="1" lang="en-US" altLang="ja-JP" sz="1800" dirty="0" smtClean="0"/>
          </a:p>
        </p:txBody>
      </p:sp>
    </p:spTree>
    <p:extLst>
      <p:ext uri="{BB962C8B-B14F-4D97-AF65-F5344CB8AC3E}">
        <p14:creationId xmlns:p14="http://schemas.microsoft.com/office/powerpoint/2010/main" val="1645862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altLang="en-US" dirty="0" smtClean="0">
                <a:effectLst>
                  <a:outerShdw blurRad="38100" dist="38100" dir="2700000" algn="tl">
                    <a:srgbClr val="000000">
                      <a:alpha val="43137"/>
                    </a:srgbClr>
                  </a:outerShdw>
                </a:effectLst>
              </a:rPr>
              <a:t>倒立振り子の制御</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5</a:t>
            </a:fld>
            <a:endParaRPr lang="de-DE" dirty="0"/>
          </a:p>
        </p:txBody>
      </p:sp>
      <p:sp>
        <p:nvSpPr>
          <p:cNvPr id="5" name="コンテンツ プレースホルダー 4"/>
          <p:cNvSpPr>
            <a:spLocks noGrp="1"/>
          </p:cNvSpPr>
          <p:nvPr>
            <p:ph idx="1"/>
          </p:nvPr>
        </p:nvSpPr>
        <p:spPr>
          <a:xfrm>
            <a:off x="395536" y="1052736"/>
            <a:ext cx="7704856" cy="1224136"/>
          </a:xfrm>
        </p:spPr>
        <p:txBody>
          <a:bodyPr>
            <a:normAutofit/>
          </a:bodyPr>
          <a:lstStyle/>
          <a:p>
            <a:r>
              <a:rPr kumimoji="1" lang="ja-JP" altLang="en-US" sz="1800" b="1" dirty="0" smtClean="0"/>
              <a:t>２種類の制御：</a:t>
            </a:r>
            <a:endParaRPr kumimoji="1" lang="en-US" altLang="ja-JP" sz="1800" b="1" dirty="0" smtClean="0"/>
          </a:p>
          <a:p>
            <a:pPr lvl="1"/>
            <a:r>
              <a:rPr kumimoji="1" lang="ja-JP" altLang="en-US" sz="1800" dirty="0" smtClean="0"/>
              <a:t>地面の傾きや温度変化によるドリフトを抑える（</a:t>
            </a:r>
            <a:r>
              <a:rPr kumimoji="1" lang="en-US" altLang="ja-JP" sz="1800" b="1" dirty="0" smtClean="0">
                <a:solidFill>
                  <a:srgbClr val="FF0000"/>
                </a:solidFill>
              </a:rPr>
              <a:t>DC</a:t>
            </a:r>
            <a:r>
              <a:rPr kumimoji="1" lang="ja-JP" altLang="en-US" sz="1800" b="1" dirty="0" smtClean="0">
                <a:solidFill>
                  <a:srgbClr val="FF0000"/>
                </a:solidFill>
              </a:rPr>
              <a:t>制御</a:t>
            </a:r>
            <a:r>
              <a:rPr kumimoji="1" lang="ja-JP" altLang="en-US" sz="1800" dirty="0" smtClean="0"/>
              <a:t>）</a:t>
            </a:r>
            <a:endParaRPr kumimoji="1" lang="en-US" altLang="ja-JP" sz="1800" dirty="0" smtClean="0"/>
          </a:p>
          <a:p>
            <a:pPr lvl="1"/>
            <a:r>
              <a:rPr kumimoji="1" lang="ja-JP" altLang="en-US" sz="1800" dirty="0" smtClean="0"/>
              <a:t>振り子の共振周波数における振動を抑える（</a:t>
            </a:r>
            <a:r>
              <a:rPr kumimoji="1" lang="ja-JP" altLang="en-US" sz="1800" b="1" dirty="0" smtClean="0">
                <a:solidFill>
                  <a:srgbClr val="0070C0"/>
                </a:solidFill>
              </a:rPr>
              <a:t>ダンピング制御</a:t>
            </a:r>
            <a:r>
              <a:rPr kumimoji="1" lang="ja-JP" altLang="en-US" sz="1800" dirty="0" smtClean="0"/>
              <a:t>）</a:t>
            </a:r>
            <a:endParaRPr kumimoji="1" lang="en-US" altLang="ja-JP" sz="1800" dirty="0" smtClean="0"/>
          </a:p>
        </p:txBody>
      </p:sp>
      <p:sp>
        <p:nvSpPr>
          <p:cNvPr id="12" name="コンテンツ プレースホルダー 4"/>
          <p:cNvSpPr txBox="1">
            <a:spLocks/>
          </p:cNvSpPr>
          <p:nvPr/>
        </p:nvSpPr>
        <p:spPr>
          <a:xfrm>
            <a:off x="395536" y="2420888"/>
            <a:ext cx="7704856"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２種類のセンサーを導入</a:t>
            </a:r>
            <a:endParaRPr kumimoji="1" lang="en-US" altLang="ja-JP" sz="1800" b="1" dirty="0" smtClean="0"/>
          </a:p>
          <a:p>
            <a:pPr lvl="1"/>
            <a:r>
              <a:rPr kumimoji="1" lang="en-US" altLang="ja-JP" sz="1800" b="1" dirty="0" smtClean="0">
                <a:solidFill>
                  <a:srgbClr val="FF0000"/>
                </a:solidFill>
              </a:rPr>
              <a:t>LVDT</a:t>
            </a:r>
            <a:r>
              <a:rPr kumimoji="1" lang="en-US" altLang="ja-JP" sz="1800" dirty="0" smtClean="0"/>
              <a:t>: </a:t>
            </a:r>
            <a:r>
              <a:rPr kumimoji="1" lang="ja-JP" altLang="en-US" sz="1800" dirty="0" smtClean="0"/>
              <a:t>地面とステージの相対変位を測定、</a:t>
            </a:r>
            <a:r>
              <a:rPr kumimoji="1" lang="en-US" altLang="ja-JP" sz="1800" b="1" dirty="0" smtClean="0"/>
              <a:t>DC</a:t>
            </a:r>
            <a:r>
              <a:rPr kumimoji="1" lang="ja-JP" altLang="en-US" sz="1800" b="1" dirty="0" smtClean="0"/>
              <a:t>制御</a:t>
            </a:r>
            <a:r>
              <a:rPr kumimoji="1" lang="ja-JP" altLang="en-US" sz="1800" dirty="0" smtClean="0"/>
              <a:t>に利用</a:t>
            </a:r>
            <a:endParaRPr kumimoji="1" lang="en-US" altLang="ja-JP" sz="1800" dirty="0" smtClean="0"/>
          </a:p>
          <a:p>
            <a:pPr lvl="1"/>
            <a:r>
              <a:rPr kumimoji="1" lang="en-US" altLang="ja-JP" sz="1800" b="1" dirty="0" smtClean="0">
                <a:solidFill>
                  <a:srgbClr val="0070C0"/>
                </a:solidFill>
              </a:rPr>
              <a:t>Geophone</a:t>
            </a:r>
            <a:r>
              <a:rPr kumimoji="1" lang="en-US" altLang="ja-JP" sz="1800" dirty="0" smtClean="0">
                <a:solidFill>
                  <a:srgbClr val="0070C0"/>
                </a:solidFill>
              </a:rPr>
              <a:t> </a:t>
            </a:r>
            <a:r>
              <a:rPr kumimoji="1" lang="en-US" altLang="ja-JP" sz="1800" dirty="0" smtClean="0"/>
              <a:t>: </a:t>
            </a:r>
            <a:r>
              <a:rPr kumimoji="1" lang="ja-JP" altLang="en-US" sz="1800" dirty="0" smtClean="0"/>
              <a:t>ステージの絶対速度を測定、</a:t>
            </a:r>
            <a:r>
              <a:rPr kumimoji="1" lang="ja-JP" altLang="en-US" sz="1800" b="1" dirty="0" smtClean="0"/>
              <a:t>ダンピング制御</a:t>
            </a:r>
            <a:r>
              <a:rPr kumimoji="1" lang="ja-JP" altLang="en-US" sz="1800" dirty="0" smtClean="0"/>
              <a:t>に利用</a:t>
            </a:r>
            <a:endParaRPr kumimoji="1" lang="en-US" altLang="ja-JP" sz="1800" dirty="0" smtClean="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501008"/>
            <a:ext cx="2664296" cy="33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コンテンツ プレースホルダー 4"/>
          <p:cNvSpPr txBox="1">
            <a:spLocks/>
          </p:cNvSpPr>
          <p:nvPr/>
        </p:nvSpPr>
        <p:spPr>
          <a:xfrm>
            <a:off x="395536" y="3933056"/>
            <a:ext cx="5184576"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２種類のセンサー出力を組み合わせて１つのアクチュエータにフィードバック</a:t>
            </a:r>
            <a:r>
              <a:rPr kumimoji="1" lang="en-US" altLang="ja-JP" sz="1800" b="1" dirty="0" smtClean="0"/>
              <a:t/>
            </a:r>
            <a:br>
              <a:rPr kumimoji="1" lang="en-US" altLang="ja-JP" sz="1800" b="1" dirty="0" smtClean="0"/>
            </a:br>
            <a:endParaRPr kumimoji="1" lang="en-US" altLang="ja-JP" sz="1800" b="1" dirty="0" smtClean="0"/>
          </a:p>
        </p:txBody>
      </p:sp>
    </p:spTree>
    <p:extLst>
      <p:ext uri="{BB962C8B-B14F-4D97-AF65-F5344CB8AC3E}">
        <p14:creationId xmlns:p14="http://schemas.microsoft.com/office/powerpoint/2010/main" val="3358173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altLang="en-US" dirty="0">
                <a:effectLst>
                  <a:outerShdw blurRad="38100" dist="38100" dir="2700000" algn="tl">
                    <a:srgbClr val="000000">
                      <a:alpha val="43137"/>
                    </a:srgbClr>
                  </a:outerShdw>
                </a:effectLst>
              </a:rPr>
              <a:t>サーボ</a:t>
            </a:r>
            <a:r>
              <a:rPr lang="ja-JP" altLang="en-US" dirty="0" smtClean="0">
                <a:effectLst>
                  <a:outerShdw blurRad="38100" dist="38100" dir="2700000" algn="tl">
                    <a:srgbClr val="000000">
                      <a:alpha val="43137"/>
                    </a:srgbClr>
                  </a:outerShdw>
                </a:effectLst>
              </a:rPr>
              <a:t>フィルターの設計</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6</a:t>
            </a:fld>
            <a:endParaRPr lang="de-D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340768"/>
            <a:ext cx="5451351" cy="476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139952" y="1043444"/>
            <a:ext cx="4392488" cy="369332"/>
          </a:xfrm>
          <a:prstGeom prst="rect">
            <a:avLst/>
          </a:prstGeom>
        </p:spPr>
        <p:txBody>
          <a:bodyPr wrap="square">
            <a:spAutoFit/>
          </a:bodyPr>
          <a:lstStyle/>
          <a:p>
            <a:pPr algn="ctr"/>
            <a:r>
              <a:rPr kumimoji="1" lang="ja-JP" altLang="en-US" b="1" dirty="0" smtClean="0"/>
              <a:t>測定変位⇒アクチュエート力への伝達関数</a:t>
            </a:r>
            <a:endParaRPr lang="ja-JP" altLang="en-US" b="1" dirty="0"/>
          </a:p>
        </p:txBody>
      </p:sp>
      <p:sp>
        <p:nvSpPr>
          <p:cNvPr id="13" name="コンテンツ プレースホルダー 4"/>
          <p:cNvSpPr>
            <a:spLocks noGrp="1"/>
          </p:cNvSpPr>
          <p:nvPr>
            <p:ph idx="1"/>
          </p:nvPr>
        </p:nvSpPr>
        <p:spPr>
          <a:xfrm>
            <a:off x="107504" y="1412776"/>
            <a:ext cx="3240360" cy="3312368"/>
          </a:xfrm>
        </p:spPr>
        <p:txBody>
          <a:bodyPr>
            <a:normAutofit/>
          </a:bodyPr>
          <a:lstStyle/>
          <a:p>
            <a:pPr marL="0" indent="0">
              <a:buNone/>
            </a:pPr>
            <a:r>
              <a:rPr kumimoji="1" lang="ja-JP" altLang="en-US" sz="1800" dirty="0" smtClean="0"/>
              <a:t>低周波</a:t>
            </a:r>
            <a:r>
              <a:rPr kumimoji="1" lang="ja-JP" altLang="en-US" sz="1800" dirty="0"/>
              <a:t>では</a:t>
            </a:r>
            <a:r>
              <a:rPr kumimoji="1" lang="en-US" altLang="ja-JP" sz="1800" b="1" dirty="0" smtClean="0"/>
              <a:t>LVDT</a:t>
            </a:r>
            <a:r>
              <a:rPr kumimoji="1" lang="ja-JP" altLang="en-US" sz="1800" dirty="0" smtClean="0"/>
              <a:t>による変位に比例したシグナル</a:t>
            </a:r>
            <a:r>
              <a:rPr kumimoji="1" lang="ja-JP" altLang="en-US" sz="1800" b="1" dirty="0" smtClean="0">
                <a:solidFill>
                  <a:srgbClr val="FF0000"/>
                </a:solidFill>
              </a:rPr>
              <a:t>（</a:t>
            </a:r>
            <a:r>
              <a:rPr kumimoji="1" lang="en-US" altLang="ja-JP" sz="1800" b="1" dirty="0" smtClean="0">
                <a:solidFill>
                  <a:srgbClr val="FF0000"/>
                </a:solidFill>
              </a:rPr>
              <a:t>DC</a:t>
            </a:r>
            <a:r>
              <a:rPr kumimoji="1" lang="ja-JP" altLang="en-US" sz="1800" b="1" dirty="0" smtClean="0">
                <a:solidFill>
                  <a:srgbClr val="FF0000"/>
                </a:solidFill>
              </a:rPr>
              <a:t>制御）</a:t>
            </a:r>
            <a:endParaRPr kumimoji="1" lang="en-US" altLang="ja-JP" sz="1800" b="1" dirty="0" smtClean="0">
              <a:solidFill>
                <a:srgbClr val="FF0000"/>
              </a:solidFill>
            </a:endParaRPr>
          </a:p>
          <a:p>
            <a:pPr marL="0" indent="0">
              <a:buNone/>
            </a:pPr>
            <a:endParaRPr kumimoji="1" lang="en-US" altLang="ja-JP" sz="1800" dirty="0"/>
          </a:p>
          <a:p>
            <a:pPr marL="0" indent="0">
              <a:buNone/>
            </a:pPr>
            <a:r>
              <a:rPr kumimoji="1" lang="ja-JP" altLang="en-US" sz="1800" dirty="0" smtClean="0"/>
              <a:t>高周波では</a:t>
            </a:r>
            <a:r>
              <a:rPr kumimoji="1" lang="en-US" altLang="ja-JP" sz="1800" b="1" dirty="0" smtClean="0"/>
              <a:t>geophone</a:t>
            </a:r>
            <a:r>
              <a:rPr kumimoji="1" lang="ja-JP" altLang="en-US" sz="1800" dirty="0" smtClean="0"/>
              <a:t>による速度に比例したシグナル</a:t>
            </a:r>
            <a:r>
              <a:rPr kumimoji="1" lang="ja-JP" altLang="en-US" sz="1800" b="1" dirty="0" smtClean="0">
                <a:solidFill>
                  <a:srgbClr val="0070C0"/>
                </a:solidFill>
              </a:rPr>
              <a:t>（ダンピング制御）</a:t>
            </a:r>
            <a:endParaRPr kumimoji="1" lang="en-US" altLang="ja-JP" sz="1800" b="1" dirty="0" smtClean="0">
              <a:solidFill>
                <a:srgbClr val="0070C0"/>
              </a:solidFill>
            </a:endParaRPr>
          </a:p>
          <a:p>
            <a:pPr marL="0" indent="0">
              <a:buNone/>
            </a:pPr>
            <a:endParaRPr kumimoji="1" lang="en-US" altLang="ja-JP" sz="1800" dirty="0"/>
          </a:p>
          <a:p>
            <a:pPr marL="0" indent="0">
              <a:buNone/>
            </a:pPr>
            <a:r>
              <a:rPr kumimoji="1" lang="en-US" altLang="ja-JP" sz="1800" dirty="0" smtClean="0"/>
              <a:t>0.2 Hz</a:t>
            </a:r>
            <a:r>
              <a:rPr kumimoji="1" lang="ja-JP" altLang="en-US" sz="1800" dirty="0" smtClean="0"/>
              <a:t>付近に存在する</a:t>
            </a:r>
            <a:r>
              <a:rPr kumimoji="1" lang="ja-JP" altLang="en-US" sz="1800" b="1" dirty="0" smtClean="0"/>
              <a:t>マイクロサイズミックピーク</a:t>
            </a:r>
            <a:r>
              <a:rPr kumimoji="1" lang="ja-JP" altLang="en-US" sz="1800" dirty="0" smtClean="0"/>
              <a:t>を潰すための</a:t>
            </a:r>
            <a:r>
              <a:rPr kumimoji="1" lang="ja-JP" altLang="en-US" sz="1800" b="1" dirty="0" smtClean="0">
                <a:solidFill>
                  <a:srgbClr val="00B050"/>
                </a:solidFill>
              </a:rPr>
              <a:t>ゲインブースト</a:t>
            </a:r>
            <a:endParaRPr kumimoji="1" lang="en-US" altLang="ja-JP" sz="1800" b="1" dirty="0" smtClean="0">
              <a:solidFill>
                <a:srgbClr val="00B050"/>
              </a:solidFill>
            </a:endParaRPr>
          </a:p>
        </p:txBody>
      </p:sp>
      <p:sp>
        <p:nvSpPr>
          <p:cNvPr id="19" name="正方形/長方形 18"/>
          <p:cNvSpPr/>
          <p:nvPr/>
        </p:nvSpPr>
        <p:spPr>
          <a:xfrm>
            <a:off x="4067944" y="1412776"/>
            <a:ext cx="864096" cy="280831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336197" y="1412776"/>
            <a:ext cx="1044115" cy="2808312"/>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796136" y="1412776"/>
            <a:ext cx="468052" cy="2808312"/>
          </a:xfrm>
          <a:prstGeom prst="rect">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4"/>
          <p:cNvSpPr txBox="1">
            <a:spLocks/>
          </p:cNvSpPr>
          <p:nvPr/>
        </p:nvSpPr>
        <p:spPr>
          <a:xfrm>
            <a:off x="107504" y="4797152"/>
            <a:ext cx="324036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1" lang="en-US" altLang="ja-JP" sz="1800" b="1" dirty="0" smtClean="0"/>
              <a:t>Crossover: 30 </a:t>
            </a:r>
            <a:r>
              <a:rPr kumimoji="1" lang="en-US" altLang="ja-JP" sz="1800" b="1" dirty="0" err="1" smtClean="0"/>
              <a:t>mHz</a:t>
            </a:r>
            <a:endParaRPr kumimoji="1" lang="en-US" altLang="ja-JP" sz="1800" b="1" dirty="0" smtClean="0"/>
          </a:p>
        </p:txBody>
      </p:sp>
    </p:spTree>
    <p:extLst>
      <p:ext uri="{BB962C8B-B14F-4D97-AF65-F5344CB8AC3E}">
        <p14:creationId xmlns:p14="http://schemas.microsoft.com/office/powerpoint/2010/main" val="3160339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altLang="en-US" dirty="0" smtClean="0">
                <a:effectLst>
                  <a:outerShdw blurRad="38100" dist="38100" dir="2700000" algn="tl">
                    <a:srgbClr val="000000">
                      <a:alpha val="43137"/>
                    </a:srgbClr>
                  </a:outerShdw>
                </a:effectLst>
              </a:rPr>
              <a:t>地面振動雑音の比較シミュレーション</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F6F58ED1-7DA8-44AB-BE95-40629BCD7483}" type="slidenum">
              <a:rPr lang="de-DE" smtClean="0"/>
              <a:pPr/>
              <a:t>7</a:t>
            </a:fld>
            <a:endParaRPr lang="de-DE" dirty="0"/>
          </a:p>
        </p:txBody>
      </p:sp>
      <p:sp>
        <p:nvSpPr>
          <p:cNvPr id="12" name="タイトル 2"/>
          <p:cNvSpPr txBox="1">
            <a:spLocks/>
          </p:cNvSpPr>
          <p:nvPr/>
        </p:nvSpPr>
        <p:spPr>
          <a:xfrm>
            <a:off x="899592" y="2040672"/>
            <a:ext cx="4104456" cy="396044"/>
          </a:xfrm>
          <a:prstGeom prst="rect">
            <a:avLst/>
          </a:prstGeom>
          <a:solidFill>
            <a:schemeClr val="bg1"/>
          </a:solidFill>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kumimoji="1" lang="ja-JP" altLang="en-US" sz="1800" b="0" dirty="0" smtClean="0"/>
              <a:t>変位スペクトルおよび</a:t>
            </a:r>
            <a:r>
              <a:rPr kumimoji="1" lang="en-US" altLang="ja-JP" sz="1800" b="0" dirty="0" smtClean="0"/>
              <a:t>RMS</a:t>
            </a:r>
            <a:r>
              <a:rPr kumimoji="1" lang="ja-JP" altLang="en-US" sz="1800" b="0" dirty="0" smtClean="0"/>
              <a:t>速度</a:t>
            </a:r>
            <a:endParaRPr kumimoji="1" lang="en-US" altLang="ja-JP" sz="1800" b="0" dirty="0" smtClean="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2354373"/>
            <a:ext cx="5064205" cy="349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コンテンツ プレースホルダー 4"/>
          <p:cNvSpPr>
            <a:spLocks noGrp="1"/>
          </p:cNvSpPr>
          <p:nvPr>
            <p:ph idx="1"/>
          </p:nvPr>
        </p:nvSpPr>
        <p:spPr>
          <a:xfrm>
            <a:off x="395536" y="1124744"/>
            <a:ext cx="7704856" cy="1116124"/>
          </a:xfrm>
        </p:spPr>
        <p:txBody>
          <a:bodyPr>
            <a:normAutofit/>
          </a:bodyPr>
          <a:lstStyle/>
          <a:p>
            <a:r>
              <a:rPr kumimoji="1" lang="ja-JP" altLang="en-US" sz="1800" b="1" dirty="0" smtClean="0"/>
              <a:t>２段振り子構成において地面振動が</a:t>
            </a:r>
            <a:r>
              <a:rPr kumimoji="1" lang="en-US" altLang="ja-JP" sz="1800" b="1" dirty="0" smtClean="0"/>
              <a:t>Suspended Mass</a:t>
            </a:r>
            <a:r>
              <a:rPr kumimoji="1" lang="ja-JP" altLang="en-US" sz="1800" b="1" dirty="0" smtClean="0"/>
              <a:t>にどれくらい伝わるか</a:t>
            </a:r>
            <a:endParaRPr kumimoji="1" lang="en-US" altLang="ja-JP" sz="1800" b="1" dirty="0" smtClean="0"/>
          </a:p>
          <a:p>
            <a:r>
              <a:rPr kumimoji="1" lang="en-US" altLang="ja-JP" sz="1800" b="1" dirty="0" smtClean="0"/>
              <a:t>Noisy</a:t>
            </a:r>
            <a:r>
              <a:rPr kumimoji="1" lang="ja-JP" altLang="en-US" sz="1800" b="1" dirty="0" smtClean="0"/>
              <a:t>な日の神岡地面振動を仮定、倒立振り子の共振</a:t>
            </a:r>
            <a:r>
              <a:rPr kumimoji="1" lang="ja-JP" altLang="en-US" sz="1800" b="1" dirty="0"/>
              <a:t>は</a:t>
            </a:r>
            <a:r>
              <a:rPr kumimoji="1" lang="en-US" altLang="ja-JP" sz="1800" b="1" dirty="0" smtClean="0"/>
              <a:t>80 </a:t>
            </a:r>
            <a:r>
              <a:rPr kumimoji="1" lang="en-US" altLang="ja-JP" sz="1800" b="1" dirty="0" err="1" smtClean="0"/>
              <a:t>mHz</a:t>
            </a:r>
            <a:endParaRPr kumimoji="1" lang="en-US" altLang="ja-JP" sz="1800" b="1" dirty="0" smtClean="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6" y="2064684"/>
            <a:ext cx="1893645" cy="351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992" y="5733256"/>
            <a:ext cx="2906440" cy="39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1387861" y="5029004"/>
            <a:ext cx="3328155" cy="369332"/>
          </a:xfrm>
          <a:prstGeom prst="rect">
            <a:avLst/>
          </a:prstGeom>
          <a:solidFill>
            <a:schemeClr val="bg1"/>
          </a:solidFill>
        </p:spPr>
        <p:txBody>
          <a:bodyPr wrap="none">
            <a:spAutoFit/>
          </a:bodyPr>
          <a:lstStyle/>
          <a:p>
            <a:r>
              <a:rPr kumimoji="1" lang="en-US" altLang="ja-JP" b="1" dirty="0"/>
              <a:t>RMS</a:t>
            </a:r>
            <a:r>
              <a:rPr kumimoji="1" lang="ja-JP" altLang="en-US" b="1" dirty="0"/>
              <a:t>速度</a:t>
            </a:r>
            <a:r>
              <a:rPr kumimoji="1" lang="en-US" altLang="ja-JP" b="1" dirty="0"/>
              <a:t>: 1 </a:t>
            </a:r>
            <a:r>
              <a:rPr kumimoji="1" lang="en-US" altLang="ja-JP" b="1" dirty="0" err="1"/>
              <a:t>μm</a:t>
            </a:r>
            <a:r>
              <a:rPr kumimoji="1" lang="ja-JP" altLang="en-US" b="1" dirty="0"/>
              <a:t>⇒</a:t>
            </a:r>
            <a:r>
              <a:rPr kumimoji="1" lang="en-US" altLang="ja-JP" b="1" dirty="0">
                <a:solidFill>
                  <a:srgbClr val="FF0000"/>
                </a:solidFill>
              </a:rPr>
              <a:t>0.2 </a:t>
            </a:r>
            <a:r>
              <a:rPr kumimoji="1" lang="en-US" altLang="ja-JP" b="1" dirty="0" err="1">
                <a:solidFill>
                  <a:srgbClr val="FF0000"/>
                </a:solidFill>
              </a:rPr>
              <a:t>μm</a:t>
            </a:r>
            <a:r>
              <a:rPr kumimoji="1" lang="ja-JP" altLang="en-US" b="1" dirty="0">
                <a:solidFill>
                  <a:srgbClr val="FF0000"/>
                </a:solidFill>
              </a:rPr>
              <a:t> </a:t>
            </a:r>
            <a:r>
              <a:rPr kumimoji="1" lang="ja-JP" altLang="en-US" b="1" dirty="0"/>
              <a:t>に改善</a:t>
            </a:r>
            <a:endParaRPr kumimoji="1" lang="en-US" altLang="ja-JP" dirty="0"/>
          </a:p>
        </p:txBody>
      </p:sp>
    </p:spTree>
    <p:extLst>
      <p:ext uri="{BB962C8B-B14F-4D97-AF65-F5344CB8AC3E}">
        <p14:creationId xmlns:p14="http://schemas.microsoft.com/office/powerpoint/2010/main" val="1449988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8</a:t>
            </a:fld>
            <a:endParaRPr lang="de-DE" dirty="0"/>
          </a:p>
        </p:txBody>
      </p:sp>
      <p:sp>
        <p:nvSpPr>
          <p:cNvPr id="2" name="コンテンツ プレースホルダー 1"/>
          <p:cNvSpPr>
            <a:spLocks noGrp="1"/>
          </p:cNvSpPr>
          <p:nvPr>
            <p:ph idx="1"/>
          </p:nvPr>
        </p:nvSpPr>
        <p:spPr>
          <a:xfrm>
            <a:off x="107504" y="1052736"/>
            <a:ext cx="5184576" cy="2664296"/>
          </a:xfrm>
        </p:spPr>
        <p:txBody>
          <a:bodyPr>
            <a:normAutofit lnSpcReduction="10000"/>
          </a:bodyPr>
          <a:lstStyle/>
          <a:p>
            <a:r>
              <a:rPr kumimoji="1" lang="ja-JP" altLang="en-US" sz="1800" b="1" dirty="0" smtClean="0"/>
              <a:t>東大宇宙線研（柏）にあるプレアイソレータのプロトタイプ機およびリアルタイム計算機</a:t>
            </a:r>
            <a:r>
              <a:rPr kumimoji="1" lang="en-US" altLang="ja-JP" sz="1800" b="1" baseline="30000" dirty="0" smtClean="0">
                <a:solidFill>
                  <a:srgbClr val="7030A0"/>
                </a:solidFill>
              </a:rPr>
              <a:t>※</a:t>
            </a:r>
            <a:r>
              <a:rPr kumimoji="1" lang="ja-JP" altLang="en-US" sz="1800" b="1" dirty="0" smtClean="0"/>
              <a:t>を用いた倒立振り子のデジタル制御実験</a:t>
            </a:r>
            <a:endParaRPr kumimoji="1" lang="en-US" altLang="ja-JP" sz="1800" b="1" dirty="0" smtClean="0"/>
          </a:p>
          <a:p>
            <a:endParaRPr kumimoji="1" lang="en-US" altLang="ja-JP" sz="1800" b="1" dirty="0"/>
          </a:p>
          <a:p>
            <a:r>
              <a:rPr kumimoji="1" lang="en-US" altLang="ja-JP" sz="1800" b="1" dirty="0" smtClean="0"/>
              <a:t>2</a:t>
            </a:r>
            <a:r>
              <a:rPr kumimoji="1" lang="ja-JP" altLang="en-US" sz="1800" b="1" dirty="0" smtClean="0"/>
              <a:t>段振り子の単純な構成で、ダンピング制御および</a:t>
            </a:r>
            <a:r>
              <a:rPr kumimoji="1" lang="en-US" altLang="ja-JP" sz="1800" b="1" dirty="0" smtClean="0"/>
              <a:t>DC</a:t>
            </a:r>
            <a:r>
              <a:rPr kumimoji="1" lang="ja-JP" altLang="en-US" sz="1800" b="1" dirty="0" smtClean="0"/>
              <a:t>制御を同立できるかどうかチェック</a:t>
            </a:r>
            <a:endParaRPr kumimoji="1" lang="en-US" altLang="ja-JP" sz="1800" b="1" dirty="0" smtClean="0"/>
          </a:p>
          <a:p>
            <a:endParaRPr kumimoji="1" lang="en-US" altLang="ja-JP" sz="1800" b="1" dirty="0"/>
          </a:p>
          <a:p>
            <a:r>
              <a:rPr kumimoji="1" lang="ja-JP" altLang="en-US" sz="1800" b="1" dirty="0" smtClean="0"/>
              <a:t>雑音レベルを測定、シミュレーション比較して雑音源の特定、評価を行った</a:t>
            </a:r>
            <a:endParaRPr kumimoji="1" lang="en-US" altLang="ja-JP" sz="1800" b="1" dirty="0"/>
          </a:p>
          <a:p>
            <a:endParaRPr kumimoji="1" lang="en-US" altLang="ja-JP" sz="1800" b="1" dirty="0" smtClean="0"/>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77"/>
            <a:ext cx="4685167" cy="630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ja-JP" altLang="en-US" dirty="0" smtClean="0">
                <a:effectLst>
                  <a:outerShdw blurRad="38100" dist="38100" dir="2700000" algn="tl">
                    <a:srgbClr val="000000">
                      <a:alpha val="43137"/>
                    </a:srgbClr>
                  </a:outerShdw>
                </a:effectLst>
              </a:rPr>
              <a:t>プロトタイプ機を用いた制御実験</a:t>
            </a:r>
            <a:endParaRPr lang="en-US" dirty="0">
              <a:effectLst>
                <a:outerShdw blurRad="38100" dist="38100" dir="2700000" algn="tl">
                  <a:srgbClr val="000000">
                    <a:alpha val="43137"/>
                  </a:srgbClr>
                </a:outerShdw>
              </a:effectLst>
            </a:endParaRPr>
          </a:p>
        </p:txBody>
      </p:sp>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4865" y="2835667"/>
            <a:ext cx="1738269" cy="322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線矢印コネクタ 9"/>
          <p:cNvCxnSpPr/>
          <p:nvPr/>
        </p:nvCxnSpPr>
        <p:spPr>
          <a:xfrm flipH="1" flipV="1">
            <a:off x="7850687" y="1124744"/>
            <a:ext cx="753761" cy="1512168"/>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 name="コンテンツ プレースホルダー 1"/>
          <p:cNvSpPr txBox="1">
            <a:spLocks/>
          </p:cNvSpPr>
          <p:nvPr/>
        </p:nvSpPr>
        <p:spPr>
          <a:xfrm>
            <a:off x="179512" y="4769768"/>
            <a:ext cx="5184576" cy="747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800" b="1" dirty="0" smtClean="0">
                <a:solidFill>
                  <a:srgbClr val="7030A0"/>
                </a:solidFill>
              </a:rPr>
              <a:t>※LIGO</a:t>
            </a:r>
            <a:r>
              <a:rPr kumimoji="1" lang="ja-JP" altLang="en-US" sz="1800" b="1" dirty="0" smtClean="0">
                <a:solidFill>
                  <a:srgbClr val="7030A0"/>
                </a:solidFill>
              </a:rPr>
              <a:t>で開発されたデジタル制御システム</a:t>
            </a:r>
            <a:r>
              <a:rPr kumimoji="1" lang="en-US" altLang="ja-JP" sz="1800" b="1" dirty="0" smtClean="0">
                <a:solidFill>
                  <a:srgbClr val="7030A0"/>
                </a:solidFill>
              </a:rPr>
              <a:t/>
            </a:r>
            <a:br>
              <a:rPr kumimoji="1" lang="en-US" altLang="ja-JP" sz="1800" b="1" dirty="0" smtClean="0">
                <a:solidFill>
                  <a:srgbClr val="7030A0"/>
                </a:solidFill>
              </a:rPr>
            </a:br>
            <a:r>
              <a:rPr kumimoji="1" lang="ja-JP" altLang="en-US" sz="1800" b="1" dirty="0" smtClean="0">
                <a:solidFill>
                  <a:srgbClr val="7030A0"/>
                </a:solidFill>
              </a:rPr>
              <a:t>　　詳細は</a:t>
            </a:r>
            <a:r>
              <a:rPr kumimoji="1" lang="ja-JP" altLang="en-US" sz="1800" b="1" dirty="0" smtClean="0">
                <a:solidFill>
                  <a:srgbClr val="FF0000"/>
                </a:solidFill>
              </a:rPr>
              <a:t>宮川氏</a:t>
            </a:r>
            <a:r>
              <a:rPr kumimoji="1" lang="ja-JP" altLang="en-US" sz="1800" b="1" dirty="0" smtClean="0">
                <a:solidFill>
                  <a:srgbClr val="7030A0"/>
                </a:solidFill>
              </a:rPr>
              <a:t>の講演を参照</a:t>
            </a:r>
            <a:endParaRPr kumimoji="1" lang="en-US" altLang="ja-JP" sz="1800" b="1" dirty="0" smtClean="0">
              <a:solidFill>
                <a:srgbClr val="7030A0"/>
              </a:solidFill>
            </a:endParaRPr>
          </a:p>
        </p:txBody>
      </p:sp>
    </p:spTree>
    <p:extLst>
      <p:ext uri="{BB962C8B-B14F-4D97-AF65-F5344CB8AC3E}">
        <p14:creationId xmlns:p14="http://schemas.microsoft.com/office/powerpoint/2010/main" val="1311763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F58ED1-7DA8-44AB-BE95-40629BCD7483}" type="slidenum">
              <a:rPr lang="de-DE" smtClean="0"/>
              <a:pPr/>
              <a:t>9</a:t>
            </a:fld>
            <a:endParaRPr lang="de-DE" dirty="0"/>
          </a:p>
        </p:txBody>
      </p:sp>
      <p:sp>
        <p:nvSpPr>
          <p:cNvPr id="2" name="コンテンツ プレースホルダー 1"/>
          <p:cNvSpPr>
            <a:spLocks noGrp="1"/>
          </p:cNvSpPr>
          <p:nvPr>
            <p:ph idx="1"/>
          </p:nvPr>
        </p:nvSpPr>
        <p:spPr>
          <a:xfrm>
            <a:off x="290217" y="1164706"/>
            <a:ext cx="5433911" cy="2696342"/>
          </a:xfrm>
        </p:spPr>
        <p:txBody>
          <a:bodyPr>
            <a:normAutofit/>
          </a:bodyPr>
          <a:lstStyle/>
          <a:p>
            <a:r>
              <a:rPr kumimoji="1" lang="ja-JP" altLang="en-US" sz="1800" b="1" dirty="0"/>
              <a:t>倒立振り</a:t>
            </a:r>
            <a:r>
              <a:rPr kumimoji="1" lang="ja-JP" altLang="en-US" sz="1800" b="1" dirty="0" smtClean="0"/>
              <a:t>子の持つ</a:t>
            </a:r>
            <a:r>
              <a:rPr kumimoji="1" lang="en-US" altLang="ja-JP" sz="1800" b="1" dirty="0" smtClean="0"/>
              <a:t>3</a:t>
            </a:r>
            <a:r>
              <a:rPr kumimoji="1" lang="ja-JP" altLang="en-US" sz="1800" b="1" dirty="0" smtClean="0"/>
              <a:t>自由度（</a:t>
            </a:r>
            <a:r>
              <a:rPr kumimoji="1" lang="en-US" altLang="ja-JP" sz="1800" b="1" dirty="0" smtClean="0">
                <a:solidFill>
                  <a:srgbClr val="FF0000"/>
                </a:solidFill>
              </a:rPr>
              <a:t>X</a:t>
            </a:r>
            <a:r>
              <a:rPr kumimoji="1" lang="en-US" altLang="ja-JP" sz="1800" b="1" dirty="0" smtClean="0"/>
              <a:t>, </a:t>
            </a:r>
            <a:r>
              <a:rPr kumimoji="1" lang="en-US" altLang="ja-JP" sz="1800" b="1" dirty="0" smtClean="0">
                <a:solidFill>
                  <a:srgbClr val="002060"/>
                </a:solidFill>
              </a:rPr>
              <a:t>Y</a:t>
            </a:r>
            <a:r>
              <a:rPr kumimoji="1" lang="en-US" altLang="ja-JP" sz="1800" b="1" dirty="0" smtClean="0"/>
              <a:t>, </a:t>
            </a:r>
            <a:r>
              <a:rPr kumimoji="1" lang="en-US" altLang="ja-JP" sz="1800" b="1" dirty="0" smtClean="0">
                <a:solidFill>
                  <a:srgbClr val="00B050"/>
                </a:solidFill>
              </a:rPr>
              <a:t>θ</a:t>
            </a:r>
            <a:r>
              <a:rPr kumimoji="1" lang="ja-JP" altLang="en-US" sz="1800" b="1" dirty="0" smtClean="0"/>
              <a:t>）を同時制御するため環状にセンサーを配置</a:t>
            </a:r>
            <a:endParaRPr kumimoji="1" lang="en-US" altLang="ja-JP" sz="1800" b="1" dirty="0" smtClean="0"/>
          </a:p>
          <a:p>
            <a:r>
              <a:rPr kumimoji="1" lang="ja-JP" altLang="en-US" sz="1800" b="1" dirty="0" smtClean="0"/>
              <a:t>幾何学的条件から各自由度の振動を読み取り、対角化されたアクチュエータにフィードバック</a:t>
            </a:r>
            <a:endParaRPr kumimoji="1" lang="en-US" altLang="ja-JP" sz="1800" b="1" dirty="0" smtClean="0"/>
          </a:p>
          <a:p>
            <a:r>
              <a:rPr kumimoji="1" lang="ja-JP" altLang="en-US" sz="1800" b="1" dirty="0" smtClean="0"/>
              <a:t>制御フィルタは全自由度で共通のものを使用</a:t>
            </a:r>
            <a:endParaRPr kumimoji="1" lang="en-US" altLang="ja-JP" sz="1800" b="1" dirty="0" smtClean="0"/>
          </a:p>
          <a:p>
            <a:endParaRPr kumimoji="1" lang="en-US" altLang="ja-JP" sz="1800" b="1" dirty="0" smtClean="0"/>
          </a:p>
          <a:p>
            <a:r>
              <a:rPr kumimoji="1" lang="en-US" altLang="ja-JP" sz="1800" b="1" dirty="0" smtClean="0">
                <a:solidFill>
                  <a:srgbClr val="FF0000"/>
                </a:solidFill>
              </a:rPr>
              <a:t>Out-of-loop</a:t>
            </a:r>
            <a:r>
              <a:rPr kumimoji="1" lang="ja-JP" altLang="en-US" sz="1800" b="1" dirty="0" smtClean="0"/>
              <a:t>センサーとして</a:t>
            </a:r>
            <a:r>
              <a:rPr kumimoji="1" lang="en-US" altLang="ja-JP" sz="1800" b="1" dirty="0" smtClean="0"/>
              <a:t>geophone</a:t>
            </a:r>
            <a:r>
              <a:rPr kumimoji="1" lang="ja-JP" altLang="en-US" sz="1800" b="1" dirty="0" smtClean="0"/>
              <a:t>を１つ配置</a:t>
            </a:r>
            <a:endParaRPr kumimoji="1" lang="en-US" altLang="ja-JP" sz="1800" b="1" dirty="0" smtClean="0"/>
          </a:p>
        </p:txBody>
      </p:sp>
      <p:sp>
        <p:nvSpPr>
          <p:cNvPr id="3" name="Title 2"/>
          <p:cNvSpPr>
            <a:spLocks noGrp="1"/>
          </p:cNvSpPr>
          <p:nvPr>
            <p:ph type="title"/>
          </p:nvPr>
        </p:nvSpPr>
        <p:spPr/>
        <p:txBody>
          <a:bodyPr/>
          <a:lstStyle/>
          <a:p>
            <a:r>
              <a:rPr lang="ja-JP" altLang="en-US" dirty="0">
                <a:effectLst>
                  <a:outerShdw blurRad="38100" dist="38100" dir="2700000" algn="tl">
                    <a:srgbClr val="000000">
                      <a:alpha val="43137"/>
                    </a:srgbClr>
                  </a:outerShdw>
                </a:effectLst>
              </a:rPr>
              <a:t>センサーの配置と制御自由度</a:t>
            </a:r>
            <a:endParaRPr lang="en-US" dirty="0">
              <a:effectLst>
                <a:outerShdw blurRad="38100" dist="38100" dir="2700000" algn="tl">
                  <a:srgbClr val="000000">
                    <a:alpha val="43137"/>
                  </a:srgbClr>
                </a:outerShdw>
              </a:effectLst>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22" y="3789040"/>
            <a:ext cx="7240078" cy="230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981464"/>
            <a:ext cx="3096344" cy="285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082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19700</TotalTime>
  <Words>1197</Words>
  <Application>Microsoft Office PowerPoint</Application>
  <PresentationFormat>画面に合わせる (4:3)</PresentationFormat>
  <Paragraphs>206</Paragraphs>
  <Slides>31</Slides>
  <Notes>28</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Larissa-Design</vt:lpstr>
      <vt:lpstr>KAGRA用防振装置 プレアイソレータの性能測定 IV</vt:lpstr>
      <vt:lpstr>Contents</vt:lpstr>
      <vt:lpstr>プレアイソレータとは</vt:lpstr>
      <vt:lpstr>倒立振り子の制御</vt:lpstr>
      <vt:lpstr>倒立振り子の制御</vt:lpstr>
      <vt:lpstr>サーボフィルターの設計</vt:lpstr>
      <vt:lpstr>地面振動雑音の比較シミュレーション</vt:lpstr>
      <vt:lpstr>プロトタイプ機を用いた制御実験</vt:lpstr>
      <vt:lpstr>センサーの配置と制御自由度</vt:lpstr>
      <vt:lpstr>センサーの配置と制御自由度</vt:lpstr>
      <vt:lpstr>制御実験結果</vt:lpstr>
      <vt:lpstr>制御前後のLVDTの出力の比較（時系列）</vt:lpstr>
      <vt:lpstr>制御前後のLVDTの出力の比較</vt:lpstr>
      <vt:lpstr>制御前後のGeophoneの出力</vt:lpstr>
      <vt:lpstr>シミュレーションとの比較</vt:lpstr>
      <vt:lpstr>雑音源</vt:lpstr>
      <vt:lpstr>Preamp Excess Noise</vt:lpstr>
      <vt:lpstr>Summary</vt:lpstr>
      <vt:lpstr>End</vt:lpstr>
      <vt:lpstr>PowerPoint プレゼンテーション</vt:lpstr>
      <vt:lpstr>Appendices</vt:lpstr>
      <vt:lpstr>LVDTとGeophoneの出力の比較</vt:lpstr>
      <vt:lpstr>Sensors and Actuators for Control</vt:lpstr>
      <vt:lpstr>Sensor Noise: Geophone</vt:lpstr>
      <vt:lpstr>Control Model</vt:lpstr>
      <vt:lpstr>Noise Budget, Kamioka [Stormy]</vt:lpstr>
      <vt:lpstr>Servo Filter Design</vt:lpstr>
      <vt:lpstr>制御前後のGeophoneの出力</vt:lpstr>
      <vt:lpstr>Tilt Noise</vt:lpstr>
      <vt:lpstr>OLTF</vt:lpstr>
      <vt:lpstr>CLTF (Geophone)</vt:lpstr>
    </vt:vector>
  </TitlesOfParts>
  <Company>Institut für Gravitationsphysik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Opto-mechanical coupling in a Michelson-Sagnac</dc:title>
  <dc:creator>Henning Kaufer</dc:creator>
  <cp:lastModifiedBy>tsekiguchi</cp:lastModifiedBy>
  <cp:revision>1485</cp:revision>
  <dcterms:created xsi:type="dcterms:W3CDTF">2011-01-04T09:05:01Z</dcterms:created>
  <dcterms:modified xsi:type="dcterms:W3CDTF">2013-09-25T08:14:05Z</dcterms:modified>
</cp:coreProperties>
</file>