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59" r:id="rId4"/>
    <p:sldId id="258" r:id="rId5"/>
    <p:sldId id="260" r:id="rId6"/>
    <p:sldId id="262" r:id="rId7"/>
    <p:sldId id="268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830" autoAdjust="0"/>
  </p:normalViewPr>
  <p:slideViewPr>
    <p:cSldViewPr>
      <p:cViewPr>
        <p:scale>
          <a:sx n="70" d="100"/>
          <a:sy n="70" d="100"/>
        </p:scale>
        <p:origin x="-4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F81D8-4400-494F-9150-020B4C211719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B2D96-0A75-464D-A0CB-AE331CFE4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496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ファイバー系</a:t>
            </a:r>
            <a:r>
              <a:rPr kumimoji="1" lang="en-US" altLang="ja-JP" dirty="0" smtClean="0"/>
              <a:t>4 mm, </a:t>
            </a:r>
            <a:r>
              <a:rPr kumimoji="1" lang="ja-JP" altLang="en-US" dirty="0" smtClean="0"/>
              <a:t>クリアランス </a:t>
            </a:r>
            <a:r>
              <a:rPr kumimoji="1" lang="en-US" altLang="ja-JP" dirty="0" smtClean="0"/>
              <a:t>1</a:t>
            </a:r>
            <a:r>
              <a:rPr kumimoji="1" lang="en-US" altLang="ja-JP" baseline="0" dirty="0" smtClean="0"/>
              <a:t> cm Φ24-30</a:t>
            </a:r>
            <a:r>
              <a:rPr kumimoji="1" lang="ja-JP" altLang="en-US" baseline="0" dirty="0" smtClean="0"/>
              <a:t>　最大</a:t>
            </a:r>
            <a:r>
              <a:rPr kumimoji="1" lang="en-US" altLang="ja-JP" baseline="0" dirty="0" smtClean="0"/>
              <a:t>30 mm </a:t>
            </a:r>
            <a:r>
              <a:rPr kumimoji="1" lang="ja-JP" altLang="en-US" baseline="0" dirty="0" smtClean="0"/>
              <a:t>　で</a:t>
            </a:r>
            <a:r>
              <a:rPr kumimoji="1" lang="en-US" altLang="ja-JP" baseline="0" dirty="0" smtClean="0"/>
              <a:t>1</a:t>
            </a:r>
            <a:r>
              <a:rPr kumimoji="1" lang="ja-JP" altLang="en-US" baseline="0" dirty="0" smtClean="0"/>
              <a:t>本の穴に対しどれくらい入熱があるかを確認</a:t>
            </a:r>
            <a:endParaRPr kumimoji="1" lang="en-US" altLang="ja-JP" baseline="0" dirty="0" smtClean="0"/>
          </a:p>
          <a:p>
            <a:r>
              <a:rPr kumimoji="1" lang="en-US" altLang="ja-JP" baseline="0" dirty="0" err="1" smtClean="0"/>
              <a:t>CuBe</a:t>
            </a:r>
            <a:r>
              <a:rPr kumimoji="1" lang="en-US" altLang="ja-JP" baseline="0" dirty="0" smtClean="0"/>
              <a:t> W</a:t>
            </a:r>
            <a:r>
              <a:rPr kumimoji="1" lang="ja-JP" altLang="en-US" baseline="0" dirty="0" smtClean="0"/>
              <a:t>　（</a:t>
            </a:r>
            <a:r>
              <a:rPr kumimoji="1" lang="en-US" altLang="ja-JP" baseline="0" dirty="0" smtClean="0"/>
              <a:t>bcc</a:t>
            </a:r>
            <a:r>
              <a:rPr kumimoji="1" lang="ja-JP" altLang="en-US" baseline="0" dirty="0" err="1" smtClean="0"/>
              <a:t>で低温脆</a:t>
            </a:r>
            <a:r>
              <a:rPr kumimoji="1" lang="ja-JP" altLang="en-US" baseline="0" dirty="0" smtClean="0"/>
              <a:t>性あり）</a:t>
            </a:r>
            <a:r>
              <a:rPr kumimoji="1" lang="en-US" altLang="ja-JP" baseline="0" dirty="0" smtClean="0"/>
              <a:t>, </a:t>
            </a:r>
            <a:r>
              <a:rPr kumimoji="1" lang="en-US" altLang="ja-JP" baseline="0" dirty="0" err="1" smtClean="0"/>
              <a:t>Bolfur</a:t>
            </a:r>
            <a:r>
              <a:rPr kumimoji="1" lang="en-US" altLang="ja-JP" baseline="0" dirty="0" smtClean="0"/>
              <a:t>, </a:t>
            </a:r>
            <a:r>
              <a:rPr kumimoji="1" lang="ja-JP" altLang="en-US" baseline="0" dirty="0" smtClean="0"/>
              <a:t>ステン：　ボルファの場合は寄り線　熱伝導率・強度・アコースティックエミッション　定量的</a:t>
            </a:r>
            <a:endParaRPr kumimoji="1" lang="en-US" altLang="ja-JP" baseline="0" dirty="0" smtClean="0"/>
          </a:p>
          <a:p>
            <a:r>
              <a:rPr kumimoji="1" lang="ja-JP" altLang="en-US" baseline="0" dirty="0" smtClean="0"/>
              <a:t>棒が出てくる位置は決まってるが、そこからシールド内を這わせることは可能</a:t>
            </a:r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kumimoji="1" lang="ja-JP" altLang="en-US" baseline="0" dirty="0" smtClean="0"/>
              <a:t>ステッピングモータでマスをスライドさせる機構が低温で使えるか</a:t>
            </a:r>
            <a:endParaRPr kumimoji="1" lang="en-US" altLang="ja-JP" baseline="0" dirty="0" smtClean="0"/>
          </a:p>
          <a:p>
            <a:r>
              <a:rPr kumimoji="1" lang="ja-JP" altLang="en-US" baseline="0" dirty="0" smtClean="0"/>
              <a:t>モータ単体は低温でも動くことはローマ大で確認済　荷重がかかった時にどうなるか？　発熱はどれくらい？</a:t>
            </a:r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kumimoji="1" lang="ja-JP" altLang="en-US" baseline="0" dirty="0" smtClean="0"/>
              <a:t>信号線の数がどれ</a:t>
            </a:r>
            <a:r>
              <a:rPr kumimoji="1" lang="ja-JP" altLang="en-US" baseline="0" smtClean="0"/>
              <a:t>くらいか</a:t>
            </a:r>
            <a:endParaRPr kumimoji="1" lang="en-US" altLang="ja-JP" baseline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2D96-0A75-464D-A0CB-AE331CFE4AC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331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2D96-0A75-464D-A0CB-AE331CFE4AC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824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山元さんから材質に関する資料を貰う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2D96-0A75-464D-A0CB-AE331CFE4AC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8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1/4</a:t>
            </a:r>
            <a:r>
              <a:rPr kumimoji="1" lang="ja-JP" altLang="en-US" dirty="0" smtClean="0"/>
              <a:t>実証器は何をやるのか：クライオペイロードのみ想定　　フルサイズは入る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2D96-0A75-464D-A0CB-AE331CFE4AC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4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要求値との比較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2D96-0A75-464D-A0CB-AE331CFE4AC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801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Giles</a:t>
            </a:r>
            <a:r>
              <a:rPr kumimoji="1" lang="en-US" altLang="ja-JP" baseline="0" dirty="0" smtClean="0"/>
              <a:t> </a:t>
            </a:r>
            <a:r>
              <a:rPr kumimoji="1" lang="ja-JP" altLang="en-US" baseline="0" dirty="0" smtClean="0"/>
              <a:t>の　</a:t>
            </a:r>
            <a:r>
              <a:rPr kumimoji="1" lang="en-US" altLang="ja-JP" baseline="0" dirty="0" err="1" smtClean="0"/>
              <a:t>Mathematica</a:t>
            </a:r>
            <a:r>
              <a:rPr kumimoji="1" lang="ja-JP" altLang="en-US" baseline="0" dirty="0" smtClean="0"/>
              <a:t>　モデル に関する資料を貰う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2D96-0A75-464D-A0CB-AE331CFE4ACC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189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204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727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48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148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63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78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340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08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197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45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13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42F6D-F805-4103-AF18-5D20FD642EAC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52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低温懸架</a:t>
            </a:r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系のデザイン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b="1" dirty="0" smtClean="0"/>
              <a:t>関口貴令</a:t>
            </a:r>
            <a:r>
              <a:rPr kumimoji="1" lang="en-US" altLang="ja-JP" b="1" dirty="0" smtClean="0"/>
              <a:t/>
            </a:r>
            <a:br>
              <a:rPr kumimoji="1" lang="en-US" altLang="ja-JP" b="1" dirty="0" smtClean="0"/>
            </a:br>
            <a:r>
              <a:rPr lang="ja-JP" altLang="en-US" b="1" dirty="0" smtClean="0"/>
              <a:t>協力</a:t>
            </a:r>
            <a:r>
              <a:rPr lang="ja-JP" altLang="en-US" b="1" dirty="0"/>
              <a:t>：</a:t>
            </a:r>
            <a:r>
              <a:rPr kumimoji="1" lang="ja-JP" altLang="en-US" b="1" dirty="0" smtClean="0"/>
              <a:t>廣瀬栄一</a:t>
            </a:r>
            <a:endParaRPr kumimoji="1" lang="ja-JP" altLang="en-US" b="1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85800" y="1196753"/>
            <a:ext cx="7772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JGW-G1301863</a:t>
            </a:r>
            <a:endParaRPr lang="ja-JP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566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9208" y="274638"/>
            <a:ext cx="8003232" cy="562074"/>
          </a:xfrm>
        </p:spPr>
        <p:txBody>
          <a:bodyPr>
            <a:noAutofit/>
          </a:bodyPr>
          <a:lstStyle/>
          <a:p>
            <a:r>
              <a:rPr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仮定パラメータ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63320"/>
              </p:ext>
            </p:extLst>
          </p:nvPr>
        </p:nvGraphicFramePr>
        <p:xfrm>
          <a:off x="323529" y="1700808"/>
          <a:ext cx="4032447" cy="15506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1979"/>
                <a:gridCol w="658658"/>
                <a:gridCol w="559858"/>
                <a:gridCol w="629384"/>
                <a:gridCol w="702568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IR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TM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wire num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3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1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4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4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wire length [m]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0.4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0.4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0.3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0.3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spring freq [Hz]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0.5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2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10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wire material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CuBe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CuBe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CuBe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Sap</a:t>
                      </a: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heat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link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124744"/>
            <a:ext cx="3034680" cy="504056"/>
          </a:xfrm>
        </p:spPr>
        <p:txBody>
          <a:bodyPr>
            <a:normAutofit/>
          </a:bodyPr>
          <a:lstStyle/>
          <a:p>
            <a:r>
              <a:rPr lang="en-US" altLang="ja-JP" sz="1800" b="1" dirty="0" smtClean="0"/>
              <a:t>Type-B</a:t>
            </a:r>
            <a:r>
              <a:rPr kumimoji="1" lang="en-US" altLang="ja-JP" sz="1800" b="1" dirty="0" smtClean="0"/>
              <a:t> like</a:t>
            </a:r>
            <a:endParaRPr kumimoji="1" lang="ja-JP" altLang="en-US" sz="1800" b="1" dirty="0"/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4860032" y="1124744"/>
            <a:ext cx="303468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 smtClean="0"/>
              <a:t>LIGO like</a:t>
            </a:r>
            <a:endParaRPr lang="ja-JP" altLang="en-US" sz="1800" b="1" dirty="0"/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358273"/>
              </p:ext>
            </p:extLst>
          </p:nvPr>
        </p:nvGraphicFramePr>
        <p:xfrm>
          <a:off x="4860032" y="1700808"/>
          <a:ext cx="4032447" cy="15201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1979"/>
                <a:gridCol w="606253"/>
                <a:gridCol w="612263"/>
                <a:gridCol w="629384"/>
                <a:gridCol w="702568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IR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TM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wire num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 smtClean="0">
                          <a:effectLst/>
                        </a:rPr>
                        <a:t>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4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4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wire length [m]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0.4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0.4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0.3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0.3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spring freq [Hz]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 smtClean="0">
                          <a:effectLst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10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wire material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CuBe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CuBe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CuBe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Sap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heat</a:t>
                      </a:r>
                      <a:r>
                        <a:rPr lang="en-US" altLang="ja-JP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link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 smtClean="0">
                          <a:effectLst/>
                        </a:rPr>
                        <a:t>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625208"/>
            <a:ext cx="1824450" cy="2271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625208"/>
            <a:ext cx="1960578" cy="245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323528" y="5929191"/>
            <a:ext cx="475252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800" b="1" dirty="0" smtClean="0"/>
              <a:t>※</a:t>
            </a:r>
            <a:r>
              <a:rPr lang="ja-JP" altLang="en-US" sz="1800" b="1" dirty="0" smtClean="0"/>
              <a:t>ヒートリンクからの振動抑制のため全段にばねを挿入</a:t>
            </a:r>
            <a:endParaRPr lang="ja-JP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95355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9208" y="274638"/>
            <a:ext cx="8003232" cy="562074"/>
          </a:xfrm>
        </p:spPr>
        <p:txBody>
          <a:bodyPr>
            <a:noAutofit/>
          </a:bodyPr>
          <a:lstStyle/>
          <a:p>
            <a:r>
              <a:rPr kumimoji="1"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計算結果 </a:t>
            </a:r>
            <a:r>
              <a:rPr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[Preliminary]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03172"/>
            <a:ext cx="6480720" cy="5162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060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9208" y="274638"/>
            <a:ext cx="8003232" cy="562074"/>
          </a:xfrm>
        </p:spPr>
        <p:txBody>
          <a:bodyPr>
            <a:noAutofit/>
          </a:bodyPr>
          <a:lstStyle/>
          <a:p>
            <a:r>
              <a:rPr kumimoji="1"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より現実的なモデルへ </a:t>
            </a:r>
            <a:r>
              <a: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r>
              <a:rPr kumimoji="1"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今後の課題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457200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 smtClean="0"/>
              <a:t>ヒートリンクが伸びてくる方向と振動雑音レベルの関係</a:t>
            </a:r>
            <a:endParaRPr lang="en-US" altLang="ja-JP" sz="1800" b="1" dirty="0" smtClean="0"/>
          </a:p>
          <a:p>
            <a:r>
              <a:rPr lang="ja-JP" altLang="en-US" sz="1800" b="1" dirty="0" smtClean="0"/>
              <a:t>マス間のヒートリンクの影響（</a:t>
            </a:r>
            <a:r>
              <a:rPr lang="en-US" altLang="ja-JP" sz="1800" b="1" dirty="0" smtClean="0"/>
              <a:t>FEA</a:t>
            </a:r>
            <a:r>
              <a:rPr lang="ja-JP" altLang="en-US" sz="1800" b="1" dirty="0" smtClean="0"/>
              <a:t>によるばね定数計算→モデルへの組込）</a:t>
            </a:r>
            <a:endParaRPr lang="en-US" altLang="ja-JP" sz="1800" b="1" dirty="0" smtClean="0"/>
          </a:p>
          <a:p>
            <a:r>
              <a:rPr lang="ja-JP" altLang="en-US" sz="1800" b="1" dirty="0"/>
              <a:t>ばね</a:t>
            </a:r>
            <a:r>
              <a:rPr lang="ja-JP" altLang="en-US" sz="1800" b="1" dirty="0" smtClean="0"/>
              <a:t>の硬さの設定</a:t>
            </a:r>
            <a:endParaRPr lang="en-US" altLang="ja-JP" sz="1800" b="1" dirty="0" smtClean="0"/>
          </a:p>
          <a:p>
            <a:endParaRPr lang="en-US" altLang="ja-JP" sz="1800" b="1" dirty="0" smtClean="0"/>
          </a:p>
          <a:p>
            <a:r>
              <a:rPr lang="ja-JP" altLang="en-US" sz="1800" b="1" dirty="0" smtClean="0"/>
              <a:t>ホットプラットフォーム案の検討</a:t>
            </a:r>
            <a:endParaRPr lang="en-US" altLang="ja-JP" sz="1800" b="1" dirty="0" smtClean="0"/>
          </a:p>
          <a:p>
            <a:r>
              <a:rPr lang="ja-JP" altLang="en-US" sz="1800" b="1" dirty="0" smtClean="0"/>
              <a:t>制御モデル開発　→　可制御性の確認、制御雑音の見積</a:t>
            </a:r>
            <a:endParaRPr lang="en-US" altLang="ja-JP" sz="1800" b="1" dirty="0" smtClean="0"/>
          </a:p>
          <a:p>
            <a:endParaRPr lang="en-US" altLang="ja-JP" sz="1800" b="1" dirty="0"/>
          </a:p>
          <a:p>
            <a:endParaRPr lang="en-US" altLang="ja-JP" sz="1800" b="1" dirty="0" smtClean="0"/>
          </a:p>
          <a:p>
            <a:endParaRPr lang="ja-JP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4131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31840" y="404664"/>
            <a:ext cx="5904656" cy="562074"/>
          </a:xfrm>
        </p:spPr>
        <p:txBody>
          <a:bodyPr>
            <a:noAutofit/>
          </a:bodyPr>
          <a:lstStyle/>
          <a:p>
            <a:r>
              <a:rPr kumimoji="1"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防振系 クライテリア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61839"/>
            <a:ext cx="1584176" cy="6172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1403648" y="4293096"/>
            <a:ext cx="504056" cy="1800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1115616" y="4883150"/>
            <a:ext cx="108012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？</a:t>
            </a:r>
            <a:endParaRPr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63888" y="1340768"/>
            <a:ext cx="5122912" cy="4752528"/>
          </a:xfrm>
        </p:spPr>
        <p:txBody>
          <a:bodyPr>
            <a:normAutofit/>
          </a:bodyPr>
          <a:lstStyle/>
          <a:p>
            <a:r>
              <a:rPr kumimoji="1" lang="en-US" altLang="ja-JP" sz="1800" dirty="0" smtClean="0"/>
              <a:t>10 Hz</a:t>
            </a:r>
            <a:r>
              <a:rPr kumimoji="1" lang="ja-JP" altLang="en-US" sz="1800" dirty="0" smtClean="0"/>
              <a:t>以上の地面振動雑音レベル：</a:t>
            </a:r>
            <a:r>
              <a:rPr lang="en-US" altLang="ja-JP" sz="1800" dirty="0"/>
              <a:t/>
            </a:r>
            <a:br>
              <a:rPr lang="en-US" altLang="ja-JP" sz="1800" dirty="0"/>
            </a:br>
            <a:r>
              <a:rPr lang="en-US" altLang="ja-JP" sz="1800" dirty="0" smtClean="0"/>
              <a:t>3 x 10</a:t>
            </a:r>
            <a:r>
              <a:rPr lang="en-US" altLang="ja-JP" sz="1800" baseline="30000" dirty="0" smtClean="0"/>
              <a:t>-20</a:t>
            </a:r>
            <a:r>
              <a:rPr lang="en-US" altLang="ja-JP" sz="1800" dirty="0" smtClean="0"/>
              <a:t> m/</a:t>
            </a:r>
            <a:r>
              <a:rPr lang="en-US" altLang="ja-JP" sz="1800" dirty="0" err="1" smtClean="0"/>
              <a:t>rtHz</a:t>
            </a:r>
            <a:r>
              <a:rPr lang="en-US" altLang="ja-JP" sz="1800" dirty="0" smtClean="0"/>
              <a:t> at 10 Hz</a:t>
            </a:r>
            <a:endParaRPr kumimoji="1" lang="en-US" altLang="ja-JP" sz="1800" dirty="0" smtClean="0"/>
          </a:p>
          <a:p>
            <a:endParaRPr lang="en-US" altLang="ja-JP" sz="1800" dirty="0" smtClean="0"/>
          </a:p>
          <a:p>
            <a:r>
              <a:rPr lang="en-US" altLang="ja-JP" sz="1800" dirty="0" smtClean="0"/>
              <a:t>RMS</a:t>
            </a:r>
            <a:r>
              <a:rPr lang="ja-JP" altLang="en-US" sz="1800" dirty="0" smtClean="0"/>
              <a:t>速度 </a:t>
            </a:r>
            <a:r>
              <a:rPr lang="en-US" altLang="ja-JP" sz="1800" dirty="0" smtClean="0"/>
              <a:t>~0.1 </a:t>
            </a:r>
            <a:r>
              <a:rPr lang="en-US" altLang="ja-JP" sz="1800" dirty="0" err="1" smtClean="0"/>
              <a:t>μm</a:t>
            </a:r>
            <a:r>
              <a:rPr lang="en-US" altLang="ja-JP" sz="1800" dirty="0" smtClean="0"/>
              <a:t>/sec</a:t>
            </a:r>
          </a:p>
          <a:p>
            <a:endParaRPr kumimoji="1" lang="en-US" altLang="ja-JP" sz="1800" dirty="0"/>
          </a:p>
          <a:p>
            <a:r>
              <a:rPr lang="ja-JP" altLang="en-US" sz="1800" dirty="0" smtClean="0"/>
              <a:t>ダンピング時間 </a:t>
            </a:r>
            <a:r>
              <a:rPr lang="en-US" altLang="ja-JP" sz="1800" dirty="0" smtClean="0"/>
              <a:t>~ 1 min.</a:t>
            </a:r>
          </a:p>
          <a:p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51967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6799"/>
            <a:ext cx="4791075" cy="624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正方形/長方形 30"/>
          <p:cNvSpPr/>
          <p:nvPr/>
        </p:nvSpPr>
        <p:spPr>
          <a:xfrm>
            <a:off x="2051720" y="5217056"/>
            <a:ext cx="576064" cy="876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/>
          <p:cNvCxnSpPr/>
          <p:nvPr/>
        </p:nvCxnSpPr>
        <p:spPr>
          <a:xfrm>
            <a:off x="611560" y="5229200"/>
            <a:ext cx="540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99992" y="404664"/>
            <a:ext cx="4536504" cy="562074"/>
          </a:xfrm>
        </p:spPr>
        <p:txBody>
          <a:bodyPr>
            <a:noAutofit/>
          </a:bodyPr>
          <a:lstStyle/>
          <a:p>
            <a:r>
              <a:rPr kumimoji="1"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制約条件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右中かっこ 4"/>
          <p:cNvSpPr/>
          <p:nvPr/>
        </p:nvSpPr>
        <p:spPr>
          <a:xfrm>
            <a:off x="2771800" y="4221088"/>
            <a:ext cx="360040" cy="172819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75856" y="4912955"/>
            <a:ext cx="2304256" cy="460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000" b="1" dirty="0" smtClean="0">
                <a:solidFill>
                  <a:schemeClr val="tx2"/>
                </a:solidFill>
              </a:rPr>
              <a:t>F3</a:t>
            </a:r>
            <a:r>
              <a:rPr kumimoji="1" lang="ja-JP" altLang="en-US" sz="2000" b="1" dirty="0" smtClean="0">
                <a:solidFill>
                  <a:schemeClr val="tx2"/>
                </a:solidFill>
              </a:rPr>
              <a:t>の荷重</a:t>
            </a:r>
            <a:r>
              <a:rPr kumimoji="1" lang="en-US" altLang="ja-JP" sz="2000" b="1" dirty="0" smtClean="0">
                <a:solidFill>
                  <a:schemeClr val="tx2"/>
                </a:solidFill>
              </a:rPr>
              <a:t>: 300 kg</a:t>
            </a:r>
            <a:endParaRPr kumimoji="1" lang="ja-JP" altLang="en-US" sz="2000" b="1" dirty="0">
              <a:solidFill>
                <a:schemeClr val="tx2"/>
              </a:solidFill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1909482" y="4419600"/>
            <a:ext cx="4390710" cy="17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6228184" y="4437112"/>
            <a:ext cx="0" cy="14644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6300192" y="5085184"/>
            <a:ext cx="709373" cy="26374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1500" b="1" dirty="0" smtClean="0">
                <a:solidFill>
                  <a:schemeClr val="tx2"/>
                </a:solidFill>
              </a:rPr>
              <a:t>4000?</a:t>
            </a:r>
            <a:endParaRPr lang="ja-JP" altLang="en-US" sz="1500" b="1" dirty="0">
              <a:solidFill>
                <a:schemeClr val="tx2"/>
              </a:solidFill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2123728" y="5889395"/>
            <a:ext cx="4392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5796136" y="5229200"/>
            <a:ext cx="0" cy="67235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コンテンツ プレースホルダー 2"/>
          <p:cNvSpPr txBox="1">
            <a:spLocks/>
          </p:cNvSpPr>
          <p:nvPr/>
        </p:nvSpPr>
        <p:spPr>
          <a:xfrm>
            <a:off x="5292080" y="5469511"/>
            <a:ext cx="709373" cy="26374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1500" b="1" dirty="0" smtClean="0">
                <a:solidFill>
                  <a:schemeClr val="tx2"/>
                </a:solidFill>
              </a:rPr>
              <a:t>1300?</a:t>
            </a:r>
            <a:endParaRPr lang="ja-JP" altLang="en-US" sz="1500" b="1" dirty="0">
              <a:solidFill>
                <a:schemeClr val="tx2"/>
              </a:solidFill>
            </a:endParaRPr>
          </a:p>
        </p:txBody>
      </p:sp>
      <p:sp>
        <p:nvSpPr>
          <p:cNvPr id="42" name="コンテンツ プレースホルダー 2"/>
          <p:cNvSpPr txBox="1">
            <a:spLocks/>
          </p:cNvSpPr>
          <p:nvPr/>
        </p:nvSpPr>
        <p:spPr>
          <a:xfrm>
            <a:off x="5330626" y="6093296"/>
            <a:ext cx="3813373" cy="460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2000" b="1" dirty="0" smtClean="0">
                <a:solidFill>
                  <a:schemeClr val="tx2"/>
                </a:solidFill>
              </a:rPr>
              <a:t>サファイアファイバー</a:t>
            </a:r>
            <a:r>
              <a:rPr lang="en-US" altLang="ja-JP" sz="2000" b="1" dirty="0" smtClean="0">
                <a:solidFill>
                  <a:schemeClr val="tx2"/>
                </a:solidFill>
              </a:rPr>
              <a:t>: 300 mm</a:t>
            </a:r>
            <a:endParaRPr lang="ja-JP" altLang="en-US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1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9208" y="274638"/>
            <a:ext cx="8003232" cy="562074"/>
          </a:xfrm>
        </p:spPr>
        <p:txBody>
          <a:bodyPr>
            <a:noAutofit/>
          </a:bodyPr>
          <a:lstStyle/>
          <a:p>
            <a:r>
              <a:rPr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Possible Design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7584475" cy="5691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6444208" y="4841865"/>
            <a:ext cx="2448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低周波の感度改善</a:t>
            </a:r>
            <a:endParaRPr kumimoji="1" lang="en-US" altLang="ja-JP" sz="16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kumimoji="1" lang="en-US" altLang="ja-JP" sz="1600" b="1" dirty="0" smtClean="0"/>
              <a:t>RM</a:t>
            </a:r>
            <a:r>
              <a:rPr lang="ja-JP" altLang="en-US" sz="1600" b="1" dirty="0" smtClean="0"/>
              <a:t>由来</a:t>
            </a:r>
            <a:r>
              <a:rPr lang="ja-JP" altLang="en-US" sz="1600" b="1" dirty="0"/>
              <a:t>の</a:t>
            </a:r>
            <a:r>
              <a:rPr kumimoji="1" lang="ja-JP" altLang="en-US" sz="1600" b="1" dirty="0" smtClean="0"/>
              <a:t>熱雑音が</a:t>
            </a:r>
            <a:r>
              <a:rPr kumimoji="1" lang="en-US" altLang="ja-JP" sz="1600" b="1" dirty="0" smtClean="0"/>
              <a:t>TM</a:t>
            </a:r>
            <a:r>
              <a:rPr kumimoji="1" lang="ja-JP" altLang="en-US" sz="1600" b="1" dirty="0" smtClean="0"/>
              <a:t>に伝わりにくい</a:t>
            </a:r>
            <a:endParaRPr lang="en-US" altLang="ja-JP" sz="16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ja-JP" altLang="en-US" sz="1600" b="1" dirty="0" smtClean="0"/>
              <a:t>ヒートリンク</a:t>
            </a:r>
            <a:r>
              <a:rPr lang="ja-JP" altLang="en-US" sz="1600" b="1" dirty="0"/>
              <a:t>から</a:t>
            </a:r>
            <a:r>
              <a:rPr lang="ja-JP" altLang="en-US" sz="1600" b="1" dirty="0" smtClean="0"/>
              <a:t>の振動が</a:t>
            </a:r>
            <a:r>
              <a:rPr lang="en-US" altLang="ja-JP" sz="1600" b="1" dirty="0" smtClean="0"/>
              <a:t>TM</a:t>
            </a:r>
            <a:r>
              <a:rPr lang="ja-JP" altLang="en-US" sz="1600" b="1" dirty="0" smtClean="0"/>
              <a:t>に伝わりにくい</a:t>
            </a:r>
            <a:endParaRPr kumimoji="1" lang="en-US" altLang="ja-JP" sz="1600" b="1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444208" y="6237312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常温部分からの入熱大</a:t>
            </a:r>
            <a:endParaRPr kumimoji="1" lang="en-US" altLang="ja-JP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65905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9208" y="274638"/>
            <a:ext cx="8003232" cy="562074"/>
          </a:xfrm>
        </p:spPr>
        <p:txBody>
          <a:bodyPr>
            <a:noAutofit/>
          </a:bodyPr>
          <a:lstStyle/>
          <a:p>
            <a:r>
              <a:rPr kumimoji="1"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考えるべき問題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r>
              <a:rPr lang="en-US" altLang="ja-JP" sz="1800" b="1" dirty="0" smtClean="0"/>
              <a:t>PF</a:t>
            </a:r>
            <a:r>
              <a:rPr lang="ja-JP" altLang="en-US" sz="1800" b="1" dirty="0" smtClean="0"/>
              <a:t>を低温に入れるか否か</a:t>
            </a:r>
            <a:endParaRPr lang="en-US" altLang="ja-JP" sz="1800" b="1" dirty="0" smtClean="0"/>
          </a:p>
          <a:p>
            <a:pPr lvl="1"/>
            <a:r>
              <a:rPr lang="ja-JP" altLang="en-US" sz="1400" b="1" dirty="0" smtClean="0"/>
              <a:t>常温部分からの入熱が増えるのは問題ないか</a:t>
            </a:r>
          </a:p>
          <a:p>
            <a:pPr lvl="1"/>
            <a:r>
              <a:rPr lang="en-US" altLang="ja-JP" sz="1400" b="1" dirty="0" smtClean="0"/>
              <a:t>PF</a:t>
            </a:r>
            <a:r>
              <a:rPr lang="ja-JP" altLang="en-US" sz="1400" b="1" dirty="0" smtClean="0"/>
              <a:t>由来の熱雑音が問題となるか否か</a:t>
            </a:r>
            <a:endParaRPr lang="en-US" altLang="ja-JP" sz="1400" b="1" dirty="0" smtClean="0"/>
          </a:p>
          <a:p>
            <a:pPr lvl="1"/>
            <a:r>
              <a:rPr lang="ja-JP" altLang="en-US" sz="1400" b="1" dirty="0" smtClean="0"/>
              <a:t>新たに加わるヒートリンクから振動がどれくらい伝わるか</a:t>
            </a:r>
            <a:endParaRPr lang="en-US" altLang="ja-JP" sz="1400" b="1" dirty="0" smtClean="0"/>
          </a:p>
          <a:p>
            <a:endParaRPr lang="en-US" altLang="ja-JP" sz="1800" b="1" dirty="0" smtClean="0"/>
          </a:p>
          <a:p>
            <a:r>
              <a:rPr lang="ja-JP" altLang="en-US" sz="1800" b="1" dirty="0" smtClean="0"/>
              <a:t>常温部分からの入熱を考慮しても冷却できるか</a:t>
            </a:r>
          </a:p>
          <a:p>
            <a:endParaRPr lang="en-US" altLang="ja-JP" sz="1800" b="1" dirty="0" smtClean="0"/>
          </a:p>
          <a:p>
            <a:r>
              <a:rPr lang="ja-JP" altLang="en-US" sz="1800" b="1" dirty="0" smtClean="0"/>
              <a:t>必要な低温センサー、アクチュエータ、ステッピングモーター</a:t>
            </a:r>
            <a:r>
              <a:rPr lang="en-US" altLang="ja-JP" sz="1800" b="1" dirty="0" smtClean="0"/>
              <a:t/>
            </a:r>
            <a:br>
              <a:rPr lang="en-US" altLang="ja-JP" sz="1800" b="1" dirty="0" smtClean="0"/>
            </a:br>
            <a:r>
              <a:rPr lang="ja-JP" altLang="en-US" sz="1800" b="1" dirty="0" smtClean="0"/>
              <a:t>（</a:t>
            </a:r>
            <a:r>
              <a:rPr lang="en-US" altLang="ja-JP" sz="1800" b="1" dirty="0" smtClean="0"/>
              <a:t>PF</a:t>
            </a:r>
            <a:r>
              <a:rPr lang="ja-JP" altLang="en-US" sz="1800" b="1" dirty="0" smtClean="0"/>
              <a:t>が低温に入るか否かに関係）</a:t>
            </a:r>
            <a:endParaRPr lang="en-US" altLang="ja-JP" sz="1800" b="1" dirty="0"/>
          </a:p>
          <a:p>
            <a:endParaRPr lang="en-US" altLang="ja-JP" sz="1800" b="1" dirty="0" smtClean="0"/>
          </a:p>
          <a:p>
            <a:r>
              <a:rPr lang="ja-JP" altLang="en-US" sz="1800" b="1" dirty="0" smtClean="0"/>
              <a:t>常温</a:t>
            </a:r>
            <a:r>
              <a:rPr lang="ja-JP" altLang="en-US" sz="1800" b="1" dirty="0"/>
              <a:t>から低温につながる部分（ワイヤ）の</a:t>
            </a:r>
            <a:r>
              <a:rPr lang="ja-JP" altLang="en-US" sz="1800" b="1" dirty="0" smtClean="0"/>
              <a:t>材質</a:t>
            </a:r>
            <a:endParaRPr lang="en-US" altLang="ja-JP" sz="1800" b="1" dirty="0"/>
          </a:p>
          <a:p>
            <a:pPr lvl="1"/>
            <a:r>
              <a:rPr lang="ja-JP" altLang="en-US" sz="1400" b="1" dirty="0" smtClean="0"/>
              <a:t>熱伝導率が十分小さいかどうか</a:t>
            </a:r>
            <a:endParaRPr lang="en-US" altLang="ja-JP" sz="1400" b="1" dirty="0" smtClean="0"/>
          </a:p>
          <a:p>
            <a:pPr lvl="1"/>
            <a:r>
              <a:rPr lang="ja-JP" altLang="en-US" sz="1400" b="1" dirty="0"/>
              <a:t>温度</a:t>
            </a:r>
            <a:r>
              <a:rPr lang="ja-JP" altLang="en-US" sz="1400" b="1" dirty="0" smtClean="0"/>
              <a:t>勾配</a:t>
            </a:r>
            <a:r>
              <a:rPr lang="ja-JP" altLang="en-US" sz="1400" b="1" dirty="0"/>
              <a:t>に</a:t>
            </a:r>
            <a:r>
              <a:rPr lang="ja-JP" altLang="en-US" sz="1400" b="1" dirty="0" smtClean="0"/>
              <a:t>よるアコースティックエミッション</a:t>
            </a:r>
            <a:r>
              <a:rPr lang="en-US" altLang="ja-JP" sz="1400" b="1" dirty="0" smtClean="0"/>
              <a:t/>
            </a:r>
            <a:br>
              <a:rPr lang="en-US" altLang="ja-JP" sz="1400" b="1" dirty="0" smtClean="0"/>
            </a:br>
            <a:endParaRPr lang="ja-JP" altLang="en-US" sz="1400" b="1" dirty="0"/>
          </a:p>
          <a:p>
            <a:r>
              <a:rPr lang="ja-JP" altLang="en-US" sz="1800" b="1" dirty="0" smtClean="0"/>
              <a:t>ヒートリンク</a:t>
            </a:r>
            <a:r>
              <a:rPr lang="ja-JP" altLang="en-US" sz="1800" b="1" dirty="0"/>
              <a:t>がつながる</a:t>
            </a:r>
            <a:r>
              <a:rPr lang="ja-JP" altLang="en-US" sz="1800" b="1" dirty="0" smtClean="0"/>
              <a:t>部分</a:t>
            </a:r>
            <a:endParaRPr lang="en-US" altLang="ja-JP" sz="1800" b="1" dirty="0"/>
          </a:p>
          <a:p>
            <a:pPr lvl="1"/>
            <a:r>
              <a:rPr lang="ja-JP" altLang="en-US" sz="1400" b="1" dirty="0" smtClean="0"/>
              <a:t>クライオ内部での位置</a:t>
            </a:r>
            <a:endParaRPr lang="en-US" altLang="ja-JP" sz="1400" b="1" dirty="0" smtClean="0"/>
          </a:p>
          <a:p>
            <a:pPr lvl="1"/>
            <a:r>
              <a:rPr lang="ja-JP" altLang="en-US" sz="1400" b="1" dirty="0"/>
              <a:t>柱</a:t>
            </a:r>
            <a:r>
              <a:rPr lang="ja-JP" altLang="en-US" sz="1400" b="1" dirty="0" smtClean="0"/>
              <a:t>の構造解析</a:t>
            </a:r>
            <a:endParaRPr lang="en-US" altLang="ja-JP" sz="1400" b="1" dirty="0" smtClean="0"/>
          </a:p>
          <a:p>
            <a:pPr lvl="1"/>
            <a:r>
              <a:rPr lang="ja-JP" altLang="en-US" sz="1400" b="1" dirty="0" smtClean="0"/>
              <a:t>降温時にヒートリンクが縮んで鏡が移動</a:t>
            </a:r>
            <a:r>
              <a:rPr lang="en-US" altLang="ja-JP" sz="1400" b="1" dirty="0" smtClean="0"/>
              <a:t>or</a:t>
            </a:r>
            <a:r>
              <a:rPr lang="ja-JP" altLang="en-US" sz="1400" b="1" dirty="0" smtClean="0"/>
              <a:t>回転しないかどうか</a:t>
            </a:r>
            <a:endParaRPr lang="en-US" altLang="ja-JP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79273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9208" y="274638"/>
            <a:ext cx="8003232" cy="562074"/>
          </a:xfrm>
        </p:spPr>
        <p:txBody>
          <a:bodyPr>
            <a:noAutofit/>
          </a:bodyPr>
          <a:lstStyle/>
          <a:p>
            <a:r>
              <a:rPr kumimoji="1"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考えるべき問題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r>
              <a:rPr lang="ja-JP" altLang="en-US" sz="1800" b="1" dirty="0" smtClean="0"/>
              <a:t>テストマスを吊るばね</a:t>
            </a:r>
            <a:r>
              <a:rPr lang="ja-JP" altLang="en-US" sz="1800" b="1" dirty="0"/>
              <a:t>の</a:t>
            </a:r>
            <a:r>
              <a:rPr lang="ja-JP" altLang="en-US" sz="1800" b="1" dirty="0" smtClean="0"/>
              <a:t>材質</a:t>
            </a:r>
            <a:endParaRPr lang="en-US" altLang="ja-JP" sz="1800" b="1" dirty="0" smtClean="0"/>
          </a:p>
          <a:p>
            <a:pPr lvl="1"/>
            <a:r>
              <a:rPr lang="ja-JP" altLang="en-US" sz="1400" b="1" dirty="0" smtClean="0"/>
              <a:t>シリコン、サファイア、</a:t>
            </a:r>
            <a:r>
              <a:rPr lang="en-US" altLang="ja-JP" sz="1400" b="1" dirty="0" smtClean="0"/>
              <a:t>(</a:t>
            </a:r>
            <a:r>
              <a:rPr lang="ja-JP" altLang="en-US" sz="1400" b="1" dirty="0" smtClean="0"/>
              <a:t>アルミ</a:t>
            </a:r>
            <a:r>
              <a:rPr lang="en-US" altLang="ja-JP" sz="1400" b="1" dirty="0" smtClean="0"/>
              <a:t>)</a:t>
            </a:r>
            <a:r>
              <a:rPr lang="ja-JP" altLang="en-US" sz="1400" b="1" dirty="0" err="1" smtClean="0"/>
              <a:t>、</a:t>
            </a:r>
            <a:r>
              <a:rPr lang="en-US" altLang="ja-JP" sz="1400" b="1" dirty="0" err="1" smtClean="0"/>
              <a:t>CuBe</a:t>
            </a:r>
            <a:r>
              <a:rPr lang="en-US" altLang="ja-JP" sz="1400" b="1" dirty="0" smtClean="0"/>
              <a:t> + Heat Link</a:t>
            </a:r>
          </a:p>
          <a:p>
            <a:pPr lvl="1"/>
            <a:r>
              <a:rPr lang="ja-JP" altLang="en-US" sz="1400" b="1" dirty="0"/>
              <a:t>どこ</a:t>
            </a:r>
            <a:r>
              <a:rPr lang="ja-JP" altLang="en-US" sz="1400" b="1" dirty="0" smtClean="0"/>
              <a:t>まで低い</a:t>
            </a:r>
            <a:r>
              <a:rPr lang="en-US" altLang="ja-JP" sz="1400" b="1" dirty="0" smtClean="0"/>
              <a:t>Q</a:t>
            </a:r>
            <a:r>
              <a:rPr lang="ja-JP" altLang="en-US" sz="1400" b="1" dirty="0" smtClean="0"/>
              <a:t>値が許されるか</a:t>
            </a:r>
            <a:endParaRPr lang="en-US" altLang="ja-JP" sz="1400" b="1" dirty="0" smtClean="0"/>
          </a:p>
          <a:p>
            <a:endParaRPr lang="en-US" altLang="ja-JP" sz="1800" b="1" dirty="0"/>
          </a:p>
          <a:p>
            <a:r>
              <a:rPr lang="ja-JP" altLang="en-US" sz="1800" b="1" dirty="0" smtClean="0"/>
              <a:t>ファイバーと鏡の接続方法</a:t>
            </a:r>
            <a:endParaRPr lang="en-US" altLang="ja-JP" sz="1800" b="1" dirty="0" smtClean="0"/>
          </a:p>
          <a:p>
            <a:pPr lvl="1"/>
            <a:r>
              <a:rPr lang="ja-JP" altLang="en-US" sz="1400" b="1" dirty="0" smtClean="0"/>
              <a:t>円柱</a:t>
            </a:r>
            <a:r>
              <a:rPr lang="ja-JP" altLang="en-US" sz="1400" b="1" dirty="0"/>
              <a:t>に</a:t>
            </a:r>
            <a:r>
              <a:rPr lang="ja-JP" altLang="en-US" sz="1400" b="1" dirty="0" smtClean="0"/>
              <a:t>後付け（ボンディング）は可能か</a:t>
            </a:r>
            <a:endParaRPr lang="en-US" altLang="ja-JP" sz="1400" b="1" dirty="0" smtClean="0"/>
          </a:p>
          <a:p>
            <a:pPr lvl="1"/>
            <a:r>
              <a:rPr lang="ja-JP" altLang="en-US" sz="1400" b="1" dirty="0"/>
              <a:t>ネイル</a:t>
            </a:r>
            <a:r>
              <a:rPr lang="ja-JP" altLang="en-US" sz="1400" b="1" dirty="0" smtClean="0"/>
              <a:t>ヘッドと鏡の間の熱接触：ボンディング</a:t>
            </a:r>
            <a:r>
              <a:rPr lang="en-US" altLang="ja-JP" sz="1400" b="1" dirty="0" smtClean="0"/>
              <a:t>or </a:t>
            </a:r>
            <a:r>
              <a:rPr lang="ja-JP" altLang="en-US" sz="1400" b="1" dirty="0" smtClean="0"/>
              <a:t>金属薄膜</a:t>
            </a:r>
            <a:endParaRPr lang="en-US" altLang="ja-JP" sz="1400" b="1" dirty="0" smtClean="0"/>
          </a:p>
          <a:p>
            <a:pPr lvl="1"/>
            <a:endParaRPr lang="en-US" altLang="ja-JP" sz="1400" b="1" dirty="0" smtClean="0"/>
          </a:p>
          <a:p>
            <a:r>
              <a:rPr lang="ja-JP" altLang="en-US" sz="1800" b="1" dirty="0" smtClean="0"/>
              <a:t>ファイバーの曲げ剛性の影響</a:t>
            </a:r>
            <a:endParaRPr lang="en-US" altLang="ja-JP" sz="1800" b="1" dirty="0" smtClean="0"/>
          </a:p>
          <a:p>
            <a:pPr lvl="1"/>
            <a:r>
              <a:rPr lang="ja-JP" altLang="en-US" sz="1400" b="1" dirty="0" smtClean="0"/>
              <a:t>並進</a:t>
            </a:r>
            <a:r>
              <a:rPr lang="en-US" altLang="ja-JP" sz="1400" b="1" dirty="0" smtClean="0"/>
              <a:t>-Tilt</a:t>
            </a:r>
            <a:r>
              <a:rPr lang="ja-JP" altLang="en-US" sz="1400" b="1" dirty="0" smtClean="0"/>
              <a:t>のカップリングが問題ないか</a:t>
            </a:r>
            <a:endParaRPr lang="en-US" altLang="ja-JP" sz="1400" b="1" dirty="0"/>
          </a:p>
          <a:p>
            <a:pPr lvl="1"/>
            <a:endParaRPr lang="en-US" altLang="ja-JP" sz="1400" b="1" dirty="0"/>
          </a:p>
          <a:p>
            <a:r>
              <a:rPr lang="ja-JP" altLang="en-US" sz="1800" b="1" dirty="0" smtClean="0"/>
              <a:t>ファイバーと中段マスの接続方法</a:t>
            </a:r>
            <a:endParaRPr lang="en-US" altLang="ja-JP" sz="1800" b="1" dirty="0" smtClean="0"/>
          </a:p>
          <a:p>
            <a:endParaRPr lang="en-US" altLang="ja-JP" sz="1800" b="1" dirty="0" smtClean="0"/>
          </a:p>
          <a:p>
            <a:r>
              <a:rPr lang="ja-JP" altLang="en-US" sz="1800" b="1" dirty="0" smtClean="0"/>
              <a:t>制御モデル構築</a:t>
            </a:r>
            <a:endParaRPr lang="en-US" altLang="ja-JP" sz="1800" b="1" dirty="0" smtClean="0"/>
          </a:p>
          <a:p>
            <a:pPr lvl="1"/>
            <a:r>
              <a:rPr lang="ja-JP" altLang="en-US" sz="1400" b="1" dirty="0" smtClean="0"/>
              <a:t>センサーおよびアクチュエータの雑音レベルが問題となるか</a:t>
            </a:r>
            <a:endParaRPr lang="en-US" altLang="ja-JP" sz="1400" b="1" dirty="0" smtClean="0"/>
          </a:p>
          <a:p>
            <a:pPr lvl="1"/>
            <a:r>
              <a:rPr lang="ja-JP" altLang="en-US" sz="1400" b="1" dirty="0" smtClean="0"/>
              <a:t>必要な自由度は制御可能</a:t>
            </a:r>
            <a:r>
              <a:rPr lang="ja-JP" altLang="en-US" sz="1400" b="1" dirty="0"/>
              <a:t>であるか</a:t>
            </a:r>
            <a:endParaRPr lang="en-US" altLang="ja-JP" sz="1400" b="1" dirty="0" smtClean="0"/>
          </a:p>
          <a:p>
            <a:endParaRPr kumimoji="1" lang="en-US" altLang="ja-JP" sz="1800" b="1" dirty="0" smtClean="0"/>
          </a:p>
          <a:p>
            <a:pPr marL="0" indent="0">
              <a:buNone/>
            </a:pPr>
            <a:endParaRPr kumimoji="1" lang="ja-JP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44511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9208" y="274638"/>
            <a:ext cx="8003232" cy="562074"/>
          </a:xfrm>
        </p:spPr>
        <p:txBody>
          <a:bodyPr>
            <a:noAutofit/>
          </a:bodyPr>
          <a:lstStyle/>
          <a:p>
            <a:r>
              <a:rPr kumimoji="1"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考えるべき問題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r>
              <a:rPr lang="ja-JP" altLang="en-US" sz="1800" b="1" dirty="0" smtClean="0"/>
              <a:t>マスの材質：</a:t>
            </a:r>
            <a:endParaRPr lang="en-US" altLang="ja-JP" sz="1800" b="1" dirty="0" smtClean="0"/>
          </a:p>
          <a:p>
            <a:pPr lvl="1"/>
            <a:r>
              <a:rPr lang="ja-JP" altLang="en-US" sz="1400" b="1" dirty="0" smtClean="0"/>
              <a:t>低温での熱伝導率、熱容量</a:t>
            </a:r>
            <a:endParaRPr lang="en-US" altLang="ja-JP" sz="1400" b="1" dirty="0" smtClean="0"/>
          </a:p>
          <a:p>
            <a:pPr lvl="1"/>
            <a:r>
              <a:rPr kumimoji="1" lang="en-US" altLang="ja-JP" sz="1400" b="1" dirty="0" smtClean="0"/>
              <a:t>Eddy Current</a:t>
            </a:r>
          </a:p>
          <a:p>
            <a:pPr lvl="1"/>
            <a:endParaRPr lang="en-US" altLang="ja-JP" sz="1400" b="1" dirty="0"/>
          </a:p>
          <a:p>
            <a:r>
              <a:rPr kumimoji="1" lang="ja-JP" altLang="en-US" sz="1800" b="1" dirty="0" smtClean="0"/>
              <a:t>低温ばね、低温</a:t>
            </a:r>
            <a:r>
              <a:rPr kumimoji="1" lang="en-US" altLang="ja-JP" sz="1800" b="1" dirty="0" smtClean="0"/>
              <a:t>GAS</a:t>
            </a:r>
            <a:r>
              <a:rPr kumimoji="1" lang="ja-JP" altLang="en-US" sz="1800" b="1" dirty="0" smtClean="0"/>
              <a:t>の材質</a:t>
            </a:r>
            <a:endParaRPr kumimoji="1" lang="en-US" altLang="ja-JP" sz="1800" b="1" dirty="0" smtClean="0"/>
          </a:p>
          <a:p>
            <a:pPr lvl="1"/>
            <a:r>
              <a:rPr kumimoji="1" lang="en-US" altLang="ja-JP" sz="1400" b="1" dirty="0" err="1" smtClean="0"/>
              <a:t>Maraging</a:t>
            </a:r>
            <a:r>
              <a:rPr lang="ja-JP" altLang="en-US" sz="1400" b="1" dirty="0" smtClean="0"/>
              <a:t>が使用可能か、</a:t>
            </a:r>
            <a:r>
              <a:rPr kumimoji="1" lang="ja-JP" altLang="en-US" sz="1400" b="1" dirty="0" smtClean="0"/>
              <a:t>そもそも入手可能か</a:t>
            </a:r>
            <a:endParaRPr kumimoji="1" lang="en-US" altLang="ja-JP" sz="1400" b="1" dirty="0" smtClean="0"/>
          </a:p>
          <a:p>
            <a:pPr lvl="1"/>
            <a:r>
              <a:rPr lang="en-US" altLang="ja-JP" sz="1400" b="1" dirty="0" err="1" smtClean="0"/>
              <a:t>CuBe</a:t>
            </a:r>
            <a:r>
              <a:rPr lang="ja-JP" altLang="en-US" sz="1400" b="1" dirty="0"/>
              <a:t>は</a:t>
            </a:r>
            <a:r>
              <a:rPr lang="ja-JP" altLang="en-US" sz="1400" b="1" dirty="0" smtClean="0"/>
              <a:t>低温におけるばね材質として優秀か？</a:t>
            </a:r>
            <a:endParaRPr lang="en-US" altLang="ja-JP" sz="1400" b="1" dirty="0" smtClean="0"/>
          </a:p>
          <a:p>
            <a:pPr lvl="1"/>
            <a:endParaRPr kumimoji="1" lang="en-US" altLang="ja-JP" sz="1400" b="1" dirty="0"/>
          </a:p>
          <a:p>
            <a:r>
              <a:rPr lang="en-US" altLang="ja-JP" sz="1800" b="1" dirty="0" smtClean="0"/>
              <a:t>EQ</a:t>
            </a:r>
            <a:r>
              <a:rPr lang="ja-JP" altLang="en-US" sz="1800" b="1" dirty="0" smtClean="0"/>
              <a:t>ストップ</a:t>
            </a:r>
            <a:endParaRPr kumimoji="1" lang="ja-JP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05381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9208" y="274638"/>
            <a:ext cx="8003232" cy="562074"/>
          </a:xfrm>
        </p:spPr>
        <p:txBody>
          <a:bodyPr>
            <a:noAutofit/>
          </a:bodyPr>
          <a:lstStyle/>
          <a:p>
            <a:r>
              <a:rPr kumimoji="1"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今後の方針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r>
              <a:rPr kumimoji="1" lang="ja-JP" altLang="en-US" sz="1800" b="1" dirty="0" smtClean="0"/>
              <a:t>制御モデル構築のためのサスペンションモデル製作</a:t>
            </a:r>
            <a:endParaRPr lang="en-US" altLang="ja-JP" sz="1800" b="1" dirty="0"/>
          </a:p>
          <a:p>
            <a:endParaRPr lang="en-US" altLang="ja-JP" sz="1800" b="1" dirty="0" smtClean="0"/>
          </a:p>
          <a:p>
            <a:endParaRPr lang="en-US" altLang="ja-JP" sz="1800" b="1" dirty="0" smtClean="0"/>
          </a:p>
          <a:p>
            <a:r>
              <a:rPr lang="ja-JP" altLang="en-US" sz="1800" b="1" dirty="0" smtClean="0"/>
              <a:t>各モデルの評価</a:t>
            </a:r>
            <a:endParaRPr lang="en-US" altLang="ja-JP" sz="1800" b="1" dirty="0" smtClean="0"/>
          </a:p>
          <a:p>
            <a:pPr lvl="1"/>
            <a:r>
              <a:rPr kumimoji="1" lang="ja-JP" altLang="en-US" sz="1400" b="1" dirty="0" smtClean="0"/>
              <a:t>ヒートリンク由来の地面振動雑音</a:t>
            </a:r>
            <a:endParaRPr lang="en-US" altLang="ja-JP" sz="1400" b="1" dirty="0"/>
          </a:p>
          <a:p>
            <a:pPr lvl="1"/>
            <a:r>
              <a:rPr kumimoji="1" lang="ja-JP" altLang="en-US" sz="1400" b="1" dirty="0" smtClean="0"/>
              <a:t>振り子の熱雑音のレベル</a:t>
            </a:r>
            <a:endParaRPr kumimoji="1" lang="en-US" altLang="ja-JP" sz="1400" b="1" dirty="0" smtClean="0"/>
          </a:p>
          <a:p>
            <a:pPr lvl="1"/>
            <a:r>
              <a:rPr kumimoji="1" lang="ja-JP" altLang="en-US" sz="1400" b="1" dirty="0" smtClean="0"/>
              <a:t>必要な自由度を制御できるか</a:t>
            </a:r>
            <a:endParaRPr kumimoji="1" lang="en-US" altLang="ja-JP" sz="1400" b="1" dirty="0" smtClean="0"/>
          </a:p>
          <a:p>
            <a:pPr lvl="1"/>
            <a:r>
              <a:rPr lang="ja-JP" altLang="en-US" sz="1400" b="1" dirty="0"/>
              <a:t>制</a:t>
            </a:r>
            <a:r>
              <a:rPr lang="ja-JP" altLang="en-US" sz="1400" b="1" dirty="0" smtClean="0"/>
              <a:t>御雑音の見積もり</a:t>
            </a:r>
            <a:endParaRPr lang="en-US" altLang="ja-JP" sz="1400" b="1" dirty="0" smtClean="0"/>
          </a:p>
          <a:p>
            <a:endParaRPr kumimoji="1" lang="en-US" altLang="ja-JP" sz="1800" b="1" dirty="0" smtClean="0"/>
          </a:p>
          <a:p>
            <a:endParaRPr lang="en-US" altLang="ja-JP" sz="1800" b="1" dirty="0"/>
          </a:p>
          <a:p>
            <a:endParaRPr kumimoji="1" lang="en-US" altLang="ja-JP" sz="1800" b="1" dirty="0" smtClean="0"/>
          </a:p>
          <a:p>
            <a:r>
              <a:rPr lang="ja-JP" altLang="en-US" sz="1800" b="1" dirty="0"/>
              <a:t>上記</a:t>
            </a:r>
            <a:r>
              <a:rPr lang="ja-JP" altLang="en-US" sz="1800" b="1" dirty="0" smtClean="0"/>
              <a:t>を反映した詳細設計</a:t>
            </a:r>
            <a:endParaRPr lang="en-US" altLang="ja-JP" sz="1800" b="1" dirty="0"/>
          </a:p>
          <a:p>
            <a:endParaRPr kumimoji="1" lang="en-US" altLang="ja-JP" sz="1800" b="1" dirty="0" smtClean="0"/>
          </a:p>
          <a:p>
            <a:endParaRPr lang="en-US" altLang="ja-JP" sz="1800" b="1" dirty="0"/>
          </a:p>
          <a:p>
            <a:endParaRPr lang="en-US" altLang="ja-JP" sz="1800" b="1" dirty="0"/>
          </a:p>
          <a:p>
            <a:r>
              <a:rPr lang="en-US" altLang="ja-JP" sz="1800" b="1" dirty="0" smtClean="0"/>
              <a:t>FEA</a:t>
            </a:r>
            <a:r>
              <a:rPr lang="ja-JP" altLang="en-US" sz="1800" b="1" dirty="0" smtClean="0"/>
              <a:t>モデルで最終確認</a:t>
            </a:r>
            <a:endParaRPr lang="en-US" altLang="ja-JP" sz="1800" b="1" dirty="0"/>
          </a:p>
          <a:p>
            <a:endParaRPr kumimoji="1" lang="en-US" altLang="ja-JP" sz="1800" b="1" dirty="0" smtClean="0"/>
          </a:p>
          <a:p>
            <a:endParaRPr lang="en-US" altLang="ja-JP" sz="1800" b="1" dirty="0"/>
          </a:p>
          <a:p>
            <a:endParaRPr kumimoji="1" lang="ja-JP" altLang="en-US" sz="1800" b="1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694659" y="2515195"/>
            <a:ext cx="3949477" cy="1185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 smtClean="0"/>
              <a:t>モデルの中の要素が実際に作れるかどうかの確認</a:t>
            </a:r>
            <a:endParaRPr lang="en-US" altLang="ja-JP" sz="1800" b="1" dirty="0" smtClean="0"/>
          </a:p>
          <a:p>
            <a:endParaRPr lang="en-US" altLang="ja-JP" sz="1800" b="1" dirty="0" smtClean="0"/>
          </a:p>
          <a:p>
            <a:endParaRPr lang="en-US" altLang="ja-JP" sz="1800" b="1" dirty="0" smtClean="0"/>
          </a:p>
          <a:p>
            <a:endParaRPr lang="en-US" altLang="ja-JP" sz="1800" b="1" dirty="0" smtClean="0"/>
          </a:p>
          <a:p>
            <a:endParaRPr lang="en-US" altLang="ja-JP" sz="1800" b="1" dirty="0" smtClean="0"/>
          </a:p>
          <a:p>
            <a:endParaRPr lang="ja-JP" altLang="en-US" sz="1800" b="1" dirty="0"/>
          </a:p>
        </p:txBody>
      </p:sp>
      <p:sp>
        <p:nvSpPr>
          <p:cNvPr id="12" name="下矢印 11"/>
          <p:cNvSpPr/>
          <p:nvPr/>
        </p:nvSpPr>
        <p:spPr>
          <a:xfrm>
            <a:off x="1979712" y="1556792"/>
            <a:ext cx="372022" cy="5132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左右矢印 12"/>
          <p:cNvSpPr/>
          <p:nvPr/>
        </p:nvSpPr>
        <p:spPr>
          <a:xfrm>
            <a:off x="3880098" y="2587203"/>
            <a:ext cx="792088" cy="32117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下矢印 13"/>
          <p:cNvSpPr/>
          <p:nvPr/>
        </p:nvSpPr>
        <p:spPr>
          <a:xfrm>
            <a:off x="1979712" y="3751745"/>
            <a:ext cx="372022" cy="5132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>
            <a:off x="1979712" y="4941168"/>
            <a:ext cx="372022" cy="5132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/>
          <p:cNvSpPr/>
          <p:nvPr/>
        </p:nvSpPr>
        <p:spPr>
          <a:xfrm rot="16200000">
            <a:off x="3950703" y="4360603"/>
            <a:ext cx="372022" cy="5132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4694659" y="4431207"/>
            <a:ext cx="3949477" cy="964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 smtClean="0"/>
              <a:t>部品製作</a:t>
            </a:r>
            <a:endParaRPr lang="ja-JP" altLang="en-US" sz="1800" b="1" dirty="0"/>
          </a:p>
        </p:txBody>
      </p:sp>
      <p:sp>
        <p:nvSpPr>
          <p:cNvPr id="19" name="円形吹き出し 18"/>
          <p:cNvSpPr/>
          <p:nvPr/>
        </p:nvSpPr>
        <p:spPr>
          <a:xfrm>
            <a:off x="4067944" y="5197784"/>
            <a:ext cx="1947454" cy="679488"/>
          </a:xfrm>
          <a:prstGeom prst="wedgeEllipseCallout">
            <a:avLst>
              <a:gd name="adj1" fmla="val -20305"/>
              <a:gd name="adj2" fmla="val -10431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プロトタイプ製作？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87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9208" y="274638"/>
            <a:ext cx="8003232" cy="562074"/>
          </a:xfrm>
        </p:spPr>
        <p:txBody>
          <a:bodyPr>
            <a:noAutofit/>
          </a:bodyPr>
          <a:lstStyle/>
          <a:p>
            <a:r>
              <a:rPr kumimoji="1"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サスペンションモデル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95736" y="1412776"/>
            <a:ext cx="3034680" cy="504056"/>
          </a:xfrm>
        </p:spPr>
        <p:txBody>
          <a:bodyPr>
            <a:normAutofit/>
          </a:bodyPr>
          <a:lstStyle/>
          <a:p>
            <a:r>
              <a:rPr lang="en-US" altLang="ja-JP" sz="1800" b="1" dirty="0" smtClean="0"/>
              <a:t>Type-B</a:t>
            </a:r>
            <a:r>
              <a:rPr kumimoji="1" lang="en-US" altLang="ja-JP" sz="1800" b="1" dirty="0" smtClean="0"/>
              <a:t> like</a:t>
            </a:r>
            <a:endParaRPr kumimoji="1" lang="ja-JP" altLang="en-US" sz="18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179" y="2276872"/>
            <a:ext cx="2530567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5262123" y="1412776"/>
            <a:ext cx="303468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 smtClean="0"/>
              <a:t>LIGO like</a:t>
            </a:r>
            <a:endParaRPr lang="ja-JP" altLang="en-US" sz="18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548" y="1933892"/>
            <a:ext cx="2736304" cy="3406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660"/>
            <a:ext cx="1475656" cy="684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395536" y="5661248"/>
            <a:ext cx="720080" cy="79208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右矢印 6"/>
          <p:cNvSpPr/>
          <p:nvPr/>
        </p:nvSpPr>
        <p:spPr>
          <a:xfrm rot="20083206">
            <a:off x="1159595" y="5346610"/>
            <a:ext cx="100811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63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</TotalTime>
  <Words>543</Words>
  <Application>Microsoft Office PowerPoint</Application>
  <PresentationFormat>画面に合わせる (4:3)</PresentationFormat>
  <Paragraphs>174</Paragraphs>
  <Slides>12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​​テーマ</vt:lpstr>
      <vt:lpstr>低温懸架系のデザイン</vt:lpstr>
      <vt:lpstr>防振系 クライテリア</vt:lpstr>
      <vt:lpstr>制約条件</vt:lpstr>
      <vt:lpstr>Possible Design</vt:lpstr>
      <vt:lpstr>考えるべき問題</vt:lpstr>
      <vt:lpstr>考えるべき問題</vt:lpstr>
      <vt:lpstr>考えるべき問題</vt:lpstr>
      <vt:lpstr>今後の方針</vt:lpstr>
      <vt:lpstr>サスペンションモデル</vt:lpstr>
      <vt:lpstr>仮定パラメータ</vt:lpstr>
      <vt:lpstr>計算結果 [Preliminary]</vt:lpstr>
      <vt:lpstr>より現実的なモデルへ / 今後の課題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tsekiguchi</dc:creator>
  <cp:lastModifiedBy>tsekiguchi</cp:lastModifiedBy>
  <cp:revision>33</cp:revision>
  <dcterms:created xsi:type="dcterms:W3CDTF">2013-09-17T06:12:48Z</dcterms:created>
  <dcterms:modified xsi:type="dcterms:W3CDTF">2013-09-20T03:50:28Z</dcterms:modified>
</cp:coreProperties>
</file>