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4" r:id="rId8"/>
    <p:sldId id="278" r:id="rId9"/>
    <p:sldId id="265" r:id="rId10"/>
    <p:sldId id="263" r:id="rId11"/>
    <p:sldId id="266" r:id="rId12"/>
    <p:sldId id="267" r:id="rId13"/>
    <p:sldId id="271" r:id="rId14"/>
    <p:sldId id="268" r:id="rId15"/>
    <p:sldId id="272" r:id="rId16"/>
    <p:sldId id="273" r:id="rId17"/>
    <p:sldId id="269" r:id="rId18"/>
    <p:sldId id="285" r:id="rId19"/>
    <p:sldId id="281" r:id="rId20"/>
    <p:sldId id="286" r:id="rId21"/>
    <p:sldId id="275" r:id="rId22"/>
    <p:sldId id="276" r:id="rId23"/>
    <p:sldId id="277" r:id="rId24"/>
    <p:sldId id="270" r:id="rId25"/>
    <p:sldId id="280" r:id="rId26"/>
    <p:sldId id="279" r:id="rId27"/>
    <p:sldId id="282" r:id="rId28"/>
    <p:sldId id="283" r:id="rId29"/>
    <p:sldId id="284" r:id="rId30"/>
    <p:sldId id="287" r:id="rId3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3" d="100"/>
          <a:sy n="123" d="100"/>
        </p:scale>
        <p:origin x="-123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CB95B6D-A30F-4FE0-8830-1E2E8C12211E}" type="datetimeFigureOut">
              <a:rPr kumimoji="1" lang="ja-JP" altLang="en-US" smtClean="0"/>
              <a:t>2013/8/22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3047FCD-6B3E-48A8-9BCA-D11C82FF728D}" type="slidenum">
              <a:rPr kumimoji="1" lang="ja-JP" altLang="en-US" smtClean="0"/>
              <a:t>‹#›</a:t>
            </a:fld>
            <a:endParaRPr kumimoji="1" lang="ja-JP" alt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ACB95B6D-A30F-4FE0-8830-1E2E8C12211E}" type="datetimeFigureOut">
              <a:rPr kumimoji="1" lang="ja-JP" altLang="en-US" smtClean="0"/>
              <a:t>2013/8/22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3047FCD-6B3E-48A8-9BCA-D11C82FF728D}"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CB95B6D-A30F-4FE0-8830-1E2E8C12211E}" type="datetimeFigureOut">
              <a:rPr kumimoji="1" lang="ja-JP" altLang="en-US" smtClean="0"/>
              <a:t>2013/8/22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3047FCD-6B3E-48A8-9BCA-D11C82FF728D}"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ACB95B6D-A30F-4FE0-8830-1E2E8C12211E}" type="datetimeFigureOut">
              <a:rPr kumimoji="1" lang="ja-JP" altLang="en-US" smtClean="0"/>
              <a:t>2013/8/22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3047FCD-6B3E-48A8-9BCA-D11C82FF728D}"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CB95B6D-A30F-4FE0-8830-1E2E8C12211E}" type="datetimeFigureOut">
              <a:rPr kumimoji="1" lang="ja-JP" altLang="en-US" smtClean="0"/>
              <a:t>2013/8/22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3047FCD-6B3E-48A8-9BCA-D11C82FF728D}" type="slidenum">
              <a:rPr kumimoji="1" lang="ja-JP" altLang="en-US" smtClean="0"/>
              <a:t>‹#›</a:t>
            </a:fld>
            <a:endParaRPr kumimoji="1" lang="ja-JP" alt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CB95B6D-A30F-4FE0-8830-1E2E8C12211E}" type="datetimeFigureOut">
              <a:rPr kumimoji="1" lang="ja-JP" altLang="en-US" smtClean="0"/>
              <a:t>2013/8/22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3047FCD-6B3E-48A8-9BCA-D11C82FF728D}"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CB95B6D-A30F-4FE0-8830-1E2E8C12211E}" type="datetimeFigureOut">
              <a:rPr kumimoji="1" lang="ja-JP" altLang="en-US" smtClean="0"/>
              <a:t>2013/8/22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3047FCD-6B3E-48A8-9BCA-D11C82FF728D}" type="slidenum">
              <a:rPr kumimoji="1" lang="ja-JP" altLang="en-US" smtClean="0"/>
              <a:t>‹#›</a:t>
            </a:fld>
            <a:endParaRPr kumimoji="1" lang="ja-JP" alt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ACB95B6D-A30F-4FE0-8830-1E2E8C12211E}" type="datetimeFigureOut">
              <a:rPr kumimoji="1" lang="ja-JP" altLang="en-US" smtClean="0"/>
              <a:t>2013/8/22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3047FCD-6B3E-48A8-9BCA-D11C82FF728D}"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B95B6D-A30F-4FE0-8830-1E2E8C12211E}" type="datetimeFigureOut">
              <a:rPr kumimoji="1" lang="ja-JP" altLang="en-US" smtClean="0"/>
              <a:t>2013/8/22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3047FCD-6B3E-48A8-9BCA-D11C82FF728D}"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CB95B6D-A30F-4FE0-8830-1E2E8C12211E}" type="datetimeFigureOut">
              <a:rPr kumimoji="1" lang="ja-JP" altLang="en-US" smtClean="0"/>
              <a:t>2013/8/22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3047FCD-6B3E-48A8-9BCA-D11C82FF728D}" type="slidenum">
              <a:rPr kumimoji="1" lang="ja-JP" altLang="en-US" smtClean="0"/>
              <a:t>‹#›</a:t>
            </a:fld>
            <a:endParaRPr kumimoji="1" lang="ja-JP" alt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CB95B6D-A30F-4FE0-8830-1E2E8C12211E}" type="datetimeFigureOut">
              <a:rPr kumimoji="1" lang="ja-JP" altLang="en-US" smtClean="0"/>
              <a:t>2013/8/22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3047FCD-6B3E-48A8-9BCA-D11C82FF728D}"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CB95B6D-A30F-4FE0-8830-1E2E8C12211E}" type="datetimeFigureOut">
              <a:rPr kumimoji="1" lang="ja-JP" altLang="en-US" smtClean="0"/>
              <a:t>2013/8/22</a:t>
            </a:fld>
            <a:endParaRPr kumimoji="1" lang="ja-JP" alt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3047FCD-6B3E-48A8-9BCA-D11C82FF728D}"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kumimoji="1"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kumimoji="1"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kumimoji="1"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kumimoji="1"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kumimoji="1"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kumimoji="1"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image" Target="../media/image20.png"/><Relationship Id="rId7" Type="http://schemas.openxmlformats.org/officeDocument/2006/relationships/image" Target="../media/image24.wmf"/><Relationship Id="rId2" Type="http://schemas.openxmlformats.org/officeDocument/2006/relationships/image" Target="../media/image19.wmf"/><Relationship Id="rId1" Type="http://schemas.openxmlformats.org/officeDocument/2006/relationships/slideLayout" Target="../slideLayouts/slideLayout2.xml"/><Relationship Id="rId6" Type="http://schemas.openxmlformats.org/officeDocument/2006/relationships/image" Target="../media/image23.wmf"/><Relationship Id="rId5" Type="http://schemas.openxmlformats.org/officeDocument/2006/relationships/image" Target="../media/image22.wmf"/><Relationship Id="rId10" Type="http://schemas.openxmlformats.org/officeDocument/2006/relationships/image" Target="../media/image27.png"/><Relationship Id="rId4" Type="http://schemas.openxmlformats.org/officeDocument/2006/relationships/image" Target="../media/image21.wmf"/><Relationship Id="rId9" Type="http://schemas.openxmlformats.org/officeDocument/2006/relationships/image" Target="../media/image26.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slideLayout" Target="../slideLayouts/slideLayout2.xml"/><Relationship Id="rId6" Type="http://schemas.openxmlformats.org/officeDocument/2006/relationships/image" Target="../media/image33.wmf"/><Relationship Id="rId5" Type="http://schemas.openxmlformats.org/officeDocument/2006/relationships/image" Target="../media/image32.wmf"/><Relationship Id="rId4" Type="http://schemas.openxmlformats.org/officeDocument/2006/relationships/image" Target="../media/image31.wmf"/></Relationships>
</file>

<file path=ppt/slides/_rels/slide18.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 Id="rId4" Type="http://schemas.openxmlformats.org/officeDocument/2006/relationships/image" Target="../media/image37.png"/></Relationships>
</file>

<file path=ppt/slides/_rels/slide2.xml.rels><?xml version="1.0" encoding="UTF-8" standalone="yes"?>
<Relationships xmlns="http://schemas.openxmlformats.org/package/2006/relationships"><Relationship Id="rId3" Type="http://schemas.openxmlformats.org/officeDocument/2006/relationships/hyperlink" Target="http://blog-imgs-24-origin.fc2.com/k/a/s/kasetusha/20080512112121.jpg"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slideLayout" Target="../slideLayouts/slideLayout2.xml"/><Relationship Id="rId6" Type="http://schemas.openxmlformats.org/officeDocument/2006/relationships/image" Target="../media/image43.wmf"/><Relationship Id="rId5" Type="http://schemas.openxmlformats.org/officeDocument/2006/relationships/image" Target="../media/image42.wmf"/><Relationship Id="rId4" Type="http://schemas.openxmlformats.org/officeDocument/2006/relationships/image" Target="../media/image41.wmf"/></Relationships>
</file>

<file path=ppt/slides/_rels/slide22.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4.wmf"/><Relationship Id="rId1" Type="http://schemas.openxmlformats.org/officeDocument/2006/relationships/slideLayout" Target="../slideLayouts/slideLayout2.xml"/><Relationship Id="rId5" Type="http://schemas.openxmlformats.org/officeDocument/2006/relationships/image" Target="../media/image47.png"/><Relationship Id="rId4" Type="http://schemas.openxmlformats.org/officeDocument/2006/relationships/image" Target="../media/image46.wmf"/></Relationships>
</file>

<file path=ppt/slides/_rels/slide23.x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slideLayout" Target="../slideLayouts/slideLayout2.xml"/><Relationship Id="rId4" Type="http://schemas.openxmlformats.org/officeDocument/2006/relationships/image" Target="../media/image50.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2.wmf"/><Relationship Id="rId7" Type="http://schemas.openxmlformats.org/officeDocument/2006/relationships/image" Target="../media/image56.wmf"/><Relationship Id="rId2" Type="http://schemas.openxmlformats.org/officeDocument/2006/relationships/image" Target="../media/image51.png"/><Relationship Id="rId1" Type="http://schemas.openxmlformats.org/officeDocument/2006/relationships/slideLayout" Target="../slideLayouts/slideLayout2.xml"/><Relationship Id="rId6" Type="http://schemas.openxmlformats.org/officeDocument/2006/relationships/image" Target="../media/image55.png"/><Relationship Id="rId5" Type="http://schemas.openxmlformats.org/officeDocument/2006/relationships/image" Target="../media/image54.wmf"/><Relationship Id="rId4" Type="http://schemas.openxmlformats.org/officeDocument/2006/relationships/image" Target="../media/image53.wmf"/></Relationships>
</file>

<file path=ppt/slides/_rels/slide26.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image" Target="../media/image57.png"/><Relationship Id="rId1" Type="http://schemas.openxmlformats.org/officeDocument/2006/relationships/slideLayout" Target="../slideLayouts/slideLayout2.xml"/><Relationship Id="rId4" Type="http://schemas.openxmlformats.org/officeDocument/2006/relationships/image" Target="../media/image59.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image" Target="../media/image7.wmf"/><Relationship Id="rId7" Type="http://schemas.openxmlformats.org/officeDocument/2006/relationships/image" Target="../media/image11.wmf"/><Relationship Id="rId2" Type="http://schemas.openxmlformats.org/officeDocument/2006/relationships/image" Target="../media/image6.wmf"/><Relationship Id="rId1" Type="http://schemas.openxmlformats.org/officeDocument/2006/relationships/slideLayout" Target="../slideLayouts/slideLayout2.xml"/><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slides/_rels/slide8.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hyperlink" Target="http://en.wikipedia.org/wiki/BSD_Daemon" TargetMode="External"/><Relationship Id="rId7" Type="http://schemas.openxmlformats.org/officeDocument/2006/relationships/image" Target="../media/image17.png"/><Relationship Id="rId2"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image" Target="../media/image20.png"/><Relationship Id="rId7" Type="http://schemas.openxmlformats.org/officeDocument/2006/relationships/image" Target="../media/image24.wmf"/><Relationship Id="rId2" Type="http://schemas.openxmlformats.org/officeDocument/2006/relationships/image" Target="../media/image19.wmf"/><Relationship Id="rId1" Type="http://schemas.openxmlformats.org/officeDocument/2006/relationships/slideLayout" Target="../slideLayouts/slideLayout2.xml"/><Relationship Id="rId6" Type="http://schemas.openxmlformats.org/officeDocument/2006/relationships/image" Target="../media/image23.wmf"/><Relationship Id="rId5" Type="http://schemas.openxmlformats.org/officeDocument/2006/relationships/image" Target="../media/image22.wmf"/><Relationship Id="rId10" Type="http://schemas.openxmlformats.org/officeDocument/2006/relationships/image" Target="../media/image27.png"/><Relationship Id="rId4" Type="http://schemas.openxmlformats.org/officeDocument/2006/relationships/image" Target="../media/image21.wmf"/><Relationship Id="rId9" Type="http://schemas.openxmlformats.org/officeDocument/2006/relationships/image" Target="../media/image2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量子測定のＡＢＣ</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分子科学研究所</a:t>
            </a:r>
            <a:endParaRPr kumimoji="1" lang="en-US" altLang="ja-JP" dirty="0" smtClean="0"/>
          </a:p>
          <a:p>
            <a:r>
              <a:rPr kumimoji="1" lang="ja-JP" altLang="en-US" dirty="0" smtClean="0"/>
              <a:t>協奏分子システム研究センター</a:t>
            </a:r>
            <a:endParaRPr kumimoji="1" lang="en-US" altLang="ja-JP" dirty="0" smtClean="0"/>
          </a:p>
          <a:p>
            <a:r>
              <a:rPr lang="ja-JP" altLang="en-US" sz="2800" b="1" dirty="0" smtClean="0"/>
              <a:t>鹿野　豊</a:t>
            </a:r>
            <a:endParaRPr kumimoji="1" lang="ja-JP" altLang="en-US" sz="2800" b="1" dirty="0"/>
          </a:p>
        </p:txBody>
      </p:sp>
      <p:pic>
        <p:nvPicPr>
          <p:cNvPr id="4" name="Picture 4" descr="大学共同利用機関法人　自然科学研究機構　分子科学研究所　協奏分子システム研究センター　CIM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2769" y="3628694"/>
            <a:ext cx="5356143" cy="8416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35899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量子測定は何を予言できるのか？</a:t>
            </a:r>
            <a:endParaRPr kumimoji="1" lang="ja-JP" altLang="en-US" dirty="0"/>
          </a:p>
        </p:txBody>
      </p:sp>
      <p:sp>
        <p:nvSpPr>
          <p:cNvPr id="3" name="コンテンツ プレースホルダー 2"/>
          <p:cNvSpPr>
            <a:spLocks noGrp="1"/>
          </p:cNvSpPr>
          <p:nvPr>
            <p:ph idx="1"/>
          </p:nvPr>
        </p:nvSpPr>
        <p:spPr>
          <a:xfrm>
            <a:off x="457200" y="2132856"/>
            <a:ext cx="8229600" cy="2016224"/>
          </a:xfrm>
          <a:ln w="53975">
            <a:solidFill>
              <a:srgbClr val="00B050"/>
            </a:solidFill>
          </a:ln>
        </p:spPr>
        <p:txBody>
          <a:bodyPr>
            <a:normAutofit/>
          </a:bodyPr>
          <a:lstStyle/>
          <a:p>
            <a:r>
              <a:rPr kumimoji="1" lang="ja-JP" altLang="en-US" sz="3600" dirty="0" smtClean="0"/>
              <a:t>ある測定結果が出る確率分布</a:t>
            </a:r>
            <a:endParaRPr kumimoji="1" lang="en-US" altLang="ja-JP" sz="3600" dirty="0" smtClean="0"/>
          </a:p>
          <a:p>
            <a:endParaRPr lang="en-US" altLang="ja-JP" sz="3600" dirty="0"/>
          </a:p>
          <a:p>
            <a:r>
              <a:rPr kumimoji="1" lang="ja-JP" altLang="en-US" sz="3600" dirty="0" smtClean="0"/>
              <a:t>その測定結果が出た時の後の量子状態</a:t>
            </a:r>
            <a:endParaRPr kumimoji="1" lang="ja-JP" altLang="en-US" sz="3600" dirty="0"/>
          </a:p>
        </p:txBody>
      </p:sp>
      <p:sp>
        <p:nvSpPr>
          <p:cNvPr id="4" name="テキスト ボックス 3"/>
          <p:cNvSpPr txBox="1"/>
          <p:nvPr/>
        </p:nvSpPr>
        <p:spPr>
          <a:xfrm>
            <a:off x="488002" y="4869160"/>
            <a:ext cx="8136904" cy="1384995"/>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kumimoji="1" lang="ja-JP" altLang="en-US" sz="2800" dirty="0" smtClean="0"/>
              <a:t>量子測定理論だけでは、何か新しい物理現象を予言することは出来ないが、新しい量子現象を検証すための手立てを与えることが出来る。</a:t>
            </a:r>
            <a:endParaRPr kumimoji="1" lang="ja-JP" altLang="en-US" sz="2800" dirty="0"/>
          </a:p>
        </p:txBody>
      </p:sp>
    </p:spTree>
    <p:extLst>
      <p:ext uri="{BB962C8B-B14F-4D97-AF65-F5344CB8AC3E}">
        <p14:creationId xmlns:p14="http://schemas.microsoft.com/office/powerpoint/2010/main" val="23154854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95288" y="404664"/>
            <a:ext cx="8208962" cy="858837"/>
          </a:xfrm>
        </p:spPr>
        <p:txBody>
          <a:bodyPr/>
          <a:lstStyle/>
          <a:p>
            <a:r>
              <a:rPr lang="en-US" altLang="ja-JP" dirty="0"/>
              <a:t>Review of </a:t>
            </a:r>
            <a:r>
              <a:rPr lang="en-US" altLang="ja-JP" dirty="0" smtClean="0"/>
              <a:t>Direct Measurement</a:t>
            </a:r>
            <a:endParaRPr lang="en-US" altLang="ja-JP" dirty="0"/>
          </a:p>
        </p:txBody>
      </p:sp>
      <p:pic>
        <p:nvPicPr>
          <p:cNvPr id="13315" name="Picture 3" descr="j019581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8313" y="1196826"/>
            <a:ext cx="1212850" cy="1247775"/>
          </a:xfrm>
          <a:prstGeom prst="rect">
            <a:avLst/>
          </a:prstGeom>
          <a:noFill/>
          <a:extLst>
            <a:ext uri="{909E8E84-426E-40DD-AFC4-6F175D3DCCD1}">
              <a14:hiddenFill xmlns:a14="http://schemas.microsoft.com/office/drawing/2010/main">
                <a:solidFill>
                  <a:srgbClr val="FFFFFF"/>
                </a:solidFill>
              </a14:hiddenFill>
            </a:ext>
          </a:extLst>
        </p:spPr>
      </p:pic>
      <p:pic>
        <p:nvPicPr>
          <p:cNvPr id="13316" name="Picture 4" descr="BD2133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788" y="1555601"/>
            <a:ext cx="709612" cy="709613"/>
          </a:xfrm>
          <a:prstGeom prst="rect">
            <a:avLst/>
          </a:prstGeom>
          <a:noFill/>
          <a:extLst>
            <a:ext uri="{909E8E84-426E-40DD-AFC4-6F175D3DCCD1}">
              <a14:hiddenFill xmlns:a14="http://schemas.microsoft.com/office/drawing/2010/main">
                <a:solidFill>
                  <a:srgbClr val="FFFFFF"/>
                </a:solidFill>
              </a14:hiddenFill>
            </a:ext>
          </a:extLst>
        </p:spPr>
      </p:pic>
      <p:sp>
        <p:nvSpPr>
          <p:cNvPr id="13317" name="Line 5"/>
          <p:cNvSpPr>
            <a:spLocks noChangeShapeType="1"/>
          </p:cNvSpPr>
          <p:nvPr/>
        </p:nvSpPr>
        <p:spPr bwMode="auto">
          <a:xfrm>
            <a:off x="2339975" y="1844526"/>
            <a:ext cx="338455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18" name="Text Box 6"/>
          <p:cNvSpPr txBox="1">
            <a:spLocks noChangeArrowheads="1"/>
          </p:cNvSpPr>
          <p:nvPr/>
        </p:nvSpPr>
        <p:spPr bwMode="auto">
          <a:xfrm>
            <a:off x="5724525" y="2420789"/>
            <a:ext cx="22320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a:t>Quantum System</a:t>
            </a:r>
          </a:p>
        </p:txBody>
      </p:sp>
      <p:pic>
        <p:nvPicPr>
          <p:cNvPr id="13319"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2852589"/>
            <a:ext cx="1655763"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20" name="Line 8"/>
          <p:cNvSpPr>
            <a:spLocks noChangeShapeType="1"/>
          </p:cNvSpPr>
          <p:nvPr/>
        </p:nvSpPr>
        <p:spPr bwMode="auto">
          <a:xfrm>
            <a:off x="6659563" y="3428851"/>
            <a:ext cx="0"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21" name="Text Box 9"/>
          <p:cNvSpPr txBox="1">
            <a:spLocks noChangeArrowheads="1"/>
          </p:cNvSpPr>
          <p:nvPr/>
        </p:nvSpPr>
        <p:spPr bwMode="auto">
          <a:xfrm>
            <a:off x="2195513" y="2781151"/>
            <a:ext cx="3455987" cy="1168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a:t>Von Neumann Measurement</a:t>
            </a:r>
          </a:p>
          <a:p>
            <a:pPr>
              <a:spcBef>
                <a:spcPct val="50000"/>
              </a:spcBef>
            </a:pPr>
            <a:r>
              <a:rPr lang="en-US" altLang="ja-JP" sz="2000"/>
              <a:t>(Strong Measurement / Projective Measurement)</a:t>
            </a:r>
          </a:p>
        </p:txBody>
      </p:sp>
      <p:sp>
        <p:nvSpPr>
          <p:cNvPr id="13322" name="Text Box 10"/>
          <p:cNvSpPr txBox="1">
            <a:spLocks noChangeArrowheads="1"/>
          </p:cNvSpPr>
          <p:nvPr/>
        </p:nvSpPr>
        <p:spPr bwMode="auto">
          <a:xfrm>
            <a:off x="1979613" y="1988989"/>
            <a:ext cx="367188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a:t>To measure an observable of the quantum system</a:t>
            </a:r>
          </a:p>
        </p:txBody>
      </p:sp>
      <p:pic>
        <p:nvPicPr>
          <p:cNvPr id="13323"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77050" y="3428851"/>
            <a:ext cx="208915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24"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35375" y="1196826"/>
            <a:ext cx="4841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25" name="Picture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72225" y="3932089"/>
            <a:ext cx="6477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26" name="Picture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3850" y="4005114"/>
            <a:ext cx="36718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27" name="Text Box 15"/>
          <p:cNvSpPr txBox="1">
            <a:spLocks noChangeArrowheads="1"/>
          </p:cNvSpPr>
          <p:nvPr/>
        </p:nvSpPr>
        <p:spPr bwMode="auto">
          <a:xfrm>
            <a:off x="3995738" y="4147989"/>
            <a:ext cx="23764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a:t>Born’s rule (Axiom)</a:t>
            </a:r>
          </a:p>
        </p:txBody>
      </p:sp>
      <p:pic>
        <p:nvPicPr>
          <p:cNvPr id="13328" name="Picture 1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0825" y="4581376"/>
            <a:ext cx="7777163" cy="120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29" name="Picture 1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2000" y="5805339"/>
            <a:ext cx="3455988"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68980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測られるものと測るものの関係がない！</a:t>
            </a:r>
            <a:endParaRPr kumimoji="1" lang="ja-JP" altLang="en-US" dirty="0"/>
          </a:p>
        </p:txBody>
      </p:sp>
      <p:sp>
        <p:nvSpPr>
          <p:cNvPr id="3" name="コンテンツ プレースホルダー 2"/>
          <p:cNvSpPr>
            <a:spLocks noGrp="1"/>
          </p:cNvSpPr>
          <p:nvPr>
            <p:ph idx="1"/>
          </p:nvPr>
        </p:nvSpPr>
        <p:spPr>
          <a:xfrm>
            <a:off x="457200" y="2708920"/>
            <a:ext cx="8229600" cy="1944216"/>
          </a:xfrm>
        </p:spPr>
        <p:txBody>
          <a:bodyPr>
            <a:normAutofit/>
          </a:bodyPr>
          <a:lstStyle/>
          <a:p>
            <a:r>
              <a:rPr kumimoji="1" lang="ja-JP" altLang="en-US" sz="3600" dirty="0" smtClean="0"/>
              <a:t>測定という観点からすれば不十分。</a:t>
            </a:r>
            <a:endParaRPr kumimoji="1" lang="en-US" altLang="ja-JP" sz="3600" dirty="0" smtClean="0"/>
          </a:p>
          <a:p>
            <a:r>
              <a:rPr lang="ja-JP" altLang="en-US" sz="3600" dirty="0"/>
              <a:t>そこ</a:t>
            </a:r>
            <a:r>
              <a:rPr lang="ja-JP" altLang="en-US" sz="3600" dirty="0" smtClean="0"/>
              <a:t>で、間接測定モデルというものが導入される。</a:t>
            </a:r>
            <a:endParaRPr kumimoji="1" lang="ja-JP" altLang="en-US" sz="3600" dirty="0"/>
          </a:p>
        </p:txBody>
      </p:sp>
    </p:spTree>
    <p:extLst>
      <p:ext uri="{BB962C8B-B14F-4D97-AF65-F5344CB8AC3E}">
        <p14:creationId xmlns:p14="http://schemas.microsoft.com/office/powerpoint/2010/main" val="18068581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間接測定モデル</a:t>
            </a:r>
            <a:endParaRPr kumimoji="1" lang="ja-JP" altLang="en-US" dirty="0"/>
          </a:p>
        </p:txBody>
      </p:sp>
      <p:sp>
        <p:nvSpPr>
          <p:cNvPr id="3" name="コンテンツ プレースホルダー 2"/>
          <p:cNvSpPr>
            <a:spLocks noGrp="1"/>
          </p:cNvSpPr>
          <p:nvPr>
            <p:ph idx="1"/>
          </p:nvPr>
        </p:nvSpPr>
        <p:spPr>
          <a:xfrm>
            <a:off x="457200" y="1700808"/>
            <a:ext cx="8229600" cy="4776192"/>
          </a:xfrm>
        </p:spPr>
        <p:txBody>
          <a:bodyPr>
            <a:normAutofit/>
          </a:bodyPr>
          <a:lstStyle/>
          <a:p>
            <a:r>
              <a:rPr kumimoji="1" lang="ja-JP" altLang="en-US" sz="4000" dirty="0" smtClean="0"/>
              <a:t>量子力学の中で測定とは何かを記述しようとしたモデル。</a:t>
            </a:r>
            <a:endParaRPr kumimoji="1" lang="en-US" altLang="ja-JP" sz="4000" dirty="0" smtClean="0"/>
          </a:p>
          <a:p>
            <a:endParaRPr lang="en-US" altLang="ja-JP" sz="4000" dirty="0"/>
          </a:p>
          <a:p>
            <a:r>
              <a:rPr lang="ja-JP" altLang="en-US" sz="4000" dirty="0" smtClean="0"/>
              <a:t>量子力学から古典化するプロセス（「測定問題」）には立ち入らない。</a:t>
            </a:r>
            <a:endParaRPr kumimoji="1" lang="ja-JP" altLang="en-US" sz="4000" dirty="0"/>
          </a:p>
        </p:txBody>
      </p:sp>
    </p:spTree>
    <p:extLst>
      <p:ext uri="{BB962C8B-B14F-4D97-AF65-F5344CB8AC3E}">
        <p14:creationId xmlns:p14="http://schemas.microsoft.com/office/powerpoint/2010/main" val="5139456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3"/>
          <p:cNvSpPr txBox="1">
            <a:spLocks noChangeArrowheads="1"/>
          </p:cNvSpPr>
          <p:nvPr/>
        </p:nvSpPr>
        <p:spPr bwMode="auto">
          <a:xfrm>
            <a:off x="395288" y="6337300"/>
            <a:ext cx="863600" cy="366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a:t>time</a:t>
            </a:r>
          </a:p>
        </p:txBody>
      </p:sp>
      <p:sp>
        <p:nvSpPr>
          <p:cNvPr id="14340" name="Oval 4"/>
          <p:cNvSpPr>
            <a:spLocks noChangeArrowheads="1"/>
          </p:cNvSpPr>
          <p:nvPr/>
        </p:nvSpPr>
        <p:spPr bwMode="auto">
          <a:xfrm>
            <a:off x="1333500" y="2160588"/>
            <a:ext cx="2087563" cy="1079500"/>
          </a:xfrm>
          <a:prstGeom prst="ellipse">
            <a:avLst/>
          </a:prstGeom>
          <a:solidFill>
            <a:srgbClr val="CC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41" name="Oval 5"/>
          <p:cNvSpPr>
            <a:spLocks noChangeArrowheads="1"/>
          </p:cNvSpPr>
          <p:nvPr/>
        </p:nvSpPr>
        <p:spPr bwMode="auto">
          <a:xfrm>
            <a:off x="3924300" y="2160588"/>
            <a:ext cx="2087563" cy="1079500"/>
          </a:xfrm>
          <a:prstGeom prst="ellipse">
            <a:avLst/>
          </a:prstGeom>
          <a:solidFill>
            <a:srgbClr val="CC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42" name="Line 6"/>
          <p:cNvSpPr>
            <a:spLocks noChangeShapeType="1"/>
          </p:cNvSpPr>
          <p:nvPr/>
        </p:nvSpPr>
        <p:spPr bwMode="auto">
          <a:xfrm>
            <a:off x="900113" y="2665413"/>
            <a:ext cx="28733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43" name="Line 7"/>
          <p:cNvSpPr>
            <a:spLocks noChangeShapeType="1"/>
          </p:cNvSpPr>
          <p:nvPr/>
        </p:nvSpPr>
        <p:spPr bwMode="auto">
          <a:xfrm>
            <a:off x="900113" y="4681538"/>
            <a:ext cx="28733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44" name="Line 8"/>
          <p:cNvSpPr>
            <a:spLocks noChangeShapeType="1"/>
          </p:cNvSpPr>
          <p:nvPr/>
        </p:nvSpPr>
        <p:spPr bwMode="auto">
          <a:xfrm>
            <a:off x="900113" y="5976938"/>
            <a:ext cx="28733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45" name="Oval 9"/>
          <p:cNvSpPr>
            <a:spLocks noChangeArrowheads="1"/>
          </p:cNvSpPr>
          <p:nvPr/>
        </p:nvSpPr>
        <p:spPr bwMode="auto">
          <a:xfrm>
            <a:off x="1333500" y="4105275"/>
            <a:ext cx="2087563" cy="1079500"/>
          </a:xfrm>
          <a:prstGeom prst="ellipse">
            <a:avLst/>
          </a:prstGeom>
          <a:solidFill>
            <a:srgbClr val="CC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46" name="Oval 10"/>
          <p:cNvSpPr>
            <a:spLocks noChangeArrowheads="1"/>
          </p:cNvSpPr>
          <p:nvPr/>
        </p:nvSpPr>
        <p:spPr bwMode="auto">
          <a:xfrm>
            <a:off x="3997325" y="4105275"/>
            <a:ext cx="2087563" cy="1079500"/>
          </a:xfrm>
          <a:prstGeom prst="ellipse">
            <a:avLst/>
          </a:prstGeom>
          <a:solidFill>
            <a:srgbClr val="CC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47" name="Line 11"/>
          <p:cNvSpPr>
            <a:spLocks noChangeShapeType="1"/>
          </p:cNvSpPr>
          <p:nvPr/>
        </p:nvSpPr>
        <p:spPr bwMode="auto">
          <a:xfrm>
            <a:off x="3419475" y="4681538"/>
            <a:ext cx="576263" cy="0"/>
          </a:xfrm>
          <a:prstGeom prst="line">
            <a:avLst/>
          </a:prstGeom>
          <a:noFill/>
          <a:ln w="857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48" name="Line 12"/>
          <p:cNvSpPr>
            <a:spLocks noChangeShapeType="1"/>
          </p:cNvSpPr>
          <p:nvPr/>
        </p:nvSpPr>
        <p:spPr bwMode="auto">
          <a:xfrm flipH="1" flipV="1">
            <a:off x="2413000" y="2881313"/>
            <a:ext cx="2806700" cy="1727200"/>
          </a:xfrm>
          <a:prstGeom prst="line">
            <a:avLst/>
          </a:prstGeom>
          <a:noFill/>
          <a:ln w="50800">
            <a:solidFill>
              <a:schemeClr val="tx1"/>
            </a:solidFill>
            <a:prstDash val="dash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49" name="Text Box 13"/>
          <p:cNvSpPr txBox="1">
            <a:spLocks noChangeArrowheads="1"/>
          </p:cNvSpPr>
          <p:nvPr/>
        </p:nvSpPr>
        <p:spPr bwMode="auto">
          <a:xfrm>
            <a:off x="1042988" y="1584325"/>
            <a:ext cx="26654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a:t>Measured system</a:t>
            </a:r>
          </a:p>
        </p:txBody>
      </p:sp>
      <p:sp>
        <p:nvSpPr>
          <p:cNvPr id="14350" name="Text Box 14"/>
          <p:cNvSpPr txBox="1">
            <a:spLocks noChangeArrowheads="1"/>
          </p:cNvSpPr>
          <p:nvPr/>
        </p:nvSpPr>
        <p:spPr bwMode="auto">
          <a:xfrm>
            <a:off x="3924300" y="1584325"/>
            <a:ext cx="2087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a:t>Probe system</a:t>
            </a:r>
          </a:p>
        </p:txBody>
      </p:sp>
      <p:sp>
        <p:nvSpPr>
          <p:cNvPr id="14351" name="Line 15"/>
          <p:cNvSpPr>
            <a:spLocks noChangeShapeType="1"/>
          </p:cNvSpPr>
          <p:nvPr/>
        </p:nvSpPr>
        <p:spPr bwMode="auto">
          <a:xfrm>
            <a:off x="5003800" y="3097213"/>
            <a:ext cx="0" cy="1081087"/>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nvGrpSpPr>
          <p:cNvPr id="14352" name="Group 16"/>
          <p:cNvGrpSpPr>
            <a:grpSpLocks/>
          </p:cNvGrpSpPr>
          <p:nvPr/>
        </p:nvGrpSpPr>
        <p:grpSpPr bwMode="auto">
          <a:xfrm>
            <a:off x="5508625" y="2665413"/>
            <a:ext cx="3095625" cy="1141412"/>
            <a:chOff x="3470" y="1679"/>
            <a:chExt cx="1950" cy="719"/>
          </a:xfrm>
        </p:grpSpPr>
        <p:sp>
          <p:nvSpPr>
            <p:cNvPr id="14353" name="Text Box 17"/>
            <p:cNvSpPr txBox="1">
              <a:spLocks noChangeArrowheads="1"/>
            </p:cNvSpPr>
            <p:nvPr/>
          </p:nvSpPr>
          <p:spPr bwMode="auto">
            <a:xfrm>
              <a:off x="3651" y="1815"/>
              <a:ext cx="1769" cy="583"/>
            </a:xfrm>
            <a:prstGeom prst="rect">
              <a:avLst/>
            </a:prstGeom>
            <a:solidFill>
              <a:srgbClr val="FF990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b="1"/>
                <a:t>Interaction between the measured system and probe system.</a:t>
              </a:r>
            </a:p>
          </p:txBody>
        </p:sp>
        <p:grpSp>
          <p:nvGrpSpPr>
            <p:cNvPr id="14354" name="Group 18"/>
            <p:cNvGrpSpPr>
              <a:grpSpLocks/>
            </p:cNvGrpSpPr>
            <p:nvPr/>
          </p:nvGrpSpPr>
          <p:grpSpPr bwMode="auto">
            <a:xfrm>
              <a:off x="3470" y="1679"/>
              <a:ext cx="407" cy="272"/>
              <a:chOff x="4513" y="1389"/>
              <a:chExt cx="407" cy="272"/>
            </a:xfrm>
          </p:grpSpPr>
          <p:sp>
            <p:nvSpPr>
              <p:cNvPr id="14355" name="Oval 19"/>
              <p:cNvSpPr>
                <a:spLocks noChangeArrowheads="1"/>
              </p:cNvSpPr>
              <p:nvPr/>
            </p:nvSpPr>
            <p:spPr bwMode="auto">
              <a:xfrm>
                <a:off x="4513" y="1389"/>
                <a:ext cx="317" cy="27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56" name="Text Box 20"/>
              <p:cNvSpPr txBox="1">
                <a:spLocks noChangeArrowheads="1"/>
              </p:cNvSpPr>
              <p:nvPr/>
            </p:nvSpPr>
            <p:spPr bwMode="auto">
              <a:xfrm>
                <a:off x="4558" y="1411"/>
                <a:ext cx="36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a:solidFill>
                      <a:schemeClr val="bg1"/>
                    </a:solidFill>
                  </a:rPr>
                  <a:t>1</a:t>
                </a:r>
              </a:p>
            </p:txBody>
          </p:sp>
        </p:grpSp>
      </p:grpSp>
      <p:grpSp>
        <p:nvGrpSpPr>
          <p:cNvPr id="14357" name="Group 21"/>
          <p:cNvGrpSpPr>
            <a:grpSpLocks/>
          </p:cNvGrpSpPr>
          <p:nvPr/>
        </p:nvGrpSpPr>
        <p:grpSpPr bwMode="auto">
          <a:xfrm>
            <a:off x="5472113" y="4476750"/>
            <a:ext cx="3132137" cy="1212850"/>
            <a:chOff x="1066" y="3385"/>
            <a:chExt cx="1746" cy="764"/>
          </a:xfrm>
        </p:grpSpPr>
        <p:sp>
          <p:nvSpPr>
            <p:cNvPr id="14358" name="Text Box 22"/>
            <p:cNvSpPr txBox="1">
              <a:spLocks noChangeArrowheads="1"/>
            </p:cNvSpPr>
            <p:nvPr/>
          </p:nvSpPr>
          <p:spPr bwMode="auto">
            <a:xfrm>
              <a:off x="1247" y="3566"/>
              <a:ext cx="1565" cy="583"/>
            </a:xfrm>
            <a:prstGeom prst="rect">
              <a:avLst/>
            </a:prstGeom>
            <a:solidFill>
              <a:srgbClr val="FF990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b="1"/>
                <a:t>We obtain the measurement outcome on the probe system.</a:t>
              </a:r>
            </a:p>
          </p:txBody>
        </p:sp>
        <p:grpSp>
          <p:nvGrpSpPr>
            <p:cNvPr id="14359" name="Group 23"/>
            <p:cNvGrpSpPr>
              <a:grpSpLocks/>
            </p:cNvGrpSpPr>
            <p:nvPr/>
          </p:nvGrpSpPr>
          <p:grpSpPr bwMode="auto">
            <a:xfrm>
              <a:off x="1066" y="3385"/>
              <a:ext cx="407" cy="272"/>
              <a:chOff x="4513" y="1389"/>
              <a:chExt cx="407" cy="272"/>
            </a:xfrm>
          </p:grpSpPr>
          <p:sp>
            <p:nvSpPr>
              <p:cNvPr id="14360" name="Oval 24"/>
              <p:cNvSpPr>
                <a:spLocks noChangeArrowheads="1"/>
              </p:cNvSpPr>
              <p:nvPr/>
            </p:nvSpPr>
            <p:spPr bwMode="auto">
              <a:xfrm>
                <a:off x="4513" y="1389"/>
                <a:ext cx="317" cy="27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61" name="Text Box 25"/>
              <p:cNvSpPr txBox="1">
                <a:spLocks noChangeArrowheads="1"/>
              </p:cNvSpPr>
              <p:nvPr/>
            </p:nvSpPr>
            <p:spPr bwMode="auto">
              <a:xfrm>
                <a:off x="4558" y="1411"/>
                <a:ext cx="36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a:solidFill>
                      <a:schemeClr val="bg1"/>
                    </a:solidFill>
                  </a:rPr>
                  <a:t>2</a:t>
                </a:r>
              </a:p>
            </p:txBody>
          </p:sp>
        </p:grpSp>
      </p:grpSp>
      <p:grpSp>
        <p:nvGrpSpPr>
          <p:cNvPr id="14362" name="Group 26"/>
          <p:cNvGrpSpPr>
            <a:grpSpLocks/>
          </p:cNvGrpSpPr>
          <p:nvPr/>
        </p:nvGrpSpPr>
        <p:grpSpPr bwMode="auto">
          <a:xfrm>
            <a:off x="1042988" y="2736850"/>
            <a:ext cx="3600450" cy="1762125"/>
            <a:chOff x="3514" y="-265"/>
            <a:chExt cx="2088" cy="1110"/>
          </a:xfrm>
        </p:grpSpPr>
        <p:sp>
          <p:nvSpPr>
            <p:cNvPr id="14363" name="Text Box 27"/>
            <p:cNvSpPr txBox="1">
              <a:spLocks noChangeArrowheads="1"/>
            </p:cNvSpPr>
            <p:nvPr/>
          </p:nvSpPr>
          <p:spPr bwMode="auto">
            <a:xfrm>
              <a:off x="3650" y="-84"/>
              <a:ext cx="1952" cy="929"/>
            </a:xfrm>
            <a:prstGeom prst="rect">
              <a:avLst/>
            </a:prstGeom>
            <a:solidFill>
              <a:srgbClr val="FF990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b="1"/>
                <a:t>We can evaluate the “measurement” outcome t = 0 on the measured system from the measurement outcome t = ⊿t.</a:t>
              </a:r>
            </a:p>
          </p:txBody>
        </p:sp>
        <p:grpSp>
          <p:nvGrpSpPr>
            <p:cNvPr id="14364" name="Group 28"/>
            <p:cNvGrpSpPr>
              <a:grpSpLocks/>
            </p:cNvGrpSpPr>
            <p:nvPr/>
          </p:nvGrpSpPr>
          <p:grpSpPr bwMode="auto">
            <a:xfrm>
              <a:off x="3514" y="-265"/>
              <a:ext cx="407" cy="272"/>
              <a:chOff x="4513" y="1389"/>
              <a:chExt cx="407" cy="272"/>
            </a:xfrm>
          </p:grpSpPr>
          <p:sp>
            <p:nvSpPr>
              <p:cNvPr id="14365" name="Oval 29"/>
              <p:cNvSpPr>
                <a:spLocks noChangeArrowheads="1"/>
              </p:cNvSpPr>
              <p:nvPr/>
            </p:nvSpPr>
            <p:spPr bwMode="auto">
              <a:xfrm>
                <a:off x="4513" y="1389"/>
                <a:ext cx="317" cy="27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66" name="Text Box 30"/>
              <p:cNvSpPr txBox="1">
                <a:spLocks noChangeArrowheads="1"/>
              </p:cNvSpPr>
              <p:nvPr/>
            </p:nvSpPr>
            <p:spPr bwMode="auto">
              <a:xfrm>
                <a:off x="4558" y="1411"/>
                <a:ext cx="36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a:solidFill>
                      <a:schemeClr val="bg1"/>
                    </a:solidFill>
                  </a:rPr>
                  <a:t>3</a:t>
                </a:r>
              </a:p>
            </p:txBody>
          </p:sp>
        </p:grpSp>
      </p:grpSp>
      <p:sp>
        <p:nvSpPr>
          <p:cNvPr id="14367" name="Text Box 31"/>
          <p:cNvSpPr txBox="1">
            <a:spLocks noChangeArrowheads="1"/>
          </p:cNvSpPr>
          <p:nvPr/>
        </p:nvSpPr>
        <p:spPr bwMode="auto">
          <a:xfrm>
            <a:off x="34925" y="2447925"/>
            <a:ext cx="6492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1600"/>
              <a:t>t = 0</a:t>
            </a:r>
          </a:p>
        </p:txBody>
      </p:sp>
      <p:sp>
        <p:nvSpPr>
          <p:cNvPr id="14368" name="Text Box 32"/>
          <p:cNvSpPr txBox="1">
            <a:spLocks noChangeArrowheads="1"/>
          </p:cNvSpPr>
          <p:nvPr/>
        </p:nvSpPr>
        <p:spPr bwMode="auto">
          <a:xfrm>
            <a:off x="34925" y="4500563"/>
            <a:ext cx="7921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1600"/>
              <a:t>t = ⊿t</a:t>
            </a:r>
          </a:p>
        </p:txBody>
      </p:sp>
      <p:sp>
        <p:nvSpPr>
          <p:cNvPr id="14369" name="Text Box 33"/>
          <p:cNvSpPr txBox="1">
            <a:spLocks noChangeArrowheads="1"/>
          </p:cNvSpPr>
          <p:nvPr/>
        </p:nvSpPr>
        <p:spPr bwMode="auto">
          <a:xfrm>
            <a:off x="0" y="5616575"/>
            <a:ext cx="900113"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1600"/>
              <a:t>t = ⊿t+⊿T</a:t>
            </a:r>
          </a:p>
        </p:txBody>
      </p:sp>
      <p:sp>
        <p:nvSpPr>
          <p:cNvPr id="14370" name="Oval 34"/>
          <p:cNvSpPr>
            <a:spLocks noChangeArrowheads="1"/>
          </p:cNvSpPr>
          <p:nvPr/>
        </p:nvSpPr>
        <p:spPr bwMode="auto">
          <a:xfrm>
            <a:off x="6804025" y="4105275"/>
            <a:ext cx="2087563" cy="1079500"/>
          </a:xfrm>
          <a:prstGeom prst="ellipse">
            <a:avLst/>
          </a:prstGeom>
          <a:solidFill>
            <a:schemeClr val="accent2">
              <a:alpha val="50000"/>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71" name="Text Box 35"/>
          <p:cNvSpPr txBox="1">
            <a:spLocks noChangeArrowheads="1"/>
          </p:cNvSpPr>
          <p:nvPr/>
        </p:nvSpPr>
        <p:spPr bwMode="auto">
          <a:xfrm>
            <a:off x="6732588" y="3716338"/>
            <a:ext cx="24114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a:t>Detector system</a:t>
            </a:r>
          </a:p>
        </p:txBody>
      </p:sp>
      <p:sp>
        <p:nvSpPr>
          <p:cNvPr id="14372" name="Line 36"/>
          <p:cNvSpPr>
            <a:spLocks noChangeShapeType="1"/>
          </p:cNvSpPr>
          <p:nvPr/>
        </p:nvSpPr>
        <p:spPr bwMode="auto">
          <a:xfrm>
            <a:off x="6300788" y="1008063"/>
            <a:ext cx="0" cy="5849937"/>
          </a:xfrm>
          <a:prstGeom prst="line">
            <a:avLst/>
          </a:prstGeom>
          <a:noFill/>
          <a:ln w="63500">
            <a:solidFill>
              <a:schemeClr val="tx1"/>
            </a:solidFill>
            <a:prstDash val="lgDashDot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73" name="Text Box 37"/>
          <p:cNvSpPr txBox="1">
            <a:spLocks noChangeArrowheads="1"/>
          </p:cNvSpPr>
          <p:nvPr/>
        </p:nvSpPr>
        <p:spPr bwMode="auto">
          <a:xfrm>
            <a:off x="6516688" y="1090613"/>
            <a:ext cx="2519362" cy="4667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b="1"/>
              <a:t>Classical Macro</a:t>
            </a:r>
          </a:p>
        </p:txBody>
      </p:sp>
      <p:sp>
        <p:nvSpPr>
          <p:cNvPr id="14374" name="Text Box 38"/>
          <p:cNvSpPr txBox="1">
            <a:spLocks noChangeArrowheads="1"/>
          </p:cNvSpPr>
          <p:nvPr/>
        </p:nvSpPr>
        <p:spPr bwMode="auto">
          <a:xfrm>
            <a:off x="2627313" y="1090613"/>
            <a:ext cx="2519362" cy="466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b="1"/>
              <a:t>Quantum Micro</a:t>
            </a:r>
          </a:p>
        </p:txBody>
      </p:sp>
      <p:sp>
        <p:nvSpPr>
          <p:cNvPr id="14375" name="Oval 39"/>
          <p:cNvSpPr>
            <a:spLocks noChangeArrowheads="1"/>
          </p:cNvSpPr>
          <p:nvPr/>
        </p:nvSpPr>
        <p:spPr bwMode="auto">
          <a:xfrm>
            <a:off x="3995738" y="5473700"/>
            <a:ext cx="2087562" cy="1079500"/>
          </a:xfrm>
          <a:prstGeom prst="ellipse">
            <a:avLst/>
          </a:prstGeom>
          <a:solidFill>
            <a:srgbClr val="CC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76" name="Oval 40"/>
          <p:cNvSpPr>
            <a:spLocks noChangeArrowheads="1"/>
          </p:cNvSpPr>
          <p:nvPr/>
        </p:nvSpPr>
        <p:spPr bwMode="auto">
          <a:xfrm>
            <a:off x="6802438" y="5473700"/>
            <a:ext cx="2087562" cy="1079500"/>
          </a:xfrm>
          <a:prstGeom prst="ellipse">
            <a:avLst/>
          </a:prstGeom>
          <a:solidFill>
            <a:schemeClr val="accent2">
              <a:alpha val="50000"/>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77" name="Line 41"/>
          <p:cNvSpPr>
            <a:spLocks noChangeShapeType="1"/>
          </p:cNvSpPr>
          <p:nvPr/>
        </p:nvSpPr>
        <p:spPr bwMode="auto">
          <a:xfrm>
            <a:off x="6011863" y="5976938"/>
            <a:ext cx="792162" cy="0"/>
          </a:xfrm>
          <a:prstGeom prst="line">
            <a:avLst/>
          </a:prstGeom>
          <a:noFill/>
          <a:ln w="857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78" name="Line 42"/>
          <p:cNvSpPr>
            <a:spLocks noChangeShapeType="1"/>
          </p:cNvSpPr>
          <p:nvPr/>
        </p:nvSpPr>
        <p:spPr bwMode="auto">
          <a:xfrm>
            <a:off x="7812088" y="5040313"/>
            <a:ext cx="0" cy="719137"/>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79" name="Text Box 43"/>
          <p:cNvSpPr txBox="1">
            <a:spLocks noChangeArrowheads="1"/>
          </p:cNvSpPr>
          <p:nvPr/>
        </p:nvSpPr>
        <p:spPr bwMode="auto">
          <a:xfrm>
            <a:off x="179388" y="333375"/>
            <a:ext cx="6264275" cy="604838"/>
          </a:xfrm>
          <a:prstGeom prst="rect">
            <a:avLst/>
          </a:prstGeom>
          <a:solidFill>
            <a:srgbClr val="FFCC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3200" b="1"/>
              <a:t>Quantum Measurement Theory</a:t>
            </a:r>
          </a:p>
        </p:txBody>
      </p:sp>
      <p:sp>
        <p:nvSpPr>
          <p:cNvPr id="14380" name="Text Box 44"/>
          <p:cNvSpPr txBox="1">
            <a:spLocks noChangeArrowheads="1"/>
          </p:cNvSpPr>
          <p:nvPr/>
        </p:nvSpPr>
        <p:spPr bwMode="auto">
          <a:xfrm>
            <a:off x="4787900" y="4978400"/>
            <a:ext cx="3455988" cy="466725"/>
          </a:xfrm>
          <a:prstGeom prst="rect">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b="1"/>
              <a:t>Magnification Process</a:t>
            </a:r>
          </a:p>
        </p:txBody>
      </p:sp>
      <p:sp>
        <p:nvSpPr>
          <p:cNvPr id="14381" name="AutoShape 45"/>
          <p:cNvSpPr>
            <a:spLocks noChangeArrowheads="1"/>
          </p:cNvSpPr>
          <p:nvPr/>
        </p:nvSpPr>
        <p:spPr bwMode="auto">
          <a:xfrm>
            <a:off x="5292725" y="1125538"/>
            <a:ext cx="1079500" cy="431800"/>
          </a:xfrm>
          <a:prstGeom prst="leftRightArrow">
            <a:avLst>
              <a:gd name="adj1" fmla="val 50000"/>
              <a:gd name="adj2" fmla="val 50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4382" name="Line 46"/>
          <p:cNvSpPr>
            <a:spLocks noChangeShapeType="1"/>
          </p:cNvSpPr>
          <p:nvPr/>
        </p:nvSpPr>
        <p:spPr bwMode="auto">
          <a:xfrm flipV="1">
            <a:off x="4859338" y="4797425"/>
            <a:ext cx="3384550" cy="1008063"/>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83" name="Line 47"/>
          <p:cNvSpPr>
            <a:spLocks noChangeShapeType="1"/>
          </p:cNvSpPr>
          <p:nvPr/>
        </p:nvSpPr>
        <p:spPr bwMode="auto">
          <a:xfrm>
            <a:off x="4932363" y="4797425"/>
            <a:ext cx="3240087" cy="1008063"/>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384" name="Text Box 48"/>
          <p:cNvSpPr txBox="1">
            <a:spLocks noChangeArrowheads="1"/>
          </p:cNvSpPr>
          <p:nvPr/>
        </p:nvSpPr>
        <p:spPr bwMode="auto">
          <a:xfrm>
            <a:off x="6516688" y="333375"/>
            <a:ext cx="2627312" cy="7016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a:t>(M. Ozawa, J. Math. Phys. </a:t>
            </a:r>
            <a:r>
              <a:rPr lang="en-US" altLang="ja-JP" sz="2000" b="1"/>
              <a:t>25</a:t>
            </a:r>
            <a:r>
              <a:rPr lang="en-US" altLang="ja-JP" sz="2000"/>
              <a:t>, 79 (1984))</a:t>
            </a:r>
          </a:p>
        </p:txBody>
      </p:sp>
      <p:sp>
        <p:nvSpPr>
          <p:cNvPr id="14338" name="Line 2"/>
          <p:cNvSpPr>
            <a:spLocks noChangeShapeType="1"/>
          </p:cNvSpPr>
          <p:nvPr/>
        </p:nvSpPr>
        <p:spPr bwMode="auto">
          <a:xfrm>
            <a:off x="1044575" y="2089150"/>
            <a:ext cx="0" cy="45354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extLst>
      <p:ext uri="{BB962C8B-B14F-4D97-AF65-F5344CB8AC3E}">
        <p14:creationId xmlns:p14="http://schemas.microsoft.com/office/powerpoint/2010/main" val="28548895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4352"/>
                                        </p:tgtEl>
                                        <p:attrNameLst>
                                          <p:attrName>style.visibility</p:attrName>
                                        </p:attrNameLst>
                                      </p:cBhvr>
                                      <p:to>
                                        <p:strVal val="visible"/>
                                      </p:to>
                                    </p:set>
                                    <p:animEffect transition="in" filter="fade">
                                      <p:cBhvr>
                                        <p:cTn id="7" dur="1000"/>
                                        <p:tgtEl>
                                          <p:spTgt spid="14352"/>
                                        </p:tgtEl>
                                      </p:cBhvr>
                                    </p:animEffect>
                                    <p:anim calcmode="lin" valueType="num">
                                      <p:cBhvr>
                                        <p:cTn id="8" dur="1000" fill="hold"/>
                                        <p:tgtEl>
                                          <p:spTgt spid="14352"/>
                                        </p:tgtEl>
                                        <p:attrNameLst>
                                          <p:attrName>ppt_x</p:attrName>
                                        </p:attrNameLst>
                                      </p:cBhvr>
                                      <p:tavLst>
                                        <p:tav tm="0">
                                          <p:val>
                                            <p:strVal val="#ppt_x"/>
                                          </p:val>
                                        </p:tav>
                                        <p:tav tm="100000">
                                          <p:val>
                                            <p:strVal val="#ppt_x"/>
                                          </p:val>
                                        </p:tav>
                                      </p:tavLst>
                                    </p:anim>
                                    <p:anim calcmode="lin" valueType="num">
                                      <p:cBhvr>
                                        <p:cTn id="9" dur="1000" fill="hold"/>
                                        <p:tgtEl>
                                          <p:spTgt spid="1435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8" presetClass="entr" presetSubtype="6" fill="hold" grpId="0" nodeType="clickEffect">
                                  <p:stCondLst>
                                    <p:cond delay="0"/>
                                  </p:stCondLst>
                                  <p:childTnLst>
                                    <p:set>
                                      <p:cBhvr>
                                        <p:cTn id="13" dur="1" fill="hold">
                                          <p:stCondLst>
                                            <p:cond delay="0"/>
                                          </p:stCondLst>
                                        </p:cTn>
                                        <p:tgtEl>
                                          <p:spTgt spid="14351"/>
                                        </p:tgtEl>
                                        <p:attrNameLst>
                                          <p:attrName>style.visibility</p:attrName>
                                        </p:attrNameLst>
                                      </p:cBhvr>
                                      <p:to>
                                        <p:strVal val="visible"/>
                                      </p:to>
                                    </p:set>
                                    <p:animEffect transition="in" filter="strips(downRight)">
                                      <p:cBhvr>
                                        <p:cTn id="14" dur="500"/>
                                        <p:tgtEl>
                                          <p:spTgt spid="14351"/>
                                        </p:tgtEl>
                                      </p:cBhvr>
                                    </p:animEffect>
                                  </p:childTnLst>
                                </p:cTn>
                              </p:par>
                            </p:childTnLst>
                          </p:cTn>
                        </p:par>
                        <p:par>
                          <p:cTn id="15" fill="hold" nodeType="afterGroup">
                            <p:stCondLst>
                              <p:cond delay="500"/>
                            </p:stCondLst>
                            <p:childTnLst>
                              <p:par>
                                <p:cTn id="16" presetID="18" presetClass="entr" presetSubtype="6" fill="hold" grpId="0" nodeType="afterEffect">
                                  <p:stCondLst>
                                    <p:cond delay="0"/>
                                  </p:stCondLst>
                                  <p:childTnLst>
                                    <p:set>
                                      <p:cBhvr>
                                        <p:cTn id="17" dur="1" fill="hold">
                                          <p:stCondLst>
                                            <p:cond delay="0"/>
                                          </p:stCondLst>
                                        </p:cTn>
                                        <p:tgtEl>
                                          <p:spTgt spid="14346"/>
                                        </p:tgtEl>
                                        <p:attrNameLst>
                                          <p:attrName>style.visibility</p:attrName>
                                        </p:attrNameLst>
                                      </p:cBhvr>
                                      <p:to>
                                        <p:strVal val="visible"/>
                                      </p:to>
                                    </p:set>
                                    <p:animEffect transition="in" filter="strips(downRight)">
                                      <p:cBhvr>
                                        <p:cTn id="18" dur="500"/>
                                        <p:tgtEl>
                                          <p:spTgt spid="14346"/>
                                        </p:tgtEl>
                                      </p:cBhvr>
                                    </p:animEffect>
                                  </p:childTnLst>
                                </p:cTn>
                              </p:par>
                              <p:par>
                                <p:cTn id="19" presetID="18" presetClass="entr" presetSubtype="6" fill="hold" grpId="0" nodeType="withEffect">
                                  <p:stCondLst>
                                    <p:cond delay="0"/>
                                  </p:stCondLst>
                                  <p:childTnLst>
                                    <p:set>
                                      <p:cBhvr>
                                        <p:cTn id="20" dur="1" fill="hold">
                                          <p:stCondLst>
                                            <p:cond delay="0"/>
                                          </p:stCondLst>
                                        </p:cTn>
                                        <p:tgtEl>
                                          <p:spTgt spid="14345"/>
                                        </p:tgtEl>
                                        <p:attrNameLst>
                                          <p:attrName>style.visibility</p:attrName>
                                        </p:attrNameLst>
                                      </p:cBhvr>
                                      <p:to>
                                        <p:strVal val="visible"/>
                                      </p:to>
                                    </p:set>
                                    <p:animEffect transition="in" filter="strips(downRight)">
                                      <p:cBhvr>
                                        <p:cTn id="21" dur="500"/>
                                        <p:tgtEl>
                                          <p:spTgt spid="14345"/>
                                        </p:tgtEl>
                                      </p:cBhvr>
                                    </p:animEffect>
                                  </p:childTnLst>
                                </p:cTn>
                              </p:par>
                              <p:par>
                                <p:cTn id="22" presetID="18" presetClass="entr" presetSubtype="6" fill="hold" grpId="0" nodeType="withEffect">
                                  <p:stCondLst>
                                    <p:cond delay="0"/>
                                  </p:stCondLst>
                                  <p:childTnLst>
                                    <p:set>
                                      <p:cBhvr>
                                        <p:cTn id="23" dur="1" fill="hold">
                                          <p:stCondLst>
                                            <p:cond delay="0"/>
                                          </p:stCondLst>
                                        </p:cTn>
                                        <p:tgtEl>
                                          <p:spTgt spid="14347"/>
                                        </p:tgtEl>
                                        <p:attrNameLst>
                                          <p:attrName>style.visibility</p:attrName>
                                        </p:attrNameLst>
                                      </p:cBhvr>
                                      <p:to>
                                        <p:strVal val="visible"/>
                                      </p:to>
                                    </p:set>
                                    <p:animEffect transition="in" filter="strips(downRight)">
                                      <p:cBhvr>
                                        <p:cTn id="24" dur="500"/>
                                        <p:tgtEl>
                                          <p:spTgt spid="14347"/>
                                        </p:tgtEl>
                                      </p:cBhvr>
                                    </p:animEffect>
                                  </p:childTnLst>
                                </p:cTn>
                              </p:par>
                            </p:childTnLst>
                          </p:cTn>
                        </p:par>
                        <p:par>
                          <p:cTn id="25" fill="hold" nodeType="afterGroup">
                            <p:stCondLst>
                              <p:cond delay="1000"/>
                            </p:stCondLst>
                            <p:childTnLst>
                              <p:par>
                                <p:cTn id="26" presetID="42" presetClass="entr" presetSubtype="0" fill="hold" nodeType="afterEffect">
                                  <p:stCondLst>
                                    <p:cond delay="0"/>
                                  </p:stCondLst>
                                  <p:childTnLst>
                                    <p:set>
                                      <p:cBhvr>
                                        <p:cTn id="27" dur="1" fill="hold">
                                          <p:stCondLst>
                                            <p:cond delay="0"/>
                                          </p:stCondLst>
                                        </p:cTn>
                                        <p:tgtEl>
                                          <p:spTgt spid="14357"/>
                                        </p:tgtEl>
                                        <p:attrNameLst>
                                          <p:attrName>style.visibility</p:attrName>
                                        </p:attrNameLst>
                                      </p:cBhvr>
                                      <p:to>
                                        <p:strVal val="visible"/>
                                      </p:to>
                                    </p:set>
                                    <p:animEffect transition="in" filter="fade">
                                      <p:cBhvr>
                                        <p:cTn id="28" dur="1000"/>
                                        <p:tgtEl>
                                          <p:spTgt spid="14357"/>
                                        </p:tgtEl>
                                      </p:cBhvr>
                                    </p:animEffect>
                                    <p:anim calcmode="lin" valueType="num">
                                      <p:cBhvr>
                                        <p:cTn id="29" dur="1000" fill="hold"/>
                                        <p:tgtEl>
                                          <p:spTgt spid="14357"/>
                                        </p:tgtEl>
                                        <p:attrNameLst>
                                          <p:attrName>ppt_x</p:attrName>
                                        </p:attrNameLst>
                                      </p:cBhvr>
                                      <p:tavLst>
                                        <p:tav tm="0">
                                          <p:val>
                                            <p:strVal val="#ppt_x"/>
                                          </p:val>
                                        </p:tav>
                                        <p:tav tm="100000">
                                          <p:val>
                                            <p:strVal val="#ppt_x"/>
                                          </p:val>
                                        </p:tav>
                                      </p:tavLst>
                                    </p:anim>
                                    <p:anim calcmode="lin" valueType="num">
                                      <p:cBhvr>
                                        <p:cTn id="30" dur="1000" fill="hold"/>
                                        <p:tgtEl>
                                          <p:spTgt spid="14357"/>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18" presetClass="entr" presetSubtype="12" fill="hold" grpId="0" nodeType="clickEffect">
                                  <p:stCondLst>
                                    <p:cond delay="0"/>
                                  </p:stCondLst>
                                  <p:childTnLst>
                                    <p:set>
                                      <p:cBhvr>
                                        <p:cTn id="34" dur="1" fill="hold">
                                          <p:stCondLst>
                                            <p:cond delay="0"/>
                                          </p:stCondLst>
                                        </p:cTn>
                                        <p:tgtEl>
                                          <p:spTgt spid="14348"/>
                                        </p:tgtEl>
                                        <p:attrNameLst>
                                          <p:attrName>style.visibility</p:attrName>
                                        </p:attrNameLst>
                                      </p:cBhvr>
                                      <p:to>
                                        <p:strVal val="visible"/>
                                      </p:to>
                                    </p:set>
                                    <p:animEffect transition="in" filter="strips(downLeft)">
                                      <p:cBhvr>
                                        <p:cTn id="35" dur="500"/>
                                        <p:tgtEl>
                                          <p:spTgt spid="14348"/>
                                        </p:tgtEl>
                                      </p:cBhvr>
                                    </p:animEffect>
                                  </p:childTnLst>
                                </p:cTn>
                              </p:par>
                            </p:childTnLst>
                          </p:cTn>
                        </p:par>
                        <p:par>
                          <p:cTn id="36" fill="hold" nodeType="afterGroup">
                            <p:stCondLst>
                              <p:cond delay="500"/>
                            </p:stCondLst>
                            <p:childTnLst>
                              <p:par>
                                <p:cTn id="37" presetID="42" presetClass="entr" presetSubtype="0" fill="hold" nodeType="afterEffect">
                                  <p:stCondLst>
                                    <p:cond delay="0"/>
                                  </p:stCondLst>
                                  <p:childTnLst>
                                    <p:set>
                                      <p:cBhvr>
                                        <p:cTn id="38" dur="1" fill="hold">
                                          <p:stCondLst>
                                            <p:cond delay="0"/>
                                          </p:stCondLst>
                                        </p:cTn>
                                        <p:tgtEl>
                                          <p:spTgt spid="14362"/>
                                        </p:tgtEl>
                                        <p:attrNameLst>
                                          <p:attrName>style.visibility</p:attrName>
                                        </p:attrNameLst>
                                      </p:cBhvr>
                                      <p:to>
                                        <p:strVal val="visible"/>
                                      </p:to>
                                    </p:set>
                                    <p:animEffect transition="in" filter="fade">
                                      <p:cBhvr>
                                        <p:cTn id="39" dur="1000"/>
                                        <p:tgtEl>
                                          <p:spTgt spid="14362"/>
                                        </p:tgtEl>
                                      </p:cBhvr>
                                    </p:animEffect>
                                    <p:anim calcmode="lin" valueType="num">
                                      <p:cBhvr>
                                        <p:cTn id="40" dur="1000" fill="hold"/>
                                        <p:tgtEl>
                                          <p:spTgt spid="14362"/>
                                        </p:tgtEl>
                                        <p:attrNameLst>
                                          <p:attrName>ppt_x</p:attrName>
                                        </p:attrNameLst>
                                      </p:cBhvr>
                                      <p:tavLst>
                                        <p:tav tm="0">
                                          <p:val>
                                            <p:strVal val="#ppt_x"/>
                                          </p:val>
                                        </p:tav>
                                        <p:tav tm="100000">
                                          <p:val>
                                            <p:strVal val="#ppt_x"/>
                                          </p:val>
                                        </p:tav>
                                      </p:tavLst>
                                    </p:anim>
                                    <p:anim calcmode="lin" valueType="num">
                                      <p:cBhvr>
                                        <p:cTn id="41" dur="1000" fill="hold"/>
                                        <p:tgtEl>
                                          <p:spTgt spid="14362"/>
                                        </p:tgtEl>
                                        <p:attrNameLst>
                                          <p:attrName>ppt_y</p:attrName>
                                        </p:attrNameLst>
                                      </p:cBhvr>
                                      <p:tavLst>
                                        <p:tav tm="0">
                                          <p:val>
                                            <p:strVal val="#ppt_y+.1"/>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4371"/>
                                        </p:tgtEl>
                                        <p:attrNameLst>
                                          <p:attrName>style.visibility</p:attrName>
                                        </p:attrNameLst>
                                      </p:cBhvr>
                                      <p:to>
                                        <p:strVal val="visible"/>
                                      </p:to>
                                    </p:set>
                                    <p:animEffect transition="in" filter="fade">
                                      <p:cBhvr>
                                        <p:cTn id="46" dur="1000"/>
                                        <p:tgtEl>
                                          <p:spTgt spid="14371"/>
                                        </p:tgtEl>
                                      </p:cBhvr>
                                    </p:animEffect>
                                    <p:anim calcmode="lin" valueType="num">
                                      <p:cBhvr>
                                        <p:cTn id="47" dur="1000" fill="hold"/>
                                        <p:tgtEl>
                                          <p:spTgt spid="14371"/>
                                        </p:tgtEl>
                                        <p:attrNameLst>
                                          <p:attrName>ppt_x</p:attrName>
                                        </p:attrNameLst>
                                      </p:cBhvr>
                                      <p:tavLst>
                                        <p:tav tm="0">
                                          <p:val>
                                            <p:strVal val="#ppt_x"/>
                                          </p:val>
                                        </p:tav>
                                        <p:tav tm="100000">
                                          <p:val>
                                            <p:strVal val="#ppt_x"/>
                                          </p:val>
                                        </p:tav>
                                      </p:tavLst>
                                    </p:anim>
                                    <p:anim calcmode="lin" valueType="num">
                                      <p:cBhvr>
                                        <p:cTn id="48" dur="1000" fill="hold"/>
                                        <p:tgtEl>
                                          <p:spTgt spid="14371"/>
                                        </p:tgtEl>
                                        <p:attrNameLst>
                                          <p:attrName>ppt_y</p:attrName>
                                        </p:attrNameLst>
                                      </p:cBhvr>
                                      <p:tavLst>
                                        <p:tav tm="0">
                                          <p:val>
                                            <p:strVal val="#ppt_y+.1"/>
                                          </p:val>
                                        </p:tav>
                                        <p:tav tm="100000">
                                          <p:val>
                                            <p:strVal val="#ppt_y"/>
                                          </p:val>
                                        </p:tav>
                                      </p:tavLst>
                                    </p:anim>
                                  </p:childTnLst>
                                </p:cTn>
                              </p:par>
                              <p:par>
                                <p:cTn id="49" presetID="18" presetClass="entr" presetSubtype="6" fill="hold" grpId="0" nodeType="withEffect">
                                  <p:stCondLst>
                                    <p:cond delay="0"/>
                                  </p:stCondLst>
                                  <p:childTnLst>
                                    <p:set>
                                      <p:cBhvr>
                                        <p:cTn id="50" dur="1" fill="hold">
                                          <p:stCondLst>
                                            <p:cond delay="0"/>
                                          </p:stCondLst>
                                        </p:cTn>
                                        <p:tgtEl>
                                          <p:spTgt spid="14370"/>
                                        </p:tgtEl>
                                        <p:attrNameLst>
                                          <p:attrName>style.visibility</p:attrName>
                                        </p:attrNameLst>
                                      </p:cBhvr>
                                      <p:to>
                                        <p:strVal val="visible"/>
                                      </p:to>
                                    </p:set>
                                    <p:animEffect transition="in" filter="strips(downRight)">
                                      <p:cBhvr>
                                        <p:cTn id="51" dur="500"/>
                                        <p:tgtEl>
                                          <p:spTgt spid="14370"/>
                                        </p:tgtEl>
                                      </p:cBhvr>
                                    </p:animEffect>
                                  </p:childTnLst>
                                </p:cTn>
                              </p:par>
                            </p:childTnLst>
                          </p:cTn>
                        </p:par>
                        <p:par>
                          <p:cTn id="52" fill="hold" nodeType="afterGroup">
                            <p:stCondLst>
                              <p:cond delay="1000"/>
                            </p:stCondLst>
                            <p:childTnLst>
                              <p:par>
                                <p:cTn id="53" presetID="42" presetClass="entr" presetSubtype="0" fill="hold" grpId="0" nodeType="afterEffect">
                                  <p:stCondLst>
                                    <p:cond delay="0"/>
                                  </p:stCondLst>
                                  <p:childTnLst>
                                    <p:set>
                                      <p:cBhvr>
                                        <p:cTn id="54" dur="1" fill="hold">
                                          <p:stCondLst>
                                            <p:cond delay="0"/>
                                          </p:stCondLst>
                                        </p:cTn>
                                        <p:tgtEl>
                                          <p:spTgt spid="14374"/>
                                        </p:tgtEl>
                                        <p:attrNameLst>
                                          <p:attrName>style.visibility</p:attrName>
                                        </p:attrNameLst>
                                      </p:cBhvr>
                                      <p:to>
                                        <p:strVal val="visible"/>
                                      </p:to>
                                    </p:set>
                                    <p:animEffect transition="in" filter="fade">
                                      <p:cBhvr>
                                        <p:cTn id="55" dur="1000"/>
                                        <p:tgtEl>
                                          <p:spTgt spid="14374"/>
                                        </p:tgtEl>
                                      </p:cBhvr>
                                    </p:animEffect>
                                    <p:anim calcmode="lin" valueType="num">
                                      <p:cBhvr>
                                        <p:cTn id="56" dur="1000" fill="hold"/>
                                        <p:tgtEl>
                                          <p:spTgt spid="14374"/>
                                        </p:tgtEl>
                                        <p:attrNameLst>
                                          <p:attrName>ppt_x</p:attrName>
                                        </p:attrNameLst>
                                      </p:cBhvr>
                                      <p:tavLst>
                                        <p:tav tm="0">
                                          <p:val>
                                            <p:strVal val="#ppt_x"/>
                                          </p:val>
                                        </p:tav>
                                        <p:tav tm="100000">
                                          <p:val>
                                            <p:strVal val="#ppt_x"/>
                                          </p:val>
                                        </p:tav>
                                      </p:tavLst>
                                    </p:anim>
                                    <p:anim calcmode="lin" valueType="num">
                                      <p:cBhvr>
                                        <p:cTn id="57" dur="1000" fill="hold"/>
                                        <p:tgtEl>
                                          <p:spTgt spid="14374"/>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14373"/>
                                        </p:tgtEl>
                                        <p:attrNameLst>
                                          <p:attrName>style.visibility</p:attrName>
                                        </p:attrNameLst>
                                      </p:cBhvr>
                                      <p:to>
                                        <p:strVal val="visible"/>
                                      </p:to>
                                    </p:set>
                                    <p:animEffect transition="in" filter="fade">
                                      <p:cBhvr>
                                        <p:cTn id="60" dur="1000"/>
                                        <p:tgtEl>
                                          <p:spTgt spid="14373"/>
                                        </p:tgtEl>
                                      </p:cBhvr>
                                    </p:animEffect>
                                    <p:anim calcmode="lin" valueType="num">
                                      <p:cBhvr>
                                        <p:cTn id="61" dur="1000" fill="hold"/>
                                        <p:tgtEl>
                                          <p:spTgt spid="14373"/>
                                        </p:tgtEl>
                                        <p:attrNameLst>
                                          <p:attrName>ppt_x</p:attrName>
                                        </p:attrNameLst>
                                      </p:cBhvr>
                                      <p:tavLst>
                                        <p:tav tm="0">
                                          <p:val>
                                            <p:strVal val="#ppt_x"/>
                                          </p:val>
                                        </p:tav>
                                        <p:tav tm="100000">
                                          <p:val>
                                            <p:strVal val="#ppt_x"/>
                                          </p:val>
                                        </p:tav>
                                      </p:tavLst>
                                    </p:anim>
                                    <p:anim calcmode="lin" valueType="num">
                                      <p:cBhvr>
                                        <p:cTn id="62" dur="1000" fill="hold"/>
                                        <p:tgtEl>
                                          <p:spTgt spid="14373"/>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14372"/>
                                        </p:tgtEl>
                                        <p:attrNameLst>
                                          <p:attrName>style.visibility</p:attrName>
                                        </p:attrNameLst>
                                      </p:cBhvr>
                                      <p:to>
                                        <p:strVal val="visible"/>
                                      </p:to>
                                    </p:set>
                                    <p:animEffect transition="in" filter="fade">
                                      <p:cBhvr>
                                        <p:cTn id="65" dur="1000"/>
                                        <p:tgtEl>
                                          <p:spTgt spid="14372"/>
                                        </p:tgtEl>
                                      </p:cBhvr>
                                    </p:animEffect>
                                    <p:anim calcmode="lin" valueType="num">
                                      <p:cBhvr>
                                        <p:cTn id="66" dur="1000" fill="hold"/>
                                        <p:tgtEl>
                                          <p:spTgt spid="14372"/>
                                        </p:tgtEl>
                                        <p:attrNameLst>
                                          <p:attrName>ppt_x</p:attrName>
                                        </p:attrNameLst>
                                      </p:cBhvr>
                                      <p:tavLst>
                                        <p:tav tm="0">
                                          <p:val>
                                            <p:strVal val="#ppt_x"/>
                                          </p:val>
                                        </p:tav>
                                        <p:tav tm="100000">
                                          <p:val>
                                            <p:strVal val="#ppt_x"/>
                                          </p:val>
                                        </p:tav>
                                      </p:tavLst>
                                    </p:anim>
                                    <p:anim calcmode="lin" valueType="num">
                                      <p:cBhvr>
                                        <p:cTn id="67" dur="1000" fill="hold"/>
                                        <p:tgtEl>
                                          <p:spTgt spid="14372"/>
                                        </p:tgtEl>
                                        <p:attrNameLst>
                                          <p:attrName>ppt_y</p:attrName>
                                        </p:attrNameLst>
                                      </p:cBhvr>
                                      <p:tavLst>
                                        <p:tav tm="0">
                                          <p:val>
                                            <p:strVal val="#ppt_y+.1"/>
                                          </p:val>
                                        </p:tav>
                                        <p:tav tm="100000">
                                          <p:val>
                                            <p:strVal val="#ppt_y"/>
                                          </p:val>
                                        </p:tav>
                                      </p:tavLst>
                                    </p:anim>
                                  </p:childTnLst>
                                </p:cTn>
                              </p:par>
                              <p:par>
                                <p:cTn id="68" presetID="18" presetClass="entr" presetSubtype="6" fill="hold" grpId="0" nodeType="withEffect">
                                  <p:stCondLst>
                                    <p:cond delay="0"/>
                                  </p:stCondLst>
                                  <p:childTnLst>
                                    <p:set>
                                      <p:cBhvr>
                                        <p:cTn id="69" dur="1" fill="hold">
                                          <p:stCondLst>
                                            <p:cond delay="0"/>
                                          </p:stCondLst>
                                        </p:cTn>
                                        <p:tgtEl>
                                          <p:spTgt spid="14381"/>
                                        </p:tgtEl>
                                        <p:attrNameLst>
                                          <p:attrName>style.visibility</p:attrName>
                                        </p:attrNameLst>
                                      </p:cBhvr>
                                      <p:to>
                                        <p:strVal val="visible"/>
                                      </p:to>
                                    </p:set>
                                    <p:animEffect transition="in" filter="strips(downRight)">
                                      <p:cBhvr>
                                        <p:cTn id="70" dur="500"/>
                                        <p:tgtEl>
                                          <p:spTgt spid="14381"/>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8" presetClass="entr" presetSubtype="6" fill="hold" grpId="0" nodeType="clickEffect">
                                  <p:stCondLst>
                                    <p:cond delay="0"/>
                                  </p:stCondLst>
                                  <p:childTnLst>
                                    <p:set>
                                      <p:cBhvr>
                                        <p:cTn id="74" dur="1" fill="hold">
                                          <p:stCondLst>
                                            <p:cond delay="0"/>
                                          </p:stCondLst>
                                        </p:cTn>
                                        <p:tgtEl>
                                          <p:spTgt spid="14378"/>
                                        </p:tgtEl>
                                        <p:attrNameLst>
                                          <p:attrName>style.visibility</p:attrName>
                                        </p:attrNameLst>
                                      </p:cBhvr>
                                      <p:to>
                                        <p:strVal val="visible"/>
                                      </p:to>
                                    </p:set>
                                    <p:animEffect transition="in" filter="strips(downRight)">
                                      <p:cBhvr>
                                        <p:cTn id="75" dur="500"/>
                                        <p:tgtEl>
                                          <p:spTgt spid="14378"/>
                                        </p:tgtEl>
                                      </p:cBhvr>
                                    </p:animEffect>
                                  </p:childTnLst>
                                </p:cTn>
                              </p:par>
                              <p:par>
                                <p:cTn id="76" presetID="18" presetClass="entr" presetSubtype="6" fill="hold" grpId="0" nodeType="withEffect">
                                  <p:stCondLst>
                                    <p:cond delay="0"/>
                                  </p:stCondLst>
                                  <p:childTnLst>
                                    <p:set>
                                      <p:cBhvr>
                                        <p:cTn id="77" dur="1" fill="hold">
                                          <p:stCondLst>
                                            <p:cond delay="0"/>
                                          </p:stCondLst>
                                        </p:cTn>
                                        <p:tgtEl>
                                          <p:spTgt spid="14376"/>
                                        </p:tgtEl>
                                        <p:attrNameLst>
                                          <p:attrName>style.visibility</p:attrName>
                                        </p:attrNameLst>
                                      </p:cBhvr>
                                      <p:to>
                                        <p:strVal val="visible"/>
                                      </p:to>
                                    </p:set>
                                    <p:animEffect transition="in" filter="strips(downRight)">
                                      <p:cBhvr>
                                        <p:cTn id="78" dur="500"/>
                                        <p:tgtEl>
                                          <p:spTgt spid="14376"/>
                                        </p:tgtEl>
                                      </p:cBhvr>
                                    </p:animEffect>
                                  </p:childTnLst>
                                </p:cTn>
                              </p:par>
                              <p:par>
                                <p:cTn id="79" presetID="18" presetClass="entr" presetSubtype="6" fill="hold" grpId="0" nodeType="withEffect">
                                  <p:stCondLst>
                                    <p:cond delay="0"/>
                                  </p:stCondLst>
                                  <p:childTnLst>
                                    <p:set>
                                      <p:cBhvr>
                                        <p:cTn id="80" dur="1" fill="hold">
                                          <p:stCondLst>
                                            <p:cond delay="0"/>
                                          </p:stCondLst>
                                        </p:cTn>
                                        <p:tgtEl>
                                          <p:spTgt spid="14375"/>
                                        </p:tgtEl>
                                        <p:attrNameLst>
                                          <p:attrName>style.visibility</p:attrName>
                                        </p:attrNameLst>
                                      </p:cBhvr>
                                      <p:to>
                                        <p:strVal val="visible"/>
                                      </p:to>
                                    </p:set>
                                    <p:animEffect transition="in" filter="strips(downRight)">
                                      <p:cBhvr>
                                        <p:cTn id="81" dur="500"/>
                                        <p:tgtEl>
                                          <p:spTgt spid="14375"/>
                                        </p:tgtEl>
                                      </p:cBhvr>
                                    </p:animEffect>
                                  </p:childTnLst>
                                </p:cTn>
                              </p:par>
                              <p:par>
                                <p:cTn id="82" presetID="18" presetClass="entr" presetSubtype="6" fill="hold" grpId="0" nodeType="withEffect">
                                  <p:stCondLst>
                                    <p:cond delay="0"/>
                                  </p:stCondLst>
                                  <p:childTnLst>
                                    <p:set>
                                      <p:cBhvr>
                                        <p:cTn id="83" dur="1" fill="hold">
                                          <p:stCondLst>
                                            <p:cond delay="0"/>
                                          </p:stCondLst>
                                        </p:cTn>
                                        <p:tgtEl>
                                          <p:spTgt spid="14377"/>
                                        </p:tgtEl>
                                        <p:attrNameLst>
                                          <p:attrName>style.visibility</p:attrName>
                                        </p:attrNameLst>
                                      </p:cBhvr>
                                      <p:to>
                                        <p:strVal val="visible"/>
                                      </p:to>
                                    </p:set>
                                    <p:animEffect transition="in" filter="strips(downRight)">
                                      <p:cBhvr>
                                        <p:cTn id="84" dur="500"/>
                                        <p:tgtEl>
                                          <p:spTgt spid="14377"/>
                                        </p:tgtEl>
                                      </p:cBhvr>
                                    </p:animEffect>
                                  </p:childTnLst>
                                </p:cTn>
                              </p:par>
                            </p:childTnLst>
                          </p:cTn>
                        </p:par>
                        <p:par>
                          <p:cTn id="85" fill="hold" nodeType="afterGroup">
                            <p:stCondLst>
                              <p:cond delay="500"/>
                            </p:stCondLst>
                            <p:childTnLst>
                              <p:par>
                                <p:cTn id="86" presetID="42" presetClass="entr" presetSubtype="0" fill="hold" grpId="0" nodeType="afterEffect">
                                  <p:stCondLst>
                                    <p:cond delay="0"/>
                                  </p:stCondLst>
                                  <p:childTnLst>
                                    <p:set>
                                      <p:cBhvr>
                                        <p:cTn id="87" dur="1" fill="hold">
                                          <p:stCondLst>
                                            <p:cond delay="0"/>
                                          </p:stCondLst>
                                        </p:cTn>
                                        <p:tgtEl>
                                          <p:spTgt spid="14380"/>
                                        </p:tgtEl>
                                        <p:attrNameLst>
                                          <p:attrName>style.visibility</p:attrName>
                                        </p:attrNameLst>
                                      </p:cBhvr>
                                      <p:to>
                                        <p:strVal val="visible"/>
                                      </p:to>
                                    </p:set>
                                    <p:animEffect transition="in" filter="fade">
                                      <p:cBhvr>
                                        <p:cTn id="88" dur="1000"/>
                                        <p:tgtEl>
                                          <p:spTgt spid="14380"/>
                                        </p:tgtEl>
                                      </p:cBhvr>
                                    </p:animEffect>
                                    <p:anim calcmode="lin" valueType="num">
                                      <p:cBhvr>
                                        <p:cTn id="89" dur="1000" fill="hold"/>
                                        <p:tgtEl>
                                          <p:spTgt spid="14380"/>
                                        </p:tgtEl>
                                        <p:attrNameLst>
                                          <p:attrName>ppt_x</p:attrName>
                                        </p:attrNameLst>
                                      </p:cBhvr>
                                      <p:tavLst>
                                        <p:tav tm="0">
                                          <p:val>
                                            <p:strVal val="#ppt_x"/>
                                          </p:val>
                                        </p:tav>
                                        <p:tav tm="100000">
                                          <p:val>
                                            <p:strVal val="#ppt_x"/>
                                          </p:val>
                                        </p:tav>
                                      </p:tavLst>
                                    </p:anim>
                                    <p:anim calcmode="lin" valueType="num">
                                      <p:cBhvr>
                                        <p:cTn id="90" dur="1000" fill="hold"/>
                                        <p:tgtEl>
                                          <p:spTgt spid="14380"/>
                                        </p:tgtEl>
                                        <p:attrNameLst>
                                          <p:attrName>ppt_y</p:attrName>
                                        </p:attrNameLst>
                                      </p:cBhvr>
                                      <p:tavLst>
                                        <p:tav tm="0">
                                          <p:val>
                                            <p:strVal val="#ppt_y+.1"/>
                                          </p:val>
                                        </p:tav>
                                        <p:tav tm="100000">
                                          <p:val>
                                            <p:strVal val="#ppt_y"/>
                                          </p:val>
                                        </p:tav>
                                      </p:tavLst>
                                    </p:anim>
                                  </p:childTnLst>
                                </p:cTn>
                              </p:par>
                            </p:childTnLst>
                          </p:cTn>
                        </p:par>
                      </p:childTnLst>
                    </p:cTn>
                  </p:par>
                  <p:par>
                    <p:cTn id="91" fill="hold" nodeType="clickPar">
                      <p:stCondLst>
                        <p:cond delay="indefinite"/>
                      </p:stCondLst>
                      <p:childTnLst>
                        <p:par>
                          <p:cTn id="92" fill="hold" nodeType="withGroup">
                            <p:stCondLst>
                              <p:cond delay="0"/>
                            </p:stCondLst>
                            <p:childTnLst>
                              <p:par>
                                <p:cTn id="93" presetID="42" presetClass="entr" presetSubtype="0" fill="hold" grpId="0" nodeType="clickEffect">
                                  <p:stCondLst>
                                    <p:cond delay="0"/>
                                  </p:stCondLst>
                                  <p:childTnLst>
                                    <p:set>
                                      <p:cBhvr>
                                        <p:cTn id="94" dur="1" fill="hold">
                                          <p:stCondLst>
                                            <p:cond delay="0"/>
                                          </p:stCondLst>
                                        </p:cTn>
                                        <p:tgtEl>
                                          <p:spTgt spid="14383"/>
                                        </p:tgtEl>
                                        <p:attrNameLst>
                                          <p:attrName>style.visibility</p:attrName>
                                        </p:attrNameLst>
                                      </p:cBhvr>
                                      <p:to>
                                        <p:strVal val="visible"/>
                                      </p:to>
                                    </p:set>
                                    <p:animEffect transition="in" filter="fade">
                                      <p:cBhvr>
                                        <p:cTn id="95" dur="1000"/>
                                        <p:tgtEl>
                                          <p:spTgt spid="14383"/>
                                        </p:tgtEl>
                                      </p:cBhvr>
                                    </p:animEffect>
                                    <p:anim calcmode="lin" valueType="num">
                                      <p:cBhvr>
                                        <p:cTn id="96" dur="1000" fill="hold"/>
                                        <p:tgtEl>
                                          <p:spTgt spid="14383"/>
                                        </p:tgtEl>
                                        <p:attrNameLst>
                                          <p:attrName>ppt_x</p:attrName>
                                        </p:attrNameLst>
                                      </p:cBhvr>
                                      <p:tavLst>
                                        <p:tav tm="0">
                                          <p:val>
                                            <p:strVal val="#ppt_x"/>
                                          </p:val>
                                        </p:tav>
                                        <p:tav tm="100000">
                                          <p:val>
                                            <p:strVal val="#ppt_x"/>
                                          </p:val>
                                        </p:tav>
                                      </p:tavLst>
                                    </p:anim>
                                    <p:anim calcmode="lin" valueType="num">
                                      <p:cBhvr>
                                        <p:cTn id="97" dur="1000" fill="hold"/>
                                        <p:tgtEl>
                                          <p:spTgt spid="14383"/>
                                        </p:tgtEl>
                                        <p:attrNameLst>
                                          <p:attrName>ppt_y</p:attrName>
                                        </p:attrNameLst>
                                      </p:cBhvr>
                                      <p:tavLst>
                                        <p:tav tm="0">
                                          <p:val>
                                            <p:strVal val="#ppt_y+.1"/>
                                          </p:val>
                                        </p:tav>
                                        <p:tav tm="100000">
                                          <p:val>
                                            <p:strVal val="#ppt_y"/>
                                          </p:val>
                                        </p:tav>
                                      </p:tavLst>
                                    </p:anim>
                                  </p:childTnLst>
                                </p:cTn>
                              </p:par>
                              <p:par>
                                <p:cTn id="98" presetID="42" presetClass="entr" presetSubtype="0" fill="hold" grpId="0" nodeType="withEffect">
                                  <p:stCondLst>
                                    <p:cond delay="0"/>
                                  </p:stCondLst>
                                  <p:childTnLst>
                                    <p:set>
                                      <p:cBhvr>
                                        <p:cTn id="99" dur="1" fill="hold">
                                          <p:stCondLst>
                                            <p:cond delay="0"/>
                                          </p:stCondLst>
                                        </p:cTn>
                                        <p:tgtEl>
                                          <p:spTgt spid="14382"/>
                                        </p:tgtEl>
                                        <p:attrNameLst>
                                          <p:attrName>style.visibility</p:attrName>
                                        </p:attrNameLst>
                                      </p:cBhvr>
                                      <p:to>
                                        <p:strVal val="visible"/>
                                      </p:to>
                                    </p:set>
                                    <p:animEffect transition="in" filter="fade">
                                      <p:cBhvr>
                                        <p:cTn id="100" dur="1000"/>
                                        <p:tgtEl>
                                          <p:spTgt spid="14382"/>
                                        </p:tgtEl>
                                      </p:cBhvr>
                                    </p:animEffect>
                                    <p:anim calcmode="lin" valueType="num">
                                      <p:cBhvr>
                                        <p:cTn id="101" dur="1000" fill="hold"/>
                                        <p:tgtEl>
                                          <p:spTgt spid="14382"/>
                                        </p:tgtEl>
                                        <p:attrNameLst>
                                          <p:attrName>ppt_x</p:attrName>
                                        </p:attrNameLst>
                                      </p:cBhvr>
                                      <p:tavLst>
                                        <p:tav tm="0">
                                          <p:val>
                                            <p:strVal val="#ppt_x"/>
                                          </p:val>
                                        </p:tav>
                                        <p:tav tm="100000">
                                          <p:val>
                                            <p:strVal val="#ppt_x"/>
                                          </p:val>
                                        </p:tav>
                                      </p:tavLst>
                                    </p:anim>
                                    <p:anim calcmode="lin" valueType="num">
                                      <p:cBhvr>
                                        <p:cTn id="102" dur="1000" fill="hold"/>
                                        <p:tgtEl>
                                          <p:spTgt spid="14382"/>
                                        </p:tgtEl>
                                        <p:attrNameLst>
                                          <p:attrName>ppt_y</p:attrName>
                                        </p:attrNameLst>
                                      </p:cBhvr>
                                      <p:tavLst>
                                        <p:tav tm="0">
                                          <p:val>
                                            <p:strVal val="#ppt_y+.1"/>
                                          </p:val>
                                        </p:tav>
                                        <p:tav tm="100000">
                                          <p:val>
                                            <p:strVal val="#ppt_y"/>
                                          </p:val>
                                        </p:tav>
                                      </p:tavLst>
                                    </p:anim>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 presetClass="exit" presetSubtype="4" fill="hold" grpId="1" nodeType="clickEffect">
                                  <p:stCondLst>
                                    <p:cond delay="0"/>
                                  </p:stCondLst>
                                  <p:childTnLst>
                                    <p:anim calcmode="lin" valueType="num">
                                      <p:cBhvr additive="base">
                                        <p:cTn id="106" dur="500"/>
                                        <p:tgtEl>
                                          <p:spTgt spid="14383"/>
                                        </p:tgtEl>
                                        <p:attrNameLst>
                                          <p:attrName>ppt_x</p:attrName>
                                        </p:attrNameLst>
                                      </p:cBhvr>
                                      <p:tavLst>
                                        <p:tav tm="0">
                                          <p:val>
                                            <p:strVal val="ppt_x"/>
                                          </p:val>
                                        </p:tav>
                                        <p:tav tm="100000">
                                          <p:val>
                                            <p:strVal val="ppt_x"/>
                                          </p:val>
                                        </p:tav>
                                      </p:tavLst>
                                    </p:anim>
                                    <p:anim calcmode="lin" valueType="num">
                                      <p:cBhvr additive="base">
                                        <p:cTn id="107" dur="500"/>
                                        <p:tgtEl>
                                          <p:spTgt spid="14383"/>
                                        </p:tgtEl>
                                        <p:attrNameLst>
                                          <p:attrName>ppt_y</p:attrName>
                                        </p:attrNameLst>
                                      </p:cBhvr>
                                      <p:tavLst>
                                        <p:tav tm="0">
                                          <p:val>
                                            <p:strVal val="ppt_y"/>
                                          </p:val>
                                        </p:tav>
                                        <p:tav tm="100000">
                                          <p:val>
                                            <p:strVal val="1+ppt_h/2"/>
                                          </p:val>
                                        </p:tav>
                                      </p:tavLst>
                                    </p:anim>
                                    <p:set>
                                      <p:cBhvr>
                                        <p:cTn id="108" dur="1" fill="hold">
                                          <p:stCondLst>
                                            <p:cond delay="499"/>
                                          </p:stCondLst>
                                        </p:cTn>
                                        <p:tgtEl>
                                          <p:spTgt spid="14383"/>
                                        </p:tgtEl>
                                        <p:attrNameLst>
                                          <p:attrName>style.visibility</p:attrName>
                                        </p:attrNameLst>
                                      </p:cBhvr>
                                      <p:to>
                                        <p:strVal val="hidden"/>
                                      </p:to>
                                    </p:set>
                                  </p:childTnLst>
                                </p:cTn>
                              </p:par>
                              <p:par>
                                <p:cTn id="109" presetID="2" presetClass="exit" presetSubtype="4" fill="hold" grpId="1" nodeType="withEffect">
                                  <p:stCondLst>
                                    <p:cond delay="0"/>
                                  </p:stCondLst>
                                  <p:childTnLst>
                                    <p:anim calcmode="lin" valueType="num">
                                      <p:cBhvr additive="base">
                                        <p:cTn id="110" dur="500"/>
                                        <p:tgtEl>
                                          <p:spTgt spid="14382"/>
                                        </p:tgtEl>
                                        <p:attrNameLst>
                                          <p:attrName>ppt_x</p:attrName>
                                        </p:attrNameLst>
                                      </p:cBhvr>
                                      <p:tavLst>
                                        <p:tav tm="0">
                                          <p:val>
                                            <p:strVal val="ppt_x"/>
                                          </p:val>
                                        </p:tav>
                                        <p:tav tm="100000">
                                          <p:val>
                                            <p:strVal val="ppt_x"/>
                                          </p:val>
                                        </p:tav>
                                      </p:tavLst>
                                    </p:anim>
                                    <p:anim calcmode="lin" valueType="num">
                                      <p:cBhvr additive="base">
                                        <p:cTn id="111" dur="500"/>
                                        <p:tgtEl>
                                          <p:spTgt spid="14382"/>
                                        </p:tgtEl>
                                        <p:attrNameLst>
                                          <p:attrName>ppt_y</p:attrName>
                                        </p:attrNameLst>
                                      </p:cBhvr>
                                      <p:tavLst>
                                        <p:tav tm="0">
                                          <p:val>
                                            <p:strVal val="ppt_y"/>
                                          </p:val>
                                        </p:tav>
                                        <p:tav tm="100000">
                                          <p:val>
                                            <p:strVal val="1+ppt_h/2"/>
                                          </p:val>
                                        </p:tav>
                                      </p:tavLst>
                                    </p:anim>
                                    <p:set>
                                      <p:cBhvr>
                                        <p:cTn id="112" dur="1" fill="hold">
                                          <p:stCondLst>
                                            <p:cond delay="499"/>
                                          </p:stCondLst>
                                        </p:cTn>
                                        <p:tgtEl>
                                          <p:spTgt spid="14382"/>
                                        </p:tgtEl>
                                        <p:attrNameLst>
                                          <p:attrName>style.visibility</p:attrName>
                                        </p:attrNameLst>
                                      </p:cBhvr>
                                      <p:to>
                                        <p:strVal val="hidden"/>
                                      </p:to>
                                    </p:set>
                                  </p:childTnLst>
                                </p:cTn>
                              </p:par>
                              <p:par>
                                <p:cTn id="113" presetID="2" presetClass="exit" presetSubtype="4" fill="hold" grpId="1" nodeType="withEffect">
                                  <p:stCondLst>
                                    <p:cond delay="0"/>
                                  </p:stCondLst>
                                  <p:childTnLst>
                                    <p:anim calcmode="lin" valueType="num">
                                      <p:cBhvr additive="base">
                                        <p:cTn id="114" dur="500"/>
                                        <p:tgtEl>
                                          <p:spTgt spid="14380"/>
                                        </p:tgtEl>
                                        <p:attrNameLst>
                                          <p:attrName>ppt_x</p:attrName>
                                        </p:attrNameLst>
                                      </p:cBhvr>
                                      <p:tavLst>
                                        <p:tav tm="0">
                                          <p:val>
                                            <p:strVal val="ppt_x"/>
                                          </p:val>
                                        </p:tav>
                                        <p:tav tm="100000">
                                          <p:val>
                                            <p:strVal val="ppt_x"/>
                                          </p:val>
                                        </p:tav>
                                      </p:tavLst>
                                    </p:anim>
                                    <p:anim calcmode="lin" valueType="num">
                                      <p:cBhvr additive="base">
                                        <p:cTn id="115" dur="500"/>
                                        <p:tgtEl>
                                          <p:spTgt spid="14380"/>
                                        </p:tgtEl>
                                        <p:attrNameLst>
                                          <p:attrName>ppt_y</p:attrName>
                                        </p:attrNameLst>
                                      </p:cBhvr>
                                      <p:tavLst>
                                        <p:tav tm="0">
                                          <p:val>
                                            <p:strVal val="ppt_y"/>
                                          </p:val>
                                        </p:tav>
                                        <p:tav tm="100000">
                                          <p:val>
                                            <p:strVal val="1+ppt_h/2"/>
                                          </p:val>
                                        </p:tav>
                                      </p:tavLst>
                                    </p:anim>
                                    <p:set>
                                      <p:cBhvr>
                                        <p:cTn id="116" dur="1" fill="hold">
                                          <p:stCondLst>
                                            <p:cond delay="499"/>
                                          </p:stCondLst>
                                        </p:cTn>
                                        <p:tgtEl>
                                          <p:spTgt spid="14380"/>
                                        </p:tgtEl>
                                        <p:attrNameLst>
                                          <p:attrName>style.visibility</p:attrName>
                                        </p:attrNameLst>
                                      </p:cBhvr>
                                      <p:to>
                                        <p:strVal val="hidden"/>
                                      </p:to>
                                    </p:set>
                                  </p:childTnLst>
                                </p:cTn>
                              </p:par>
                              <p:par>
                                <p:cTn id="117" presetID="2" presetClass="exit" presetSubtype="4" fill="hold" grpId="1" nodeType="withEffect">
                                  <p:stCondLst>
                                    <p:cond delay="0"/>
                                  </p:stCondLst>
                                  <p:childTnLst>
                                    <p:anim calcmode="lin" valueType="num">
                                      <p:cBhvr additive="base">
                                        <p:cTn id="118" dur="500"/>
                                        <p:tgtEl>
                                          <p:spTgt spid="14375"/>
                                        </p:tgtEl>
                                        <p:attrNameLst>
                                          <p:attrName>ppt_x</p:attrName>
                                        </p:attrNameLst>
                                      </p:cBhvr>
                                      <p:tavLst>
                                        <p:tav tm="0">
                                          <p:val>
                                            <p:strVal val="ppt_x"/>
                                          </p:val>
                                        </p:tav>
                                        <p:tav tm="100000">
                                          <p:val>
                                            <p:strVal val="ppt_x"/>
                                          </p:val>
                                        </p:tav>
                                      </p:tavLst>
                                    </p:anim>
                                    <p:anim calcmode="lin" valueType="num">
                                      <p:cBhvr additive="base">
                                        <p:cTn id="119" dur="500"/>
                                        <p:tgtEl>
                                          <p:spTgt spid="14375"/>
                                        </p:tgtEl>
                                        <p:attrNameLst>
                                          <p:attrName>ppt_y</p:attrName>
                                        </p:attrNameLst>
                                      </p:cBhvr>
                                      <p:tavLst>
                                        <p:tav tm="0">
                                          <p:val>
                                            <p:strVal val="ppt_y"/>
                                          </p:val>
                                        </p:tav>
                                        <p:tav tm="100000">
                                          <p:val>
                                            <p:strVal val="1+ppt_h/2"/>
                                          </p:val>
                                        </p:tav>
                                      </p:tavLst>
                                    </p:anim>
                                    <p:set>
                                      <p:cBhvr>
                                        <p:cTn id="120" dur="1" fill="hold">
                                          <p:stCondLst>
                                            <p:cond delay="499"/>
                                          </p:stCondLst>
                                        </p:cTn>
                                        <p:tgtEl>
                                          <p:spTgt spid="14375"/>
                                        </p:tgtEl>
                                        <p:attrNameLst>
                                          <p:attrName>style.visibility</p:attrName>
                                        </p:attrNameLst>
                                      </p:cBhvr>
                                      <p:to>
                                        <p:strVal val="hidden"/>
                                      </p:to>
                                    </p:set>
                                  </p:childTnLst>
                                </p:cTn>
                              </p:par>
                              <p:par>
                                <p:cTn id="121" presetID="2" presetClass="exit" presetSubtype="4" fill="hold" grpId="1" nodeType="withEffect">
                                  <p:stCondLst>
                                    <p:cond delay="0"/>
                                  </p:stCondLst>
                                  <p:childTnLst>
                                    <p:anim calcmode="lin" valueType="num">
                                      <p:cBhvr additive="base">
                                        <p:cTn id="122" dur="500"/>
                                        <p:tgtEl>
                                          <p:spTgt spid="14377"/>
                                        </p:tgtEl>
                                        <p:attrNameLst>
                                          <p:attrName>ppt_x</p:attrName>
                                        </p:attrNameLst>
                                      </p:cBhvr>
                                      <p:tavLst>
                                        <p:tav tm="0">
                                          <p:val>
                                            <p:strVal val="ppt_x"/>
                                          </p:val>
                                        </p:tav>
                                        <p:tav tm="100000">
                                          <p:val>
                                            <p:strVal val="ppt_x"/>
                                          </p:val>
                                        </p:tav>
                                      </p:tavLst>
                                    </p:anim>
                                    <p:anim calcmode="lin" valueType="num">
                                      <p:cBhvr additive="base">
                                        <p:cTn id="123" dur="500"/>
                                        <p:tgtEl>
                                          <p:spTgt spid="14377"/>
                                        </p:tgtEl>
                                        <p:attrNameLst>
                                          <p:attrName>ppt_y</p:attrName>
                                        </p:attrNameLst>
                                      </p:cBhvr>
                                      <p:tavLst>
                                        <p:tav tm="0">
                                          <p:val>
                                            <p:strVal val="ppt_y"/>
                                          </p:val>
                                        </p:tav>
                                        <p:tav tm="100000">
                                          <p:val>
                                            <p:strVal val="1+ppt_h/2"/>
                                          </p:val>
                                        </p:tav>
                                      </p:tavLst>
                                    </p:anim>
                                    <p:set>
                                      <p:cBhvr>
                                        <p:cTn id="124" dur="1" fill="hold">
                                          <p:stCondLst>
                                            <p:cond delay="499"/>
                                          </p:stCondLst>
                                        </p:cTn>
                                        <p:tgtEl>
                                          <p:spTgt spid="14377"/>
                                        </p:tgtEl>
                                        <p:attrNameLst>
                                          <p:attrName>style.visibility</p:attrName>
                                        </p:attrNameLst>
                                      </p:cBhvr>
                                      <p:to>
                                        <p:strVal val="hidden"/>
                                      </p:to>
                                    </p:set>
                                  </p:childTnLst>
                                </p:cTn>
                              </p:par>
                              <p:par>
                                <p:cTn id="125" presetID="2" presetClass="exit" presetSubtype="4" fill="hold" grpId="1" nodeType="withEffect">
                                  <p:stCondLst>
                                    <p:cond delay="0"/>
                                  </p:stCondLst>
                                  <p:childTnLst>
                                    <p:anim calcmode="lin" valueType="num">
                                      <p:cBhvr additive="base">
                                        <p:cTn id="126" dur="500"/>
                                        <p:tgtEl>
                                          <p:spTgt spid="14376"/>
                                        </p:tgtEl>
                                        <p:attrNameLst>
                                          <p:attrName>ppt_x</p:attrName>
                                        </p:attrNameLst>
                                      </p:cBhvr>
                                      <p:tavLst>
                                        <p:tav tm="0">
                                          <p:val>
                                            <p:strVal val="ppt_x"/>
                                          </p:val>
                                        </p:tav>
                                        <p:tav tm="100000">
                                          <p:val>
                                            <p:strVal val="ppt_x"/>
                                          </p:val>
                                        </p:tav>
                                      </p:tavLst>
                                    </p:anim>
                                    <p:anim calcmode="lin" valueType="num">
                                      <p:cBhvr additive="base">
                                        <p:cTn id="127" dur="500"/>
                                        <p:tgtEl>
                                          <p:spTgt spid="14376"/>
                                        </p:tgtEl>
                                        <p:attrNameLst>
                                          <p:attrName>ppt_y</p:attrName>
                                        </p:attrNameLst>
                                      </p:cBhvr>
                                      <p:tavLst>
                                        <p:tav tm="0">
                                          <p:val>
                                            <p:strVal val="ppt_y"/>
                                          </p:val>
                                        </p:tav>
                                        <p:tav tm="100000">
                                          <p:val>
                                            <p:strVal val="1+ppt_h/2"/>
                                          </p:val>
                                        </p:tav>
                                      </p:tavLst>
                                    </p:anim>
                                    <p:set>
                                      <p:cBhvr>
                                        <p:cTn id="128" dur="1" fill="hold">
                                          <p:stCondLst>
                                            <p:cond delay="499"/>
                                          </p:stCondLst>
                                        </p:cTn>
                                        <p:tgtEl>
                                          <p:spTgt spid="14376"/>
                                        </p:tgtEl>
                                        <p:attrNameLst>
                                          <p:attrName>style.visibility</p:attrName>
                                        </p:attrNameLst>
                                      </p:cBhvr>
                                      <p:to>
                                        <p:strVal val="hidden"/>
                                      </p:to>
                                    </p:set>
                                  </p:childTnLst>
                                </p:cTn>
                              </p:par>
                              <p:par>
                                <p:cTn id="129" presetID="2" presetClass="exit" presetSubtype="4" fill="hold" grpId="1" nodeType="withEffect">
                                  <p:stCondLst>
                                    <p:cond delay="0"/>
                                  </p:stCondLst>
                                  <p:childTnLst>
                                    <p:anim calcmode="lin" valueType="num">
                                      <p:cBhvr additive="base">
                                        <p:cTn id="130" dur="500"/>
                                        <p:tgtEl>
                                          <p:spTgt spid="14370"/>
                                        </p:tgtEl>
                                        <p:attrNameLst>
                                          <p:attrName>ppt_x</p:attrName>
                                        </p:attrNameLst>
                                      </p:cBhvr>
                                      <p:tavLst>
                                        <p:tav tm="0">
                                          <p:val>
                                            <p:strVal val="ppt_x"/>
                                          </p:val>
                                        </p:tav>
                                        <p:tav tm="100000">
                                          <p:val>
                                            <p:strVal val="ppt_x"/>
                                          </p:val>
                                        </p:tav>
                                      </p:tavLst>
                                    </p:anim>
                                    <p:anim calcmode="lin" valueType="num">
                                      <p:cBhvr additive="base">
                                        <p:cTn id="131" dur="500"/>
                                        <p:tgtEl>
                                          <p:spTgt spid="14370"/>
                                        </p:tgtEl>
                                        <p:attrNameLst>
                                          <p:attrName>ppt_y</p:attrName>
                                        </p:attrNameLst>
                                      </p:cBhvr>
                                      <p:tavLst>
                                        <p:tav tm="0">
                                          <p:val>
                                            <p:strVal val="ppt_y"/>
                                          </p:val>
                                        </p:tav>
                                        <p:tav tm="100000">
                                          <p:val>
                                            <p:strVal val="1+ppt_h/2"/>
                                          </p:val>
                                        </p:tav>
                                      </p:tavLst>
                                    </p:anim>
                                    <p:set>
                                      <p:cBhvr>
                                        <p:cTn id="132" dur="1" fill="hold">
                                          <p:stCondLst>
                                            <p:cond delay="499"/>
                                          </p:stCondLst>
                                        </p:cTn>
                                        <p:tgtEl>
                                          <p:spTgt spid="14370"/>
                                        </p:tgtEl>
                                        <p:attrNameLst>
                                          <p:attrName>style.visibility</p:attrName>
                                        </p:attrNameLst>
                                      </p:cBhvr>
                                      <p:to>
                                        <p:strVal val="hidden"/>
                                      </p:to>
                                    </p:set>
                                  </p:childTnLst>
                                </p:cTn>
                              </p:par>
                              <p:par>
                                <p:cTn id="133" presetID="2" presetClass="exit" presetSubtype="4" fill="hold" grpId="1" nodeType="withEffect">
                                  <p:stCondLst>
                                    <p:cond delay="0"/>
                                  </p:stCondLst>
                                  <p:childTnLst>
                                    <p:anim calcmode="lin" valueType="num">
                                      <p:cBhvr additive="base">
                                        <p:cTn id="134" dur="500"/>
                                        <p:tgtEl>
                                          <p:spTgt spid="14371"/>
                                        </p:tgtEl>
                                        <p:attrNameLst>
                                          <p:attrName>ppt_x</p:attrName>
                                        </p:attrNameLst>
                                      </p:cBhvr>
                                      <p:tavLst>
                                        <p:tav tm="0">
                                          <p:val>
                                            <p:strVal val="ppt_x"/>
                                          </p:val>
                                        </p:tav>
                                        <p:tav tm="100000">
                                          <p:val>
                                            <p:strVal val="ppt_x"/>
                                          </p:val>
                                        </p:tav>
                                      </p:tavLst>
                                    </p:anim>
                                    <p:anim calcmode="lin" valueType="num">
                                      <p:cBhvr additive="base">
                                        <p:cTn id="135" dur="500"/>
                                        <p:tgtEl>
                                          <p:spTgt spid="14371"/>
                                        </p:tgtEl>
                                        <p:attrNameLst>
                                          <p:attrName>ppt_y</p:attrName>
                                        </p:attrNameLst>
                                      </p:cBhvr>
                                      <p:tavLst>
                                        <p:tav tm="0">
                                          <p:val>
                                            <p:strVal val="ppt_y"/>
                                          </p:val>
                                        </p:tav>
                                        <p:tav tm="100000">
                                          <p:val>
                                            <p:strVal val="1+ppt_h/2"/>
                                          </p:val>
                                        </p:tav>
                                      </p:tavLst>
                                    </p:anim>
                                    <p:set>
                                      <p:cBhvr>
                                        <p:cTn id="136" dur="1" fill="hold">
                                          <p:stCondLst>
                                            <p:cond delay="499"/>
                                          </p:stCondLst>
                                        </p:cTn>
                                        <p:tgtEl>
                                          <p:spTgt spid="14371"/>
                                        </p:tgtEl>
                                        <p:attrNameLst>
                                          <p:attrName>style.visibility</p:attrName>
                                        </p:attrNameLst>
                                      </p:cBhvr>
                                      <p:to>
                                        <p:strVal val="hidden"/>
                                      </p:to>
                                    </p:set>
                                  </p:childTnLst>
                                </p:cTn>
                              </p:par>
                              <p:par>
                                <p:cTn id="137" presetID="2" presetClass="exit" presetSubtype="4" fill="hold" grpId="1" nodeType="withEffect">
                                  <p:stCondLst>
                                    <p:cond delay="0"/>
                                  </p:stCondLst>
                                  <p:childTnLst>
                                    <p:anim calcmode="lin" valueType="num">
                                      <p:cBhvr additive="base">
                                        <p:cTn id="138" dur="500"/>
                                        <p:tgtEl>
                                          <p:spTgt spid="14381"/>
                                        </p:tgtEl>
                                        <p:attrNameLst>
                                          <p:attrName>ppt_x</p:attrName>
                                        </p:attrNameLst>
                                      </p:cBhvr>
                                      <p:tavLst>
                                        <p:tav tm="0">
                                          <p:val>
                                            <p:strVal val="ppt_x"/>
                                          </p:val>
                                        </p:tav>
                                        <p:tav tm="100000">
                                          <p:val>
                                            <p:strVal val="ppt_x"/>
                                          </p:val>
                                        </p:tav>
                                      </p:tavLst>
                                    </p:anim>
                                    <p:anim calcmode="lin" valueType="num">
                                      <p:cBhvr additive="base">
                                        <p:cTn id="139" dur="500"/>
                                        <p:tgtEl>
                                          <p:spTgt spid="14381"/>
                                        </p:tgtEl>
                                        <p:attrNameLst>
                                          <p:attrName>ppt_y</p:attrName>
                                        </p:attrNameLst>
                                      </p:cBhvr>
                                      <p:tavLst>
                                        <p:tav tm="0">
                                          <p:val>
                                            <p:strVal val="ppt_y"/>
                                          </p:val>
                                        </p:tav>
                                        <p:tav tm="100000">
                                          <p:val>
                                            <p:strVal val="1+ppt_h/2"/>
                                          </p:val>
                                        </p:tav>
                                      </p:tavLst>
                                    </p:anim>
                                    <p:set>
                                      <p:cBhvr>
                                        <p:cTn id="140" dur="1" fill="hold">
                                          <p:stCondLst>
                                            <p:cond delay="499"/>
                                          </p:stCondLst>
                                        </p:cTn>
                                        <p:tgtEl>
                                          <p:spTgt spid="14381"/>
                                        </p:tgtEl>
                                        <p:attrNameLst>
                                          <p:attrName>style.visibility</p:attrName>
                                        </p:attrNameLst>
                                      </p:cBhvr>
                                      <p:to>
                                        <p:strVal val="hidden"/>
                                      </p:to>
                                    </p:set>
                                  </p:childTnLst>
                                </p:cTn>
                              </p:par>
                              <p:par>
                                <p:cTn id="141" presetID="2" presetClass="exit" presetSubtype="4" fill="hold" grpId="1" nodeType="withEffect">
                                  <p:stCondLst>
                                    <p:cond delay="0"/>
                                  </p:stCondLst>
                                  <p:childTnLst>
                                    <p:anim calcmode="lin" valueType="num">
                                      <p:cBhvr additive="base">
                                        <p:cTn id="142" dur="500"/>
                                        <p:tgtEl>
                                          <p:spTgt spid="14378"/>
                                        </p:tgtEl>
                                        <p:attrNameLst>
                                          <p:attrName>ppt_x</p:attrName>
                                        </p:attrNameLst>
                                      </p:cBhvr>
                                      <p:tavLst>
                                        <p:tav tm="0">
                                          <p:val>
                                            <p:strVal val="ppt_x"/>
                                          </p:val>
                                        </p:tav>
                                        <p:tav tm="100000">
                                          <p:val>
                                            <p:strVal val="ppt_x"/>
                                          </p:val>
                                        </p:tav>
                                      </p:tavLst>
                                    </p:anim>
                                    <p:anim calcmode="lin" valueType="num">
                                      <p:cBhvr additive="base">
                                        <p:cTn id="143" dur="500"/>
                                        <p:tgtEl>
                                          <p:spTgt spid="14378"/>
                                        </p:tgtEl>
                                        <p:attrNameLst>
                                          <p:attrName>ppt_y</p:attrName>
                                        </p:attrNameLst>
                                      </p:cBhvr>
                                      <p:tavLst>
                                        <p:tav tm="0">
                                          <p:val>
                                            <p:strVal val="ppt_y"/>
                                          </p:val>
                                        </p:tav>
                                        <p:tav tm="100000">
                                          <p:val>
                                            <p:strVal val="1+ppt_h/2"/>
                                          </p:val>
                                        </p:tav>
                                      </p:tavLst>
                                    </p:anim>
                                    <p:set>
                                      <p:cBhvr>
                                        <p:cTn id="144" dur="1" fill="hold">
                                          <p:stCondLst>
                                            <p:cond delay="499"/>
                                          </p:stCondLst>
                                        </p:cTn>
                                        <p:tgtEl>
                                          <p:spTgt spid="14378"/>
                                        </p:tgtEl>
                                        <p:attrNameLst>
                                          <p:attrName>style.visibility</p:attrName>
                                        </p:attrNameLst>
                                      </p:cBhvr>
                                      <p:to>
                                        <p:strVal val="hidden"/>
                                      </p:to>
                                    </p:set>
                                  </p:childTnLst>
                                </p:cTn>
                              </p:par>
                              <p:par>
                                <p:cTn id="145" presetID="2" presetClass="exit" presetSubtype="4" fill="hold" grpId="1" nodeType="withEffect">
                                  <p:stCondLst>
                                    <p:cond delay="0"/>
                                  </p:stCondLst>
                                  <p:childTnLst>
                                    <p:anim calcmode="lin" valueType="num">
                                      <p:cBhvr additive="base">
                                        <p:cTn id="146" dur="500"/>
                                        <p:tgtEl>
                                          <p:spTgt spid="14372"/>
                                        </p:tgtEl>
                                        <p:attrNameLst>
                                          <p:attrName>ppt_x</p:attrName>
                                        </p:attrNameLst>
                                      </p:cBhvr>
                                      <p:tavLst>
                                        <p:tav tm="0">
                                          <p:val>
                                            <p:strVal val="ppt_x"/>
                                          </p:val>
                                        </p:tav>
                                        <p:tav tm="100000">
                                          <p:val>
                                            <p:strVal val="ppt_x"/>
                                          </p:val>
                                        </p:tav>
                                      </p:tavLst>
                                    </p:anim>
                                    <p:anim calcmode="lin" valueType="num">
                                      <p:cBhvr additive="base">
                                        <p:cTn id="147" dur="500"/>
                                        <p:tgtEl>
                                          <p:spTgt spid="14372"/>
                                        </p:tgtEl>
                                        <p:attrNameLst>
                                          <p:attrName>ppt_y</p:attrName>
                                        </p:attrNameLst>
                                      </p:cBhvr>
                                      <p:tavLst>
                                        <p:tav tm="0">
                                          <p:val>
                                            <p:strVal val="ppt_y"/>
                                          </p:val>
                                        </p:tav>
                                        <p:tav tm="100000">
                                          <p:val>
                                            <p:strVal val="1+ppt_h/2"/>
                                          </p:val>
                                        </p:tav>
                                      </p:tavLst>
                                    </p:anim>
                                    <p:set>
                                      <p:cBhvr>
                                        <p:cTn id="148" dur="1" fill="hold">
                                          <p:stCondLst>
                                            <p:cond delay="499"/>
                                          </p:stCondLst>
                                        </p:cTn>
                                        <p:tgtEl>
                                          <p:spTgt spid="14372"/>
                                        </p:tgtEl>
                                        <p:attrNameLst>
                                          <p:attrName>style.visibility</p:attrName>
                                        </p:attrNameLst>
                                      </p:cBhvr>
                                      <p:to>
                                        <p:strVal val="hidden"/>
                                      </p:to>
                                    </p:set>
                                  </p:childTnLst>
                                </p:cTn>
                              </p:par>
                              <p:par>
                                <p:cTn id="149" presetID="2" presetClass="exit" presetSubtype="4" fill="hold" grpId="1" nodeType="withEffect">
                                  <p:stCondLst>
                                    <p:cond delay="0"/>
                                  </p:stCondLst>
                                  <p:childTnLst>
                                    <p:anim calcmode="lin" valueType="num">
                                      <p:cBhvr additive="base">
                                        <p:cTn id="150" dur="500"/>
                                        <p:tgtEl>
                                          <p:spTgt spid="14373"/>
                                        </p:tgtEl>
                                        <p:attrNameLst>
                                          <p:attrName>ppt_x</p:attrName>
                                        </p:attrNameLst>
                                      </p:cBhvr>
                                      <p:tavLst>
                                        <p:tav tm="0">
                                          <p:val>
                                            <p:strVal val="ppt_x"/>
                                          </p:val>
                                        </p:tav>
                                        <p:tav tm="100000">
                                          <p:val>
                                            <p:strVal val="ppt_x"/>
                                          </p:val>
                                        </p:tav>
                                      </p:tavLst>
                                    </p:anim>
                                    <p:anim calcmode="lin" valueType="num">
                                      <p:cBhvr additive="base">
                                        <p:cTn id="151" dur="500"/>
                                        <p:tgtEl>
                                          <p:spTgt spid="14373"/>
                                        </p:tgtEl>
                                        <p:attrNameLst>
                                          <p:attrName>ppt_y</p:attrName>
                                        </p:attrNameLst>
                                      </p:cBhvr>
                                      <p:tavLst>
                                        <p:tav tm="0">
                                          <p:val>
                                            <p:strVal val="ppt_y"/>
                                          </p:val>
                                        </p:tav>
                                        <p:tav tm="100000">
                                          <p:val>
                                            <p:strVal val="1+ppt_h/2"/>
                                          </p:val>
                                        </p:tav>
                                      </p:tavLst>
                                    </p:anim>
                                    <p:set>
                                      <p:cBhvr>
                                        <p:cTn id="152" dur="1" fill="hold">
                                          <p:stCondLst>
                                            <p:cond delay="499"/>
                                          </p:stCondLst>
                                        </p:cTn>
                                        <p:tgtEl>
                                          <p:spTgt spid="1437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5" grpId="0" animBg="1"/>
      <p:bldP spid="14346" grpId="0" animBg="1"/>
      <p:bldP spid="14347" grpId="0" animBg="1"/>
      <p:bldP spid="14348" grpId="0" animBg="1"/>
      <p:bldP spid="14351" grpId="0" animBg="1"/>
      <p:bldP spid="14370" grpId="0" animBg="1"/>
      <p:bldP spid="14370" grpId="1" animBg="1"/>
      <p:bldP spid="14371" grpId="0"/>
      <p:bldP spid="14371" grpId="1"/>
      <p:bldP spid="14372" grpId="0" animBg="1"/>
      <p:bldP spid="14372" grpId="1" animBg="1"/>
      <p:bldP spid="14373" grpId="0" animBg="1"/>
      <p:bldP spid="14373" grpId="1" animBg="1"/>
      <p:bldP spid="14374" grpId="0" animBg="1"/>
      <p:bldP spid="14375" grpId="0" animBg="1"/>
      <p:bldP spid="14375" grpId="1" animBg="1"/>
      <p:bldP spid="14376" grpId="0" animBg="1"/>
      <p:bldP spid="14376" grpId="1" animBg="1"/>
      <p:bldP spid="14377" grpId="0" animBg="1"/>
      <p:bldP spid="14377" grpId="1" animBg="1"/>
      <p:bldP spid="14378" grpId="0" animBg="1"/>
      <p:bldP spid="14378" grpId="1" animBg="1"/>
      <p:bldP spid="14380" grpId="0" animBg="1"/>
      <p:bldP spid="14380" grpId="1" animBg="1"/>
      <p:bldP spid="14381" grpId="0" animBg="1"/>
      <p:bldP spid="14381" grpId="1" animBg="1"/>
      <p:bldP spid="14382" grpId="0" animBg="1"/>
      <p:bldP spid="14382" grpId="1" animBg="1"/>
      <p:bldP spid="14383" grpId="0" animBg="1"/>
      <p:bldP spid="14383"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von Neumann </a:t>
            </a:r>
            <a:r>
              <a:rPr lang="ja-JP" altLang="en-US" dirty="0" smtClean="0"/>
              <a:t>モデル</a:t>
            </a:r>
            <a:endParaRPr kumimoji="1" lang="ja-JP" altLang="en-US" dirty="0"/>
          </a:p>
        </p:txBody>
      </p:sp>
      <p:sp>
        <p:nvSpPr>
          <p:cNvPr id="4" name="テキスト ボックス 3"/>
          <p:cNvSpPr txBox="1"/>
          <p:nvPr/>
        </p:nvSpPr>
        <p:spPr>
          <a:xfrm>
            <a:off x="395536" y="1868631"/>
            <a:ext cx="8208912" cy="1200329"/>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kumimoji="1" lang="ja-JP" altLang="en-US" sz="3600" dirty="0" smtClean="0"/>
              <a:t>間接測定で必要なもの：</a:t>
            </a:r>
            <a:endParaRPr kumimoji="1" lang="en-US" altLang="ja-JP" sz="3600" dirty="0" smtClean="0"/>
          </a:p>
          <a:p>
            <a:r>
              <a:rPr lang="en-US" altLang="ja-JP" sz="3600" dirty="0"/>
              <a:t>	</a:t>
            </a:r>
            <a:r>
              <a:rPr lang="ja-JP" altLang="en-US" sz="3600" dirty="0" smtClean="0"/>
              <a:t>測られる系　と　測る系の相互作用</a:t>
            </a:r>
            <a:endParaRPr kumimoji="1" lang="en-US" altLang="ja-JP" sz="3600" dirty="0" smtClean="0"/>
          </a:p>
        </p:txBody>
      </p:sp>
      <p:sp>
        <p:nvSpPr>
          <p:cNvPr id="5" name="Oval 3"/>
          <p:cNvSpPr>
            <a:spLocks noChangeArrowheads="1"/>
          </p:cNvSpPr>
          <p:nvPr/>
        </p:nvSpPr>
        <p:spPr bwMode="auto">
          <a:xfrm>
            <a:off x="971550" y="3640484"/>
            <a:ext cx="3671888" cy="144145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 name="AutoShape 4"/>
          <p:cNvSpPr>
            <a:spLocks noChangeArrowheads="1"/>
          </p:cNvSpPr>
          <p:nvPr/>
        </p:nvSpPr>
        <p:spPr bwMode="auto">
          <a:xfrm rot="16200000">
            <a:off x="4533901" y="3823046"/>
            <a:ext cx="1225550" cy="1006475"/>
          </a:xfrm>
          <a:prstGeom prst="can">
            <a:avLst>
              <a:gd name="adj" fmla="val 250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 name="Text Box 5"/>
          <p:cNvSpPr txBox="1">
            <a:spLocks noChangeArrowheads="1"/>
          </p:cNvSpPr>
          <p:nvPr/>
        </p:nvSpPr>
        <p:spPr bwMode="auto">
          <a:xfrm>
            <a:off x="1763713" y="3856384"/>
            <a:ext cx="23764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a:solidFill>
                  <a:schemeClr val="hlink"/>
                </a:solidFill>
              </a:rPr>
              <a:t>Target system</a:t>
            </a:r>
          </a:p>
        </p:txBody>
      </p:sp>
      <p:sp>
        <p:nvSpPr>
          <p:cNvPr id="8" name="Text Box 6"/>
          <p:cNvSpPr txBox="1">
            <a:spLocks noChangeArrowheads="1"/>
          </p:cNvSpPr>
          <p:nvPr/>
        </p:nvSpPr>
        <p:spPr bwMode="auto">
          <a:xfrm>
            <a:off x="1763713" y="4361209"/>
            <a:ext cx="23764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a:t>Observable A</a:t>
            </a:r>
          </a:p>
        </p:txBody>
      </p:sp>
      <p:sp>
        <p:nvSpPr>
          <p:cNvPr id="9" name="Text Box 7"/>
          <p:cNvSpPr txBox="1">
            <a:spLocks noChangeArrowheads="1"/>
          </p:cNvSpPr>
          <p:nvPr/>
        </p:nvSpPr>
        <p:spPr bwMode="auto">
          <a:xfrm>
            <a:off x="5938838" y="3569047"/>
            <a:ext cx="2808287" cy="1703387"/>
          </a:xfrm>
          <a:prstGeom prst="rect">
            <a:avLst/>
          </a:prstGeom>
          <a:noFill/>
          <a:ln w="38100">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a:solidFill>
                  <a:schemeClr val="hlink"/>
                </a:solidFill>
              </a:rPr>
              <a:t>Probe system</a:t>
            </a:r>
          </a:p>
          <a:p>
            <a:pPr>
              <a:spcBef>
                <a:spcPct val="50000"/>
              </a:spcBef>
            </a:pPr>
            <a:r>
              <a:rPr lang="en-US" altLang="ja-JP"/>
              <a:t>the pointer operator (position of the pointer) is q and its conjugate operator is p.</a:t>
            </a:r>
          </a:p>
        </p:txBody>
      </p:sp>
      <p:pic>
        <p:nvPicPr>
          <p:cNvPr id="10"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5445224"/>
            <a:ext cx="4418919"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16377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もっと一般化できないか？</a:t>
            </a:r>
            <a:endParaRPr kumimoji="1" lang="ja-JP" altLang="en-US" dirty="0"/>
          </a:p>
        </p:txBody>
      </p:sp>
      <p:sp>
        <p:nvSpPr>
          <p:cNvPr id="3" name="コンテンツ プレースホルダー 2"/>
          <p:cNvSpPr>
            <a:spLocks noGrp="1"/>
          </p:cNvSpPr>
          <p:nvPr>
            <p:ph idx="1"/>
          </p:nvPr>
        </p:nvSpPr>
        <p:spPr>
          <a:xfrm>
            <a:off x="251520" y="1556792"/>
            <a:ext cx="8712968" cy="1080120"/>
          </a:xfrm>
        </p:spPr>
        <p:style>
          <a:lnRef idx="0">
            <a:schemeClr val="accent5"/>
          </a:lnRef>
          <a:fillRef idx="3">
            <a:schemeClr val="accent5"/>
          </a:fillRef>
          <a:effectRef idx="3">
            <a:schemeClr val="accent5"/>
          </a:effectRef>
          <a:fontRef idx="minor">
            <a:schemeClr val="lt1"/>
          </a:fontRef>
        </p:style>
        <p:txBody>
          <a:bodyPr>
            <a:noAutofit/>
          </a:bodyPr>
          <a:lstStyle/>
          <a:p>
            <a:pPr marL="0" indent="0">
              <a:buNone/>
            </a:pPr>
            <a:r>
              <a:rPr kumimoji="1" lang="ja-JP" altLang="en-US" sz="2800" dirty="0" smtClean="0"/>
              <a:t>孤立系のハミルトニアンが与えられる　＋　時間が分かる</a:t>
            </a:r>
            <a:endParaRPr kumimoji="1" lang="en-US" altLang="ja-JP" sz="2800" dirty="0" smtClean="0"/>
          </a:p>
          <a:p>
            <a:pPr marL="0" indent="0">
              <a:buNone/>
            </a:pPr>
            <a:r>
              <a:rPr kumimoji="1" lang="ja-JP" altLang="en-US" sz="2800" dirty="0" smtClean="0"/>
              <a:t>＝　</a:t>
            </a:r>
            <a:r>
              <a:rPr kumimoji="1" lang="ja-JP" altLang="en-US" sz="2800" b="1" dirty="0" smtClean="0">
                <a:effectLst>
                  <a:outerShdw blurRad="38100" dist="38100" dir="2700000" algn="tl">
                    <a:srgbClr val="000000">
                      <a:alpha val="43137"/>
                    </a:srgbClr>
                  </a:outerShdw>
                </a:effectLst>
              </a:rPr>
              <a:t>ユニタリー演算子</a:t>
            </a:r>
            <a:r>
              <a:rPr kumimoji="1" lang="ja-JP" altLang="en-US" sz="2800" dirty="0" smtClean="0"/>
              <a:t>　で記述できる。</a:t>
            </a:r>
            <a:endParaRPr kumimoji="1" lang="ja-JP" altLang="en-US" sz="2800" dirty="0"/>
          </a:p>
        </p:txBody>
      </p:sp>
      <p:sp>
        <p:nvSpPr>
          <p:cNvPr id="4" name="テキスト ボックス 3"/>
          <p:cNvSpPr txBox="1"/>
          <p:nvPr/>
        </p:nvSpPr>
        <p:spPr>
          <a:xfrm>
            <a:off x="755576" y="2996952"/>
            <a:ext cx="7272808" cy="3477875"/>
          </a:xfrm>
          <a:prstGeom prst="rect">
            <a:avLst/>
          </a:prstGeom>
          <a:noFill/>
        </p:spPr>
        <p:txBody>
          <a:bodyPr wrap="square" rtlCol="0">
            <a:spAutoFit/>
          </a:bodyPr>
          <a:lstStyle/>
          <a:p>
            <a:r>
              <a:rPr kumimoji="1" lang="ja-JP" altLang="en-US" sz="4400" dirty="0" smtClean="0">
                <a:solidFill>
                  <a:srgbClr val="0070C0"/>
                </a:solidFill>
              </a:rPr>
              <a:t>間接測定モデルに必要なもの</a:t>
            </a:r>
            <a:endParaRPr kumimoji="1" lang="en-US" altLang="ja-JP" sz="4400" dirty="0" smtClean="0">
              <a:solidFill>
                <a:srgbClr val="0070C0"/>
              </a:solidFill>
            </a:endParaRPr>
          </a:p>
          <a:p>
            <a:pPr marL="342900" indent="-342900">
              <a:buFont typeface="+mj-lt"/>
              <a:buAutoNum type="arabicPeriod"/>
            </a:pPr>
            <a:r>
              <a:rPr lang="ja-JP" altLang="en-US" sz="4400" dirty="0" smtClean="0"/>
              <a:t> 測られる系</a:t>
            </a:r>
            <a:endParaRPr lang="en-US" altLang="ja-JP" sz="4400" dirty="0" smtClean="0"/>
          </a:p>
          <a:p>
            <a:pPr marL="342900" indent="-342900">
              <a:buFont typeface="+mj-lt"/>
              <a:buAutoNum type="arabicPeriod"/>
            </a:pPr>
            <a:r>
              <a:rPr kumimoji="1" lang="ja-JP" altLang="en-US" sz="4400" dirty="0" smtClean="0"/>
              <a:t> 測る系</a:t>
            </a:r>
            <a:endParaRPr kumimoji="1" lang="en-US" altLang="ja-JP" sz="4400" dirty="0" smtClean="0"/>
          </a:p>
          <a:p>
            <a:pPr marL="342900" indent="-342900">
              <a:buFont typeface="+mj-lt"/>
              <a:buAutoNum type="arabicPeriod"/>
            </a:pPr>
            <a:r>
              <a:rPr lang="ja-JP" altLang="en-US" sz="4400" dirty="0" smtClean="0"/>
              <a:t> 測る系の初期状態</a:t>
            </a:r>
            <a:endParaRPr lang="en-US" altLang="ja-JP" sz="4400" dirty="0" smtClean="0"/>
          </a:p>
          <a:p>
            <a:pPr marL="342900" indent="-342900">
              <a:buFont typeface="+mj-lt"/>
              <a:buAutoNum type="arabicPeriod"/>
            </a:pPr>
            <a:r>
              <a:rPr kumimoji="1" lang="ja-JP" altLang="en-US" sz="4400" dirty="0" smtClean="0"/>
              <a:t> ユニタリー演算子</a:t>
            </a:r>
            <a:endParaRPr kumimoji="1" lang="ja-JP" altLang="en-US" sz="4400" dirty="0"/>
          </a:p>
        </p:txBody>
      </p:sp>
    </p:spTree>
    <p:extLst>
      <p:ext uri="{BB962C8B-B14F-4D97-AF65-F5344CB8AC3E}">
        <p14:creationId xmlns:p14="http://schemas.microsoft.com/office/powerpoint/2010/main" val="20904466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8400" y="3734966"/>
            <a:ext cx="3455988"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63" name="Rectangle 3"/>
          <p:cNvSpPr>
            <a:spLocks noGrp="1" noChangeArrowheads="1"/>
          </p:cNvSpPr>
          <p:nvPr>
            <p:ph type="title"/>
          </p:nvPr>
        </p:nvSpPr>
        <p:spPr>
          <a:xfrm>
            <a:off x="412750" y="332656"/>
            <a:ext cx="7543800" cy="785812"/>
          </a:xfrm>
        </p:spPr>
        <p:txBody>
          <a:bodyPr/>
          <a:lstStyle/>
          <a:p>
            <a:r>
              <a:rPr lang="en-US" altLang="ja-JP" dirty="0"/>
              <a:t>POVM in Measuring Processes</a:t>
            </a:r>
          </a:p>
        </p:txBody>
      </p:sp>
      <p:pic>
        <p:nvPicPr>
          <p:cNvPr id="1536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1934741"/>
            <a:ext cx="4608512" cy="1506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65" name="Line 5"/>
          <p:cNvSpPr>
            <a:spLocks noChangeShapeType="1"/>
          </p:cNvSpPr>
          <p:nvPr/>
        </p:nvSpPr>
        <p:spPr bwMode="auto">
          <a:xfrm flipV="1">
            <a:off x="755650" y="2511003"/>
            <a:ext cx="0" cy="7921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366" name="Text Box 6"/>
          <p:cNvSpPr txBox="1">
            <a:spLocks noChangeArrowheads="1"/>
          </p:cNvSpPr>
          <p:nvPr/>
        </p:nvSpPr>
        <p:spPr bwMode="auto">
          <a:xfrm>
            <a:off x="323850" y="3376191"/>
            <a:ext cx="7992566"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dirty="0"/>
              <a:t>state in the measured system after the measuring process</a:t>
            </a:r>
          </a:p>
        </p:txBody>
      </p:sp>
      <p:sp>
        <p:nvSpPr>
          <p:cNvPr id="15370" name="Text Box 10"/>
          <p:cNvSpPr txBox="1">
            <a:spLocks noChangeArrowheads="1"/>
          </p:cNvSpPr>
          <p:nvPr/>
        </p:nvSpPr>
        <p:spPr bwMode="auto">
          <a:xfrm>
            <a:off x="5795963" y="2799928"/>
            <a:ext cx="2736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a:t>Kraus operator</a:t>
            </a:r>
          </a:p>
        </p:txBody>
      </p:sp>
      <p:sp>
        <p:nvSpPr>
          <p:cNvPr id="15374" name="Rectangle 14"/>
          <p:cNvSpPr>
            <a:spLocks noChangeArrowheads="1"/>
          </p:cNvSpPr>
          <p:nvPr/>
        </p:nvSpPr>
        <p:spPr bwMode="auto">
          <a:xfrm>
            <a:off x="3348038" y="2726903"/>
            <a:ext cx="4752975" cy="576263"/>
          </a:xfrm>
          <a:prstGeom prst="rect">
            <a:avLst/>
          </a:prstGeom>
          <a:noFill/>
          <a:ln w="25400">
            <a:solidFill>
              <a:schemeClr val="tx2">
                <a:lumMod val="60000"/>
                <a:lumOff val="4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pic>
        <p:nvPicPr>
          <p:cNvPr id="15375"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825" y="3807991"/>
            <a:ext cx="2665413" cy="234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76" name="Text Box 16"/>
          <p:cNvSpPr txBox="1">
            <a:spLocks noChangeArrowheads="1"/>
          </p:cNvSpPr>
          <p:nvPr/>
        </p:nvSpPr>
        <p:spPr bwMode="auto">
          <a:xfrm>
            <a:off x="3851275" y="4743028"/>
            <a:ext cx="4824413" cy="376238"/>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b="1"/>
              <a:t>Positive operator valued measure (POVM)</a:t>
            </a:r>
          </a:p>
        </p:txBody>
      </p:sp>
      <p:sp>
        <p:nvSpPr>
          <p:cNvPr id="15377" name="Rectangle 17"/>
          <p:cNvSpPr>
            <a:spLocks noChangeArrowheads="1"/>
          </p:cNvSpPr>
          <p:nvPr/>
        </p:nvSpPr>
        <p:spPr bwMode="auto">
          <a:xfrm>
            <a:off x="5940425" y="3807991"/>
            <a:ext cx="503238" cy="576262"/>
          </a:xfrm>
          <a:prstGeom prst="rect">
            <a:avLst/>
          </a:prstGeom>
          <a:noFill/>
          <a:ln w="25400">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378" name="Text Box 18"/>
          <p:cNvSpPr txBox="1">
            <a:spLocks noChangeArrowheads="1"/>
          </p:cNvSpPr>
          <p:nvPr/>
        </p:nvSpPr>
        <p:spPr bwMode="auto">
          <a:xfrm>
            <a:off x="3276600" y="5176416"/>
            <a:ext cx="53276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a:t>Probability distribution to obtain a measurement outcome “k”</a:t>
            </a:r>
          </a:p>
        </p:txBody>
      </p:sp>
      <p:sp>
        <p:nvSpPr>
          <p:cNvPr id="15379" name="Text Box 19"/>
          <p:cNvSpPr txBox="1">
            <a:spLocks noChangeArrowheads="1"/>
          </p:cNvSpPr>
          <p:nvPr/>
        </p:nvSpPr>
        <p:spPr bwMode="auto">
          <a:xfrm>
            <a:off x="6372225" y="5895553"/>
            <a:ext cx="23034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a:t>Born’s formula</a:t>
            </a:r>
          </a:p>
        </p:txBody>
      </p:sp>
      <p:pic>
        <p:nvPicPr>
          <p:cNvPr id="15380" name="Picture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94532" y="2757899"/>
            <a:ext cx="2447925" cy="538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81" name="Line 21"/>
          <p:cNvSpPr>
            <a:spLocks noChangeShapeType="1"/>
          </p:cNvSpPr>
          <p:nvPr/>
        </p:nvSpPr>
        <p:spPr bwMode="auto">
          <a:xfrm flipV="1">
            <a:off x="6227763" y="4384253"/>
            <a:ext cx="0" cy="3587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pic>
        <p:nvPicPr>
          <p:cNvPr id="15382" name="Picture 2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73363" y="5824116"/>
            <a:ext cx="3527425" cy="557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83" name="Text Box 23"/>
          <p:cNvSpPr txBox="1">
            <a:spLocks noChangeArrowheads="1"/>
          </p:cNvSpPr>
          <p:nvPr/>
        </p:nvSpPr>
        <p:spPr bwMode="auto">
          <a:xfrm>
            <a:off x="2555875" y="1210841"/>
            <a:ext cx="55435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1600" dirty="0"/>
              <a:t>(M. A. Nielsen and I. L. Chuang, </a:t>
            </a:r>
            <a:r>
              <a:rPr lang="en-US" altLang="ja-JP" sz="1600" i="1" dirty="0"/>
              <a:t>Quantum Computation and Quantum Information</a:t>
            </a:r>
            <a:r>
              <a:rPr lang="en-US" altLang="ja-JP" sz="1600" dirty="0"/>
              <a:t> (Cambridge Univ. Press, 2000))</a:t>
            </a:r>
          </a:p>
        </p:txBody>
      </p:sp>
    </p:spTree>
    <p:extLst>
      <p:ext uri="{BB962C8B-B14F-4D97-AF65-F5344CB8AC3E}">
        <p14:creationId xmlns:p14="http://schemas.microsoft.com/office/powerpoint/2010/main" val="15995786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測定結果を知っているときは・・・</a:t>
            </a:r>
            <a:endParaRPr kumimoji="1" lang="ja-JP" altLang="en-US" dirty="0"/>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420888"/>
            <a:ext cx="7162800" cy="3114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テキスト ボックス 3"/>
          <p:cNvSpPr txBox="1"/>
          <p:nvPr/>
        </p:nvSpPr>
        <p:spPr>
          <a:xfrm>
            <a:off x="467544" y="3717032"/>
            <a:ext cx="4968552" cy="707886"/>
          </a:xfrm>
          <a:prstGeom prst="rect">
            <a:avLst/>
          </a:prstGeom>
          <a:noFill/>
        </p:spPr>
        <p:txBody>
          <a:bodyPr wrap="square" rtlCol="0">
            <a:spAutoFit/>
          </a:bodyPr>
          <a:lstStyle/>
          <a:p>
            <a:r>
              <a:rPr kumimoji="1" lang="ja-JP" altLang="en-US" sz="4000" dirty="0" smtClean="0"/>
              <a:t>測定による状態変化</a:t>
            </a:r>
            <a:endParaRPr kumimoji="1" lang="ja-JP" altLang="en-US" sz="4000" dirty="0"/>
          </a:p>
        </p:txBody>
      </p:sp>
      <p:sp>
        <p:nvSpPr>
          <p:cNvPr id="6" name="テキスト ボックス 5"/>
          <p:cNvSpPr txBox="1"/>
          <p:nvPr/>
        </p:nvSpPr>
        <p:spPr>
          <a:xfrm>
            <a:off x="467544" y="1556792"/>
            <a:ext cx="4968552" cy="707886"/>
          </a:xfrm>
          <a:prstGeom prst="rect">
            <a:avLst/>
          </a:prstGeom>
          <a:noFill/>
        </p:spPr>
        <p:txBody>
          <a:bodyPr wrap="square" rtlCol="0">
            <a:spAutoFit/>
          </a:bodyPr>
          <a:lstStyle/>
          <a:p>
            <a:r>
              <a:rPr lang="ja-JP" altLang="en-US" sz="4000" dirty="0" smtClean="0"/>
              <a:t>測定結果の確率分布</a:t>
            </a:r>
            <a:endParaRPr kumimoji="1" lang="ja-JP" altLang="en-US" sz="4000" dirty="0"/>
          </a:p>
        </p:txBody>
      </p:sp>
    </p:spTree>
    <p:extLst>
      <p:ext uri="{BB962C8B-B14F-4D97-AF65-F5344CB8AC3E}">
        <p14:creationId xmlns:p14="http://schemas.microsoft.com/office/powerpoint/2010/main" val="2328823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直接測定と間接測定の関係</a:t>
            </a:r>
            <a:endParaRPr kumimoji="1" lang="ja-JP" altLang="en-US" dirty="0"/>
          </a:p>
        </p:txBody>
      </p:sp>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3355" y="2564904"/>
            <a:ext cx="742950"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テキスト ボックス 4"/>
          <p:cNvSpPr txBox="1"/>
          <p:nvPr/>
        </p:nvSpPr>
        <p:spPr>
          <a:xfrm>
            <a:off x="1907704" y="2564904"/>
            <a:ext cx="6624736" cy="1200329"/>
          </a:xfrm>
          <a:prstGeom prst="rect">
            <a:avLst/>
          </a:prstGeom>
          <a:noFill/>
        </p:spPr>
        <p:txBody>
          <a:bodyPr wrap="square" rtlCol="0">
            <a:spAutoFit/>
          </a:bodyPr>
          <a:lstStyle/>
          <a:p>
            <a:r>
              <a:rPr lang="ja-JP" altLang="en-US" sz="3600" dirty="0" smtClean="0"/>
              <a:t>測りたい </a:t>
            </a:r>
            <a:r>
              <a:rPr lang="en-US" altLang="ja-JP" sz="3600" dirty="0" smtClean="0"/>
              <a:t>Observable </a:t>
            </a:r>
            <a:r>
              <a:rPr lang="ja-JP" altLang="en-US" sz="3600" dirty="0" smtClean="0"/>
              <a:t>の固有ベクトルへの射影</a:t>
            </a:r>
            <a:r>
              <a:rPr lang="ja-JP" altLang="en-US" sz="3600" dirty="0"/>
              <a:t>演算子</a:t>
            </a:r>
            <a:endParaRPr kumimoji="1" lang="ja-JP" altLang="en-US" sz="3600" dirty="0"/>
          </a:p>
        </p:txBody>
      </p:sp>
      <p:sp>
        <p:nvSpPr>
          <p:cNvPr id="6" name="テキスト ボックス 5"/>
          <p:cNvSpPr txBox="1"/>
          <p:nvPr/>
        </p:nvSpPr>
        <p:spPr>
          <a:xfrm>
            <a:off x="611560" y="4005064"/>
            <a:ext cx="7488832" cy="156966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kumimoji="1" lang="ja-JP" altLang="en-US" sz="4800" dirty="0" smtClean="0"/>
              <a:t>間接測定は直接測定を含んでいる。</a:t>
            </a:r>
            <a:endParaRPr kumimoji="1" lang="ja-JP" altLang="en-US" sz="4800" dirty="0"/>
          </a:p>
        </p:txBody>
      </p:sp>
      <p:pic>
        <p:nvPicPr>
          <p:cNvPr id="1434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5245" y="1700808"/>
            <a:ext cx="2627006" cy="648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34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1" y="5860097"/>
            <a:ext cx="2016224" cy="4517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テキスト ボックス 6"/>
          <p:cNvSpPr txBox="1"/>
          <p:nvPr/>
        </p:nvSpPr>
        <p:spPr>
          <a:xfrm>
            <a:off x="2771800" y="5805264"/>
            <a:ext cx="6192688" cy="954107"/>
          </a:xfrm>
          <a:prstGeom prst="rect">
            <a:avLst/>
          </a:prstGeom>
          <a:noFill/>
        </p:spPr>
        <p:txBody>
          <a:bodyPr wrap="square" rtlCol="0">
            <a:spAutoFit/>
          </a:bodyPr>
          <a:lstStyle/>
          <a:p>
            <a:r>
              <a:rPr kumimoji="1" lang="ja-JP" altLang="en-US" sz="2800" dirty="0" smtClean="0"/>
              <a:t>では、測定後の状態が違うかも可能性がある。（位相分だけ）</a:t>
            </a:r>
            <a:endParaRPr kumimoji="1" lang="ja-JP" altLang="en-US" sz="2800" dirty="0"/>
          </a:p>
        </p:txBody>
      </p:sp>
    </p:spTree>
    <p:extLst>
      <p:ext uri="{BB962C8B-B14F-4D97-AF65-F5344CB8AC3E}">
        <p14:creationId xmlns:p14="http://schemas.microsoft.com/office/powerpoint/2010/main" val="35692425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測定とは何であろうか？</a:t>
            </a:r>
            <a:endParaRPr kumimoji="1" lang="ja-JP" altLang="en-US" dirty="0"/>
          </a:p>
        </p:txBody>
      </p:sp>
      <p:sp>
        <p:nvSpPr>
          <p:cNvPr id="3" name="コンテンツ プレースホルダー 2"/>
          <p:cNvSpPr>
            <a:spLocks noGrp="1"/>
          </p:cNvSpPr>
          <p:nvPr>
            <p:ph idx="1"/>
          </p:nvPr>
        </p:nvSpPr>
        <p:spPr>
          <a:xfrm>
            <a:off x="395536" y="5349552"/>
            <a:ext cx="8291264" cy="887760"/>
          </a:xfrm>
        </p:spPr>
        <p:style>
          <a:lnRef idx="0">
            <a:schemeClr val="accent5"/>
          </a:lnRef>
          <a:fillRef idx="3">
            <a:schemeClr val="accent5"/>
          </a:fillRef>
          <a:effectRef idx="3">
            <a:schemeClr val="accent5"/>
          </a:effectRef>
          <a:fontRef idx="minor">
            <a:schemeClr val="lt1"/>
          </a:fontRef>
        </p:style>
        <p:txBody>
          <a:bodyPr/>
          <a:lstStyle/>
          <a:p>
            <a:pPr marL="0" indent="0">
              <a:buNone/>
            </a:pPr>
            <a:r>
              <a:rPr kumimoji="1" lang="ja-JP" altLang="en-US" dirty="0" smtClean="0"/>
              <a:t>何か特性を知ろうとしたときに、何かとの対応関係 </a:t>
            </a:r>
            <a:r>
              <a:rPr kumimoji="1" lang="en-US" altLang="ja-JP" dirty="0" smtClean="0"/>
              <a:t>(</a:t>
            </a:r>
            <a:r>
              <a:rPr kumimoji="1" lang="ja-JP" altLang="en-US" dirty="0" smtClean="0"/>
              <a:t>測定器</a:t>
            </a:r>
            <a:r>
              <a:rPr kumimoji="1" lang="en-US" altLang="ja-JP" dirty="0" smtClean="0"/>
              <a:t>) </a:t>
            </a:r>
            <a:r>
              <a:rPr kumimoji="1" lang="ja-JP" altLang="en-US" dirty="0" smtClean="0"/>
              <a:t>を示すことによって、その知りたい特性を引き出すこと。</a:t>
            </a:r>
            <a:endParaRPr kumimoji="1" lang="ja-JP" altLang="en-US" dirty="0"/>
          </a:p>
        </p:txBody>
      </p:sp>
      <p:pic>
        <p:nvPicPr>
          <p:cNvPr id="1026" name="Picture 2" descr="http://blog-imgs-24-origin.fc2.com/k/a/s/kasetusha/200805121121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1534395"/>
            <a:ext cx="4762500" cy="3457576"/>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7133435" y="4326827"/>
            <a:ext cx="1296144" cy="646331"/>
          </a:xfrm>
          <a:prstGeom prst="rect">
            <a:avLst/>
          </a:prstGeom>
          <a:noFill/>
        </p:spPr>
        <p:txBody>
          <a:bodyPr wrap="square" rtlCol="0">
            <a:spAutoFit/>
          </a:bodyPr>
          <a:lstStyle/>
          <a:p>
            <a:r>
              <a:rPr lang="en-US" altLang="ja-JP" sz="900" dirty="0">
                <a:hlinkClick r:id="rId3"/>
              </a:rPr>
              <a:t>http://blog-imgs-24-origin.fc2.com/k/a/s/kasetusha/20080512112121.jpg</a:t>
            </a:r>
            <a:endParaRPr kumimoji="1" lang="ja-JP" altLang="en-US" sz="900" dirty="0"/>
          </a:p>
        </p:txBody>
      </p:sp>
    </p:spTree>
    <p:extLst>
      <p:ext uri="{BB962C8B-B14F-4D97-AF65-F5344CB8AC3E}">
        <p14:creationId xmlns:p14="http://schemas.microsoft.com/office/powerpoint/2010/main" val="25624202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420888"/>
            <a:ext cx="7162800" cy="3114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テキスト ボックス 3"/>
          <p:cNvSpPr txBox="1"/>
          <p:nvPr/>
        </p:nvSpPr>
        <p:spPr>
          <a:xfrm>
            <a:off x="467544" y="3717032"/>
            <a:ext cx="4968552" cy="707886"/>
          </a:xfrm>
          <a:prstGeom prst="rect">
            <a:avLst/>
          </a:prstGeom>
          <a:noFill/>
        </p:spPr>
        <p:txBody>
          <a:bodyPr wrap="square" rtlCol="0">
            <a:spAutoFit/>
          </a:bodyPr>
          <a:lstStyle/>
          <a:p>
            <a:r>
              <a:rPr kumimoji="1" lang="ja-JP" altLang="en-US" sz="4000" dirty="0" smtClean="0"/>
              <a:t>測定による状態変化</a:t>
            </a:r>
            <a:endParaRPr kumimoji="1" lang="ja-JP" altLang="en-US" sz="4000" dirty="0"/>
          </a:p>
        </p:txBody>
      </p:sp>
      <p:sp>
        <p:nvSpPr>
          <p:cNvPr id="6" name="テキスト ボックス 5"/>
          <p:cNvSpPr txBox="1"/>
          <p:nvPr/>
        </p:nvSpPr>
        <p:spPr>
          <a:xfrm>
            <a:off x="467544" y="1556792"/>
            <a:ext cx="4968552" cy="707886"/>
          </a:xfrm>
          <a:prstGeom prst="rect">
            <a:avLst/>
          </a:prstGeom>
          <a:noFill/>
        </p:spPr>
        <p:txBody>
          <a:bodyPr wrap="square" rtlCol="0">
            <a:spAutoFit/>
          </a:bodyPr>
          <a:lstStyle/>
          <a:p>
            <a:r>
              <a:rPr lang="ja-JP" altLang="en-US" sz="4000" dirty="0" smtClean="0"/>
              <a:t>測定結果の確率分布</a:t>
            </a:r>
            <a:endParaRPr kumimoji="1" lang="ja-JP" altLang="en-US" sz="4000" dirty="0"/>
          </a:p>
        </p:txBody>
      </p:sp>
      <p:pic>
        <p:nvPicPr>
          <p:cNvPr id="174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9792" y="5877272"/>
            <a:ext cx="6143625" cy="78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955321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5459" y="548680"/>
            <a:ext cx="8083550" cy="765175"/>
          </a:xfrm>
        </p:spPr>
        <p:txBody>
          <a:bodyPr/>
          <a:lstStyle/>
          <a:p>
            <a:r>
              <a:rPr lang="ja-JP" altLang="en-US" dirty="0" smtClean="0"/>
              <a:t>混合状態まで一般化する</a:t>
            </a:r>
            <a:endParaRPr lang="en-US" altLang="ja-JP" dirty="0"/>
          </a:p>
        </p:txBody>
      </p:sp>
      <p:sp>
        <p:nvSpPr>
          <p:cNvPr id="29699" name="Rectangle 3"/>
          <p:cNvSpPr>
            <a:spLocks noChangeArrowheads="1"/>
          </p:cNvSpPr>
          <p:nvPr/>
        </p:nvSpPr>
        <p:spPr bwMode="auto">
          <a:xfrm>
            <a:off x="827088" y="1699468"/>
            <a:ext cx="2160587" cy="16557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700" name="Line 4"/>
          <p:cNvSpPr>
            <a:spLocks noChangeShapeType="1"/>
          </p:cNvSpPr>
          <p:nvPr/>
        </p:nvSpPr>
        <p:spPr bwMode="auto">
          <a:xfrm>
            <a:off x="2916238" y="2563068"/>
            <a:ext cx="2159000" cy="0"/>
          </a:xfrm>
          <a:prstGeom prst="line">
            <a:avLst/>
          </a:prstGeom>
          <a:noFill/>
          <a:ln w="635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01" name="Rectangle 5"/>
          <p:cNvSpPr>
            <a:spLocks noChangeArrowheads="1"/>
          </p:cNvSpPr>
          <p:nvPr/>
        </p:nvSpPr>
        <p:spPr bwMode="auto">
          <a:xfrm>
            <a:off x="827088" y="3499693"/>
            <a:ext cx="2160587" cy="14414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702" name="Rectangle 6"/>
          <p:cNvSpPr>
            <a:spLocks noChangeArrowheads="1"/>
          </p:cNvSpPr>
          <p:nvPr/>
        </p:nvSpPr>
        <p:spPr bwMode="auto">
          <a:xfrm>
            <a:off x="5076825" y="3499693"/>
            <a:ext cx="2160588" cy="14414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703" name="Rectangle 7"/>
          <p:cNvSpPr>
            <a:spLocks noChangeArrowheads="1"/>
          </p:cNvSpPr>
          <p:nvPr/>
        </p:nvSpPr>
        <p:spPr bwMode="auto">
          <a:xfrm>
            <a:off x="5075238" y="1701056"/>
            <a:ext cx="2160587" cy="16557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704" name="Text Box 8"/>
          <p:cNvSpPr txBox="1">
            <a:spLocks noChangeArrowheads="1"/>
          </p:cNvSpPr>
          <p:nvPr/>
        </p:nvSpPr>
        <p:spPr bwMode="auto">
          <a:xfrm>
            <a:off x="3132138" y="2709118"/>
            <a:ext cx="16557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a:t>Positive map</a:t>
            </a:r>
          </a:p>
        </p:txBody>
      </p:sp>
      <p:pic>
        <p:nvPicPr>
          <p:cNvPr id="29707"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2275" y="2375743"/>
            <a:ext cx="484188" cy="40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708" name="Rectangle 12"/>
          <p:cNvSpPr>
            <a:spLocks noChangeArrowheads="1"/>
          </p:cNvSpPr>
          <p:nvPr/>
        </p:nvSpPr>
        <p:spPr bwMode="auto">
          <a:xfrm>
            <a:off x="684213" y="1628031"/>
            <a:ext cx="2447925" cy="338455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709" name="Rectangle 13"/>
          <p:cNvSpPr>
            <a:spLocks noChangeArrowheads="1"/>
          </p:cNvSpPr>
          <p:nvPr/>
        </p:nvSpPr>
        <p:spPr bwMode="auto">
          <a:xfrm>
            <a:off x="4932363" y="1628031"/>
            <a:ext cx="2447925" cy="3384550"/>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710" name="Line 14"/>
          <p:cNvSpPr>
            <a:spLocks noChangeShapeType="1"/>
          </p:cNvSpPr>
          <p:nvPr/>
        </p:nvSpPr>
        <p:spPr bwMode="auto">
          <a:xfrm>
            <a:off x="3132138" y="3356818"/>
            <a:ext cx="1800225"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712" name="Text Box 16"/>
          <p:cNvSpPr txBox="1">
            <a:spLocks noChangeArrowheads="1"/>
          </p:cNvSpPr>
          <p:nvPr/>
        </p:nvSpPr>
        <p:spPr bwMode="auto">
          <a:xfrm>
            <a:off x="393700" y="5257056"/>
            <a:ext cx="4333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a:t>If</a:t>
            </a:r>
          </a:p>
        </p:txBody>
      </p:sp>
      <p:sp>
        <p:nvSpPr>
          <p:cNvPr id="29713" name="Text Box 17"/>
          <p:cNvSpPr txBox="1">
            <a:spLocks noChangeArrowheads="1"/>
          </p:cNvSpPr>
          <p:nvPr/>
        </p:nvSpPr>
        <p:spPr bwMode="auto">
          <a:xfrm>
            <a:off x="5724525" y="5228481"/>
            <a:ext cx="2808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a:t>is positive map,</a:t>
            </a:r>
          </a:p>
        </p:txBody>
      </p:sp>
      <p:sp>
        <p:nvSpPr>
          <p:cNvPr id="29714" name="Text Box 18"/>
          <p:cNvSpPr txBox="1">
            <a:spLocks noChangeArrowheads="1"/>
          </p:cNvSpPr>
          <p:nvPr/>
        </p:nvSpPr>
        <p:spPr bwMode="auto">
          <a:xfrm>
            <a:off x="1476375" y="5923806"/>
            <a:ext cx="6264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a:t>is called a complete positive map (CP map).</a:t>
            </a:r>
          </a:p>
        </p:txBody>
      </p:sp>
      <p:sp>
        <p:nvSpPr>
          <p:cNvPr id="29716" name="Text Box 20"/>
          <p:cNvSpPr txBox="1">
            <a:spLocks noChangeArrowheads="1"/>
          </p:cNvSpPr>
          <p:nvPr/>
        </p:nvSpPr>
        <p:spPr bwMode="auto">
          <a:xfrm>
            <a:off x="955675" y="3599706"/>
            <a:ext cx="208915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a:t>Arbitrary extension of Hilbert space</a:t>
            </a:r>
          </a:p>
        </p:txBody>
      </p:sp>
      <p:pic>
        <p:nvPicPr>
          <p:cNvPr id="29717" name="Picture 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8400" y="3418731"/>
            <a:ext cx="438150" cy="585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718" name="Text Box 22"/>
          <p:cNvSpPr txBox="1">
            <a:spLocks noChangeArrowheads="1"/>
          </p:cNvSpPr>
          <p:nvPr/>
        </p:nvSpPr>
        <p:spPr bwMode="auto">
          <a:xfrm>
            <a:off x="3995738" y="6344493"/>
            <a:ext cx="5003800"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a:t>(M. Ozawa, J. Math. Phys. </a:t>
            </a:r>
            <a:r>
              <a:rPr lang="en-US" altLang="ja-JP" sz="2000" b="1"/>
              <a:t>25</a:t>
            </a:r>
            <a:r>
              <a:rPr lang="en-US" altLang="ja-JP" sz="2000"/>
              <a:t>, 79 (1984))</a:t>
            </a:r>
          </a:p>
        </p:txBody>
      </p:sp>
      <p:pic>
        <p:nvPicPr>
          <p:cNvPr id="29719" name="Picture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13" y="5099893"/>
            <a:ext cx="4751387"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21" name="Picture 2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3150" y="5919043"/>
            <a:ext cx="34925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22" name="Picture 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08400" y="1916956"/>
            <a:ext cx="34925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23" name="Picture 2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80063" y="2275731"/>
            <a:ext cx="1023937" cy="630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13447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日付プレースホルダー 3"/>
          <p:cNvSpPr>
            <a:spLocks noGrp="1"/>
          </p:cNvSpPr>
          <p:nvPr>
            <p:ph type="dt" sz="half" idx="10"/>
          </p:nvPr>
        </p:nvSpPr>
        <p:spPr/>
        <p:txBody>
          <a:bodyPr/>
          <a:lstStyle/>
          <a:p>
            <a:r>
              <a:rPr lang="ja-JP" altLang="en-US"/>
              <a:t>12/2/2008</a:t>
            </a:r>
            <a:endParaRPr lang="en-US" altLang="ja-JP"/>
          </a:p>
        </p:txBody>
      </p:sp>
      <p:sp>
        <p:nvSpPr>
          <p:cNvPr id="12" name="フッター プレースホルダー 4"/>
          <p:cNvSpPr>
            <a:spLocks noGrp="1"/>
          </p:cNvSpPr>
          <p:nvPr>
            <p:ph type="ftr" sz="quarter" idx="11"/>
          </p:nvPr>
        </p:nvSpPr>
        <p:spPr/>
        <p:txBody>
          <a:bodyPr/>
          <a:lstStyle/>
          <a:p>
            <a:r>
              <a:rPr lang="en-US" altLang="ja-JP"/>
              <a:t>Master Thesis' Planning at Tokyo Tech</a:t>
            </a:r>
          </a:p>
        </p:txBody>
      </p:sp>
      <p:sp>
        <p:nvSpPr>
          <p:cNvPr id="13" name="スライド番号プレースホルダー 5"/>
          <p:cNvSpPr>
            <a:spLocks noGrp="1"/>
          </p:cNvSpPr>
          <p:nvPr>
            <p:ph type="sldNum" sz="quarter" idx="12"/>
          </p:nvPr>
        </p:nvSpPr>
        <p:spPr/>
        <p:txBody>
          <a:bodyPr/>
          <a:lstStyle/>
          <a:p>
            <a:fld id="{CF13A2FD-F28D-4E25-A431-60FC6F56EFBC}" type="slidenum">
              <a:rPr lang="en-US" altLang="ja-JP"/>
              <a:pPr/>
              <a:t>22</a:t>
            </a:fld>
            <a:endParaRPr lang="en-US" altLang="ja-JP"/>
          </a:p>
        </p:txBody>
      </p:sp>
      <p:sp>
        <p:nvSpPr>
          <p:cNvPr id="30722" name="Rectangle 2"/>
          <p:cNvSpPr>
            <a:spLocks noGrp="1" noChangeArrowheads="1"/>
          </p:cNvSpPr>
          <p:nvPr>
            <p:ph type="title"/>
          </p:nvPr>
        </p:nvSpPr>
        <p:spPr>
          <a:xfrm>
            <a:off x="0" y="115888"/>
            <a:ext cx="9144000" cy="908050"/>
          </a:xfrm>
          <a:solidFill>
            <a:schemeClr val="bg1"/>
          </a:solidFill>
        </p:spPr>
        <p:txBody>
          <a:bodyPr/>
          <a:lstStyle/>
          <a:p>
            <a:r>
              <a:rPr lang="en-US" altLang="ja-JP" dirty="0"/>
              <a:t>Theorem of Quantum State Changes</a:t>
            </a:r>
          </a:p>
        </p:txBody>
      </p:sp>
      <p:sp>
        <p:nvSpPr>
          <p:cNvPr id="30723" name="Text Box 3"/>
          <p:cNvSpPr txBox="1">
            <a:spLocks noChangeArrowheads="1"/>
          </p:cNvSpPr>
          <p:nvPr/>
        </p:nvSpPr>
        <p:spPr bwMode="auto">
          <a:xfrm>
            <a:off x="252413" y="1092200"/>
            <a:ext cx="7343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a:t>For any quantum state, the state change is given by</a:t>
            </a:r>
          </a:p>
        </p:txBody>
      </p:sp>
      <p:sp>
        <p:nvSpPr>
          <p:cNvPr id="30724" name="Line 4"/>
          <p:cNvSpPr>
            <a:spLocks noChangeShapeType="1"/>
          </p:cNvSpPr>
          <p:nvPr/>
        </p:nvSpPr>
        <p:spPr bwMode="auto">
          <a:xfrm>
            <a:off x="395288" y="2492375"/>
            <a:ext cx="8280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pic>
        <p:nvPicPr>
          <p:cNvPr id="3072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2636838"/>
            <a:ext cx="2663825" cy="919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26" name="Text Box 6"/>
          <p:cNvSpPr txBox="1">
            <a:spLocks noChangeArrowheads="1"/>
          </p:cNvSpPr>
          <p:nvPr/>
        </p:nvSpPr>
        <p:spPr bwMode="auto">
          <a:xfrm>
            <a:off x="250825" y="2636838"/>
            <a:ext cx="30257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a:t>Sketch of Proof.</a:t>
            </a:r>
          </a:p>
        </p:txBody>
      </p:sp>
      <p:sp>
        <p:nvSpPr>
          <p:cNvPr id="30727" name="Text Box 7"/>
          <p:cNvSpPr txBox="1">
            <a:spLocks noChangeArrowheads="1"/>
          </p:cNvSpPr>
          <p:nvPr/>
        </p:nvSpPr>
        <p:spPr bwMode="auto">
          <a:xfrm>
            <a:off x="5508625" y="2708275"/>
            <a:ext cx="2952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a:t>Schmidt decomposition</a:t>
            </a:r>
          </a:p>
        </p:txBody>
      </p:sp>
      <p:pic>
        <p:nvPicPr>
          <p:cNvPr id="30731"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988" y="1681163"/>
            <a:ext cx="5329237" cy="668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32"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8750" y="3573463"/>
            <a:ext cx="5473700" cy="196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33" name="Picture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55875" y="5605463"/>
            <a:ext cx="439261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81472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日付プレースホルダー 3"/>
          <p:cNvSpPr>
            <a:spLocks noGrp="1"/>
          </p:cNvSpPr>
          <p:nvPr>
            <p:ph type="dt" sz="half" idx="10"/>
          </p:nvPr>
        </p:nvSpPr>
        <p:spPr/>
        <p:txBody>
          <a:bodyPr/>
          <a:lstStyle/>
          <a:p>
            <a:r>
              <a:rPr lang="ja-JP" altLang="en-US"/>
              <a:t>12/2/2008</a:t>
            </a:r>
            <a:endParaRPr lang="en-US" altLang="ja-JP"/>
          </a:p>
        </p:txBody>
      </p:sp>
      <p:sp>
        <p:nvSpPr>
          <p:cNvPr id="9" name="フッター プレースホルダー 4"/>
          <p:cNvSpPr>
            <a:spLocks noGrp="1"/>
          </p:cNvSpPr>
          <p:nvPr>
            <p:ph type="ftr" sz="quarter" idx="11"/>
          </p:nvPr>
        </p:nvSpPr>
        <p:spPr/>
        <p:txBody>
          <a:bodyPr/>
          <a:lstStyle/>
          <a:p>
            <a:r>
              <a:rPr lang="en-US" altLang="ja-JP"/>
              <a:t>Master Thesis' Planning at Tokyo Tech</a:t>
            </a:r>
          </a:p>
        </p:txBody>
      </p:sp>
      <p:sp>
        <p:nvSpPr>
          <p:cNvPr id="10" name="スライド番号プレースホルダー 5"/>
          <p:cNvSpPr>
            <a:spLocks noGrp="1"/>
          </p:cNvSpPr>
          <p:nvPr>
            <p:ph type="sldNum" sz="quarter" idx="12"/>
          </p:nvPr>
        </p:nvSpPr>
        <p:spPr/>
        <p:txBody>
          <a:bodyPr/>
          <a:lstStyle/>
          <a:p>
            <a:fld id="{5F6C172E-216E-4A95-A2C2-0665126B66F7}" type="slidenum">
              <a:rPr lang="en-US" altLang="ja-JP"/>
              <a:pPr/>
              <a:t>23</a:t>
            </a:fld>
            <a:endParaRPr lang="en-US" altLang="ja-JP"/>
          </a:p>
        </p:txBody>
      </p:sp>
      <p:sp>
        <p:nvSpPr>
          <p:cNvPr id="31746" name="Text Box 2"/>
          <p:cNvSpPr txBox="1">
            <a:spLocks noChangeArrowheads="1"/>
          </p:cNvSpPr>
          <p:nvPr/>
        </p:nvSpPr>
        <p:spPr bwMode="auto">
          <a:xfrm>
            <a:off x="4138613" y="1797050"/>
            <a:ext cx="25923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a:t>Kraus operator</a:t>
            </a:r>
          </a:p>
        </p:txBody>
      </p:sp>
      <p:sp>
        <p:nvSpPr>
          <p:cNvPr id="31747" name="Text Box 3"/>
          <p:cNvSpPr txBox="1">
            <a:spLocks noChangeArrowheads="1"/>
          </p:cNvSpPr>
          <p:nvPr/>
        </p:nvSpPr>
        <p:spPr bwMode="auto">
          <a:xfrm>
            <a:off x="6445250" y="796925"/>
            <a:ext cx="215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a:t>(positivity)</a:t>
            </a:r>
          </a:p>
        </p:txBody>
      </p:sp>
      <p:sp>
        <p:nvSpPr>
          <p:cNvPr id="31749" name="Text Box 5"/>
          <p:cNvSpPr txBox="1">
            <a:spLocks noChangeArrowheads="1"/>
          </p:cNvSpPr>
          <p:nvPr/>
        </p:nvSpPr>
        <p:spPr bwMode="auto">
          <a:xfrm>
            <a:off x="468313" y="4494213"/>
            <a:ext cx="7488237" cy="13827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800"/>
              <a:t>Any quantum state change can be described as </a:t>
            </a:r>
            <a:r>
              <a:rPr lang="en-US" altLang="ja-JP" sz="2800" b="1" u="sng">
                <a:solidFill>
                  <a:srgbClr val="FF0000"/>
                </a:solidFill>
              </a:rPr>
              <a:t>the operation only on the target system</a:t>
            </a:r>
            <a:r>
              <a:rPr lang="en-US" altLang="ja-JP" sz="2800"/>
              <a:t> via the Kraus operator.</a:t>
            </a:r>
          </a:p>
        </p:txBody>
      </p:sp>
      <p:pic>
        <p:nvPicPr>
          <p:cNvPr id="3175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677863"/>
            <a:ext cx="5789612" cy="89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75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1652588"/>
            <a:ext cx="3457575" cy="696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752"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825" y="2693988"/>
            <a:ext cx="8853488" cy="1643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85521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68313" y="554831"/>
            <a:ext cx="7543800" cy="569913"/>
          </a:xfrm>
        </p:spPr>
        <p:txBody>
          <a:bodyPr>
            <a:noAutofit/>
          </a:bodyPr>
          <a:lstStyle/>
          <a:p>
            <a:pPr>
              <a:lnSpc>
                <a:spcPct val="80000"/>
              </a:lnSpc>
            </a:pPr>
            <a:r>
              <a:rPr lang="en-US" altLang="ja-JP" dirty="0">
                <a:solidFill>
                  <a:schemeClr val="accent2"/>
                </a:solidFill>
              </a:rPr>
              <a:t>What information is obtained?</a:t>
            </a:r>
          </a:p>
        </p:txBody>
      </p:sp>
      <p:sp>
        <p:nvSpPr>
          <p:cNvPr id="16387" name="Rectangle 3"/>
          <p:cNvSpPr>
            <a:spLocks noChangeArrowheads="1"/>
          </p:cNvSpPr>
          <p:nvPr/>
        </p:nvSpPr>
        <p:spPr bwMode="auto">
          <a:xfrm>
            <a:off x="5146675" y="1700808"/>
            <a:ext cx="3025775" cy="2376487"/>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6388" name="Line 4"/>
          <p:cNvSpPr>
            <a:spLocks noChangeShapeType="1"/>
          </p:cNvSpPr>
          <p:nvPr/>
        </p:nvSpPr>
        <p:spPr bwMode="auto">
          <a:xfrm>
            <a:off x="5437188" y="3716933"/>
            <a:ext cx="2374900" cy="0"/>
          </a:xfrm>
          <a:prstGeom prst="line">
            <a:avLst/>
          </a:prstGeom>
          <a:noFill/>
          <a:ln w="28575">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89" name="Line 5"/>
          <p:cNvSpPr>
            <a:spLocks noChangeShapeType="1"/>
          </p:cNvSpPr>
          <p:nvPr/>
        </p:nvSpPr>
        <p:spPr bwMode="auto">
          <a:xfrm flipV="1">
            <a:off x="6659563" y="1916708"/>
            <a:ext cx="0" cy="1800225"/>
          </a:xfrm>
          <a:prstGeom prst="line">
            <a:avLst/>
          </a:prstGeom>
          <a:noFill/>
          <a:ln w="28575">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0" name="Text Box 6"/>
          <p:cNvSpPr txBox="1">
            <a:spLocks noChangeArrowheads="1"/>
          </p:cNvSpPr>
          <p:nvPr/>
        </p:nvSpPr>
        <p:spPr bwMode="auto">
          <a:xfrm>
            <a:off x="7594600" y="3570883"/>
            <a:ext cx="3873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en-US" altLang="ja-JP" sz="3200">
                <a:latin typeface="Times New Roman" pitchFamily="18" charset="0"/>
              </a:rPr>
              <a:t>x</a:t>
            </a:r>
          </a:p>
        </p:txBody>
      </p:sp>
      <p:sp>
        <p:nvSpPr>
          <p:cNvPr id="16391" name="Freeform 7"/>
          <p:cNvSpPr>
            <a:spLocks/>
          </p:cNvSpPr>
          <p:nvPr/>
        </p:nvSpPr>
        <p:spPr bwMode="auto">
          <a:xfrm>
            <a:off x="5265738" y="2570758"/>
            <a:ext cx="2511425" cy="1517650"/>
          </a:xfrm>
          <a:custGeom>
            <a:avLst/>
            <a:gdLst>
              <a:gd name="T0" fmla="*/ 0 w 1582"/>
              <a:gd name="T1" fmla="*/ 561 h 956"/>
              <a:gd name="T2" fmla="*/ 132 w 1582"/>
              <a:gd name="T3" fmla="*/ 956 h 956"/>
              <a:gd name="T4" fmla="*/ 185 w 1582"/>
              <a:gd name="T5" fmla="*/ 569 h 956"/>
              <a:gd name="T6" fmla="*/ 255 w 1582"/>
              <a:gd name="T7" fmla="*/ 534 h 956"/>
              <a:gd name="T8" fmla="*/ 325 w 1582"/>
              <a:gd name="T9" fmla="*/ 578 h 956"/>
              <a:gd name="T10" fmla="*/ 378 w 1582"/>
              <a:gd name="T11" fmla="*/ 473 h 956"/>
              <a:gd name="T12" fmla="*/ 404 w 1582"/>
              <a:gd name="T13" fmla="*/ 464 h 956"/>
              <a:gd name="T14" fmla="*/ 422 w 1582"/>
              <a:gd name="T15" fmla="*/ 437 h 956"/>
              <a:gd name="T16" fmla="*/ 448 w 1582"/>
              <a:gd name="T17" fmla="*/ 534 h 956"/>
              <a:gd name="T18" fmla="*/ 440 w 1582"/>
              <a:gd name="T19" fmla="*/ 244 h 956"/>
              <a:gd name="T20" fmla="*/ 483 w 1582"/>
              <a:gd name="T21" fmla="*/ 420 h 956"/>
              <a:gd name="T22" fmla="*/ 492 w 1582"/>
              <a:gd name="T23" fmla="*/ 464 h 956"/>
              <a:gd name="T24" fmla="*/ 571 w 1582"/>
              <a:gd name="T25" fmla="*/ 525 h 956"/>
              <a:gd name="T26" fmla="*/ 563 w 1582"/>
              <a:gd name="T27" fmla="*/ 51 h 956"/>
              <a:gd name="T28" fmla="*/ 633 w 1582"/>
              <a:gd name="T29" fmla="*/ 226 h 956"/>
              <a:gd name="T30" fmla="*/ 694 w 1582"/>
              <a:gd name="T31" fmla="*/ 262 h 956"/>
              <a:gd name="T32" fmla="*/ 712 w 1582"/>
              <a:gd name="T33" fmla="*/ 7 h 956"/>
              <a:gd name="T34" fmla="*/ 782 w 1582"/>
              <a:gd name="T35" fmla="*/ 42 h 956"/>
              <a:gd name="T36" fmla="*/ 809 w 1582"/>
              <a:gd name="T37" fmla="*/ 51 h 956"/>
              <a:gd name="T38" fmla="*/ 817 w 1582"/>
              <a:gd name="T39" fmla="*/ 95 h 956"/>
              <a:gd name="T40" fmla="*/ 949 w 1582"/>
              <a:gd name="T41" fmla="*/ 121 h 956"/>
              <a:gd name="T42" fmla="*/ 985 w 1582"/>
              <a:gd name="T43" fmla="*/ 139 h 956"/>
              <a:gd name="T44" fmla="*/ 993 w 1582"/>
              <a:gd name="T45" fmla="*/ 218 h 956"/>
              <a:gd name="T46" fmla="*/ 1020 w 1582"/>
              <a:gd name="T47" fmla="*/ 314 h 956"/>
              <a:gd name="T48" fmla="*/ 1028 w 1582"/>
              <a:gd name="T49" fmla="*/ 376 h 956"/>
              <a:gd name="T50" fmla="*/ 1046 w 1582"/>
              <a:gd name="T51" fmla="*/ 253 h 956"/>
              <a:gd name="T52" fmla="*/ 1195 w 1582"/>
              <a:gd name="T53" fmla="*/ 174 h 956"/>
              <a:gd name="T54" fmla="*/ 1266 w 1582"/>
              <a:gd name="T55" fmla="*/ 183 h 956"/>
              <a:gd name="T56" fmla="*/ 1292 w 1582"/>
              <a:gd name="T57" fmla="*/ 209 h 956"/>
              <a:gd name="T58" fmla="*/ 1310 w 1582"/>
              <a:gd name="T59" fmla="*/ 288 h 956"/>
              <a:gd name="T60" fmla="*/ 1371 w 1582"/>
              <a:gd name="T61" fmla="*/ 437 h 956"/>
              <a:gd name="T62" fmla="*/ 1380 w 1582"/>
              <a:gd name="T63" fmla="*/ 517 h 956"/>
              <a:gd name="T64" fmla="*/ 1363 w 1582"/>
              <a:gd name="T65" fmla="*/ 552 h 956"/>
              <a:gd name="T66" fmla="*/ 1389 w 1582"/>
              <a:gd name="T67" fmla="*/ 525 h 956"/>
              <a:gd name="T68" fmla="*/ 1415 w 1582"/>
              <a:gd name="T69" fmla="*/ 517 h 956"/>
              <a:gd name="T70" fmla="*/ 1450 w 1582"/>
              <a:gd name="T71" fmla="*/ 569 h 956"/>
              <a:gd name="T72" fmla="*/ 1503 w 1582"/>
              <a:gd name="T73" fmla="*/ 640 h 956"/>
              <a:gd name="T74" fmla="*/ 1547 w 1582"/>
              <a:gd name="T75" fmla="*/ 648 h 956"/>
              <a:gd name="T76" fmla="*/ 1582 w 1582"/>
              <a:gd name="T77" fmla="*/ 666 h 9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82" h="956">
                <a:moveTo>
                  <a:pt x="0" y="561"/>
                </a:moveTo>
                <a:cubicBezTo>
                  <a:pt x="36" y="567"/>
                  <a:pt x="96" y="946"/>
                  <a:pt x="132" y="956"/>
                </a:cubicBezTo>
                <a:cubicBezTo>
                  <a:pt x="183" y="938"/>
                  <a:pt x="137" y="600"/>
                  <a:pt x="185" y="569"/>
                </a:cubicBezTo>
                <a:cubicBezTo>
                  <a:pt x="202" y="541"/>
                  <a:pt x="207" y="520"/>
                  <a:pt x="255" y="534"/>
                </a:cubicBezTo>
                <a:cubicBezTo>
                  <a:pt x="281" y="541"/>
                  <a:pt x="325" y="578"/>
                  <a:pt x="325" y="578"/>
                </a:cubicBezTo>
                <a:cubicBezTo>
                  <a:pt x="335" y="536"/>
                  <a:pt x="355" y="510"/>
                  <a:pt x="378" y="473"/>
                </a:cubicBezTo>
                <a:cubicBezTo>
                  <a:pt x="407" y="515"/>
                  <a:pt x="388" y="501"/>
                  <a:pt x="404" y="464"/>
                </a:cubicBezTo>
                <a:cubicBezTo>
                  <a:pt x="408" y="454"/>
                  <a:pt x="416" y="446"/>
                  <a:pt x="422" y="437"/>
                </a:cubicBezTo>
                <a:cubicBezTo>
                  <a:pt x="442" y="516"/>
                  <a:pt x="432" y="484"/>
                  <a:pt x="448" y="534"/>
                </a:cubicBezTo>
                <a:cubicBezTo>
                  <a:pt x="459" y="478"/>
                  <a:pt x="422" y="297"/>
                  <a:pt x="440" y="244"/>
                </a:cubicBezTo>
                <a:cubicBezTo>
                  <a:pt x="442" y="261"/>
                  <a:pt x="479" y="402"/>
                  <a:pt x="483" y="420"/>
                </a:cubicBezTo>
                <a:cubicBezTo>
                  <a:pt x="485" y="434"/>
                  <a:pt x="486" y="477"/>
                  <a:pt x="492" y="464"/>
                </a:cubicBezTo>
                <a:cubicBezTo>
                  <a:pt x="517" y="402"/>
                  <a:pt x="548" y="588"/>
                  <a:pt x="571" y="525"/>
                </a:cubicBezTo>
                <a:cubicBezTo>
                  <a:pt x="554" y="314"/>
                  <a:pt x="563" y="51"/>
                  <a:pt x="563" y="51"/>
                </a:cubicBezTo>
                <a:cubicBezTo>
                  <a:pt x="576" y="225"/>
                  <a:pt x="644" y="0"/>
                  <a:pt x="633" y="226"/>
                </a:cubicBezTo>
                <a:cubicBezTo>
                  <a:pt x="625" y="367"/>
                  <a:pt x="766" y="189"/>
                  <a:pt x="694" y="262"/>
                </a:cubicBezTo>
                <a:cubicBezTo>
                  <a:pt x="682" y="213"/>
                  <a:pt x="682" y="61"/>
                  <a:pt x="712" y="7"/>
                </a:cubicBezTo>
                <a:cubicBezTo>
                  <a:pt x="712" y="5"/>
                  <a:pt x="758" y="50"/>
                  <a:pt x="782" y="42"/>
                </a:cubicBezTo>
                <a:cubicBezTo>
                  <a:pt x="791" y="45"/>
                  <a:pt x="803" y="43"/>
                  <a:pt x="809" y="51"/>
                </a:cubicBezTo>
                <a:cubicBezTo>
                  <a:pt x="817" y="63"/>
                  <a:pt x="803" y="88"/>
                  <a:pt x="817" y="95"/>
                </a:cubicBezTo>
                <a:cubicBezTo>
                  <a:pt x="857" y="115"/>
                  <a:pt x="949" y="121"/>
                  <a:pt x="949" y="121"/>
                </a:cubicBezTo>
                <a:cubicBezTo>
                  <a:pt x="961" y="127"/>
                  <a:pt x="979" y="126"/>
                  <a:pt x="985" y="139"/>
                </a:cubicBezTo>
                <a:cubicBezTo>
                  <a:pt x="995" y="163"/>
                  <a:pt x="987" y="192"/>
                  <a:pt x="993" y="218"/>
                </a:cubicBezTo>
                <a:cubicBezTo>
                  <a:pt x="999" y="250"/>
                  <a:pt x="1011" y="282"/>
                  <a:pt x="1020" y="314"/>
                </a:cubicBezTo>
                <a:cubicBezTo>
                  <a:pt x="1022" y="334"/>
                  <a:pt x="1009" y="384"/>
                  <a:pt x="1028" y="376"/>
                </a:cubicBezTo>
                <a:cubicBezTo>
                  <a:pt x="1039" y="370"/>
                  <a:pt x="1031" y="285"/>
                  <a:pt x="1046" y="253"/>
                </a:cubicBezTo>
                <a:cubicBezTo>
                  <a:pt x="1069" y="200"/>
                  <a:pt x="1144" y="182"/>
                  <a:pt x="1195" y="174"/>
                </a:cubicBezTo>
                <a:cubicBezTo>
                  <a:pt x="1218" y="177"/>
                  <a:pt x="1243" y="174"/>
                  <a:pt x="1266" y="183"/>
                </a:cubicBezTo>
                <a:cubicBezTo>
                  <a:pt x="1277" y="187"/>
                  <a:pt x="1287" y="197"/>
                  <a:pt x="1292" y="209"/>
                </a:cubicBezTo>
                <a:cubicBezTo>
                  <a:pt x="1302" y="233"/>
                  <a:pt x="1301" y="262"/>
                  <a:pt x="1310" y="288"/>
                </a:cubicBezTo>
                <a:cubicBezTo>
                  <a:pt x="1327" y="338"/>
                  <a:pt x="1350" y="387"/>
                  <a:pt x="1371" y="437"/>
                </a:cubicBezTo>
                <a:cubicBezTo>
                  <a:pt x="1374" y="463"/>
                  <a:pt x="1381" y="490"/>
                  <a:pt x="1380" y="517"/>
                </a:cubicBezTo>
                <a:cubicBezTo>
                  <a:pt x="1379" y="529"/>
                  <a:pt x="1353" y="543"/>
                  <a:pt x="1363" y="552"/>
                </a:cubicBezTo>
                <a:cubicBezTo>
                  <a:pt x="1372" y="560"/>
                  <a:pt x="1378" y="531"/>
                  <a:pt x="1389" y="525"/>
                </a:cubicBezTo>
                <a:cubicBezTo>
                  <a:pt x="1396" y="519"/>
                  <a:pt x="1406" y="519"/>
                  <a:pt x="1415" y="517"/>
                </a:cubicBezTo>
                <a:cubicBezTo>
                  <a:pt x="1426" y="534"/>
                  <a:pt x="1440" y="550"/>
                  <a:pt x="1450" y="569"/>
                </a:cubicBezTo>
                <a:cubicBezTo>
                  <a:pt x="1476" y="622"/>
                  <a:pt x="1448" y="621"/>
                  <a:pt x="1503" y="640"/>
                </a:cubicBezTo>
                <a:cubicBezTo>
                  <a:pt x="1517" y="644"/>
                  <a:pt x="1532" y="645"/>
                  <a:pt x="1547" y="648"/>
                </a:cubicBezTo>
                <a:cubicBezTo>
                  <a:pt x="1558" y="654"/>
                  <a:pt x="1582" y="666"/>
                  <a:pt x="1582" y="666"/>
                </a:cubicBezTo>
              </a:path>
            </a:pathLst>
          </a:custGeom>
          <a:noFill/>
          <a:ln w="38100">
            <a:solidFill>
              <a:srgbClr val="FF99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6392" name="Rectangle 8"/>
          <p:cNvSpPr>
            <a:spLocks noChangeArrowheads="1"/>
          </p:cNvSpPr>
          <p:nvPr/>
        </p:nvSpPr>
        <p:spPr bwMode="auto">
          <a:xfrm>
            <a:off x="538163" y="1770658"/>
            <a:ext cx="3025775" cy="2376487"/>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6393" name="Line 9"/>
          <p:cNvSpPr>
            <a:spLocks noChangeShapeType="1"/>
          </p:cNvSpPr>
          <p:nvPr/>
        </p:nvSpPr>
        <p:spPr bwMode="auto">
          <a:xfrm>
            <a:off x="828675" y="3786783"/>
            <a:ext cx="2374900" cy="0"/>
          </a:xfrm>
          <a:prstGeom prst="line">
            <a:avLst/>
          </a:prstGeom>
          <a:noFill/>
          <a:ln w="28575">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4" name="Line 10"/>
          <p:cNvSpPr>
            <a:spLocks noChangeShapeType="1"/>
          </p:cNvSpPr>
          <p:nvPr/>
        </p:nvSpPr>
        <p:spPr bwMode="auto">
          <a:xfrm flipV="1">
            <a:off x="2051050" y="1986558"/>
            <a:ext cx="0" cy="1800225"/>
          </a:xfrm>
          <a:prstGeom prst="line">
            <a:avLst/>
          </a:prstGeom>
          <a:noFill/>
          <a:ln w="28575">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5" name="Text Box 11"/>
          <p:cNvSpPr txBox="1">
            <a:spLocks noChangeArrowheads="1"/>
          </p:cNvSpPr>
          <p:nvPr/>
        </p:nvSpPr>
        <p:spPr bwMode="auto">
          <a:xfrm>
            <a:off x="2986088" y="3640733"/>
            <a:ext cx="3873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en-US" altLang="ja-JP" sz="3200">
                <a:latin typeface="Times New Roman" pitchFamily="18" charset="0"/>
              </a:rPr>
              <a:t>x</a:t>
            </a:r>
          </a:p>
        </p:txBody>
      </p:sp>
      <p:grpSp>
        <p:nvGrpSpPr>
          <p:cNvPr id="16396" name="Group 12"/>
          <p:cNvGrpSpPr>
            <a:grpSpLocks/>
          </p:cNvGrpSpPr>
          <p:nvPr/>
        </p:nvGrpSpPr>
        <p:grpSpPr bwMode="auto">
          <a:xfrm>
            <a:off x="1057275" y="3423245"/>
            <a:ext cx="1752600" cy="304800"/>
            <a:chOff x="576" y="2112"/>
            <a:chExt cx="1104" cy="192"/>
          </a:xfrm>
        </p:grpSpPr>
        <p:sp>
          <p:nvSpPr>
            <p:cNvPr id="16397" name="Oval 13"/>
            <p:cNvSpPr>
              <a:spLocks noChangeArrowheads="1"/>
            </p:cNvSpPr>
            <p:nvPr/>
          </p:nvSpPr>
          <p:spPr bwMode="auto">
            <a:xfrm>
              <a:off x="1200" y="2256"/>
              <a:ext cx="48" cy="48"/>
            </a:xfrm>
            <a:prstGeom prst="ellipse">
              <a:avLst/>
            </a:prstGeom>
            <a:solidFill>
              <a:srgbClr val="FF99CC"/>
            </a:solidFill>
            <a:ln w="9525">
              <a:solidFill>
                <a:srgbClr val="FF99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6398" name="Oval 14"/>
            <p:cNvSpPr>
              <a:spLocks noChangeArrowheads="1"/>
            </p:cNvSpPr>
            <p:nvPr/>
          </p:nvSpPr>
          <p:spPr bwMode="auto">
            <a:xfrm>
              <a:off x="1200" y="2112"/>
              <a:ext cx="48" cy="48"/>
            </a:xfrm>
            <a:prstGeom prst="ellipse">
              <a:avLst/>
            </a:prstGeom>
            <a:solidFill>
              <a:srgbClr val="FF99CC"/>
            </a:solidFill>
            <a:ln w="9525">
              <a:solidFill>
                <a:srgbClr val="FF99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6399" name="Oval 15"/>
            <p:cNvSpPr>
              <a:spLocks noChangeArrowheads="1"/>
            </p:cNvSpPr>
            <p:nvPr/>
          </p:nvSpPr>
          <p:spPr bwMode="auto">
            <a:xfrm>
              <a:off x="720" y="2208"/>
              <a:ext cx="48" cy="48"/>
            </a:xfrm>
            <a:prstGeom prst="ellipse">
              <a:avLst/>
            </a:prstGeom>
            <a:solidFill>
              <a:srgbClr val="FF99CC"/>
            </a:solidFill>
            <a:ln w="9525">
              <a:solidFill>
                <a:srgbClr val="FF99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6400" name="Oval 16"/>
            <p:cNvSpPr>
              <a:spLocks noChangeArrowheads="1"/>
            </p:cNvSpPr>
            <p:nvPr/>
          </p:nvSpPr>
          <p:spPr bwMode="auto">
            <a:xfrm>
              <a:off x="1344" y="2256"/>
              <a:ext cx="48" cy="48"/>
            </a:xfrm>
            <a:prstGeom prst="ellipse">
              <a:avLst/>
            </a:prstGeom>
            <a:solidFill>
              <a:srgbClr val="FF99CC"/>
            </a:solidFill>
            <a:ln w="9525">
              <a:solidFill>
                <a:srgbClr val="FF99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6401" name="Oval 17"/>
            <p:cNvSpPr>
              <a:spLocks noChangeArrowheads="1"/>
            </p:cNvSpPr>
            <p:nvPr/>
          </p:nvSpPr>
          <p:spPr bwMode="auto">
            <a:xfrm>
              <a:off x="576" y="2208"/>
              <a:ext cx="48" cy="48"/>
            </a:xfrm>
            <a:prstGeom prst="ellipse">
              <a:avLst/>
            </a:prstGeom>
            <a:solidFill>
              <a:srgbClr val="FF99CC"/>
            </a:solidFill>
            <a:ln w="9525">
              <a:solidFill>
                <a:srgbClr val="FF99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6402" name="Oval 18"/>
            <p:cNvSpPr>
              <a:spLocks noChangeArrowheads="1"/>
            </p:cNvSpPr>
            <p:nvPr/>
          </p:nvSpPr>
          <p:spPr bwMode="auto">
            <a:xfrm>
              <a:off x="912" y="2208"/>
              <a:ext cx="48" cy="48"/>
            </a:xfrm>
            <a:prstGeom prst="ellipse">
              <a:avLst/>
            </a:prstGeom>
            <a:solidFill>
              <a:srgbClr val="FF99CC"/>
            </a:solidFill>
            <a:ln w="9525">
              <a:solidFill>
                <a:srgbClr val="FF99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6403" name="Oval 19"/>
            <p:cNvSpPr>
              <a:spLocks noChangeArrowheads="1"/>
            </p:cNvSpPr>
            <p:nvPr/>
          </p:nvSpPr>
          <p:spPr bwMode="auto">
            <a:xfrm>
              <a:off x="1632" y="2256"/>
              <a:ext cx="48" cy="48"/>
            </a:xfrm>
            <a:prstGeom prst="ellipse">
              <a:avLst/>
            </a:prstGeom>
            <a:solidFill>
              <a:srgbClr val="FF99CC"/>
            </a:solidFill>
            <a:ln w="9525">
              <a:solidFill>
                <a:srgbClr val="FF99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6404" name="Oval 20"/>
            <p:cNvSpPr>
              <a:spLocks noChangeArrowheads="1"/>
            </p:cNvSpPr>
            <p:nvPr/>
          </p:nvSpPr>
          <p:spPr bwMode="auto">
            <a:xfrm>
              <a:off x="912" y="2112"/>
              <a:ext cx="48" cy="48"/>
            </a:xfrm>
            <a:prstGeom prst="ellipse">
              <a:avLst/>
            </a:prstGeom>
            <a:solidFill>
              <a:srgbClr val="FF99CC"/>
            </a:solidFill>
            <a:ln w="9525">
              <a:solidFill>
                <a:srgbClr val="FF99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16405" name="AutoShape 21"/>
          <p:cNvSpPr>
            <a:spLocks noChangeArrowheads="1"/>
          </p:cNvSpPr>
          <p:nvPr/>
        </p:nvSpPr>
        <p:spPr bwMode="auto">
          <a:xfrm>
            <a:off x="3922713" y="2564408"/>
            <a:ext cx="865187" cy="1152525"/>
          </a:xfrm>
          <a:prstGeom prst="right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6406" name="Text Box 22"/>
          <p:cNvSpPr txBox="1">
            <a:spLocks noChangeArrowheads="1"/>
          </p:cNvSpPr>
          <p:nvPr/>
        </p:nvSpPr>
        <p:spPr bwMode="auto">
          <a:xfrm>
            <a:off x="1258888" y="4436070"/>
            <a:ext cx="74168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800"/>
              <a:t>Projective measurement (more generally speaking, POVM measurement) only gives information of the </a:t>
            </a:r>
            <a:r>
              <a:rPr lang="en-US" altLang="ja-JP" sz="2800" b="1">
                <a:solidFill>
                  <a:srgbClr val="FF0000"/>
                </a:solidFill>
              </a:rPr>
              <a:t>probability distribution</a:t>
            </a:r>
            <a:r>
              <a:rPr lang="en-US" altLang="ja-JP" sz="2800"/>
              <a:t>.</a:t>
            </a:r>
          </a:p>
        </p:txBody>
      </p:sp>
    </p:spTree>
    <p:extLst>
      <p:ext uri="{BB962C8B-B14F-4D97-AF65-F5344CB8AC3E}">
        <p14:creationId xmlns:p14="http://schemas.microsoft.com/office/powerpoint/2010/main" val="5868909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830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1125538"/>
            <a:ext cx="4608513" cy="3275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8306" name="Rectangle 2"/>
          <p:cNvSpPr>
            <a:spLocks noGrp="1" noChangeArrowheads="1"/>
          </p:cNvSpPr>
          <p:nvPr>
            <p:ph type="title"/>
          </p:nvPr>
        </p:nvSpPr>
        <p:spPr>
          <a:xfrm>
            <a:off x="457200" y="277813"/>
            <a:ext cx="8229600" cy="847725"/>
          </a:xfrm>
        </p:spPr>
        <p:txBody>
          <a:bodyPr/>
          <a:lstStyle/>
          <a:p>
            <a:r>
              <a:rPr lang="ja-JP" altLang="en-US" dirty="0" smtClean="0"/>
              <a:t>測りたい：偏光　測るもの：モード</a:t>
            </a:r>
            <a:endParaRPr lang="en-US" altLang="ja-JP" dirty="0"/>
          </a:p>
        </p:txBody>
      </p:sp>
      <p:pic>
        <p:nvPicPr>
          <p:cNvPr id="9831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4437063"/>
            <a:ext cx="8748712" cy="2347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8312"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463" y="3716338"/>
            <a:ext cx="3960812" cy="754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98317" name="Group 13"/>
          <p:cNvGrpSpPr>
            <a:grpSpLocks/>
          </p:cNvGrpSpPr>
          <p:nvPr/>
        </p:nvGrpSpPr>
        <p:grpSpPr bwMode="auto">
          <a:xfrm>
            <a:off x="5003800" y="1484313"/>
            <a:ext cx="3960813" cy="2087562"/>
            <a:chOff x="3107" y="754"/>
            <a:chExt cx="2495" cy="1315"/>
          </a:xfrm>
        </p:grpSpPr>
        <p:pic>
          <p:nvPicPr>
            <p:cNvPr id="98313"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88" y="791"/>
              <a:ext cx="2232"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8314"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98" y="1207"/>
              <a:ext cx="2148" cy="3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8315"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94" y="1681"/>
              <a:ext cx="2362" cy="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8316" name="AutoShape 12"/>
            <p:cNvSpPr>
              <a:spLocks noChangeArrowheads="1"/>
            </p:cNvSpPr>
            <p:nvPr/>
          </p:nvSpPr>
          <p:spPr bwMode="auto">
            <a:xfrm>
              <a:off x="3107" y="754"/>
              <a:ext cx="2495" cy="1315"/>
            </a:xfrm>
            <a:prstGeom prst="roundRect">
              <a:avLst>
                <a:gd name="adj" fmla="val 9736"/>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 name="テキスト ボックス 1"/>
          <p:cNvSpPr txBox="1"/>
          <p:nvPr/>
        </p:nvSpPr>
        <p:spPr>
          <a:xfrm>
            <a:off x="5220072" y="1052736"/>
            <a:ext cx="3816424" cy="307777"/>
          </a:xfrm>
          <a:prstGeom prst="rect">
            <a:avLst/>
          </a:prstGeom>
          <a:noFill/>
        </p:spPr>
        <p:txBody>
          <a:bodyPr wrap="square" rtlCol="0">
            <a:spAutoFit/>
          </a:bodyPr>
          <a:lstStyle/>
          <a:p>
            <a:r>
              <a:rPr kumimoji="1" lang="ja-JP" altLang="en-US" sz="1400" dirty="0" smtClean="0"/>
              <a:t>北野正雄「量子力学の基礎」（サイエンス社）</a:t>
            </a:r>
            <a:endParaRPr kumimoji="1" lang="ja-JP" altLang="en-US" sz="1400" dirty="0"/>
          </a:p>
        </p:txBody>
      </p:sp>
    </p:spTree>
    <p:extLst>
      <p:ext uri="{BB962C8B-B14F-4D97-AF65-F5344CB8AC3E}">
        <p14:creationId xmlns:p14="http://schemas.microsoft.com/office/powerpoint/2010/main" val="38888366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重力波検出器でよく使う相互作用の一般論</a:t>
            </a:r>
            <a:endParaRPr kumimoji="1" lang="ja-JP" altLang="en-US" dirty="0"/>
          </a:p>
        </p:txBody>
      </p:sp>
      <p:sp>
        <p:nvSpPr>
          <p:cNvPr id="3" name="コンテンツ プレースホルダー 2"/>
          <p:cNvSpPr>
            <a:spLocks noGrp="1"/>
          </p:cNvSpPr>
          <p:nvPr>
            <p:ph idx="1"/>
          </p:nvPr>
        </p:nvSpPr>
        <p:spPr>
          <a:xfrm>
            <a:off x="457200" y="2348880"/>
            <a:ext cx="8229600" cy="4509120"/>
          </a:xfrm>
        </p:spPr>
        <p:txBody>
          <a:bodyPr>
            <a:normAutofit fontScale="92500" lnSpcReduction="10000"/>
          </a:bodyPr>
          <a:lstStyle/>
          <a:p>
            <a:r>
              <a:rPr kumimoji="1" lang="ja-JP" altLang="en-US" sz="3600" dirty="0" smtClean="0"/>
              <a:t>バーなし：測定される系</a:t>
            </a:r>
            <a:endParaRPr lang="en-US" altLang="ja-JP" sz="3600" dirty="0"/>
          </a:p>
          <a:p>
            <a:r>
              <a:rPr kumimoji="1" lang="ja-JP" altLang="en-US" sz="3600" dirty="0" smtClean="0"/>
              <a:t>バーあり：測定する系</a:t>
            </a:r>
            <a:endParaRPr kumimoji="1" lang="en-US" altLang="ja-JP" sz="3600" dirty="0" smtClean="0"/>
          </a:p>
          <a:p>
            <a:endParaRPr lang="en-US" altLang="ja-JP" sz="3600" dirty="0" smtClean="0"/>
          </a:p>
          <a:p>
            <a:r>
              <a:rPr lang="ja-JP" altLang="en-US" sz="3600" dirty="0" smtClean="0"/>
              <a:t>線形測定　と呼ばれている。</a:t>
            </a:r>
            <a:endParaRPr lang="en-US" altLang="ja-JP" sz="3600" dirty="0" smtClean="0"/>
          </a:p>
          <a:p>
            <a:r>
              <a:rPr lang="en-US" altLang="ja-JP" sz="3600" dirty="0" smtClean="0"/>
              <a:t>                           von Neumann model</a:t>
            </a:r>
          </a:p>
          <a:p>
            <a:r>
              <a:rPr lang="en-US" altLang="ja-JP" sz="3600" dirty="0" smtClean="0"/>
              <a:t>                                   contractive state measurement (</a:t>
            </a:r>
            <a:r>
              <a:rPr lang="ja-JP" altLang="en-US" sz="3600" dirty="0" smtClean="0"/>
              <a:t>ハイゼンベルク限界を超える測定の例</a:t>
            </a:r>
            <a:r>
              <a:rPr lang="en-US" altLang="ja-JP" sz="3600" dirty="0" smtClean="0"/>
              <a:t>) </a:t>
            </a:r>
            <a:endParaRPr kumimoji="1" lang="ja-JP" altLang="en-US" sz="3600"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556792"/>
            <a:ext cx="8616802" cy="6111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6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7584" y="4653136"/>
            <a:ext cx="2808312" cy="4130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64"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6387" y="5188440"/>
            <a:ext cx="3754503" cy="40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116695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量子測定理論の難しさ</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2800" dirty="0" smtClean="0"/>
              <a:t>測定相互作用を理論上は自由にいじることが出来るが、実際の測定系においてはそんなことは自由には出来ない。</a:t>
            </a:r>
            <a:endParaRPr kumimoji="1" lang="en-US" altLang="ja-JP" sz="2800" dirty="0" smtClean="0"/>
          </a:p>
          <a:p>
            <a:pPr lvl="1"/>
            <a:r>
              <a:rPr kumimoji="1" lang="ja-JP" altLang="en-US" sz="2400" dirty="0" smtClean="0">
                <a:solidFill>
                  <a:srgbClr val="0070C0"/>
                </a:solidFill>
              </a:rPr>
              <a:t>どのように実験系を設計するのか？その一般的指針はない。</a:t>
            </a:r>
            <a:endParaRPr kumimoji="1" lang="en-US" altLang="ja-JP" sz="2400" dirty="0" smtClean="0">
              <a:solidFill>
                <a:srgbClr val="0070C0"/>
              </a:solidFill>
            </a:endParaRPr>
          </a:p>
          <a:p>
            <a:endParaRPr lang="en-US" altLang="ja-JP" sz="2800" dirty="0"/>
          </a:p>
          <a:p>
            <a:r>
              <a:rPr lang="en-US" altLang="ja-JP" sz="2800" dirty="0" smtClean="0"/>
              <a:t>POVM </a:t>
            </a:r>
            <a:r>
              <a:rPr lang="ja-JP" altLang="en-US" sz="2800" dirty="0" smtClean="0"/>
              <a:t>で書いてしまうとエネルギーが極端に多くないと作れない等の物理的制約が見えなくなってしまう。なので、どんな </a:t>
            </a:r>
            <a:r>
              <a:rPr lang="en-US" altLang="ja-JP" sz="2800" dirty="0" smtClean="0"/>
              <a:t>POVM </a:t>
            </a:r>
            <a:r>
              <a:rPr lang="ja-JP" altLang="en-US" sz="2800" dirty="0" smtClean="0"/>
              <a:t>でも現実に作れるというのは間違い。しかし、どういう条件のもとでどこまで限界があるのかは誰も知らない。</a:t>
            </a:r>
            <a:endParaRPr kumimoji="1" lang="ja-JP" altLang="en-US" sz="2800" dirty="0"/>
          </a:p>
        </p:txBody>
      </p:sp>
    </p:spTree>
    <p:extLst>
      <p:ext uri="{BB962C8B-B14F-4D97-AF65-F5344CB8AC3E}">
        <p14:creationId xmlns:p14="http://schemas.microsoft.com/office/powerpoint/2010/main" val="25906098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2800" dirty="0" smtClean="0"/>
              <a:t>量子測定理論の概要をお話しした。</a:t>
            </a:r>
            <a:endParaRPr kumimoji="1" lang="en-US" altLang="ja-JP" sz="2800" dirty="0" smtClean="0"/>
          </a:p>
          <a:p>
            <a:endParaRPr lang="en-US" altLang="ja-JP" sz="2800" dirty="0"/>
          </a:p>
          <a:p>
            <a:r>
              <a:rPr kumimoji="1" lang="ja-JP" altLang="en-US" sz="2800" dirty="0" smtClean="0"/>
              <a:t>量子測定理論だけで新しい物理現象が明らかになることはない。しかし、実際に見ていたものが何であったのか？ということを明らかにするうえでは、どの量子現象を扱うのにも必要。</a:t>
            </a:r>
            <a:endParaRPr kumimoji="1" lang="en-US" altLang="ja-JP" sz="2800" dirty="0" smtClean="0"/>
          </a:p>
          <a:p>
            <a:endParaRPr lang="en-US" altLang="ja-JP" sz="2800" dirty="0"/>
          </a:p>
          <a:p>
            <a:r>
              <a:rPr kumimoji="1" lang="ja-JP" altLang="en-US" sz="2800" dirty="0" smtClean="0"/>
              <a:t>量子測定理論では、量子系と量子系の合成系をそれぞれ、測られる系　と　測る系　に捉えて　測る系に対しては射影測定を今まで通り行う。</a:t>
            </a:r>
            <a:endParaRPr kumimoji="1" lang="ja-JP" altLang="en-US" sz="2800" dirty="0"/>
          </a:p>
        </p:txBody>
      </p:sp>
    </p:spTree>
    <p:extLst>
      <p:ext uri="{BB962C8B-B14F-4D97-AF65-F5344CB8AC3E}">
        <p14:creationId xmlns:p14="http://schemas.microsoft.com/office/powerpoint/2010/main" val="38704463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話せていないこと</a:t>
            </a:r>
            <a:endParaRPr kumimoji="1" lang="ja-JP" altLang="en-US" dirty="0"/>
          </a:p>
        </p:txBody>
      </p:sp>
      <p:sp>
        <p:nvSpPr>
          <p:cNvPr id="3" name="コンテンツ プレースホルダー 2"/>
          <p:cNvSpPr>
            <a:spLocks noGrp="1"/>
          </p:cNvSpPr>
          <p:nvPr>
            <p:ph idx="1"/>
          </p:nvPr>
        </p:nvSpPr>
        <p:spPr>
          <a:xfrm>
            <a:off x="313184" y="1600200"/>
            <a:ext cx="8579296" cy="4876800"/>
          </a:xfrm>
        </p:spPr>
        <p:txBody>
          <a:bodyPr>
            <a:normAutofit/>
          </a:bodyPr>
          <a:lstStyle/>
          <a:p>
            <a:r>
              <a:rPr lang="ja-JP" altLang="en-US" sz="3200" dirty="0"/>
              <a:t>２つ</a:t>
            </a:r>
            <a:r>
              <a:rPr lang="ja-JP" altLang="en-US" sz="3200" dirty="0" smtClean="0"/>
              <a:t>の測定量を同時に測るとは？</a:t>
            </a:r>
            <a:endParaRPr lang="en-US" altLang="ja-JP" sz="3200" dirty="0" smtClean="0"/>
          </a:p>
          <a:p>
            <a:r>
              <a:rPr lang="ja-JP" altLang="en-US" sz="3200" dirty="0"/>
              <a:t>時刻</a:t>
            </a:r>
            <a:r>
              <a:rPr lang="ja-JP" altLang="en-US" sz="3200" dirty="0" smtClean="0"/>
              <a:t>の違う測定間の関係</a:t>
            </a:r>
            <a:endParaRPr lang="en-US" altLang="ja-JP" sz="3200" dirty="0" smtClean="0"/>
          </a:p>
          <a:p>
            <a:r>
              <a:rPr kumimoji="1" lang="ja-JP" altLang="en-US" sz="3200" dirty="0"/>
              <a:t>連続</a:t>
            </a:r>
            <a:r>
              <a:rPr kumimoji="1" lang="ja-JP" altLang="en-US" sz="3200" dirty="0" smtClean="0"/>
              <a:t>測定に関すること</a:t>
            </a:r>
            <a:endParaRPr kumimoji="1" lang="en-US" altLang="ja-JP" sz="3200" dirty="0" smtClean="0"/>
          </a:p>
          <a:p>
            <a:r>
              <a:rPr lang="ja-JP" altLang="en-US" sz="3200" dirty="0" smtClean="0"/>
              <a:t>測定に対する </a:t>
            </a:r>
            <a:r>
              <a:rPr lang="en-US" altLang="ja-JP" sz="3200" dirty="0" err="1" smtClean="0"/>
              <a:t>Backaction</a:t>
            </a:r>
            <a:r>
              <a:rPr lang="en-US" altLang="ja-JP" sz="3200" dirty="0" smtClean="0"/>
              <a:t> (Noise</a:t>
            </a:r>
            <a:r>
              <a:rPr lang="ja-JP" altLang="en-US" sz="3200" dirty="0" smtClean="0"/>
              <a:t>源になる：輻射圧の導出</a:t>
            </a:r>
            <a:r>
              <a:rPr lang="en-US" altLang="ja-JP" sz="3200" dirty="0" smtClean="0"/>
              <a:t>)</a:t>
            </a:r>
          </a:p>
          <a:p>
            <a:r>
              <a:rPr kumimoji="1" lang="ja-JP" altLang="en-US" sz="3200" dirty="0" smtClean="0"/>
              <a:t>量子測定の若干の応用</a:t>
            </a:r>
            <a:endParaRPr kumimoji="1" lang="en-US" altLang="ja-JP" sz="3200" dirty="0" smtClean="0"/>
          </a:p>
          <a:p>
            <a:pPr lvl="1"/>
            <a:r>
              <a:rPr kumimoji="1" lang="ja-JP" altLang="en-US" sz="2800" dirty="0" smtClean="0"/>
              <a:t>量子トモグラフィー（量子状態を推定する）</a:t>
            </a:r>
            <a:endParaRPr kumimoji="1" lang="en-US" altLang="ja-JP" sz="2800" dirty="0" smtClean="0"/>
          </a:p>
          <a:p>
            <a:pPr lvl="1"/>
            <a:r>
              <a:rPr kumimoji="1" lang="ja-JP" altLang="en-US" sz="2800" dirty="0" smtClean="0"/>
              <a:t>量子プロセストモグラフィー（相互作用を推定する）</a:t>
            </a:r>
            <a:endParaRPr kumimoji="1" lang="en-US" altLang="ja-JP" sz="2800" dirty="0" smtClean="0"/>
          </a:p>
        </p:txBody>
      </p:sp>
    </p:spTree>
    <p:extLst>
      <p:ext uri="{BB962C8B-B14F-4D97-AF65-F5344CB8AC3E}">
        <p14:creationId xmlns:p14="http://schemas.microsoft.com/office/powerpoint/2010/main" val="4001156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a:t>
            </a:r>
            <a:endParaRPr kumimoji="1" lang="ja-JP" altLang="en-US" dirty="0"/>
          </a:p>
        </p:txBody>
      </p:sp>
      <p:sp>
        <p:nvSpPr>
          <p:cNvPr id="3" name="コンテンツ プレースホルダー 2"/>
          <p:cNvSpPr>
            <a:spLocks noGrp="1"/>
          </p:cNvSpPr>
          <p:nvPr>
            <p:ph idx="1"/>
          </p:nvPr>
        </p:nvSpPr>
        <p:spPr>
          <a:xfrm>
            <a:off x="3563888" y="2060848"/>
            <a:ext cx="5122912" cy="2376264"/>
          </a:xfrm>
        </p:spPr>
        <p:txBody>
          <a:bodyPr/>
          <a:lstStyle/>
          <a:p>
            <a:r>
              <a:rPr kumimoji="1" lang="ja-JP" altLang="en-US" dirty="0" smtClean="0"/>
              <a:t>容積　　　　　　　水を入れる</a:t>
            </a:r>
            <a:endParaRPr kumimoji="1" lang="en-US" altLang="ja-JP" dirty="0" smtClean="0"/>
          </a:p>
          <a:p>
            <a:r>
              <a:rPr kumimoji="1" lang="ja-JP" altLang="en-US" dirty="0" smtClean="0"/>
              <a:t>材質　　　　　　　成分分析機</a:t>
            </a:r>
            <a:r>
              <a:rPr lang="ja-JP" altLang="en-US" dirty="0" smtClean="0"/>
              <a:t>にかける</a:t>
            </a:r>
            <a:endParaRPr lang="en-US" altLang="ja-JP" dirty="0" smtClean="0"/>
          </a:p>
          <a:p>
            <a:r>
              <a:rPr kumimoji="1" lang="ja-JP" altLang="en-US" dirty="0" smtClean="0"/>
              <a:t>長さ　　　　　　　 ものさし　で測る</a:t>
            </a:r>
            <a:endParaRPr kumimoji="1" lang="en-US" altLang="ja-JP" dirty="0" smtClean="0"/>
          </a:p>
          <a:p>
            <a:r>
              <a:rPr lang="ja-JP" altLang="en-US" dirty="0" smtClean="0"/>
              <a:t>屈折率　　　　　  透過光のずれ</a:t>
            </a:r>
            <a:endParaRPr lang="en-US" altLang="ja-JP" dirty="0" smtClean="0"/>
          </a:p>
          <a:p>
            <a:r>
              <a:rPr kumimoji="1" lang="ja-JP" altLang="en-US" dirty="0" smtClean="0"/>
              <a:t>温度　　　　　　　温度計で測る</a:t>
            </a:r>
            <a:endParaRPr kumimoji="1" lang="en-US" altLang="ja-JP" dirty="0" smtClean="0"/>
          </a:p>
        </p:txBody>
      </p:sp>
      <p:pic>
        <p:nvPicPr>
          <p:cNvPr id="1026" name="Picture 2" descr="http://www.net-iimono.com/%E3%82%B3%E3%83%83%E3%83%9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1412776"/>
            <a:ext cx="3385195" cy="3385195"/>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611560" y="5085184"/>
            <a:ext cx="8064896" cy="1446550"/>
          </a:xfrm>
          <a:prstGeom prst="rect">
            <a:avLst/>
          </a:prstGeom>
          <a:noFill/>
        </p:spPr>
        <p:txBody>
          <a:bodyPr wrap="square" rtlCol="0">
            <a:spAutoFit/>
          </a:bodyPr>
          <a:lstStyle/>
          <a:p>
            <a:r>
              <a:rPr kumimoji="1" lang="ja-JP" altLang="en-US" sz="4400" dirty="0" smtClean="0"/>
              <a:t>測りたいものに対して、必ず適切な測るものを用意する。</a:t>
            </a:r>
            <a:endParaRPr kumimoji="1" lang="ja-JP" altLang="en-US" sz="4400" dirty="0"/>
          </a:p>
        </p:txBody>
      </p:sp>
    </p:spTree>
    <p:extLst>
      <p:ext uri="{BB962C8B-B14F-4D97-AF65-F5344CB8AC3E}">
        <p14:creationId xmlns:p14="http://schemas.microsoft.com/office/powerpoint/2010/main" val="13802628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990600"/>
          </a:xfrm>
        </p:spPr>
        <p:txBody>
          <a:bodyPr/>
          <a:lstStyle/>
          <a:p>
            <a:r>
              <a:rPr kumimoji="1" lang="ja-JP" altLang="en-US" dirty="0" smtClean="0"/>
              <a:t>まだまだやらねばならぬこと</a:t>
            </a:r>
            <a:endParaRPr kumimoji="1" lang="ja-JP" altLang="en-US" dirty="0"/>
          </a:p>
        </p:txBody>
      </p:sp>
      <p:sp>
        <p:nvSpPr>
          <p:cNvPr id="3" name="コンテンツ プレースホルダー 2"/>
          <p:cNvSpPr>
            <a:spLocks noGrp="1"/>
          </p:cNvSpPr>
          <p:nvPr>
            <p:ph idx="1"/>
          </p:nvPr>
        </p:nvSpPr>
        <p:spPr>
          <a:xfrm>
            <a:off x="107504" y="1412776"/>
            <a:ext cx="8856984" cy="5328592"/>
          </a:xfrm>
        </p:spPr>
        <p:txBody>
          <a:bodyPr>
            <a:noAutofit/>
          </a:bodyPr>
          <a:lstStyle/>
          <a:p>
            <a:r>
              <a:rPr kumimoji="1" lang="ja-JP" altLang="en-US" sz="2800" dirty="0" smtClean="0"/>
              <a:t>実際にどういう量子測定は出来て、どういう測定は出来ないのか？</a:t>
            </a:r>
            <a:endParaRPr kumimoji="1" lang="en-US" altLang="ja-JP" sz="2800" dirty="0" smtClean="0"/>
          </a:p>
          <a:p>
            <a:endParaRPr lang="en-US" altLang="ja-JP" sz="2800" dirty="0"/>
          </a:p>
          <a:p>
            <a:r>
              <a:rPr kumimoji="1" lang="ja-JP" altLang="en-US" sz="2800" dirty="0" smtClean="0"/>
              <a:t>量子測定から物理現象の新規解明は出来るのか？それとも、今までの理論体系に対して影響を与えるだろうか？</a:t>
            </a:r>
            <a:endParaRPr kumimoji="1" lang="en-US" altLang="ja-JP" sz="2800" dirty="0" smtClean="0"/>
          </a:p>
          <a:p>
            <a:endParaRPr lang="en-US" altLang="ja-JP" sz="2800" dirty="0"/>
          </a:p>
          <a:p>
            <a:r>
              <a:rPr lang="ja-JP" altLang="en-US" sz="2800" dirty="0" smtClean="0"/>
              <a:t>多粒子系の量子測定理論を構築しなければ。果たして、どんな実験と対応するのであろうか？</a:t>
            </a:r>
            <a:endParaRPr lang="en-US" altLang="ja-JP" sz="2800" dirty="0" smtClean="0"/>
          </a:p>
          <a:p>
            <a:endParaRPr kumimoji="1" lang="en-US" altLang="ja-JP" sz="2800" dirty="0"/>
          </a:p>
          <a:p>
            <a:r>
              <a:rPr lang="ja-JP" altLang="en-US" sz="2800" dirty="0" smtClean="0"/>
              <a:t>実験結果の解釈くらいにしか量子測定は寄与しないのか？</a:t>
            </a:r>
            <a:endParaRPr kumimoji="1" lang="ja-JP" altLang="en-US" sz="2800" dirty="0"/>
          </a:p>
        </p:txBody>
      </p:sp>
    </p:spTree>
    <p:extLst>
      <p:ext uri="{BB962C8B-B14F-4D97-AF65-F5344CB8AC3E}">
        <p14:creationId xmlns:p14="http://schemas.microsoft.com/office/powerpoint/2010/main" val="1392365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量子力学</a:t>
            </a:r>
            <a:r>
              <a:rPr lang="ja-JP" altLang="en-US" dirty="0" smtClean="0"/>
              <a:t>は？？</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量子力学に従うものは、確率現象として扱われる。</a:t>
            </a:r>
            <a:endParaRPr kumimoji="1" lang="ja-JP" altLang="en-US" dirty="0"/>
          </a:p>
        </p:txBody>
      </p:sp>
      <p:pic>
        <p:nvPicPr>
          <p:cNvPr id="2050" name="Picture 2" descr="http://illustsozai.up.d.seesaa.net/illustsozai/image/saikoro01.png?d=a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708920"/>
            <a:ext cx="2598049" cy="2952328"/>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3760835" y="2924944"/>
            <a:ext cx="4464496" cy="2308324"/>
          </a:xfrm>
          <a:prstGeom prst="rect">
            <a:avLst/>
          </a:prstGeom>
          <a:noFill/>
        </p:spPr>
        <p:txBody>
          <a:bodyPr wrap="square" rtlCol="0">
            <a:spAutoFit/>
          </a:bodyPr>
          <a:lstStyle/>
          <a:p>
            <a:r>
              <a:rPr lang="ja-JP" altLang="en-US" sz="3600" dirty="0" smtClean="0"/>
              <a:t>量子力学における確率はサイコロを振る確率と同じことを意味しているのであろうか？</a:t>
            </a:r>
            <a:endParaRPr lang="en-US" altLang="ja-JP" sz="3600" dirty="0"/>
          </a:p>
        </p:txBody>
      </p:sp>
    </p:spTree>
    <p:extLst>
      <p:ext uri="{BB962C8B-B14F-4D97-AF65-F5344CB8AC3E}">
        <p14:creationId xmlns:p14="http://schemas.microsoft.com/office/powerpoint/2010/main" val="37973100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サイコロ</a:t>
            </a:r>
            <a:r>
              <a:rPr lang="ja-JP" altLang="en-US" dirty="0" smtClean="0"/>
              <a:t>の確率を知るためには・・・</a:t>
            </a:r>
            <a:endParaRPr kumimoji="1" lang="ja-JP" altLang="en-US" dirty="0"/>
          </a:p>
        </p:txBody>
      </p:sp>
      <p:sp>
        <p:nvSpPr>
          <p:cNvPr id="3" name="コンテンツ プレースホルダー 2"/>
          <p:cNvSpPr>
            <a:spLocks noGrp="1"/>
          </p:cNvSpPr>
          <p:nvPr>
            <p:ph idx="1"/>
          </p:nvPr>
        </p:nvSpPr>
        <p:spPr/>
        <p:txBody>
          <a:bodyPr>
            <a:normAutofit/>
          </a:bodyPr>
          <a:lstStyle/>
          <a:p>
            <a:pPr marL="457200" indent="-457200">
              <a:buFont typeface="+mj-lt"/>
              <a:buAutoNum type="arabicPeriod"/>
            </a:pPr>
            <a:r>
              <a:rPr kumimoji="1" lang="ja-JP" altLang="en-US" sz="3200" dirty="0" smtClean="0"/>
              <a:t>サイコロを何回も振る。</a:t>
            </a:r>
            <a:endParaRPr kumimoji="1" lang="en-US" altLang="ja-JP" sz="3200" dirty="0" smtClean="0"/>
          </a:p>
          <a:p>
            <a:pPr marL="457200" indent="-457200">
              <a:buFont typeface="+mj-lt"/>
              <a:buAutoNum type="arabicPeriod"/>
            </a:pPr>
            <a:r>
              <a:rPr lang="ja-JP" altLang="en-US" sz="3200" dirty="0" smtClean="0"/>
              <a:t>そのデータの列を集める。</a:t>
            </a:r>
            <a:endParaRPr lang="en-US" altLang="ja-JP" sz="3200" dirty="0" smtClean="0"/>
          </a:p>
          <a:p>
            <a:pPr marL="457200" indent="-457200">
              <a:buFont typeface="+mj-lt"/>
              <a:buAutoNum type="arabicPeriod"/>
            </a:pPr>
            <a:r>
              <a:rPr kumimoji="1" lang="ja-JP" altLang="en-US" sz="3200" dirty="0" smtClean="0"/>
              <a:t>出目として「１」「２」「３」「４」「５」「６」が出る頻度分布を計算することが出来る。</a:t>
            </a:r>
            <a:endParaRPr kumimoji="1" lang="en-US" altLang="ja-JP" sz="3200" dirty="0" smtClean="0"/>
          </a:p>
          <a:p>
            <a:pPr marL="457200" indent="-457200">
              <a:buFont typeface="+mj-lt"/>
              <a:buAutoNum type="arabicPeriod"/>
            </a:pPr>
            <a:r>
              <a:rPr lang="ja-JP" altLang="en-US" sz="3200" dirty="0" smtClean="0"/>
              <a:t>何回やっても、だいたいその頻度分布が変わらないくらいやる。</a:t>
            </a:r>
            <a:endParaRPr lang="en-US" altLang="ja-JP" sz="3200" dirty="0" smtClean="0"/>
          </a:p>
          <a:p>
            <a:pPr marL="457200" indent="-457200">
              <a:buFont typeface="+mj-lt"/>
              <a:buAutoNum type="arabicPeriod"/>
            </a:pPr>
            <a:r>
              <a:rPr lang="ja-JP" altLang="en-US" sz="3200" dirty="0"/>
              <a:t>「１」「２」「３」「４」「５」「６</a:t>
            </a:r>
            <a:r>
              <a:rPr lang="ja-JP" altLang="en-US" sz="3200" dirty="0" smtClean="0"/>
              <a:t>」　はそれぞれ確率いくつで起こっていたのかを知ることが出来る。</a:t>
            </a:r>
            <a:endParaRPr kumimoji="1" lang="ja-JP" altLang="en-US" sz="3200" dirty="0"/>
          </a:p>
        </p:txBody>
      </p:sp>
    </p:spTree>
    <p:extLst>
      <p:ext uri="{BB962C8B-B14F-4D97-AF65-F5344CB8AC3E}">
        <p14:creationId xmlns:p14="http://schemas.microsoft.com/office/powerpoint/2010/main" val="20821187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量子力学はいつ確率を導入したか？</a:t>
            </a:r>
            <a:endParaRPr kumimoji="1" lang="ja-JP" altLang="en-US" dirty="0"/>
          </a:p>
        </p:txBody>
      </p:sp>
      <p:sp>
        <p:nvSpPr>
          <p:cNvPr id="3" name="コンテンツ プレースホルダー 2"/>
          <p:cNvSpPr>
            <a:spLocks noGrp="1"/>
          </p:cNvSpPr>
          <p:nvPr>
            <p:ph idx="1"/>
          </p:nvPr>
        </p:nvSpPr>
        <p:spPr>
          <a:xfrm>
            <a:off x="457200" y="1600200"/>
            <a:ext cx="8229600" cy="3196952"/>
          </a:xfrm>
        </p:spPr>
        <p:txBody>
          <a:bodyPr>
            <a:noAutofit/>
          </a:bodyPr>
          <a:lstStyle/>
          <a:p>
            <a:r>
              <a:rPr kumimoji="1" lang="ja-JP" altLang="en-US" sz="2800" dirty="0" smtClean="0">
                <a:solidFill>
                  <a:srgbClr val="0070C0"/>
                </a:solidFill>
              </a:rPr>
              <a:t>量子現象自体はそもそも確率的。</a:t>
            </a:r>
            <a:endParaRPr kumimoji="1" lang="en-US" altLang="ja-JP" sz="2800" dirty="0" smtClean="0">
              <a:solidFill>
                <a:srgbClr val="0070C0"/>
              </a:solidFill>
            </a:endParaRPr>
          </a:p>
          <a:p>
            <a:pPr lvl="1"/>
            <a:r>
              <a:rPr kumimoji="1" lang="ja-JP" altLang="en-US" sz="2400" dirty="0" smtClean="0"/>
              <a:t>サイコロを振る事象は古典的に考えれば、その目が出るのは１回１回が決定論的。しかし、初期条件をランダムにしている。</a:t>
            </a:r>
            <a:endParaRPr kumimoji="1" lang="en-US" altLang="ja-JP" sz="2400" dirty="0" smtClean="0"/>
          </a:p>
          <a:p>
            <a:pPr lvl="1"/>
            <a:r>
              <a:rPr lang="ja-JP" altLang="en-US" sz="2400" dirty="0"/>
              <a:t>量子力学</a:t>
            </a:r>
            <a:r>
              <a:rPr lang="ja-JP" altLang="en-US" sz="2400" dirty="0" smtClean="0"/>
              <a:t>は初期条件をランダム化しているわけではない。</a:t>
            </a:r>
            <a:endParaRPr lang="en-US" altLang="ja-JP" sz="2400" dirty="0" smtClean="0"/>
          </a:p>
          <a:p>
            <a:r>
              <a:rPr kumimoji="1" lang="ja-JP" altLang="en-US" sz="2800" dirty="0" smtClean="0">
                <a:solidFill>
                  <a:srgbClr val="0070C0"/>
                </a:solidFill>
              </a:rPr>
              <a:t>しかし、量子力学に従う確率分布を検証するためには、サイコロと同じように検証しなくてはならない。</a:t>
            </a:r>
            <a:endParaRPr kumimoji="1" lang="ja-JP" altLang="en-US" sz="2800" dirty="0">
              <a:solidFill>
                <a:srgbClr val="0070C0"/>
              </a:solidFill>
            </a:endParaRPr>
          </a:p>
        </p:txBody>
      </p:sp>
      <p:sp>
        <p:nvSpPr>
          <p:cNvPr id="4" name="テキスト ボックス 3"/>
          <p:cNvSpPr txBox="1"/>
          <p:nvPr/>
        </p:nvSpPr>
        <p:spPr>
          <a:xfrm>
            <a:off x="467544" y="5085184"/>
            <a:ext cx="7848872" cy="1077218"/>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kumimoji="1" lang="ja-JP" altLang="en-US" sz="3200" dirty="0" smtClean="0"/>
              <a:t>量子測定理論はどのような状況に対して、予言できる理論であろうか？</a:t>
            </a:r>
            <a:endParaRPr kumimoji="1" lang="ja-JP" altLang="en-US" sz="3200" dirty="0"/>
          </a:p>
        </p:txBody>
      </p:sp>
    </p:spTree>
    <p:extLst>
      <p:ext uri="{BB962C8B-B14F-4D97-AF65-F5344CB8AC3E}">
        <p14:creationId xmlns:p14="http://schemas.microsoft.com/office/powerpoint/2010/main" val="2666230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482948"/>
            <a:ext cx="7543800" cy="785812"/>
          </a:xfrm>
        </p:spPr>
        <p:txBody>
          <a:bodyPr/>
          <a:lstStyle/>
          <a:p>
            <a:r>
              <a:rPr lang="en-US" altLang="ja-JP" dirty="0"/>
              <a:t>Notations (Dirac Notation)</a:t>
            </a:r>
          </a:p>
        </p:txBody>
      </p:sp>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3000" y="1772816"/>
            <a:ext cx="1584325" cy="52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975" y="5300241"/>
            <a:ext cx="3240088"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875" y="2420516"/>
            <a:ext cx="1800225"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3000" y="2925341"/>
            <a:ext cx="3457575" cy="979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295" name="Text Box 7"/>
          <p:cNvSpPr txBox="1">
            <a:spLocks noChangeArrowheads="1"/>
          </p:cNvSpPr>
          <p:nvPr/>
        </p:nvSpPr>
        <p:spPr bwMode="auto">
          <a:xfrm>
            <a:off x="323850" y="1844254"/>
            <a:ext cx="19081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a:t>Quantum State</a:t>
            </a:r>
          </a:p>
        </p:txBody>
      </p:sp>
      <p:sp>
        <p:nvSpPr>
          <p:cNvPr id="12296" name="Text Box 8"/>
          <p:cNvSpPr txBox="1">
            <a:spLocks noChangeArrowheads="1"/>
          </p:cNvSpPr>
          <p:nvPr/>
        </p:nvSpPr>
        <p:spPr bwMode="auto">
          <a:xfrm>
            <a:off x="323850" y="2420516"/>
            <a:ext cx="22336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a:t>Density Operator</a:t>
            </a:r>
          </a:p>
        </p:txBody>
      </p:sp>
      <p:sp>
        <p:nvSpPr>
          <p:cNvPr id="12297" name="Text Box 9"/>
          <p:cNvSpPr txBox="1">
            <a:spLocks noChangeArrowheads="1"/>
          </p:cNvSpPr>
          <p:nvPr/>
        </p:nvSpPr>
        <p:spPr bwMode="auto">
          <a:xfrm>
            <a:off x="4787900" y="2420516"/>
            <a:ext cx="13684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a:t>Pure state</a:t>
            </a:r>
          </a:p>
        </p:txBody>
      </p:sp>
      <p:sp>
        <p:nvSpPr>
          <p:cNvPr id="12298" name="Text Box 10"/>
          <p:cNvSpPr txBox="1">
            <a:spLocks noChangeArrowheads="1"/>
          </p:cNvSpPr>
          <p:nvPr/>
        </p:nvSpPr>
        <p:spPr bwMode="auto">
          <a:xfrm>
            <a:off x="6084888" y="3212679"/>
            <a:ext cx="16557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a:t>Mixed state</a:t>
            </a:r>
          </a:p>
        </p:txBody>
      </p:sp>
      <p:pic>
        <p:nvPicPr>
          <p:cNvPr id="12299"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31913" y="4004841"/>
            <a:ext cx="1512887" cy="595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300" name="Text Box 12"/>
          <p:cNvSpPr txBox="1">
            <a:spLocks noChangeArrowheads="1"/>
          </p:cNvSpPr>
          <p:nvPr/>
        </p:nvSpPr>
        <p:spPr bwMode="auto">
          <a:xfrm>
            <a:off x="395288" y="4076279"/>
            <a:ext cx="9366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a:t>where</a:t>
            </a:r>
          </a:p>
        </p:txBody>
      </p:sp>
      <p:sp>
        <p:nvSpPr>
          <p:cNvPr id="12301" name="Text Box 13"/>
          <p:cNvSpPr txBox="1">
            <a:spLocks noChangeArrowheads="1"/>
          </p:cNvSpPr>
          <p:nvPr/>
        </p:nvSpPr>
        <p:spPr bwMode="auto">
          <a:xfrm>
            <a:off x="2916238" y="4076279"/>
            <a:ext cx="48974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a:t>Complete Orthonormal System (CONS)</a:t>
            </a:r>
          </a:p>
        </p:txBody>
      </p:sp>
      <p:pic>
        <p:nvPicPr>
          <p:cNvPr id="12302" name="Picture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74788" y="4725566"/>
            <a:ext cx="360362"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303" name="Text Box 15"/>
          <p:cNvSpPr txBox="1">
            <a:spLocks noChangeArrowheads="1"/>
          </p:cNvSpPr>
          <p:nvPr/>
        </p:nvSpPr>
        <p:spPr bwMode="auto">
          <a:xfrm>
            <a:off x="2051050" y="4725566"/>
            <a:ext cx="14414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a:t>Pure state</a:t>
            </a:r>
          </a:p>
        </p:txBody>
      </p:sp>
      <p:sp>
        <p:nvSpPr>
          <p:cNvPr id="12304" name="Text Box 16"/>
          <p:cNvSpPr txBox="1">
            <a:spLocks noChangeArrowheads="1"/>
          </p:cNvSpPr>
          <p:nvPr/>
        </p:nvSpPr>
        <p:spPr bwMode="auto">
          <a:xfrm>
            <a:off x="395288" y="5300241"/>
            <a:ext cx="17287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a:t>Inner product</a:t>
            </a:r>
          </a:p>
        </p:txBody>
      </p:sp>
      <p:sp>
        <p:nvSpPr>
          <p:cNvPr id="12305" name="Text Box 17"/>
          <p:cNvSpPr txBox="1">
            <a:spLocks noChangeArrowheads="1"/>
          </p:cNvSpPr>
          <p:nvPr/>
        </p:nvSpPr>
        <p:spPr bwMode="auto">
          <a:xfrm>
            <a:off x="4284663" y="1844254"/>
            <a:ext cx="30241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a:t>Finite dim Hilbert space</a:t>
            </a:r>
          </a:p>
        </p:txBody>
      </p:sp>
      <p:pic>
        <p:nvPicPr>
          <p:cNvPr id="12306" name="Picture 1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39975" y="5893966"/>
            <a:ext cx="5545138"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307" name="Text Box 19"/>
          <p:cNvSpPr txBox="1">
            <a:spLocks noChangeArrowheads="1"/>
          </p:cNvSpPr>
          <p:nvPr/>
        </p:nvSpPr>
        <p:spPr bwMode="auto">
          <a:xfrm>
            <a:off x="323850" y="5932066"/>
            <a:ext cx="20161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a:t>Tensor product</a:t>
            </a:r>
          </a:p>
        </p:txBody>
      </p:sp>
    </p:spTree>
    <p:extLst>
      <p:ext uri="{BB962C8B-B14F-4D97-AF65-F5344CB8AC3E}">
        <p14:creationId xmlns:p14="http://schemas.microsoft.com/office/powerpoint/2010/main" val="21559867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密度演算子 </a:t>
            </a:r>
            <a:r>
              <a:rPr kumimoji="1" lang="en-US" altLang="ja-JP" dirty="0" smtClean="0"/>
              <a:t>(Densit</a:t>
            </a:r>
            <a:r>
              <a:rPr lang="en-US" altLang="ja-JP" dirty="0" smtClean="0"/>
              <a:t>y Operator</a:t>
            </a:r>
            <a:r>
              <a:rPr kumimoji="1" lang="en-US" altLang="ja-JP" dirty="0" smtClean="0"/>
              <a:t>)</a:t>
            </a:r>
            <a:r>
              <a:rPr lang="ja-JP" altLang="en-US" dirty="0"/>
              <a:t> </a:t>
            </a:r>
            <a:r>
              <a:rPr lang="ja-JP" altLang="en-US" dirty="0" smtClean="0"/>
              <a:t>の性質</a:t>
            </a:r>
            <a:endParaRPr kumimoji="1" lang="ja-JP" altLang="en-US" dirty="0"/>
          </a:p>
        </p:txBody>
      </p:sp>
      <p:sp>
        <p:nvSpPr>
          <p:cNvPr id="3" name="コンテンツ プレースホルダー 2"/>
          <p:cNvSpPr>
            <a:spLocks noGrp="1"/>
          </p:cNvSpPr>
          <p:nvPr>
            <p:ph idx="1"/>
          </p:nvPr>
        </p:nvSpPr>
        <p:spPr>
          <a:xfrm>
            <a:off x="457200" y="1628800"/>
            <a:ext cx="8229600" cy="1800200"/>
          </a:xfrm>
        </p:spPr>
        <p:style>
          <a:lnRef idx="0">
            <a:schemeClr val="accent6"/>
          </a:lnRef>
          <a:fillRef idx="3">
            <a:schemeClr val="accent6"/>
          </a:fillRef>
          <a:effectRef idx="3">
            <a:schemeClr val="accent6"/>
          </a:effectRef>
          <a:fontRef idx="minor">
            <a:schemeClr val="lt1"/>
          </a:fontRef>
        </p:style>
        <p:txBody>
          <a:bodyPr>
            <a:noAutofit/>
          </a:bodyPr>
          <a:lstStyle/>
          <a:p>
            <a:r>
              <a:rPr kumimoji="1" lang="ja-JP" altLang="en-US" sz="3200" dirty="0" smtClean="0"/>
              <a:t> 線形である。</a:t>
            </a:r>
            <a:endParaRPr kumimoji="1" lang="en-US" altLang="ja-JP" sz="3200" dirty="0" smtClean="0"/>
          </a:p>
          <a:p>
            <a:r>
              <a:rPr kumimoji="1" lang="en-US" altLang="ja-JP" sz="3200" dirty="0" smtClean="0"/>
              <a:t> </a:t>
            </a:r>
            <a:r>
              <a:rPr kumimoji="1" lang="ja-JP" altLang="en-US" sz="3200" dirty="0" smtClean="0"/>
              <a:t>固有値が必ず正である。</a:t>
            </a:r>
            <a:endParaRPr kumimoji="1" lang="en-US" altLang="ja-JP" sz="3200" dirty="0" smtClean="0"/>
          </a:p>
          <a:p>
            <a:r>
              <a:rPr lang="en-US" altLang="ja-JP" sz="3200" dirty="0"/>
              <a:t> </a:t>
            </a:r>
            <a:r>
              <a:rPr lang="en-US" altLang="ja-JP" sz="3200" dirty="0" smtClean="0"/>
              <a:t>Trace </a:t>
            </a:r>
            <a:r>
              <a:rPr lang="ja-JP" altLang="en-US" sz="3200" dirty="0" smtClean="0"/>
              <a:t>をとると　１　になる。</a:t>
            </a:r>
            <a:endParaRPr kumimoji="1" lang="ja-JP" altLang="en-US" sz="3200" dirty="0"/>
          </a:p>
        </p:txBody>
      </p:sp>
      <p:sp>
        <p:nvSpPr>
          <p:cNvPr id="6" name="フローチャート : 直接アクセス記憶 5"/>
          <p:cNvSpPr/>
          <p:nvPr/>
        </p:nvSpPr>
        <p:spPr>
          <a:xfrm>
            <a:off x="467544" y="4509120"/>
            <a:ext cx="1656184" cy="792088"/>
          </a:xfrm>
          <a:prstGeom prst="flowChartMagneticDru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ローチャート : 直接アクセス記憶 6"/>
          <p:cNvSpPr/>
          <p:nvPr/>
        </p:nvSpPr>
        <p:spPr>
          <a:xfrm>
            <a:off x="467544" y="5661248"/>
            <a:ext cx="1656184" cy="792088"/>
          </a:xfrm>
          <a:prstGeom prst="flowChartMagneticDru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323528" y="3573016"/>
            <a:ext cx="6696744" cy="584775"/>
          </a:xfrm>
          <a:prstGeom prst="rect">
            <a:avLst/>
          </a:prstGeom>
          <a:noFill/>
        </p:spPr>
        <p:txBody>
          <a:bodyPr wrap="square" rtlCol="0">
            <a:spAutoFit/>
          </a:bodyPr>
          <a:lstStyle/>
          <a:p>
            <a:r>
              <a:rPr kumimoji="1" lang="ja-JP" altLang="en-US" sz="3200" dirty="0" smtClean="0"/>
              <a:t>混合状態　≠　重ね合わせ状態</a:t>
            </a:r>
            <a:endParaRPr kumimoji="1" lang="ja-JP" altLang="en-US" sz="3200" dirty="0"/>
          </a:p>
        </p:txBody>
      </p:sp>
      <p:cxnSp>
        <p:nvCxnSpPr>
          <p:cNvPr id="10" name="直線矢印コネクタ 9"/>
          <p:cNvCxnSpPr/>
          <p:nvPr/>
        </p:nvCxnSpPr>
        <p:spPr>
          <a:xfrm>
            <a:off x="1907704" y="4905164"/>
            <a:ext cx="936104" cy="0"/>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a:off x="1956465" y="6093296"/>
            <a:ext cx="936104" cy="0"/>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323528" y="4293096"/>
            <a:ext cx="5832648" cy="2376264"/>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矢印コネクタ 13"/>
          <p:cNvCxnSpPr/>
          <p:nvPr/>
        </p:nvCxnSpPr>
        <p:spPr>
          <a:xfrm>
            <a:off x="3491880" y="5481228"/>
            <a:ext cx="3816424" cy="0"/>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2892569" y="4905164"/>
            <a:ext cx="599311" cy="576064"/>
          </a:xfrm>
          <a:prstGeom prst="line">
            <a:avLst/>
          </a:prstGeom>
          <a:ln w="44450"/>
        </p:spPr>
        <p:style>
          <a:lnRef idx="1">
            <a:schemeClr val="accent1"/>
          </a:lnRef>
          <a:fillRef idx="0">
            <a:schemeClr val="accent1"/>
          </a:fillRef>
          <a:effectRef idx="0">
            <a:schemeClr val="accent1"/>
          </a:effectRef>
          <a:fontRef idx="minor">
            <a:schemeClr val="tx1"/>
          </a:fontRef>
        </p:style>
      </p:cxnSp>
      <p:pic>
        <p:nvPicPr>
          <p:cNvPr id="3074" name="Picture 2" descr="http://upload.wikimedia.org/wikipedia/en/5/55/Bsd_daem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71900" y="5569850"/>
            <a:ext cx="888690" cy="888690"/>
          </a:xfrm>
          <a:prstGeom prst="rect">
            <a:avLst/>
          </a:prstGeom>
          <a:noFill/>
          <a:extLst>
            <a:ext uri="{909E8E84-426E-40DD-AFC4-6F175D3DCCD1}">
              <a14:hiddenFill xmlns:a14="http://schemas.microsoft.com/office/drawing/2010/main">
                <a:solidFill>
                  <a:srgbClr val="FFFFFF"/>
                </a:solidFill>
              </a14:hiddenFill>
            </a:ext>
          </a:extLst>
        </p:spPr>
      </p:pic>
      <p:sp>
        <p:nvSpPr>
          <p:cNvPr id="18" name="テキスト ボックス 17"/>
          <p:cNvSpPr txBox="1"/>
          <p:nvPr/>
        </p:nvSpPr>
        <p:spPr>
          <a:xfrm>
            <a:off x="4644008" y="6230531"/>
            <a:ext cx="1440160" cy="369332"/>
          </a:xfrm>
          <a:prstGeom prst="rect">
            <a:avLst/>
          </a:prstGeom>
          <a:noFill/>
        </p:spPr>
        <p:txBody>
          <a:bodyPr wrap="square" rtlCol="0">
            <a:spAutoFit/>
          </a:bodyPr>
          <a:lstStyle/>
          <a:p>
            <a:r>
              <a:rPr lang="en-US" altLang="ja-JP" sz="900" dirty="0">
                <a:hlinkClick r:id="rId3"/>
              </a:rPr>
              <a:t>http://en.wikipedia.org/wiki/BSD_Daemon</a:t>
            </a:r>
            <a:endParaRPr kumimoji="1" lang="ja-JP" altLang="en-US" sz="900" dirty="0"/>
          </a:p>
        </p:txBody>
      </p:sp>
      <p:sp>
        <p:nvSpPr>
          <p:cNvPr id="19" name="テキスト ボックス 18"/>
          <p:cNvSpPr txBox="1"/>
          <p:nvPr/>
        </p:nvSpPr>
        <p:spPr>
          <a:xfrm>
            <a:off x="3491880" y="4654877"/>
            <a:ext cx="2592288" cy="646331"/>
          </a:xfrm>
          <a:prstGeom prst="rect">
            <a:avLst/>
          </a:prstGeom>
          <a:noFill/>
        </p:spPr>
        <p:txBody>
          <a:bodyPr wrap="square" rtlCol="0">
            <a:spAutoFit/>
          </a:bodyPr>
          <a:lstStyle/>
          <a:p>
            <a:r>
              <a:rPr kumimoji="1" lang="ja-JP" altLang="en-US" dirty="0" smtClean="0"/>
              <a:t>悪魔がどちらのレーザーかをランダムに選択</a:t>
            </a:r>
            <a:endParaRPr kumimoji="1" lang="ja-JP" altLang="en-US" dirty="0"/>
          </a:p>
        </p:txBody>
      </p:sp>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72489" y="4365104"/>
            <a:ext cx="504056" cy="3717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72489" y="5542972"/>
            <a:ext cx="519493" cy="4198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0" name="グループ化 19"/>
          <p:cNvGrpSpPr/>
          <p:nvPr/>
        </p:nvGrpSpPr>
        <p:grpSpPr>
          <a:xfrm>
            <a:off x="6357240" y="5661248"/>
            <a:ext cx="2561249" cy="900300"/>
            <a:chOff x="6444208" y="4122483"/>
            <a:chExt cx="3353337" cy="1178725"/>
          </a:xfrm>
        </p:grpSpPr>
        <p:pic>
          <p:nvPicPr>
            <p:cNvPr id="3078"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44208" y="4122483"/>
              <a:ext cx="33337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9"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11495" y="4739233"/>
              <a:ext cx="26860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308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24128" y="3717032"/>
            <a:ext cx="3268157" cy="3551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795455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95288" y="404664"/>
            <a:ext cx="8208962" cy="858837"/>
          </a:xfrm>
        </p:spPr>
        <p:txBody>
          <a:bodyPr/>
          <a:lstStyle/>
          <a:p>
            <a:r>
              <a:rPr lang="en-US" altLang="ja-JP" dirty="0"/>
              <a:t>Review of </a:t>
            </a:r>
            <a:r>
              <a:rPr lang="en-US" altLang="ja-JP" dirty="0" smtClean="0"/>
              <a:t>Direct Measurement</a:t>
            </a:r>
            <a:endParaRPr lang="en-US" altLang="ja-JP" dirty="0"/>
          </a:p>
        </p:txBody>
      </p:sp>
      <p:pic>
        <p:nvPicPr>
          <p:cNvPr id="13315" name="Picture 3" descr="j019581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8313" y="1196826"/>
            <a:ext cx="1212850" cy="1247775"/>
          </a:xfrm>
          <a:prstGeom prst="rect">
            <a:avLst/>
          </a:prstGeom>
          <a:noFill/>
          <a:extLst>
            <a:ext uri="{909E8E84-426E-40DD-AFC4-6F175D3DCCD1}">
              <a14:hiddenFill xmlns:a14="http://schemas.microsoft.com/office/drawing/2010/main">
                <a:solidFill>
                  <a:srgbClr val="FFFFFF"/>
                </a:solidFill>
              </a14:hiddenFill>
            </a:ext>
          </a:extLst>
        </p:spPr>
      </p:pic>
      <p:pic>
        <p:nvPicPr>
          <p:cNvPr id="13316" name="Picture 4" descr="BD2133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788" y="1555601"/>
            <a:ext cx="709612" cy="709613"/>
          </a:xfrm>
          <a:prstGeom prst="rect">
            <a:avLst/>
          </a:prstGeom>
          <a:noFill/>
          <a:extLst>
            <a:ext uri="{909E8E84-426E-40DD-AFC4-6F175D3DCCD1}">
              <a14:hiddenFill xmlns:a14="http://schemas.microsoft.com/office/drawing/2010/main">
                <a:solidFill>
                  <a:srgbClr val="FFFFFF"/>
                </a:solidFill>
              </a14:hiddenFill>
            </a:ext>
          </a:extLst>
        </p:spPr>
      </p:pic>
      <p:sp>
        <p:nvSpPr>
          <p:cNvPr id="13317" name="Line 5"/>
          <p:cNvSpPr>
            <a:spLocks noChangeShapeType="1"/>
          </p:cNvSpPr>
          <p:nvPr/>
        </p:nvSpPr>
        <p:spPr bwMode="auto">
          <a:xfrm>
            <a:off x="2339975" y="1844526"/>
            <a:ext cx="338455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18" name="Text Box 6"/>
          <p:cNvSpPr txBox="1">
            <a:spLocks noChangeArrowheads="1"/>
          </p:cNvSpPr>
          <p:nvPr/>
        </p:nvSpPr>
        <p:spPr bwMode="auto">
          <a:xfrm>
            <a:off x="5724525" y="2420789"/>
            <a:ext cx="22320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a:t>Quantum System</a:t>
            </a:r>
          </a:p>
        </p:txBody>
      </p:sp>
      <p:pic>
        <p:nvPicPr>
          <p:cNvPr id="13319"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2852589"/>
            <a:ext cx="1655763" cy="592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20" name="Line 8"/>
          <p:cNvSpPr>
            <a:spLocks noChangeShapeType="1"/>
          </p:cNvSpPr>
          <p:nvPr/>
        </p:nvSpPr>
        <p:spPr bwMode="auto">
          <a:xfrm>
            <a:off x="6659563" y="3428851"/>
            <a:ext cx="0"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321" name="Text Box 9"/>
          <p:cNvSpPr txBox="1">
            <a:spLocks noChangeArrowheads="1"/>
          </p:cNvSpPr>
          <p:nvPr/>
        </p:nvSpPr>
        <p:spPr bwMode="auto">
          <a:xfrm>
            <a:off x="2195513" y="2781151"/>
            <a:ext cx="3455987" cy="1168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a:t>Von Neumann Measurement</a:t>
            </a:r>
          </a:p>
          <a:p>
            <a:pPr>
              <a:spcBef>
                <a:spcPct val="50000"/>
              </a:spcBef>
            </a:pPr>
            <a:r>
              <a:rPr lang="en-US" altLang="ja-JP" sz="2000"/>
              <a:t>(Strong Measurement / Projective Measurement)</a:t>
            </a:r>
          </a:p>
        </p:txBody>
      </p:sp>
      <p:sp>
        <p:nvSpPr>
          <p:cNvPr id="13322" name="Text Box 10"/>
          <p:cNvSpPr txBox="1">
            <a:spLocks noChangeArrowheads="1"/>
          </p:cNvSpPr>
          <p:nvPr/>
        </p:nvSpPr>
        <p:spPr bwMode="auto">
          <a:xfrm>
            <a:off x="1979613" y="1988989"/>
            <a:ext cx="367188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a:t>To measure an observable of the quantum system</a:t>
            </a:r>
          </a:p>
        </p:txBody>
      </p:sp>
      <p:pic>
        <p:nvPicPr>
          <p:cNvPr id="13323"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77050" y="3428851"/>
            <a:ext cx="208915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24"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35375" y="1196826"/>
            <a:ext cx="4841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25" name="Picture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72225" y="3932089"/>
            <a:ext cx="6477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26" name="Picture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3850" y="4005114"/>
            <a:ext cx="36718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27" name="Text Box 15"/>
          <p:cNvSpPr txBox="1">
            <a:spLocks noChangeArrowheads="1"/>
          </p:cNvSpPr>
          <p:nvPr/>
        </p:nvSpPr>
        <p:spPr bwMode="auto">
          <a:xfrm>
            <a:off x="3995738" y="4147989"/>
            <a:ext cx="23764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a:t>Born’s rule (Axiom)</a:t>
            </a:r>
          </a:p>
        </p:txBody>
      </p:sp>
      <p:pic>
        <p:nvPicPr>
          <p:cNvPr id="13328" name="Picture 1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0825" y="4581376"/>
            <a:ext cx="7777163" cy="120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29" name="Picture 1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2000" y="5805339"/>
            <a:ext cx="3455988"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98010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クラリティ">
  <a:themeElements>
    <a:clrScheme name="クラリティ">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クラシック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クラリティ">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357</TotalTime>
  <Words>1370</Words>
  <Application>Microsoft Office PowerPoint</Application>
  <PresentationFormat>画面に合わせる (4:3)</PresentationFormat>
  <Paragraphs>180</Paragraphs>
  <Slides>30</Slides>
  <Notes>0</Notes>
  <HiddenSlides>0</HiddenSlides>
  <MMClips>0</MMClips>
  <ScaleCrop>false</ScaleCrop>
  <HeadingPairs>
    <vt:vector size="4" baseType="variant">
      <vt:variant>
        <vt:lpstr>テーマ</vt:lpstr>
      </vt:variant>
      <vt:variant>
        <vt:i4>1</vt:i4>
      </vt:variant>
      <vt:variant>
        <vt:lpstr>スライド タイトル</vt:lpstr>
      </vt:variant>
      <vt:variant>
        <vt:i4>30</vt:i4>
      </vt:variant>
    </vt:vector>
  </HeadingPairs>
  <TitlesOfParts>
    <vt:vector size="31" baseType="lpstr">
      <vt:lpstr>クラリティ</vt:lpstr>
      <vt:lpstr>量子測定のＡＢＣ</vt:lpstr>
      <vt:lpstr>測定とは何であろうか？</vt:lpstr>
      <vt:lpstr>例</vt:lpstr>
      <vt:lpstr>量子力学は？？</vt:lpstr>
      <vt:lpstr>サイコロの確率を知るためには・・・</vt:lpstr>
      <vt:lpstr>量子力学はいつ確率を導入したか？</vt:lpstr>
      <vt:lpstr>Notations (Dirac Notation)</vt:lpstr>
      <vt:lpstr>密度演算子 (Density Operator) の性質</vt:lpstr>
      <vt:lpstr>Review of Direct Measurement</vt:lpstr>
      <vt:lpstr>量子測定は何を予言できるのか？</vt:lpstr>
      <vt:lpstr>Review of Direct Measurement</vt:lpstr>
      <vt:lpstr>測られるものと測るものの関係がない！</vt:lpstr>
      <vt:lpstr>間接測定モデル</vt:lpstr>
      <vt:lpstr>PowerPoint プレゼンテーション</vt:lpstr>
      <vt:lpstr>von Neumann モデル</vt:lpstr>
      <vt:lpstr>もっと一般化できないか？</vt:lpstr>
      <vt:lpstr>POVM in Measuring Processes</vt:lpstr>
      <vt:lpstr>測定結果を知っているときは・・・</vt:lpstr>
      <vt:lpstr>直接測定と間接測定の関係</vt:lpstr>
      <vt:lpstr>PowerPoint プレゼンテーション</vt:lpstr>
      <vt:lpstr>混合状態まで一般化する</vt:lpstr>
      <vt:lpstr>Theorem of Quantum State Changes</vt:lpstr>
      <vt:lpstr>PowerPoint プレゼンテーション</vt:lpstr>
      <vt:lpstr>What information is obtained?</vt:lpstr>
      <vt:lpstr>測りたい：偏光　測るもの：モード</vt:lpstr>
      <vt:lpstr>重力波検出器でよく使う相互作用の一般論</vt:lpstr>
      <vt:lpstr>量子測定理論の難しさ</vt:lpstr>
      <vt:lpstr>まとめ</vt:lpstr>
      <vt:lpstr>話せていないこと</vt:lpstr>
      <vt:lpstr>まだまだやらねばならぬこと</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量子測定のＡＢＣ</dc:title>
  <dc:creator>shikano</dc:creator>
  <cp:lastModifiedBy>shikano</cp:lastModifiedBy>
  <cp:revision>17</cp:revision>
  <dcterms:created xsi:type="dcterms:W3CDTF">2013-08-22T00:44:06Z</dcterms:created>
  <dcterms:modified xsi:type="dcterms:W3CDTF">2013-08-22T10:11:18Z</dcterms:modified>
</cp:coreProperties>
</file>