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8" r:id="rId1"/>
  </p:sldMasterIdLst>
  <p:notesMasterIdLst>
    <p:notesMasterId r:id="rId77"/>
  </p:notesMasterIdLst>
  <p:handoutMasterIdLst>
    <p:handoutMasterId r:id="rId78"/>
  </p:handoutMasterIdLst>
  <p:sldIdLst>
    <p:sldId id="322" r:id="rId2"/>
    <p:sldId id="445" r:id="rId3"/>
    <p:sldId id="586" r:id="rId4"/>
    <p:sldId id="558" r:id="rId5"/>
    <p:sldId id="585" r:id="rId6"/>
    <p:sldId id="559" r:id="rId7"/>
    <p:sldId id="560" r:id="rId8"/>
    <p:sldId id="561" r:id="rId9"/>
    <p:sldId id="562" r:id="rId10"/>
    <p:sldId id="563" r:id="rId11"/>
    <p:sldId id="587" r:id="rId12"/>
    <p:sldId id="564" r:id="rId13"/>
    <p:sldId id="548" r:id="rId14"/>
    <p:sldId id="510" r:id="rId15"/>
    <p:sldId id="566" r:id="rId16"/>
    <p:sldId id="575" r:id="rId17"/>
    <p:sldId id="573" r:id="rId18"/>
    <p:sldId id="572" r:id="rId19"/>
    <p:sldId id="511" r:id="rId20"/>
    <p:sldId id="507" r:id="rId21"/>
    <p:sldId id="556" r:id="rId22"/>
    <p:sldId id="557" r:id="rId23"/>
    <p:sldId id="513" r:id="rId24"/>
    <p:sldId id="514" r:id="rId25"/>
    <p:sldId id="509" r:id="rId26"/>
    <p:sldId id="508" r:id="rId27"/>
    <p:sldId id="512" r:id="rId28"/>
    <p:sldId id="588" r:id="rId29"/>
    <p:sldId id="591" r:id="rId30"/>
    <p:sldId id="530" r:id="rId31"/>
    <p:sldId id="517" r:id="rId32"/>
    <p:sldId id="531" r:id="rId33"/>
    <p:sldId id="527" r:id="rId34"/>
    <p:sldId id="535" r:id="rId35"/>
    <p:sldId id="529" r:id="rId36"/>
    <p:sldId id="516" r:id="rId37"/>
    <p:sldId id="486" r:id="rId38"/>
    <p:sldId id="584" r:id="rId39"/>
    <p:sldId id="589" r:id="rId40"/>
    <p:sldId id="506" r:id="rId41"/>
    <p:sldId id="537" r:id="rId42"/>
    <p:sldId id="538" r:id="rId43"/>
    <p:sldId id="518" r:id="rId44"/>
    <p:sldId id="519" r:id="rId45"/>
    <p:sldId id="533" r:id="rId46"/>
    <p:sldId id="534" r:id="rId47"/>
    <p:sldId id="485" r:id="rId48"/>
    <p:sldId id="555" r:id="rId49"/>
    <p:sldId id="487" r:id="rId50"/>
    <p:sldId id="488" r:id="rId51"/>
    <p:sldId id="549" r:id="rId52"/>
    <p:sldId id="520" r:id="rId53"/>
    <p:sldId id="521" r:id="rId54"/>
    <p:sldId id="522" r:id="rId55"/>
    <p:sldId id="505" r:id="rId56"/>
    <p:sldId id="550" r:id="rId57"/>
    <p:sldId id="539" r:id="rId58"/>
    <p:sldId id="541" r:id="rId59"/>
    <p:sldId id="540" r:id="rId60"/>
    <p:sldId id="542" r:id="rId61"/>
    <p:sldId id="543" r:id="rId62"/>
    <p:sldId id="544" r:id="rId63"/>
    <p:sldId id="545" r:id="rId64"/>
    <p:sldId id="578" r:id="rId65"/>
    <p:sldId id="590" r:id="rId66"/>
    <p:sldId id="568" r:id="rId67"/>
    <p:sldId id="498" r:id="rId68"/>
    <p:sldId id="503" r:id="rId69"/>
    <p:sldId id="552" r:id="rId70"/>
    <p:sldId id="553" r:id="rId71"/>
    <p:sldId id="478" r:id="rId72"/>
    <p:sldId id="494" r:id="rId73"/>
    <p:sldId id="554" r:id="rId74"/>
    <p:sldId id="546" r:id="rId75"/>
    <p:sldId id="570" r:id="rId7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E52EF"/>
    <a:srgbClr val="66FF33"/>
    <a:srgbClr val="EFFA14"/>
    <a:srgbClr val="0000FF"/>
    <a:srgbClr val="10CFFC"/>
    <a:srgbClr val="AD33AD"/>
    <a:srgbClr val="4D4D4D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2" autoAdjust="0"/>
    <p:restoredTop sz="94660"/>
  </p:normalViewPr>
  <p:slideViewPr>
    <p:cSldViewPr snapToGrid="0">
      <p:cViewPr>
        <p:scale>
          <a:sx n="85" d="100"/>
          <a:sy n="85" d="100"/>
        </p:scale>
        <p:origin x="-169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5088"/>
    </p:cViewPr>
  </p:sorterViewPr>
  <p:notesViewPr>
    <p:cSldViewPr snapToGrid="0">
      <p:cViewPr varScale="1">
        <p:scale>
          <a:sx n="105" d="100"/>
          <a:sy n="105" d="100"/>
        </p:scale>
        <p:origin x="-232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ymbol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0B3A158B-71A7-354F-9E2A-B6664785452C}" type="datetime1">
              <a:rPr lang="en-US"/>
              <a:pPr/>
              <a:t>7/31/13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ymbol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795BDD4B-D6DC-B04C-8AE8-0632D18E9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7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t" anchorCtr="0" compatLnSpc="1">
            <a:prstTxWarp prst="textNoShape">
              <a:avLst/>
            </a:prstTxWarp>
          </a:bodyPr>
          <a:lstStyle>
            <a:lvl1pPr defTabSz="960438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b" anchorCtr="0" compatLnSpc="1">
            <a:prstTxWarp prst="textNoShape">
              <a:avLst/>
            </a:prstTxWarp>
          </a:bodyPr>
          <a:lstStyle>
            <a:lvl1pPr defTabSz="960438">
              <a:defRPr sz="1400" b="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097" tIns="48050" rIns="96097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400" b="0">
                <a:latin typeface="Times" charset="0"/>
              </a:defRPr>
            </a:lvl1pPr>
          </a:lstStyle>
          <a:p>
            <a:fld id="{8126C1DB-6E50-EF4B-AE93-B3B548AAA0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fld id="{191CD5E1-DE5E-984D-B4F1-D889F31A9791}" type="slidenum">
              <a:rPr lang="en-US" sz="1400" b="0">
                <a:latin typeface="Times" charset="0"/>
              </a:rPr>
              <a:pPr/>
              <a:t>1</a:t>
            </a:fld>
            <a:endParaRPr lang="en-US" sz="1400" b="0">
              <a:latin typeface="Times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089" tIns="48044" rIns="96089" bIns="48044"/>
          <a:lstStyle/>
          <a:p>
            <a:r>
              <a:rPr lang="en-GB" baseline="0" dirty="0" smtClean="0">
                <a:ea typeface="ＭＳ Ｐゴシック" charset="0"/>
                <a:cs typeface="ＭＳ Ｐゴシック" charset="0"/>
              </a:rPr>
              <a:t>Thanks for the opportunity to </a:t>
            </a:r>
            <a:r>
              <a:rPr lang="en-GB" baseline="0" dirty="0" err="1" smtClean="0">
                <a:ea typeface="ＭＳ Ｐゴシック" charset="0"/>
                <a:cs typeface="ＭＳ Ｐゴシック" charset="0"/>
              </a:rPr>
              <a:t>i</a:t>
            </a:r>
            <a:r>
              <a:rPr lang="en-GB" baseline="0" dirty="0" smtClean="0">
                <a:ea typeface="ＭＳ Ｐゴシック" charset="0"/>
                <a:cs typeface="ＭＳ Ｐゴシック" charset="0"/>
              </a:rPr>
              <a:t>) present  ii) see your collaboration in action  iii) visit the site</a:t>
            </a:r>
          </a:p>
          <a:p>
            <a:endParaRPr lang="en-GB" baseline="0" dirty="0" smtClean="0">
              <a:ea typeface="ＭＳ Ｐゴシック" charset="0"/>
              <a:cs typeface="ＭＳ Ｐゴシック" charset="0"/>
            </a:endParaRPr>
          </a:p>
          <a:p>
            <a:endParaRPr lang="en-GB" baseline="0" dirty="0" smtClean="0">
              <a:ea typeface="ＭＳ Ｐゴシック" charset="0"/>
              <a:cs typeface="ＭＳ Ｐゴシック" charset="0"/>
            </a:endParaRPr>
          </a:p>
          <a:p>
            <a:r>
              <a:rPr lang="en-GB" baseline="0" dirty="0" smtClean="0">
                <a:ea typeface="ＭＳ Ｐゴシック" charset="0"/>
                <a:cs typeface="ＭＳ Ｐゴシック" charset="0"/>
              </a:rPr>
              <a:t>Keita </a:t>
            </a:r>
            <a:r>
              <a:rPr lang="en-GB" baseline="0" dirty="0" err="1" smtClean="0">
                <a:ea typeface="ＭＳ Ｐゴシック" charset="0"/>
                <a:cs typeface="ＭＳ Ｐゴシック" charset="0"/>
              </a:rPr>
              <a:t>Kawabe</a:t>
            </a:r>
            <a:r>
              <a:rPr lang="en-GB" baseline="0" dirty="0" smtClean="0">
                <a:ea typeface="ＭＳ Ｐゴシック" charset="0"/>
                <a:cs typeface="ＭＳ Ｐゴシック" charset="0"/>
              </a:rPr>
              <a:t> working on the Arm Length </a:t>
            </a:r>
            <a:r>
              <a:rPr lang="en-GB" baseline="0" dirty="0" err="1" smtClean="0">
                <a:ea typeface="ＭＳ Ｐゴシック" charset="0"/>
                <a:cs typeface="ＭＳ Ｐゴシック" charset="0"/>
              </a:rPr>
              <a:t>Stabilzation</a:t>
            </a:r>
            <a:r>
              <a:rPr lang="en-GB" baseline="0" dirty="0" smtClean="0">
                <a:ea typeface="ＭＳ Ｐゴシック" charset="0"/>
                <a:cs typeface="ＭＳ Ｐゴシック" charset="0"/>
              </a:rPr>
              <a:t> system, or ALS.  Green light is injected from the each </a:t>
            </a:r>
            <a:r>
              <a:rPr lang="en-GB" baseline="0" dirty="0" err="1" smtClean="0">
                <a:ea typeface="ＭＳ Ｐゴシック" charset="0"/>
                <a:cs typeface="ＭＳ Ｐゴシック" charset="0"/>
              </a:rPr>
              <a:t>endstation</a:t>
            </a:r>
            <a:r>
              <a:rPr lang="en-GB" baseline="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GB" baseline="0" dirty="0" smtClean="0">
                <a:ea typeface="ＭＳ Ｐゴシック" charset="0"/>
                <a:cs typeface="ＭＳ Ｐゴシック" charset="0"/>
              </a:rPr>
              <a:t>Optics </a:t>
            </a:r>
            <a:r>
              <a:rPr lang="en-GB" baseline="0" dirty="0" smtClean="0">
                <a:ea typeface="ＭＳ Ｐゴシック" charset="0"/>
                <a:cs typeface="ＭＳ Ｐゴシック" charset="0"/>
              </a:rPr>
              <a:t>specialist might be worried about the level of green scatter.</a:t>
            </a:r>
          </a:p>
          <a:p>
            <a:endParaRPr lang="en-GB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543CE1-F84A-CB4B-96DF-DFB8D2034B61}" type="slidenum">
              <a:rPr lang="en-US"/>
              <a:pPr/>
              <a:t>22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CDC99-F418-784C-AC78-C597D389BE97}" type="slidenum">
              <a:rPr lang="en-US"/>
              <a:pPr/>
              <a:t>23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2BEAE-2D83-9543-B3D8-7FD6A2570739}" type="slidenum">
              <a:rPr lang="en-US"/>
              <a:pPr/>
              <a:t>24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DACF02-67BB-1C4D-B492-DA6E576FA610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144845" y="9121480"/>
            <a:ext cx="3170355" cy="47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079" tIns="48041" rIns="96079" bIns="48041" anchor="b"/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B44669EA-2AB0-3D45-B58B-94AAB9DC57B2}" type="slidenum">
              <a:rPr lang="en-US" sz="1400">
                <a:latin typeface="Times" charset="0"/>
              </a:rPr>
              <a:pPr algn="r"/>
              <a:t>32</a:t>
            </a:fld>
            <a:endParaRPr lang="en-US" sz="1400">
              <a:latin typeface="Times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079" tIns="48041" rIns="96079" bIns="48041"/>
          <a:lstStyle/>
          <a:p>
            <a:pPr>
              <a:spcBef>
                <a:spcPct val="0"/>
              </a:spcBef>
              <a:defRPr/>
            </a:pPr>
            <a:endParaRPr lang="en-US" b="1" smtClean="0">
              <a:latin typeface="Symbo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99735-8F56-9F4D-B46B-672960B80B39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097" tIns="48050" rIns="96097" bIns="48050" anchor="b"/>
          <a:lstStyle>
            <a:lvl1pPr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996E7C6E-92F3-0749-809B-C39DE6EF4C80}" type="slidenum">
              <a:rPr lang="en-US" sz="1400" b="0">
                <a:latin typeface="Times" charset="0"/>
              </a:rPr>
              <a:pPr algn="r"/>
              <a:t>37</a:t>
            </a:fld>
            <a:endParaRPr lang="en-US" sz="1400" b="0">
              <a:latin typeface="Times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b="1">
              <a:latin typeface="Symbo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097" tIns="48050" rIns="96097" bIns="48050" anchor="b"/>
          <a:lstStyle>
            <a:lvl1pPr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996E7C6E-92F3-0749-809B-C39DE6EF4C80}" type="slidenum">
              <a:rPr lang="en-US" sz="1400" b="0">
                <a:latin typeface="Times" charset="0"/>
              </a:rPr>
              <a:pPr algn="r"/>
              <a:t>38</a:t>
            </a:fld>
            <a:endParaRPr lang="en-US" sz="1400" b="0">
              <a:latin typeface="Times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b="1">
              <a:latin typeface="Symbo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025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258888" y="730250"/>
            <a:ext cx="4795837" cy="3598863"/>
          </a:xfrm>
          <a:solidFill>
            <a:srgbClr val="FFFFFF"/>
          </a:solidFill>
          <a:ln/>
        </p:spPr>
      </p:sp>
      <p:sp>
        <p:nvSpPr>
          <p:cNvPr id="15362" name="Text Box 1026"/>
          <p:cNvSpPr txBox="1">
            <a:spLocks noGrp="1" noChangeArrowheads="1"/>
          </p:cNvSpPr>
          <p:nvPr>
            <p:ph type="body" idx="1"/>
          </p:nvPr>
        </p:nvSpPr>
        <p:spPr>
          <a:xfrm>
            <a:off x="730867" y="4559892"/>
            <a:ext cx="5853468" cy="432088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225594-5F3A-5043-85F9-16B5A0CF394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secondary prism has peeled away from the edges. Good</a:t>
            </a:r>
            <a:r>
              <a:rPr lang="en-US" baseline="0" dirty="0" smtClean="0"/>
              <a:t> view, difficult to get in HAM2. Will repeat later and compare.  K. </a:t>
            </a:r>
            <a:r>
              <a:rPr lang="en-US" baseline="0" dirty="0" err="1" smtClean="0"/>
              <a:t>Gushwa</a:t>
            </a:r>
            <a:r>
              <a:rPr lang="en-US" baseline="0" dirty="0" smtClean="0"/>
              <a:t> and M. Phelps arrive Monday to photograph and evaluate similar LHO prisms.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EC6B-C702-0A4C-958F-574644D450A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19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5603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9866243" indent="-39385726" defTabSz="956030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8051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610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4155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220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DE774FC9-6D9C-0843-95DC-C0F77C828D1D}" type="slidenum">
              <a:rPr lang="en-US" sz="1300"/>
              <a:pPr>
                <a:defRPr/>
              </a:pPr>
              <a:t>52</a:t>
            </a:fld>
            <a:endParaRPr lang="en-US" sz="13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C66EAF-02F2-4A7D-99C6-F889E781DAE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2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097" tIns="48050" rIns="96097" bIns="48050" anchor="b"/>
          <a:lstStyle>
            <a:lvl1pPr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B4B4AF84-2874-5F40-A114-B872F3793BC8}" type="slidenum">
              <a:rPr lang="en-US" sz="1400" b="0">
                <a:latin typeface="Times" charset="0"/>
              </a:rPr>
              <a:pPr algn="r"/>
              <a:t>64</a:t>
            </a:fld>
            <a:endParaRPr lang="en-US" sz="1400" b="0">
              <a:latin typeface="Times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b="1">
              <a:latin typeface="Symbo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</a:t>
            </a:r>
            <a:r>
              <a:rPr lang="en-US" baseline="0" dirty="0" smtClean="0"/>
              <a:t> LIGO lock acquisition partly stochastic. Instead, </a:t>
            </a:r>
            <a:r>
              <a:rPr lang="en-US" baseline="0" dirty="0" err="1" smtClean="0"/>
              <a:t>aLIGO</a:t>
            </a:r>
            <a:r>
              <a:rPr lang="en-US" baseline="0" dirty="0" smtClean="0"/>
              <a:t> is proactive – lock corner, arms, and marry.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EC6B-C702-0A4C-958F-574644D450A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7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097" tIns="48050" rIns="96097" bIns="48050" anchor="b"/>
          <a:lstStyle>
            <a:lvl1pPr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996E7C6E-92F3-0749-809B-C39DE6EF4C80}" type="slidenum">
              <a:rPr lang="en-US" sz="1400" b="0">
                <a:latin typeface="Times" charset="0"/>
              </a:rPr>
              <a:pPr algn="r"/>
              <a:t>71</a:t>
            </a:fld>
            <a:endParaRPr lang="en-US" sz="1400" b="0">
              <a:latin typeface="Times" charset="0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b="1">
              <a:latin typeface="Symbo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6097" tIns="48050" rIns="96097" bIns="48050" anchor="b"/>
          <a:lstStyle>
            <a:lvl1pPr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37931725" indent="-37474525" defTabSz="960438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A6F94FE3-C2D7-3D4B-A4CB-743BE7D5F0EB}" type="slidenum">
              <a:rPr lang="en-US" sz="1400" b="0">
                <a:latin typeface="Times" charset="0"/>
              </a:rPr>
              <a:pPr algn="r"/>
              <a:t>72</a:t>
            </a:fld>
            <a:endParaRPr lang="en-US" sz="1400" b="0">
              <a:latin typeface="Times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103" tIns="48052" rIns="96103" bIns="48052"/>
          <a:lstStyle/>
          <a:p>
            <a:pPr>
              <a:spcBef>
                <a:spcPct val="0"/>
              </a:spcBef>
            </a:pPr>
            <a:endParaRPr lang="en-US" b="1">
              <a:latin typeface="Symbo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Lesson from iLIGO – short (months) runs interspersed with commissioning provides the best route to high sensitivity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Possible 1</a:t>
            </a:r>
            <a:r>
              <a:rPr lang="en-US" baseline="30000">
                <a:latin typeface="Times New Roman" charset="0"/>
              </a:rPr>
              <a:t>st</a:t>
            </a:r>
            <a:r>
              <a:rPr lang="en-US">
                <a:latin typeface="Times New Roman" charset="0"/>
              </a:rPr>
              <a:t> run – 2 months at 50 Mpc</a:t>
            </a:r>
          </a:p>
          <a:p>
            <a:r>
              <a:rPr lang="en-US">
                <a:latin typeface="Times New Roman" charset="0"/>
              </a:rPr>
              <a:t>Possible 2nd run – &gt;3 months at 100 Mpc</a:t>
            </a:r>
          </a:p>
          <a:p>
            <a:r>
              <a:rPr lang="en-US">
                <a:latin typeface="Times New Roman" charset="0"/>
              </a:rPr>
              <a:t>Possible </a:t>
            </a:r>
            <a:r>
              <a:rPr lang="en-US" baseline="30000">
                <a:latin typeface="Times New Roman" charset="0"/>
              </a:rPr>
              <a:t>3rd</a:t>
            </a:r>
            <a:r>
              <a:rPr lang="en-US">
                <a:latin typeface="Times New Roman" charset="0"/>
              </a:rPr>
              <a:t> run – 2 months at 160 Mpc</a:t>
            </a: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322099B-5FDC-8243-B577-68337FC5CD40}" type="slidenum">
              <a:rPr lang="en-US" sz="1300"/>
              <a:pPr/>
              <a:t>74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F9A51-2F68-A544-84A0-31BA70130DD0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568322" name="Text Box 2"/>
          <p:cNvSpPr txBox="1">
            <a:spLocks noChangeArrowheads="1"/>
          </p:cNvSpPr>
          <p:nvPr/>
        </p:nvSpPr>
        <p:spPr bwMode="auto">
          <a:xfrm>
            <a:off x="1290053" y="728905"/>
            <a:ext cx="4735095" cy="36004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954" tIns="45976" rIns="91954" bIns="45976" anchor="ctr"/>
          <a:lstStyle/>
          <a:p>
            <a:pPr>
              <a:defRPr/>
            </a:pPr>
            <a:endParaRPr lang="en-US" b="0"/>
          </a:p>
        </p:txBody>
      </p:sp>
      <p:sp>
        <p:nvSpPr>
          <p:cNvPr id="56832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732502" y="4559893"/>
            <a:ext cx="5846928" cy="4315794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7236" tIns="43619" rIns="87236" bIns="43619" anchor="ctr"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made INITIAL LIGO.  Now</a:t>
            </a:r>
            <a:r>
              <a:rPr lang="en-US" baseline="0" dirty="0" smtClean="0"/>
              <a:t> we’re installing for ADVANCED LIGO.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E3EC6B-C702-0A4C-958F-574644D45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MREFC = Major</a:t>
            </a:r>
            <a:r>
              <a:rPr lang="en-US" baseline="0" dirty="0" smtClean="0"/>
              <a:t> Research Equipment and Facilities 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C1DB-6E50-EF4B-AE93-B3B548AAA04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2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 project</a:t>
            </a:r>
            <a:r>
              <a:rPr lang="en-US" baseline="0" dirty="0" smtClean="0"/>
              <a:t> spending jump arises from expenditure for analysis computers.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C1DB-6E50-EF4B-AE93-B3B548AAA04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33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352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37928345" indent="-37471185" defTabSz="960352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914319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fld id="{42C93FA5-1A39-844D-8666-8C3435526B59}" type="slidenum">
              <a:rPr lang="en-US" sz="1400" b="0">
                <a:latin typeface="Times" charset="0"/>
              </a:rPr>
              <a:pPr/>
              <a:t>16</a:t>
            </a:fld>
            <a:endParaRPr lang="en-US" sz="1400" b="0">
              <a:latin typeface="Times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Uninstall the 10% of H2 presently installed and store, anticipating the permission from the NSF to send the instrument to India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complicated: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C1DB-6E50-EF4B-AE93-B3B548AAA0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98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4A5D62-D758-DB49-BD99-E617E69533E0}" type="slidenum">
              <a:rPr lang="en-US"/>
              <a:pPr/>
              <a:t>21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1295400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03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495300" y="4610100"/>
            <a:ext cx="0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1E36B5-1690-4941-8E46-7A35D4D67E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5630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1312334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27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495300" y="4610100"/>
            <a:ext cx="0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3F5FB0-7E2D-7F46-80AE-20B8AC0B27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545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295400"/>
            <a:ext cx="9132888" cy="38100"/>
          </a:xfrm>
          <a:prstGeom prst="rect">
            <a:avLst/>
          </a:prstGeom>
          <a:solidFill>
            <a:srgbClr val="3E52E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1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8"/>
          <p:cNvSpPr>
            <a:spLocks noChangeArrowheads="1"/>
          </p:cNvSpPr>
          <p:nvPr userDrawn="1"/>
        </p:nvSpPr>
        <p:spPr bwMode="auto">
          <a:xfrm>
            <a:off x="495300" y="4610100"/>
            <a:ext cx="0" cy="182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>
              <a:latin typeface="Symbol" charset="2"/>
              <a:ea typeface="+mn-ea"/>
              <a:cs typeface="+mn-cs"/>
            </a:endParaRP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1005FF-FE99-1C42-98B3-76CBFFFD94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3381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1524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2374900" y="6502400"/>
            <a:ext cx="43942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b="0" i="1">
                <a:latin typeface="Times" charset="0"/>
              </a:defRPr>
            </a:lvl1pPr>
          </a:lstStyle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4"/>
          </p:nvPr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58D7674E-6739-8049-ACEB-5EAD7B8BA3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ransition xmlns:p14="http://schemas.microsoft.com/office/powerpoint/2010/main"/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Arial" pitchFamily="-10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Arial" pitchFamily="-106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Arial" pitchFamily="-106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Arial" pitchFamily="-106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Arial" pitchFamily="-106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Relationship Id="rId3" Type="http://schemas.openxmlformats.org/officeDocument/2006/relationships/image" Target="../media/image8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Relationship Id="rId3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Relationship Id="rId3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63" Type="http://schemas.openxmlformats.org/officeDocument/2006/relationships/image" Target="../media/image68.png"/><Relationship Id="rId50" Type="http://schemas.openxmlformats.org/officeDocument/2006/relationships/image" Target="../media/image55.jpeg"/><Relationship Id="rId51" Type="http://schemas.openxmlformats.org/officeDocument/2006/relationships/image" Target="../media/image56.png"/><Relationship Id="rId52" Type="http://schemas.openxmlformats.org/officeDocument/2006/relationships/image" Target="../media/image57.png"/><Relationship Id="rId53" Type="http://schemas.openxmlformats.org/officeDocument/2006/relationships/image" Target="../media/image58.png"/><Relationship Id="rId54" Type="http://schemas.openxmlformats.org/officeDocument/2006/relationships/image" Target="../media/image59.png"/><Relationship Id="rId55" Type="http://schemas.openxmlformats.org/officeDocument/2006/relationships/image" Target="../media/image60.png"/><Relationship Id="rId56" Type="http://schemas.openxmlformats.org/officeDocument/2006/relationships/image" Target="../media/image61.png"/><Relationship Id="rId57" Type="http://schemas.openxmlformats.org/officeDocument/2006/relationships/image" Target="../media/image62.png"/><Relationship Id="rId58" Type="http://schemas.openxmlformats.org/officeDocument/2006/relationships/image" Target="../media/image63.png"/><Relationship Id="rId59" Type="http://schemas.openxmlformats.org/officeDocument/2006/relationships/image" Target="../media/image64.png"/><Relationship Id="rId40" Type="http://schemas.openxmlformats.org/officeDocument/2006/relationships/image" Target="../media/image45.png"/><Relationship Id="rId41" Type="http://schemas.openxmlformats.org/officeDocument/2006/relationships/image" Target="../media/image46.png"/><Relationship Id="rId42" Type="http://schemas.openxmlformats.org/officeDocument/2006/relationships/image" Target="../media/image47.png"/><Relationship Id="rId43" Type="http://schemas.openxmlformats.org/officeDocument/2006/relationships/image" Target="../media/image48.png"/><Relationship Id="rId44" Type="http://schemas.openxmlformats.org/officeDocument/2006/relationships/image" Target="../media/image49.png"/><Relationship Id="rId45" Type="http://schemas.openxmlformats.org/officeDocument/2006/relationships/image" Target="../media/image50.png"/><Relationship Id="rId46" Type="http://schemas.openxmlformats.org/officeDocument/2006/relationships/image" Target="../media/image51.png"/><Relationship Id="rId47" Type="http://schemas.openxmlformats.org/officeDocument/2006/relationships/image" Target="../media/image52.png"/><Relationship Id="rId48" Type="http://schemas.openxmlformats.org/officeDocument/2006/relationships/image" Target="../media/image53.png"/><Relationship Id="rId49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30" Type="http://schemas.openxmlformats.org/officeDocument/2006/relationships/image" Target="../media/image35.png"/><Relationship Id="rId31" Type="http://schemas.openxmlformats.org/officeDocument/2006/relationships/image" Target="../media/image36.png"/><Relationship Id="rId32" Type="http://schemas.openxmlformats.org/officeDocument/2006/relationships/image" Target="../media/image37.png"/><Relationship Id="rId33" Type="http://schemas.openxmlformats.org/officeDocument/2006/relationships/image" Target="../media/image38.png"/><Relationship Id="rId34" Type="http://schemas.openxmlformats.org/officeDocument/2006/relationships/image" Target="../media/image39.png"/><Relationship Id="rId35" Type="http://schemas.openxmlformats.org/officeDocument/2006/relationships/image" Target="../media/image40.png"/><Relationship Id="rId36" Type="http://schemas.openxmlformats.org/officeDocument/2006/relationships/image" Target="../media/image41.png"/><Relationship Id="rId37" Type="http://schemas.openxmlformats.org/officeDocument/2006/relationships/image" Target="../media/image42.png"/><Relationship Id="rId38" Type="http://schemas.openxmlformats.org/officeDocument/2006/relationships/image" Target="../media/image43.png"/><Relationship Id="rId39" Type="http://schemas.openxmlformats.org/officeDocument/2006/relationships/image" Target="../media/image4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60" Type="http://schemas.openxmlformats.org/officeDocument/2006/relationships/image" Target="../media/image65.png"/><Relationship Id="rId61" Type="http://schemas.openxmlformats.org/officeDocument/2006/relationships/image" Target="../media/image66.png"/><Relationship Id="rId62" Type="http://schemas.openxmlformats.org/officeDocument/2006/relationships/image" Target="../media/image67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oleObject" Target="file:///\\localhost\Users\mlandry\presentations\kagra13\!OLE_LINK1" TargetMode="External"/><Relationship Id="rId5" Type="http://schemas.openxmlformats.org/officeDocument/2006/relationships/image" Target="../media/image1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cc.ligo.org/LIGO-E1300183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Relationship Id="rId3" Type="http://schemas.openxmlformats.org/officeDocument/2006/relationships/image" Target="../media/image14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53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5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3776124"/>
            <a:ext cx="9144000" cy="213360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181100"/>
            <a:ext cx="91440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7622" y="1159938"/>
            <a:ext cx="7772400" cy="2082801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Installing Advanced LIGO:</a:t>
            </a:r>
            <a:br>
              <a:rPr lang="en-US" sz="32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problems, challenges and some solutions</a:t>
            </a:r>
            <a: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14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4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.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Landry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LIGO Hanford Observatory/Caltech</a:t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  <a:t>KAGRA Collaboration Meeting</a:t>
            </a:r>
            <a:b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  <a:t>Toyama University</a:t>
            </a:r>
            <a:b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  <a:t> August 2013</a:t>
            </a:r>
            <a:b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  <a:t>LIGO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1200" dirty="0" smtClean="0">
                <a:latin typeface="Helvetica" charset="0"/>
                <a:ea typeface="ＭＳ Ｐゴシック" charset="0"/>
                <a:cs typeface="ＭＳ Ｐゴシック" charset="0"/>
              </a:rPr>
              <a:t>G1300759</a:t>
            </a:r>
            <a:endParaRPr lang="en-US" sz="1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0502900" y="889000"/>
            <a:ext cx="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pic>
        <p:nvPicPr>
          <p:cNvPr id="6" name="Picture 5" descr="greenbeautyB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3" y="3865025"/>
            <a:ext cx="2951074" cy="1960042"/>
          </a:xfrm>
          <a:prstGeom prst="rect">
            <a:avLst/>
          </a:prstGeom>
        </p:spPr>
      </p:pic>
      <p:pic>
        <p:nvPicPr>
          <p:cNvPr id="7" name="Picture 6" descr="greenbeauty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466" y="3862750"/>
            <a:ext cx="2980267" cy="1979431"/>
          </a:xfrm>
          <a:prstGeom prst="rect">
            <a:avLst/>
          </a:prstGeom>
        </p:spPr>
      </p:pic>
      <p:pic>
        <p:nvPicPr>
          <p:cNvPr id="9" name="Picture 8" descr="greenbeautyFIL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217" y="3859907"/>
            <a:ext cx="2971515" cy="19736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046" y="152400"/>
            <a:ext cx="7490012" cy="1143000"/>
          </a:xfrm>
        </p:spPr>
        <p:txBody>
          <a:bodyPr/>
          <a:lstStyle/>
          <a:p>
            <a:r>
              <a:rPr lang="en-US" dirty="0" smtClean="0"/>
              <a:t>10X more sensitive, &gt;</a:t>
            </a:r>
            <a:r>
              <a:rPr lang="en-US" dirty="0" smtClean="0"/>
              <a:t>10X harder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26" y="1417638"/>
            <a:ext cx="3335743" cy="1244337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14 unique fabricated </a:t>
            </a:r>
            <a:r>
              <a:rPr lang="en-US" sz="2000" dirty="0"/>
              <a:t>parts</a:t>
            </a:r>
            <a:endParaRPr lang="en-US" sz="2000" dirty="0" smtClean="0"/>
          </a:p>
          <a:p>
            <a:r>
              <a:rPr lang="en-US" sz="2000" dirty="0"/>
              <a:t>68 fabricated parts total</a:t>
            </a:r>
            <a:endParaRPr lang="en-US" sz="2000" dirty="0" smtClean="0"/>
          </a:p>
          <a:p>
            <a:r>
              <a:rPr lang="en-US" sz="2000" dirty="0"/>
              <a:t>165 total including machined parts and hardware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6379" y="6009286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Test mass suspension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From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Initial LIGO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1053" y="5975862"/>
            <a:ext cx="167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Test mass suspension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From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Advanced LIGO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H2_BSC8_ISI_ITMY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2700" y="2907810"/>
            <a:ext cx="2786835" cy="3151612"/>
          </a:xfrm>
          <a:prstGeom prst="rect">
            <a:avLst/>
          </a:prstGeom>
        </p:spPr>
      </p:pic>
      <p:pic>
        <p:nvPicPr>
          <p:cNvPr id="11" name="Picture 10" descr="iLIGO_ITM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629" y="2844537"/>
            <a:ext cx="2109833" cy="316474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53178" y="1450214"/>
            <a:ext cx="3584359" cy="1244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114FFB"/>
                </a:solidFill>
              </a:rPr>
              <a:t>188 </a:t>
            </a:r>
            <a:r>
              <a:rPr lang="en-US" sz="2000" b="0" dirty="0" smtClean="0">
                <a:solidFill>
                  <a:srgbClr val="114FFB"/>
                </a:solidFill>
              </a:rPr>
              <a:t>unique </a:t>
            </a:r>
            <a:r>
              <a:rPr lang="en-US" sz="2000" b="0" dirty="0">
                <a:solidFill>
                  <a:srgbClr val="114FFB"/>
                </a:solidFill>
              </a:rPr>
              <a:t>fabricated parts</a:t>
            </a:r>
            <a:endParaRPr lang="en-US" sz="2000" b="0" dirty="0" smtClean="0">
              <a:solidFill>
                <a:srgbClr val="114FFB"/>
              </a:solidFill>
            </a:endParaRPr>
          </a:p>
          <a:p>
            <a:r>
              <a:rPr lang="en-US" sz="2000" b="0" dirty="0">
                <a:solidFill>
                  <a:srgbClr val="114FFB"/>
                </a:solidFill>
              </a:rPr>
              <a:t>1569 fabricated parts </a:t>
            </a:r>
            <a:r>
              <a:rPr lang="en-US" sz="2000" b="0" dirty="0" smtClean="0">
                <a:solidFill>
                  <a:srgbClr val="114FFB"/>
                </a:solidFill>
              </a:rPr>
              <a:t>total</a:t>
            </a:r>
          </a:p>
          <a:p>
            <a:r>
              <a:rPr lang="en-US" sz="2000" b="0" dirty="0">
                <a:solidFill>
                  <a:srgbClr val="114FFB"/>
                </a:solidFill>
              </a:rPr>
              <a:t>3575 total including machined parts and hardware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2694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A </a:t>
            </a:r>
            <a:r>
              <a:rPr lang="en-US" sz="3200" dirty="0" smtClean="0">
                <a:latin typeface="+mn-lt"/>
              </a:rPr>
              <a:t>(</a:t>
            </a:r>
            <a:r>
              <a:rPr lang="en-US" sz="3200" dirty="0" smtClean="0">
                <a:latin typeface="+mn-lt"/>
              </a:rPr>
              <a:t>very brief</a:t>
            </a:r>
            <a:r>
              <a:rPr lang="en-US" sz="3200" dirty="0" smtClean="0">
                <a:latin typeface="+mn-lt"/>
              </a:rPr>
              <a:t>) </a:t>
            </a:r>
            <a:r>
              <a:rPr lang="en-US" sz="3200" dirty="0" smtClean="0">
                <a:latin typeface="+mn-lt"/>
              </a:rPr>
              <a:t>introduction to </a:t>
            </a:r>
            <a:r>
              <a:rPr lang="en-US" sz="3200" dirty="0" smtClean="0">
                <a:latin typeface="+mn-lt"/>
              </a:rPr>
              <a:t>LIGO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Organization: project controls, i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nstallation planning, documentation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Selected </a:t>
            </a:r>
            <a:r>
              <a:rPr lang="en-US" sz="3200" dirty="0" smtClean="0">
                <a:latin typeface="+mn-lt"/>
              </a:rPr>
              <a:t>topics in </a:t>
            </a:r>
            <a:r>
              <a:rPr lang="en-US" sz="3200" dirty="0" smtClean="0">
                <a:latin typeface="+mn-lt"/>
              </a:rPr>
              <a:t>installation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Problems </a:t>
            </a:r>
            <a:r>
              <a:rPr lang="en-US" sz="3200" dirty="0" smtClean="0">
                <a:latin typeface="+mn-lt"/>
              </a:rPr>
              <a:t>and </a:t>
            </a:r>
            <a:r>
              <a:rPr lang="en-US" sz="3200" dirty="0" smtClean="0">
                <a:latin typeface="+mn-lt"/>
              </a:rPr>
              <a:t>some solutions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Brief status of integration</a:t>
            </a:r>
            <a:endParaRPr lang="en-US" sz="3200" dirty="0">
              <a:latin typeface="+mn-lt"/>
            </a:endParaRPr>
          </a:p>
          <a:p>
            <a:pPr lvl="1">
              <a:buFont typeface="Helvetica" pitchFamily="-106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0170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NSF-supported (~$205M MREFC phase)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Caltech as awardee, MIT and Caltech sharing responsibility institutionally, organizationally, scientifically, and technically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Several US LSC institutions supported on subcontracts from LIGO Lab in Project phase (all US-supported </a:t>
            </a:r>
            <a:r>
              <a:rPr lang="en-US" dirty="0" err="1"/>
              <a:t>aLIGO</a:t>
            </a:r>
            <a:r>
              <a:rPr lang="en-US" dirty="0"/>
              <a:t> work to be on </a:t>
            </a:r>
            <a:r>
              <a:rPr lang="en-US" dirty="0" err="1"/>
              <a:t>aLIGO</a:t>
            </a:r>
            <a:r>
              <a:rPr lang="en-US" dirty="0"/>
              <a:t> MREFC)</a:t>
            </a:r>
          </a:p>
          <a:p>
            <a:pPr>
              <a:lnSpc>
                <a:spcPct val="90000"/>
              </a:lnSpc>
            </a:pPr>
            <a:r>
              <a:rPr lang="en-US" dirty="0"/>
              <a:t>Foreign contributions – from experienced collaborators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Germany – Pre-stabilized laser (value ~$14M incl. development); all equipment delivered; L1 and H1 </a:t>
            </a:r>
            <a:r>
              <a:rPr lang="en-US" dirty="0" smtClean="0"/>
              <a:t>installed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United Kingdom – Test mass suspensions and some test mass optics (value ~$14M incl. development); deliveries complete, continued training, installation, and risk reduction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Australia – </a:t>
            </a:r>
            <a:r>
              <a:rPr lang="en-US" dirty="0" err="1"/>
              <a:t>wavefront</a:t>
            </a:r>
            <a:r>
              <a:rPr lang="en-US" dirty="0"/>
              <a:t> sensors, optics, and suspensions (value ~$1.7M incl. development); all procurements made, software in final development, extensive staff visits made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Well integrated into </a:t>
            </a:r>
            <a:r>
              <a:rPr lang="en-US" dirty="0" err="1"/>
              <a:t>aLIGO</a:t>
            </a:r>
            <a:r>
              <a:rPr lang="en-US" dirty="0"/>
              <a:t> organization &amp; project team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Delivery risk retired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607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7" y="1355725"/>
            <a:ext cx="8943474" cy="4641850"/>
          </a:xfrm>
        </p:spPr>
        <p:txBody>
          <a:bodyPr/>
          <a:lstStyle/>
          <a:p>
            <a:r>
              <a:rPr lang="en-US" sz="2000" dirty="0" smtClean="0"/>
              <a:t>86.1% complete – onto flat part of the curve </a:t>
            </a:r>
          </a:p>
          <a:p>
            <a:r>
              <a:rPr lang="en-US" sz="2000" dirty="0" smtClean="0"/>
              <a:t>Estimate </a:t>
            </a:r>
            <a:r>
              <a:rPr lang="en-US" sz="2000" dirty="0"/>
              <a:t>to Complete (ETC) of </a:t>
            </a:r>
            <a:r>
              <a:rPr lang="en-US" sz="2000" dirty="0" smtClean="0"/>
              <a:t>$28.7M </a:t>
            </a:r>
            <a:r>
              <a:rPr lang="en-US" sz="2000" dirty="0"/>
              <a:t>at the end of </a:t>
            </a:r>
            <a:r>
              <a:rPr lang="en-US" sz="2000" dirty="0" smtClean="0"/>
              <a:t>June 2013 </a:t>
            </a:r>
            <a:endParaRPr lang="en-US" sz="2000" dirty="0"/>
          </a:p>
          <a:p>
            <a:r>
              <a:rPr lang="en-US" sz="2000" dirty="0"/>
              <a:t>Remaining contingency is </a:t>
            </a:r>
            <a:r>
              <a:rPr lang="en-US" sz="2000" dirty="0" smtClean="0"/>
              <a:t>$8.1M (May: 8.3); if acted on all liens, $3.0M remain</a:t>
            </a:r>
          </a:p>
          <a:p>
            <a:r>
              <a:rPr lang="en-US" sz="2000" dirty="0"/>
              <a:t>Estimated </a:t>
            </a:r>
            <a:r>
              <a:rPr lang="en-US" sz="2000" dirty="0" smtClean="0"/>
              <a:t>remaining contingency </a:t>
            </a:r>
            <a:r>
              <a:rPr lang="en-US" sz="2000" dirty="0"/>
              <a:t>is </a:t>
            </a:r>
            <a:r>
              <a:rPr lang="en-US" sz="2000" dirty="0" smtClean="0"/>
              <a:t>0.6 </a:t>
            </a:r>
            <a:r>
              <a:rPr lang="en-US" sz="2000" dirty="0"/>
              <a:t>months for H1 </a:t>
            </a:r>
            <a:r>
              <a:rPr lang="en-US" sz="2000" dirty="0" smtClean="0"/>
              <a:t>acceptance; for </a:t>
            </a:r>
            <a:r>
              <a:rPr lang="en-US" sz="2000" dirty="0"/>
              <a:t>L1, </a:t>
            </a:r>
            <a:r>
              <a:rPr lang="en-US" sz="2000" dirty="0" smtClean="0"/>
              <a:t>all 7 months of originally allocated contingency plus </a:t>
            </a:r>
            <a:r>
              <a:rPr lang="en-US" sz="2000" dirty="0"/>
              <a:t>an additional </a:t>
            </a:r>
            <a:r>
              <a:rPr lang="en-US" sz="2000" dirty="0" smtClean="0"/>
              <a:t>time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AB108-8491-4461-8F79-094F49D45C8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510" y="3756526"/>
            <a:ext cx="8448911" cy="310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5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LHO installation</a:t>
            </a:r>
            <a:r>
              <a:rPr lang="en-US" dirty="0" smtClean="0"/>
              <a:t> </a:t>
            </a:r>
            <a:r>
              <a:rPr lang="en-US" dirty="0" smtClean="0"/>
              <a:t>org 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M1000348-v10 aLIGO LHO INSTALLATION ORGANIZATION-rev0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39"/>
          <a:stretch/>
        </p:blipFill>
        <p:spPr>
          <a:xfrm>
            <a:off x="-439362" y="1479179"/>
            <a:ext cx="11146650" cy="605117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151529" y="373530"/>
            <a:ext cx="1210236" cy="79188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1676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Steady state science running: ~40 people at each of the sites</a:t>
            </a:r>
            <a:endParaRPr lang="en-US" dirty="0"/>
          </a:p>
          <a:p>
            <a:r>
              <a:rPr lang="en-US" dirty="0" smtClean="0"/>
              <a:t>At the peak of Advanced LIGO install ~90 people @ LHO, fewer at LLO owing to single interferometer</a:t>
            </a:r>
          </a:p>
          <a:p>
            <a:r>
              <a:rPr lang="en-US" dirty="0" smtClean="0"/>
              <a:t>Includes technicians for assembly and clean and bake, engineering, scientists, project controls, facilities, management, i.e. everything</a:t>
            </a:r>
          </a:p>
          <a:p>
            <a:r>
              <a:rPr lang="en-US" dirty="0" smtClean="0"/>
              <a:t>Also includes riggers/millwrights operating under $3.3M time and materials (T&amp;M) contract. Expertise in rigging, pipefitting, sheet metal, etc.  Flexibility in numbers (currently 4 at LHO, 2-3 part time at LLO)</a:t>
            </a:r>
          </a:p>
          <a:p>
            <a:r>
              <a:rPr lang="en-US" dirty="0" smtClean="0"/>
              <a:t>Visitors: Lab and LSC visitors to sites.  LSC on sub-contract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669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374588" y="403414"/>
            <a:ext cx="7159812" cy="652929"/>
          </a:xfrm>
        </p:spPr>
        <p:txBody>
          <a:bodyPr anchor="b"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Install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Sequence L1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L1 is pathfinder</a:t>
            </a:r>
          </a:p>
          <a:p>
            <a:r>
              <a:rPr lang="en-US" dirty="0" smtClean="0"/>
              <a:t>Natural install sequence</a:t>
            </a:r>
          </a:p>
          <a:p>
            <a:r>
              <a:rPr lang="en-US" dirty="0" smtClean="0"/>
              <a:t>Learn of problems early: interleave integration phases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15339" y="4108811"/>
            <a:ext cx="8313738" cy="679450"/>
            <a:chOff x="155575" y="2057400"/>
            <a:chExt cx="8313738" cy="679450"/>
          </a:xfrm>
        </p:grpSpPr>
        <p:sp>
          <p:nvSpPr>
            <p:cNvPr id="10243" name="Rounded Rectangle 3"/>
            <p:cNvSpPr>
              <a:spLocks noChangeArrowheads="1"/>
            </p:cNvSpPr>
            <p:nvPr/>
          </p:nvSpPr>
          <p:spPr bwMode="auto">
            <a:xfrm>
              <a:off x="838200" y="2057400"/>
              <a:ext cx="1143000" cy="67945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Install</a:t>
              </a:r>
            </a:p>
          </p:txBody>
        </p:sp>
        <p:sp>
          <p:nvSpPr>
            <p:cNvPr id="10244" name="Rounded Rectangle 4"/>
            <p:cNvSpPr>
              <a:spLocks noChangeArrowheads="1"/>
            </p:cNvSpPr>
            <p:nvPr/>
          </p:nvSpPr>
          <p:spPr bwMode="auto">
            <a:xfrm>
              <a:off x="1992313" y="2057400"/>
              <a:ext cx="685800" cy="679450"/>
            </a:xfrm>
            <a:prstGeom prst="roundRect">
              <a:avLst>
                <a:gd name="adj" fmla="val 16667"/>
              </a:avLst>
            </a:prstGeom>
            <a:solidFill>
              <a:srgbClr val="FFB200"/>
            </a:solidFill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PSL/IO table</a:t>
              </a:r>
            </a:p>
          </p:txBody>
        </p:sp>
        <p:sp>
          <p:nvSpPr>
            <p:cNvPr id="10245" name="Rounded Rectangle 5"/>
            <p:cNvSpPr>
              <a:spLocks noChangeArrowheads="1"/>
            </p:cNvSpPr>
            <p:nvPr/>
          </p:nvSpPr>
          <p:spPr bwMode="auto">
            <a:xfrm>
              <a:off x="2689225" y="2057400"/>
              <a:ext cx="914400" cy="67945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Install</a:t>
              </a:r>
            </a:p>
          </p:txBody>
        </p:sp>
        <p:sp>
          <p:nvSpPr>
            <p:cNvPr id="10246" name="Rounded Rectangle 6"/>
            <p:cNvSpPr>
              <a:spLocks noChangeArrowheads="1"/>
            </p:cNvSpPr>
            <p:nvPr/>
          </p:nvSpPr>
          <p:spPr bwMode="auto">
            <a:xfrm>
              <a:off x="3614738" y="2057400"/>
              <a:ext cx="685800" cy="679450"/>
            </a:xfrm>
            <a:prstGeom prst="roundRect">
              <a:avLst>
                <a:gd name="adj" fmla="val 16667"/>
              </a:avLst>
            </a:prstGeom>
            <a:solidFill>
              <a:srgbClr val="3366FF"/>
            </a:solidFill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r>
                <a:rPr lang="en-US" sz="1400">
                  <a:solidFill>
                    <a:schemeClr val="tx2"/>
                  </a:solidFill>
                  <a:latin typeface="Arial" charset="0"/>
                </a:rPr>
                <a:t>IMC</a:t>
              </a:r>
            </a:p>
          </p:txBody>
        </p:sp>
        <p:sp>
          <p:nvSpPr>
            <p:cNvPr id="10247" name="Rounded Rectangle 7"/>
            <p:cNvSpPr>
              <a:spLocks noChangeArrowheads="1"/>
            </p:cNvSpPr>
            <p:nvPr/>
          </p:nvSpPr>
          <p:spPr bwMode="auto">
            <a:xfrm>
              <a:off x="4324350" y="2057400"/>
              <a:ext cx="914400" cy="679450"/>
            </a:xfrm>
            <a:prstGeom prst="roundRect">
              <a:avLst>
                <a:gd name="adj" fmla="val 16667"/>
              </a:avLst>
            </a:prstGeom>
            <a:solidFill>
              <a:srgbClr val="808080"/>
            </a:solidFill>
            <a:ln w="1905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r>
                <a:rPr lang="en-US" sz="1400">
                  <a:solidFill>
                    <a:schemeClr val="bg1"/>
                  </a:solidFill>
                  <a:latin typeface="Arial" charset="0"/>
                </a:rPr>
                <a:t>Install</a:t>
              </a:r>
            </a:p>
          </p:txBody>
        </p:sp>
        <p:sp>
          <p:nvSpPr>
            <p:cNvPr id="10248" name="Rounded Rectangle 8"/>
            <p:cNvSpPr>
              <a:spLocks noChangeArrowheads="1"/>
            </p:cNvSpPr>
            <p:nvPr/>
          </p:nvSpPr>
          <p:spPr bwMode="auto">
            <a:xfrm>
              <a:off x="5257800" y="2057400"/>
              <a:ext cx="914400" cy="679450"/>
            </a:xfrm>
            <a:prstGeom prst="roundRect">
              <a:avLst>
                <a:gd name="adj" fmla="val 16667"/>
              </a:avLst>
            </a:prstGeom>
            <a:solidFill>
              <a:srgbClr val="FF6FCF"/>
            </a:solidFill>
            <a:ln w="1905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Rec</a:t>
              </a:r>
              <a:r>
                <a:rPr lang="ja-JP" altLang="en-US" sz="1400" dirty="0">
                  <a:solidFill>
                    <a:schemeClr val="tx2"/>
                  </a:solidFill>
                  <a:latin typeface="Arial" charset="0"/>
                </a:rPr>
                <a:t>’</a:t>
              </a:r>
              <a:r>
                <a:rPr lang="en-US" sz="1400" dirty="0" err="1">
                  <a:solidFill>
                    <a:schemeClr val="tx2"/>
                  </a:solidFill>
                  <a:latin typeface="Arial" charset="0"/>
                </a:rPr>
                <a:t>ld</a:t>
              </a:r>
              <a:r>
                <a:rPr lang="en-US" sz="1400" dirty="0">
                  <a:solidFill>
                    <a:schemeClr val="tx2"/>
                  </a:solidFill>
                  <a:latin typeface="Arial" charset="0"/>
                </a:rPr>
                <a:t> vertex MICH 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183313" y="2057400"/>
              <a:ext cx="2286000" cy="679450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2"/>
                  </a:solidFill>
                  <a:latin typeface="Arial"/>
                  <a:ea typeface="+mn-ea"/>
                  <a:cs typeface="+mn-cs"/>
                </a:rPr>
                <a:t>Full interferometer</a:t>
              </a:r>
            </a:p>
          </p:txBody>
        </p:sp>
        <p:sp>
          <p:nvSpPr>
            <p:cNvPr id="10250" name="TextBox 10"/>
            <p:cNvSpPr txBox="1">
              <a:spLocks noChangeArrowheads="1"/>
            </p:cNvSpPr>
            <p:nvPr/>
          </p:nvSpPr>
          <p:spPr bwMode="auto">
            <a:xfrm>
              <a:off x="155575" y="2205038"/>
              <a:ext cx="5397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2pPr>
              <a:lvl3pPr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3pPr>
              <a:lvl4pPr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4pPr>
              <a:lvl5pPr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L1</a:t>
              </a:r>
            </a:p>
          </p:txBody>
        </p:sp>
      </p:grpSp>
      <p:sp>
        <p:nvSpPr>
          <p:cNvPr id="10265" name="Down Arrow Callout 28"/>
          <p:cNvSpPr>
            <a:spLocks noChangeArrowheads="1"/>
          </p:cNvSpPr>
          <p:nvPr/>
        </p:nvSpPr>
        <p:spPr bwMode="auto">
          <a:xfrm>
            <a:off x="415364" y="3423011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 b="0" dirty="0">
                <a:solidFill>
                  <a:schemeClr val="tx2"/>
                </a:solidFill>
                <a:latin typeface="Arial" charset="0"/>
              </a:rPr>
              <a:t>Oct 2010</a:t>
            </a:r>
          </a:p>
        </p:txBody>
      </p:sp>
      <p:sp>
        <p:nvSpPr>
          <p:cNvPr id="10266" name="Down Arrow Callout 29"/>
          <p:cNvSpPr>
            <a:spLocks noChangeArrowheads="1"/>
          </p:cNvSpPr>
          <p:nvPr/>
        </p:nvSpPr>
        <p:spPr bwMode="auto">
          <a:xfrm>
            <a:off x="7997264" y="3423011"/>
            <a:ext cx="1022350" cy="533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Sep</a:t>
            </a:r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400" b="0" dirty="0" smtClean="0">
                <a:solidFill>
                  <a:schemeClr val="tx2"/>
                </a:solidFill>
                <a:latin typeface="Arial" charset="0"/>
              </a:rPr>
              <a:t>2014</a:t>
            </a:r>
            <a:endParaRPr lang="en-US" sz="1400" b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82" name="Rectangle 44"/>
          <p:cNvSpPr>
            <a:spLocks noChangeArrowheads="1"/>
          </p:cNvSpPr>
          <p:nvPr/>
        </p:nvSpPr>
        <p:spPr bwMode="auto">
          <a:xfrm>
            <a:off x="8928100" y="6553200"/>
            <a:ext cx="2159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5" name="Down Arrow Callout 28"/>
          <p:cNvSpPr>
            <a:spLocks noChangeArrowheads="1"/>
          </p:cNvSpPr>
          <p:nvPr/>
        </p:nvSpPr>
        <p:spPr bwMode="auto">
          <a:xfrm>
            <a:off x="2193364" y="3423011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 b="0" dirty="0" smtClean="0">
                <a:solidFill>
                  <a:schemeClr val="tx2"/>
                </a:solidFill>
                <a:latin typeface="Arial" charset="0"/>
              </a:rPr>
              <a:t>May 2012</a:t>
            </a:r>
            <a:endParaRPr lang="en-US" sz="1400" b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6" name="Down Arrow Callout 28"/>
          <p:cNvSpPr>
            <a:spLocks noChangeArrowheads="1"/>
          </p:cNvSpPr>
          <p:nvPr/>
        </p:nvSpPr>
        <p:spPr bwMode="auto">
          <a:xfrm>
            <a:off x="3869764" y="3499211"/>
            <a:ext cx="990600" cy="3810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US" sz="1400" b="0" dirty="0" smtClean="0">
                <a:solidFill>
                  <a:schemeClr val="tx2"/>
                </a:solidFill>
                <a:latin typeface="Arial" charset="0"/>
              </a:rPr>
              <a:t>July 2012</a:t>
            </a:r>
            <a:endParaRPr lang="en-US" sz="1400" b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Up Arrow Callout 6"/>
          <p:cNvSpPr/>
          <p:nvPr/>
        </p:nvSpPr>
        <p:spPr bwMode="auto">
          <a:xfrm>
            <a:off x="4860364" y="4870811"/>
            <a:ext cx="914400" cy="457200"/>
          </a:xfrm>
          <a:prstGeom prst="upArrowCallou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Jun</a:t>
            </a: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 </a:t>
            </a: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2013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dirty="0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6350001" y="373530"/>
            <a:ext cx="836706" cy="79188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46364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Install S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equence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H1</a:t>
            </a:r>
            <a:endParaRPr lang="en-US" dirty="0"/>
          </a:p>
        </p:txBody>
      </p:sp>
      <p:sp>
        <p:nvSpPr>
          <p:cNvPr id="3" name="Rounded Rectangle 22"/>
          <p:cNvSpPr>
            <a:spLocks noChangeArrowheads="1"/>
          </p:cNvSpPr>
          <p:nvPr/>
        </p:nvSpPr>
        <p:spPr bwMode="auto">
          <a:xfrm>
            <a:off x="1480487" y="2003616"/>
            <a:ext cx="1143000" cy="762000"/>
          </a:xfrm>
          <a:prstGeom prst="roundRect">
            <a:avLst>
              <a:gd name="adj" fmla="val 16667"/>
            </a:avLst>
          </a:prstGeom>
          <a:solidFill>
            <a:srgbClr val="004080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Squeezing Test</a:t>
            </a:r>
          </a:p>
        </p:txBody>
      </p:sp>
      <p:sp>
        <p:nvSpPr>
          <p:cNvPr id="5" name="Rounded Rectangle 24"/>
          <p:cNvSpPr>
            <a:spLocks noChangeArrowheads="1"/>
          </p:cNvSpPr>
          <p:nvPr/>
        </p:nvSpPr>
        <p:spPr bwMode="auto">
          <a:xfrm>
            <a:off x="405749" y="2003616"/>
            <a:ext cx="1068388" cy="76200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Squeezer install</a:t>
            </a:r>
          </a:p>
        </p:txBody>
      </p:sp>
      <p:sp>
        <p:nvSpPr>
          <p:cNvPr id="6" name="Rounded Rectangle 30"/>
          <p:cNvSpPr>
            <a:spLocks noChangeArrowheads="1"/>
          </p:cNvSpPr>
          <p:nvPr/>
        </p:nvSpPr>
        <p:spPr bwMode="auto">
          <a:xfrm>
            <a:off x="2623487" y="2003616"/>
            <a:ext cx="1219200" cy="38100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Install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ounded Rectangle 31"/>
          <p:cNvSpPr>
            <a:spLocks noChangeArrowheads="1"/>
          </p:cNvSpPr>
          <p:nvPr/>
        </p:nvSpPr>
        <p:spPr bwMode="auto">
          <a:xfrm>
            <a:off x="2623487" y="2384616"/>
            <a:ext cx="1219200" cy="381000"/>
          </a:xfrm>
          <a:prstGeom prst="roundRect">
            <a:avLst>
              <a:gd name="adj" fmla="val 16667"/>
            </a:avLst>
          </a:prstGeom>
          <a:solidFill>
            <a:srgbClr val="FFB200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PSL from H2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ounded Rectangle 32"/>
          <p:cNvSpPr>
            <a:spLocks noChangeArrowheads="1"/>
          </p:cNvSpPr>
          <p:nvPr/>
        </p:nvSpPr>
        <p:spPr bwMode="auto">
          <a:xfrm>
            <a:off x="3842687" y="2003616"/>
            <a:ext cx="609600" cy="75565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Install</a:t>
            </a:r>
          </a:p>
        </p:txBody>
      </p:sp>
      <p:sp>
        <p:nvSpPr>
          <p:cNvPr id="9" name="Rounded Rectangle 33"/>
          <p:cNvSpPr>
            <a:spLocks noChangeArrowheads="1"/>
          </p:cNvSpPr>
          <p:nvPr/>
        </p:nvSpPr>
        <p:spPr bwMode="auto">
          <a:xfrm>
            <a:off x="5747687" y="2003616"/>
            <a:ext cx="609600" cy="762000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>
            <a:norm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 charset="0"/>
              </a:rPr>
              <a:t>IMC</a:t>
            </a:r>
          </a:p>
        </p:txBody>
      </p:sp>
      <p:sp>
        <p:nvSpPr>
          <p:cNvPr id="10" name="Rounded Rectangle 34"/>
          <p:cNvSpPr>
            <a:spLocks noChangeArrowheads="1"/>
          </p:cNvSpPr>
          <p:nvPr/>
        </p:nvSpPr>
        <p:spPr bwMode="auto">
          <a:xfrm>
            <a:off x="2166287" y="4365816"/>
            <a:ext cx="533400" cy="75565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Install</a:t>
            </a:r>
          </a:p>
        </p:txBody>
      </p:sp>
      <p:sp>
        <p:nvSpPr>
          <p:cNvPr id="11" name="Rounded Rectangle 35"/>
          <p:cNvSpPr>
            <a:spLocks noChangeArrowheads="1"/>
          </p:cNvSpPr>
          <p:nvPr/>
        </p:nvSpPr>
        <p:spPr bwMode="auto">
          <a:xfrm>
            <a:off x="7271687" y="2384616"/>
            <a:ext cx="914400" cy="381000"/>
          </a:xfrm>
          <a:prstGeom prst="roundRect">
            <a:avLst>
              <a:gd name="adj" fmla="val 16667"/>
            </a:avLst>
          </a:prstGeom>
          <a:solidFill>
            <a:srgbClr val="FF6FCF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HIFO-Y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2" name="Down Arrow Callout 28"/>
          <p:cNvSpPr>
            <a:spLocks noChangeArrowheads="1"/>
          </p:cNvSpPr>
          <p:nvPr/>
        </p:nvSpPr>
        <p:spPr bwMode="auto">
          <a:xfrm>
            <a:off x="2051987" y="1470216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1400" b="0" dirty="0" smtClean="0">
                <a:solidFill>
                  <a:schemeClr val="tx2"/>
                </a:solidFill>
                <a:latin typeface="Arial" charset="0"/>
              </a:rPr>
              <a:t>Dec </a:t>
            </a:r>
            <a:r>
              <a:rPr lang="en-US" sz="1400" dirty="0">
                <a:solidFill>
                  <a:schemeClr val="tx2"/>
                </a:solidFill>
                <a:latin typeface="Arial" charset="0"/>
              </a:rPr>
              <a:t>2011</a:t>
            </a:r>
          </a:p>
        </p:txBody>
      </p:sp>
      <p:sp>
        <p:nvSpPr>
          <p:cNvPr id="13" name="Down Arrow Callout 28"/>
          <p:cNvSpPr>
            <a:spLocks noChangeArrowheads="1"/>
          </p:cNvSpPr>
          <p:nvPr/>
        </p:nvSpPr>
        <p:spPr bwMode="auto">
          <a:xfrm>
            <a:off x="3233087" y="1470216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May 2012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5" name="Rounded Rectangle 30"/>
          <p:cNvSpPr>
            <a:spLocks noChangeArrowheads="1"/>
          </p:cNvSpPr>
          <p:nvPr/>
        </p:nvSpPr>
        <p:spPr bwMode="auto">
          <a:xfrm>
            <a:off x="4452287" y="2003616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Install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Rounded Rectangle 31"/>
          <p:cNvSpPr>
            <a:spLocks noChangeArrowheads="1"/>
          </p:cNvSpPr>
          <p:nvPr/>
        </p:nvSpPr>
        <p:spPr bwMode="auto">
          <a:xfrm>
            <a:off x="4452287" y="2384616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>
            <a:normAutofit fontScale="70000" lnSpcReduction="20000"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One Arm Test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7" name="Down Arrow Callout 28"/>
          <p:cNvSpPr>
            <a:spLocks noChangeArrowheads="1"/>
          </p:cNvSpPr>
          <p:nvPr/>
        </p:nvSpPr>
        <p:spPr bwMode="auto">
          <a:xfrm>
            <a:off x="4604687" y="1470216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Sep 2012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8" name="Rounded Rectangle 34"/>
          <p:cNvSpPr>
            <a:spLocks noChangeArrowheads="1"/>
          </p:cNvSpPr>
          <p:nvPr/>
        </p:nvSpPr>
        <p:spPr bwMode="auto">
          <a:xfrm>
            <a:off x="5214287" y="2003616"/>
            <a:ext cx="533400" cy="75565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Install</a:t>
            </a:r>
          </a:p>
        </p:txBody>
      </p:sp>
      <p:sp>
        <p:nvSpPr>
          <p:cNvPr id="19" name="Down Arrow Callout 28"/>
          <p:cNvSpPr>
            <a:spLocks noChangeArrowheads="1"/>
          </p:cNvSpPr>
          <p:nvPr/>
        </p:nvSpPr>
        <p:spPr bwMode="auto">
          <a:xfrm>
            <a:off x="5785787" y="1470216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Feb 2013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" name="Up Arrow Callout 20"/>
          <p:cNvSpPr/>
          <p:nvPr/>
        </p:nvSpPr>
        <p:spPr bwMode="auto">
          <a:xfrm>
            <a:off x="6814487" y="2841816"/>
            <a:ext cx="914400" cy="457200"/>
          </a:xfrm>
          <a:prstGeom prst="upArrowCallou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May 2013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23" name="Rounded Rectangle 30"/>
          <p:cNvSpPr>
            <a:spLocks noChangeArrowheads="1"/>
          </p:cNvSpPr>
          <p:nvPr/>
        </p:nvSpPr>
        <p:spPr bwMode="auto">
          <a:xfrm>
            <a:off x="7271687" y="2003616"/>
            <a:ext cx="914400" cy="38100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Install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Rounded Rectangle 35"/>
          <p:cNvSpPr>
            <a:spLocks noChangeArrowheads="1"/>
          </p:cNvSpPr>
          <p:nvPr/>
        </p:nvSpPr>
        <p:spPr bwMode="auto">
          <a:xfrm>
            <a:off x="2699687" y="4746816"/>
            <a:ext cx="914400" cy="381000"/>
          </a:xfrm>
          <a:prstGeom prst="roundRect">
            <a:avLst>
              <a:gd name="adj" fmla="val 16667"/>
            </a:avLst>
          </a:prstGeom>
          <a:solidFill>
            <a:srgbClr val="FF6FCF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HIFO-X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5" name="Rounded Rectangle 30"/>
          <p:cNvSpPr>
            <a:spLocks noChangeArrowheads="1"/>
          </p:cNvSpPr>
          <p:nvPr/>
        </p:nvSpPr>
        <p:spPr bwMode="auto">
          <a:xfrm>
            <a:off x="2699687" y="4365816"/>
            <a:ext cx="914400" cy="38100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Install</a:t>
            </a:r>
            <a:endParaRPr lang="en-US" sz="1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" name="Rounded Rectangle 34"/>
          <p:cNvSpPr>
            <a:spLocks noChangeArrowheads="1"/>
          </p:cNvSpPr>
          <p:nvPr/>
        </p:nvSpPr>
        <p:spPr bwMode="auto">
          <a:xfrm>
            <a:off x="6357287" y="2009966"/>
            <a:ext cx="914400" cy="75565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Install</a:t>
            </a:r>
          </a:p>
        </p:txBody>
      </p:sp>
      <p:sp>
        <p:nvSpPr>
          <p:cNvPr id="27" name="Down Arrow Callout 28"/>
          <p:cNvSpPr>
            <a:spLocks noChangeArrowheads="1"/>
          </p:cNvSpPr>
          <p:nvPr/>
        </p:nvSpPr>
        <p:spPr bwMode="auto">
          <a:xfrm>
            <a:off x="7576487" y="1470216"/>
            <a:ext cx="1104900" cy="457200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CCFFCC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Jul 2013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8" name="Rounded Rectangle 8"/>
          <p:cNvSpPr>
            <a:spLocks noChangeArrowheads="1"/>
          </p:cNvSpPr>
          <p:nvPr/>
        </p:nvSpPr>
        <p:spPr bwMode="auto">
          <a:xfrm>
            <a:off x="3614087" y="4365816"/>
            <a:ext cx="609600" cy="762000"/>
          </a:xfrm>
          <a:prstGeom prst="roundRect">
            <a:avLst>
              <a:gd name="adj" fmla="val 16667"/>
            </a:avLst>
          </a:prstGeom>
          <a:solidFill>
            <a:srgbClr val="FF6FCF"/>
          </a:solidFill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anchor="ctr">
            <a:normAutofit lnSpcReduction="10000"/>
          </a:bodyPr>
          <a:lstStyle/>
          <a:p>
            <a:pPr algn="ctr"/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Dual Arm</a:t>
            </a:r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9" name="Rounded Rectangle 34"/>
          <p:cNvSpPr>
            <a:spLocks noChangeArrowheads="1"/>
          </p:cNvSpPr>
          <p:nvPr/>
        </p:nvSpPr>
        <p:spPr bwMode="auto">
          <a:xfrm>
            <a:off x="4223687" y="4365816"/>
            <a:ext cx="609600" cy="755650"/>
          </a:xfrm>
          <a:prstGeom prst="roundRect">
            <a:avLst>
              <a:gd name="adj" fmla="val 16667"/>
            </a:avLst>
          </a:prstGeom>
          <a:solidFill>
            <a:srgbClr val="808080"/>
          </a:solidFill>
          <a:ln w="1905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charset="0"/>
              </a:rPr>
              <a:t>Install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4833287" y="4365816"/>
            <a:ext cx="2286000" cy="76200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 w="1905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2"/>
                </a:solidFill>
                <a:latin typeface="Arial"/>
                <a:ea typeface="+mn-ea"/>
                <a:cs typeface="+mn-cs"/>
              </a:rPr>
              <a:t>Full interferometer</a:t>
            </a:r>
          </a:p>
        </p:txBody>
      </p:sp>
      <p:sp>
        <p:nvSpPr>
          <p:cNvPr id="31" name="Up Arrow Callout 30"/>
          <p:cNvSpPr/>
          <p:nvPr/>
        </p:nvSpPr>
        <p:spPr bwMode="auto">
          <a:xfrm>
            <a:off x="6662087" y="5127816"/>
            <a:ext cx="914400" cy="457200"/>
          </a:xfrm>
          <a:prstGeom prst="upArrowCallou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Oct</a:t>
            </a: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 </a:t>
            </a:r>
            <a:r>
              <a:rPr lang="en-US" dirty="0" smtClean="0">
                <a:latin typeface="Arial" pitchFamily="27" charset="0"/>
                <a:ea typeface="ＭＳ Ｐゴシック" pitchFamily="27" charset="-128"/>
                <a:cs typeface="ＭＳ Ｐゴシック" pitchFamily="27" charset="-128"/>
              </a:rPr>
              <a:t>2014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189836" y="2540000"/>
            <a:ext cx="7240217" cy="3962817"/>
          </a:xfrm>
          <a:custGeom>
            <a:avLst/>
            <a:gdLst>
              <a:gd name="connsiteX0" fmla="*/ 6290942 w 7240217"/>
              <a:gd name="connsiteY0" fmla="*/ 0 h 3962817"/>
              <a:gd name="connsiteX1" fmla="*/ 6841275 w 7240217"/>
              <a:gd name="connsiteY1" fmla="*/ 917222 h 3962817"/>
              <a:gd name="connsiteX2" fmla="*/ 6714275 w 7240217"/>
              <a:gd name="connsiteY2" fmla="*/ 395111 h 3962817"/>
              <a:gd name="connsiteX3" fmla="*/ 463053 w 7240217"/>
              <a:gd name="connsiteY3" fmla="*/ 3725333 h 3962817"/>
              <a:gd name="connsiteX4" fmla="*/ 463053 w 7240217"/>
              <a:gd name="connsiteY4" fmla="*/ 3697111 h 396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0217" h="3962817">
                <a:moveTo>
                  <a:pt x="6290942" y="0"/>
                </a:moveTo>
                <a:cubicBezTo>
                  <a:pt x="6530831" y="425685"/>
                  <a:pt x="6770720" y="851370"/>
                  <a:pt x="6841275" y="917222"/>
                </a:cubicBezTo>
                <a:cubicBezTo>
                  <a:pt x="6911831" y="983074"/>
                  <a:pt x="7777312" y="-72907"/>
                  <a:pt x="6714275" y="395111"/>
                </a:cubicBezTo>
                <a:cubicBezTo>
                  <a:pt x="5651238" y="863129"/>
                  <a:pt x="1504923" y="3175000"/>
                  <a:pt x="463053" y="3725333"/>
                </a:cubicBezTo>
                <a:cubicBezTo>
                  <a:pt x="-578817" y="4275666"/>
                  <a:pt x="463053" y="3697111"/>
                  <a:pt x="463053" y="3697111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  <p:cxnSp>
        <p:nvCxnSpPr>
          <p:cNvPr id="49" name="Straight Arrow Connector 48"/>
          <p:cNvCxnSpPr>
            <a:endCxn id="10" idx="1"/>
          </p:cNvCxnSpPr>
          <p:nvPr/>
        </p:nvCxnSpPr>
        <p:spPr bwMode="auto">
          <a:xfrm flipV="1">
            <a:off x="1636062" y="4743641"/>
            <a:ext cx="530225" cy="31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8189262" y="2384616"/>
            <a:ext cx="530225" cy="3175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8722662" y="2384616"/>
            <a:ext cx="0" cy="10668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1636062" y="3451416"/>
            <a:ext cx="7086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1636062" y="3451416"/>
            <a:ext cx="0" cy="12954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dirty="0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50890" y="5397209"/>
            <a:ext cx="61863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Complicated by squeezed light experiment at the close of S6</a:t>
            </a:r>
          </a:p>
          <a:p>
            <a:pPr marL="171450" indent="-171450">
              <a:buFont typeface="Arial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First de-installed/installed on H2, i.e. second LHO interferometer</a:t>
            </a:r>
          </a:p>
          <a:p>
            <a:pPr marL="171450" indent="-171450">
              <a:buFont typeface="Arial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Later, backed out H2 in </a:t>
            </a:r>
            <a:r>
              <a:rPr lang="en-US" sz="1600" b="0" dirty="0" err="1" smtClean="0">
                <a:latin typeface="Arial"/>
                <a:cs typeface="Arial"/>
              </a:rPr>
              <a:t>favour</a:t>
            </a:r>
            <a:r>
              <a:rPr lang="en-US" sz="1600" b="0" dirty="0" smtClean="0">
                <a:latin typeface="Arial"/>
                <a:cs typeface="Arial"/>
              </a:rPr>
              <a:t> of LIGO India</a:t>
            </a:r>
          </a:p>
          <a:p>
            <a:pPr marL="171450" indent="-171450">
              <a:buFont typeface="Arial"/>
              <a:buChar char="•"/>
            </a:pPr>
            <a:r>
              <a:rPr lang="en-US" sz="1600" b="0" dirty="0" smtClean="0">
                <a:latin typeface="Arial"/>
                <a:cs typeface="Arial"/>
              </a:rPr>
              <a:t>LHO is the arm-locking pathfinder</a:t>
            </a:r>
            <a:endParaRPr lang="en-US" sz="1600" b="0" dirty="0">
              <a:latin typeface="Arial"/>
              <a:cs typeface="Arial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275296" y="373530"/>
            <a:ext cx="836706" cy="79188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4424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install schedule - 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 descr="G1000061_INS_Current_Schedule_LLO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2" t="3674" r="37745" b="44306"/>
          <a:stretch/>
        </p:blipFill>
        <p:spPr>
          <a:xfrm>
            <a:off x="2138" y="1374588"/>
            <a:ext cx="9141861" cy="505011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6977531" y="388471"/>
            <a:ext cx="1105645" cy="79188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53975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installation meeting</a:t>
            </a:r>
            <a:endParaRPr lang="en-US" dirty="0"/>
          </a:p>
        </p:txBody>
      </p:sp>
      <p:pic>
        <p:nvPicPr>
          <p:cNvPr id="6" name="Content Placeholder 5" descr="DSC_805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2599" y="2105594"/>
            <a:ext cx="5448300" cy="34719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69333" y="1371600"/>
            <a:ext cx="343149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2400">
                <a:solidFill>
                  <a:schemeClr val="tx1"/>
                </a:solidFill>
                <a:latin typeface="Arial" pitchFamily="-106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Arial" pitchFamily="-106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Arial" pitchFamily="-106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1600">
                <a:solidFill>
                  <a:schemeClr val="tx1"/>
                </a:solidFill>
                <a:latin typeface="Arial" pitchFamily="-106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pitchFamily="-106" charset="0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Since Oct 2010, we have had daily 08:15 installation meetings</a:t>
            </a:r>
          </a:p>
          <a:p>
            <a:r>
              <a:rPr lang="en-US" sz="2000" b="0" dirty="0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e sort INS priorities, near-term scheduling, staffing and interface issues</a:t>
            </a:r>
          </a:p>
          <a:p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Look for collisions, staff and equipment shortages, solutions</a:t>
            </a:r>
          </a:p>
          <a:p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Short (~30 minutes)</a:t>
            </a:r>
          </a:p>
          <a:p>
            <a:r>
              <a:rPr lang="en-US" sz="2000" b="0" dirty="0" smtClean="0">
                <a:latin typeface="Arial" charset="0"/>
                <a:ea typeface="ＭＳ Ｐゴシック" charset="0"/>
                <a:cs typeface="ＭＳ Ｐゴシック" charset="0"/>
              </a:rPr>
              <a:t>Work permits may be reviewed</a:t>
            </a:r>
          </a:p>
        </p:txBody>
      </p:sp>
    </p:spTree>
    <p:extLst>
      <p:ext uri="{BB962C8B-B14F-4D97-AF65-F5344CB8AC3E}">
        <p14:creationId xmlns:p14="http://schemas.microsoft.com/office/powerpoint/2010/main" val="960533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A </a:t>
            </a:r>
            <a:r>
              <a:rPr lang="en-US" sz="3200" dirty="0" smtClean="0">
                <a:latin typeface="+mn-lt"/>
              </a:rPr>
              <a:t>(</a:t>
            </a:r>
            <a:r>
              <a:rPr lang="en-US" sz="3200" dirty="0" smtClean="0">
                <a:latin typeface="+mn-lt"/>
              </a:rPr>
              <a:t>very brief</a:t>
            </a:r>
            <a:r>
              <a:rPr lang="en-US" sz="3200" dirty="0" smtClean="0">
                <a:latin typeface="+mn-lt"/>
              </a:rPr>
              <a:t>) </a:t>
            </a:r>
            <a:r>
              <a:rPr lang="en-US" sz="3200" dirty="0" smtClean="0">
                <a:latin typeface="+mn-lt"/>
              </a:rPr>
              <a:t>introduction to </a:t>
            </a:r>
            <a:r>
              <a:rPr lang="en-US" sz="3200" dirty="0" smtClean="0">
                <a:latin typeface="+mn-lt"/>
              </a:rPr>
              <a:t>LIGO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Organization: project controls, i</a:t>
            </a:r>
            <a:r>
              <a:rPr lang="en-US" sz="3200" dirty="0" smtClean="0">
                <a:latin typeface="+mn-lt"/>
              </a:rPr>
              <a:t>nstallation planning, documentation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Selected </a:t>
            </a:r>
            <a:r>
              <a:rPr lang="en-US" sz="3200" dirty="0" smtClean="0">
                <a:latin typeface="+mn-lt"/>
              </a:rPr>
              <a:t>topics in </a:t>
            </a:r>
            <a:r>
              <a:rPr lang="en-US" sz="3200" dirty="0" smtClean="0">
                <a:latin typeface="+mn-lt"/>
              </a:rPr>
              <a:t>installation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Problems </a:t>
            </a:r>
            <a:r>
              <a:rPr lang="en-US" sz="3200" dirty="0" smtClean="0">
                <a:latin typeface="+mn-lt"/>
              </a:rPr>
              <a:t>and </a:t>
            </a:r>
            <a:r>
              <a:rPr lang="en-US" sz="3200" dirty="0" smtClean="0">
                <a:latin typeface="+mn-lt"/>
              </a:rPr>
              <a:t>some solutions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Brief status of integration</a:t>
            </a:r>
            <a:endParaRPr lang="en-US" sz="3200" dirty="0">
              <a:latin typeface="+mn-lt"/>
            </a:endParaRPr>
          </a:p>
          <a:p>
            <a:pPr lvl="1">
              <a:buFont typeface="Helvetica" pitchFamily="-106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Procedures and checklists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We have several </a:t>
            </a:r>
            <a:r>
              <a:rPr lang="en-US" sz="2000" dirty="0" err="1" smtClean="0"/>
              <a:t>flavours</a:t>
            </a:r>
            <a:r>
              <a:rPr lang="en-US" sz="2000" dirty="0" smtClean="0"/>
              <a:t> of installation documents</a:t>
            </a:r>
          </a:p>
          <a:p>
            <a:pPr lvl="1"/>
            <a:r>
              <a:rPr lang="en-US" sz="1600" dirty="0" smtClean="0"/>
              <a:t>Complete and detailed procedures</a:t>
            </a:r>
          </a:p>
          <a:p>
            <a:pPr lvl="1"/>
            <a:r>
              <a:rPr lang="en-US" sz="1600" dirty="0" smtClean="0"/>
              <a:t>Short, breakout checklists</a:t>
            </a:r>
          </a:p>
          <a:p>
            <a:pPr lvl="1"/>
            <a:r>
              <a:rPr lang="en-US" sz="1600" dirty="0" smtClean="0"/>
              <a:t>Safety documents, Hazard analyses</a:t>
            </a:r>
          </a:p>
          <a:p>
            <a:pPr lvl="1"/>
            <a:r>
              <a:rPr lang="en-US" sz="1600" dirty="0" smtClean="0"/>
              <a:t>Bug trackers</a:t>
            </a:r>
            <a:endParaRPr lang="en-US" sz="1600" dirty="0" smtClean="0"/>
          </a:p>
          <a:p>
            <a:r>
              <a:rPr lang="en-US" sz="2000" dirty="0" smtClean="0"/>
              <a:t>First we touch on short, aviation-style checklists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E1200915-v1 WBSC1 installation procedure-v1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9" b="42701"/>
          <a:stretch/>
        </p:blipFill>
        <p:spPr>
          <a:xfrm>
            <a:off x="597651" y="2928468"/>
            <a:ext cx="4856358" cy="39295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257176" y="3929529"/>
            <a:ext cx="5020236" cy="29284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6" name="Picture 5" descr="BSC2_cart_critlift_E1300166_v1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7" t="3541" r="8440" b="58815"/>
          <a:stretch/>
        </p:blipFill>
        <p:spPr>
          <a:xfrm>
            <a:off x="3182470" y="3839896"/>
            <a:ext cx="5154706" cy="30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79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Checklists</a:t>
            </a: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Are</a:t>
            </a:r>
            <a:r>
              <a:rPr lang="en-US" sz="24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Short: 1-2 pages, 6-12 key items that the team absolutely must perform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Not intended as a cookbook: people have to keep thinking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Intended to encourage teamwork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Living documents, intended to be refined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800" dirty="0"/>
              <a:t>Are not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Intended as comprehensive with respect to all steps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recipe whereby you can turn you brain off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panacea.  Things will occasionally go wrong; </a:t>
            </a:r>
            <a:r>
              <a:rPr lang="en-US" sz="2000" dirty="0" smtClean="0"/>
              <a:t>we </a:t>
            </a:r>
            <a:r>
              <a:rPr lang="en-US" sz="2000" dirty="0"/>
              <a:t>have to recognize problems early/respond/react accordingly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 couple of examples*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Aviation</a:t>
            </a:r>
          </a:p>
          <a:p>
            <a:pPr lvl="1"/>
            <a:r>
              <a:rPr lang="en-US" sz="2000" dirty="0"/>
              <a:t>Long history of using and refining checklists</a:t>
            </a:r>
          </a:p>
          <a:p>
            <a:pPr lvl="1"/>
            <a:r>
              <a:rPr lang="en-US" sz="2000" dirty="0"/>
              <a:t>Cessna engine failure checklist, first bullet: </a:t>
            </a:r>
            <a:r>
              <a:rPr lang="ja-JP" altLang="en-US" sz="2000" dirty="0"/>
              <a:t>“</a:t>
            </a:r>
            <a:r>
              <a:rPr lang="en-US" sz="2000" dirty="0"/>
              <a:t>Fly the plane</a:t>
            </a:r>
            <a:r>
              <a:rPr lang="ja-JP" altLang="en-US" sz="2000" dirty="0"/>
              <a:t>”</a:t>
            </a:r>
            <a:endParaRPr lang="en-US" sz="2000" dirty="0"/>
          </a:p>
          <a:p>
            <a:r>
              <a:rPr lang="en-US" sz="2400" dirty="0"/>
              <a:t>Surgery</a:t>
            </a:r>
          </a:p>
          <a:p>
            <a:pPr lvl="1"/>
            <a:r>
              <a:rPr lang="en-US" sz="2000" dirty="0"/>
              <a:t>Central line infection checklist: double-digit drops in infection rates, shorter ICU times, fewer deaths</a:t>
            </a:r>
          </a:p>
          <a:p>
            <a:pPr lvl="1"/>
            <a:r>
              <a:rPr lang="en-US" sz="2000" dirty="0"/>
              <a:t>WHO surgery checklists: dramatic improvements in survival rates, infection rates, operating-theatre communications</a:t>
            </a:r>
          </a:p>
          <a:p>
            <a:pPr lvl="1"/>
            <a:r>
              <a:rPr lang="en-US" sz="2000" dirty="0"/>
              <a:t>20% hold-outs from surgeons: when polled, however, 94% wanted checklists if they themselves were operated on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41325" y="5657761"/>
            <a:ext cx="5123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0" dirty="0">
                <a:latin typeface="Times New Roman"/>
                <a:cs typeface="Times New Roman"/>
              </a:rPr>
              <a:t>* </a:t>
            </a:r>
            <a:r>
              <a:rPr lang="en-US" sz="1800" b="0" dirty="0" smtClean="0">
                <a:latin typeface="Times New Roman"/>
                <a:cs typeface="Times New Roman"/>
              </a:rPr>
              <a:t>From The </a:t>
            </a:r>
            <a:r>
              <a:rPr lang="en-US" sz="1800" b="0" dirty="0">
                <a:latin typeface="Times New Roman"/>
                <a:cs typeface="Times New Roman"/>
              </a:rPr>
              <a:t>Checklist Manifesto, A. </a:t>
            </a:r>
            <a:r>
              <a:rPr lang="en-US" sz="1800" b="0" dirty="0" err="1">
                <a:latin typeface="Times New Roman"/>
                <a:cs typeface="Times New Roman"/>
              </a:rPr>
              <a:t>Gawande</a:t>
            </a:r>
            <a:r>
              <a:rPr lang="en-US" sz="1800" b="0" dirty="0">
                <a:latin typeface="Times New Roman"/>
                <a:cs typeface="Times New Roman"/>
              </a:rPr>
              <a:t> (2009)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Adherence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sa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859" y="1374440"/>
            <a:ext cx="8420847" cy="548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91332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/>
              <a:t>EARTH SCIENCE MISSIONS ANOMALY REPORT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Date Released: Tuesday, September 9, 2003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Source: Goddard Space Flight Center, DATE OF ANOMALY: September 6, 2003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>LOCATION OF ANOMALY: Lockheed Martin, Sunnyvale CA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200" dirty="0"/>
              <a:t>DESCRIPTION OF EVENT: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1200" dirty="0"/>
              <a:t>As the NOAA-N Prime spacecraft was being repositioned from vertical to horizontal on the "turn over cart" at approximately 7:15 PDT today, it slipped off the fixture, causing severe damage. (See attached photo). The 18' long spacecraft was about 3' off the ground when it fell.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1200" dirty="0"/>
              <a:t>The mishap was caused because 24 bolts were missing from a fixture in the </a:t>
            </a:r>
            <a:r>
              <a:rPr lang="ja-JP" altLang="en-US" sz="1200" dirty="0"/>
              <a:t>“</a:t>
            </a:r>
            <a:r>
              <a:rPr lang="en-US" sz="1200" dirty="0"/>
              <a:t>turn over cart</a:t>
            </a:r>
            <a:r>
              <a:rPr lang="ja-JP" altLang="en-US" sz="1200" dirty="0"/>
              <a:t>”</a:t>
            </a:r>
            <a:r>
              <a:rPr lang="en-US" sz="1200" dirty="0"/>
              <a:t>. Two errors occurred. First, technicians from another satellite program that uses the same type of </a:t>
            </a:r>
            <a:r>
              <a:rPr lang="ja-JP" altLang="en-US" sz="1200" dirty="0"/>
              <a:t>“</a:t>
            </a:r>
            <a:r>
              <a:rPr lang="en-US" sz="1200" dirty="0"/>
              <a:t>turn over cart</a:t>
            </a:r>
            <a:r>
              <a:rPr lang="ja-JP" altLang="en-US" sz="1200" dirty="0"/>
              <a:t>”</a:t>
            </a:r>
            <a:r>
              <a:rPr lang="en-US" sz="1200" dirty="0"/>
              <a:t> removed the 24 bolts from the NOAA cart on September 4 without proper documentation. Second, the NOAA team working today failed to follow the procedure to verify the configuration of the NOAA </a:t>
            </a:r>
            <a:r>
              <a:rPr lang="ja-JP" altLang="en-US" sz="1200" dirty="0"/>
              <a:t>“</a:t>
            </a:r>
            <a:r>
              <a:rPr lang="en-US" sz="1200" dirty="0"/>
              <a:t>turn over cart</a:t>
            </a:r>
            <a:r>
              <a:rPr lang="ja-JP" altLang="en-US" sz="1200" dirty="0"/>
              <a:t>”</a:t>
            </a:r>
            <a:r>
              <a:rPr lang="en-US" sz="1200" dirty="0"/>
              <a:t> since they had used it a few days earlier.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200" dirty="0"/>
              <a:t>IMPACT ON PROGRAM/PROJECT AND SCHEDULE: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1200" dirty="0"/>
              <a:t>The shock and vibration of the fall undoubtedly caused tremendous damage. Significant rework and retest will be required. NOAA-N Prime is planned for launch in 2008.</a:t>
            </a:r>
            <a:r>
              <a:rPr lang="en-US" dirty="0"/>
              <a:t> 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Goddard analysis of event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LIGO safety officer resident at each site</a:t>
            </a:r>
          </a:p>
          <a:p>
            <a:r>
              <a:rPr lang="en-US" dirty="0" smtClean="0"/>
              <a:t>Stop work policy in force and routinely advertised, e.g.</a:t>
            </a:r>
          </a:p>
          <a:p>
            <a:pPr lvl="1"/>
            <a:r>
              <a:rPr lang="en-US" dirty="0" smtClean="0"/>
              <a:t>Trivial slowdowns for clarification of procedure</a:t>
            </a:r>
            <a:endParaRPr lang="en-US" dirty="0" smtClean="0"/>
          </a:p>
          <a:p>
            <a:pPr lvl="1"/>
            <a:r>
              <a:rPr lang="en-US" dirty="0" smtClean="0"/>
              <a:t>~few hour stop works </a:t>
            </a:r>
            <a:r>
              <a:rPr lang="en-US" dirty="0" smtClean="0"/>
              <a:t>to ensure safe practice, e.g. </a:t>
            </a:r>
            <a:r>
              <a:rPr lang="en-US" dirty="0" err="1" smtClean="0"/>
              <a:t>eLIGO</a:t>
            </a:r>
            <a:r>
              <a:rPr lang="en-US" dirty="0" smtClean="0"/>
              <a:t> stop work for HAM seismic platform fasteners</a:t>
            </a:r>
            <a:endParaRPr lang="en-US" dirty="0" smtClean="0"/>
          </a:p>
          <a:p>
            <a:pPr lvl="1"/>
            <a:r>
              <a:rPr lang="en-US" dirty="0" smtClean="0"/>
              <a:t>~month stop </a:t>
            </a:r>
            <a:r>
              <a:rPr lang="en-US" dirty="0" smtClean="0"/>
              <a:t>works for complicated impacts, e.g. fiber breakage</a:t>
            </a:r>
            <a:endParaRPr lang="en-US" dirty="0" smtClean="0"/>
          </a:p>
          <a:p>
            <a:r>
              <a:rPr lang="en-US" dirty="0" smtClean="0"/>
              <a:t>Detailed assessment of hazards and associated mitigations for given assembly and installation procedures: Hazard analyses</a:t>
            </a:r>
          </a:p>
          <a:p>
            <a:pPr lvl="1"/>
            <a:r>
              <a:rPr lang="en-US" dirty="0" smtClean="0"/>
              <a:t>Example on next page</a:t>
            </a:r>
          </a:p>
          <a:p>
            <a:pPr lvl="1"/>
            <a:r>
              <a:rPr lang="en-US" dirty="0" smtClean="0"/>
              <a:t>Crews meet at each site to ensure procedures and hazard analyses read and understood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70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 analyses</a:t>
            </a:r>
            <a:endParaRPr lang="en-US" dirty="0"/>
          </a:p>
        </p:txBody>
      </p:sp>
      <p:pic>
        <p:nvPicPr>
          <p:cNvPr id="6" name="Content Placeholder 5" descr="E1200925-v3 BSC Cartridge Installation Hazard Analysis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8" t="15284" r="8094" b="13318"/>
          <a:stretch/>
        </p:blipFill>
        <p:spPr>
          <a:xfrm>
            <a:off x="642469" y="1374588"/>
            <a:ext cx="7859060" cy="514965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36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issues</a:t>
            </a:r>
            <a:endParaRPr lang="en-US" dirty="0"/>
          </a:p>
        </p:txBody>
      </p:sp>
      <p:pic>
        <p:nvPicPr>
          <p:cNvPr id="6" name="Content Placeholder 5" descr="Screen shot 2013-07-30 at 5.27.57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82" t="-25566" r="-10436" b="-647"/>
          <a:stretch/>
        </p:blipFill>
        <p:spPr>
          <a:xfrm>
            <a:off x="97365" y="1828791"/>
            <a:ext cx="9525000" cy="4953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2400">
                <a:solidFill>
                  <a:schemeClr val="tx1"/>
                </a:solidFill>
                <a:latin typeface="Arial" pitchFamily="-106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Arial" pitchFamily="-106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Arial" pitchFamily="-106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•"/>
              <a:defRPr sz="1600">
                <a:solidFill>
                  <a:schemeClr val="tx1"/>
                </a:solidFill>
                <a:latin typeface="Arial" pitchFamily="-106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Arial" pitchFamily="-106" charset="0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dirty="0" smtClean="0"/>
              <a:t>We employ a web-based tracker of issues on installation, integration, and facilities</a:t>
            </a:r>
          </a:p>
          <a:p>
            <a:r>
              <a:rPr lang="en-US" sz="2000" b="0" dirty="0" smtClean="0"/>
              <a:t>Every Friday, Systems meets with install and integration people to review status</a:t>
            </a:r>
          </a:p>
        </p:txBody>
      </p:sp>
    </p:spTree>
    <p:extLst>
      <p:ext uri="{BB962C8B-B14F-4D97-AF65-F5344CB8AC3E}">
        <p14:creationId xmlns:p14="http://schemas.microsoft.com/office/powerpoint/2010/main" val="996214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A </a:t>
            </a:r>
            <a:r>
              <a:rPr lang="en-US" sz="3200" dirty="0" smtClean="0">
                <a:latin typeface="+mn-lt"/>
              </a:rPr>
              <a:t>(</a:t>
            </a:r>
            <a:r>
              <a:rPr lang="en-US" sz="3200" dirty="0" smtClean="0">
                <a:latin typeface="+mn-lt"/>
              </a:rPr>
              <a:t>very brief</a:t>
            </a:r>
            <a:r>
              <a:rPr lang="en-US" sz="3200" dirty="0" smtClean="0">
                <a:latin typeface="+mn-lt"/>
              </a:rPr>
              <a:t>) </a:t>
            </a:r>
            <a:r>
              <a:rPr lang="en-US" sz="3200" dirty="0" smtClean="0">
                <a:latin typeface="+mn-lt"/>
              </a:rPr>
              <a:t>introduction to </a:t>
            </a:r>
            <a:r>
              <a:rPr lang="en-US" sz="3200" dirty="0" smtClean="0">
                <a:latin typeface="+mn-lt"/>
              </a:rPr>
              <a:t>LIGO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Organization: project controls, i</a:t>
            </a:r>
            <a:r>
              <a:rPr lang="en-US" sz="3200" dirty="0" smtClean="0">
                <a:latin typeface="+mn-lt"/>
              </a:rPr>
              <a:t>nstallation planning, documentation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Selected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topics in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installation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Problems </a:t>
            </a:r>
            <a:r>
              <a:rPr lang="en-US" sz="3200" dirty="0" smtClean="0">
                <a:latin typeface="+mn-lt"/>
              </a:rPr>
              <a:t>and </a:t>
            </a:r>
            <a:r>
              <a:rPr lang="en-US" sz="3200" dirty="0" smtClean="0">
                <a:latin typeface="+mn-lt"/>
              </a:rPr>
              <a:t>some solutions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Brief status of integration</a:t>
            </a:r>
            <a:endParaRPr lang="en-US" sz="3200" dirty="0">
              <a:latin typeface="+mn-lt"/>
            </a:endParaRPr>
          </a:p>
          <a:p>
            <a:pPr lvl="1">
              <a:buFont typeface="Helvetica" pitchFamily="-106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0170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at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Had (and have) to :</a:t>
            </a:r>
          </a:p>
          <a:p>
            <a:pPr lvl="1"/>
            <a:r>
              <a:rPr lang="en-US" sz="2400" dirty="0" err="1" smtClean="0"/>
              <a:t>deinstall</a:t>
            </a:r>
            <a:r>
              <a:rPr lang="en-US" sz="2400" dirty="0" smtClean="0"/>
              <a:t> Initial LIGO</a:t>
            </a:r>
          </a:p>
          <a:p>
            <a:pPr lvl="1"/>
            <a:r>
              <a:rPr lang="en-US" sz="2400" dirty="0" smtClean="0"/>
              <a:t>Modify the vacuum envelope</a:t>
            </a:r>
          </a:p>
          <a:p>
            <a:pPr lvl="1"/>
            <a:r>
              <a:rPr lang="en-US" sz="2400" dirty="0" smtClean="0"/>
              <a:t>Clean in-chamber</a:t>
            </a:r>
          </a:p>
          <a:p>
            <a:pPr lvl="1"/>
            <a:r>
              <a:rPr lang="en-US" sz="2400" dirty="0" smtClean="0"/>
              <a:t>Install Advanced LIGO detector components</a:t>
            </a:r>
            <a:endParaRPr lang="en-US" sz="2400" dirty="0"/>
          </a:p>
          <a:p>
            <a:pPr lvl="1"/>
            <a:r>
              <a:rPr lang="en-US" sz="2400" dirty="0" smtClean="0"/>
              <a:t>Commission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6" descr="flying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58" y="3989544"/>
            <a:ext cx="3824941" cy="28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84074" y="6099443"/>
            <a:ext cx="275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latin typeface="Arial"/>
                <a:cs typeface="Arial"/>
              </a:rPr>
              <a:t>Initial LIGO </a:t>
            </a:r>
            <a:r>
              <a:rPr lang="en-US" sz="1800" b="0" dirty="0" err="1" smtClean="0">
                <a:latin typeface="Arial"/>
                <a:cs typeface="Arial"/>
              </a:rPr>
              <a:t>deinstallation</a:t>
            </a:r>
            <a:endParaRPr lang="en-US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677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A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very brief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)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introduction to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LIGO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Organization: project controls, i</a:t>
            </a:r>
            <a:r>
              <a:rPr lang="en-US" sz="3200" dirty="0" smtClean="0">
                <a:latin typeface="+mn-lt"/>
              </a:rPr>
              <a:t>nstallation planning, documentation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Selected </a:t>
            </a:r>
            <a:r>
              <a:rPr lang="en-US" sz="3200" dirty="0" smtClean="0">
                <a:latin typeface="+mn-lt"/>
              </a:rPr>
              <a:t>topics in </a:t>
            </a:r>
            <a:r>
              <a:rPr lang="en-US" sz="3200" dirty="0" smtClean="0">
                <a:latin typeface="+mn-lt"/>
              </a:rPr>
              <a:t>installation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Problems </a:t>
            </a:r>
            <a:r>
              <a:rPr lang="en-US" sz="3200" dirty="0" smtClean="0">
                <a:latin typeface="+mn-lt"/>
              </a:rPr>
              <a:t>and </a:t>
            </a:r>
            <a:r>
              <a:rPr lang="en-US" sz="3200" dirty="0" smtClean="0">
                <a:latin typeface="+mn-lt"/>
              </a:rPr>
              <a:t>some solutions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Brief status of integration</a:t>
            </a:r>
            <a:endParaRPr lang="en-US" sz="3200" dirty="0">
              <a:latin typeface="+mn-lt"/>
            </a:endParaRPr>
          </a:p>
          <a:p>
            <a:pPr lvl="1">
              <a:buFont typeface="Helvetica" pitchFamily="-106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0170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452005"/>
            <a:ext cx="73787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 charset="0"/>
              </a:rPr>
              <a:t>Vacuum equipment modification</a:t>
            </a: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5334000" y="1772026"/>
            <a:ext cx="2819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 charset="0"/>
              </a:rPr>
              <a:t>Vacuum mods</a:t>
            </a:r>
            <a:endParaRPr lang="en-US" dirty="0">
              <a:latin typeface="Helvetica" charset="0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77213" cy="1866900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latin typeface="Helvetica" charset="0"/>
              </a:rPr>
              <a:t>Vacuum Equipment</a:t>
            </a:r>
          </a:p>
          <a:p>
            <a:pPr lvl="1">
              <a:defRPr/>
            </a:pPr>
            <a:r>
              <a:rPr lang="en-US" sz="1400" dirty="0">
                <a:latin typeface="Helvetica" charset="0"/>
              </a:rPr>
              <a:t>Problems with testing to qualify cleanliness at required level – working with contractor to resolve 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" y="4702175"/>
            <a:ext cx="2276475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63" y="3086100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675" y="2552700"/>
            <a:ext cx="3557588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8838" y="4689475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84438" y="3441700"/>
            <a:ext cx="15176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Times New Roman"/>
                <a:ea typeface="+mn-ea"/>
                <a:cs typeface="Times New Roman"/>
              </a:rPr>
              <a:t>I/O Tube Rollups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0663" y="6418263"/>
            <a:ext cx="105736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Times New Roman"/>
                <a:ea typeface="+mn-ea"/>
                <a:cs typeface="Times New Roman"/>
              </a:rPr>
              <a:t>Flange Sets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6925" y="6003925"/>
            <a:ext cx="15986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Times New Roman"/>
                <a:ea typeface="+mn-ea"/>
                <a:cs typeface="Times New Roman"/>
              </a:rPr>
              <a:t>Mid-Station Spool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>
              <a:defRPr/>
            </a:pPr>
            <a:r>
              <a:rPr lang="en-US" dirty="0" smtClean="0">
                <a:cs typeface="+mj-cs"/>
              </a:rPr>
              <a:t>Vacuum mod highlights</a:t>
            </a:r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685800" y="1600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40000"/>
              <a:buFont typeface="Monotype Sorts" charset="0"/>
              <a:buChar char="l"/>
            </a:pPr>
            <a:r>
              <a:rPr lang="en-US" sz="2000" b="0" dirty="0">
                <a:latin typeface="Helvetica" charset="0"/>
              </a:rPr>
              <a:t>Major L1 and  H2 vacuum modifications in halls: input and output tubes removed, recycled.  Two HAMs chambers moved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40000"/>
              <a:buFont typeface="Monotype Sorts" charset="0"/>
              <a:buChar char="l"/>
            </a:pPr>
            <a:r>
              <a:rPr lang="en-US" sz="2000" b="0" dirty="0" err="1">
                <a:latin typeface="Helvetica" charset="0"/>
              </a:rPr>
              <a:t>Degrouting</a:t>
            </a:r>
            <a:r>
              <a:rPr lang="en-US" sz="2000" b="0" dirty="0">
                <a:latin typeface="Helvetica" charset="0"/>
              </a:rPr>
              <a:t> underneath HAMs: dusty operations in the main hall: next year, </a:t>
            </a:r>
            <a:r>
              <a:rPr lang="en-US" sz="2000" b="0" dirty="0" err="1">
                <a:latin typeface="Helvetica" charset="0"/>
              </a:rPr>
              <a:t>deinstallation</a:t>
            </a:r>
            <a:r>
              <a:rPr lang="en-US" sz="2000" b="0" dirty="0">
                <a:latin typeface="Helvetica" charset="0"/>
              </a:rPr>
              <a:t> of H1 will be </a:t>
            </a:r>
            <a:r>
              <a:rPr lang="en-US" sz="2000" b="0" dirty="0">
                <a:solidFill>
                  <a:srgbClr val="114FFB"/>
                </a:solidFill>
                <a:latin typeface="Helvetica" charset="0"/>
              </a:rPr>
              <a:t>difficult alongside H2 INS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40000"/>
              <a:buFont typeface="Monotype Sorts" charset="0"/>
              <a:buChar char="l"/>
            </a:pPr>
            <a:endParaRPr lang="en-US" sz="2000" dirty="0">
              <a:solidFill>
                <a:srgbClr val="525096"/>
              </a:solidFill>
              <a:latin typeface="Helvetica" charset="0"/>
            </a:endParaRPr>
          </a:p>
        </p:txBody>
      </p:sp>
      <p:pic>
        <p:nvPicPr>
          <p:cNvPr id="39941" name="Picture 5" descr="ham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863" y="3251200"/>
            <a:ext cx="440213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tubemove11022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62300"/>
            <a:ext cx="45720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6"/>
          <p:cNvSpPr>
            <a:spLocks noChangeArrowheads="1"/>
          </p:cNvSpPr>
          <p:nvPr/>
        </p:nvSpPr>
        <p:spPr bwMode="auto">
          <a:xfrm>
            <a:off x="762000" y="6172200"/>
            <a:ext cx="1447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13716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76200"/>
            <a:ext cx="7772400" cy="12827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Extending H2 to 4km</a:t>
            </a:r>
            <a:endParaRPr lang="en-US" sz="3200" dirty="0" smtClean="0">
              <a:cs typeface="+mj-cs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-812800" y="257175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343" name="Picture 1" descr="theroad2.jpg"/>
          <p:cNvSpPr>
            <a:spLocks noChangeAspect="1"/>
          </p:cNvSpPr>
          <p:nvPr/>
        </p:nvSpPr>
        <p:spPr bwMode="auto">
          <a:xfrm>
            <a:off x="0" y="12192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4" name="Picture 1" descr="theroa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3276"/>
            <a:ext cx="9144000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 charset="0"/>
              </a:rPr>
              <a:t>In-chamber cleaning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640604"/>
            <a:ext cx="7772400" cy="3556000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latin typeface="Helvetica" charset="0"/>
              </a:rPr>
              <a:t>High in-chamber particulate levels have been observed in Initial </a:t>
            </a:r>
            <a:r>
              <a:rPr lang="en-US" sz="2000" dirty="0" smtClean="0">
                <a:latin typeface="Helvetica" charset="0"/>
              </a:rPr>
              <a:t>LIGO </a:t>
            </a:r>
            <a:r>
              <a:rPr lang="en-US" sz="2000" dirty="0">
                <a:latin typeface="Helvetica" charset="0"/>
              </a:rPr>
              <a:t>(metal oxides from steel treatment, dusts, Al foil </a:t>
            </a:r>
            <a:r>
              <a:rPr lang="en-US" sz="2000" dirty="0" err="1">
                <a:latin typeface="Helvetica" charset="0"/>
              </a:rPr>
              <a:t>etc</a:t>
            </a:r>
            <a:r>
              <a:rPr lang="en-US" sz="2000" dirty="0">
                <a:latin typeface="Helvetica" charset="0"/>
              </a:rPr>
              <a:t>)</a:t>
            </a:r>
          </a:p>
          <a:p>
            <a:pPr>
              <a:defRPr/>
            </a:pPr>
            <a:r>
              <a:rPr lang="en-US" sz="2000" dirty="0" smtClean="0">
                <a:latin typeface="Helvetica" charset="0"/>
              </a:rPr>
              <a:t>Removing </a:t>
            </a:r>
            <a:r>
              <a:rPr lang="en-US" sz="2000" dirty="0">
                <a:latin typeface="Helvetica" charset="0"/>
              </a:rPr>
              <a:t>oxide layer from interior heat-treated surfaces. Employ </a:t>
            </a:r>
          </a:p>
          <a:p>
            <a:pPr lvl="1">
              <a:defRPr/>
            </a:pPr>
            <a:r>
              <a:rPr lang="en-US" sz="1600" dirty="0">
                <a:latin typeface="Helvetica" charset="0"/>
                <a:ea typeface="ＭＳ Ｐゴシック" charset="0"/>
              </a:rPr>
              <a:t>rotary-wire brush with HEPA vacuum assist</a:t>
            </a:r>
          </a:p>
          <a:p>
            <a:pPr lvl="1">
              <a:defRPr/>
            </a:pPr>
            <a:r>
              <a:rPr lang="en-US" sz="1600" dirty="0">
                <a:latin typeface="Helvetica" charset="0"/>
                <a:ea typeface="ＭＳ Ｐゴシック" charset="0"/>
              </a:rPr>
              <a:t>dams and barriers</a:t>
            </a:r>
          </a:p>
          <a:p>
            <a:pPr lvl="1">
              <a:defRPr/>
            </a:pPr>
            <a:r>
              <a:rPr lang="en-US" sz="1600" dirty="0">
                <a:latin typeface="Helvetica" charset="0"/>
                <a:ea typeface="ＭＳ Ｐゴシック" charset="0"/>
              </a:rPr>
              <a:t>solvent </a:t>
            </a:r>
            <a:r>
              <a:rPr lang="en-US" sz="1600" dirty="0" err="1">
                <a:latin typeface="Helvetica" charset="0"/>
                <a:ea typeface="ＭＳ Ｐゴシック" charset="0"/>
              </a:rPr>
              <a:t>wipedown</a:t>
            </a:r>
            <a:endParaRPr lang="en-US" sz="1600" dirty="0">
              <a:latin typeface="Helvetica" charset="0"/>
              <a:ea typeface="ＭＳ Ｐゴシック" charset="0"/>
            </a:endParaRPr>
          </a:p>
          <a:p>
            <a:pPr lvl="1">
              <a:defRPr/>
            </a:pPr>
            <a:r>
              <a:rPr lang="en-US" sz="1600" dirty="0" smtClean="0">
                <a:latin typeface="Helvetica" charset="0"/>
                <a:ea typeface="ＭＳ Ｐゴシック" charset="0"/>
              </a:rPr>
              <a:t> </a:t>
            </a:r>
            <a:r>
              <a:rPr lang="en-US" sz="1600" dirty="0" err="1" smtClean="0">
                <a:latin typeface="Helvetica" charset="0"/>
                <a:ea typeface="ＭＳ Ｐゴシック" charset="0"/>
              </a:rPr>
              <a:t>i</a:t>
            </a:r>
            <a:r>
              <a:rPr lang="en-US" sz="1600" dirty="0">
                <a:latin typeface="Helvetica" charset="0"/>
                <a:ea typeface="ＭＳ Ｐゴシック" charset="0"/>
              </a:rPr>
              <a:t>) Fourier transform infrared 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spectroscopy (</a:t>
            </a:r>
            <a:r>
              <a:rPr lang="en-US" sz="1600" dirty="0">
                <a:latin typeface="Helvetica" charset="0"/>
                <a:ea typeface="ＭＳ Ｐゴシック" charset="0"/>
              </a:rPr>
              <a:t>FTIR) </a:t>
            </a:r>
            <a:r>
              <a:rPr lang="en-US" sz="1600" dirty="0" smtClean="0">
                <a:latin typeface="Helvetica" charset="0"/>
                <a:ea typeface="ＭＳ Ｐゴシック" charset="0"/>
              </a:rPr>
              <a:t>assessment of hydrocarbon contamination, ii) swipe tests for particle density assessment</a:t>
            </a:r>
            <a:endParaRPr lang="en-US" sz="1600" dirty="0">
              <a:latin typeface="Helvetica" charset="0"/>
              <a:ea typeface="ＭＳ Ｐゴシック" charset="0"/>
            </a:endParaRPr>
          </a:p>
          <a:p>
            <a:pPr>
              <a:defRPr/>
            </a:pPr>
            <a:r>
              <a:rPr lang="en-US" sz="2000" dirty="0" smtClean="0">
                <a:latin typeface="Helvetica" charset="0"/>
              </a:rPr>
              <a:t>Pneumatic tools used, all lubricants removed (contamination risk; tool failure rates thus high) </a:t>
            </a:r>
            <a:endParaRPr lang="en-US" sz="2000" dirty="0">
              <a:latin typeface="Helvetica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NFS Review 11 Apr 2012  -  G1200367-v4</a:t>
            </a:r>
            <a:endParaRPr lang="en-US" dirty="0" smtClean="0"/>
          </a:p>
        </p:txBody>
      </p:sp>
      <p:pic>
        <p:nvPicPr>
          <p:cNvPr id="34819" name="Picture 5" descr="icc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128" y="4804490"/>
            <a:ext cx="3130272" cy="208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In-chamber cleaning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Landry - APCTP11 - Pohang, Korea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F3171D8-08AB-9745-BB06-B03B1A50B8F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36868" name="Picture 6" descr="icc1.JPG"/>
          <p:cNvSpPr>
            <a:spLocks noChangeAspect="1"/>
          </p:cNvSpPr>
          <p:nvPr/>
        </p:nvSpPr>
        <p:spPr bwMode="auto">
          <a:xfrm>
            <a:off x="2286000" y="4287838"/>
            <a:ext cx="457200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Picture 8" descr="icc3.JPG"/>
          <p:cNvSpPr>
            <a:spLocks noChangeAspect="1"/>
          </p:cNvSpPr>
          <p:nvPr/>
        </p:nvSpPr>
        <p:spPr bwMode="auto">
          <a:xfrm>
            <a:off x="152400" y="16002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Was an ongoing R&amp;D effort at LHO since early December 2010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Tools, brushing/vacuum/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wipedown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procedures, FTIR (Fourier-transform infrared spectroscopy) assays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finalized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Completed successfully at both sites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10" name="Picture 9" descr="llo_chambcle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4912"/>
            <a:ext cx="3526118" cy="4023088"/>
          </a:xfrm>
          <a:prstGeom prst="rect">
            <a:avLst/>
          </a:prstGeom>
        </p:spPr>
      </p:pic>
      <p:pic>
        <p:nvPicPr>
          <p:cNvPr id="12" name="Picture 11" descr="pca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94" y="2801470"/>
            <a:ext cx="5408706" cy="40565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Helvetica" charset="0"/>
              </a:rPr>
              <a:t>Clean </a:t>
            </a:r>
            <a:r>
              <a:rPr lang="en-US" dirty="0" smtClean="0">
                <a:latin typeface="Helvetica" charset="0"/>
              </a:rPr>
              <a:t>and b</a:t>
            </a:r>
            <a:r>
              <a:rPr lang="en-US" dirty="0" smtClean="0">
                <a:latin typeface="Helvetica" charset="0"/>
              </a:rPr>
              <a:t>ake</a:t>
            </a:r>
            <a:endParaRPr lang="en-US" dirty="0">
              <a:latin typeface="Helvetica" charset="0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0" y="1482164"/>
            <a:ext cx="5624513" cy="4641850"/>
          </a:xfrm>
        </p:spPr>
        <p:txBody>
          <a:bodyPr/>
          <a:lstStyle/>
          <a:p>
            <a:pPr>
              <a:defRPr/>
            </a:pPr>
            <a:r>
              <a:rPr lang="en-US" sz="1600" dirty="0">
                <a:latin typeface="Helvetica" charset="0"/>
              </a:rPr>
              <a:t>Clean and Bake for Ultra-High Vacuum (UHV) Service</a:t>
            </a:r>
          </a:p>
          <a:p>
            <a:pPr lvl="1">
              <a:defRPr/>
            </a:pPr>
            <a:r>
              <a:rPr lang="en-US" sz="1200" dirty="0" smtClean="0">
                <a:latin typeface="Helvetica" charset="0"/>
              </a:rPr>
              <a:t>Initially u</a:t>
            </a:r>
            <a:r>
              <a:rPr lang="en-US" sz="1200" dirty="0" smtClean="0">
                <a:latin typeface="Helvetica" charset="0"/>
              </a:rPr>
              <a:t>nderestimated </a:t>
            </a:r>
            <a:r>
              <a:rPr lang="en-US" sz="1200" dirty="0">
                <a:latin typeface="Helvetica" charset="0"/>
              </a:rPr>
              <a:t>effort – hired more staff</a:t>
            </a:r>
          </a:p>
          <a:p>
            <a:pPr lvl="1">
              <a:defRPr/>
            </a:pPr>
            <a:r>
              <a:rPr lang="en-US" sz="1200" dirty="0">
                <a:latin typeface="Helvetica" charset="0"/>
              </a:rPr>
              <a:t>Procured additional vacuum bake ovens required to minimize downtime &amp; meet throughput required</a:t>
            </a:r>
          </a:p>
          <a:p>
            <a:pPr lvl="1">
              <a:defRPr/>
            </a:pPr>
            <a:r>
              <a:rPr lang="en-US" sz="1200" dirty="0">
                <a:latin typeface="Helvetica" charset="0"/>
              </a:rPr>
              <a:t>Cleanliness certification (by FTIR testing</a:t>
            </a:r>
            <a:r>
              <a:rPr lang="en-US" sz="1200" dirty="0" smtClean="0">
                <a:latin typeface="Helvetica" charset="0"/>
              </a:rPr>
              <a:t>)</a:t>
            </a:r>
            <a:endParaRPr lang="en-US" sz="1200" dirty="0">
              <a:latin typeface="Helvetica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765" y="1799202"/>
            <a:ext cx="3628184" cy="272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73" y="2837987"/>
            <a:ext cx="36607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5035" y="5803153"/>
            <a:ext cx="2165350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Times New Roman"/>
                <a:ea typeface="+mn-ea"/>
                <a:cs typeface="Times New Roman"/>
              </a:rPr>
              <a:t>Clean &amp; Bake Lab (LHO)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2" name="Picture 11" descr="cleanbak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706" y="4628029"/>
            <a:ext cx="2973294" cy="2229971"/>
          </a:xfrm>
          <a:prstGeom prst="rect">
            <a:avLst/>
          </a:prstGeom>
        </p:spPr>
      </p:pic>
      <p:pic>
        <p:nvPicPr>
          <p:cNvPr id="13" name="Picture 12" descr="DSC_71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241" y="4019177"/>
            <a:ext cx="3743819" cy="24911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4"/>
          <p:cNvSpPr txBox="1">
            <a:spLocks noGrp="1"/>
          </p:cNvSpPr>
          <p:nvPr/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26AB8C25-1B64-B444-878A-B287EDA06724}" type="slidenum">
              <a:rPr lang="en-US" sz="1400" b="0">
                <a:latin typeface="Helvetica" charset="0"/>
              </a:rPr>
              <a:pPr algn="r"/>
              <a:t>37</a:t>
            </a:fld>
            <a:endParaRPr lang="en-US" sz="1400" b="0">
              <a:latin typeface="Helvetica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BSC installations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85800" y="136189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000" b="0" dirty="0">
              <a:latin typeface="Helvetica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For LIGO large chambers (“BSCs”), we assemble a cartridge in a given hall, and then crane it into the vacuum envelope</a:t>
            </a:r>
            <a:endParaRPr lang="en-US" sz="2400" b="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400" b="0" dirty="0">
              <a:latin typeface="Helvetica" charset="0"/>
            </a:endParaRPr>
          </a:p>
        </p:txBody>
      </p:sp>
      <p:pic>
        <p:nvPicPr>
          <p:cNvPr id="6" name="Picture 5" descr="bs_onTeststa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8" y="2182328"/>
            <a:ext cx="3522133" cy="2643672"/>
          </a:xfrm>
          <a:prstGeom prst="rect">
            <a:avLst/>
          </a:prstGeom>
        </p:spPr>
      </p:pic>
      <p:pic>
        <p:nvPicPr>
          <p:cNvPr id="7" name="Picture 6" descr="bs_cartIN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36" y="2179420"/>
            <a:ext cx="3747910" cy="2810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9893" y="6334780"/>
            <a:ext cx="11849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ETMY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3762" y="2638613"/>
            <a:ext cx="68347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BS</a:t>
            </a:r>
            <a:endParaRPr lang="en-US" sz="280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1" name="Picture 10" descr="bsc6_cart_insert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881" y="4594410"/>
            <a:ext cx="3018119" cy="22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37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4"/>
          <p:cNvSpPr txBox="1">
            <a:spLocks noGrp="1"/>
          </p:cNvSpPr>
          <p:nvPr/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26AB8C25-1B64-B444-878A-B287EDA06724}" type="slidenum">
              <a:rPr lang="en-US" sz="1400" b="0">
                <a:latin typeface="Helvetica" charset="0"/>
              </a:rPr>
              <a:pPr algn="r"/>
              <a:t>38</a:t>
            </a:fld>
            <a:endParaRPr lang="en-US" sz="1400" b="0">
              <a:latin typeface="Helvetica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HAM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installations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85800" y="136189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000" b="0" dirty="0">
              <a:latin typeface="Helvetica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For LIGO smaller chambers (“HAMs”), we install the seismic isolation platform into the chamber, and then populate it in situ</a:t>
            </a:r>
            <a:endParaRPr lang="en-US" sz="2400" b="0" dirty="0">
              <a:latin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7066" y="6035957"/>
            <a:ext cx="35574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Arial"/>
                <a:cs typeface="Arial"/>
              </a:rPr>
              <a:t>LLO HAM installation</a:t>
            </a:r>
            <a:endParaRPr lang="en-US" sz="2800" b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LLO_HAM3_ISI_install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63" y="2345762"/>
            <a:ext cx="4562043" cy="3421532"/>
          </a:xfrm>
          <a:prstGeom prst="rect">
            <a:avLst/>
          </a:prstGeom>
        </p:spPr>
      </p:pic>
      <p:pic>
        <p:nvPicPr>
          <p:cNvPr id="3" name="Picture 2" descr="LLO_MC3-Install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018" y="2345765"/>
            <a:ext cx="4562039" cy="34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8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A </a:t>
            </a:r>
            <a:r>
              <a:rPr lang="en-US" sz="3200" dirty="0" smtClean="0">
                <a:latin typeface="+mn-lt"/>
              </a:rPr>
              <a:t>(</a:t>
            </a:r>
            <a:r>
              <a:rPr lang="en-US" sz="3200" dirty="0" smtClean="0">
                <a:latin typeface="+mn-lt"/>
              </a:rPr>
              <a:t>very brief</a:t>
            </a:r>
            <a:r>
              <a:rPr lang="en-US" sz="3200" dirty="0" smtClean="0">
                <a:latin typeface="+mn-lt"/>
              </a:rPr>
              <a:t>) </a:t>
            </a:r>
            <a:r>
              <a:rPr lang="en-US" sz="3200" dirty="0" smtClean="0">
                <a:latin typeface="+mn-lt"/>
              </a:rPr>
              <a:t>introduction to </a:t>
            </a:r>
            <a:r>
              <a:rPr lang="en-US" sz="3200" dirty="0" smtClean="0">
                <a:latin typeface="+mn-lt"/>
              </a:rPr>
              <a:t>LIGO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Organization: project controls, i</a:t>
            </a:r>
            <a:r>
              <a:rPr lang="en-US" sz="3200" dirty="0" smtClean="0">
                <a:latin typeface="+mn-lt"/>
              </a:rPr>
              <a:t>nstallation planning, documentation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Selected </a:t>
            </a:r>
            <a:r>
              <a:rPr lang="en-US" sz="3200" dirty="0" smtClean="0">
                <a:latin typeface="+mn-lt"/>
              </a:rPr>
              <a:t>topics in </a:t>
            </a:r>
            <a:r>
              <a:rPr lang="en-US" sz="3200" dirty="0" smtClean="0">
                <a:latin typeface="+mn-lt"/>
              </a:rPr>
              <a:t>installation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Problems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and 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some solutions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Brief status of integration</a:t>
            </a:r>
            <a:endParaRPr lang="en-US" sz="3200" dirty="0">
              <a:latin typeface="+mn-lt"/>
            </a:endParaRPr>
          </a:p>
          <a:p>
            <a:pPr lvl="1">
              <a:buFont typeface="Helvetica" pitchFamily="-106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0170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314728"/>
            <a:ext cx="9196388" cy="5589310"/>
            <a:chOff x="1109671" y="609637"/>
            <a:chExt cx="9196444" cy="5588300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5335058" y="609637"/>
              <a:ext cx="4971057" cy="41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SzPct val="35000"/>
                <a:buFont typeface="Monotype Sorts" charset="0"/>
                <a:buChar char="l"/>
              </a:pPr>
              <a:r>
                <a:rPr lang="en-US" sz="1600" b="0" dirty="0">
                  <a:solidFill>
                    <a:srgbClr val="114FFB"/>
                  </a:solidFill>
                  <a:latin typeface="Helvetica" charset="0"/>
                </a:rPr>
                <a:t>Mission: to develop gravitational-wave detectors, and to operate them as astrophysical observatories</a:t>
              </a:r>
            </a:p>
            <a:p>
              <a:pPr algn="l">
                <a:spcBef>
                  <a:spcPct val="20000"/>
                </a:spcBef>
                <a:buSzPct val="35000"/>
                <a:buFont typeface="Monotype Sorts" charset="0"/>
                <a:buChar char="l"/>
              </a:pPr>
              <a:r>
                <a:rPr lang="en-US" sz="1600" b="0" dirty="0">
                  <a:solidFill>
                    <a:srgbClr val="114FFB"/>
                  </a:solidFill>
                  <a:latin typeface="Helvetica" charset="0"/>
                </a:rPr>
                <a:t>Jointly managed by Caltech and MIT; responsible for operating LIGO Hanford </a:t>
              </a:r>
              <a:br>
                <a:rPr lang="en-US" sz="1600" b="0" dirty="0">
                  <a:solidFill>
                    <a:srgbClr val="114FFB"/>
                  </a:solidFill>
                  <a:latin typeface="Helvetica" charset="0"/>
                </a:rPr>
              </a:br>
              <a:r>
                <a:rPr lang="en-US" sz="1600" b="0" dirty="0">
                  <a:solidFill>
                    <a:srgbClr val="114FFB"/>
                  </a:solidFill>
                  <a:latin typeface="Helvetica" charset="0"/>
                </a:rPr>
                <a:t>and Livingston Observatories </a:t>
              </a:r>
            </a:p>
            <a:p>
              <a:pPr algn="l">
                <a:spcBef>
                  <a:spcPct val="20000"/>
                </a:spcBef>
                <a:buSzPct val="35000"/>
                <a:buFont typeface="Monotype Sorts" charset="0"/>
                <a:buChar char="l"/>
              </a:pPr>
              <a:r>
                <a:rPr lang="en-US" sz="1600" b="0" dirty="0">
                  <a:solidFill>
                    <a:srgbClr val="114FFB"/>
                  </a:solidFill>
                  <a:latin typeface="Helvetica" charset="0"/>
                </a:rPr>
                <a:t>Requires instrument science at the frontiers of physics fundamental limits</a:t>
              </a:r>
            </a:p>
            <a:p>
              <a:pPr algn="l">
                <a:spcBef>
                  <a:spcPct val="20000"/>
                </a:spcBef>
                <a:buSzPct val="35000"/>
                <a:buFont typeface="Monotype Sorts" charset="0"/>
                <a:buChar char="l"/>
              </a:pPr>
              <a:endParaRPr lang="en-US" sz="1800" b="0" dirty="0">
                <a:solidFill>
                  <a:srgbClr val="114FFB"/>
                </a:solidFill>
                <a:latin typeface="Helvetica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5829300"/>
            <a:ext cx="1905000" cy="457200"/>
          </a:xfrm>
        </p:spPr>
        <p:txBody>
          <a:bodyPr/>
          <a:lstStyle/>
          <a:p>
            <a:pPr>
              <a:defRPr/>
            </a:pPr>
            <a:fld id="{D1BC39EF-6B01-C04D-9423-AD29F7A3A1B7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732119" y="249238"/>
            <a:ext cx="8307294" cy="700087"/>
          </a:xfrm>
        </p:spPr>
        <p:txBody>
          <a:bodyPr/>
          <a:lstStyle/>
          <a:p>
            <a:r>
              <a:rPr lang="en-US" sz="3200" dirty="0">
                <a:latin typeface="Helvetica" charset="0"/>
              </a:rPr>
              <a:t>LIGO Laboratory: </a:t>
            </a:r>
            <a:r>
              <a:rPr lang="en-US" sz="3200" dirty="0" smtClean="0">
                <a:latin typeface="Helvetica" charset="0"/>
              </a:rPr>
              <a:t>two Observatories, Caltech</a:t>
            </a:r>
            <a:r>
              <a:rPr lang="en-US" sz="3200" dirty="0">
                <a:latin typeface="Helvetica" charset="0"/>
              </a:rPr>
              <a:t> </a:t>
            </a:r>
            <a:r>
              <a:rPr lang="en-US" sz="3200" dirty="0" smtClean="0">
                <a:latin typeface="Helvetica" charset="0"/>
              </a:rPr>
              <a:t>and</a:t>
            </a:r>
            <a:r>
              <a:rPr lang="en-US" sz="3200" dirty="0" smtClean="0">
                <a:latin typeface="Helvetica" charset="0"/>
              </a:rPr>
              <a:t> MIT campuses</a:t>
            </a:r>
            <a:endParaRPr lang="en-US" sz="3200" dirty="0">
              <a:latin typeface="Helvetica" charset="0"/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13388" y="5594350"/>
            <a:ext cx="2073275" cy="1109663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6" y="1418553"/>
            <a:ext cx="2351928" cy="13548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QAME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Quality Assurance and Manufacturing Engineering </a:t>
            </a:r>
            <a:r>
              <a:rPr lang="en-US" dirty="0" smtClean="0"/>
              <a:t>group, a </a:t>
            </a:r>
            <a:r>
              <a:rPr lang="en-US" dirty="0"/>
              <a:t>subset of Systems </a:t>
            </a:r>
            <a:r>
              <a:rPr lang="en-US" dirty="0" smtClean="0"/>
              <a:t>Engineering</a:t>
            </a:r>
            <a:endParaRPr lang="en-US" dirty="0"/>
          </a:p>
          <a:p>
            <a:r>
              <a:rPr lang="en-US" dirty="0" smtClean="0"/>
              <a:t>Check drawings, visit vendors, source inspect parts, coach designers, receive/inspect/recor</a:t>
            </a:r>
            <a:r>
              <a:rPr lang="en-US" dirty="0" smtClean="0"/>
              <a:t>d parts, etc.</a:t>
            </a:r>
            <a:endParaRPr lang="en-US" dirty="0" smtClean="0"/>
          </a:p>
          <a:p>
            <a:r>
              <a:rPr lang="en-US" dirty="0" smtClean="0"/>
              <a:t>Work now naturally drawing down as designs and procurements finishing</a:t>
            </a:r>
          </a:p>
          <a:p>
            <a:r>
              <a:rPr lang="en-US" dirty="0" smtClean="0"/>
              <a:t>Some examples of their work</a:t>
            </a:r>
          </a:p>
          <a:p>
            <a:pPr lvl="1"/>
            <a:r>
              <a:rPr lang="en-US" dirty="0" smtClean="0"/>
              <a:t>Viewport and </a:t>
            </a:r>
            <a:r>
              <a:rPr lang="en-US" dirty="0" err="1" smtClean="0"/>
              <a:t>feedthrough</a:t>
            </a:r>
            <a:r>
              <a:rPr lang="en-US" dirty="0" smtClean="0"/>
              <a:t> testing</a:t>
            </a:r>
            <a:endParaRPr lang="en-US" dirty="0" smtClean="0"/>
          </a:p>
          <a:p>
            <a:pPr lvl="1"/>
            <a:r>
              <a:rPr lang="en-US" dirty="0" smtClean="0"/>
              <a:t>Corrosion of suspension wires and blade springs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963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F611E5-BFFC-4F3E-AC8F-27A0F4B36845}" type="slidenum">
              <a:rPr lang="en-US"/>
              <a:pPr>
                <a:defRPr/>
              </a:pPr>
              <a:t>41</a:t>
            </a:fld>
            <a:endParaRPr lang="en-US" sz="140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Viewport </a:t>
            </a:r>
            <a:r>
              <a:rPr lang="en-US" sz="3200" dirty="0" smtClean="0"/>
              <a:t>and </a:t>
            </a:r>
            <a:r>
              <a:rPr lang="en-US" sz="3200" dirty="0" err="1"/>
              <a:t>f</a:t>
            </a:r>
            <a:r>
              <a:rPr lang="en-US" sz="3200" dirty="0" err="1" smtClean="0"/>
              <a:t>eedthrough</a:t>
            </a:r>
            <a:r>
              <a:rPr lang="en-US" sz="3200" dirty="0" smtClean="0"/>
              <a:t> </a:t>
            </a:r>
            <a:r>
              <a:rPr lang="en-US" sz="3200" dirty="0"/>
              <a:t>t</a:t>
            </a:r>
            <a:r>
              <a:rPr lang="en-US" sz="3200" dirty="0" smtClean="0"/>
              <a:t>esting</a:t>
            </a: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sz="2400" dirty="0" smtClean="0">
                <a:solidFill>
                  <a:srgbClr val="114FFB"/>
                </a:solidFill>
              </a:rPr>
              <a:t>QAME: Every </a:t>
            </a:r>
            <a:r>
              <a:rPr lang="en-US" sz="2400" dirty="0" smtClean="0">
                <a:solidFill>
                  <a:srgbClr val="114FFB"/>
                </a:solidFill>
              </a:rPr>
              <a:t>viewport in the LIGO vacuum system at each observatory is visually inspected then proof and leak tested.  Electrical </a:t>
            </a:r>
            <a:r>
              <a:rPr lang="en-US" dirty="0" err="1">
                <a:solidFill>
                  <a:srgbClr val="114FFB"/>
                </a:solidFill>
              </a:rPr>
              <a:t>f</a:t>
            </a:r>
            <a:r>
              <a:rPr lang="en-US" sz="2400" dirty="0" err="1" smtClean="0">
                <a:solidFill>
                  <a:srgbClr val="114FFB"/>
                </a:solidFill>
              </a:rPr>
              <a:t>eedthroughs</a:t>
            </a:r>
            <a:r>
              <a:rPr lang="en-US" sz="2400" dirty="0" smtClean="0">
                <a:solidFill>
                  <a:srgbClr val="114FFB"/>
                </a:solidFill>
              </a:rPr>
              <a:t> </a:t>
            </a:r>
            <a:r>
              <a:rPr lang="en-US" sz="2400" dirty="0" smtClean="0">
                <a:solidFill>
                  <a:srgbClr val="114FFB"/>
                </a:solidFill>
              </a:rPr>
              <a:t>are also 100% leak tested.</a:t>
            </a:r>
          </a:p>
        </p:txBody>
      </p:sp>
      <p:pic>
        <p:nvPicPr>
          <p:cNvPr id="135170" name="Picture 2" descr="C:\Users\jlewis\Pictures\viewports\torquing the top c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205" y="3370630"/>
            <a:ext cx="3730752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1" name="Picture 3" descr="C:\Users\jlewis\Pictures\viewports\IMG_08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6106" y="3370630"/>
            <a:ext cx="3730752" cy="279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0D14F-8F98-4B05-A678-A718D3DC2665}" type="slidenum">
              <a:rPr lang="en-US" smtClean="0"/>
              <a:pPr>
                <a:defRPr/>
              </a:pPr>
              <a:t>42</a:t>
            </a:fld>
            <a:endParaRPr lang="en-US" sz="1400" i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Blade </a:t>
            </a:r>
            <a:r>
              <a:rPr lang="en-US" sz="3200" dirty="0"/>
              <a:t>s</a:t>
            </a:r>
            <a:r>
              <a:rPr lang="en-US" sz="3200" dirty="0" smtClean="0"/>
              <a:t>pring </a:t>
            </a:r>
            <a:r>
              <a:rPr lang="en-US" sz="3200" dirty="0"/>
              <a:t>c</a:t>
            </a:r>
            <a:r>
              <a:rPr lang="en-US" sz="3200" dirty="0" smtClean="0"/>
              <a:t>orrosion</a:t>
            </a:r>
            <a:endParaRPr lang="en-US" sz="320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114FFB"/>
                </a:solidFill>
              </a:rPr>
              <a:t>QAME: Cantilever </a:t>
            </a:r>
            <a:r>
              <a:rPr lang="en-US" sz="2400" dirty="0" smtClean="0">
                <a:solidFill>
                  <a:srgbClr val="114FFB"/>
                </a:solidFill>
              </a:rPr>
              <a:t>Blade Springs were received from an overseas vendor with some spotting/light corrosion marks.  There was insufficient time to remake the springs so QAME developed a mechanical and chemical process to remove the corrosion before Ni coating.</a:t>
            </a:r>
          </a:p>
        </p:txBody>
      </p:sp>
      <p:pic>
        <p:nvPicPr>
          <p:cNvPr id="136194" name="Picture 2" descr="C:\Users\jlewis\Pictures\Cantilever blades from Accufab\IMG_0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7052" y="3698695"/>
            <a:ext cx="4941868" cy="233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8013" cy="1146175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  <a:defRPr/>
            </a:pPr>
            <a:r>
              <a:rPr lang="en-GB" dirty="0" smtClean="0"/>
              <a:t>Sample problems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680605"/>
            <a:ext cx="5715000" cy="4525962"/>
          </a:xfrm>
        </p:spPr>
        <p:txBody>
          <a:bodyPr/>
          <a:lstStyle/>
          <a:p>
            <a:pPr eaLnBrk="1" hangingPunct="1">
              <a:tabLst>
                <a:tab pos="826572" algn="l"/>
                <a:tab pos="1656024" algn="l"/>
                <a:tab pos="2485477" algn="l"/>
                <a:tab pos="3314929" algn="l"/>
                <a:tab pos="4144381" algn="l"/>
                <a:tab pos="4973833" algn="l"/>
                <a:tab pos="5803286" algn="l"/>
                <a:tab pos="6632738" algn="l"/>
                <a:tab pos="7462190" algn="l"/>
                <a:tab pos="8291642" algn="l"/>
                <a:tab pos="9121095" algn="l"/>
              </a:tabLst>
              <a:defRPr/>
            </a:pPr>
            <a:r>
              <a:rPr lang="en-GB" dirty="0" smtClean="0"/>
              <a:t>We consider here a few of the problems we are working through in Advanced LIGO. There are many more, of </a:t>
            </a:r>
            <a:r>
              <a:rPr lang="en-GB" dirty="0" smtClean="0"/>
              <a:t>course</a:t>
            </a:r>
            <a:endParaRPr lang="en-GB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590800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952813" y="4969995"/>
            <a:ext cx="34290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2"/>
                </a:solidFill>
                <a:latin typeface="Times New Roman"/>
                <a:cs typeface="Times New Roman"/>
              </a:rPr>
              <a:t>Gap between test mass and reaction mass, a potential site for gas damping</a:t>
            </a:r>
          </a:p>
          <a:p>
            <a:pPr>
              <a:spcBef>
                <a:spcPct val="50000"/>
              </a:spcBef>
              <a:defRPr/>
            </a:pPr>
            <a:endParaRPr lang="en-US" sz="1400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>
            <a:off x="4960471" y="5722471"/>
            <a:ext cx="2697629" cy="2211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388034" y="3448985"/>
            <a:ext cx="34290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tx2"/>
                </a:solidFill>
                <a:latin typeface="Times New Roman"/>
                <a:cs typeface="Times New Roman"/>
              </a:rPr>
              <a:t>Penultimate mass, i.e. the second-to-last stage that comprises the monolithic structure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  <a:defRPr/>
            </a:pPr>
            <a:endParaRPr lang="en-US" dirty="0"/>
          </a:p>
        </p:txBody>
      </p:sp>
      <p:sp>
        <p:nvSpPr>
          <p:cNvPr id="10" name="Line 30"/>
          <p:cNvSpPr>
            <a:spLocks noChangeShapeType="1"/>
          </p:cNvSpPr>
          <p:nvPr/>
        </p:nvSpPr>
        <p:spPr bwMode="auto">
          <a:xfrm>
            <a:off x="4201459" y="4320989"/>
            <a:ext cx="2697629" cy="22112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5311775" cy="7000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 charset="0"/>
              </a:rPr>
              <a:t>Weld repairs </a:t>
            </a:r>
            <a:endParaRPr lang="en-US" dirty="0">
              <a:latin typeface="Helvetica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 charset="0"/>
              </a:rPr>
              <a:t>Unauthorized weld repairs detected visually in some seismic plates</a:t>
            </a:r>
          </a:p>
          <a:p>
            <a:pPr>
              <a:defRPr/>
            </a:pPr>
            <a:r>
              <a:rPr lang="en-US" dirty="0" smtClean="0">
                <a:latin typeface="Helvetica" charset="0"/>
              </a:rPr>
              <a:t>Investigated with contractor and x-rays</a:t>
            </a:r>
          </a:p>
          <a:p>
            <a:pPr>
              <a:defRPr/>
            </a:pPr>
            <a:r>
              <a:rPr lang="en-US" dirty="0" smtClean="0">
                <a:latin typeface="Helvetica" charset="0"/>
              </a:rPr>
              <a:t>At issue is trapped volumes and virtual leaks</a:t>
            </a:r>
          </a:p>
          <a:p>
            <a:pPr>
              <a:defRPr/>
            </a:pPr>
            <a:r>
              <a:rPr lang="en-US" dirty="0" smtClean="0">
                <a:latin typeface="Helvetica" charset="0"/>
              </a:rPr>
              <a:t>Concluded new parts were required</a:t>
            </a:r>
            <a:endParaRPr lang="en-US" dirty="0">
              <a:latin typeface="Helvetica" charset="0"/>
            </a:endParaRPr>
          </a:p>
        </p:txBody>
      </p:sp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57650"/>
            <a:ext cx="7162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603625"/>
            <a:ext cx="2944813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ITMY fiber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731" y="1387280"/>
            <a:ext cx="5193337" cy="49530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First test mass successfully welded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Fiber break when rebalancing on ISI; fastener defeated existing catch-pan</a:t>
            </a:r>
            <a:endParaRPr lang="en-US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New tooling, additional catch-surfaces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to augment protection for such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events fabricated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endParaRPr lang="en-US" dirty="0"/>
          </a:p>
        </p:txBody>
      </p:sp>
      <p:pic>
        <p:nvPicPr>
          <p:cNvPr id="5" name="Picture 4" descr="fiberbreak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912"/>
            <a:ext cx="4038066" cy="5384088"/>
          </a:xfrm>
          <a:prstGeom prst="rect">
            <a:avLst/>
          </a:prstGeom>
        </p:spPr>
      </p:pic>
      <p:pic>
        <p:nvPicPr>
          <p:cNvPr id="6" name="Picture 5" descr="Screen shot 2011-11-14 at 4.06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09" y="3807335"/>
            <a:ext cx="3371206" cy="30506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54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ITMY (in-chamber) fiber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731" y="1387280"/>
            <a:ext cx="5193337" cy="49530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ITMY fibers broken in shaking incident induced by code bug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Stop work called; code fixed/reviewed, testing restarted</a:t>
            </a:r>
          </a:p>
          <a:p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Implemented wire hang of ITMY</a:t>
            </a:r>
          </a:p>
        </p:txBody>
      </p:sp>
      <p:pic>
        <p:nvPicPr>
          <p:cNvPr id="7" name="Picture 6" descr="itmyinsitu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00" y="1439332"/>
            <a:ext cx="3762149" cy="50122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4" name="Picture 3" descr="itmyhor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155" y="3604568"/>
            <a:ext cx="4792133" cy="31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54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Prism </a:t>
            </a:r>
            <a:r>
              <a:rPr lang="en-US" dirty="0" smtClean="0"/>
              <a:t>liftoff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(LLO PR3 secondary prism)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660DE9-074F-1D4B-89B8-125520ED1732}" type="slidenum">
              <a:rPr lang="en-US" smtClean="0"/>
              <a:t>47</a:t>
            </a:fld>
            <a:endParaRPr lang="en-US"/>
          </a:p>
        </p:txBody>
      </p:sp>
      <p:pic>
        <p:nvPicPr>
          <p:cNvPr id="7" name="Content Placeholder 5" descr="DSC_021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943100"/>
            <a:ext cx="9144001" cy="4914900"/>
          </a:xfrm>
          <a:prstGeom prst="rect">
            <a:avLst/>
          </a:prstGeom>
        </p:spPr>
      </p:pic>
      <p:pic>
        <p:nvPicPr>
          <p:cNvPr id="8" name="Picture 7" descr="DSC_021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6750" y="2330494"/>
            <a:ext cx="2705100" cy="240660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479800" y="4152900"/>
            <a:ext cx="965200" cy="6985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3"/>
            <a:endCxn id="8" idx="1"/>
          </p:cNvCxnSpPr>
          <p:nvPr/>
        </p:nvCxnSpPr>
        <p:spPr>
          <a:xfrm flipV="1">
            <a:off x="4445000" y="3533797"/>
            <a:ext cx="1301750" cy="968353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00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LHO </a:t>
            </a:r>
            <a:r>
              <a:rPr lang="en-US" dirty="0" smtClean="0"/>
              <a:t>ETMX </a:t>
            </a:r>
            <a:r>
              <a:rPr lang="en-US" dirty="0" smtClean="0"/>
              <a:t>PUM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71600"/>
            <a:ext cx="4318000" cy="4953000"/>
          </a:xfrm>
        </p:spPr>
        <p:txBody>
          <a:bodyPr/>
          <a:lstStyle/>
          <a:p>
            <a:r>
              <a:rPr lang="en-US" sz="1600" dirty="0"/>
              <a:t>T</a:t>
            </a:r>
            <a:r>
              <a:rPr lang="en-US" sz="1600" dirty="0" smtClean="0"/>
              <a:t>he </a:t>
            </a:r>
            <a:r>
              <a:rPr lang="en-US" sz="1600" dirty="0"/>
              <a:t>Penultimate mass (PUM) for </a:t>
            </a:r>
            <a:r>
              <a:rPr lang="en-US" sz="1600" dirty="0" err="1"/>
              <a:t>ETMx</a:t>
            </a:r>
            <a:r>
              <a:rPr lang="en-US" sz="1600" dirty="0"/>
              <a:t> at LHO  </a:t>
            </a:r>
            <a:r>
              <a:rPr lang="en-US" sz="1600" dirty="0" smtClean="0"/>
              <a:t>crack developed at prism which catches metal wires</a:t>
            </a:r>
          </a:p>
          <a:p>
            <a:r>
              <a:rPr lang="en-US" sz="1600" dirty="0" smtClean="0"/>
              <a:t>Optic suspension continued</a:t>
            </a:r>
            <a:r>
              <a:rPr lang="en-US" sz="1600" dirty="0" smtClean="0"/>
              <a:t>, </a:t>
            </a:r>
            <a:r>
              <a:rPr lang="en-US" sz="1600" dirty="0" smtClean="0"/>
              <a:t>and looks ok – we will proceed with this</a:t>
            </a:r>
          </a:p>
          <a:p>
            <a:r>
              <a:rPr lang="en-US" sz="1600" dirty="0" smtClean="0"/>
              <a:t>A </a:t>
            </a:r>
            <a:r>
              <a:rPr lang="en-US" sz="1600" dirty="0" smtClean="0"/>
              <a:t>review team</a:t>
            </a:r>
            <a:r>
              <a:rPr lang="en-US" sz="1600" dirty="0" smtClean="0"/>
              <a:t> </a:t>
            </a:r>
            <a:r>
              <a:rPr lang="en-US" sz="1600" dirty="0" smtClean="0"/>
              <a:t>assembled, made recommendations for modifications of gluing approach and means to better shield prism from welding heat</a:t>
            </a:r>
            <a:endParaRPr lang="en-US" sz="1600" dirty="0"/>
          </a:p>
          <a:p>
            <a:r>
              <a:rPr lang="en-US" sz="1600" dirty="0" smtClean="0"/>
              <a:t>Next suspension is at LLO</a:t>
            </a:r>
            <a:r>
              <a:rPr lang="en-US" sz="1600" dirty="0" smtClean="0"/>
              <a:t>, able </a:t>
            </a:r>
            <a:r>
              <a:rPr lang="en-US" sz="1600" dirty="0" smtClean="0"/>
              <a:t>to proceed</a:t>
            </a:r>
          </a:p>
        </p:txBody>
      </p:sp>
      <p:pic>
        <p:nvPicPr>
          <p:cNvPr id="5" name="Picture 4" descr="RS25251_20130620_1644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67" y="2053246"/>
            <a:ext cx="4812632" cy="3609474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8" name="Picture 7" descr="pumcrack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254298"/>
            <a:ext cx="3152588" cy="26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22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16600" y="6371167"/>
            <a:ext cx="2133600" cy="365125"/>
          </a:xfrm>
        </p:spPr>
        <p:txBody>
          <a:bodyPr/>
          <a:lstStyle/>
          <a:p>
            <a:pPr>
              <a:defRPr/>
            </a:pPr>
            <a:fld id="{F8EA22C0-4665-D54C-8C81-E4D43BC02557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M</a:t>
            </a:r>
            <a:r>
              <a:rPr lang="en-US" dirty="0" smtClean="0">
                <a:latin typeface="Helvetica" charset="0"/>
              </a:rPr>
              <a:t>agnetic </a:t>
            </a:r>
            <a:r>
              <a:rPr lang="en-US" dirty="0" smtClean="0">
                <a:latin typeface="Helvetica" charset="0"/>
              </a:rPr>
              <a:t>coupling</a:t>
            </a:r>
            <a:endParaRPr lang="en-US" dirty="0">
              <a:latin typeface="Helvetica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94740" y="1355725"/>
            <a:ext cx="8949259" cy="413067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Helvetica" charset="0"/>
              </a:rPr>
              <a:t>Suspensions</a:t>
            </a:r>
            <a:r>
              <a:rPr lang="en-US" sz="2400" dirty="0">
                <a:latin typeface="Helvetica" charset="0"/>
              </a:rPr>
              <a:t>: Excess magnetic coupling observed to test mass motion</a:t>
            </a:r>
          </a:p>
          <a:p>
            <a:pPr lvl="1"/>
            <a:r>
              <a:rPr lang="en-US" dirty="0" smtClean="0">
                <a:latin typeface="Helvetica" charset="0"/>
              </a:rPr>
              <a:t>Test </a:t>
            </a:r>
            <a:r>
              <a:rPr lang="en-US" dirty="0">
                <a:latin typeface="Helvetica" charset="0"/>
              </a:rPr>
              <a:t>mass SUS magnetic coupling assessment </a:t>
            </a:r>
            <a:r>
              <a:rPr lang="en-US" dirty="0" smtClean="0">
                <a:latin typeface="Helvetica" charset="0"/>
              </a:rPr>
              <a:t>continues </a:t>
            </a:r>
          </a:p>
          <a:p>
            <a:pPr lvl="1"/>
            <a:r>
              <a:rPr lang="en-US" dirty="0" smtClean="0">
                <a:latin typeface="Helvetica" charset="0"/>
              </a:rPr>
              <a:t>Ruled out damper magnets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and </a:t>
            </a:r>
            <a:r>
              <a:rPr lang="en-US" dirty="0">
                <a:latin typeface="Helvetica" charset="0"/>
              </a:rPr>
              <a:t>OSEM un-</a:t>
            </a:r>
            <a:r>
              <a:rPr lang="en-US" dirty="0" err="1">
                <a:latin typeface="Helvetica" charset="0"/>
              </a:rPr>
              <a:t>slitted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parts as culprit</a:t>
            </a:r>
          </a:p>
          <a:p>
            <a:pPr lvl="1"/>
            <a:r>
              <a:rPr lang="en-US" dirty="0" smtClean="0">
                <a:latin typeface="Helvetica" charset="0"/>
              </a:rPr>
              <a:t>Investigating reaction masses (cold-worked steel)</a:t>
            </a:r>
          </a:p>
          <a:p>
            <a:pPr lvl="1"/>
            <a:r>
              <a:rPr lang="en-US" dirty="0" smtClean="0">
                <a:latin typeface="Helvetica" charset="0"/>
              </a:rPr>
              <a:t>Lab and in situ measurements </a:t>
            </a:r>
            <a:r>
              <a:rPr lang="en-US" dirty="0" smtClean="0">
                <a:latin typeface="Helvetica" charset="0"/>
              </a:rPr>
              <a:t>ongoing: next tests at Livingston Aug/Sep</a:t>
            </a:r>
            <a:endParaRPr lang="en-US" dirty="0">
              <a:latin typeface="Helvetica" charset="0"/>
            </a:endParaRPr>
          </a:p>
          <a:p>
            <a:pPr lvl="1"/>
            <a:endParaRPr lang="en-US" sz="1800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  <p:pic>
        <p:nvPicPr>
          <p:cNvPr id="5" name="Picture 4" descr="maginj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806" y="3522133"/>
            <a:ext cx="5308193" cy="34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G1201030-v1</a:t>
            </a:r>
          </a:p>
        </p:txBody>
      </p:sp>
      <p:sp>
        <p:nvSpPr>
          <p:cNvPr id="6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5CC63CCA-649B-D64B-A50A-F7D0AC0748A5}" type="slidenum">
              <a:rPr lang="en-US" sz="1000" smtClean="0"/>
              <a:pPr algn="ctr">
                <a:defRPr/>
              </a:pPr>
              <a:t>5</a:t>
            </a:fld>
            <a:endParaRPr lang="en-US" sz="1000" smtClean="0"/>
          </a:p>
        </p:txBody>
      </p:sp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1350963" y="0"/>
            <a:ext cx="6157912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387350" indent="-195263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582613" indent="-192088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779463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974725" indent="-193675" defTabSz="414338"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1431925" indent="-193675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1889125" indent="-193675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346325" indent="-193675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2803525" indent="-193675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45000"/>
              <a:buFont typeface="Wingdings" charset="0"/>
              <a:buNone/>
              <a:defRPr/>
            </a:pPr>
            <a:r>
              <a:rPr lang="en-GB" sz="3200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LIGO Scientific Collaboration</a:t>
            </a:r>
          </a:p>
        </p:txBody>
      </p:sp>
      <p:pic>
        <p:nvPicPr>
          <p:cNvPr id="5672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427163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3" y="800100"/>
            <a:ext cx="1452562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7000" y="4010025"/>
            <a:ext cx="1277938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3592513"/>
            <a:ext cx="18669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563" y="3705225"/>
            <a:ext cx="706437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2525" y="2990850"/>
            <a:ext cx="414338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600" y="3486150"/>
            <a:ext cx="8318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3713" y="4976813"/>
            <a:ext cx="830262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1600" y="4416425"/>
            <a:ext cx="788988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8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3463" y="2765425"/>
            <a:ext cx="893762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09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6550" y="577850"/>
            <a:ext cx="6477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0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" y="4435475"/>
            <a:ext cx="15525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1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00" y="4184650"/>
            <a:ext cx="893763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2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188" y="2684463"/>
            <a:ext cx="609600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3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138" y="2674938"/>
            <a:ext cx="1025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4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6456363"/>
            <a:ext cx="23574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5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538" y="1503363"/>
            <a:ext cx="830262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6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2263" y="1866900"/>
            <a:ext cx="5207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7" name="Picture 2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998663"/>
            <a:ext cx="647700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8" name="Picture 2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0" y="1336675"/>
            <a:ext cx="14684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19" name="Picture 2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769938"/>
            <a:ext cx="796925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0" name="Picture 2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425" y="696913"/>
            <a:ext cx="7493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1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038" y="3517900"/>
            <a:ext cx="8477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2" name="Picture 26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1331913"/>
            <a:ext cx="82867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3" name="Picture 2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3821113"/>
            <a:ext cx="588962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4" name="Picture 2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350" y="5840413"/>
            <a:ext cx="12334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5" name="Picture 2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88" y="3705225"/>
            <a:ext cx="971550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6" name="Picture 3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25" y="1082675"/>
            <a:ext cx="557213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7" name="Picture 31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013450"/>
            <a:ext cx="13239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8" name="Picture 3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063" y="2557463"/>
            <a:ext cx="496887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29" name="Picture 3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913" y="2101850"/>
            <a:ext cx="7810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0" name="Picture 34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1263" y="3409950"/>
            <a:ext cx="796925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1" name="Picture 3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025" y="6172200"/>
            <a:ext cx="1458913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2" name="Picture 3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6725" y="830263"/>
            <a:ext cx="8032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3" name="Picture 37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2044700"/>
            <a:ext cx="1108075" cy="7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4" name="Picture 38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" y="5489575"/>
            <a:ext cx="1873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5" name="Picture 3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675" y="2997200"/>
            <a:ext cx="15001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6" name="Picture 40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5463" y="2319338"/>
            <a:ext cx="16589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7" name="Picture 41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4888" y="1746250"/>
            <a:ext cx="1731962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8" name="Picture 42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0" y="5160963"/>
            <a:ext cx="167163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39" name="Picture 43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38" y="4748213"/>
            <a:ext cx="1069975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0" name="Picture 44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00" y="6084888"/>
            <a:ext cx="1377950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1" name="Picture 45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188" y="2162175"/>
            <a:ext cx="11938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2" name="Picture 46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890838"/>
            <a:ext cx="6096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3" name="Picture 47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088" y="1804988"/>
            <a:ext cx="7366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4" name="Picture 48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0" y="5468938"/>
            <a:ext cx="1568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5" name="Picture 49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538" y="4389438"/>
            <a:ext cx="6572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6" name="Picture 50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0" y="2627313"/>
            <a:ext cx="544513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7" name="Picture 51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950" y="676275"/>
            <a:ext cx="48577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8" name="Picture 52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5" y="4000500"/>
            <a:ext cx="62865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49" name="Picture 53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613" y="6270625"/>
            <a:ext cx="25177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0" name="Picture 54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088" y="2708275"/>
            <a:ext cx="465137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1" name="Picture 55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1538" y="4699000"/>
            <a:ext cx="1400175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2" name="Picture 56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063" y="692150"/>
            <a:ext cx="712787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3" name="Picture 57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3038" y="5564188"/>
            <a:ext cx="1951037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4" name="Picture 58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0" y="1211263"/>
            <a:ext cx="5699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5" name="Picture 59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5450" y="6111875"/>
            <a:ext cx="228282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6" name="Picture 60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975" y="5303838"/>
            <a:ext cx="646113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67358" name="Picture 62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063" y="3965575"/>
            <a:ext cx="769937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43" name="Picture 63" descr="csu_fullerton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4748213"/>
            <a:ext cx="24352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4" name="Picture 64" descr="tsinghua"/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9313" y="1766888"/>
            <a:ext cx="17859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coupling, contd.</a:t>
            </a:r>
            <a:endParaRPr lang="en-US" dirty="0"/>
          </a:p>
        </p:txBody>
      </p:sp>
      <p:pic>
        <p:nvPicPr>
          <p:cNvPr id="7" name="Content Placeholder 6" descr="3826_20120812140013_Figure2-InjectionAt63Hz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14" b="149"/>
          <a:stretch/>
        </p:blipFill>
        <p:spPr>
          <a:xfrm>
            <a:off x="60974" y="1401912"/>
            <a:ext cx="4070755" cy="2687496"/>
          </a:xfrm>
        </p:spPr>
      </p:pic>
      <p:pic>
        <p:nvPicPr>
          <p:cNvPr id="8" name="Picture 7" descr="3826_20120812140025_Figure3-PredictedMo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66" y="491057"/>
            <a:ext cx="5237381" cy="4047067"/>
          </a:xfrm>
          <a:prstGeom prst="rect">
            <a:avLst/>
          </a:prstGeom>
        </p:spPr>
      </p:pic>
      <p:pic>
        <p:nvPicPr>
          <p:cNvPr id="9" name="Picture 8" descr="ITMY_ECDmag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724" y="4089408"/>
            <a:ext cx="3533415" cy="26500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8724" y="1728792"/>
            <a:ext cx="20094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Magnetic injection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6859" y="2897190"/>
            <a:ext cx="20094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Magnetic coupling at test mass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004" y="4530755"/>
            <a:ext cx="21843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D</a:t>
            </a:r>
            <a:r>
              <a:rPr lang="en-US" dirty="0" smtClean="0">
                <a:latin typeface="Arial"/>
                <a:cs typeface="Arial"/>
              </a:rPr>
              <a:t>amping magnets (now vindicated as coupling site)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48856" y="3151190"/>
            <a:ext cx="185700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Optic yaw motion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8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Core </a:t>
            </a:r>
            <a:r>
              <a:rPr lang="en-US" dirty="0">
                <a:latin typeface="Helvetica" charset="0"/>
              </a:rPr>
              <a:t>o</a:t>
            </a:r>
            <a:r>
              <a:rPr lang="en-US" dirty="0" smtClean="0">
                <a:latin typeface="Helvetica" charset="0"/>
              </a:rPr>
              <a:t>ptics delivery/processing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90488" y="1370383"/>
            <a:ext cx="8890000" cy="4641850"/>
          </a:xfrm>
        </p:spPr>
        <p:txBody>
          <a:bodyPr/>
          <a:lstStyle/>
          <a:p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Core optics readiness remains one of the primary installation risks</a:t>
            </a:r>
          </a:p>
          <a:p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LMA recently shipped one input test mass (ITM) to Caltech for characterization</a:t>
            </a:r>
            <a:endParaRPr lang="en-US" sz="1800" dirty="0" smtClean="0">
              <a:solidFill>
                <a:srgbClr val="114FFB"/>
              </a:solidFill>
              <a:latin typeface="Helvetica" charset="0"/>
            </a:endParaRPr>
          </a:p>
          <a:p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Have </a:t>
            </a:r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put both HR and now a first try at AR coatings on final optics, but may need another round of touchup coating</a:t>
            </a:r>
          </a:p>
          <a:p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Depending on the AR coating quality, we may </a:t>
            </a:r>
            <a:r>
              <a:rPr lang="en-US" sz="1800" dirty="0" err="1" smtClean="0">
                <a:solidFill>
                  <a:srgbClr val="114FFB"/>
                </a:solidFill>
                <a:latin typeface="Helvetica" charset="0"/>
              </a:rPr>
              <a:t>i</a:t>
            </a:r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) weld this optic, ii) </a:t>
            </a:r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wire hang this optic, </a:t>
            </a:r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or iii) wire hang another </a:t>
            </a:r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temporary optic</a:t>
            </a:r>
          </a:p>
          <a:p>
            <a:r>
              <a:rPr lang="en-US" sz="1800" dirty="0" smtClean="0">
                <a:solidFill>
                  <a:srgbClr val="114FFB"/>
                </a:solidFill>
                <a:latin typeface="Helvetica" charset="0"/>
              </a:rPr>
              <a:t>Our processing for test mass hangs is always just-in-time (uncomfortable), e.g. our PUMs are processed by one person</a:t>
            </a:r>
            <a:endParaRPr lang="en-US" sz="1800" dirty="0" smtClean="0">
              <a:solidFill>
                <a:srgbClr val="114FFB"/>
              </a:solidFill>
              <a:latin typeface="Helvetica" charset="0"/>
            </a:endParaRPr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530" y="4091825"/>
            <a:ext cx="35687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7927" y="5979913"/>
            <a:ext cx="16104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solidFill>
                  <a:srgbClr val="114FFB"/>
                </a:solidFill>
                <a:latin typeface="Helvetica" charset="0"/>
              </a:rPr>
              <a:t>Planetary setup </a:t>
            </a:r>
          </a:p>
          <a:p>
            <a:r>
              <a:rPr lang="en-US" sz="1600" b="0" dirty="0">
                <a:solidFill>
                  <a:srgbClr val="114FFB"/>
                </a:solidFill>
                <a:latin typeface="Helvetica" charset="0"/>
              </a:rPr>
              <a:t>a</a:t>
            </a:r>
            <a:r>
              <a:rPr lang="en-US" sz="1600" b="0" dirty="0" smtClean="0">
                <a:solidFill>
                  <a:srgbClr val="114FFB"/>
                </a:solidFill>
                <a:latin typeface="Helvetica" charset="0"/>
              </a:rPr>
              <a:t>t LMA, France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8245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74854"/>
            <a:ext cx="7218082" cy="538162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Active </a:t>
            </a:r>
            <a:r>
              <a:rPr lang="en-US" dirty="0" smtClean="0">
                <a:latin typeface="Helvetica" charset="0"/>
                <a:ea typeface="ＭＳ Ｐゴシック" charset="0"/>
              </a:rPr>
              <a:t>acoustic </a:t>
            </a:r>
            <a:r>
              <a:rPr lang="en-US" dirty="0">
                <a:latin typeface="Helvetica" charset="0"/>
                <a:ea typeface="ＭＳ Ｐゴシック" charset="0"/>
              </a:rPr>
              <a:t>m</a:t>
            </a:r>
            <a:r>
              <a:rPr lang="en-US" dirty="0" smtClean="0">
                <a:latin typeface="Helvetica" charset="0"/>
                <a:ea typeface="ＭＳ Ｐゴシック" charset="0"/>
              </a:rPr>
              <a:t>ode </a:t>
            </a:r>
            <a:r>
              <a:rPr lang="en-US" dirty="0">
                <a:latin typeface="Helvetica" charset="0"/>
                <a:ea typeface="ＭＳ Ｐゴシック" charset="0"/>
              </a:rPr>
              <a:t>d</a:t>
            </a:r>
            <a:r>
              <a:rPr lang="en-US" dirty="0" smtClean="0">
                <a:latin typeface="Helvetica" charset="0"/>
                <a:ea typeface="ＭＳ Ｐゴシック" charset="0"/>
              </a:rPr>
              <a:t>amping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367588" cy="1655763"/>
          </a:xfrm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Active damping using the electro-static actuators on the test masses</a:t>
            </a:r>
          </a:p>
          <a:p>
            <a:pPr lvl="1">
              <a:spcAft>
                <a:spcPts val="400"/>
              </a:spcAft>
              <a:defRPr/>
            </a:pPr>
            <a:r>
              <a:rPr lang="en-US" dirty="0">
                <a:solidFill>
                  <a:srgbClr val="114FFB"/>
                </a:solidFill>
                <a:latin typeface="Arial" charset="0"/>
                <a:ea typeface="ＭＳ Ｐゴシック" charset="0"/>
              </a:rPr>
              <a:t>FEA modeling of actuator force density &amp; acoustic </a:t>
            </a:r>
            <a:r>
              <a:rPr lang="en-US" dirty="0" smtClean="0">
                <a:solidFill>
                  <a:srgbClr val="114FFB"/>
                </a:solidFill>
                <a:latin typeface="Arial" charset="0"/>
                <a:ea typeface="ＭＳ Ｐゴシック" charset="0"/>
              </a:rPr>
              <a:t>modes</a:t>
            </a:r>
          </a:p>
          <a:p>
            <a:pPr marL="0" indent="0">
              <a:spcAft>
                <a:spcPts val="1000"/>
              </a:spcAft>
              <a:buFont typeface="Monotype Sorts" charset="0"/>
              <a:buNone/>
              <a:defRPr/>
            </a:pPr>
            <a:endParaRPr lang="en-US" dirty="0" smtClean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>
              <a:spcAft>
                <a:spcPts val="1000"/>
              </a:spcAft>
              <a:defRPr/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  <a:p>
            <a:pPr>
              <a:spcAft>
                <a:spcPts val="1000"/>
              </a:spcAft>
              <a:buFont typeface="Monotype Sorts" charset="0"/>
              <a:buNone/>
              <a:defRPr/>
            </a:pPr>
            <a:endParaRPr lang="en-US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4755" name="TextBox 12"/>
          <p:cNvSpPr txBox="1">
            <a:spLocks noChangeArrowheads="1"/>
          </p:cNvSpPr>
          <p:nvPr/>
        </p:nvSpPr>
        <p:spPr bwMode="auto">
          <a:xfrm>
            <a:off x="6413500" y="3141663"/>
            <a:ext cx="211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i="1">
                <a:solidFill>
                  <a:schemeClr val="tx2"/>
                </a:solidFill>
                <a:latin typeface="Helvetica" charset="0"/>
              </a:rPr>
              <a:t>Modeled force density</a:t>
            </a:r>
          </a:p>
        </p:txBody>
      </p:sp>
      <p:pic>
        <p:nvPicPr>
          <p:cNvPr id="7475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3197225"/>
            <a:ext cx="557053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238" y="3421063"/>
            <a:ext cx="37131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1143000" y="416021"/>
            <a:ext cx="6935788" cy="70008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G</a:t>
            </a:r>
            <a:r>
              <a:rPr lang="en-US" dirty="0" smtClean="0">
                <a:latin typeface="Helvetica" charset="0"/>
                <a:ea typeface="ＭＳ Ｐゴシック" charset="0"/>
              </a:rPr>
              <a:t>as </a:t>
            </a:r>
            <a:r>
              <a:rPr lang="en-US" dirty="0">
                <a:latin typeface="Helvetica" charset="0"/>
                <a:ea typeface="ＭＳ Ｐゴシック" charset="0"/>
              </a:rPr>
              <a:t>damping</a:t>
            </a:r>
          </a:p>
        </p:txBody>
      </p:sp>
      <p:sp>
        <p:nvSpPr>
          <p:cNvPr id="86020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21082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Residual gas in the gap between Test Mass and Reaction Mass produces increased damping of the TM pendulum motion</a:t>
            </a:r>
          </a:p>
          <a:p>
            <a:pPr lvl="1"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Increased damping means higher suspension thermal noise, could be important for frequencies below about 50 Hz</a:t>
            </a:r>
          </a:p>
          <a:p>
            <a:pPr lvl="1"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Monte Carlo simulations following gas particles in the gap used to calculate force noise</a:t>
            </a:r>
          </a:p>
        </p:txBody>
      </p:sp>
      <p:pic>
        <p:nvPicPr>
          <p:cNvPr id="76803" name="Picture 3" descr="gasBox_g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2"/>
          <a:stretch>
            <a:fillRect/>
          </a:stretch>
        </p:blipFill>
        <p:spPr bwMode="auto">
          <a:xfrm>
            <a:off x="2590800" y="4191000"/>
            <a:ext cx="22955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4953000"/>
            <a:ext cx="2489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343434"/>
                </a:solidFill>
                <a:latin typeface="Times New Roman"/>
                <a:ea typeface="+mn-ea"/>
                <a:cs typeface="Times New Roman"/>
              </a:rPr>
              <a:t>Simulation of a gas particle interacting with the TM-RM gap</a:t>
            </a:r>
          </a:p>
        </p:txBody>
      </p:sp>
      <p:sp>
        <p:nvSpPr>
          <p:cNvPr id="76805" name="Right Arrow 8"/>
          <p:cNvSpPr>
            <a:spLocks noChangeArrowheads="1"/>
          </p:cNvSpPr>
          <p:nvPr/>
        </p:nvSpPr>
        <p:spPr bwMode="auto">
          <a:xfrm>
            <a:off x="4876800" y="5105400"/>
            <a:ext cx="598488" cy="260350"/>
          </a:xfrm>
          <a:prstGeom prst="rightArrow">
            <a:avLst>
              <a:gd name="adj1" fmla="val 50000"/>
              <a:gd name="adj2" fmla="val 4975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6806" name="Object 2"/>
          <p:cNvGraphicFramePr>
            <a:graphicFrameLocks noChangeAspect="1"/>
          </p:cNvGraphicFramePr>
          <p:nvPr/>
        </p:nvGraphicFramePr>
        <p:xfrm>
          <a:off x="5486400" y="4191000"/>
          <a:ext cx="3124200" cy="251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53" name="Document" r:id="rId4" imgW="19707937" imgH="15847619" progId="Word.Document.12">
                  <p:link updateAutomatic="1"/>
                </p:oleObj>
              </mc:Choice>
              <mc:Fallback>
                <p:oleObj name="Document" r:id="rId4" imgW="19707937" imgH="15847619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191000"/>
                        <a:ext cx="3124200" cy="251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itle 1"/>
          <p:cNvSpPr>
            <a:spLocks noGrp="1"/>
          </p:cNvSpPr>
          <p:nvPr>
            <p:ph type="title"/>
          </p:nvPr>
        </p:nvSpPr>
        <p:spPr>
          <a:xfrm>
            <a:off x="1447800" y="381000"/>
            <a:ext cx="5737225" cy="700088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Mitigation </a:t>
            </a:r>
            <a:r>
              <a:rPr lang="en-US" dirty="0" smtClean="0">
                <a:latin typeface="Helvetica" charset="0"/>
                <a:ea typeface="ＭＳ Ｐゴシック" charset="0"/>
              </a:rPr>
              <a:t>of gas </a:t>
            </a:r>
            <a:r>
              <a:rPr lang="en-US" dirty="0">
                <a:latin typeface="Helvetica" charset="0"/>
                <a:ea typeface="ＭＳ Ｐゴシック" charset="0"/>
              </a:rPr>
              <a:t>damping</a:t>
            </a:r>
          </a:p>
        </p:txBody>
      </p:sp>
      <p:sp>
        <p:nvSpPr>
          <p:cNvPr id="87045" name="Content Placeholder 2"/>
          <p:cNvSpPr>
            <a:spLocks noGrp="1"/>
          </p:cNvSpPr>
          <p:nvPr>
            <p:ph idx="1"/>
          </p:nvPr>
        </p:nvSpPr>
        <p:spPr>
          <a:xfrm>
            <a:off x="493713" y="1524000"/>
            <a:ext cx="8269287" cy="50688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Helvetica" charset="0"/>
              </a:rPr>
              <a:t>Gap between ITM &amp; Compensation plate (CP) was increased from 5 mm to 2 cm</a:t>
            </a:r>
          </a:p>
          <a:p>
            <a:pPr lvl="1">
              <a:defRPr/>
            </a:pPr>
            <a:r>
              <a:rPr lang="en-US" dirty="0" smtClean="0">
                <a:latin typeface="Helvetica" charset="0"/>
              </a:rPr>
              <a:t>Reduced the thickness of the CP</a:t>
            </a:r>
          </a:p>
          <a:p>
            <a:pPr lvl="1">
              <a:defRPr/>
            </a:pPr>
            <a:r>
              <a:rPr lang="en-US" dirty="0" smtClean="0">
                <a:latin typeface="Helvetica" charset="0"/>
              </a:rPr>
              <a:t>Minor changes to accommodate in the quad suspensions</a:t>
            </a:r>
          </a:p>
          <a:p>
            <a:pPr lvl="1">
              <a:defRPr/>
            </a:pPr>
            <a:r>
              <a:rPr lang="en-US" dirty="0" smtClean="0">
                <a:latin typeface="Helvetica" charset="0"/>
              </a:rPr>
              <a:t>Electrostatic drive (ESD) force reduced as a consequence, but there was margin to spare for the ITMs</a:t>
            </a:r>
          </a:p>
          <a:p>
            <a:pPr lvl="1">
              <a:defRPr/>
            </a:pPr>
            <a:r>
              <a:rPr lang="en-US" dirty="0" smtClean="0">
                <a:latin typeface="Helvetica" charset="0"/>
              </a:rPr>
              <a:t>Force noise reduced by factor of 2.6</a:t>
            </a:r>
          </a:p>
          <a:p>
            <a:pPr>
              <a:defRPr/>
            </a:pPr>
            <a:r>
              <a:rPr lang="en-US" dirty="0" smtClean="0">
                <a:latin typeface="Helvetica" charset="0"/>
                <a:ea typeface="ＭＳ Ｐゴシック" charset="0"/>
              </a:rPr>
              <a:t>ETM-Reaction mass </a:t>
            </a:r>
            <a:r>
              <a:rPr lang="en-US" dirty="0">
                <a:latin typeface="Helvetica" charset="0"/>
                <a:ea typeface="ＭＳ Ｐゴシック" charset="0"/>
              </a:rPr>
              <a:t>gap is a different issue</a:t>
            </a:r>
          </a:p>
          <a:p>
            <a:pPr lvl="1"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Rely on ESD force for lock acquisition &amp; global control: don</a:t>
            </a:r>
            <a:r>
              <a:rPr lang="ja-JP" altLang="en-US" dirty="0">
                <a:latin typeface="Helvetica" charset="0"/>
                <a:ea typeface="ＭＳ Ｐゴシック" charset="0"/>
              </a:rPr>
              <a:t>’</a:t>
            </a:r>
            <a:r>
              <a:rPr lang="en-US" dirty="0">
                <a:latin typeface="Helvetica" charset="0"/>
                <a:ea typeface="ＭＳ Ｐゴシック" charset="0"/>
              </a:rPr>
              <a:t>t want to reduce the force before we get experience with what we really need</a:t>
            </a:r>
          </a:p>
          <a:p>
            <a:pPr lvl="1"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New reaction mass geometries could reduce damping and retain ESD force</a:t>
            </a:r>
          </a:p>
          <a:p>
            <a:pPr lvl="1">
              <a:defRPr/>
            </a:pPr>
            <a:r>
              <a:rPr lang="en-US" dirty="0">
                <a:latin typeface="Helvetica" charset="0"/>
                <a:ea typeface="ＭＳ Ｐゴシック" charset="0"/>
              </a:rPr>
              <a:t>Solution could be a combination of new ERMs and more pumping; will be taken when we know more about required force &amp; chamber pressure</a:t>
            </a:r>
          </a:p>
          <a:p>
            <a:pPr lvl="1">
              <a:defRPr/>
            </a:pP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dirty="0" smtClean="0"/>
              <a:t>Landry  –  KAGRA collaboration meeting 2 Aug 2013  -  G1300759-v1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Contamination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92115" y="4364824"/>
            <a:ext cx="340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Times New Roman"/>
                <a:cs typeface="Times New Roman"/>
              </a:rPr>
              <a:t>“[Improvement through]…</a:t>
            </a:r>
            <a:r>
              <a:rPr lang="en-US" sz="24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en-US" sz="2400" b="0" dirty="0">
                <a:solidFill>
                  <a:srgbClr val="FF0000"/>
                </a:solidFill>
                <a:latin typeface="Times New Roman"/>
                <a:cs typeface="Times New Roman"/>
              </a:rPr>
              <a:t>aggregation of marginal </a:t>
            </a:r>
            <a:r>
              <a:rPr lang="en-US" sz="24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gains</a:t>
            </a:r>
            <a:r>
              <a:rPr lang="en-US" sz="2400" b="0" dirty="0" smtClean="0">
                <a:latin typeface="Times New Roman"/>
                <a:cs typeface="Times New Roman"/>
              </a:rPr>
              <a:t>…”</a:t>
            </a:r>
            <a:endParaRPr lang="en-US" sz="2400" b="0" dirty="0">
              <a:latin typeface="Times New Roman"/>
              <a:cs typeface="Times New Roman"/>
            </a:endParaRPr>
          </a:p>
          <a:p>
            <a:r>
              <a:rPr lang="en-US" sz="2400" b="0" dirty="0" smtClean="0">
                <a:latin typeface="Times New Roman"/>
                <a:cs typeface="Times New Roman"/>
              </a:rPr>
              <a:t>	-Dave </a:t>
            </a:r>
            <a:r>
              <a:rPr lang="en-US" sz="2400" b="0" dirty="0" err="1" smtClean="0">
                <a:latin typeface="Times New Roman"/>
                <a:cs typeface="Times New Roman"/>
              </a:rPr>
              <a:t>Brailsford</a:t>
            </a:r>
            <a:r>
              <a:rPr lang="en-US" sz="2400" b="0" dirty="0" smtClean="0">
                <a:latin typeface="Times New Roman"/>
                <a:cs typeface="Times New Roman"/>
              </a:rPr>
              <a:t>,</a:t>
            </a:r>
          </a:p>
          <a:p>
            <a:r>
              <a:rPr lang="en-US" sz="2400" b="0" dirty="0">
                <a:latin typeface="Times New Roman"/>
                <a:cs typeface="Times New Roman"/>
              </a:rPr>
              <a:t> </a:t>
            </a:r>
            <a:r>
              <a:rPr lang="en-US" sz="2400" b="0" dirty="0" smtClean="0">
                <a:latin typeface="Times New Roman"/>
                <a:cs typeface="Times New Roman"/>
              </a:rPr>
              <a:t>             Team Sky (UK) </a:t>
            </a:r>
            <a:endParaRPr lang="en-US" sz="2400" b="0" dirty="0">
              <a:latin typeface="Times New Roman"/>
              <a:cs typeface="Times New Roman"/>
            </a:endParaRPr>
          </a:p>
          <a:p>
            <a:endParaRPr lang="en-US" sz="2400" b="0" dirty="0">
              <a:latin typeface="Times New Roman"/>
              <a:cs typeface="Times New Roman"/>
            </a:endParaRPr>
          </a:p>
        </p:txBody>
      </p:sp>
      <p:pic>
        <p:nvPicPr>
          <p:cNvPr id="10" name="Content Placeholder 9" descr="Team-Sky-in-the-Tour-de-F-00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3395" y="3615765"/>
            <a:ext cx="4203896" cy="2678953"/>
          </a:xfrm>
        </p:spPr>
      </p:pic>
      <p:sp>
        <p:nvSpPr>
          <p:cNvPr id="3" name="Rectangle 2"/>
          <p:cNvSpPr/>
          <p:nvPr/>
        </p:nvSpPr>
        <p:spPr>
          <a:xfrm>
            <a:off x="672351" y="1516700"/>
            <a:ext cx="7500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Just one of the many critical roles played by the Systems group</a:t>
            </a:r>
          </a:p>
          <a:p>
            <a:pPr marL="171450" indent="-171450"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Substantial </a:t>
            </a:r>
            <a:r>
              <a:rPr lang="en-US" sz="2000" b="0" dirty="0">
                <a:latin typeface="Arial"/>
                <a:cs typeface="Arial"/>
              </a:rPr>
              <a:t>effort </a:t>
            </a:r>
            <a:r>
              <a:rPr lang="en-US" sz="2000" b="0" dirty="0" smtClean="0">
                <a:latin typeface="Arial"/>
                <a:cs typeface="Arial"/>
              </a:rPr>
              <a:t>to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Identify </a:t>
            </a:r>
            <a:r>
              <a:rPr lang="en-US" sz="2000" b="0" dirty="0">
                <a:latin typeface="Arial"/>
                <a:cs typeface="Arial"/>
              </a:rPr>
              <a:t>components of </a:t>
            </a:r>
            <a:r>
              <a:rPr lang="en-US" sz="2000" b="0" dirty="0" smtClean="0">
                <a:latin typeface="Arial"/>
                <a:cs typeface="Arial"/>
              </a:rPr>
              <a:t>contamination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Implement </a:t>
            </a:r>
            <a:r>
              <a:rPr lang="en-US" sz="2000" b="0" dirty="0">
                <a:latin typeface="Arial"/>
                <a:cs typeface="Arial"/>
              </a:rPr>
              <a:t>mitigation </a:t>
            </a:r>
            <a:r>
              <a:rPr lang="en-US" sz="2000" b="0" dirty="0" smtClean="0">
                <a:latin typeface="Arial"/>
                <a:cs typeface="Arial"/>
              </a:rPr>
              <a:t>approaches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Monitor contamination</a:t>
            </a:r>
          </a:p>
          <a:p>
            <a:pPr marL="628650" lvl="1" indent="-171450">
              <a:buFont typeface="Arial"/>
              <a:buChar char="•"/>
            </a:pPr>
            <a:r>
              <a:rPr lang="en-US" sz="2000" b="0" dirty="0" smtClean="0">
                <a:latin typeface="Arial"/>
                <a:cs typeface="Arial"/>
              </a:rPr>
              <a:t>Determine </a:t>
            </a:r>
            <a:r>
              <a:rPr lang="en-US" sz="2000" b="0" dirty="0">
                <a:latin typeface="Arial"/>
                <a:cs typeface="Arial"/>
              </a:rPr>
              <a:t>impact of contamination</a:t>
            </a:r>
          </a:p>
        </p:txBody>
      </p:sp>
    </p:spTree>
    <p:extLst>
      <p:ext uri="{BB962C8B-B14F-4D97-AF65-F5344CB8AC3E}">
        <p14:creationId xmlns:p14="http://schemas.microsoft.com/office/powerpoint/2010/main" val="3042979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Problematic p</a:t>
            </a:r>
            <a:r>
              <a:rPr lang="en-US" dirty="0" smtClean="0"/>
              <a:t>articulate </a:t>
            </a:r>
            <a:r>
              <a:rPr lang="en-US" dirty="0"/>
              <a:t>c</a:t>
            </a:r>
            <a:r>
              <a:rPr lang="en-US" dirty="0" smtClean="0"/>
              <a:t>ontamination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Particulate </a:t>
            </a:r>
            <a:r>
              <a:rPr lang="en-US" sz="2800" dirty="0" smtClean="0"/>
              <a:t>experiments in Caltech optics lab</a:t>
            </a:r>
          </a:p>
          <a:p>
            <a:pPr lvl="1"/>
            <a:r>
              <a:rPr lang="en-US" sz="2000" dirty="0" smtClean="0"/>
              <a:t>Exposure of dirty coatings to intensities found in Mode Cleaner</a:t>
            </a:r>
          </a:p>
          <a:p>
            <a:pPr lvl="1"/>
            <a:r>
              <a:rPr lang="en-US" sz="2000" dirty="0" smtClean="0"/>
              <a:t>See ‘cratering’ around dirt at low equivalent power into MC</a:t>
            </a:r>
          </a:p>
          <a:p>
            <a:pPr lvl="1"/>
            <a:r>
              <a:rPr lang="en-US" sz="2000" dirty="0" smtClean="0"/>
              <a:t>Currently limiting input to LLO DRMI to ~1 watt</a:t>
            </a:r>
          </a:p>
          <a:p>
            <a:pPr lvl="1"/>
            <a:r>
              <a:rPr lang="en-US" sz="2000" dirty="0" smtClean="0"/>
              <a:t>Not clear how to connect with </a:t>
            </a:r>
            <a:r>
              <a:rPr lang="en-US" sz="2000" dirty="0" err="1" smtClean="0"/>
              <a:t>eLIGO</a:t>
            </a:r>
            <a:r>
              <a:rPr lang="en-US" sz="2000" dirty="0" smtClean="0"/>
              <a:t>, early aLIGO high power tests and the continued satisfactory performance of the MC then</a:t>
            </a:r>
          </a:p>
          <a:p>
            <a:r>
              <a:rPr lang="en-US" sz="2800" dirty="0" smtClean="0"/>
              <a:t>Continued </a:t>
            </a:r>
            <a:r>
              <a:rPr lang="en-US" sz="2800" dirty="0" smtClean="0"/>
              <a:t>measurement, modeling, observation, mitigation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AB108-8491-4461-8F79-094F49D45C8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805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C0D14F-8F98-4B05-A678-A718D3DC266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sz="1400" i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25" y="304800"/>
            <a:ext cx="7239000" cy="952500"/>
          </a:xfrm>
        </p:spPr>
        <p:txBody>
          <a:bodyPr/>
          <a:lstStyle/>
          <a:p>
            <a:r>
              <a:rPr lang="en-US" sz="3200" dirty="0" smtClean="0"/>
              <a:t>Contamination </a:t>
            </a:r>
            <a:r>
              <a:rPr lang="en-US" sz="3200" dirty="0" smtClean="0"/>
              <a:t>control </a:t>
            </a:r>
            <a:r>
              <a:rPr lang="en-US" sz="3200" dirty="0"/>
              <a:t>a</a:t>
            </a:r>
            <a:r>
              <a:rPr lang="en-US" sz="3200" dirty="0" smtClean="0"/>
              <a:t>ctions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particle </a:t>
            </a:r>
            <a:r>
              <a:rPr lang="en-US" sz="3200" dirty="0"/>
              <a:t>a</a:t>
            </a:r>
            <a:r>
              <a:rPr lang="en-US" sz="3200" dirty="0" smtClean="0"/>
              <a:t>nalysis</a:t>
            </a:r>
            <a:endParaRPr lang="en-US" sz="3200" dirty="0"/>
          </a:p>
        </p:txBody>
      </p: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514850"/>
          </a:xfrm>
        </p:spPr>
        <p:txBody>
          <a:bodyPr/>
          <a:lstStyle/>
          <a:p>
            <a:r>
              <a:rPr lang="en-US" sz="2000" dirty="0" smtClean="0">
                <a:solidFill>
                  <a:srgbClr val="114FFB"/>
                </a:solidFill>
              </a:rPr>
              <a:t>A large collection of “FBI samples” (double sided carbon tape) of particulate contamination has been assembled and photographed and analyzed in a Scanning Electron Microscope (SEM) to build a database of contaminants.</a:t>
            </a:r>
          </a:p>
          <a:p>
            <a:endParaRPr lang="en-US" sz="2000" dirty="0" smtClean="0">
              <a:solidFill>
                <a:srgbClr val="114FFB"/>
              </a:solidFill>
            </a:endParaRPr>
          </a:p>
        </p:txBody>
      </p:sp>
      <p:pic>
        <p:nvPicPr>
          <p:cNvPr id="139266" name="Picture 2" descr="C:\Users\jlewis\Desktop\T1300111 SM#41.tif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88" y="3562355"/>
            <a:ext cx="3511298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488" y="3562355"/>
            <a:ext cx="4033837" cy="2576327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1000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51" y="403398"/>
            <a:ext cx="1066800" cy="6324600"/>
          </a:xfrm>
        </p:spPr>
        <p:txBody>
          <a:bodyPr vert="vert270">
            <a:normAutofit/>
          </a:bodyPr>
          <a:lstStyle/>
          <a:p>
            <a:r>
              <a:rPr lang="en-US" dirty="0" smtClean="0"/>
              <a:t>Cleaning on the 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4267200"/>
            <a:ext cx="73914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clear from tests that a large portion of the contamination comes from the assembly and installation processes performed by us the humans. </a:t>
            </a:r>
            <a:endParaRPr lang="en-US" dirty="0" smtClean="0"/>
          </a:p>
          <a:p>
            <a:r>
              <a:rPr lang="en-US" dirty="0" smtClean="0"/>
              <a:t>Therefore </a:t>
            </a:r>
            <a:r>
              <a:rPr lang="en-US" dirty="0"/>
              <a:t>to combat this “Cleaning on the go” has to become part of our in cleanroom and in chamber processes. 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Cleaning on the go” should be encouraged and performed using the tools described below. </a:t>
            </a:r>
            <a:endParaRPr lang="en-US" dirty="0" smtClean="0"/>
          </a:p>
          <a:p>
            <a:pPr lvl="1"/>
            <a:r>
              <a:rPr lang="en-US" dirty="0" smtClean="0"/>
              <a:t>When </a:t>
            </a:r>
            <a:r>
              <a:rPr lang="en-US" dirty="0"/>
              <a:t>performing localized cleaning (e.g. a stage of a suspension structure), one should check the status of the optic and at least ensure that the lens cap is in place prior to starting.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35814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371475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7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04578-9184-4140-98B6-D32B0294A7FB}" type="datetime2">
              <a:rPr lang="en-US" smtClean="0"/>
              <a:t>Wednesday, July 31,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LIGO-G1300777-v2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17F5B2-C9D1-490B-94D5-42D8791C4389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563880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WIPED SIDE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05000" y="5334000"/>
            <a:ext cx="685800" cy="48946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033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</a:rPr>
              <a:t>Optical </a:t>
            </a:r>
            <a:r>
              <a:rPr lang="en-US" dirty="0">
                <a:latin typeface="Helvetica" charset="0"/>
              </a:rPr>
              <a:t>c</a:t>
            </a:r>
            <a:r>
              <a:rPr lang="en-US" dirty="0" smtClean="0">
                <a:latin typeface="Helvetica" charset="0"/>
              </a:rPr>
              <a:t>onfiguration</a:t>
            </a:r>
            <a:endParaRPr lang="en-US" dirty="0">
              <a:latin typeface="Helvetic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589B8C3-A870-9049-BDB7-AEA8028D4DBD}" type="slidenum">
              <a:rPr lang="en-US" sz="1200">
                <a:latin typeface="Helvetica" charset="0"/>
              </a:rPr>
              <a:pPr/>
              <a:t>6</a:t>
            </a:fld>
            <a:endParaRPr lang="en-US" sz="1200">
              <a:latin typeface="Helvetica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11213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Items illuminated by flashlight array – real dust from the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4038600" cy="68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dirty="0" smtClean="0"/>
              <a:t>Flashlights illuminating a wafer at grazing incident. The wafer has </a:t>
            </a:r>
            <a:r>
              <a:rPr lang="en-US" sz="1400" dirty="0"/>
              <a:t>real dust from the </a:t>
            </a:r>
            <a:r>
              <a:rPr lang="en-US" sz="1400" dirty="0" smtClean="0"/>
              <a:t>sites on it. Refer to </a:t>
            </a:r>
            <a:r>
              <a:rPr lang="en-US" sz="1400" dirty="0" smtClean="0">
                <a:hlinkClick r:id="rId2"/>
              </a:rPr>
              <a:t>LIGO-E1300183</a:t>
            </a:r>
            <a:endParaRPr lang="en-US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774641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530069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Flashlight array </a:t>
            </a:r>
            <a:r>
              <a:rPr lang="en-US" sz="1400" dirty="0">
                <a:latin typeface="Times New Roman"/>
                <a:cs typeface="Times New Roman"/>
              </a:rPr>
              <a:t>illuminating </a:t>
            </a:r>
            <a:r>
              <a:rPr lang="en-US" sz="1400" dirty="0" smtClean="0">
                <a:latin typeface="Times New Roman"/>
                <a:cs typeface="Times New Roman"/>
              </a:rPr>
              <a:t>(at grazing incident) the same TMS part which is shown above under UV-A </a:t>
            </a:r>
            <a:r>
              <a:rPr lang="en-US" sz="1400" dirty="0" err="1" smtClean="0">
                <a:latin typeface="Times New Roman"/>
                <a:cs typeface="Times New Roman"/>
              </a:rPr>
              <a:t>blacklight</a:t>
            </a:r>
            <a:r>
              <a:rPr lang="en-US" sz="1400" dirty="0" smtClean="0">
                <a:latin typeface="Times New Roman"/>
                <a:cs typeface="Times New Roman"/>
              </a:rPr>
              <a:t>.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1648970"/>
            <a:ext cx="4906567" cy="368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23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Without flashlight array</a:t>
            </a:r>
            <a:endParaRPr lang="en-US" dirty="0"/>
          </a:p>
        </p:txBody>
      </p:sp>
      <p:pic>
        <p:nvPicPr>
          <p:cNvPr id="7170" name="Picture 2" descr="C:\Users\ctorrie\AppData\Local\Temp\DSC_10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399" y="1066800"/>
            <a:ext cx="7239715" cy="48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33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With Flashlight array</a:t>
            </a:r>
            <a:endParaRPr lang="en-US" dirty="0"/>
          </a:p>
        </p:txBody>
      </p:sp>
      <p:pic>
        <p:nvPicPr>
          <p:cNvPr id="8194" name="Picture 2" descr="C:\Users\ctorrie\AppData\Local\Temp\DSC_10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06" y="1143000"/>
            <a:ext cx="7467600" cy="497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6087801"/>
            <a:ext cx="861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*This is not dust from a site, it is dust collected in an open lab space at Caltech i.e. from room 318 in Downs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2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2749" y="152400"/>
            <a:ext cx="4495800" cy="1143000"/>
          </a:xfrm>
          <a:noFill/>
        </p:spPr>
        <p:txBody>
          <a:bodyPr/>
          <a:lstStyle/>
          <a:p>
            <a:r>
              <a:rPr lang="en-US" dirty="0" smtClean="0"/>
              <a:t>KAGRA </a:t>
            </a:r>
            <a:r>
              <a:rPr lang="en-US" dirty="0" smtClean="0"/>
              <a:t>HEPA suit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48897"/>
            <a:ext cx="4343400" cy="1676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Below is </a:t>
            </a:r>
            <a:r>
              <a:rPr lang="en-US" dirty="0" err="1"/>
              <a:t>is</a:t>
            </a:r>
            <a:r>
              <a:rPr lang="en-US" dirty="0"/>
              <a:t> the particulate count comparison with the HEPA suit mentioned above (left on the plot) and two other types without HEPA (middle and right) when the worker was walking.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552" y="1459751"/>
            <a:ext cx="3584879" cy="493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42291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12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303" y="3272118"/>
            <a:ext cx="4779697" cy="3585882"/>
          </a:xfrm>
          <a:prstGeom prst="rect">
            <a:avLst/>
          </a:prstGeom>
        </p:spPr>
      </p:pic>
      <p:sp>
        <p:nvSpPr>
          <p:cNvPr id="19457" name="Slide Number Placeholder 4"/>
          <p:cNvSpPr txBox="1">
            <a:spLocks noGrp="1"/>
          </p:cNvSpPr>
          <p:nvPr/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35A1EC34-ECAD-DC4A-8DA7-E0B79386DB17}" type="slidenum">
              <a:rPr lang="en-US" sz="1400" b="0">
                <a:latin typeface="Helvetica" charset="0"/>
              </a:rPr>
              <a:pPr algn="r"/>
              <a:t>64</a:t>
            </a:fld>
            <a:endParaRPr lang="en-US" sz="1400" b="0">
              <a:latin typeface="Helvetica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Beamtube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leak at LLO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82393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Not specifically an Advanced LIGO problem, but worth mentioning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LLO y-</a:t>
            </a:r>
            <a:r>
              <a:rPr lang="en-US" sz="2000" b="0" dirty="0" err="1" smtClean="0">
                <a:latin typeface="Helvetica" charset="0"/>
              </a:rPr>
              <a:t>beamtube</a:t>
            </a:r>
            <a:r>
              <a:rPr lang="en-US" sz="2000" b="0" dirty="0" smtClean="0">
                <a:latin typeface="Helvetica" charset="0"/>
              </a:rPr>
              <a:t> has developed several small leaks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Associated with rodents living (and urinating) in the </a:t>
            </a:r>
            <a:r>
              <a:rPr lang="en-US" sz="2000" b="0" dirty="0" err="1" smtClean="0">
                <a:latin typeface="Helvetica" charset="0"/>
              </a:rPr>
              <a:t>beamtube</a:t>
            </a:r>
            <a:r>
              <a:rPr lang="en-US" sz="2000" b="0" dirty="0" smtClean="0">
                <a:latin typeface="Helvetica" charset="0"/>
              </a:rPr>
              <a:t> insulation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Several fixes made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Will strip insulation at both sites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New insulation required</a:t>
            </a:r>
            <a:endParaRPr lang="en-US" sz="2000" b="0" dirty="0" smtClean="0">
              <a:latin typeface="Helvetica" charset="0"/>
            </a:endParaRP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endParaRPr lang="en-US" sz="2000" b="0" dirty="0" smtClean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800" b="0" dirty="0" smtClean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800" b="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400" b="0" dirty="0">
              <a:latin typeface="Helvetica" charset="0"/>
            </a:endParaRPr>
          </a:p>
        </p:txBody>
      </p:sp>
      <p:sp>
        <p:nvSpPr>
          <p:cNvPr id="253957" name="Rectangle 5"/>
          <p:cNvSpPr>
            <a:spLocks noChangeArrowheads="1"/>
          </p:cNvSpPr>
          <p:nvPr/>
        </p:nvSpPr>
        <p:spPr bwMode="auto">
          <a:xfrm>
            <a:off x="-215900" y="3835400"/>
            <a:ext cx="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55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A </a:t>
            </a:r>
            <a:r>
              <a:rPr lang="en-US" sz="3200" dirty="0" smtClean="0">
                <a:latin typeface="+mn-lt"/>
              </a:rPr>
              <a:t>(</a:t>
            </a:r>
            <a:r>
              <a:rPr lang="en-US" sz="3200" dirty="0" smtClean="0">
                <a:latin typeface="+mn-lt"/>
              </a:rPr>
              <a:t>very brief</a:t>
            </a:r>
            <a:r>
              <a:rPr lang="en-US" sz="3200" dirty="0" smtClean="0">
                <a:latin typeface="+mn-lt"/>
              </a:rPr>
              <a:t>) </a:t>
            </a:r>
            <a:r>
              <a:rPr lang="en-US" sz="3200" dirty="0" smtClean="0">
                <a:latin typeface="+mn-lt"/>
              </a:rPr>
              <a:t>introduction to </a:t>
            </a:r>
            <a:r>
              <a:rPr lang="en-US" sz="3200" dirty="0" smtClean="0">
                <a:latin typeface="+mn-lt"/>
              </a:rPr>
              <a:t>LIGO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Organization: project controls, i</a:t>
            </a:r>
            <a:r>
              <a:rPr lang="en-US" sz="3200" dirty="0" smtClean="0">
                <a:latin typeface="+mn-lt"/>
              </a:rPr>
              <a:t>nstallation planning, documentation</a:t>
            </a:r>
            <a:endParaRPr lang="en-US" sz="3200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Selected </a:t>
            </a:r>
            <a:r>
              <a:rPr lang="en-US" sz="3200" dirty="0" smtClean="0">
                <a:latin typeface="+mn-lt"/>
              </a:rPr>
              <a:t>topics in </a:t>
            </a:r>
            <a:r>
              <a:rPr lang="en-US" sz="3200" dirty="0" smtClean="0">
                <a:latin typeface="+mn-lt"/>
              </a:rPr>
              <a:t>installation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latin typeface="+mn-lt"/>
              </a:rPr>
              <a:t>Problems </a:t>
            </a:r>
            <a:r>
              <a:rPr lang="en-US" sz="3200" dirty="0" smtClean="0">
                <a:latin typeface="+mn-lt"/>
              </a:rPr>
              <a:t>and </a:t>
            </a:r>
            <a:r>
              <a:rPr lang="en-US" sz="3200" dirty="0" smtClean="0">
                <a:latin typeface="+mn-lt"/>
              </a:rPr>
              <a:t>some solutions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Brief status of integration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  <a:p>
            <a:pPr lvl="1">
              <a:buFont typeface="Helvetica" pitchFamily="-106" charset="0"/>
              <a:buChar char="•"/>
              <a:defRPr/>
            </a:pPr>
            <a:endParaRPr lang="en-US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0170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at this point you might rightfully ask, “what’s worked?”</a:t>
            </a:r>
          </a:p>
          <a:p>
            <a:r>
              <a:rPr lang="en-US" dirty="0" smtClean="0"/>
              <a:t>Many things of course work mostly to plan, here we’ve highlighted issues</a:t>
            </a:r>
          </a:p>
          <a:p>
            <a:r>
              <a:rPr lang="en-US" dirty="0" smtClean="0"/>
              <a:t>Let’s close with Integration status, or, commissioning</a:t>
            </a:r>
          </a:p>
          <a:p>
            <a:r>
              <a:rPr lang="en-US" i="1" dirty="0" smtClean="0"/>
              <a:t>To the extent integration has moved quickly, it is a reflection on the entire team and the groundwork in design, test, review, clean and bake, assembly, installation, alignment, facilities support, etc.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05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enbeauty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3" y="3630706"/>
            <a:ext cx="4881567" cy="3242235"/>
          </a:xfrm>
          <a:prstGeom prst="rect">
            <a:avLst/>
          </a:prstGeom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H2 single arm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Helvetica" pitchFamily="-106" charset="0"/>
              <a:buChar char="•"/>
              <a:defRPr/>
            </a:pPr>
            <a:r>
              <a:rPr lang="en-US" sz="2000" dirty="0" smtClean="0">
                <a:latin typeface="+mn-lt"/>
              </a:rPr>
              <a:t>New </a:t>
            </a:r>
            <a:r>
              <a:rPr lang="en-US" sz="2000" dirty="0">
                <a:latin typeface="+mn-lt"/>
              </a:rPr>
              <a:t>lock acquisition strategy developed for </a:t>
            </a:r>
            <a:r>
              <a:rPr lang="en-US" sz="2000" dirty="0" err="1">
                <a:latin typeface="+mn-lt"/>
              </a:rPr>
              <a:t>aLIGO</a:t>
            </a:r>
            <a:endParaRPr lang="en-US" sz="2000" dirty="0">
              <a:latin typeface="+mn-lt"/>
            </a:endParaRPr>
          </a:p>
          <a:p>
            <a:pPr>
              <a:buFont typeface="Helvetica" pitchFamily="-106" charset="0"/>
              <a:buChar char="•"/>
              <a:defRPr/>
            </a:pPr>
            <a:r>
              <a:rPr lang="en-US" sz="2000" dirty="0">
                <a:latin typeface="+mn-lt"/>
              </a:rPr>
              <a:t>Arm Length Stabilization system controls each arm cavity, putting them off-resonance</a:t>
            </a:r>
          </a:p>
          <a:p>
            <a:pPr>
              <a:buFont typeface="Helvetica" pitchFamily="-106" charset="0"/>
              <a:buChar char="•"/>
              <a:defRPr/>
            </a:pPr>
            <a:r>
              <a:rPr lang="en-US" sz="2000" dirty="0">
                <a:latin typeface="+mn-lt"/>
              </a:rPr>
              <a:t>The 3 vertex lengths are controlled using robust RF signals</a:t>
            </a:r>
          </a:p>
          <a:p>
            <a:pPr>
              <a:buFont typeface="Helvetica" pitchFamily="-106" charset="0"/>
              <a:buChar char="•"/>
              <a:defRPr/>
            </a:pPr>
            <a:r>
              <a:rPr lang="en-US" sz="2000" dirty="0">
                <a:latin typeface="+mn-lt"/>
              </a:rPr>
              <a:t>Arm cavities are brought into resonance in a controlled fashion</a:t>
            </a:r>
          </a:p>
          <a:p>
            <a:pPr>
              <a:buFont typeface="Helvetica" pitchFamily="-106" charset="0"/>
              <a:buChar char="•"/>
              <a:defRPr/>
            </a:pPr>
            <a:r>
              <a:rPr lang="en-US" sz="2000" i="1" dirty="0">
                <a:latin typeface="+mn-lt"/>
              </a:rPr>
              <a:t>Therefore, commissioned single 4km arm</a:t>
            </a:r>
          </a:p>
          <a:p>
            <a:pPr>
              <a:buFont typeface="Helvetica" pitchFamily="-106" charset="0"/>
              <a:buChar char="•"/>
              <a:defRPr/>
            </a:pPr>
            <a:endParaRPr lang="en-US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Content Placeholder 6" descr="DSC_81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630" r="-86630"/>
          <a:stretch>
            <a:fillRect/>
          </a:stretch>
        </p:blipFill>
        <p:spPr bwMode="auto">
          <a:xfrm>
            <a:off x="4690538" y="3276978"/>
            <a:ext cx="6572983" cy="36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0007" y="4331945"/>
            <a:ext cx="16722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At End Y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1903" y="5363884"/>
            <a:ext cx="1364476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Corner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ITMY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install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275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H2 single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arm, contd.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660DE9-074F-1D4B-89B8-125520ED1732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6" descr="Screen shot 2012-03-31 at 3.34.1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" y="3472966"/>
            <a:ext cx="4703234" cy="2651006"/>
          </a:xfrm>
          <a:prstGeom prst="rect">
            <a:avLst/>
          </a:prstGeom>
        </p:spPr>
      </p:pic>
      <p:pic>
        <p:nvPicPr>
          <p:cNvPr id="11" name="Picture 10" descr="Screen shot 2012-10-19 at 11.12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231" y="3472966"/>
            <a:ext cx="4265143" cy="338503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953000"/>
          </a:xfrm>
        </p:spPr>
        <p:txBody>
          <a:bodyPr/>
          <a:lstStyle/>
          <a:p>
            <a:pPr>
              <a:buFont typeface="Helvetica" pitchFamily="-106" charset="0"/>
              <a:buChar char="•"/>
              <a:defRPr/>
            </a:pPr>
            <a:r>
              <a:rPr lang="en-US" sz="2000" dirty="0">
                <a:latin typeface="Helvetica" charset="0"/>
              </a:rPr>
              <a:t>S</a:t>
            </a:r>
            <a:r>
              <a:rPr lang="en-US" sz="2000" dirty="0" smtClean="0">
                <a:latin typeface="Helvetica" charset="0"/>
              </a:rPr>
              <a:t>everal days to align 4km </a:t>
            </a:r>
            <a:r>
              <a:rPr lang="en-US" sz="2000" dirty="0" err="1" smtClean="0">
                <a:latin typeface="Helvetica" charset="0"/>
              </a:rPr>
              <a:t>Fabry</a:t>
            </a:r>
            <a:r>
              <a:rPr lang="en-US" sz="2000" dirty="0" smtClean="0">
                <a:latin typeface="Helvetica" charset="0"/>
              </a:rPr>
              <a:t> Perot cavity, after which it was rapidly locked on resonance</a:t>
            </a:r>
          </a:p>
          <a:p>
            <a:pPr>
              <a:buFont typeface="Helvetica" pitchFamily="-106" charset="0"/>
              <a:buChar char="•"/>
              <a:defRPr/>
            </a:pPr>
            <a:r>
              <a:rPr lang="en-US" sz="2000" dirty="0" smtClean="0">
                <a:latin typeface="Helvetica" charset="0"/>
              </a:rPr>
              <a:t>Proved a successful </a:t>
            </a:r>
            <a:r>
              <a:rPr lang="en-US" sz="2000" dirty="0">
                <a:latin typeface="Helvetica" charset="0"/>
              </a:rPr>
              <a:t>i</a:t>
            </a:r>
            <a:r>
              <a:rPr lang="en-US" sz="2000" dirty="0" smtClean="0">
                <a:latin typeface="Helvetica" charset="0"/>
              </a:rPr>
              <a:t>ntegrated test of elements of SEI, SUS, </a:t>
            </a:r>
            <a:r>
              <a:rPr lang="en-US" sz="2000" dirty="0" err="1" smtClean="0">
                <a:latin typeface="Helvetica" charset="0"/>
              </a:rPr>
              <a:t>Transmon</a:t>
            </a:r>
            <a:r>
              <a:rPr lang="en-US" sz="2000" dirty="0" smtClean="0">
                <a:latin typeface="Helvetica" charset="0"/>
              </a:rPr>
              <a:t>, ALS, Controls, </a:t>
            </a:r>
            <a:r>
              <a:rPr lang="en-US" sz="2000" dirty="0" err="1" smtClean="0">
                <a:latin typeface="Helvetica" charset="0"/>
              </a:rPr>
              <a:t>Oplevs</a:t>
            </a:r>
            <a:r>
              <a:rPr lang="en-US" sz="2000" dirty="0" smtClean="0">
                <a:latin typeface="Helvetica" charset="0"/>
              </a:rPr>
              <a:t>, TCS, ISC</a:t>
            </a:r>
          </a:p>
          <a:p>
            <a:pPr>
              <a:buFont typeface="Helvetica" pitchFamily="-106" charset="0"/>
              <a:buChar char="•"/>
              <a:defRPr/>
            </a:pPr>
            <a:r>
              <a:rPr lang="en-US" sz="2000" dirty="0" smtClean="0">
                <a:latin typeface="Helvetica" charset="0"/>
              </a:rPr>
              <a:t>Sep 13, 2012 </a:t>
            </a:r>
            <a:r>
              <a:rPr lang="en-US" sz="2000" dirty="0">
                <a:latin typeface="Helvetica" charset="0"/>
              </a:rPr>
              <a:t>marked the end of </a:t>
            </a:r>
            <a:r>
              <a:rPr lang="en-US" sz="2000" dirty="0" smtClean="0">
                <a:latin typeface="Helvetica" charset="0"/>
              </a:rPr>
              <a:t>the single arm test</a:t>
            </a:r>
            <a:endParaRPr lang="en-US" sz="2000" dirty="0">
              <a:latin typeface="Helvetica" charset="0"/>
            </a:endParaRPr>
          </a:p>
          <a:p>
            <a:pPr>
              <a:buFont typeface="Helvetica" pitchFamily="-106" charset="0"/>
              <a:buChar char="•"/>
              <a:defRPr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5196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3609325" y="2044584"/>
            <a:ext cx="6954838" cy="4572000"/>
            <a:chOff x="342900" y="2286000"/>
            <a:chExt cx="6954838" cy="4572000"/>
          </a:xfrm>
        </p:grpSpPr>
        <p:grpSp>
          <p:nvGrpSpPr>
            <p:cNvPr id="28677" name="Group 18"/>
            <p:cNvGrpSpPr>
              <a:grpSpLocks/>
            </p:cNvGrpSpPr>
            <p:nvPr/>
          </p:nvGrpSpPr>
          <p:grpSpPr bwMode="auto">
            <a:xfrm>
              <a:off x="342900" y="2286000"/>
              <a:ext cx="6954838" cy="4572000"/>
              <a:chOff x="698500" y="4216400"/>
              <a:chExt cx="6955115" cy="4572000"/>
            </a:xfrm>
          </p:grpSpPr>
          <p:pic>
            <p:nvPicPr>
              <p:cNvPr id="28681" name="Picture 4" descr="aLIGO_lisa_layout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366" y="4216400"/>
                <a:ext cx="6921249" cy="45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2" name="Rectangle 17"/>
              <p:cNvSpPr>
                <a:spLocks noChangeArrowheads="1"/>
              </p:cNvSpPr>
              <p:nvPr/>
            </p:nvSpPr>
            <p:spPr bwMode="auto">
              <a:xfrm>
                <a:off x="698500" y="4305300"/>
                <a:ext cx="1574800" cy="393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3515288" y="2302065"/>
              <a:ext cx="3742080" cy="2619592"/>
              <a:chOff x="3515288" y="2302065"/>
              <a:chExt cx="3742080" cy="2619592"/>
            </a:xfrm>
          </p:grpSpPr>
          <p:sp>
            <p:nvSpPr>
              <p:cNvPr id="28679" name="Rectangle 1"/>
              <p:cNvSpPr>
                <a:spLocks noChangeArrowheads="1"/>
              </p:cNvSpPr>
              <p:nvPr/>
            </p:nvSpPr>
            <p:spPr bwMode="auto">
              <a:xfrm>
                <a:off x="3515288" y="2302065"/>
                <a:ext cx="929850" cy="680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0" name="Rectangle 2"/>
              <p:cNvSpPr>
                <a:spLocks noChangeArrowheads="1"/>
              </p:cNvSpPr>
              <p:nvPr/>
            </p:nvSpPr>
            <p:spPr bwMode="auto">
              <a:xfrm>
                <a:off x="5374988" y="3504129"/>
                <a:ext cx="1882380" cy="1417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76" name="Content Placeholder 2"/>
          <p:cNvSpPr>
            <a:spLocks noGrp="1"/>
          </p:cNvSpPr>
          <p:nvPr>
            <p:ph idx="1"/>
          </p:nvPr>
        </p:nvSpPr>
        <p:spPr>
          <a:xfrm>
            <a:off x="0" y="1312675"/>
            <a:ext cx="8801100" cy="5649912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Dual-recycled Michelson Interferometer (‘DRMI’)</a:t>
            </a:r>
          </a:p>
          <a:p>
            <a:pPr lvl="1"/>
            <a:r>
              <a:rPr lang="en-US" sz="1600" dirty="0" smtClean="0">
                <a:latin typeface="Helvetica" charset="0"/>
              </a:rPr>
              <a:t>All parts in place for this stage (not all chambers complete)</a:t>
            </a:r>
          </a:p>
          <a:p>
            <a:pPr lvl="1"/>
            <a:r>
              <a:rPr lang="en-US" sz="1600" dirty="0" smtClean="0">
                <a:latin typeface="Helvetica" charset="0"/>
              </a:rPr>
              <a:t>So far, PRMI (power recycled Michelson) locked, first calibration</a:t>
            </a:r>
          </a:p>
          <a:p>
            <a:pPr lvl="1"/>
            <a:r>
              <a:rPr lang="en-US" sz="1600" dirty="0" smtClean="0">
                <a:latin typeface="Helvetica" charset="0"/>
              </a:rPr>
              <a:t>Threading beam through the Output Mode Cleaner as we speak</a:t>
            </a:r>
          </a:p>
          <a:p>
            <a:pPr lvl="1"/>
            <a:r>
              <a:rPr lang="en-US" sz="1600" dirty="0" smtClean="0">
                <a:latin typeface="Helvetica" charset="0"/>
              </a:rPr>
              <a:t>Good progress rate to date – testing paying off, again</a:t>
            </a:r>
          </a:p>
          <a:p>
            <a:pPr lvl="1"/>
            <a:r>
              <a:rPr lang="en-US" sz="1600" dirty="0" smtClean="0">
                <a:latin typeface="Helvetica" charset="0"/>
              </a:rPr>
              <a:t>To continue to end-October with a mid-term break</a:t>
            </a: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 smtClean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Parallel </a:t>
            </a:r>
            <a:r>
              <a:rPr lang="en-US" sz="2000" dirty="0" smtClean="0">
                <a:latin typeface="Helvetica" charset="0"/>
              </a:rPr>
              <a:t>installation of X, Y End station equipment</a:t>
            </a:r>
            <a:endParaRPr lang="en-US" sz="2000" dirty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Followed by HIFOs</a:t>
            </a:r>
          </a:p>
          <a:p>
            <a:r>
              <a:rPr lang="en-US" sz="2000" dirty="0"/>
              <a:t>All systems to be ready to go,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full </a:t>
            </a:r>
            <a:r>
              <a:rPr lang="en-US" sz="2000" dirty="0"/>
              <a:t>lock testing starting in March 2014</a:t>
            </a:r>
            <a:endParaRPr lang="en-US" altLang="ja-JP" sz="2000" dirty="0"/>
          </a:p>
          <a:p>
            <a:r>
              <a:rPr lang="en-US" sz="2000" dirty="0"/>
              <a:t>Full Interferometer Accepted </a:t>
            </a:r>
            <a:r>
              <a:rPr lang="en-US" sz="2000" dirty="0" smtClean="0"/>
              <a:t>Sept ‘</a:t>
            </a:r>
            <a:r>
              <a:rPr lang="en-US" altLang="ja-JP" sz="2000" dirty="0"/>
              <a:t>14</a:t>
            </a:r>
          </a:p>
          <a:p>
            <a:pPr lvl="1"/>
            <a:endParaRPr lang="en-US" dirty="0">
              <a:latin typeface="Helvetica" charset="0"/>
            </a:endParaRPr>
          </a:p>
          <a:p>
            <a:pPr lvl="1"/>
            <a:endParaRPr lang="en-US" dirty="0">
              <a:latin typeface="Helvetica" charset="0"/>
            </a:endParaRPr>
          </a:p>
          <a:p>
            <a:pPr lvl="1"/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89150" y="200025"/>
            <a:ext cx="6008968" cy="700088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Underway at </a:t>
            </a:r>
            <a:r>
              <a:rPr lang="en-US" dirty="0">
                <a:latin typeface="Helvetica" charset="0"/>
              </a:rPr>
              <a:t>Livingston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545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s6s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012" y="4870729"/>
            <a:ext cx="84304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Advanced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LIGO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goal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8906" y="3834913"/>
            <a:ext cx="267558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8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Initial LIGO reach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~20Mpc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6375" y="5137716"/>
            <a:ext cx="31884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8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Advanced LIGO reach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~200Mpc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891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LLO OMC </a:t>
            </a:r>
            <a:r>
              <a:rPr lang="en-US" dirty="0" smtClean="0"/>
              <a:t>locked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AAB108-8491-4461-8F79-094F49D45C8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629" y="1302253"/>
            <a:ext cx="9379781" cy="5601814"/>
          </a:xfrm>
        </p:spPr>
      </p:pic>
    </p:spTree>
    <p:extLst>
      <p:ext uri="{BB962C8B-B14F-4D97-AF65-F5344CB8AC3E}">
        <p14:creationId xmlns:p14="http://schemas.microsoft.com/office/powerpoint/2010/main" val="9281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Number Placeholder 4"/>
          <p:cNvSpPr txBox="1">
            <a:spLocks noGrp="1"/>
          </p:cNvSpPr>
          <p:nvPr/>
        </p:nvSpPr>
        <p:spPr bwMode="auto">
          <a:xfrm>
            <a:off x="8686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r"/>
            <a:fld id="{26AB8C25-1B64-B444-878A-B287EDA06724}" type="slidenum">
              <a:rPr lang="en-US" sz="1400" b="0">
                <a:latin typeface="Helvetica" charset="0"/>
              </a:rPr>
              <a:pPr algn="r"/>
              <a:t>71</a:t>
            </a:fld>
            <a:endParaRPr lang="en-US" sz="1400" b="0">
              <a:latin typeface="Helvetica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HIFO-Y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85800" y="136189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000" b="0" dirty="0">
              <a:latin typeface="Helvetica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Old install plan: LLO as pathfinder, moving towards full installation at corner – dual-recycled Michelson test.  </a:t>
            </a:r>
            <a:r>
              <a:rPr lang="en-US" sz="2000" b="0" i="1" dirty="0" smtClean="0">
                <a:latin typeface="Helvetica" charset="0"/>
              </a:rPr>
              <a:t>At LHO, post-single arm, mirror this plan, albeit phase-delayed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Modified LHO one: exploit the existing single-arm further, and quickly learn more about lock acquisition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Install </a:t>
            </a:r>
            <a:r>
              <a:rPr lang="en-US" sz="2000" b="0" dirty="0" err="1" smtClean="0">
                <a:latin typeface="Helvetica" charset="0"/>
              </a:rPr>
              <a:t>Beamsplitter</a:t>
            </a:r>
            <a:endParaRPr lang="en-US" sz="2000" b="0" dirty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Move ITMY from H2 BSC8 to H1 BSC1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Complete HAM2/3 installation, make IMC test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Install in HAM1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Make </a:t>
            </a:r>
            <a:r>
              <a:rPr lang="en-US" sz="2000" b="0" i="1" dirty="0" smtClean="0">
                <a:latin typeface="Helvetica" charset="0"/>
              </a:rPr>
              <a:t>half-interferometer test, or HIFO-Y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r>
              <a:rPr lang="en-US" sz="2000" b="0" dirty="0" smtClean="0">
                <a:latin typeface="Helvetica" charset="0"/>
              </a:rPr>
              <a:t>In this way, continue have early look at new </a:t>
            </a:r>
            <a:r>
              <a:rPr lang="en-US" sz="2000" b="0" dirty="0" err="1" smtClean="0">
                <a:latin typeface="Helvetica" charset="0"/>
              </a:rPr>
              <a:t>beampaths</a:t>
            </a:r>
            <a:r>
              <a:rPr lang="en-US" sz="2000" b="0" dirty="0" smtClean="0">
                <a:latin typeface="Helvetica" charset="0"/>
              </a:rPr>
              <a:t>, hardware, software etc.  Profitable commissioning for both LLO </a:t>
            </a:r>
            <a:r>
              <a:rPr lang="en-US" sz="2000" b="0" i="1" dirty="0" smtClean="0">
                <a:latin typeface="Helvetica" charset="0"/>
              </a:rPr>
              <a:t>and</a:t>
            </a:r>
            <a:r>
              <a:rPr lang="en-US" sz="2000" b="0" dirty="0" smtClean="0">
                <a:latin typeface="Helvetica" charset="0"/>
              </a:rPr>
              <a:t> LHO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400" b="0" dirty="0" smtClean="0">
              <a:latin typeface="Helvetica" charset="0"/>
            </a:endParaRP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400" b="0" dirty="0">
              <a:latin typeface="Helvetica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 typeface="Helvetica" charset="0"/>
              <a:buChar char="•"/>
            </a:pPr>
            <a:endParaRPr lang="en-US" sz="2400" b="0" dirty="0">
              <a:latin typeface="Helvetica" charset="0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74900" y="6502400"/>
            <a:ext cx="4394200" cy="228600"/>
          </a:xfrm>
        </p:spPr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ate Placeholder 3"/>
          <p:cNvSpPr txBox="1">
            <a:spLocks noGrp="1"/>
          </p:cNvSpPr>
          <p:nvPr/>
        </p:nvSpPr>
        <p:spPr bwMode="auto">
          <a:xfrm>
            <a:off x="2374900" y="6397813"/>
            <a:ext cx="4394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lang="en-US" sz="1000" b="0" i="1">
                <a:latin typeface="Times" charset="0"/>
              </a:rPr>
              <a:t>aLIGO NSF review, 8 Dec 2010</a:t>
            </a:r>
            <a:endParaRPr lang="en-US" sz="1400" b="0">
              <a:latin typeface="Times" charset="0"/>
            </a:endParaRPr>
          </a:p>
        </p:txBody>
      </p:sp>
      <p:pic>
        <p:nvPicPr>
          <p:cNvPr id="119812" name="Picture 3" descr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00" y="2200275"/>
            <a:ext cx="582930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0" y="1193800"/>
            <a:ext cx="9144000" cy="25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2994025" y="-6162"/>
            <a:ext cx="804863" cy="2035175"/>
            <a:chOff x="2110" y="62"/>
            <a:chExt cx="507" cy="1282"/>
          </a:xfrm>
        </p:grpSpPr>
        <p:pic>
          <p:nvPicPr>
            <p:cNvPr id="119815" name="Picture 4" descr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" y="62"/>
              <a:ext cx="41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16" name="Picture 4" descr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798"/>
              <a:ext cx="41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17" name="Picture 5" descr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648"/>
              <a:ext cx="24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818" name="Group 10"/>
            <p:cNvGrpSpPr>
              <a:grpSpLocks/>
            </p:cNvGrpSpPr>
            <p:nvPr/>
          </p:nvGrpSpPr>
          <p:grpSpPr bwMode="auto">
            <a:xfrm>
              <a:off x="2118" y="512"/>
              <a:ext cx="499" cy="112"/>
              <a:chOff x="3432" y="3872"/>
              <a:chExt cx="499" cy="112"/>
            </a:xfrm>
          </p:grpSpPr>
          <p:grpSp>
            <p:nvGrpSpPr>
              <p:cNvPr id="119819" name="Group 11"/>
              <p:cNvGrpSpPr>
                <a:grpSpLocks/>
              </p:cNvGrpSpPr>
              <p:nvPr/>
            </p:nvGrpSpPr>
            <p:grpSpPr bwMode="auto">
              <a:xfrm>
                <a:off x="3432" y="3872"/>
                <a:ext cx="499" cy="56"/>
                <a:chOff x="3432" y="3872"/>
                <a:chExt cx="499" cy="56"/>
              </a:xfrm>
            </p:grpSpPr>
            <p:sp>
              <p:nvSpPr>
                <p:cNvPr id="1198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21" name="Line 13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22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823" name="Group 15"/>
              <p:cNvGrpSpPr>
                <a:grpSpLocks/>
              </p:cNvGrpSpPr>
              <p:nvPr/>
            </p:nvGrpSpPr>
            <p:grpSpPr bwMode="auto">
              <a:xfrm>
                <a:off x="3432" y="3928"/>
                <a:ext cx="499" cy="56"/>
                <a:chOff x="3432" y="3872"/>
                <a:chExt cx="499" cy="56"/>
              </a:xfrm>
            </p:grpSpPr>
            <p:sp>
              <p:nvSpPr>
                <p:cNvPr id="11982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25" name="Line 17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26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9827" name="Group 19"/>
            <p:cNvGrpSpPr>
              <a:grpSpLocks/>
            </p:cNvGrpSpPr>
            <p:nvPr/>
          </p:nvGrpSpPr>
          <p:grpSpPr bwMode="auto">
            <a:xfrm>
              <a:off x="2110" y="1232"/>
              <a:ext cx="499" cy="112"/>
              <a:chOff x="3432" y="3872"/>
              <a:chExt cx="499" cy="112"/>
            </a:xfrm>
          </p:grpSpPr>
          <p:grpSp>
            <p:nvGrpSpPr>
              <p:cNvPr id="119828" name="Group 20"/>
              <p:cNvGrpSpPr>
                <a:grpSpLocks/>
              </p:cNvGrpSpPr>
              <p:nvPr/>
            </p:nvGrpSpPr>
            <p:grpSpPr bwMode="auto">
              <a:xfrm>
                <a:off x="3432" y="3872"/>
                <a:ext cx="499" cy="56"/>
                <a:chOff x="3432" y="3872"/>
                <a:chExt cx="499" cy="56"/>
              </a:xfrm>
            </p:grpSpPr>
            <p:sp>
              <p:nvSpPr>
                <p:cNvPr id="11982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30" name="Line 22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3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832" name="Group 24"/>
              <p:cNvGrpSpPr>
                <a:grpSpLocks/>
              </p:cNvGrpSpPr>
              <p:nvPr/>
            </p:nvGrpSpPr>
            <p:grpSpPr bwMode="auto">
              <a:xfrm>
                <a:off x="3432" y="3928"/>
                <a:ext cx="499" cy="56"/>
                <a:chOff x="3432" y="3872"/>
                <a:chExt cx="499" cy="56"/>
              </a:xfrm>
            </p:grpSpPr>
            <p:sp>
              <p:nvSpPr>
                <p:cNvPr id="11983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34" name="Line 26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3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19836" name="Group 28"/>
          <p:cNvGrpSpPr>
            <a:grpSpLocks/>
          </p:cNvGrpSpPr>
          <p:nvPr/>
        </p:nvGrpSpPr>
        <p:grpSpPr bwMode="auto">
          <a:xfrm rot="5400000">
            <a:off x="7469982" y="3803044"/>
            <a:ext cx="804862" cy="2035175"/>
            <a:chOff x="2110" y="62"/>
            <a:chExt cx="507" cy="1282"/>
          </a:xfrm>
        </p:grpSpPr>
        <p:pic>
          <p:nvPicPr>
            <p:cNvPr id="119837" name="Picture 4" descr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" y="62"/>
              <a:ext cx="41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38" name="Picture 4" descr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798"/>
              <a:ext cx="416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39" name="Picture 5" descr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648"/>
              <a:ext cx="24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840" name="Group 32"/>
            <p:cNvGrpSpPr>
              <a:grpSpLocks/>
            </p:cNvGrpSpPr>
            <p:nvPr/>
          </p:nvGrpSpPr>
          <p:grpSpPr bwMode="auto">
            <a:xfrm>
              <a:off x="2118" y="512"/>
              <a:ext cx="499" cy="112"/>
              <a:chOff x="3432" y="3872"/>
              <a:chExt cx="499" cy="112"/>
            </a:xfrm>
          </p:grpSpPr>
          <p:grpSp>
            <p:nvGrpSpPr>
              <p:cNvPr id="119841" name="Group 33"/>
              <p:cNvGrpSpPr>
                <a:grpSpLocks/>
              </p:cNvGrpSpPr>
              <p:nvPr/>
            </p:nvGrpSpPr>
            <p:grpSpPr bwMode="auto">
              <a:xfrm>
                <a:off x="3432" y="3872"/>
                <a:ext cx="499" cy="56"/>
                <a:chOff x="3432" y="3872"/>
                <a:chExt cx="499" cy="56"/>
              </a:xfrm>
            </p:grpSpPr>
            <p:sp>
              <p:nvSpPr>
                <p:cNvPr id="119842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43" name="Line 35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4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845" name="Group 37"/>
              <p:cNvGrpSpPr>
                <a:grpSpLocks/>
              </p:cNvGrpSpPr>
              <p:nvPr/>
            </p:nvGrpSpPr>
            <p:grpSpPr bwMode="auto">
              <a:xfrm>
                <a:off x="3432" y="3928"/>
                <a:ext cx="499" cy="56"/>
                <a:chOff x="3432" y="3872"/>
                <a:chExt cx="499" cy="56"/>
              </a:xfrm>
            </p:grpSpPr>
            <p:sp>
              <p:nvSpPr>
                <p:cNvPr id="11984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47" name="Line 39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48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9849" name="Group 41"/>
            <p:cNvGrpSpPr>
              <a:grpSpLocks/>
            </p:cNvGrpSpPr>
            <p:nvPr/>
          </p:nvGrpSpPr>
          <p:grpSpPr bwMode="auto">
            <a:xfrm>
              <a:off x="2110" y="1232"/>
              <a:ext cx="499" cy="112"/>
              <a:chOff x="3432" y="3872"/>
              <a:chExt cx="499" cy="112"/>
            </a:xfrm>
          </p:grpSpPr>
          <p:grpSp>
            <p:nvGrpSpPr>
              <p:cNvPr id="119850" name="Group 42"/>
              <p:cNvGrpSpPr>
                <a:grpSpLocks/>
              </p:cNvGrpSpPr>
              <p:nvPr/>
            </p:nvGrpSpPr>
            <p:grpSpPr bwMode="auto">
              <a:xfrm>
                <a:off x="3432" y="3872"/>
                <a:ext cx="499" cy="56"/>
                <a:chOff x="3432" y="3872"/>
                <a:chExt cx="499" cy="56"/>
              </a:xfrm>
            </p:grpSpPr>
            <p:sp>
              <p:nvSpPr>
                <p:cNvPr id="11985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52" name="Line 44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53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9854" name="Group 46"/>
              <p:cNvGrpSpPr>
                <a:grpSpLocks/>
              </p:cNvGrpSpPr>
              <p:nvPr/>
            </p:nvGrpSpPr>
            <p:grpSpPr bwMode="auto">
              <a:xfrm>
                <a:off x="3432" y="3928"/>
                <a:ext cx="499" cy="56"/>
                <a:chOff x="3432" y="3872"/>
                <a:chExt cx="499" cy="56"/>
              </a:xfrm>
            </p:grpSpPr>
            <p:sp>
              <p:nvSpPr>
                <p:cNvPr id="119855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3432" y="3872"/>
                  <a:ext cx="232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56" name="Line 48"/>
                <p:cNvSpPr>
                  <a:spLocks noChangeShapeType="1"/>
                </p:cNvSpPr>
                <p:nvPr/>
              </p:nvSpPr>
              <p:spPr bwMode="auto">
                <a:xfrm>
                  <a:off x="3664" y="3872"/>
                  <a:ext cx="64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119857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3728" y="3872"/>
                  <a:ext cx="203" cy="56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19858" name="Rectangle 6"/>
          <p:cNvSpPr>
            <a:spLocks noChangeArrowheads="1"/>
          </p:cNvSpPr>
          <p:nvPr/>
        </p:nvSpPr>
        <p:spPr bwMode="auto">
          <a:xfrm>
            <a:off x="3854450" y="1228913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latin typeface="Helvetica" charset="0"/>
              </a:rPr>
              <a:t>MY</a:t>
            </a:r>
          </a:p>
        </p:txBody>
      </p:sp>
      <p:sp>
        <p:nvSpPr>
          <p:cNvPr id="119859" name="Rectangle 6"/>
          <p:cNvSpPr>
            <a:spLocks noChangeArrowheads="1"/>
          </p:cNvSpPr>
          <p:nvPr/>
        </p:nvSpPr>
        <p:spPr bwMode="auto">
          <a:xfrm>
            <a:off x="3930650" y="60513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latin typeface="Helvetica" charset="0"/>
              </a:rPr>
              <a:t>EY</a:t>
            </a:r>
          </a:p>
        </p:txBody>
      </p:sp>
      <p:sp>
        <p:nvSpPr>
          <p:cNvPr id="119860" name="Rectangle 6"/>
          <p:cNvSpPr>
            <a:spLocks noChangeArrowheads="1"/>
          </p:cNvSpPr>
          <p:nvPr/>
        </p:nvSpPr>
        <p:spPr bwMode="auto">
          <a:xfrm>
            <a:off x="7258050" y="5204013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latin typeface="Helvetica" charset="0"/>
              </a:rPr>
              <a:t>MX</a:t>
            </a:r>
          </a:p>
        </p:txBody>
      </p:sp>
      <p:sp>
        <p:nvSpPr>
          <p:cNvPr id="119861" name="Rectangle 6"/>
          <p:cNvSpPr>
            <a:spLocks noChangeArrowheads="1"/>
          </p:cNvSpPr>
          <p:nvPr/>
        </p:nvSpPr>
        <p:spPr bwMode="auto">
          <a:xfrm>
            <a:off x="8261350" y="5216713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latin typeface="Helvetica" charset="0"/>
              </a:rPr>
              <a:t>EX</a:t>
            </a:r>
          </a:p>
        </p:txBody>
      </p:sp>
      <p:sp>
        <p:nvSpPr>
          <p:cNvPr id="119862" name="Rectangle 6"/>
          <p:cNvSpPr>
            <a:spLocks noChangeArrowheads="1"/>
          </p:cNvSpPr>
          <p:nvPr/>
        </p:nvSpPr>
        <p:spPr bwMode="auto">
          <a:xfrm>
            <a:off x="1949450" y="3489513"/>
            <a:ext cx="96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latin typeface="Helvetica" charset="0"/>
              </a:rPr>
              <a:t>LVEA</a:t>
            </a:r>
          </a:p>
        </p:txBody>
      </p:sp>
      <p:sp>
        <p:nvSpPr>
          <p:cNvPr id="119863" name="Rectangle 6"/>
          <p:cNvSpPr>
            <a:spLocks noChangeArrowheads="1"/>
          </p:cNvSpPr>
          <p:nvPr/>
        </p:nvSpPr>
        <p:spPr bwMode="auto">
          <a:xfrm>
            <a:off x="1441450" y="45690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>
              <a:latin typeface="Helvetica" charset="0"/>
            </a:endParaRPr>
          </a:p>
        </p:txBody>
      </p:sp>
      <p:sp>
        <p:nvSpPr>
          <p:cNvPr id="119864" name="Rectangle 6"/>
          <p:cNvSpPr>
            <a:spLocks noChangeArrowheads="1"/>
          </p:cNvSpPr>
          <p:nvPr/>
        </p:nvSpPr>
        <p:spPr bwMode="auto">
          <a:xfrm>
            <a:off x="3194050" y="63216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19865" name="Rectangle 6"/>
          <p:cNvSpPr>
            <a:spLocks noChangeArrowheads="1"/>
          </p:cNvSpPr>
          <p:nvPr/>
        </p:nvSpPr>
        <p:spPr bwMode="auto">
          <a:xfrm>
            <a:off x="1681256" y="4588437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 dirty="0">
              <a:latin typeface="Helvetica" charset="0"/>
            </a:endParaRPr>
          </a:p>
        </p:txBody>
      </p:sp>
      <p:sp>
        <p:nvSpPr>
          <p:cNvPr id="119866" name="Rectangle 6"/>
          <p:cNvSpPr>
            <a:spLocks noChangeArrowheads="1"/>
          </p:cNvSpPr>
          <p:nvPr/>
        </p:nvSpPr>
        <p:spPr bwMode="auto">
          <a:xfrm>
            <a:off x="2863850" y="45563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>
              <a:latin typeface="Helvetica" charset="0"/>
            </a:endParaRPr>
          </a:p>
        </p:txBody>
      </p:sp>
      <p:sp>
        <p:nvSpPr>
          <p:cNvPr id="119867" name="Rectangle 6"/>
          <p:cNvSpPr>
            <a:spLocks noChangeArrowheads="1"/>
          </p:cNvSpPr>
          <p:nvPr/>
        </p:nvSpPr>
        <p:spPr bwMode="auto">
          <a:xfrm>
            <a:off x="3181350" y="45436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>
              <a:latin typeface="Helvetica" charset="0"/>
            </a:endParaRPr>
          </a:p>
        </p:txBody>
      </p:sp>
      <p:sp>
        <p:nvSpPr>
          <p:cNvPr id="119868" name="Rectangle 6"/>
          <p:cNvSpPr>
            <a:spLocks noChangeArrowheads="1"/>
          </p:cNvSpPr>
          <p:nvPr/>
        </p:nvSpPr>
        <p:spPr bwMode="auto">
          <a:xfrm>
            <a:off x="3587750" y="45436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19869" name="Rectangle 6"/>
          <p:cNvSpPr>
            <a:spLocks noChangeArrowheads="1"/>
          </p:cNvSpPr>
          <p:nvPr/>
        </p:nvSpPr>
        <p:spPr bwMode="auto">
          <a:xfrm>
            <a:off x="3181350" y="41626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>
              <a:latin typeface="Helvetica" charset="0"/>
            </a:endParaRPr>
          </a:p>
        </p:txBody>
      </p:sp>
      <p:sp>
        <p:nvSpPr>
          <p:cNvPr id="119870" name="Rectangle 6"/>
          <p:cNvSpPr>
            <a:spLocks noChangeArrowheads="1"/>
          </p:cNvSpPr>
          <p:nvPr/>
        </p:nvSpPr>
        <p:spPr bwMode="auto">
          <a:xfrm>
            <a:off x="3155950" y="-51546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19871" name="Rectangle 6"/>
          <p:cNvSpPr>
            <a:spLocks noChangeArrowheads="1"/>
          </p:cNvSpPr>
          <p:nvPr/>
        </p:nvSpPr>
        <p:spPr bwMode="auto">
          <a:xfrm>
            <a:off x="8451850" y="4518213"/>
            <a:ext cx="4556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19872" name="Rectangle 6"/>
          <p:cNvSpPr>
            <a:spLocks noChangeArrowheads="1"/>
          </p:cNvSpPr>
          <p:nvPr/>
        </p:nvSpPr>
        <p:spPr bwMode="auto">
          <a:xfrm>
            <a:off x="6432550" y="268476"/>
            <a:ext cx="455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 dirty="0">
              <a:latin typeface="Helvetica" charset="0"/>
            </a:endParaRPr>
          </a:p>
        </p:txBody>
      </p:sp>
      <p:sp>
        <p:nvSpPr>
          <p:cNvPr id="119875" name="Rectangle 67"/>
          <p:cNvSpPr>
            <a:spLocks noChangeArrowheads="1"/>
          </p:cNvSpPr>
          <p:nvPr/>
        </p:nvSpPr>
        <p:spPr bwMode="auto">
          <a:xfrm>
            <a:off x="6896100" y="401826"/>
            <a:ext cx="12191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- </a:t>
            </a: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 populated</a:t>
            </a:r>
            <a:endParaRPr lang="en-US" sz="1800" b="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19879" name="Rectangle 6"/>
          <p:cNvSpPr>
            <a:spLocks noChangeArrowheads="1"/>
          </p:cNvSpPr>
          <p:nvPr/>
        </p:nvSpPr>
        <p:spPr bwMode="auto">
          <a:xfrm>
            <a:off x="6470650" y="785446"/>
            <a:ext cx="455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latin typeface="Helvetica" charset="0"/>
            </a:endParaRPr>
          </a:p>
        </p:txBody>
      </p:sp>
      <p:sp>
        <p:nvSpPr>
          <p:cNvPr id="119881" name="Rectangle 73"/>
          <p:cNvSpPr>
            <a:spLocks noChangeArrowheads="1"/>
          </p:cNvSpPr>
          <p:nvPr/>
        </p:nvSpPr>
        <p:spPr bwMode="auto">
          <a:xfrm>
            <a:off x="6883400" y="906096"/>
            <a:ext cx="15400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chemeClr val="tx2"/>
                </a:solidFill>
                <a:latin typeface="Helvetica" charset="0"/>
              </a:rPr>
              <a:t>- n</a:t>
            </a:r>
            <a:r>
              <a:rPr lang="en-US" sz="1800" b="0" dirty="0" smtClean="0">
                <a:solidFill>
                  <a:schemeClr val="tx2"/>
                </a:solidFill>
                <a:latin typeface="Helvetica" charset="0"/>
              </a:rPr>
              <a:t>ot populated</a:t>
            </a:r>
            <a:endParaRPr lang="en-US" sz="1800" b="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3171638" y="1075765"/>
            <a:ext cx="455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FF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00FF00"/>
              </a:solidFill>
              <a:latin typeface="Helvetica" charset="0"/>
            </a:endParaRP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>
            <a:off x="3178362" y="5978993"/>
            <a:ext cx="455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3226173" y="4995864"/>
            <a:ext cx="4556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" charset="0"/>
              </a:rPr>
              <a:t>X</a:t>
            </a:r>
            <a:endParaRPr lang="en-US" sz="2400" b="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116812" y="283510"/>
            <a:ext cx="961070" cy="1106019"/>
          </a:xfrm>
          <a:custGeom>
            <a:avLst/>
            <a:gdLst>
              <a:gd name="connsiteX0" fmla="*/ 961070 w 961070"/>
              <a:gd name="connsiteY0" fmla="*/ 1106019 h 1106019"/>
              <a:gd name="connsiteX1" fmla="*/ 497894 w 961070"/>
              <a:gd name="connsiteY1" fmla="*/ 15314 h 1106019"/>
              <a:gd name="connsiteX2" fmla="*/ 243894 w 961070"/>
              <a:gd name="connsiteY2" fmla="*/ 373902 h 1106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070" h="1106019">
                <a:moveTo>
                  <a:pt x="961070" y="1106019"/>
                </a:moveTo>
                <a:cubicBezTo>
                  <a:pt x="789246" y="621676"/>
                  <a:pt x="617423" y="137333"/>
                  <a:pt x="497894" y="15314"/>
                </a:cubicBezTo>
                <a:cubicBezTo>
                  <a:pt x="378365" y="-106706"/>
                  <a:pt x="-381145" y="545726"/>
                  <a:pt x="243894" y="373902"/>
                </a:cubicBezTo>
              </a:path>
            </a:pathLst>
          </a:cu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1329765" y="313765"/>
            <a:ext cx="12758196" cy="2002281"/>
          </a:xfrm>
          <a:custGeom>
            <a:avLst/>
            <a:gdLst>
              <a:gd name="connsiteX0" fmla="*/ 4318000 w 12758196"/>
              <a:gd name="connsiteY0" fmla="*/ 1344706 h 2002281"/>
              <a:gd name="connsiteX1" fmla="*/ 3466353 w 12758196"/>
              <a:gd name="connsiteY1" fmla="*/ 119529 h 2002281"/>
              <a:gd name="connsiteX2" fmla="*/ 12729883 w 12758196"/>
              <a:gd name="connsiteY2" fmla="*/ 2002117 h 2002281"/>
              <a:gd name="connsiteX3" fmla="*/ 0 w 12758196"/>
              <a:gd name="connsiteY3" fmla="*/ 0 h 200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8196" h="2002281">
                <a:moveTo>
                  <a:pt x="4318000" y="1344706"/>
                </a:moveTo>
                <a:cubicBezTo>
                  <a:pt x="3191186" y="677333"/>
                  <a:pt x="2064373" y="9961"/>
                  <a:pt x="3466353" y="119529"/>
                </a:cubicBezTo>
                <a:cubicBezTo>
                  <a:pt x="4868333" y="229097"/>
                  <a:pt x="13307608" y="2022038"/>
                  <a:pt x="12729883" y="2002117"/>
                </a:cubicBezTo>
                <a:cubicBezTo>
                  <a:pt x="12152158" y="1982196"/>
                  <a:pt x="836706" y="508000"/>
                  <a:pt x="0" y="0"/>
                </a:cubicBezTo>
              </a:path>
            </a:pathLst>
          </a:cu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9" name="Curved Left Arrow 8"/>
          <p:cNvSpPr/>
          <p:nvPr/>
        </p:nvSpPr>
        <p:spPr bwMode="auto">
          <a:xfrm rot="10800000">
            <a:off x="2599766" y="0"/>
            <a:ext cx="567764" cy="1449294"/>
          </a:xfrm>
          <a:prstGeom prst="curvedLeftArrow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270000" y="2106706"/>
            <a:ext cx="6738471" cy="4183529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11222" y="217075"/>
            <a:ext cx="5946660" cy="700088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HIFO-Y complete at LHO</a:t>
            </a:r>
            <a:endParaRPr lang="en-US" dirty="0">
              <a:latin typeface="Helvetica" charset="0"/>
            </a:endParaRPr>
          </a:p>
        </p:txBody>
      </p:sp>
      <p:sp>
        <p:nvSpPr>
          <p:cNvPr id="29700" name="TextBox 21"/>
          <p:cNvSpPr txBox="1">
            <a:spLocks noChangeArrowheads="1"/>
          </p:cNvSpPr>
          <p:nvPr/>
        </p:nvSpPr>
        <p:spPr bwMode="auto">
          <a:xfrm>
            <a:off x="5386388" y="3487738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  <a:sym typeface="Wingdings" charset="0"/>
              </a:rPr>
              <a:t> 4km </a:t>
            </a: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4343400" y="2178050"/>
            <a:ext cx="1054100" cy="1654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697" name="Group 18"/>
          <p:cNvGrpSpPr>
            <a:grpSpLocks/>
          </p:cNvGrpSpPr>
          <p:nvPr/>
        </p:nvGrpSpPr>
        <p:grpSpPr bwMode="auto">
          <a:xfrm>
            <a:off x="2189163" y="-147048"/>
            <a:ext cx="6954837" cy="4483100"/>
            <a:chOff x="698500" y="4305300"/>
            <a:chExt cx="6955115" cy="4483100"/>
          </a:xfrm>
        </p:grpSpPr>
        <p:pic>
          <p:nvPicPr>
            <p:cNvPr id="29703" name="Picture 4" descr="aLIGO_lisa_layout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532"/>
            <a:stretch/>
          </p:blipFill>
          <p:spPr bwMode="auto">
            <a:xfrm>
              <a:off x="732366" y="5566610"/>
              <a:ext cx="6921249" cy="322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Rectangle 17"/>
            <p:cNvSpPr>
              <a:spLocks noChangeArrowheads="1"/>
            </p:cNvSpPr>
            <p:nvPr/>
          </p:nvSpPr>
          <p:spPr bwMode="auto">
            <a:xfrm>
              <a:off x="698500" y="4305300"/>
              <a:ext cx="1574800" cy="39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2" name="Content Placeholder 2"/>
          <p:cNvSpPr>
            <a:spLocks noGrp="1"/>
          </p:cNvSpPr>
          <p:nvPr>
            <p:ph idx="1"/>
          </p:nvPr>
        </p:nvSpPr>
        <p:spPr>
          <a:xfrm>
            <a:off x="0" y="2348113"/>
            <a:ext cx="9144000" cy="3456991"/>
          </a:xfrm>
        </p:spPr>
        <p:txBody>
          <a:bodyPr/>
          <a:lstStyle/>
          <a:p>
            <a:r>
              <a:rPr lang="en-US" sz="2000" dirty="0">
                <a:latin typeface="Helvetica" charset="0"/>
              </a:rPr>
              <a:t>Half-Interferometer (‘HIFO’</a:t>
            </a:r>
            <a:r>
              <a:rPr lang="en-US" altLang="ja-JP" sz="2000" dirty="0">
                <a:latin typeface="Helvetica" charset="0"/>
              </a:rPr>
              <a:t>) – Y-arm </a:t>
            </a:r>
            <a:r>
              <a:rPr lang="en-US" altLang="ja-JP" sz="2000" dirty="0" smtClean="0">
                <a:latin typeface="Helvetica" charset="0"/>
              </a:rPr>
              <a:t/>
            </a:r>
            <a:br>
              <a:rPr lang="en-US" altLang="ja-JP" sz="2000" dirty="0" smtClean="0">
                <a:latin typeface="Helvetica" charset="0"/>
              </a:rPr>
            </a:br>
            <a:r>
              <a:rPr lang="en-US" altLang="ja-JP" sz="2000" dirty="0" smtClean="0">
                <a:latin typeface="Helvetica" charset="0"/>
              </a:rPr>
              <a:t>components </a:t>
            </a:r>
            <a:r>
              <a:rPr lang="en-US" altLang="ja-JP" sz="2000" dirty="0">
                <a:latin typeface="Helvetica" charset="0"/>
              </a:rPr>
              <a:t>including 4km arm</a:t>
            </a:r>
          </a:p>
          <a:p>
            <a:pPr lvl="1"/>
            <a:r>
              <a:rPr lang="en-US" sz="1600" dirty="0" smtClean="0">
                <a:latin typeface="Helvetica" charset="0"/>
              </a:rPr>
              <a:t>Green light demonstrated to allow a </a:t>
            </a:r>
            <a:br>
              <a:rPr lang="en-US" sz="1600" dirty="0" smtClean="0">
                <a:latin typeface="Helvetica" charset="0"/>
              </a:rPr>
            </a:br>
            <a:r>
              <a:rPr lang="en-US" sz="1600" dirty="0" smtClean="0">
                <a:latin typeface="Helvetica" charset="0"/>
              </a:rPr>
              <a:t>continuous controlled positioning of </a:t>
            </a:r>
            <a:br>
              <a:rPr lang="en-US" sz="1600" dirty="0" smtClean="0">
                <a:latin typeface="Helvetica" charset="0"/>
              </a:rPr>
            </a:br>
            <a:r>
              <a:rPr lang="en-US" sz="1600" dirty="0" smtClean="0">
                <a:latin typeface="Helvetica" charset="0"/>
              </a:rPr>
              <a:t>1.06μ cavity, anywhere on a fringe</a:t>
            </a:r>
          </a:p>
          <a:p>
            <a:pPr lvl="1"/>
            <a:r>
              <a:rPr lang="en-US" sz="1600" dirty="0" smtClean="0">
                <a:latin typeface="Helvetica" charset="0"/>
              </a:rPr>
              <a:t>And, fluctuations of the length </a:t>
            </a:r>
            <a:br>
              <a:rPr lang="en-US" sz="1600" dirty="0" smtClean="0">
                <a:latin typeface="Helvetica" charset="0"/>
              </a:rPr>
            </a:br>
            <a:r>
              <a:rPr lang="en-US" sz="1600" dirty="0" smtClean="0">
                <a:latin typeface="Helvetica" charset="0"/>
              </a:rPr>
              <a:t>~3 Hz RMS, so comparable to </a:t>
            </a:r>
            <a:br>
              <a:rPr lang="en-US" sz="1600" dirty="0" smtClean="0">
                <a:latin typeface="Helvetica" charset="0"/>
              </a:rPr>
            </a:br>
            <a:r>
              <a:rPr lang="en-US" sz="1600" dirty="0" smtClean="0">
                <a:latin typeface="Helvetica" charset="0"/>
              </a:rPr>
              <a:t>coupled cavity resonance width (1 Hz ultimate goal, but looks attainable)</a:t>
            </a:r>
          </a:p>
          <a:p>
            <a:r>
              <a:rPr lang="en-US" sz="2000" dirty="0" smtClean="0">
                <a:latin typeface="Helvetica" charset="0"/>
              </a:rPr>
              <a:t>Now being used to characterize SEI, SUS;  some alignment and readout instabilities</a:t>
            </a:r>
          </a:p>
          <a:p>
            <a:r>
              <a:rPr lang="en-US" sz="2000" dirty="0">
                <a:latin typeface="Helvetica" charset="0"/>
              </a:rPr>
              <a:t>Intensive work on end stations, </a:t>
            </a:r>
            <a:r>
              <a:rPr lang="en-US" sz="2000" dirty="0" smtClean="0">
                <a:latin typeface="Helvetica" charset="0"/>
              </a:rPr>
              <a:t>to enable….</a:t>
            </a:r>
            <a:endParaRPr lang="en-US" sz="2000" dirty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HIFO</a:t>
            </a:r>
            <a:r>
              <a:rPr lang="en-US" sz="2000" dirty="0">
                <a:latin typeface="Helvetica" charset="0"/>
              </a:rPr>
              <a:t>-</a:t>
            </a:r>
            <a:r>
              <a:rPr lang="en-US" sz="2000" dirty="0" smtClean="0">
                <a:latin typeface="Helvetica" charset="0"/>
              </a:rPr>
              <a:t>X and DRMI in some order (ITMs – wire or silica hang?)</a:t>
            </a:r>
            <a:endParaRPr lang="en-US" sz="2000" dirty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All </a:t>
            </a:r>
            <a:r>
              <a:rPr lang="en-US" sz="2000" dirty="0">
                <a:latin typeface="Helvetica" charset="0"/>
              </a:rPr>
              <a:t>systems to be ready to go, full lock testing starting in </a:t>
            </a:r>
            <a:r>
              <a:rPr lang="en-US" sz="2000" dirty="0" smtClean="0">
                <a:latin typeface="Helvetica" charset="0"/>
              </a:rPr>
              <a:t>June </a:t>
            </a:r>
            <a:r>
              <a:rPr lang="fr-FR" sz="2000" dirty="0" smtClean="0">
                <a:latin typeface="Helvetica" charset="0"/>
              </a:rPr>
              <a:t>’</a:t>
            </a:r>
            <a:r>
              <a:rPr lang="en-US" altLang="ja-JP" sz="2000" dirty="0">
                <a:latin typeface="Helvetica" charset="0"/>
              </a:rPr>
              <a:t>14</a:t>
            </a:r>
          </a:p>
          <a:p>
            <a:r>
              <a:rPr lang="en-US" sz="2000" dirty="0">
                <a:latin typeface="Helvetica" charset="0"/>
              </a:rPr>
              <a:t>Full Interferometer Accepted </a:t>
            </a:r>
            <a:r>
              <a:rPr lang="en-US" sz="2000" dirty="0" smtClean="0">
                <a:latin typeface="Helvetica" charset="0"/>
              </a:rPr>
              <a:t>October ‘</a:t>
            </a:r>
            <a:r>
              <a:rPr lang="en-US" sz="2000" dirty="0">
                <a:latin typeface="Helvetica" charset="0"/>
              </a:rPr>
              <a:t>14</a:t>
            </a:r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583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050" y="1419225"/>
            <a:ext cx="683895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925" y="227013"/>
            <a:ext cx="6342063" cy="7000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Current guess for 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sensitivity evolution, observation</a:t>
            </a:r>
            <a:endParaRPr lang="en-US" sz="3111" dirty="0">
              <a:ea typeface="+mj-ea"/>
              <a:cs typeface="+mj-cs"/>
            </a:endParaRPr>
          </a:p>
        </p:txBody>
      </p:sp>
      <p:graphicFrame>
        <p:nvGraphicFramePr>
          <p:cNvPr id="65540" name="Object 3"/>
          <p:cNvGraphicFramePr>
            <a:graphicFrameLocks noChangeAspect="1"/>
          </p:cNvGraphicFramePr>
          <p:nvPr/>
        </p:nvGraphicFramePr>
        <p:xfrm>
          <a:off x="2362200" y="5486400"/>
          <a:ext cx="3429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Equation" r:id="rId5" imgW="2159000" imgH="431800" progId="Equation.3">
                  <p:embed/>
                </p:oleObj>
              </mc:Choice>
              <mc:Fallback>
                <p:oleObj name="Equation" r:id="rId5" imgW="2159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486400"/>
                        <a:ext cx="34290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Content Placeholder 6"/>
          <p:cNvSpPr>
            <a:spLocks noGrp="1"/>
          </p:cNvSpPr>
          <p:nvPr>
            <p:ph idx="1"/>
          </p:nvPr>
        </p:nvSpPr>
        <p:spPr>
          <a:xfrm>
            <a:off x="0" y="1460500"/>
            <a:ext cx="2928938" cy="460851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dirty="0">
                <a:latin typeface="Helvetica" charset="0"/>
              </a:rPr>
              <a:t>Vertical scale is the number of binary </a:t>
            </a:r>
            <a:r>
              <a:rPr lang="en-US" sz="1800" dirty="0" err="1">
                <a:latin typeface="Helvetica" charset="0"/>
              </a:rPr>
              <a:t>inspirals</a:t>
            </a:r>
            <a:r>
              <a:rPr lang="en-US" sz="1800" dirty="0">
                <a:latin typeface="Helvetica" charset="0"/>
              </a:rPr>
              <a:t> detected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Helvetica" charset="0"/>
              </a:rPr>
              <a:t>Rates based on population synthesis, realistic but uncertain</a:t>
            </a:r>
          </a:p>
          <a:p>
            <a:pPr>
              <a:buFont typeface="Arial"/>
              <a:buChar char="•"/>
            </a:pPr>
            <a:r>
              <a:rPr lang="en-US" sz="1800" dirty="0">
                <a:solidFill>
                  <a:srgbClr val="114FFB"/>
                </a:solidFill>
                <a:latin typeface="Helvetica" charset="0"/>
              </a:rPr>
              <a:t>LIGO Scientific Collaboration (LSC) </a:t>
            </a:r>
            <a:r>
              <a:rPr lang="en-US" sz="1800" dirty="0">
                <a:latin typeface="Helvetica" charset="0"/>
              </a:rPr>
              <a:t>preparing for the data analysis challenge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Helvetica" charset="0"/>
              </a:rPr>
              <a:t>Close collaboration with </a:t>
            </a:r>
            <a:r>
              <a:rPr lang="en-US" sz="1800" dirty="0">
                <a:solidFill>
                  <a:srgbClr val="114FFB"/>
                </a:solidFill>
                <a:latin typeface="Helvetica" charset="0"/>
              </a:rPr>
              <a:t>Virgo</a:t>
            </a:r>
          </a:p>
          <a:p>
            <a:pPr>
              <a:buFont typeface="Arial"/>
              <a:buChar char="•"/>
            </a:pPr>
            <a:r>
              <a:rPr lang="en-US" sz="1800" dirty="0">
                <a:solidFill>
                  <a:srgbClr val="114FFB"/>
                </a:solidFill>
                <a:latin typeface="Helvetica" charset="0"/>
              </a:rPr>
              <a:t>Early detection</a:t>
            </a:r>
            <a:br>
              <a:rPr lang="en-US" sz="1800" dirty="0">
                <a:solidFill>
                  <a:srgbClr val="114FFB"/>
                </a:solidFill>
                <a:latin typeface="Helvetica" charset="0"/>
              </a:rPr>
            </a:br>
            <a:r>
              <a:rPr lang="en-US" sz="1800" dirty="0">
                <a:solidFill>
                  <a:srgbClr val="114FFB"/>
                </a:solidFill>
                <a:latin typeface="Helvetica" charset="0"/>
              </a:rPr>
              <a:t>looks feasible</a:t>
            </a:r>
          </a:p>
          <a:p>
            <a:pPr>
              <a:buFont typeface="Arial"/>
              <a:buChar char="•"/>
            </a:pPr>
            <a:endParaRPr lang="en-US" sz="1800" dirty="0">
              <a:latin typeface="Helvetica" charset="0"/>
            </a:endParaRPr>
          </a:p>
          <a:p>
            <a:pPr>
              <a:buFont typeface="Arial"/>
              <a:buChar char="•"/>
            </a:pPr>
            <a:r>
              <a:rPr lang="en-US" sz="1800" u="sng" dirty="0">
                <a:latin typeface="Helvetica" charset="0"/>
              </a:rPr>
              <a:t>arXiv:1304.0670, </a:t>
            </a:r>
            <a:br>
              <a:rPr lang="en-US" sz="1800" u="sng" dirty="0">
                <a:latin typeface="Helvetica" charset="0"/>
              </a:rPr>
            </a:br>
            <a:r>
              <a:rPr lang="en-US" sz="1800" u="sng" dirty="0">
                <a:latin typeface="Helvetica" charset="0"/>
              </a:rPr>
              <a:t>arXiv:1003.2480</a:t>
            </a:r>
            <a:endParaRPr lang="en-US" sz="1800" dirty="0">
              <a:latin typeface="Helvetica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LIGO began installation on Oct 20, 2010</a:t>
            </a:r>
          </a:p>
          <a:p>
            <a:r>
              <a:rPr lang="en-US" dirty="0" smtClean="0"/>
              <a:t>We’ve slipped in schedule and made mistakes along the way, but the installations into the vacuum envelope are less than a year away from completion</a:t>
            </a:r>
          </a:p>
          <a:p>
            <a:r>
              <a:rPr lang="en-US" dirty="0" smtClean="0"/>
              <a:t>After that, integration towards full lock takes place</a:t>
            </a:r>
          </a:p>
          <a:p>
            <a:r>
              <a:rPr lang="en-US" dirty="0" smtClean="0"/>
              <a:t>Acceptance and project end expected ~Oct 2014</a:t>
            </a:r>
          </a:p>
          <a:p>
            <a:r>
              <a:rPr lang="en-US" dirty="0" smtClean="0"/>
              <a:t>More commissioning, then initial science running in both 2015 and 2016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Landry  –  KAGRA collaboration meeting 2 Aug 2013  -  G1300759-v1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1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s6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188879" y="3826944"/>
            <a:ext cx="685069" cy="8522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145853" y="4547536"/>
            <a:ext cx="0" cy="10174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219787" y="3818600"/>
            <a:ext cx="396977" cy="10277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64036" y="3232953"/>
            <a:ext cx="7489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Better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eismic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isolation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3851" y="4132480"/>
            <a:ext cx="6463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Higher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ower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aser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6391" y="4805822"/>
            <a:ext cx="90691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Better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est masses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and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suspension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27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s6s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188879" y="3826944"/>
            <a:ext cx="685069" cy="8522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145853" y="4547536"/>
            <a:ext cx="0" cy="10174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219787" y="3818600"/>
            <a:ext cx="396977" cy="10277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64036" y="3232953"/>
            <a:ext cx="7489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Better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eismic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isolation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3851" y="4132480"/>
            <a:ext cx="6463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Higher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ower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aser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6391" y="4805822"/>
            <a:ext cx="90691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Better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est masses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and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suspension</a:t>
            </a: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961" y="1506544"/>
            <a:ext cx="2199967" cy="33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557" y="16407"/>
            <a:ext cx="2434103" cy="147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2pslcloseu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59" y="1625570"/>
            <a:ext cx="3200339" cy="2400254"/>
          </a:xfrm>
          <a:prstGeom prst="rect">
            <a:avLst/>
          </a:prstGeom>
        </p:spPr>
      </p:pic>
      <p:pic>
        <p:nvPicPr>
          <p:cNvPr id="7" name="Picture 6" descr="H2_BSC8_SUS_ISI4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092"/>
            <a:ext cx="2149859" cy="3230861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86800" y="64008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282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8_!LIGO_Slide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8_!LIGO_Slide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rgbClr val="FF0000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</a:defRPr>
        </a:defPPr>
      </a:lstStyle>
    </a:lnDef>
  </a:objectDefaults>
  <a:extraClrSchemeLst>
    <a:extraClrScheme>
      <a:clrScheme name="!LIGO_Slid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!LIGO_Slid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!LIGO_Slid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DataTi:alazz:LIGO:Document_TEMPLATES:!LIGO_Slide.ppt</Template>
  <TotalTime>52164</TotalTime>
  <Words>4457</Words>
  <Application>Microsoft Macintosh PowerPoint</Application>
  <PresentationFormat>On-screen Show (4:3)</PresentationFormat>
  <Paragraphs>640</Paragraphs>
  <Slides>75</Slides>
  <Notes>27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8_!LIGO_Slide</vt:lpstr>
      <vt:lpstr>\\localhost\Users\mlandry\presentations\kagra13\!OLE_LINK1</vt:lpstr>
      <vt:lpstr>Photo Editor Photo</vt:lpstr>
      <vt:lpstr>Equation</vt:lpstr>
      <vt:lpstr>Installing Advanced LIGO: problems, challenges and some solutions  M. Landry  LIGO Hanford Observatory/Caltech KAGRA Collaboration Meeting Toyama University 2 August 2013 LIGO-G1300759</vt:lpstr>
      <vt:lpstr>Outline</vt:lpstr>
      <vt:lpstr>Outline</vt:lpstr>
      <vt:lpstr>LIGO Laboratory: two Observatories, Caltech and MIT campuses</vt:lpstr>
      <vt:lpstr>PowerPoint Presentation</vt:lpstr>
      <vt:lpstr>Optical configuration</vt:lpstr>
      <vt:lpstr>PowerPoint Presentation</vt:lpstr>
      <vt:lpstr>PowerPoint Presentation</vt:lpstr>
      <vt:lpstr>PowerPoint Presentation</vt:lpstr>
      <vt:lpstr>10X more sensitive, &gt;10X harder…</vt:lpstr>
      <vt:lpstr>Outline</vt:lpstr>
      <vt:lpstr>Advanced LIGO support</vt:lpstr>
      <vt:lpstr>Progress</vt:lpstr>
      <vt:lpstr>LHO installation org chart</vt:lpstr>
      <vt:lpstr>Staff</vt:lpstr>
      <vt:lpstr>Install Sequence L1</vt:lpstr>
      <vt:lpstr>Install Sequence H1</vt:lpstr>
      <vt:lpstr>Sample install schedule - LLO</vt:lpstr>
      <vt:lpstr>Daily installation meeting</vt:lpstr>
      <vt:lpstr>Procedures and checklists</vt:lpstr>
      <vt:lpstr>Checklists</vt:lpstr>
      <vt:lpstr>A couple of examples*</vt:lpstr>
      <vt:lpstr>Adherence</vt:lpstr>
      <vt:lpstr>Goddard analysis of event</vt:lpstr>
      <vt:lpstr>Safety</vt:lpstr>
      <vt:lpstr>Hazard analyses</vt:lpstr>
      <vt:lpstr>Tracking issues</vt:lpstr>
      <vt:lpstr>Outline</vt:lpstr>
      <vt:lpstr>Installation at sites</vt:lpstr>
      <vt:lpstr>Vacuum equipment modification</vt:lpstr>
      <vt:lpstr>Vacuum mods</vt:lpstr>
      <vt:lpstr>Vacuum mod highlights</vt:lpstr>
      <vt:lpstr>Extending H2 to 4km</vt:lpstr>
      <vt:lpstr>In-chamber cleaning</vt:lpstr>
      <vt:lpstr>In-chamber cleaning</vt:lpstr>
      <vt:lpstr>Clean and bake</vt:lpstr>
      <vt:lpstr>BSC installations</vt:lpstr>
      <vt:lpstr>HAM installations</vt:lpstr>
      <vt:lpstr>Outline</vt:lpstr>
      <vt:lpstr>Quality control</vt:lpstr>
      <vt:lpstr>Viewport and feedthrough testing</vt:lpstr>
      <vt:lpstr>Blade spring corrosion</vt:lpstr>
      <vt:lpstr>Sample problems</vt:lpstr>
      <vt:lpstr>Weld repairs </vt:lpstr>
      <vt:lpstr>1st ITMY fiber break</vt:lpstr>
      <vt:lpstr>2nd ITMY (in-chamber) fiber break</vt:lpstr>
      <vt:lpstr>Prism liftoff (LLO PR3 secondary prism)</vt:lpstr>
      <vt:lpstr>LHO ETMX PUM</vt:lpstr>
      <vt:lpstr>Magnetic coupling</vt:lpstr>
      <vt:lpstr>Magnetic coupling, contd.</vt:lpstr>
      <vt:lpstr>Core optics delivery/processing</vt:lpstr>
      <vt:lpstr>Active acoustic mode damping</vt:lpstr>
      <vt:lpstr>Gas damping</vt:lpstr>
      <vt:lpstr>Mitigation of gas damping</vt:lpstr>
      <vt:lpstr>Contamination control</vt:lpstr>
      <vt:lpstr>Problematic particulate contamination</vt:lpstr>
      <vt:lpstr>Contamination control actions: particle analysis</vt:lpstr>
      <vt:lpstr>Cleaning on the Go</vt:lpstr>
      <vt:lpstr>PowerPoint Presentation</vt:lpstr>
      <vt:lpstr>Items illuminated by flashlight array – real dust from the sites</vt:lpstr>
      <vt:lpstr>Without flashlight array</vt:lpstr>
      <vt:lpstr>With Flashlight array</vt:lpstr>
      <vt:lpstr>KAGRA HEPA suit</vt:lpstr>
      <vt:lpstr>Beamtube leak at LLO</vt:lpstr>
      <vt:lpstr>Outline</vt:lpstr>
      <vt:lpstr>Integration</vt:lpstr>
      <vt:lpstr>H2 single arm</vt:lpstr>
      <vt:lpstr>H2 single arm, contd.</vt:lpstr>
      <vt:lpstr>Underway at Livingston</vt:lpstr>
      <vt:lpstr>LLO OMC locked</vt:lpstr>
      <vt:lpstr>HIFO-Y</vt:lpstr>
      <vt:lpstr>PowerPoint Presentation</vt:lpstr>
      <vt:lpstr>HIFO-Y complete at LHO</vt:lpstr>
      <vt:lpstr>Current guess for  sensitivity evolution, observation</vt:lpstr>
      <vt:lpstr>Summary</vt:lpstr>
    </vt:vector>
  </TitlesOfParts>
  <Manager/>
  <Company>LIGO Hanford Observatory/Caltech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Landry</dc:creator>
  <cp:keywords/>
  <dc:description/>
  <cp:lastModifiedBy>Michael Landry</cp:lastModifiedBy>
  <cp:revision>1526</cp:revision>
  <cp:lastPrinted>2013-08-01T00:21:20Z</cp:lastPrinted>
  <dcterms:created xsi:type="dcterms:W3CDTF">2011-04-25T13:37:55Z</dcterms:created>
  <dcterms:modified xsi:type="dcterms:W3CDTF">2013-08-01T22:09:32Z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LIGO-030553-05-E</vt:lpwstr>
  </property>
</Properties>
</file>