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18"/>
  </p:notesMasterIdLst>
  <p:sldIdLst>
    <p:sldId id="256" r:id="rId2"/>
    <p:sldId id="373" r:id="rId3"/>
    <p:sldId id="384" r:id="rId4"/>
    <p:sldId id="420" r:id="rId5"/>
    <p:sldId id="376" r:id="rId6"/>
    <p:sldId id="411" r:id="rId7"/>
    <p:sldId id="413" r:id="rId8"/>
    <p:sldId id="419" r:id="rId9"/>
    <p:sldId id="421" r:id="rId10"/>
    <p:sldId id="414" r:id="rId11"/>
    <p:sldId id="415" r:id="rId12"/>
    <p:sldId id="418" r:id="rId13"/>
    <p:sldId id="417" r:id="rId14"/>
    <p:sldId id="422" r:id="rId15"/>
    <p:sldId id="394" r:id="rId16"/>
    <p:sldId id="366" r:id="rId17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512AE2"/>
    <a:srgbClr val="3218F4"/>
    <a:srgbClr val="FF33CC"/>
    <a:srgbClr val="1A7C23"/>
    <a:srgbClr val="000099"/>
    <a:srgbClr val="11378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36" autoAdjust="0"/>
    <p:restoredTop sz="94614" autoAdjust="0"/>
  </p:normalViewPr>
  <p:slideViewPr>
    <p:cSldViewPr snapToGrid="0" snapToObjects="1">
      <p:cViewPr varScale="1">
        <p:scale>
          <a:sx n="102" d="100"/>
          <a:sy n="102" d="100"/>
        </p:scale>
        <p:origin x="-1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449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3338" y="674688"/>
            <a:ext cx="4495800" cy="3371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270375"/>
            <a:ext cx="5207000" cy="40465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42338"/>
            <a:ext cx="3078163" cy="4492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542338"/>
            <a:ext cx="3078162" cy="4492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59A45D87-435F-4F32-9D2B-D05239F85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F716C9-CB17-4F42-982F-7352561FC73D}" type="slidenum">
              <a:rPr lang="en-US" smtClean="0">
                <a:cs typeface="Arial" pitchFamily="34" charset="0"/>
              </a:rPr>
              <a:pPr/>
              <a:t>1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Scientific Collaboration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27967-43E1-4A09-9B2C-6E5C3C8B9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Scientific Collaboration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2B6A3-65A1-4D41-8063-23343EBF2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Scientific Collaboration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04FD4-4430-4C3F-ABCF-D7CE5212D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5791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Scientific Collaboration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2E373-F508-4B33-A799-F53CF423F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5791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Scientific Collaboration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62080-A5B3-45E3-8A90-7CDFFACBF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Scientific Collaboration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B890D-A14B-4443-AB1D-4BC11DAD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Scientific Collaboration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9BA6F-D522-4408-908D-8AB693522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Scientific Collaboration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4D887-DF80-4FB1-9449-658DDF98A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Scientific Collaboration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02197-407B-4D7E-8AB8-42ED38635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Scientific Collaboration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9A0FF-DEC5-497C-964C-ACD5F2007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Scientific Collaboration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95F0B-FA23-4D9D-B986-F6AEEF71F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Scientific Collaboration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E44B6-0405-4D5A-A329-ED2B496F5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Scientific Collaboration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87600-0945-4FE0-A637-870AE88BD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/>
        </p:nvSpPr>
        <p:spPr bwMode="auto">
          <a:xfrm>
            <a:off x="7543800" y="6400800"/>
            <a:ext cx="1524000" cy="381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GB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b="1" i="1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LIGO Scientific Collaboration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BF1D0E3C-716A-4313-80DD-6198FD039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286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762000" y="6107113"/>
            <a:ext cx="131127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eaLnBrk="0" hangingPunct="0"/>
            <a:r>
              <a:rPr lang="en-US" sz="1400">
                <a:solidFill>
                  <a:schemeClr val="tx2"/>
                </a:solidFill>
                <a:latin typeface="Helvetica" pitchFamily="34" charset="0"/>
              </a:rPr>
              <a:t> </a:t>
            </a:r>
          </a:p>
          <a:p>
            <a:pPr eaLnBrk="0" hangingPunct="0"/>
            <a:r>
              <a:rPr lang="en-US" sz="1400">
                <a:solidFill>
                  <a:schemeClr val="tx2"/>
                </a:solidFill>
                <a:latin typeface="Helvetica" pitchFamily="34" charset="0"/>
              </a:rPr>
              <a:t>                                                                                                                                               </a:t>
            </a:r>
          </a:p>
          <a:p>
            <a:pPr eaLnBrk="0" hangingPunct="0"/>
            <a:r>
              <a:rPr lang="en-US" sz="1400">
                <a:solidFill>
                  <a:schemeClr val="tx2"/>
                </a:solidFill>
                <a:latin typeface="Helvetica" pitchFamily="34" charset="0"/>
              </a:rPr>
              <a:t>                                                                                                                                                    			 				</a:t>
            </a:r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4430713" y="64849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036" name="Rectangle 11"/>
          <p:cNvSpPr>
            <a:spLocks noChangeArrowheads="1"/>
          </p:cNvSpPr>
          <p:nvPr/>
        </p:nvSpPr>
        <p:spPr bwMode="auto">
          <a:xfrm>
            <a:off x="0" y="1028700"/>
            <a:ext cx="9132888" cy="38100"/>
          </a:xfrm>
          <a:prstGeom prst="rect">
            <a:avLst/>
          </a:prstGeom>
          <a:solidFill>
            <a:srgbClr val="11378D"/>
          </a:solidFill>
          <a:ln w="9525">
            <a:solidFill>
              <a:srgbClr val="11378D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pic>
        <p:nvPicPr>
          <p:cNvPr id="1037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228600"/>
            <a:ext cx="1773238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38" name="Picture 1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47038" y="228600"/>
            <a:ext cx="1096962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sz="2400">
          <a:solidFill>
            <a:schemeClr val="tx2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>
          <a:solidFill>
            <a:schemeClr val="tx2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itchFamily="34" charset="0"/>
        <a:buChar char="–"/>
        <a:defRPr sz="1600">
          <a:solidFill>
            <a:schemeClr val="tx2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/>
        <a:buChar char="l"/>
        <a:defRPr sz="1600">
          <a:solidFill>
            <a:schemeClr val="tx2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2"/>
          </a:solidFill>
          <a:latin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cc.ligo.org/cgi-bin/private/DocDB/ShowDocument?docid=p130003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jpeg"/><Relationship Id="rId5" Type="http://schemas.openxmlformats.org/officeDocument/2006/relationships/image" Target="../media/image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3425" y="2097088"/>
            <a:ext cx="7772400" cy="612775"/>
          </a:xfrm>
        </p:spPr>
        <p:txBody>
          <a:bodyPr/>
          <a:lstStyle/>
          <a:p>
            <a:r>
              <a:rPr lang="en-GB" sz="2800" dirty="0" smtClean="0">
                <a:solidFill>
                  <a:srgbClr val="000099"/>
                </a:solidFill>
              </a:rPr>
              <a:t>Coatings research in the </a:t>
            </a:r>
            <a:r>
              <a:rPr lang="en-GB" sz="2800" dirty="0" err="1" smtClean="0">
                <a:solidFill>
                  <a:srgbClr val="000099"/>
                </a:solidFill>
              </a:rPr>
              <a:t>ELiTES</a:t>
            </a:r>
            <a:r>
              <a:rPr lang="en-GB" sz="2800" dirty="0" smtClean="0">
                <a:solidFill>
                  <a:srgbClr val="000099"/>
                </a:solidFill>
              </a:rPr>
              <a:t> Collaboration </a:t>
            </a:r>
            <a:endParaRPr lang="en-US" sz="2800" dirty="0" smtClean="0">
              <a:solidFill>
                <a:srgbClr val="000099"/>
              </a:solidFill>
            </a:endParaRP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228725" y="3008313"/>
            <a:ext cx="6948488" cy="3346450"/>
          </a:xfrm>
        </p:spPr>
        <p:txBody>
          <a:bodyPr/>
          <a:lstStyle/>
          <a:p>
            <a:pPr marL="406400" indent="-406400">
              <a:lnSpc>
                <a:spcPct val="80000"/>
              </a:lnSpc>
            </a:pPr>
            <a:r>
              <a:rPr lang="en-GB" sz="1600" dirty="0" smtClean="0"/>
              <a:t>K. Craig</a:t>
            </a:r>
            <a:r>
              <a:rPr lang="en-GB" sz="1600" baseline="30000" dirty="0" smtClean="0"/>
              <a:t>1</a:t>
            </a:r>
            <a:r>
              <a:rPr lang="en-GB" sz="1600" dirty="0" smtClean="0"/>
              <a:t>, E. Hirose2, K. Yamamoto</a:t>
            </a:r>
            <a:r>
              <a:rPr lang="en-GB" sz="1600" baseline="30000" dirty="0" smtClean="0"/>
              <a:t>2</a:t>
            </a:r>
            <a:r>
              <a:rPr lang="en-GB" sz="1600" dirty="0" smtClean="0"/>
              <a:t>, I.W. Martin</a:t>
            </a:r>
            <a:r>
              <a:rPr lang="en-GB" sz="1600" baseline="30000" dirty="0" smtClean="0"/>
              <a:t>1</a:t>
            </a:r>
            <a:r>
              <a:rPr lang="en-GB" sz="1600" dirty="0" smtClean="0"/>
              <a:t>,  A. Cumming</a:t>
            </a:r>
            <a:r>
              <a:rPr lang="en-GB" sz="1600" baseline="30000" dirty="0" smtClean="0"/>
              <a:t>1</a:t>
            </a:r>
            <a:r>
              <a:rPr lang="en-GB" sz="1600" dirty="0" smtClean="0"/>
              <a:t>,</a:t>
            </a:r>
          </a:p>
          <a:p>
            <a:pPr marL="406400" indent="-406400">
              <a:lnSpc>
                <a:spcPct val="80000"/>
              </a:lnSpc>
            </a:pPr>
            <a:r>
              <a:rPr lang="en-GB" sz="1600" dirty="0" smtClean="0"/>
              <a:t>T. Suzuki</a:t>
            </a:r>
            <a:r>
              <a:rPr lang="en-GB" sz="1600" baseline="30000" dirty="0" smtClean="0"/>
              <a:t>3</a:t>
            </a:r>
            <a:r>
              <a:rPr lang="en-GB" sz="1600" dirty="0" smtClean="0"/>
              <a:t>, K. Waseda</a:t>
            </a:r>
            <a:r>
              <a:rPr lang="en-GB" sz="1600" baseline="30000" dirty="0" smtClean="0"/>
              <a:t>4</a:t>
            </a:r>
            <a:r>
              <a:rPr lang="en-GB" sz="1600" dirty="0" smtClean="0"/>
              <a:t>, M. Ohashi</a:t>
            </a:r>
            <a:r>
              <a:rPr lang="en-GB" sz="1600" baseline="30000" dirty="0" smtClean="0"/>
              <a:t>2</a:t>
            </a:r>
            <a:r>
              <a:rPr lang="en-GB" sz="1600" dirty="0" smtClean="0"/>
              <a:t>, J. Hough</a:t>
            </a:r>
            <a:r>
              <a:rPr lang="en-GB" sz="1600" baseline="30000" dirty="0" smtClean="0"/>
              <a:t>1</a:t>
            </a:r>
            <a:r>
              <a:rPr lang="en-GB" sz="1600" dirty="0" smtClean="0"/>
              <a:t>, S. Rowan</a:t>
            </a:r>
            <a:r>
              <a:rPr lang="en-GB" sz="1600" baseline="30000" dirty="0" smtClean="0"/>
              <a:t>1</a:t>
            </a:r>
          </a:p>
          <a:p>
            <a:pPr marL="406400" indent="-406400">
              <a:lnSpc>
                <a:spcPct val="80000"/>
              </a:lnSpc>
              <a:buFont typeface="Wingdings" pitchFamily="2" charset="2"/>
              <a:buChar char="§"/>
            </a:pPr>
            <a:endParaRPr lang="en-US" sz="1600" dirty="0" smtClean="0"/>
          </a:p>
          <a:p>
            <a:pPr marL="406400" indent="-406400">
              <a:lnSpc>
                <a:spcPct val="80000"/>
              </a:lnSpc>
            </a:pPr>
            <a:r>
              <a:rPr lang="en-US" sz="1200" baseline="30000" dirty="0" smtClean="0"/>
              <a:t>1 </a:t>
            </a:r>
            <a:r>
              <a:rPr lang="en-US" sz="1200" dirty="0" smtClean="0"/>
              <a:t>SUPA, University of Glasgow</a:t>
            </a:r>
          </a:p>
          <a:p>
            <a:pPr marL="406400" indent="-406400">
              <a:lnSpc>
                <a:spcPct val="80000"/>
              </a:lnSpc>
            </a:pPr>
            <a:r>
              <a:rPr lang="en-US" sz="1200" baseline="30000" dirty="0" smtClean="0"/>
              <a:t>2</a:t>
            </a:r>
            <a:r>
              <a:rPr lang="en-US" sz="1200" dirty="0" smtClean="0"/>
              <a:t>ICRR, University of Tokyo</a:t>
            </a:r>
          </a:p>
          <a:p>
            <a:pPr marL="406400" indent="-406400">
              <a:lnSpc>
                <a:spcPct val="80000"/>
              </a:lnSpc>
            </a:pPr>
            <a:r>
              <a:rPr lang="en-US" sz="1200" baseline="30000" dirty="0" smtClean="0"/>
              <a:t>3</a:t>
            </a:r>
            <a:r>
              <a:rPr lang="en-US" sz="1200" dirty="0" smtClean="0"/>
              <a:t>KEK High Energy Accelerator Research </a:t>
            </a:r>
            <a:r>
              <a:rPr lang="en-US" sz="1200" dirty="0" err="1" smtClean="0"/>
              <a:t>Organisation</a:t>
            </a:r>
            <a:endParaRPr lang="en-US" sz="1200" dirty="0" smtClean="0"/>
          </a:p>
          <a:p>
            <a:pPr marL="406400" indent="-406400">
              <a:lnSpc>
                <a:spcPct val="80000"/>
              </a:lnSpc>
            </a:pPr>
            <a:r>
              <a:rPr lang="en-US" sz="1200" baseline="30000" dirty="0" smtClean="0"/>
              <a:t>4</a:t>
            </a:r>
            <a:r>
              <a:rPr lang="en-US" sz="1200" dirty="0" smtClean="0"/>
              <a:t>National Astronomical Observatory of Japan</a:t>
            </a:r>
          </a:p>
          <a:p>
            <a:pPr marL="406400" indent="-406400">
              <a:lnSpc>
                <a:spcPct val="80000"/>
              </a:lnSpc>
            </a:pPr>
            <a:endParaRPr lang="en-GB" sz="1200" baseline="30000" dirty="0" smtClean="0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 cstate="print"/>
          <a:srcRect l="1981" t="5988" r="1981" b="4184"/>
          <a:stretch>
            <a:fillRect/>
          </a:stretch>
        </p:blipFill>
        <p:spPr bwMode="auto">
          <a:xfrm>
            <a:off x="4114800" y="152400"/>
            <a:ext cx="152082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4833253" y="6491288"/>
            <a:ext cx="578498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1800" dirty="0" smtClean="0">
                <a:solidFill>
                  <a:srgbClr val="000099"/>
                </a:solidFill>
                <a:latin typeface="Calibri" pitchFamily="34" charset="0"/>
              </a:rPr>
              <a:t>Italian Institute of Culture, Tokyo, April </a:t>
            </a:r>
            <a:r>
              <a:rPr lang="en-GB" sz="1800" dirty="0">
                <a:solidFill>
                  <a:srgbClr val="000099"/>
                </a:solidFill>
                <a:latin typeface="Calibri" pitchFamily="34" charset="0"/>
              </a:rPr>
              <a:t>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ICRR disk measurement setup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B890D-A14B-4443-AB1D-4BC11DAD79E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4" y="1086116"/>
            <a:ext cx="7572375" cy="567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81100" y="23241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  <a:latin typeface="Calibri" pitchFamily="34" charset="0"/>
              </a:rPr>
              <a:t>scroll</a:t>
            </a:r>
            <a:r>
              <a:rPr lang="en-US" sz="18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1800" dirty="0" smtClean="0">
                <a:solidFill>
                  <a:srgbClr val="FFFF00"/>
                </a:solidFill>
                <a:latin typeface="Calibri" pitchFamily="34" charset="0"/>
              </a:rPr>
              <a:t>and turbo pump (not seen)</a:t>
            </a:r>
            <a:endParaRPr lang="en-US" sz="1800" dirty="0">
              <a:solidFill>
                <a:srgbClr val="FFFF00"/>
              </a:solidFill>
              <a:latin typeface="Calibri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 flipV="1">
            <a:off x="1600201" y="6048376"/>
            <a:ext cx="276224" cy="48577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1152525" y="6172200"/>
            <a:ext cx="266701" cy="5048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066925" y="5924550"/>
            <a:ext cx="155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Helium</a:t>
            </a:r>
          </a:p>
          <a:p>
            <a:r>
              <a:rPr lang="en-US" sz="1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to compressor</a:t>
            </a:r>
            <a:endParaRPr lang="en-US" sz="1800" dirty="0">
              <a:solidFill>
                <a:schemeClr val="tx2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53100" y="2781300"/>
            <a:ext cx="15525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CLIK</a:t>
            </a:r>
          </a:p>
          <a:p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P ~ 1E-7</a:t>
            </a:r>
          </a:p>
          <a:p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T = 15K–room temp </a:t>
            </a:r>
          </a:p>
          <a:p>
            <a:endParaRPr lang="en-US" sz="1800" dirty="0">
              <a:solidFill>
                <a:srgbClr val="FFFF00"/>
              </a:solidFill>
              <a:latin typeface="Calibri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1091680" y="2528596"/>
            <a:ext cx="130629" cy="36389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CLIK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B890D-A14B-4443-AB1D-4BC11DAD79E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4819" name="Picture 3" descr="C:\Users\ipmu\AppData\Local\Temp\af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4" y="1123950"/>
            <a:ext cx="6858001" cy="5143500"/>
          </a:xfrm>
          <a:prstGeom prst="rect">
            <a:avLst/>
          </a:prstGeom>
          <a:noFill/>
        </p:spPr>
      </p:pic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9904" y="4086225"/>
            <a:ext cx="292454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029450" y="3676650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Electrode</a:t>
            </a:r>
            <a:endParaRPr lang="en-US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698" y="3314700"/>
            <a:ext cx="1733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Optical feed through</a:t>
            </a:r>
            <a:endParaRPr lang="en-US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581025" y="3038475"/>
            <a:ext cx="533400" cy="3333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857499" y="2724150"/>
            <a:ext cx="1076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Mirror</a:t>
            </a:r>
            <a:endParaRPr lang="en-US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09999" y="1304925"/>
            <a:ext cx="144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 sensor</a:t>
            </a:r>
            <a:endParaRPr lang="en-US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5799" y="4714875"/>
            <a:ext cx="144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 sensor</a:t>
            </a:r>
            <a:endParaRPr lang="en-US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43574" y="3028950"/>
            <a:ext cx="144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Disk</a:t>
            </a:r>
            <a:endParaRPr lang="en-US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3733800" y="3009900"/>
            <a:ext cx="352425" cy="1238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95000"/>
                <a:lumOff val="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391149" y="1314450"/>
            <a:ext cx="144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heater</a:t>
            </a:r>
            <a:endParaRPr lang="en-US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4095750" y="1714500"/>
            <a:ext cx="114300" cy="4286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95000"/>
                <a:lumOff val="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>
            <a:off x="4905375" y="1666875"/>
            <a:ext cx="685801" cy="2857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95000"/>
                <a:lumOff val="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>
            <a:off x="5838826" y="3419475"/>
            <a:ext cx="180974" cy="2952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95000"/>
                <a:lumOff val="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 flipV="1">
            <a:off x="4572000" y="4419600"/>
            <a:ext cx="447675" cy="4000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95000"/>
                <a:lumOff val="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CLIK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076325"/>
            <a:ext cx="3876675" cy="5153025"/>
          </a:xfrm>
        </p:spPr>
        <p:txBody>
          <a:bodyPr/>
          <a:lstStyle/>
          <a:p>
            <a:r>
              <a:rPr lang="en-US" dirty="0" smtClean="0"/>
              <a:t>Temperature measured by silicon diode sensors on the top and bottom of clamp structure</a:t>
            </a:r>
          </a:p>
          <a:p>
            <a:r>
              <a:rPr lang="en-US" dirty="0" smtClean="0"/>
              <a:t>Temperature also measured on </a:t>
            </a:r>
            <a:r>
              <a:rPr lang="en-US" dirty="0" smtClean="0"/>
              <a:t>base-plate</a:t>
            </a:r>
            <a:endParaRPr lang="en-US" dirty="0" smtClean="0"/>
          </a:p>
          <a:p>
            <a:r>
              <a:rPr lang="en-US" dirty="0" smtClean="0"/>
              <a:t>Temperature of disk obtained using COMSOL model of </a:t>
            </a:r>
            <a:r>
              <a:rPr lang="en-US" dirty="0" smtClean="0"/>
              <a:t>structure</a:t>
            </a:r>
            <a:endParaRPr lang="en-US" dirty="0" smtClean="0"/>
          </a:p>
          <a:p>
            <a:r>
              <a:rPr lang="en-US" dirty="0" smtClean="0"/>
              <a:t>Temperature control uses heater attached to the top of the clamp</a:t>
            </a:r>
          </a:p>
          <a:p>
            <a:r>
              <a:rPr lang="en-US" dirty="0" smtClean="0"/>
              <a:t>T steps 1K at low temperatures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B890D-A14B-4443-AB1D-4BC11DAD79E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37891" name="Picture 3" descr="C:\Users\ipmu\AppData\Local\Temp\COMSOL_thermal.png"/>
          <p:cNvPicPr>
            <a:picLocks noChangeAspect="1" noChangeArrowheads="1"/>
          </p:cNvPicPr>
          <p:nvPr/>
        </p:nvPicPr>
        <p:blipFill>
          <a:blip r:embed="rId2" cstate="print"/>
          <a:srcRect l="9301" t="17720" r="39263" b="8403"/>
          <a:stretch>
            <a:fillRect/>
          </a:stretch>
        </p:blipFill>
        <p:spPr bwMode="auto">
          <a:xfrm>
            <a:off x="4616192" y="1676400"/>
            <a:ext cx="3880107" cy="4181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C:\Users\ipmu\AppData\Local\Temp\51906.png"/>
          <p:cNvPicPr>
            <a:picLocks noChangeAspect="1" noChangeArrowheads="1"/>
          </p:cNvPicPr>
          <p:nvPr/>
        </p:nvPicPr>
        <p:blipFill>
          <a:blip r:embed="rId2" cstate="print"/>
          <a:srcRect l="25086" t="9942" r="24741" b="8089"/>
          <a:stretch>
            <a:fillRect/>
          </a:stretch>
        </p:blipFill>
        <p:spPr bwMode="auto">
          <a:xfrm>
            <a:off x="2295349" y="2118049"/>
            <a:ext cx="2313992" cy="283650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50" y="1000125"/>
            <a:ext cx="7772400" cy="4648200"/>
          </a:xfrm>
        </p:spPr>
        <p:txBody>
          <a:bodyPr/>
          <a:lstStyle/>
          <a:p>
            <a:r>
              <a:rPr lang="en-US" dirty="0" smtClean="0"/>
              <a:t>Electrostatic drive used to vibrate resonant frequencies of the disk</a:t>
            </a:r>
          </a:p>
          <a:p>
            <a:r>
              <a:rPr lang="en-US" dirty="0" smtClean="0"/>
              <a:t>Target </a:t>
            </a:r>
            <a:r>
              <a:rPr lang="en-US" dirty="0" smtClean="0"/>
              <a:t>mode (~500Hz) </a:t>
            </a:r>
            <a:r>
              <a:rPr lang="en-US" dirty="0" smtClean="0"/>
              <a:t>looks like this: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Optical lever approach with split photodiode used for vibration amplitude readout</a:t>
            </a:r>
          </a:p>
          <a:p>
            <a:r>
              <a:rPr lang="en-US" dirty="0" smtClean="0"/>
              <a:t>Signal fed into lock-in amplifier with reference frequency on resonance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0962" name="Picture 2" descr="C:\Users\ipmu\AppData\Local\Temp\51908.png"/>
          <p:cNvPicPr>
            <a:picLocks noChangeAspect="1" noChangeArrowheads="1"/>
          </p:cNvPicPr>
          <p:nvPr/>
        </p:nvPicPr>
        <p:blipFill>
          <a:blip r:embed="rId3" cstate="print"/>
          <a:srcRect l="24725" t="12369" r="24757" b="9168"/>
          <a:stretch>
            <a:fillRect/>
          </a:stretch>
        </p:blipFill>
        <p:spPr bwMode="auto">
          <a:xfrm>
            <a:off x="4919967" y="2239347"/>
            <a:ext cx="2329903" cy="271520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Coating loss measurement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B890D-A14B-4443-AB1D-4BC11DAD79E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Signal from lock-in recorded on computer</a:t>
            </a:r>
          </a:p>
          <a:p>
            <a:r>
              <a:rPr lang="en-US" dirty="0" smtClean="0"/>
              <a:t>Coated and uncoated disks measured with the coating loss calculated by: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Energy ratio may be calculated analytically or using FEA</a:t>
            </a:r>
          </a:p>
          <a:p>
            <a:r>
              <a:rPr lang="en-US" dirty="0" smtClean="0"/>
              <a:t>Results pending</a:t>
            </a:r>
          </a:p>
          <a:p>
            <a:r>
              <a:rPr lang="en-US" dirty="0" smtClean="0"/>
              <a:t>Hopefully clear up any possible discrepancies in previous coating loss measurements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CLIK Measurement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B890D-A14B-4443-AB1D-4BC11DAD79E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39938" name="Object 5"/>
          <p:cNvGraphicFramePr>
            <a:graphicFrameLocks noChangeAspect="1"/>
          </p:cNvGraphicFramePr>
          <p:nvPr/>
        </p:nvGraphicFramePr>
        <p:xfrm>
          <a:off x="2168525" y="2825750"/>
          <a:ext cx="4691063" cy="693738"/>
        </p:xfrm>
        <a:graphic>
          <a:graphicData uri="http://schemas.openxmlformats.org/presentationml/2006/ole">
            <p:oleObj spid="_x0000_s39938" name="Equation" r:id="rId3" imgW="3352800" imgH="495300" progId="Equation.3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 smtClean="0"/>
              <a:t>Nodal Support - Glasgow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eaLnBrk="0" hangingPunct="0">
              <a:defRPr/>
            </a:pPr>
            <a:fld id="{D214A8AE-BE9E-4522-9336-77A39AD92C12}" type="slidenum">
              <a:rPr lang="en-US" sz="1400">
                <a:latin typeface="+mn-lt"/>
                <a:cs typeface="+mn-cs"/>
              </a:rPr>
              <a:pPr algn="r" eaLnBrk="0" hangingPunct="0">
                <a:defRPr/>
              </a:pPr>
              <a:t>15</a:t>
            </a:fld>
            <a:endParaRPr lang="en-US" sz="1400">
              <a:latin typeface="+mn-lt"/>
              <a:cs typeface="+mn-cs"/>
            </a:endParaRPr>
          </a:p>
        </p:txBody>
      </p:sp>
      <p:sp>
        <p:nvSpPr>
          <p:cNvPr id="18437" name="Content Placeholder 2"/>
          <p:cNvSpPr>
            <a:spLocks noGrp="1"/>
          </p:cNvSpPr>
          <p:nvPr>
            <p:ph idx="4294967295"/>
          </p:nvPr>
        </p:nvSpPr>
        <p:spPr>
          <a:xfrm>
            <a:off x="197044" y="1143162"/>
            <a:ext cx="7772400" cy="4648200"/>
          </a:xfrm>
        </p:spPr>
        <p:txBody>
          <a:bodyPr/>
          <a:lstStyle/>
          <a:p>
            <a:r>
              <a:rPr lang="en-GB" sz="2000" dirty="0" smtClean="0"/>
              <a:t>JAE coatings on disks to be measured at cryogenic temperatures by nodal support. Loss of various modes measured using a nodal support technique. </a:t>
            </a:r>
          </a:p>
          <a:p>
            <a:pPr lvl="1"/>
            <a:r>
              <a:rPr lang="en-GB" sz="2000" dirty="0" smtClean="0"/>
              <a:t>Disk supported by two 50 micron wires</a:t>
            </a:r>
          </a:p>
          <a:p>
            <a:pPr lvl="1"/>
            <a:r>
              <a:rPr lang="en-GB" sz="2000" dirty="0" smtClean="0"/>
              <a:t>Setup previously used for smaller disks – can make larger version or make replica of ICRR setup</a:t>
            </a:r>
          </a:p>
          <a:p>
            <a:pPr lvl="1"/>
            <a:endParaRPr lang="en-GB" sz="2000" dirty="0" smtClean="0"/>
          </a:p>
          <a:p>
            <a:pPr>
              <a:buFont typeface="Wingdings" pitchFamily="2" charset="2"/>
              <a:buNone/>
            </a:pPr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</p:txBody>
      </p:sp>
      <p:pic>
        <p:nvPicPr>
          <p:cNvPr id="18438" name="Picture 11" descr="F:\Ansys\Disc work - cryo\GaP, 2inch, 250um thick\GaP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7138" y="3587627"/>
            <a:ext cx="1849438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5" descr="F:\Ansys\Disc work - cryo\GaP, 2inch, 250um thick\GaP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9288" y="3581277"/>
            <a:ext cx="18415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7" descr="F:\Ansys\Disc work - cryo\GaP, 2inch, 250um thick\GaP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7138" y="5087938"/>
            <a:ext cx="18669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41" name="Group 7"/>
          <p:cNvGrpSpPr>
            <a:grpSpLocks/>
          </p:cNvGrpSpPr>
          <p:nvPr/>
        </p:nvGrpSpPr>
        <p:grpSpPr bwMode="auto">
          <a:xfrm>
            <a:off x="6999288" y="5082543"/>
            <a:ext cx="1865313" cy="1417638"/>
            <a:chOff x="2835" y="2024"/>
            <a:chExt cx="1683" cy="1267"/>
          </a:xfrm>
        </p:grpSpPr>
        <p:pic>
          <p:nvPicPr>
            <p:cNvPr id="18450" name="Picture 8" descr="F:\Ansys\Disc work - cryo\GaP, 2inch, 250um thick\GaP007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35" y="2024"/>
              <a:ext cx="1683" cy="1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8451" name="AutoShape 9"/>
            <p:cNvCxnSpPr>
              <a:cxnSpLocks noChangeShapeType="1"/>
            </p:cNvCxnSpPr>
            <p:nvPr/>
          </p:nvCxnSpPr>
          <p:spPr bwMode="auto">
            <a:xfrm flipH="1">
              <a:off x="2925" y="2115"/>
              <a:ext cx="1490" cy="1161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8452" name="AutoShape 10"/>
            <p:cNvCxnSpPr>
              <a:cxnSpLocks noChangeShapeType="1"/>
            </p:cNvCxnSpPr>
            <p:nvPr/>
          </p:nvCxnSpPr>
          <p:spPr bwMode="auto">
            <a:xfrm>
              <a:off x="3016" y="2115"/>
              <a:ext cx="1490" cy="1161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</p:grpSp>
      <p:pic>
        <p:nvPicPr>
          <p:cNvPr id="18442" name="Picture 2" descr="F:\Alan\Silicon disks, cryo\Room Temp\IMG_2776.JPG"/>
          <p:cNvPicPr>
            <a:picLocks noChangeAspect="1" noChangeArrowheads="1"/>
          </p:cNvPicPr>
          <p:nvPr/>
        </p:nvPicPr>
        <p:blipFill>
          <a:blip r:embed="rId6" cstate="print"/>
          <a:srcRect l="642" t="3262" r="964" b="3432"/>
          <a:stretch>
            <a:fillRect/>
          </a:stretch>
        </p:blipFill>
        <p:spPr bwMode="auto">
          <a:xfrm>
            <a:off x="700088" y="3587627"/>
            <a:ext cx="40576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TextBox 14"/>
          <p:cNvSpPr txBox="1">
            <a:spLocks noChangeArrowheads="1"/>
          </p:cNvSpPr>
          <p:nvPr/>
        </p:nvSpPr>
        <p:spPr bwMode="auto">
          <a:xfrm>
            <a:off x="1562100" y="3150483"/>
            <a:ext cx="1054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  <a:latin typeface="Calibri" pitchFamily="34" charset="0"/>
              </a:rPr>
              <a:t>Disk sample</a:t>
            </a:r>
          </a:p>
        </p:txBody>
      </p:sp>
      <p:sp>
        <p:nvSpPr>
          <p:cNvPr id="18444" name="TextBox 15"/>
          <p:cNvSpPr txBox="1">
            <a:spLocks noChangeArrowheads="1"/>
          </p:cNvSpPr>
          <p:nvPr/>
        </p:nvSpPr>
        <p:spPr bwMode="auto">
          <a:xfrm>
            <a:off x="3647652" y="3122490"/>
            <a:ext cx="13509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  <a:latin typeface="Calibri" pitchFamily="34" charset="0"/>
              </a:rPr>
              <a:t>Electrostatic drive plate</a:t>
            </a:r>
          </a:p>
        </p:txBody>
      </p:sp>
      <p:sp>
        <p:nvSpPr>
          <p:cNvPr id="18445" name="TextBox 16"/>
          <p:cNvSpPr txBox="1">
            <a:spLocks noChangeArrowheads="1"/>
          </p:cNvSpPr>
          <p:nvPr/>
        </p:nvSpPr>
        <p:spPr bwMode="auto">
          <a:xfrm>
            <a:off x="440549" y="3160590"/>
            <a:ext cx="1054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  <a:latin typeface="Calibri" pitchFamily="34" charset="0"/>
              </a:rPr>
              <a:t>Clamp</a:t>
            </a:r>
          </a:p>
        </p:txBody>
      </p:sp>
      <p:cxnSp>
        <p:nvCxnSpPr>
          <p:cNvPr id="18446" name="Straight Arrow Connector 18"/>
          <p:cNvCxnSpPr>
            <a:cxnSpLocks noChangeShapeType="1"/>
          </p:cNvCxnSpPr>
          <p:nvPr/>
        </p:nvCxnSpPr>
        <p:spPr bwMode="auto">
          <a:xfrm>
            <a:off x="1019175" y="3306446"/>
            <a:ext cx="149225" cy="1949450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arrow" w="med" len="med"/>
          </a:ln>
        </p:spPr>
      </p:cxnSp>
      <p:cxnSp>
        <p:nvCxnSpPr>
          <p:cNvPr id="18447" name="Straight Arrow Connector 19"/>
          <p:cNvCxnSpPr>
            <a:cxnSpLocks noChangeShapeType="1"/>
          </p:cNvCxnSpPr>
          <p:nvPr/>
        </p:nvCxnSpPr>
        <p:spPr bwMode="auto">
          <a:xfrm flipH="1">
            <a:off x="3276600" y="3421751"/>
            <a:ext cx="427038" cy="1130300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arrow" w="med" len="med"/>
          </a:ln>
        </p:spPr>
      </p:cxnSp>
      <p:cxnSp>
        <p:nvCxnSpPr>
          <p:cNvPr id="18448" name="Straight Arrow Connector 20"/>
          <p:cNvCxnSpPr>
            <a:cxnSpLocks noChangeShapeType="1"/>
          </p:cNvCxnSpPr>
          <p:nvPr/>
        </p:nvCxnSpPr>
        <p:spPr bwMode="auto">
          <a:xfrm>
            <a:off x="2317750" y="3421751"/>
            <a:ext cx="158750" cy="1130300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arrow" w="med" len="med"/>
          </a:ln>
        </p:spPr>
      </p:cxnSp>
      <p:cxnSp>
        <p:nvCxnSpPr>
          <p:cNvPr id="18449" name="Straight Arrow Connector 25"/>
          <p:cNvCxnSpPr>
            <a:cxnSpLocks noChangeShapeType="1"/>
          </p:cNvCxnSpPr>
          <p:nvPr/>
        </p:nvCxnSpPr>
        <p:spPr bwMode="auto">
          <a:xfrm>
            <a:off x="1019175" y="3315777"/>
            <a:ext cx="2257425" cy="773112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3828" y="1035698"/>
            <a:ext cx="8251825" cy="5424488"/>
          </a:xfrm>
        </p:spPr>
        <p:txBody>
          <a:bodyPr/>
          <a:lstStyle/>
          <a:p>
            <a:r>
              <a:rPr lang="en-GB" sz="2200" dirty="0" smtClean="0"/>
              <a:t>Important to clear up any possible discrepancies in coating loss measurement</a:t>
            </a:r>
          </a:p>
          <a:p>
            <a:pPr lvl="1"/>
            <a:r>
              <a:rPr lang="en-GB" sz="1600" dirty="0" smtClean="0"/>
              <a:t>Loss as a function of temperature is important for noise budget of cryogenic detectors</a:t>
            </a:r>
          </a:p>
          <a:p>
            <a:pPr lvl="1"/>
            <a:r>
              <a:rPr lang="en-GB" sz="1600" dirty="0" smtClean="0"/>
              <a:t>Loss peaks important for understanding loss mechanisms</a:t>
            </a:r>
            <a:endParaRPr lang="en-GB" dirty="0" smtClean="0"/>
          </a:p>
          <a:p>
            <a:r>
              <a:rPr lang="en-GB" dirty="0" smtClean="0"/>
              <a:t>Glasgow and ICRR collaborating through </a:t>
            </a:r>
            <a:r>
              <a:rPr lang="en-GB" dirty="0" err="1" smtClean="0"/>
              <a:t>ELiTES</a:t>
            </a:r>
            <a:r>
              <a:rPr lang="en-GB" dirty="0" smtClean="0"/>
              <a:t> exchange program towards this</a:t>
            </a:r>
          </a:p>
          <a:p>
            <a:r>
              <a:rPr lang="en-GB" sz="2200" dirty="0" smtClean="0"/>
              <a:t>Working coating loss measurement setup at ICRR with help from </a:t>
            </a:r>
            <a:r>
              <a:rPr lang="en-GB" sz="2200" dirty="0" err="1" smtClean="0"/>
              <a:t>ELiTES</a:t>
            </a:r>
            <a:r>
              <a:rPr lang="en-GB" sz="2200" dirty="0" smtClean="0"/>
              <a:t> </a:t>
            </a:r>
            <a:r>
              <a:rPr lang="en-GB" sz="2200" dirty="0" err="1" smtClean="0"/>
              <a:t>exhange</a:t>
            </a:r>
            <a:r>
              <a:rPr lang="en-GB" sz="2200" dirty="0" smtClean="0"/>
              <a:t> program</a:t>
            </a:r>
          </a:p>
          <a:p>
            <a:r>
              <a:rPr lang="en-GB" dirty="0" smtClean="0"/>
              <a:t>NAOJ Coatings </a:t>
            </a:r>
            <a:r>
              <a:rPr lang="en-GB" dirty="0" smtClean="0"/>
              <a:t>being re-measured at </a:t>
            </a:r>
            <a:r>
              <a:rPr lang="en-GB" dirty="0" smtClean="0"/>
              <a:t>ICRR</a:t>
            </a:r>
          </a:p>
          <a:p>
            <a:r>
              <a:rPr lang="en-GB" dirty="0" smtClean="0"/>
              <a:t>Other coatings being planned at ICRR</a:t>
            </a:r>
            <a:endParaRPr lang="en-GB" dirty="0" smtClean="0"/>
          </a:p>
          <a:p>
            <a:r>
              <a:rPr lang="en-GB" dirty="0" smtClean="0"/>
              <a:t>Effects of annealing also under investigation</a:t>
            </a:r>
            <a:endParaRPr lang="en-GB" dirty="0" smtClean="0"/>
          </a:p>
          <a:p>
            <a:r>
              <a:rPr lang="en-GB" dirty="0" smtClean="0"/>
              <a:t>KAGRA optics group interested in testing coatings made by different vendors</a:t>
            </a:r>
            <a:endParaRPr lang="en-GB" dirty="0" smtClean="0"/>
          </a:p>
          <a:p>
            <a:r>
              <a:rPr lang="en-GB" dirty="0" smtClean="0"/>
              <a:t>JAE coatings also being re-measured at Glasgow</a:t>
            </a:r>
          </a:p>
          <a:p>
            <a:endParaRPr lang="en-GB" dirty="0" smtClean="0"/>
          </a:p>
          <a:p>
            <a:endParaRPr lang="en-GB" dirty="0" smtClean="0"/>
          </a:p>
          <a:p>
            <a:pPr>
              <a:buFont typeface="Wingdings" pitchFamily="2" charset="2"/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Group 17"/>
          <p:cNvGrpSpPr>
            <a:grpSpLocks/>
          </p:cNvGrpSpPr>
          <p:nvPr/>
        </p:nvGrpSpPr>
        <p:grpSpPr bwMode="auto">
          <a:xfrm>
            <a:off x="5703888" y="1238250"/>
            <a:ext cx="3084512" cy="3100388"/>
            <a:chOff x="3705" y="1405"/>
            <a:chExt cx="1943" cy="1953"/>
          </a:xfrm>
        </p:grpSpPr>
        <p:pic>
          <p:nvPicPr>
            <p:cNvPr id="308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05" y="1405"/>
              <a:ext cx="1886" cy="1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088" name="Text Box 5"/>
            <p:cNvSpPr txBox="1">
              <a:spLocks noChangeArrowheads="1"/>
            </p:cNvSpPr>
            <p:nvPr/>
          </p:nvSpPr>
          <p:spPr bwMode="auto">
            <a:xfrm>
              <a:off x="4467" y="3162"/>
              <a:ext cx="1181" cy="1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82296" tIns="41148" rIns="82296" bIns="41148">
              <a:spAutoFit/>
            </a:bodyPr>
            <a:lstStyle/>
            <a:p>
              <a:pPr defTabSz="822325">
                <a:spcBef>
                  <a:spcPct val="50000"/>
                </a:spcBef>
              </a:pPr>
              <a:r>
                <a:rPr lang="en-GB" sz="1500">
                  <a:solidFill>
                    <a:srgbClr val="FF0000"/>
                  </a:solidFill>
                  <a:latin typeface="Calibri" pitchFamily="34" charset="0"/>
                  <a:ea typeface="ヒラギノ角ゴ ProN W3" charset="-128"/>
                </a:rPr>
                <a:t>Coating thermal noise</a:t>
              </a:r>
              <a:endParaRPr lang="en-US" sz="1500">
                <a:solidFill>
                  <a:srgbClr val="FF0000"/>
                </a:solidFill>
                <a:latin typeface="Calibri" pitchFamily="34" charset="0"/>
                <a:ea typeface="ヒラギノ角ゴ ProN W3" charset="-128"/>
              </a:endParaRPr>
            </a:p>
          </p:txBody>
        </p:sp>
        <p:sp>
          <p:nvSpPr>
            <p:cNvPr id="3089" name="Line 6"/>
            <p:cNvSpPr>
              <a:spLocks noChangeShapeType="1"/>
            </p:cNvSpPr>
            <p:nvPr/>
          </p:nvSpPr>
          <p:spPr bwMode="auto">
            <a:xfrm flipH="1" flipV="1">
              <a:off x="5338" y="2748"/>
              <a:ext cx="65" cy="3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Coating thermal noise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9799" y="1242106"/>
            <a:ext cx="5776912" cy="4648200"/>
          </a:xfrm>
        </p:spPr>
        <p:txBody>
          <a:bodyPr/>
          <a:lstStyle/>
          <a:p>
            <a:r>
              <a:rPr lang="en-GB" sz="2200" dirty="0" smtClean="0"/>
              <a:t>Coating mechanical loss important for GW detector noise budget</a:t>
            </a:r>
          </a:p>
          <a:p>
            <a:r>
              <a:rPr lang="en-GB" sz="2200" dirty="0" smtClean="0"/>
              <a:t>Important to characterise coatings for a dependable estimate of noise</a:t>
            </a:r>
          </a:p>
          <a:p>
            <a:r>
              <a:rPr lang="en-GB" sz="2200" dirty="0" smtClean="0"/>
              <a:t>Glasgow also involved in the development of coatings with reduced thermal noise for:</a:t>
            </a:r>
          </a:p>
          <a:p>
            <a:pPr lvl="1"/>
            <a:r>
              <a:rPr lang="en-GB" sz="2000" dirty="0" smtClean="0"/>
              <a:t>Enhancements to Advanced LIGO (LIGO3)</a:t>
            </a:r>
          </a:p>
          <a:p>
            <a:pPr lvl="2"/>
            <a:r>
              <a:rPr lang="en-GB" sz="1800" dirty="0" smtClean="0"/>
              <a:t>May operate at cryogenic temperature </a:t>
            </a:r>
            <a:br>
              <a:rPr lang="en-GB" sz="1800" dirty="0" smtClean="0"/>
            </a:br>
            <a:r>
              <a:rPr lang="en-GB" sz="1800" dirty="0" smtClean="0"/>
              <a:t>(120 K?) or room temperature (or both –</a:t>
            </a:r>
            <a:br>
              <a:rPr lang="en-GB" sz="1800" dirty="0" smtClean="0"/>
            </a:br>
            <a:r>
              <a:rPr lang="en-GB" sz="1800" dirty="0" err="1" smtClean="0"/>
              <a:t>cryo</a:t>
            </a:r>
            <a:r>
              <a:rPr lang="en-GB" sz="1800" dirty="0" smtClean="0"/>
              <a:t>-xylophone)</a:t>
            </a:r>
          </a:p>
          <a:p>
            <a:pPr lvl="2"/>
            <a:r>
              <a:rPr lang="en-GB" sz="1800" dirty="0" smtClean="0"/>
              <a:t>May operate around 1550 nm</a:t>
            </a:r>
            <a:endParaRPr lang="en-GB" sz="2000" dirty="0" smtClean="0"/>
          </a:p>
          <a:p>
            <a:pPr lvl="1"/>
            <a:r>
              <a:rPr lang="en-GB" sz="2000" dirty="0" smtClean="0"/>
              <a:t>3</a:t>
            </a:r>
            <a:r>
              <a:rPr lang="en-GB" sz="2000" baseline="30000" dirty="0" smtClean="0"/>
              <a:t>rd</a:t>
            </a:r>
            <a:r>
              <a:rPr lang="en-GB" sz="2000" dirty="0" smtClean="0"/>
              <a:t> generation detectors e.g. ET (LF)</a:t>
            </a:r>
          </a:p>
          <a:p>
            <a:pPr lvl="2"/>
            <a:r>
              <a:rPr lang="en-GB" sz="1800" dirty="0" smtClean="0"/>
              <a:t>Cryogenics (10 or 20 K)</a:t>
            </a:r>
          </a:p>
          <a:p>
            <a:pPr lvl="2"/>
            <a:r>
              <a:rPr lang="en-GB" sz="1800" dirty="0" smtClean="0"/>
              <a:t>Change of wavelength to 1550 nm</a:t>
            </a:r>
            <a:endParaRPr lang="en-GB" sz="1600" dirty="0" smtClean="0"/>
          </a:p>
          <a:p>
            <a:pPr lvl="1"/>
            <a:endParaRPr lang="en-GB" sz="1600" dirty="0" smtClean="0"/>
          </a:p>
          <a:p>
            <a:pPr lvl="2"/>
            <a:endParaRPr lang="en-GB" sz="1800" dirty="0" smtClean="0"/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  <p:grpSp>
        <p:nvGrpSpPr>
          <p:cNvPr id="3077" name="Group 7"/>
          <p:cNvGrpSpPr>
            <a:grpSpLocks/>
          </p:cNvGrpSpPr>
          <p:nvPr/>
        </p:nvGrpSpPr>
        <p:grpSpPr bwMode="auto">
          <a:xfrm>
            <a:off x="4595813" y="4505325"/>
            <a:ext cx="4838700" cy="1952625"/>
            <a:chOff x="0" y="1937"/>
            <a:chExt cx="3048" cy="1230"/>
          </a:xfrm>
        </p:grpSpPr>
        <p:graphicFrame>
          <p:nvGraphicFramePr>
            <p:cNvPr id="3078" name="Object 8"/>
            <p:cNvGraphicFramePr>
              <a:graphicFrameLocks noChangeAspect="1"/>
            </p:cNvGraphicFramePr>
            <p:nvPr/>
          </p:nvGraphicFramePr>
          <p:xfrm>
            <a:off x="232" y="2285"/>
            <a:ext cx="2250" cy="483"/>
          </p:xfrm>
          <a:graphic>
            <a:graphicData uri="http://schemas.openxmlformats.org/presentationml/2006/ole">
              <p:oleObj spid="_x0000_s3078" name="Equation" r:id="rId4" imgW="2070100" imgH="444500" progId="Equation.3">
                <p:embed/>
              </p:oleObj>
            </a:graphicData>
          </a:graphic>
        </p:graphicFrame>
        <p:sp>
          <p:nvSpPr>
            <p:cNvPr id="3079" name="Text Box 9"/>
            <p:cNvSpPr txBox="1">
              <a:spLocks/>
            </p:cNvSpPr>
            <p:nvPr/>
          </p:nvSpPr>
          <p:spPr bwMode="auto">
            <a:xfrm>
              <a:off x="1272" y="2961"/>
              <a:ext cx="1776" cy="20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82296" tIns="41148" rIns="82296" bIns="41148">
              <a:spAutoFit/>
            </a:bodyPr>
            <a:lstStyle/>
            <a:p>
              <a:pPr algn="ctr" defTabSz="822325">
                <a:spcBef>
                  <a:spcPct val="50000"/>
                </a:spcBef>
              </a:pPr>
              <a:r>
                <a:rPr lang="en-GB" sz="1600">
                  <a:solidFill>
                    <a:srgbClr val="FF0000"/>
                  </a:solidFill>
                  <a:latin typeface="Calibri" pitchFamily="34" charset="0"/>
                  <a:ea typeface="ヒラギノ角ゴ ProN W3" charset="-128"/>
                  <a:sym typeface="Gill Sans" charset="0"/>
                </a:rPr>
                <a:t>Coating mechanical loss</a:t>
              </a:r>
            </a:p>
          </p:txBody>
        </p:sp>
        <p:sp>
          <p:nvSpPr>
            <p:cNvPr id="3080" name="Line 10"/>
            <p:cNvSpPr>
              <a:spLocks noChangeShapeType="1"/>
            </p:cNvSpPr>
            <p:nvPr/>
          </p:nvSpPr>
          <p:spPr bwMode="auto">
            <a:xfrm flipV="1">
              <a:off x="1693" y="2642"/>
              <a:ext cx="82" cy="2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Text Box 11"/>
            <p:cNvSpPr txBox="1">
              <a:spLocks/>
            </p:cNvSpPr>
            <p:nvPr/>
          </p:nvSpPr>
          <p:spPr bwMode="auto">
            <a:xfrm>
              <a:off x="1342" y="1937"/>
              <a:ext cx="1160" cy="20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82296" tIns="41148" rIns="82296" bIns="41148">
              <a:spAutoFit/>
            </a:bodyPr>
            <a:lstStyle/>
            <a:p>
              <a:pPr algn="ctr" defTabSz="822325">
                <a:spcBef>
                  <a:spcPct val="50000"/>
                </a:spcBef>
              </a:pPr>
              <a:r>
                <a:rPr lang="en-GB" sz="1600">
                  <a:solidFill>
                    <a:srgbClr val="FF0000"/>
                  </a:solidFill>
                  <a:latin typeface="Calibri" pitchFamily="34" charset="0"/>
                  <a:ea typeface="ヒラギノ角ゴ ProN W3" charset="-128"/>
                  <a:sym typeface="Gill Sans" charset="0"/>
                </a:rPr>
                <a:t>Coating thickness</a:t>
              </a:r>
            </a:p>
          </p:txBody>
        </p:sp>
        <p:sp>
          <p:nvSpPr>
            <p:cNvPr id="3082" name="Line 12"/>
            <p:cNvSpPr>
              <a:spLocks noChangeShapeType="1"/>
            </p:cNvSpPr>
            <p:nvPr/>
          </p:nvSpPr>
          <p:spPr bwMode="auto">
            <a:xfrm flipH="1">
              <a:off x="1643" y="2144"/>
              <a:ext cx="119" cy="21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Text Box 13"/>
            <p:cNvSpPr txBox="1">
              <a:spLocks/>
            </p:cNvSpPr>
            <p:nvPr/>
          </p:nvSpPr>
          <p:spPr bwMode="auto">
            <a:xfrm>
              <a:off x="0" y="2829"/>
              <a:ext cx="1776" cy="20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82296" tIns="41148" rIns="82296" bIns="41148">
              <a:spAutoFit/>
            </a:bodyPr>
            <a:lstStyle/>
            <a:p>
              <a:pPr algn="ctr" defTabSz="822325">
                <a:spcBef>
                  <a:spcPct val="50000"/>
                </a:spcBef>
              </a:pPr>
              <a:r>
                <a:rPr lang="en-GB" sz="1600">
                  <a:solidFill>
                    <a:srgbClr val="FF0000"/>
                  </a:solidFill>
                  <a:latin typeface="Calibri" pitchFamily="34" charset="0"/>
                  <a:ea typeface="ヒラギノ角ゴ ProN W3" charset="-128"/>
                  <a:sym typeface="Gill Sans" charset="0"/>
                </a:rPr>
                <a:t>Laser beam radius</a:t>
              </a:r>
            </a:p>
          </p:txBody>
        </p:sp>
        <p:sp>
          <p:nvSpPr>
            <p:cNvPr id="3084" name="Line 14"/>
            <p:cNvSpPr>
              <a:spLocks noChangeShapeType="1"/>
            </p:cNvSpPr>
            <p:nvPr/>
          </p:nvSpPr>
          <p:spPr bwMode="auto">
            <a:xfrm flipV="1">
              <a:off x="1200" y="2738"/>
              <a:ext cx="174" cy="13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Text Box 15"/>
            <p:cNvSpPr txBox="1">
              <a:spLocks/>
            </p:cNvSpPr>
            <p:nvPr/>
          </p:nvSpPr>
          <p:spPr bwMode="auto">
            <a:xfrm>
              <a:off x="138" y="1979"/>
              <a:ext cx="1160" cy="20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82296" tIns="41148" rIns="82296" bIns="41148">
              <a:spAutoFit/>
            </a:bodyPr>
            <a:lstStyle/>
            <a:p>
              <a:pPr algn="ctr" defTabSz="822325">
                <a:spcBef>
                  <a:spcPct val="50000"/>
                </a:spcBef>
              </a:pPr>
              <a:r>
                <a:rPr lang="en-GB" sz="1600">
                  <a:solidFill>
                    <a:srgbClr val="FF0000"/>
                  </a:solidFill>
                  <a:latin typeface="Calibri" pitchFamily="34" charset="0"/>
                  <a:ea typeface="ヒラギノ角ゴ ProN W3" charset="-128"/>
                  <a:sym typeface="Gill Sans" charset="0"/>
                </a:rPr>
                <a:t>Temperature</a:t>
              </a:r>
            </a:p>
          </p:txBody>
        </p:sp>
        <p:sp>
          <p:nvSpPr>
            <p:cNvPr id="3086" name="Line 16"/>
            <p:cNvSpPr>
              <a:spLocks noChangeShapeType="1"/>
            </p:cNvSpPr>
            <p:nvPr/>
          </p:nvSpPr>
          <p:spPr bwMode="auto">
            <a:xfrm>
              <a:off x="1054" y="2188"/>
              <a:ext cx="147" cy="11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25650" y="228600"/>
            <a:ext cx="5791200" cy="609600"/>
          </a:xfrm>
        </p:spPr>
        <p:txBody>
          <a:bodyPr/>
          <a:lstStyle/>
          <a:p>
            <a:r>
              <a:rPr lang="en-GB" sz="2400" smtClean="0"/>
              <a:t>Paths to improved coating TN performance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192213"/>
            <a:ext cx="8407400" cy="5419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900" smtClean="0"/>
              <a:t>Better amorphous coatings - we know they work! Just starting to understand what causes their dissipation</a:t>
            </a:r>
          </a:p>
          <a:p>
            <a:pPr lvl="1">
              <a:lnSpc>
                <a:spcPct val="90000"/>
              </a:lnSpc>
            </a:pPr>
            <a:r>
              <a:rPr lang="en-GB" sz="1700" smtClean="0"/>
              <a:t>(alternate materials - amorphous silicon for 1550nm?)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GB" sz="1700" smtClean="0"/>
          </a:p>
          <a:p>
            <a:pPr>
              <a:lnSpc>
                <a:spcPct val="90000"/>
              </a:lnSpc>
            </a:pPr>
            <a:r>
              <a:rPr lang="en-GB" sz="1900" smtClean="0"/>
              <a:t>Crystalline coatings:</a:t>
            </a:r>
          </a:p>
          <a:p>
            <a:pPr lvl="1"/>
            <a:r>
              <a:rPr lang="en-GB" sz="1700" smtClean="0"/>
              <a:t>Intrinsic Brownian loss of AlGAs shown to be low (few x 10‐6 at 10K ‐ G. Cole, GWADW Hawaii 2011)</a:t>
            </a:r>
          </a:p>
          <a:p>
            <a:pPr lvl="2">
              <a:lnSpc>
                <a:spcPct val="90000"/>
              </a:lnSpc>
            </a:pPr>
            <a:r>
              <a:rPr lang="en-GB" sz="1700" smtClean="0"/>
              <a:t>Low Brownian noise after being transferred to new substrate? </a:t>
            </a:r>
          </a:p>
          <a:p>
            <a:pPr lvl="2">
              <a:lnSpc>
                <a:spcPct val="90000"/>
              </a:lnSpc>
            </a:pPr>
            <a:r>
              <a:rPr lang="en-GB" sz="1700" smtClean="0"/>
              <a:t>Can they be used successfully on silicon at low temperature?</a:t>
            </a:r>
          </a:p>
          <a:p>
            <a:pPr lvl="1">
              <a:lnSpc>
                <a:spcPct val="90000"/>
              </a:lnSpc>
            </a:pPr>
            <a:endParaRPr lang="en-GB" sz="1700" smtClean="0"/>
          </a:p>
          <a:p>
            <a:pPr lvl="1">
              <a:lnSpc>
                <a:spcPct val="90000"/>
              </a:lnSpc>
            </a:pPr>
            <a:r>
              <a:rPr lang="en-GB" sz="1700" smtClean="0"/>
              <a:t>GaP/AlGaP alternative - lattice matched to silicon - what is loss?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GB" sz="1700" smtClean="0"/>
          </a:p>
          <a:p>
            <a:pPr>
              <a:lnSpc>
                <a:spcPct val="90000"/>
              </a:lnSpc>
            </a:pPr>
            <a:r>
              <a:rPr lang="en-GB" sz="1900" smtClean="0"/>
              <a:t>Remove coatings entirely?</a:t>
            </a:r>
            <a:r>
              <a:rPr lang="en-GB" sz="200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GB" sz="1700" smtClean="0"/>
              <a:t>Diffractive / waveguide optics</a:t>
            </a:r>
          </a:p>
          <a:p>
            <a:pPr lvl="1">
              <a:lnSpc>
                <a:spcPct val="90000"/>
              </a:lnSpc>
            </a:pPr>
            <a:r>
              <a:rPr lang="en-GB" sz="1700" smtClean="0"/>
              <a:t>lots of increased (lossy?) surface area - what really is the thermal noise? </a:t>
            </a:r>
          </a:p>
          <a:p>
            <a:pPr lvl="2">
              <a:lnSpc>
                <a:spcPct val="90000"/>
              </a:lnSpc>
            </a:pPr>
            <a:r>
              <a:rPr lang="en-GB" sz="1500" smtClean="0"/>
              <a:t>Benefits not clear at room T – very promising on silicon at low T?</a:t>
            </a:r>
          </a:p>
          <a:p>
            <a:pPr lvl="2">
              <a:lnSpc>
                <a:spcPct val="90000"/>
              </a:lnSpc>
            </a:pPr>
            <a:r>
              <a:rPr lang="en-GB" sz="1500" smtClean="0"/>
              <a:t>See D. Heinert et al.  </a:t>
            </a:r>
            <a:r>
              <a:rPr lang="en-GB" sz="1500" smtClean="0">
                <a:hlinkClick r:id="rId2"/>
              </a:rPr>
              <a:t>LIGO-P1300034-v1</a:t>
            </a:r>
            <a:endParaRPr lang="en-GB" sz="1500" smtClean="0"/>
          </a:p>
          <a:p>
            <a:pPr lvl="1">
              <a:lnSpc>
                <a:spcPct val="90000"/>
              </a:lnSpc>
              <a:buFontTx/>
              <a:buNone/>
            </a:pPr>
            <a:endParaRPr lang="en-GB" sz="1700" smtClean="0"/>
          </a:p>
          <a:p>
            <a:pPr>
              <a:lnSpc>
                <a:spcPct val="90000"/>
              </a:lnSpc>
            </a:pPr>
            <a:r>
              <a:rPr lang="en-GB" sz="1900" smtClean="0"/>
              <a:t>Way ahead not yet clear – studies ongoing in each of these areas</a:t>
            </a:r>
          </a:p>
          <a:p>
            <a:pPr>
              <a:lnSpc>
                <a:spcPct val="90000"/>
              </a:lnSpc>
            </a:pPr>
            <a:endParaRPr lang="en-GB" sz="19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700" smtClean="0"/>
              <a:t>Cryogenic coating loss measurements</a:t>
            </a:r>
          </a:p>
        </p:txBody>
      </p:sp>
      <p:graphicFrame>
        <p:nvGraphicFramePr>
          <p:cNvPr id="5123" name="Object 17"/>
          <p:cNvGraphicFramePr>
            <a:graphicFrameLocks noChangeAspect="1"/>
          </p:cNvGraphicFramePr>
          <p:nvPr>
            <p:ph sz="half" idx="1"/>
          </p:nvPr>
        </p:nvGraphicFramePr>
        <p:xfrm>
          <a:off x="650875" y="2582863"/>
          <a:ext cx="2011363" cy="582612"/>
        </p:xfrm>
        <a:graphic>
          <a:graphicData uri="http://schemas.openxmlformats.org/presentationml/2006/ole">
            <p:oleObj spid="_x0000_s38914" name="Equation" r:id="rId3" imgW="1358310" imgH="393529" progId="Equation.3">
              <p:embed/>
            </p:oleObj>
          </a:graphicData>
        </a:graphic>
      </p:graphicFrame>
      <p:graphicFrame>
        <p:nvGraphicFramePr>
          <p:cNvPr id="5124" name="Object 23"/>
          <p:cNvGraphicFramePr>
            <a:graphicFrameLocks noChangeAspect="1"/>
          </p:cNvGraphicFramePr>
          <p:nvPr>
            <p:ph sz="quarter" idx="2"/>
          </p:nvPr>
        </p:nvGraphicFramePr>
        <p:xfrm>
          <a:off x="6291263" y="4178300"/>
          <a:ext cx="2195512" cy="2247900"/>
        </p:xfrm>
        <a:graphic>
          <a:graphicData uri="http://schemas.openxmlformats.org/presentationml/2006/ole">
            <p:oleObj spid="_x0000_s38915" name="CorelDRAW" r:id="rId4" imgW="2895600" imgH="2962656" progId="">
              <p:embed/>
            </p:oleObj>
          </a:graphicData>
        </a:graphic>
      </p:graphicFrame>
      <p:pic>
        <p:nvPicPr>
          <p:cNvPr id="5125" name="Picture 5" descr="ring-dow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1214438"/>
            <a:ext cx="2251075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" descr="57mm 670Hz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0450" y="1450975"/>
            <a:ext cx="1495425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79425" y="1298575"/>
            <a:ext cx="2211388" cy="1206500"/>
            <a:chOff x="206" y="2031"/>
            <a:chExt cx="1568" cy="914"/>
          </a:xfrm>
        </p:grpSpPr>
        <p:pic>
          <p:nvPicPr>
            <p:cNvPr id="5137" name="Picture 9" descr="04-2006 19th April - 1st coated Si flexur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9" y="2073"/>
              <a:ext cx="1528" cy="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8" name="Rectangle 10"/>
            <p:cNvSpPr>
              <a:spLocks noChangeArrowheads="1"/>
            </p:cNvSpPr>
            <p:nvPr/>
          </p:nvSpPr>
          <p:spPr bwMode="auto">
            <a:xfrm>
              <a:off x="206" y="2060"/>
              <a:ext cx="1568" cy="885"/>
            </a:xfrm>
            <a:prstGeom prst="rect">
              <a:avLst/>
            </a:prstGeom>
            <a:noFill/>
            <a:ln w="19050" cap="rnd">
              <a:solidFill>
                <a:srgbClr val="00008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9" name="Text Box 11"/>
            <p:cNvSpPr txBox="1">
              <a:spLocks noChangeArrowheads="1"/>
            </p:cNvSpPr>
            <p:nvPr/>
          </p:nvSpPr>
          <p:spPr bwMode="auto">
            <a:xfrm>
              <a:off x="403" y="2632"/>
              <a:ext cx="9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9" tIns="45719" rIns="91439" bIns="45719">
              <a:spAutoFit/>
            </a:bodyPr>
            <a:lstStyle/>
            <a:p>
              <a:r>
                <a:rPr lang="en-GB" sz="1400" b="1" dirty="0" err="1">
                  <a:solidFill>
                    <a:schemeClr val="bg1"/>
                  </a:solidFill>
                  <a:latin typeface="Calibri" pitchFamily="34" charset="0"/>
                  <a:ea typeface="ヒラギノ角ゴ ProN W3" charset="-128"/>
                </a:rPr>
                <a:t>tantala</a:t>
              </a: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  <a:ea typeface="ヒラギノ角ゴ ProN W3" charset="-128"/>
                </a:rPr>
                <a:t> coating</a:t>
              </a:r>
              <a:endParaRPr lang="en-US" sz="1400" b="1" dirty="0">
                <a:solidFill>
                  <a:schemeClr val="bg1"/>
                </a:solidFill>
                <a:latin typeface="Calibri" pitchFamily="34" charset="0"/>
                <a:ea typeface="ヒラギノ角ゴ ProN W3" charset="-128"/>
              </a:endParaRPr>
            </a:p>
          </p:txBody>
        </p:sp>
        <p:sp>
          <p:nvSpPr>
            <p:cNvPr id="5140" name="Line 12"/>
            <p:cNvSpPr>
              <a:spLocks noChangeShapeType="1"/>
            </p:cNvSpPr>
            <p:nvPr/>
          </p:nvSpPr>
          <p:spPr bwMode="auto">
            <a:xfrm flipV="1">
              <a:off x="810" y="2428"/>
              <a:ext cx="301" cy="189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miter lim="800000"/>
              <a:headEnd/>
              <a:tailEnd type="stealth" w="lg" len="lg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41" name="Text Box 13"/>
            <p:cNvSpPr txBox="1">
              <a:spLocks noChangeArrowheads="1"/>
            </p:cNvSpPr>
            <p:nvPr/>
          </p:nvSpPr>
          <p:spPr bwMode="auto">
            <a:xfrm>
              <a:off x="326" y="2031"/>
              <a:ext cx="735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9" tIns="45719" rIns="91439" bIns="45719">
              <a:spAutoFit/>
            </a:bodyPr>
            <a:lstStyle/>
            <a:p>
              <a:pPr algn="ctr"/>
              <a:r>
                <a:rPr lang="en-GB" sz="1300" b="1">
                  <a:solidFill>
                    <a:schemeClr val="bg1"/>
                  </a:solidFill>
                  <a:latin typeface="Calibri" pitchFamily="34" charset="0"/>
                  <a:ea typeface="ヒラギノ角ゴ ProN W3" charset="-128"/>
                </a:rPr>
                <a:t>electrostatic</a:t>
              </a:r>
            </a:p>
            <a:p>
              <a:pPr algn="ctr"/>
              <a:r>
                <a:rPr lang="en-GB" sz="1300" b="1">
                  <a:solidFill>
                    <a:schemeClr val="bg1"/>
                  </a:solidFill>
                  <a:latin typeface="Calibri" pitchFamily="34" charset="0"/>
                  <a:ea typeface="ヒラギノ角ゴ ProN W3" charset="-128"/>
                </a:rPr>
                <a:t>drive</a:t>
              </a:r>
              <a:endParaRPr lang="en-US" sz="1300" b="1">
                <a:solidFill>
                  <a:schemeClr val="bg1"/>
                </a:solidFill>
                <a:latin typeface="Calibri" pitchFamily="34" charset="0"/>
                <a:ea typeface="ヒラギノ角ゴ ProN W3" charset="-128"/>
              </a:endParaRPr>
            </a:p>
          </p:txBody>
        </p:sp>
        <p:sp>
          <p:nvSpPr>
            <p:cNvPr id="5142" name="Line 14"/>
            <p:cNvSpPr>
              <a:spLocks noChangeShapeType="1"/>
            </p:cNvSpPr>
            <p:nvPr/>
          </p:nvSpPr>
          <p:spPr bwMode="auto">
            <a:xfrm>
              <a:off x="830" y="2195"/>
              <a:ext cx="351" cy="7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miter lim="800000"/>
              <a:headEnd/>
              <a:tailEnd type="stealth" w="lg" len="lg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128" name="AutoShape 15"/>
          <p:cNvSpPr>
            <a:spLocks noChangeArrowheads="1"/>
          </p:cNvSpPr>
          <p:nvPr/>
        </p:nvSpPr>
        <p:spPr bwMode="auto">
          <a:xfrm>
            <a:off x="2960688" y="1749425"/>
            <a:ext cx="360362" cy="287338"/>
          </a:xfrm>
          <a:prstGeom prst="rightArrow">
            <a:avLst>
              <a:gd name="adj1" fmla="val 50000"/>
              <a:gd name="adj2" fmla="val 3135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29" name="AutoShape 16"/>
          <p:cNvSpPr>
            <a:spLocks noChangeArrowheads="1"/>
          </p:cNvSpPr>
          <p:nvPr/>
        </p:nvSpPr>
        <p:spPr bwMode="auto">
          <a:xfrm>
            <a:off x="5310188" y="1912938"/>
            <a:ext cx="360362" cy="287337"/>
          </a:xfrm>
          <a:prstGeom prst="rightArrow">
            <a:avLst>
              <a:gd name="adj1" fmla="val 50000"/>
              <a:gd name="adj2" fmla="val 31354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5130" name="Picture 20" descr="peak_fit_newest_tal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8" y="4343400"/>
            <a:ext cx="2832100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37300" y="2871788"/>
            <a:ext cx="186213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aphicFrame>
        <p:nvGraphicFramePr>
          <p:cNvPr id="5132" name="Object 15"/>
          <p:cNvGraphicFramePr>
            <a:graphicFrameLocks noChangeAspect="1"/>
          </p:cNvGraphicFramePr>
          <p:nvPr>
            <p:ph sz="quarter" idx="3"/>
          </p:nvPr>
        </p:nvGraphicFramePr>
        <p:xfrm>
          <a:off x="4130675" y="4670425"/>
          <a:ext cx="1222375" cy="763588"/>
        </p:xfrm>
        <a:graphic>
          <a:graphicData uri="http://schemas.openxmlformats.org/presentationml/2006/ole">
            <p:oleObj spid="_x0000_s38916" name="Equation" r:id="rId10" imgW="609336" imgH="380835" progId="Equation.3">
              <p:embed/>
            </p:oleObj>
          </a:graphicData>
        </a:graphic>
      </p:graphicFrame>
      <p:sp>
        <p:nvSpPr>
          <p:cNvPr id="5133" name="Rectangle 1027"/>
          <p:cNvSpPr>
            <a:spLocks noChangeArrowheads="1"/>
          </p:cNvSpPr>
          <p:nvPr/>
        </p:nvSpPr>
        <p:spPr bwMode="auto">
          <a:xfrm>
            <a:off x="3684588" y="5611813"/>
            <a:ext cx="265906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/>
          <a:lstStyle/>
          <a:p>
            <a:pPr marL="342900" indent="-342900" eaLnBrk="0" hangingPunct="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  <a:tabLst>
                <a:tab pos="2600325" algn="l"/>
              </a:tabLst>
            </a:pPr>
            <a:r>
              <a:rPr lang="en-GB" sz="1600">
                <a:solidFill>
                  <a:schemeClr val="tx2"/>
                </a:solidFill>
                <a:latin typeface="Symbol" pitchFamily="18" charset="2"/>
              </a:rPr>
              <a:t>t</a:t>
            </a:r>
            <a:r>
              <a:rPr lang="en-GB" sz="1600" baseline="-25000">
                <a:solidFill>
                  <a:schemeClr val="tx2"/>
                </a:solidFill>
                <a:latin typeface="Calibri" pitchFamily="34" charset="0"/>
              </a:rPr>
              <a:t>0</a:t>
            </a:r>
            <a:r>
              <a:rPr lang="en-GB" sz="1600">
                <a:solidFill>
                  <a:schemeClr val="tx2"/>
                </a:solidFill>
                <a:latin typeface="Calibri" pitchFamily="34" charset="0"/>
              </a:rPr>
              <a:t> = relaxation constant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  <a:tabLst>
                <a:tab pos="2600325" algn="l"/>
              </a:tabLst>
            </a:pPr>
            <a:r>
              <a:rPr lang="en-GB" sz="1600">
                <a:solidFill>
                  <a:schemeClr val="tx2"/>
                </a:solidFill>
                <a:latin typeface="Calibri" pitchFamily="34" charset="0"/>
              </a:rPr>
              <a:t>E</a:t>
            </a:r>
            <a:r>
              <a:rPr lang="en-GB" sz="1600" baseline="-25000">
                <a:solidFill>
                  <a:schemeClr val="tx2"/>
                </a:solidFill>
                <a:latin typeface="Calibri" pitchFamily="34" charset="0"/>
              </a:rPr>
              <a:t>a</a:t>
            </a:r>
            <a:r>
              <a:rPr lang="en-GB" sz="1600">
                <a:solidFill>
                  <a:schemeClr val="tx2"/>
                </a:solidFill>
                <a:latin typeface="Calibri" pitchFamily="34" charset="0"/>
              </a:rPr>
              <a:t> = activation energy</a:t>
            </a:r>
          </a:p>
        </p:txBody>
      </p:sp>
      <p:sp>
        <p:nvSpPr>
          <p:cNvPr id="5134" name="Rectangle 33"/>
          <p:cNvSpPr>
            <a:spLocks noChangeArrowheads="1"/>
          </p:cNvSpPr>
          <p:nvPr/>
        </p:nvSpPr>
        <p:spPr bwMode="auto">
          <a:xfrm>
            <a:off x="296863" y="3263900"/>
            <a:ext cx="8847137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§"/>
            </a:pPr>
            <a:r>
              <a:rPr lang="en-GB" sz="1800" dirty="0">
                <a:solidFill>
                  <a:schemeClr val="tx2"/>
                </a:solidFill>
                <a:latin typeface="Calibri" pitchFamily="34" charset="0"/>
              </a:rPr>
              <a:t>Loss measured from </a:t>
            </a:r>
            <a:r>
              <a:rPr lang="en-GB" sz="1800" dirty="0" smtClean="0">
                <a:solidFill>
                  <a:schemeClr val="tx2"/>
                </a:solidFill>
                <a:latin typeface="Calibri" pitchFamily="34" charset="0"/>
              </a:rPr>
              <a:t>ring down </a:t>
            </a:r>
            <a:r>
              <a:rPr lang="en-GB" sz="1800" dirty="0">
                <a:solidFill>
                  <a:schemeClr val="tx2"/>
                </a:solidFill>
                <a:latin typeface="Calibri" pitchFamily="34" charset="0"/>
              </a:rPr>
              <a:t>experiments using coated cantilever samples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§"/>
            </a:pPr>
            <a:r>
              <a:rPr lang="en-GB" sz="1800" dirty="0">
                <a:solidFill>
                  <a:schemeClr val="tx2"/>
                </a:solidFill>
                <a:latin typeface="Calibri" pitchFamily="34" charset="0"/>
              </a:rPr>
              <a:t>Analysis of cryogenic loss peaks can reveal characteristics of microscopic energy loss mechanisms</a:t>
            </a: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135" name="AutoShape 34"/>
          <p:cNvSpPr>
            <a:spLocks noChangeArrowheads="1"/>
          </p:cNvSpPr>
          <p:nvPr/>
        </p:nvSpPr>
        <p:spPr bwMode="auto">
          <a:xfrm>
            <a:off x="3448050" y="5000625"/>
            <a:ext cx="360363" cy="287338"/>
          </a:xfrm>
          <a:prstGeom prst="rightArrow">
            <a:avLst>
              <a:gd name="adj1" fmla="val 50000"/>
              <a:gd name="adj2" fmla="val 31354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36" name="AutoShape 35"/>
          <p:cNvSpPr>
            <a:spLocks noChangeArrowheads="1"/>
          </p:cNvSpPr>
          <p:nvPr/>
        </p:nvSpPr>
        <p:spPr bwMode="auto">
          <a:xfrm>
            <a:off x="5845175" y="4956175"/>
            <a:ext cx="360363" cy="287338"/>
          </a:xfrm>
          <a:prstGeom prst="rightArrow">
            <a:avLst>
              <a:gd name="adj1" fmla="val 50000"/>
              <a:gd name="adj2" fmla="val 31354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199" y="228600"/>
            <a:ext cx="5931159" cy="609600"/>
          </a:xfrm>
        </p:spPr>
        <p:txBody>
          <a:bodyPr/>
          <a:lstStyle/>
          <a:p>
            <a:r>
              <a:rPr lang="en-GB" sz="2800" dirty="0" smtClean="0"/>
              <a:t>Previous measurements – silica/</a:t>
            </a:r>
            <a:r>
              <a:rPr lang="en-GB" sz="2800" dirty="0" err="1" smtClean="0"/>
              <a:t>tantala</a:t>
            </a:r>
            <a:endParaRPr lang="en-GB" sz="2800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0134" y="4562666"/>
            <a:ext cx="8551863" cy="2220686"/>
          </a:xfrm>
        </p:spPr>
        <p:txBody>
          <a:bodyPr/>
          <a:lstStyle/>
          <a:p>
            <a:r>
              <a:rPr lang="en-GB" sz="1900" dirty="0" smtClean="0"/>
              <a:t>Analysis of peaks and studies of atomic structure can provide information about loss mechanisms</a:t>
            </a:r>
          </a:p>
          <a:p>
            <a:r>
              <a:rPr lang="en-GB" sz="1900" dirty="0" smtClean="0"/>
              <a:t>Previous data taken at Glasgow conflicts with data taken at KEK by K. Yamamoto</a:t>
            </a:r>
          </a:p>
          <a:p>
            <a:r>
              <a:rPr lang="en-GB" sz="1900" dirty="0" smtClean="0"/>
              <a:t>Glasgow measurements taken using single layer coatings on silicon cantilevers</a:t>
            </a:r>
          </a:p>
          <a:p>
            <a:r>
              <a:rPr lang="en-GB" sz="1900" dirty="0" smtClean="0"/>
              <a:t>KEK measurements taken using multilayer coatings on sapphire disks</a:t>
            </a:r>
          </a:p>
          <a:p>
            <a:r>
              <a:rPr lang="en-GB" sz="1900" dirty="0" smtClean="0"/>
              <a:t>So where can this discrepancy come from? </a:t>
            </a:r>
          </a:p>
          <a:p>
            <a:endParaRPr lang="en-GB" sz="1900" dirty="0" smtClean="0"/>
          </a:p>
        </p:txBody>
      </p:sp>
      <p:pic>
        <p:nvPicPr>
          <p:cNvPr id="6149" name="Picture 4" descr="SiO2_Ta2o5_comp"/>
          <p:cNvPicPr>
            <a:picLocks noChangeAspect="1" noChangeArrowheads="1"/>
          </p:cNvPicPr>
          <p:nvPr/>
        </p:nvPicPr>
        <p:blipFill>
          <a:blip r:embed="rId2" cstate="print"/>
          <a:srcRect l="4060" t="8516" r="7404" b="5354"/>
          <a:stretch>
            <a:fillRect/>
          </a:stretch>
        </p:blipFill>
        <p:spPr bwMode="auto">
          <a:xfrm>
            <a:off x="0" y="1006886"/>
            <a:ext cx="45243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333625" y="1885950"/>
            <a:ext cx="1990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I. Martin - Glasgow</a:t>
            </a:r>
            <a:endParaRPr lang="en-US" sz="16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7833" y="1178476"/>
            <a:ext cx="43434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98849" y="4329797"/>
            <a:ext cx="4578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2"/>
                </a:solidFill>
                <a:latin typeface="Calibri" pitchFamily="34" charset="0"/>
              </a:rPr>
              <a:t>K. Yamamoto et al, Physical Review D 74, 022002 (2006)</a:t>
            </a:r>
            <a:endParaRPr lang="en-US" sz="14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/>
              <a:t>Current coatings – silica/tantala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3095" y="1033590"/>
            <a:ext cx="8551863" cy="4648200"/>
          </a:xfrm>
        </p:spPr>
        <p:txBody>
          <a:bodyPr/>
          <a:lstStyle/>
          <a:p>
            <a:r>
              <a:rPr lang="en-GB" sz="1900" dirty="0" smtClean="0"/>
              <a:t>There are so many variables!</a:t>
            </a:r>
          </a:p>
          <a:p>
            <a:r>
              <a:rPr lang="en-GB" sz="1900" dirty="0" smtClean="0"/>
              <a:t>The substrate and geometry is different</a:t>
            </a:r>
          </a:p>
          <a:p>
            <a:pPr lvl="1"/>
            <a:r>
              <a:rPr lang="en-GB" sz="1600" dirty="0" smtClean="0"/>
              <a:t>Does this matter? Hopefully not!</a:t>
            </a:r>
          </a:p>
          <a:p>
            <a:r>
              <a:rPr lang="en-GB" sz="1900" dirty="0" smtClean="0"/>
              <a:t>Annealing temperature is very important [</a:t>
            </a:r>
            <a:r>
              <a:rPr lang="en-US" sz="2000" dirty="0" smtClean="0"/>
              <a:t>arXiv:1010.0577v1</a:t>
            </a:r>
            <a:r>
              <a:rPr lang="en-GB" sz="1900" dirty="0" smtClean="0"/>
              <a:t>]</a:t>
            </a:r>
          </a:p>
          <a:p>
            <a:r>
              <a:rPr lang="en-GB" sz="1900" dirty="0" smtClean="0"/>
              <a:t>Coating thickness may also be important</a:t>
            </a:r>
          </a:p>
          <a:p>
            <a:r>
              <a:rPr lang="en-GB" sz="1900" dirty="0" smtClean="0"/>
              <a:t>Coating vendor ideally should not matter, but is not to be ruled out.</a:t>
            </a:r>
          </a:p>
          <a:p>
            <a:pPr lvl="1"/>
            <a:r>
              <a:rPr lang="en-GB" sz="1600" dirty="0" smtClean="0"/>
              <a:t>Glasgow data using CSIRO coatings, KEK data using NAOJ/JAE coatings</a:t>
            </a:r>
          </a:p>
          <a:p>
            <a:endParaRPr lang="en-GB" sz="1900" dirty="0" smtClean="0"/>
          </a:p>
          <a:p>
            <a:pPr lvl="1"/>
            <a:endParaRPr lang="en-GB" sz="1300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8650" y="3486150"/>
            <a:ext cx="46863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" y="3390900"/>
            <a:ext cx="4635601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7" descr="comparison"/>
          <p:cNvPicPr>
            <a:picLocks noChangeAspect="1" noChangeArrowheads="1"/>
          </p:cNvPicPr>
          <p:nvPr/>
        </p:nvPicPr>
        <p:blipFill>
          <a:blip r:embed="rId2" cstate="print"/>
          <a:srcRect r="7138"/>
          <a:stretch>
            <a:fillRect/>
          </a:stretch>
        </p:blipFill>
        <p:spPr bwMode="auto">
          <a:xfrm>
            <a:off x="4424363" y="3344863"/>
            <a:ext cx="4625975" cy="351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What impact do these results have?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5731" y="1108235"/>
            <a:ext cx="8551863" cy="4648200"/>
          </a:xfrm>
        </p:spPr>
        <p:txBody>
          <a:bodyPr/>
          <a:lstStyle/>
          <a:p>
            <a:r>
              <a:rPr lang="en-GB" sz="1900" dirty="0" smtClean="0"/>
              <a:t>How much will sensitivity increase by moving to cryogenic temperatures?</a:t>
            </a:r>
          </a:p>
          <a:p>
            <a:r>
              <a:rPr lang="en-GB" sz="1900" dirty="0" smtClean="0"/>
              <a:t>This is extremely important for cryogenic detectors such as ET/KAGRA</a:t>
            </a:r>
          </a:p>
          <a:p>
            <a:r>
              <a:rPr lang="en-GB" sz="1900" dirty="0" smtClean="0"/>
              <a:t>Assuming loss is independent of temperature gives a more sensitive detector at cryogenic temperatures than the estimate from single layer measurements</a:t>
            </a:r>
          </a:p>
          <a:p>
            <a:r>
              <a:rPr lang="en-GB" sz="1900" dirty="0" smtClean="0"/>
              <a:t>This needs to be resolved!</a:t>
            </a:r>
          </a:p>
          <a:p>
            <a:r>
              <a:rPr lang="en-GB" sz="1900" dirty="0" smtClean="0"/>
              <a:t>Disks to be re-measured with smaller temperature steps by ICRR and Glasgow members through </a:t>
            </a:r>
            <a:r>
              <a:rPr lang="en-GB" sz="1900" dirty="0" err="1" smtClean="0"/>
              <a:t>ELiTES</a:t>
            </a:r>
            <a:r>
              <a:rPr lang="en-GB" sz="1900" dirty="0" smtClean="0"/>
              <a:t> programme</a:t>
            </a:r>
          </a:p>
        </p:txBody>
      </p:sp>
      <p:pic>
        <p:nvPicPr>
          <p:cNvPr id="6149" name="Picture 4" descr="SiO2_Ta2o5_comp"/>
          <p:cNvPicPr>
            <a:picLocks noChangeAspect="1" noChangeArrowheads="1"/>
          </p:cNvPicPr>
          <p:nvPr/>
        </p:nvPicPr>
        <p:blipFill>
          <a:blip r:embed="rId3" cstate="print"/>
          <a:srcRect l="4060" t="8516" r="7404" b="5354"/>
          <a:stretch>
            <a:fillRect/>
          </a:stretch>
        </p:blipFill>
        <p:spPr bwMode="auto">
          <a:xfrm>
            <a:off x="0" y="3330575"/>
            <a:ext cx="45243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11"/>
          <p:cNvSpPr txBox="1">
            <a:spLocks noChangeArrowheads="1"/>
          </p:cNvSpPr>
          <p:nvPr/>
        </p:nvSpPr>
        <p:spPr bwMode="auto">
          <a:xfrm>
            <a:off x="5308600" y="4227513"/>
            <a:ext cx="22621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GB" sz="1600" dirty="0">
                <a:solidFill>
                  <a:srgbClr val="FF0000"/>
                </a:solidFill>
              </a:rPr>
              <a:t>Using </a:t>
            </a:r>
            <a:r>
              <a:rPr lang="en-GB" sz="1600" dirty="0" smtClean="0">
                <a:solidFill>
                  <a:srgbClr val="FF0000"/>
                </a:solidFill>
              </a:rPr>
              <a:t>measured single layer coating </a:t>
            </a:r>
            <a:r>
              <a:rPr lang="en-GB" sz="1600" dirty="0">
                <a:solidFill>
                  <a:srgbClr val="FF0000"/>
                </a:solidFill>
              </a:rPr>
              <a:t>loss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151" name="Line 15"/>
          <p:cNvSpPr>
            <a:spLocks noChangeShapeType="1"/>
          </p:cNvSpPr>
          <p:nvPr/>
        </p:nvSpPr>
        <p:spPr bwMode="auto">
          <a:xfrm>
            <a:off x="6394450" y="4816475"/>
            <a:ext cx="369888" cy="3032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2" name="Line 14"/>
          <p:cNvSpPr>
            <a:spLocks noChangeShapeType="1"/>
          </p:cNvSpPr>
          <p:nvPr/>
        </p:nvSpPr>
        <p:spPr bwMode="auto">
          <a:xfrm flipH="1" flipV="1">
            <a:off x="7013575" y="5391150"/>
            <a:ext cx="355600" cy="1778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5799138" y="5678488"/>
            <a:ext cx="33448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GB" sz="1400">
                <a:solidFill>
                  <a:srgbClr val="000099"/>
                </a:solidFill>
              </a:rPr>
              <a:t>Optimistic estimate – coating </a:t>
            </a:r>
            <a:br>
              <a:rPr lang="en-GB" sz="1400">
                <a:solidFill>
                  <a:srgbClr val="000099"/>
                </a:solidFill>
              </a:rPr>
            </a:br>
            <a:r>
              <a:rPr lang="en-GB" sz="1400">
                <a:solidFill>
                  <a:srgbClr val="000099"/>
                </a:solidFill>
              </a:rPr>
              <a:t>loss remains constant at all T</a:t>
            </a:r>
            <a:endParaRPr lang="en-US" sz="140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25638" y="520700"/>
            <a:ext cx="5791200" cy="609600"/>
          </a:xfrm>
        </p:spPr>
        <p:txBody>
          <a:bodyPr/>
          <a:lstStyle/>
          <a:p>
            <a:r>
              <a:rPr lang="en-GB" dirty="0" smtClean="0"/>
              <a:t>Other multilayer measurements – Advanced LIGO</a:t>
            </a:r>
          </a:p>
        </p:txBody>
      </p:sp>
      <p:pic>
        <p:nvPicPr>
          <p:cNvPr id="8195" name="Picture 8" descr="D:\lab data\Eday\AdvLIGO\Silicon Cantilever\ADVLIGOCOATING.png"/>
          <p:cNvPicPr>
            <a:picLocks noChangeAspect="1" noChangeArrowheads="1"/>
          </p:cNvPicPr>
          <p:nvPr/>
        </p:nvPicPr>
        <p:blipFill>
          <a:blip r:embed="rId2" cstate="print"/>
          <a:srcRect l="5678" r="5226"/>
          <a:stretch>
            <a:fillRect/>
          </a:stretch>
        </p:blipFill>
        <p:spPr bwMode="auto">
          <a:xfrm>
            <a:off x="4470400" y="1141413"/>
            <a:ext cx="4330700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9" descr="D:\lab data\Eday\AdvLIGO\Silicon Cantilever\ADVLIGOCOATED.png"/>
          <p:cNvPicPr>
            <a:picLocks noChangeAspect="1" noChangeArrowheads="1"/>
          </p:cNvPicPr>
          <p:nvPr/>
        </p:nvPicPr>
        <p:blipFill>
          <a:blip r:embed="rId3" cstate="print"/>
          <a:srcRect l="5382" r="7080"/>
          <a:stretch>
            <a:fillRect/>
          </a:stretch>
        </p:blipFill>
        <p:spPr bwMode="auto">
          <a:xfrm>
            <a:off x="76200" y="1141413"/>
            <a:ext cx="4394200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49" y="4710113"/>
            <a:ext cx="8645525" cy="1098550"/>
          </a:xfrm>
        </p:spPr>
        <p:txBody>
          <a:bodyPr/>
          <a:lstStyle/>
          <a:p>
            <a:r>
              <a:rPr lang="en-GB" sz="1800" dirty="0" smtClean="0"/>
              <a:t>Coating loss measured on silicon cantilevers by both Glasgow and LMA independently</a:t>
            </a:r>
          </a:p>
          <a:p>
            <a:r>
              <a:rPr lang="en-GB" sz="1800" dirty="0" smtClean="0"/>
              <a:t>Coating loss upper limit (right) makes reasonable assumption that the substrate does not contribute to the loss below 100K</a:t>
            </a:r>
          </a:p>
          <a:p>
            <a:r>
              <a:rPr lang="en-GB" sz="1800" dirty="0" smtClean="0"/>
              <a:t>Loss peak between 20 and 30 K (frequency dependent) as expected from previous single layer measurements</a:t>
            </a:r>
          </a:p>
          <a:p>
            <a:r>
              <a:rPr lang="en-GB" sz="1800" dirty="0" smtClean="0"/>
              <a:t>Work done in collaboration with M. </a:t>
            </a:r>
            <a:r>
              <a:rPr lang="en-GB" sz="1800" dirty="0" err="1" smtClean="0"/>
              <a:t>Granata</a:t>
            </a:r>
            <a:r>
              <a:rPr lang="en-GB" sz="1800" dirty="0" smtClean="0"/>
              <a:t>, G. </a:t>
            </a:r>
            <a:r>
              <a:rPr lang="en-GB" sz="1800" dirty="0" err="1" smtClean="0"/>
              <a:t>Cagnoli</a:t>
            </a:r>
            <a:r>
              <a:rPr lang="en-GB" sz="1800" dirty="0" smtClean="0"/>
              <a:t>, R. </a:t>
            </a:r>
            <a:r>
              <a:rPr lang="en-GB" sz="1800" dirty="0" err="1" smtClean="0"/>
              <a:t>Flaminio</a:t>
            </a:r>
            <a:r>
              <a:rPr lang="en-GB" sz="1800" dirty="0" smtClean="0"/>
              <a:t> et al (LMA)</a:t>
            </a:r>
          </a:p>
        </p:txBody>
      </p:sp>
      <p:sp>
        <p:nvSpPr>
          <p:cNvPr id="8198" name="Oval 2"/>
          <p:cNvSpPr>
            <a:spLocks noChangeArrowheads="1"/>
          </p:cNvSpPr>
          <p:nvPr/>
        </p:nvSpPr>
        <p:spPr bwMode="auto">
          <a:xfrm rot="-2846470">
            <a:off x="2579688" y="2543175"/>
            <a:ext cx="1949450" cy="698500"/>
          </a:xfrm>
          <a:prstGeom prst="ellipse">
            <a:avLst/>
          </a:prstGeom>
          <a:solidFill>
            <a:schemeClr val="accent1">
              <a:alpha val="23137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GB"/>
          </a:p>
        </p:txBody>
      </p:sp>
      <p:cxnSp>
        <p:nvCxnSpPr>
          <p:cNvPr id="8199" name="Straight Arrow Connector 4"/>
          <p:cNvCxnSpPr>
            <a:cxnSpLocks noChangeShapeType="1"/>
          </p:cNvCxnSpPr>
          <p:nvPr/>
        </p:nvCxnSpPr>
        <p:spPr bwMode="auto">
          <a:xfrm>
            <a:off x="2706688" y="2468563"/>
            <a:ext cx="471487" cy="2476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8200" name="TextBox 7"/>
          <p:cNvSpPr txBox="1">
            <a:spLocks noChangeArrowheads="1"/>
          </p:cNvSpPr>
          <p:nvPr/>
        </p:nvSpPr>
        <p:spPr bwMode="auto">
          <a:xfrm>
            <a:off x="1595438" y="1944688"/>
            <a:ext cx="1958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solidFill>
                  <a:schemeClr val="tx2"/>
                </a:solidFill>
                <a:latin typeface="Calibri" pitchFamily="34" charset="0"/>
              </a:rPr>
              <a:t>Coupling into clamp/other modes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25638" y="520700"/>
            <a:ext cx="5791200" cy="609600"/>
          </a:xfrm>
        </p:spPr>
        <p:txBody>
          <a:bodyPr/>
          <a:lstStyle/>
          <a:p>
            <a:r>
              <a:rPr lang="en-GB" dirty="0" smtClean="0"/>
              <a:t>Other multilayer measurements – Advanced LIGO</a:t>
            </a:r>
          </a:p>
        </p:txBody>
      </p:sp>
      <p:pic>
        <p:nvPicPr>
          <p:cNvPr id="8195" name="Picture 8" descr="D:\lab data\Eday\AdvLIGO\Silicon Cantilever\ADVLIGOCOATING.png"/>
          <p:cNvPicPr>
            <a:picLocks noChangeAspect="1" noChangeArrowheads="1"/>
          </p:cNvPicPr>
          <p:nvPr/>
        </p:nvPicPr>
        <p:blipFill>
          <a:blip r:embed="rId2" cstate="print"/>
          <a:srcRect l="5678" r="5226"/>
          <a:stretch>
            <a:fillRect/>
          </a:stretch>
        </p:blipFill>
        <p:spPr bwMode="auto">
          <a:xfrm>
            <a:off x="4470400" y="1141413"/>
            <a:ext cx="4330700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9" descr="D:\lab data\Eday\AdvLIGO\Silicon Cantilever\ADVLIGOCOATED.png"/>
          <p:cNvPicPr>
            <a:picLocks noChangeAspect="1" noChangeArrowheads="1"/>
          </p:cNvPicPr>
          <p:nvPr/>
        </p:nvPicPr>
        <p:blipFill>
          <a:blip r:embed="rId3" cstate="print"/>
          <a:srcRect l="5382" r="7080"/>
          <a:stretch>
            <a:fillRect/>
          </a:stretch>
        </p:blipFill>
        <p:spPr bwMode="auto">
          <a:xfrm>
            <a:off x="76200" y="1141413"/>
            <a:ext cx="4394200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49" y="4710113"/>
            <a:ext cx="8645525" cy="1098550"/>
          </a:xfrm>
        </p:spPr>
        <p:txBody>
          <a:bodyPr/>
          <a:lstStyle/>
          <a:p>
            <a:r>
              <a:rPr lang="en-GB" sz="1800" dirty="0" smtClean="0"/>
              <a:t>Not directly comparable to the KEK results due to differences in:</a:t>
            </a:r>
          </a:p>
          <a:p>
            <a:pPr lvl="1"/>
            <a:r>
              <a:rPr lang="en-GB" sz="1200" dirty="0" smtClean="0"/>
              <a:t>Coating layer thickness</a:t>
            </a:r>
          </a:p>
          <a:p>
            <a:pPr lvl="1"/>
            <a:r>
              <a:rPr lang="en-GB" sz="1200" dirty="0" err="1" smtClean="0"/>
              <a:t>Titania</a:t>
            </a:r>
            <a:r>
              <a:rPr lang="en-GB" sz="1200" dirty="0" smtClean="0"/>
              <a:t> doping of </a:t>
            </a:r>
            <a:r>
              <a:rPr lang="en-GB" sz="1200" dirty="0" err="1" smtClean="0"/>
              <a:t>tantala</a:t>
            </a:r>
            <a:endParaRPr lang="en-GB" sz="1200" dirty="0" smtClean="0"/>
          </a:p>
          <a:p>
            <a:pPr lvl="1"/>
            <a:r>
              <a:rPr lang="en-GB" sz="1200" dirty="0" smtClean="0"/>
              <a:t>Post deposition heat treatment</a:t>
            </a:r>
          </a:p>
          <a:p>
            <a:pPr lvl="1"/>
            <a:r>
              <a:rPr lang="en-GB" sz="1200" dirty="0" smtClean="0"/>
              <a:t>Different coating vendor</a:t>
            </a:r>
          </a:p>
          <a:p>
            <a:pPr lvl="1"/>
            <a:r>
              <a:rPr lang="en-GB" sz="1200" dirty="0" smtClean="0"/>
              <a:t>Number of layers</a:t>
            </a:r>
          </a:p>
          <a:p>
            <a:pPr lvl="1"/>
            <a:r>
              <a:rPr lang="en-GB" sz="1200" dirty="0" smtClean="0"/>
              <a:t>Substrate material and geometry</a:t>
            </a:r>
          </a:p>
          <a:p>
            <a:r>
              <a:rPr lang="en-GB" sz="1800" dirty="0" smtClean="0"/>
              <a:t>However, it is reassuring that the peak is observed in other setups</a:t>
            </a:r>
          </a:p>
          <a:p>
            <a:pPr lvl="1"/>
            <a:endParaRPr lang="en-GB" sz="1200" dirty="0" smtClean="0"/>
          </a:p>
        </p:txBody>
      </p:sp>
      <p:sp>
        <p:nvSpPr>
          <p:cNvPr id="8198" name="Oval 2"/>
          <p:cNvSpPr>
            <a:spLocks noChangeArrowheads="1"/>
          </p:cNvSpPr>
          <p:nvPr/>
        </p:nvSpPr>
        <p:spPr bwMode="auto">
          <a:xfrm rot="-2846470">
            <a:off x="2579688" y="2543175"/>
            <a:ext cx="1949450" cy="698500"/>
          </a:xfrm>
          <a:prstGeom prst="ellipse">
            <a:avLst/>
          </a:prstGeom>
          <a:solidFill>
            <a:schemeClr val="accent1">
              <a:alpha val="23137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GB"/>
          </a:p>
        </p:txBody>
      </p:sp>
      <p:cxnSp>
        <p:nvCxnSpPr>
          <p:cNvPr id="8199" name="Straight Arrow Connector 4"/>
          <p:cNvCxnSpPr>
            <a:cxnSpLocks noChangeShapeType="1"/>
          </p:cNvCxnSpPr>
          <p:nvPr/>
        </p:nvCxnSpPr>
        <p:spPr bwMode="auto">
          <a:xfrm>
            <a:off x="2706688" y="2468563"/>
            <a:ext cx="471487" cy="2476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8200" name="TextBox 7"/>
          <p:cNvSpPr txBox="1">
            <a:spLocks noChangeArrowheads="1"/>
          </p:cNvSpPr>
          <p:nvPr/>
        </p:nvSpPr>
        <p:spPr bwMode="auto">
          <a:xfrm>
            <a:off x="1595438" y="1944688"/>
            <a:ext cx="1958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solidFill>
                  <a:schemeClr val="tx2"/>
                </a:solidFill>
                <a:latin typeface="Calibri" pitchFamily="34" charset="0"/>
              </a:rPr>
              <a:t>Coupling into clamp/other modes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28562</TotalTime>
  <Words>1015</Words>
  <Application>Microsoft Office PowerPoint</Application>
  <PresentationFormat>On-screen Show (4:3)</PresentationFormat>
  <Paragraphs>165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Default Design</vt:lpstr>
      <vt:lpstr>Equation</vt:lpstr>
      <vt:lpstr>CorelDRAW</vt:lpstr>
      <vt:lpstr>Coatings research in the ELiTES Collaboration </vt:lpstr>
      <vt:lpstr>Coating thermal noise</vt:lpstr>
      <vt:lpstr>Paths to improved coating TN performance</vt:lpstr>
      <vt:lpstr>Cryogenic coating loss measurements</vt:lpstr>
      <vt:lpstr>Previous measurements – silica/tantala</vt:lpstr>
      <vt:lpstr>Current coatings – silica/tantala</vt:lpstr>
      <vt:lpstr>What impact do these results have?</vt:lpstr>
      <vt:lpstr>Other multilayer measurements – Advanced LIGO</vt:lpstr>
      <vt:lpstr>Other multilayer measurements – Advanced LIGO</vt:lpstr>
      <vt:lpstr>ICRR disk measurement setup</vt:lpstr>
      <vt:lpstr>Inside CLIK</vt:lpstr>
      <vt:lpstr>CLIK temperature</vt:lpstr>
      <vt:lpstr>Coating loss measurement</vt:lpstr>
      <vt:lpstr>CLIK Measurement</vt:lpstr>
      <vt:lpstr>Nodal Support - Glasgow</vt:lpstr>
      <vt:lpstr>Summary</vt:lpstr>
    </vt:vector>
  </TitlesOfParts>
  <Company>California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H. Sanders</dc:creator>
  <cp:lastModifiedBy>ipmu</cp:lastModifiedBy>
  <cp:revision>1207</cp:revision>
  <cp:lastPrinted>1999-10-01T21:59:04Z</cp:lastPrinted>
  <dcterms:created xsi:type="dcterms:W3CDTF">2002-09-05T00:08:29Z</dcterms:created>
  <dcterms:modified xsi:type="dcterms:W3CDTF">2013-04-18T11:05:04Z</dcterms:modified>
</cp:coreProperties>
</file>