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0"/>
  </p:notesMasterIdLst>
  <p:handoutMasterIdLst>
    <p:handoutMasterId r:id="rId21"/>
  </p:handoutMasterIdLst>
  <p:sldIdLst>
    <p:sldId id="445" r:id="rId2"/>
    <p:sldId id="566" r:id="rId3"/>
    <p:sldId id="574" r:id="rId4"/>
    <p:sldId id="565" r:id="rId5"/>
    <p:sldId id="571" r:id="rId6"/>
    <p:sldId id="544" r:id="rId7"/>
    <p:sldId id="556" r:id="rId8"/>
    <p:sldId id="551" r:id="rId9"/>
    <p:sldId id="552" r:id="rId10"/>
    <p:sldId id="553" r:id="rId11"/>
    <p:sldId id="567" r:id="rId12"/>
    <p:sldId id="568" r:id="rId13"/>
    <p:sldId id="572" r:id="rId14"/>
    <p:sldId id="547" r:id="rId15"/>
    <p:sldId id="558" r:id="rId16"/>
    <p:sldId id="569" r:id="rId17"/>
    <p:sldId id="570" r:id="rId18"/>
    <p:sldId id="573" r:id="rId19"/>
  </p:sldIdLst>
  <p:sldSz cx="9144000" cy="6858000" type="screen4x3"/>
  <p:notesSz cx="6918325" cy="10048875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FF"/>
    <a:srgbClr val="FF3300"/>
    <a:srgbClr val="0033CC"/>
    <a:srgbClr val="F1C8C1"/>
    <a:srgbClr val="006600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7631" autoAdjust="0"/>
  </p:normalViewPr>
  <p:slideViewPr>
    <p:cSldViewPr>
      <p:cViewPr varScale="1">
        <p:scale>
          <a:sx n="68" d="100"/>
          <a:sy n="6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l" defTabSz="969963">
              <a:defRPr sz="1300" b="0">
                <a:latin typeface="굴림" pitchFamily="50" charset="-127"/>
                <a:ea typeface="굴림" pitchFamily="50" charset="-127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0"/>
            <a:ext cx="299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 b="0">
                <a:latin typeface="굴림" pitchFamily="50" charset="-127"/>
                <a:ea typeface="굴림" pitchFamily="50" charset="-127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44050"/>
            <a:ext cx="299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l" defTabSz="969963">
              <a:defRPr sz="1300" b="0">
                <a:latin typeface="굴림" pitchFamily="50" charset="-127"/>
                <a:ea typeface="굴림" pitchFamily="50" charset="-127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9544050"/>
            <a:ext cx="299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 b="0">
                <a:latin typeface="굴림" pitchFamily="50" charset="-127"/>
                <a:ea typeface="굴림" pitchFamily="50" charset="-127"/>
                <a:cs typeface="Times New Roman" pitchFamily="18" charset="0"/>
              </a:defRPr>
            </a:lvl1pPr>
          </a:lstStyle>
          <a:p>
            <a:pPr>
              <a:defRPr/>
            </a:pPr>
            <a:fld id="{3CCF466B-7304-4BCA-8D68-D8FDCF0492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3253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l" defTabSz="969963">
              <a:defRPr sz="1300" b="0">
                <a:latin typeface="굴림" pitchFamily="50" charset="-127"/>
                <a:ea typeface="굴림" pitchFamily="50" charset="-127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0"/>
            <a:ext cx="299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 b="0">
                <a:latin typeface="굴림" pitchFamily="50" charset="-127"/>
                <a:ea typeface="굴림" pitchFamily="50" charset="-127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754063"/>
            <a:ext cx="5026025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773613"/>
            <a:ext cx="553402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44050"/>
            <a:ext cx="299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l" defTabSz="969963">
              <a:defRPr sz="1300" b="0">
                <a:latin typeface="굴림" pitchFamily="50" charset="-127"/>
                <a:ea typeface="굴림" pitchFamily="50" charset="-127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9544050"/>
            <a:ext cx="299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 b="0">
                <a:latin typeface="굴림" pitchFamily="50" charset="-127"/>
                <a:ea typeface="굴림" pitchFamily="50" charset="-127"/>
                <a:cs typeface="Times New Roman" pitchFamily="18" charset="0"/>
              </a:defRPr>
            </a:lvl1pPr>
          </a:lstStyle>
          <a:p>
            <a:pPr>
              <a:defRPr/>
            </a:pPr>
            <a:fld id="{55CB1A75-B242-40C0-9DE7-E5E7963C93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0594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i_img0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576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684213" y="908050"/>
            <a:ext cx="7991475" cy="0"/>
          </a:xfrm>
          <a:prstGeom prst="line">
            <a:avLst/>
          </a:prstGeom>
          <a:noFill/>
          <a:ln w="57150">
            <a:solidFill>
              <a:srgbClr val="B7AED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i_img0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576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684213" y="908050"/>
            <a:ext cx="7991475" cy="0"/>
          </a:xfrm>
          <a:prstGeom prst="line">
            <a:avLst/>
          </a:prstGeom>
          <a:noFill/>
          <a:ln w="57150">
            <a:solidFill>
              <a:srgbClr val="B7AED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ui_img0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576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684213" y="908050"/>
            <a:ext cx="7991475" cy="0"/>
          </a:xfrm>
          <a:prstGeom prst="line">
            <a:avLst/>
          </a:prstGeom>
          <a:noFill/>
          <a:ln w="57150">
            <a:solidFill>
              <a:srgbClr val="B7AED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ui_img0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576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684213" y="908050"/>
            <a:ext cx="7991475" cy="0"/>
          </a:xfrm>
          <a:prstGeom prst="line">
            <a:avLst/>
          </a:prstGeom>
          <a:noFill/>
          <a:ln w="57150">
            <a:solidFill>
              <a:srgbClr val="B7AED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ui_img0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576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12"/>
          <p:cNvSpPr>
            <a:spLocks noChangeShapeType="1"/>
          </p:cNvSpPr>
          <p:nvPr userDrawn="1"/>
        </p:nvSpPr>
        <p:spPr bwMode="auto">
          <a:xfrm>
            <a:off x="684213" y="908050"/>
            <a:ext cx="7991475" cy="0"/>
          </a:xfrm>
          <a:prstGeom prst="line">
            <a:avLst/>
          </a:prstGeom>
          <a:noFill/>
          <a:ln w="57150">
            <a:solidFill>
              <a:srgbClr val="B7AED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ui_img01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3"/>
            <a:ext cx="576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6" r:id="rId2"/>
    <p:sldLayoutId id="2147483857" r:id="rId3"/>
    <p:sldLayoutId id="2147483858" r:id="rId4"/>
    <p:sldLayoutId id="2147483850" r:id="rId5"/>
    <p:sldLayoutId id="2147483859" r:id="rId6"/>
    <p:sldLayoutId id="214748386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5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41313" y="1913970"/>
            <a:ext cx="8458200" cy="1470025"/>
          </a:xfrm>
        </p:spPr>
        <p:txBody>
          <a:bodyPr/>
          <a:lstStyle/>
          <a:p>
            <a:pPr>
              <a:defRPr/>
            </a:pP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Precision Tilt and Radius of Curvature Sensor Using Double-Pass AOM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부제목 2"/>
          <p:cNvSpPr>
            <a:spLocks noGrp="1"/>
          </p:cNvSpPr>
          <p:nvPr>
            <p:ph type="subTitle" idx="1"/>
          </p:nvPr>
        </p:nvSpPr>
        <p:spPr bwMode="auto">
          <a:xfrm>
            <a:off x="1376363" y="3476600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2013. 6. 10.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Kyuman</a:t>
            </a:r>
            <a:r>
              <a:rPr lang="en-US" sz="2400" dirty="0" smtClean="0">
                <a:latin typeface="Arial" charset="0"/>
                <a:cs typeface="Arial" charset="0"/>
              </a:rPr>
              <a:t> Cho</a:t>
            </a: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Department of Physics</a:t>
            </a: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Sogang</a:t>
            </a:r>
            <a:r>
              <a:rPr lang="en-US" sz="2800" dirty="0" smtClean="0">
                <a:latin typeface="Arial" charset="0"/>
                <a:cs typeface="Arial" charset="0"/>
              </a:rPr>
              <a:t>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683568" y="2555612"/>
            <a:ext cx="1584176" cy="1296144"/>
            <a:chOff x="1115616" y="1979548"/>
            <a:chExt cx="1584176" cy="1296144"/>
          </a:xfrm>
        </p:grpSpPr>
        <p:sp>
          <p:nvSpPr>
            <p:cNvPr id="5" name="직사각형 4"/>
            <p:cNvSpPr/>
            <p:nvPr/>
          </p:nvSpPr>
          <p:spPr bwMode="auto">
            <a:xfrm>
              <a:off x="1475656" y="1979548"/>
              <a:ext cx="1224136" cy="129614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HY견고딕" pitchFamily="18" charset="-127"/>
              </a:endParaRPr>
            </a:p>
          </p:txBody>
        </p:sp>
        <p:sp>
          <p:nvSpPr>
            <p:cNvPr id="6" name="타원 5"/>
            <p:cNvSpPr/>
            <p:nvPr/>
          </p:nvSpPr>
          <p:spPr bwMode="auto">
            <a:xfrm>
              <a:off x="1655676" y="2195572"/>
              <a:ext cx="864096" cy="86409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HY견고딕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1115616" y="2422886"/>
              <a:ext cx="936104" cy="4571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HY견고딕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1115616" y="2854934"/>
              <a:ext cx="1080120" cy="4571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HY견고딕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 bwMode="auto">
            <a:xfrm rot="20538265">
              <a:off x="2033798" y="2110878"/>
              <a:ext cx="103831" cy="10486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HY견고딕" pitchFamily="18" charset="-127"/>
              </a:endParaRPr>
            </a:p>
          </p:txBody>
        </p:sp>
        <p:cxnSp>
          <p:nvCxnSpPr>
            <p:cNvPr id="14" name="직선 화살표 연결선 13"/>
            <p:cNvCxnSpPr/>
            <p:nvPr/>
          </p:nvCxnSpPr>
          <p:spPr bwMode="auto">
            <a:xfrm flipV="1">
              <a:off x="1654758" y="1991519"/>
              <a:ext cx="540978" cy="144016"/>
            </a:xfrm>
            <a:prstGeom prst="straightConnector1">
              <a:avLst/>
            </a:prstGeom>
            <a:solidFill>
              <a:schemeClr val="accent1"/>
            </a:solidFill>
            <a:ln w="1524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97433256" descr="EMB000007a019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52" y="1340767"/>
            <a:ext cx="6012160" cy="41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7765" y="3923764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accent4">
                    <a:lumMod val="10000"/>
                  </a:schemeClr>
                </a:solidFill>
              </a:rPr>
              <a:t>Motorized Rotation stage</a:t>
            </a:r>
            <a:endParaRPr lang="ko-KR" alt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80" y="274638"/>
            <a:ext cx="8190910" cy="1143000"/>
          </a:xfrm>
        </p:spPr>
        <p:txBody>
          <a:bodyPr/>
          <a:lstStyle/>
          <a:p>
            <a:pPr algn="l"/>
            <a:r>
              <a:rPr lang="en-US" altLang="ko-KR" sz="3200" dirty="0" smtClean="0"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Experimental Results: Linearity</a:t>
            </a:r>
            <a:endParaRPr lang="en-US" altLang="ko-KR" sz="3200" dirty="0"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654067"/>
              </p:ext>
            </p:extLst>
          </p:nvPr>
        </p:nvGraphicFramePr>
        <p:xfrm>
          <a:off x="881590" y="683695"/>
          <a:ext cx="7602459" cy="5287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1" name="Graph" r:id="rId3" imgW="4169664" imgH="2900477" progId="Origin50.Graph">
                  <p:embed/>
                </p:oleObj>
              </mc:Choice>
              <mc:Fallback>
                <p:oleObj name="Graph" r:id="rId3" imgW="4169664" imgH="2900477" progId="Origin50.Graph">
                  <p:embed/>
                  <p:pic>
                    <p:nvPicPr>
                      <p:cNvPr id="0" name="개체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590" y="683695"/>
                        <a:ext cx="7602459" cy="5287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02070" y="2348880"/>
            <a:ext cx="1574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Applied Tilt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직선 화살표 연결선 5"/>
          <p:cNvCxnSpPr/>
          <p:nvPr/>
        </p:nvCxnSpPr>
        <p:spPr bwMode="auto">
          <a:xfrm flipH="1">
            <a:off x="4707015" y="2548935"/>
            <a:ext cx="3150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549678" y="5994285"/>
                <a:ext cx="7622722" cy="858633"/>
              </a:xfrm>
              <a:prstGeom prst="rect">
                <a:avLst/>
              </a:prstGeom>
              <a:noFill/>
              <a:ln/>
            </p:spPr>
            <p:txBody>
              <a:bodyPr wrap="square">
                <a:spAutoFit/>
              </a:bodyPr>
              <a:lstStyle/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FontTx/>
                  <a:buBlip>
                    <a:blip r:embed="rId5"/>
                  </a:buBlip>
                  <a:defRPr/>
                </a:pPr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Sensitivity: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10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cs typeface="Arial" pitchFamily="34" charset="0"/>
                      </a:rPr>
                      <m:t>prad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cs typeface="Arial" pitchFamily="34" charset="0"/>
                      </a:rPr>
                      <m:t>./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√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ea typeface="Cambria Math"/>
                        <a:cs typeface="Arial" pitchFamily="34" charset="0"/>
                      </a:rPr>
                      <m:t>Hz</m:t>
                    </m:r>
                  </m:oMath>
                </a14:m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 between </a:t>
                </a:r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a few Hz </a:t>
                </a:r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and 100 </a:t>
                </a:r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Hz</a:t>
                </a:r>
              </a:p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FontTx/>
                  <a:buBlip>
                    <a:blip r:embed="rId5"/>
                  </a:buBlip>
                  <a:defRPr/>
                </a:pPr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Can provide almost photon noise limited sensitivity</a:t>
                </a:r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0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8" y="5994285"/>
                <a:ext cx="7622722" cy="858633"/>
              </a:xfrm>
              <a:prstGeom prst="rect">
                <a:avLst/>
              </a:prstGeom>
              <a:blipFill rotWithShape="1">
                <a:blip r:embed="rId6"/>
                <a:stretch>
                  <a:fillRect b="-7801"/>
                </a:stretch>
              </a:blipFill>
              <a:ln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연결선 7"/>
          <p:cNvCxnSpPr/>
          <p:nvPr/>
        </p:nvCxnSpPr>
        <p:spPr bwMode="auto">
          <a:xfrm>
            <a:off x="2231740" y="4554125"/>
            <a:ext cx="51755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91580" y="274638"/>
            <a:ext cx="5760640" cy="1143000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3200" kern="0" smtClean="0"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Experimental Results</a:t>
            </a:r>
            <a:endParaRPr lang="en-US" altLang="ko-KR" sz="3200" kern="0" dirty="0"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30" y="1616359"/>
            <a:ext cx="5532653" cy="43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55725" y="1054478"/>
            <a:ext cx="1850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0" dirty="0" smtClean="0"/>
              <a:t>Opt</a:t>
            </a:r>
            <a:r>
              <a:rPr lang="en-US" altLang="ko-KR" sz="1600" b="0" dirty="0" smtClean="0"/>
              <a:t>. </a:t>
            </a:r>
            <a:r>
              <a:rPr lang="en-US" altLang="ko-KR" sz="1600" b="0" dirty="0" err="1" smtClean="0"/>
              <a:t>Lett</a:t>
            </a:r>
            <a:r>
              <a:rPr lang="en-US" altLang="ko-KR" sz="1600" b="0" dirty="0" smtClean="0"/>
              <a:t>., </a:t>
            </a:r>
            <a:r>
              <a:rPr lang="en-US" altLang="ko-KR" sz="1600" dirty="0" smtClean="0"/>
              <a:t>36</a:t>
            </a:r>
            <a:r>
              <a:rPr lang="en-US" altLang="ko-KR" sz="1600" b="0" dirty="0" smtClean="0"/>
              <a:t>, 1479 </a:t>
            </a:r>
            <a:endParaRPr lang="ko-KR" altLang="en-US" sz="1600" b="0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862245" y="305780"/>
            <a:ext cx="6500065" cy="1143000"/>
          </a:xfrm>
        </p:spPr>
        <p:txBody>
          <a:bodyPr/>
          <a:lstStyle/>
          <a:p>
            <a:pPr algn="l"/>
            <a:r>
              <a:rPr lang="en-US" altLang="ko-KR" sz="3200" dirty="0" smtClean="0">
                <a:effectLst/>
                <a:latin typeface="Arial" pitchFamily="34" charset="0"/>
                <a:cs typeface="Arial" pitchFamily="34" charset="0"/>
              </a:rPr>
              <a:t>Work of M. D. Turner et al.</a:t>
            </a:r>
            <a:endParaRPr lang="ko-KR" altLang="en-US" sz="3200" dirty="0"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2892747" y="4495052"/>
            <a:ext cx="47089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5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387760"/>
            <a:ext cx="69056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62245" y="305780"/>
            <a:ext cx="6500065" cy="1143000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3200" kern="0" dirty="0" smtClean="0">
                <a:effectLst/>
                <a:latin typeface="Arial" pitchFamily="34" charset="0"/>
                <a:cs typeface="Arial" pitchFamily="34" charset="0"/>
              </a:rPr>
              <a:t>Work of J. M. Hogan et al.</a:t>
            </a:r>
            <a:endParaRPr lang="ko-KR" altLang="en-US" sz="3200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5724" y="1054478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0" dirty="0" smtClean="0"/>
              <a:t>Opt</a:t>
            </a:r>
            <a:r>
              <a:rPr lang="en-US" altLang="ko-KR" sz="1600" b="0" dirty="0" smtClean="0"/>
              <a:t>. </a:t>
            </a:r>
            <a:r>
              <a:rPr lang="en-US" altLang="ko-KR" sz="1600" b="0" dirty="0" err="1" smtClean="0"/>
              <a:t>Lett</a:t>
            </a:r>
            <a:r>
              <a:rPr lang="en-US" altLang="ko-KR" sz="1600" b="0" dirty="0" smtClean="0"/>
              <a:t>., </a:t>
            </a:r>
            <a:r>
              <a:rPr lang="en-US" altLang="ko-KR" sz="1600" dirty="0" smtClean="0"/>
              <a:t>36</a:t>
            </a:r>
            <a:r>
              <a:rPr lang="en-US" altLang="ko-KR" sz="1600" b="0" dirty="0" smtClean="0"/>
              <a:t>, </a:t>
            </a:r>
            <a:r>
              <a:rPr lang="en-US" altLang="ko-KR" sz="1600" b="0" dirty="0" smtClean="0"/>
              <a:t>1968 </a:t>
            </a:r>
            <a:endParaRPr lang="ko-KR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84140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 bwMode="auto">
          <a:xfrm flipV="1">
            <a:off x="1781690" y="1827420"/>
            <a:ext cx="2385265" cy="3748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" name="직선 연결선 7"/>
          <p:cNvCxnSpPr/>
          <p:nvPr/>
        </p:nvCxnSpPr>
        <p:spPr bwMode="auto">
          <a:xfrm>
            <a:off x="1286635" y="1892353"/>
            <a:ext cx="2880320" cy="452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직사각형 8"/>
          <p:cNvSpPr/>
          <p:nvPr/>
        </p:nvSpPr>
        <p:spPr bwMode="auto">
          <a:xfrm>
            <a:off x="2276745" y="1669902"/>
            <a:ext cx="540060" cy="8550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842030" y="1650874"/>
            <a:ext cx="90010" cy="8931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cxnSp>
        <p:nvCxnSpPr>
          <p:cNvPr id="15" name="직선 연결선 14"/>
          <p:cNvCxnSpPr/>
          <p:nvPr/>
        </p:nvCxnSpPr>
        <p:spPr bwMode="auto">
          <a:xfrm>
            <a:off x="4166955" y="1827419"/>
            <a:ext cx="675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직선 연결선 15"/>
          <p:cNvCxnSpPr/>
          <p:nvPr/>
        </p:nvCxnSpPr>
        <p:spPr bwMode="auto">
          <a:xfrm>
            <a:off x="4166955" y="2344977"/>
            <a:ext cx="675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타원 16"/>
          <p:cNvSpPr/>
          <p:nvPr/>
        </p:nvSpPr>
        <p:spPr bwMode="auto">
          <a:xfrm>
            <a:off x="4121950" y="1650874"/>
            <a:ext cx="90010" cy="89315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549678" y="989667"/>
            <a:ext cx="7037657" cy="535531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/>
          <a:p>
            <a:pPr marL="342900" indent="-342900" algn="l" eaLnBrk="0" latinLnBrk="0" hangingPunct="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buFontTx/>
              <a:buBlip>
                <a:blip r:embed="rId3"/>
              </a:buBlip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DC stability is measured by using a fixed mirror 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49678" y="2802440"/>
            <a:ext cx="3707287" cy="491545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/>
          <a:p>
            <a:pPr marL="342900" indent="-342900" algn="l" eaLnBrk="0" latinLnBrk="0" hangingPunct="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buFontTx/>
              <a:buBlip>
                <a:blip r:embed="rId3"/>
              </a:buBlip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Stability  </a:t>
            </a:r>
          </a:p>
        </p:txBody>
      </p:sp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818222"/>
              </p:ext>
            </p:extLst>
          </p:nvPr>
        </p:nvGraphicFramePr>
        <p:xfrm>
          <a:off x="791580" y="3248980"/>
          <a:ext cx="5767731" cy="295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66" name="Graph" r:id="rId4" imgW="4279680" imgH="2194560" progId="Origin50.Graph">
                  <p:embed/>
                </p:oleObj>
              </mc:Choice>
              <mc:Fallback>
                <p:oleObj name="Graph" r:id="rId4" imgW="4279680" imgH="2194560" progId="Origin50.Graph">
                  <p:embed/>
                  <p:pic>
                    <p:nvPicPr>
                      <p:cNvPr id="0" name="개체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3248980"/>
                        <a:ext cx="5767731" cy="2957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271517" y="251960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0" dirty="0" smtClean="0">
                <a:latin typeface="Arial" pitchFamily="34" charset="0"/>
                <a:cs typeface="Arial" pitchFamily="34" charset="0"/>
              </a:rPr>
              <a:t>Fixed Mirror</a:t>
            </a:r>
            <a:endParaRPr lang="ko-KR" alt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120" y="2100924"/>
            <a:ext cx="136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0" dirty="0" smtClean="0">
                <a:latin typeface="Arial" pitchFamily="34" charset="0"/>
                <a:cs typeface="Arial" pitchFamily="34" charset="0"/>
              </a:rPr>
              <a:t>To Detector</a:t>
            </a:r>
            <a:endParaRPr lang="ko-KR" alt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4608" y="156086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0" dirty="0" smtClean="0">
                <a:latin typeface="Arial" pitchFamily="34" charset="0"/>
                <a:cs typeface="Arial" pitchFamily="34" charset="0"/>
              </a:rPr>
              <a:t>Laser</a:t>
            </a:r>
            <a:endParaRPr lang="ko-KR" alt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5570" y="6264315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latin typeface="Arial" pitchFamily="34" charset="0"/>
                <a:cs typeface="Arial" pitchFamily="34" charset="0"/>
              </a:rPr>
              <a:t>Excellent DC Stability!</a:t>
            </a:r>
            <a:endParaRPr lang="ko-KR" altLang="en-US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개체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19349"/>
              </p:ext>
            </p:extLst>
          </p:nvPr>
        </p:nvGraphicFramePr>
        <p:xfrm>
          <a:off x="4590877" y="6264315"/>
          <a:ext cx="3553562" cy="42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67" name="Equation" r:id="rId6" imgW="2044440" imgH="228600" progId="Equation.DSMT4">
                  <p:embed/>
                </p:oleObj>
              </mc:Choice>
              <mc:Fallback>
                <p:oleObj name="Equation" r:id="rId6" imgW="2044440" imgH="228600" progId="Equation.DSMT4">
                  <p:embed/>
                  <p:pic>
                    <p:nvPicPr>
                      <p:cNvPr id="0" name="개체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877" y="6264315"/>
                        <a:ext cx="3553562" cy="425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863036" y="145808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0" dirty="0" smtClean="0">
                <a:latin typeface="Arial" pitchFamily="34" charset="0"/>
                <a:cs typeface="Arial" pitchFamily="34" charset="0"/>
              </a:rPr>
              <a:t>AOM</a:t>
            </a:r>
            <a:endParaRPr lang="ko-KR" alt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80" y="274638"/>
            <a:ext cx="8190910" cy="1143000"/>
          </a:xfrm>
        </p:spPr>
        <p:txBody>
          <a:bodyPr/>
          <a:lstStyle/>
          <a:p>
            <a:pPr algn="l"/>
            <a:r>
              <a:rPr lang="en-US" altLang="ko-KR" sz="3200" dirty="0" smtClean="0"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Experimental Results</a:t>
            </a:r>
            <a:endParaRPr lang="en-US" altLang="ko-KR" sz="3200" dirty="0"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 bwMode="auto">
          <a:xfrm flipV="1">
            <a:off x="1781690" y="1962435"/>
            <a:ext cx="2385265" cy="3748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" name="직선 연결선 7"/>
          <p:cNvCxnSpPr/>
          <p:nvPr/>
        </p:nvCxnSpPr>
        <p:spPr bwMode="auto">
          <a:xfrm>
            <a:off x="1286635" y="2027368"/>
            <a:ext cx="2880320" cy="452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직사각형 8"/>
          <p:cNvSpPr/>
          <p:nvPr/>
        </p:nvSpPr>
        <p:spPr bwMode="auto">
          <a:xfrm>
            <a:off x="2276745" y="1804917"/>
            <a:ext cx="540060" cy="8550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842030" y="1785889"/>
            <a:ext cx="90010" cy="8931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cxnSp>
        <p:nvCxnSpPr>
          <p:cNvPr id="15" name="직선 연결선 14"/>
          <p:cNvCxnSpPr/>
          <p:nvPr/>
        </p:nvCxnSpPr>
        <p:spPr bwMode="auto">
          <a:xfrm>
            <a:off x="4166955" y="1962434"/>
            <a:ext cx="675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직선 연결선 15"/>
          <p:cNvCxnSpPr/>
          <p:nvPr/>
        </p:nvCxnSpPr>
        <p:spPr bwMode="auto">
          <a:xfrm>
            <a:off x="4166955" y="2479992"/>
            <a:ext cx="675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타원 16"/>
          <p:cNvSpPr/>
          <p:nvPr/>
        </p:nvSpPr>
        <p:spPr bwMode="auto">
          <a:xfrm>
            <a:off x="4121950" y="1785889"/>
            <a:ext cx="90010" cy="89315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549678" y="863715"/>
            <a:ext cx="8387807" cy="830997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/>
          <a:p>
            <a:pPr marL="342900" indent="-342900" algn="l" eaLnBrk="0" latinLnBrk="0" hangingPunct="0">
              <a:spcBef>
                <a:spcPts val="0"/>
              </a:spcBef>
              <a:buClr>
                <a:srgbClr val="FFCC00"/>
              </a:buClr>
              <a:buFontTx/>
              <a:buBlip>
                <a:blip r:embed="rId3"/>
              </a:buBlip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Measurement of lateral motion rejection using a displace mirror 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49678" y="3118494"/>
            <a:ext cx="5417477" cy="494751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/>
          <a:p>
            <a:pPr marL="342900" indent="-342900" algn="l" eaLnBrk="0" latinLnBrk="0" hangingPunct="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buFontTx/>
              <a:buBlip>
                <a:blip r:embed="rId3"/>
              </a:buBlip>
              <a:defRPr/>
            </a:pPr>
            <a:r>
              <a:rPr lang="en-US" altLang="ko-KR" b="0" dirty="0" smtClean="0">
                <a:latin typeface="Arial" pitchFamily="34" charset="0"/>
                <a:cs typeface="Arial" pitchFamily="34" charset="0"/>
              </a:rPr>
              <a:t>Measurement result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7576" y="2834643"/>
            <a:ext cx="18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0" dirty="0" smtClean="0">
                <a:latin typeface="Arial" pitchFamily="34" charset="0"/>
                <a:cs typeface="Arial" pitchFamily="34" charset="0"/>
              </a:rPr>
              <a:t>Displaced Mirror</a:t>
            </a:r>
            <a:endParaRPr lang="ko-KR" alt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120" y="2235939"/>
            <a:ext cx="136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0" dirty="0" smtClean="0">
                <a:latin typeface="Arial" pitchFamily="34" charset="0"/>
                <a:cs typeface="Arial" pitchFamily="34" charset="0"/>
              </a:rPr>
              <a:t>To Detector</a:t>
            </a:r>
            <a:endParaRPr lang="ko-KR" alt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4608" y="169587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0" dirty="0" smtClean="0">
                <a:latin typeface="Arial" pitchFamily="34" charset="0"/>
                <a:cs typeface="Arial" pitchFamily="34" charset="0"/>
              </a:rPr>
              <a:t>Laser</a:t>
            </a:r>
            <a:endParaRPr lang="ko-KR" alt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63036" y="159310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0" dirty="0" smtClean="0">
                <a:latin typeface="Arial" pitchFamily="34" charset="0"/>
                <a:cs typeface="Arial" pitchFamily="34" charset="0"/>
              </a:rPr>
              <a:t>AOM</a:t>
            </a:r>
            <a:endParaRPr lang="ko-KR" altLang="en-US" sz="18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직선 화살표 연결선 3"/>
          <p:cNvCxnSpPr/>
          <p:nvPr/>
        </p:nvCxnSpPr>
        <p:spPr bwMode="auto">
          <a:xfrm>
            <a:off x="4979403" y="1695879"/>
            <a:ext cx="5827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3" name="직사각형 22"/>
          <p:cNvSpPr/>
          <p:nvPr/>
        </p:nvSpPr>
        <p:spPr bwMode="auto">
          <a:xfrm>
            <a:off x="5472100" y="1808820"/>
            <a:ext cx="90010" cy="8931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41029" y="1380256"/>
            <a:ext cx="641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0" dirty="0" smtClean="0">
                <a:latin typeface="Arial" pitchFamily="34" charset="0"/>
                <a:cs typeface="Arial" pitchFamily="34" charset="0"/>
              </a:rPr>
              <a:t>8mm</a:t>
            </a:r>
            <a:endParaRPr lang="ko-KR" altLang="en-US" sz="16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828320" y="3429000"/>
            <a:ext cx="5273850" cy="3330370"/>
            <a:chOff x="-108520" y="1191578"/>
            <a:chExt cx="6192688" cy="4325654"/>
          </a:xfrm>
        </p:grpSpPr>
        <p:graphicFrame>
          <p:nvGraphicFramePr>
            <p:cNvPr id="37" name="개체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4323272"/>
                </p:ext>
              </p:extLst>
            </p:nvPr>
          </p:nvGraphicFramePr>
          <p:xfrm>
            <a:off x="-108520" y="1191578"/>
            <a:ext cx="6192688" cy="4325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297" name="Graph" r:id="rId4" imgW="4154400" imgH="2901600" progId="Origin50.Graph">
                    <p:embed/>
                  </p:oleObj>
                </mc:Choice>
                <mc:Fallback>
                  <p:oleObj name="Graph" r:id="rId4" imgW="4154400" imgH="29016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108520" y="1191578"/>
                          <a:ext cx="6192688" cy="43256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직선 연결선 37"/>
            <p:cNvCxnSpPr/>
            <p:nvPr/>
          </p:nvCxnSpPr>
          <p:spPr>
            <a:xfrm>
              <a:off x="1475656" y="2006811"/>
              <a:ext cx="38164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3779912" y="4332285"/>
              <a:ext cx="15121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>
              <a:off x="5004048" y="2060848"/>
              <a:ext cx="0" cy="22714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783061" y="2152612"/>
              <a:ext cx="1245236" cy="1075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/>
                <a:t>-1.16 rad</a:t>
              </a:r>
            </a:p>
            <a:p>
              <a:r>
                <a:rPr lang="en-US" altLang="ko-KR" sz="1800" dirty="0" smtClean="0"/>
                <a:t>(~58nm)</a:t>
              </a:r>
              <a:endParaRPr lang="en-US" altLang="ko-KR" sz="1800" dirty="0"/>
            </a:p>
            <a:p>
              <a:endParaRPr lang="ko-KR" altLang="en-US" sz="1800" dirty="0"/>
            </a:p>
          </p:txBody>
        </p:sp>
      </p:grp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80" y="274638"/>
            <a:ext cx="8190910" cy="1143000"/>
          </a:xfrm>
        </p:spPr>
        <p:txBody>
          <a:bodyPr/>
          <a:lstStyle/>
          <a:p>
            <a:pPr algn="l"/>
            <a:r>
              <a:rPr lang="en-US" altLang="ko-KR" sz="3200" dirty="0" smtClean="0"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Experimental Results</a:t>
            </a:r>
            <a:endParaRPr lang="en-US" altLang="ko-KR" sz="3200" dirty="0"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00065" cy="1143000"/>
          </a:xfrm>
        </p:spPr>
        <p:txBody>
          <a:bodyPr/>
          <a:lstStyle/>
          <a:p>
            <a:r>
              <a:rPr lang="en-US" altLang="ko-KR" sz="3200" dirty="0" smtClean="0">
                <a:effectLst/>
                <a:latin typeface="Arial" pitchFamily="34" charset="0"/>
                <a:cs typeface="Arial" pitchFamily="34" charset="0"/>
              </a:rPr>
              <a:t>Scanning Local Slope Profiler</a:t>
            </a:r>
            <a:endParaRPr lang="ko-KR" altLang="en-US" sz="3200" dirty="0"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3"/>
              <p:cNvSpPr txBox="1">
                <a:spLocks noChangeArrowheads="1"/>
              </p:cNvSpPr>
              <p:nvPr/>
            </p:nvSpPr>
            <p:spPr>
              <a:xfrm>
                <a:off x="549678" y="998730"/>
                <a:ext cx="8342802" cy="5410712"/>
              </a:xfrm>
              <a:prstGeom prst="rect">
                <a:avLst/>
              </a:prstGeom>
              <a:noFill/>
              <a:ln/>
            </p:spPr>
            <p:txBody>
              <a:bodyPr wrap="square">
                <a:spAutoFit/>
              </a:bodyPr>
              <a:lstStyle/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FontTx/>
                  <a:buBlip>
                    <a:blip r:embed="rId2"/>
                  </a:buBlip>
                  <a:defRPr/>
                </a:pP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For a mirror with 2km </a:t>
                </a:r>
                <a:r>
                  <a:rPr lang="en-US" b="0" dirty="0" err="1" smtClean="0">
                    <a:latin typeface="Arial" pitchFamily="34" charset="0"/>
                    <a:cs typeface="Arial" pitchFamily="34" charset="0"/>
                  </a:rPr>
                  <a:t>RoC</a:t>
                </a: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 and 1mm beam separation, the slope at the center of mirror is .5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𝜇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rad</m:t>
                    </m:r>
                  </m:oMath>
                </a14:m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, which can be measured by using the same arrangement.</a:t>
                </a:r>
              </a:p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FontTx/>
                  <a:buBlip>
                    <a:blip r:embed="rId2"/>
                  </a:buBlip>
                  <a:defRPr/>
                </a:pP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The slope of the mirror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 from 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/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𝑅</m:t>
                    </m:r>
                  </m:oMath>
                </a14:m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. The position dependent </a:t>
                </a:r>
                <a:r>
                  <a:rPr lang="en-US" b="0" dirty="0" err="1" smtClean="0">
                    <a:latin typeface="Arial" pitchFamily="34" charset="0"/>
                    <a:cs typeface="Arial" pitchFamily="34" charset="0"/>
                  </a:rPr>
                  <a:t>RoC</a:t>
                </a: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 can be mapped by scanning the beams over the surface of the mirror</a:t>
                </a: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FontTx/>
                  <a:buBlip>
                    <a:blip r:embed="rId2"/>
                  </a:buBlip>
                  <a:defRPr/>
                </a:pP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Raster scan or radial scan can be used for mapping local slopes of a curved surface.</a:t>
                </a:r>
                <a:endParaRPr lang="en-US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FontTx/>
                  <a:buBlip>
                    <a:blip r:embed="rId2"/>
                  </a:buBlip>
                  <a:defRPr/>
                </a:pP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Only sensitive to </a:t>
                </a: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the tilt parallel to the </a:t>
                </a: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direction of scanning</a:t>
                </a:r>
              </a:p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FontTx/>
                  <a:buBlip>
                    <a:blip r:embed="rId2"/>
                  </a:buBlip>
                  <a:defRPr/>
                </a:pP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Insensitive to lateral vibrations while scanning</a:t>
                </a:r>
              </a:p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FontTx/>
                  <a:buBlip>
                    <a:blip r:embed="rId2"/>
                  </a:buBlip>
                  <a:defRPr/>
                </a:pP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Independent of amplitude changes</a:t>
                </a:r>
              </a:p>
            </p:txBody>
          </p:sp>
        </mc:Choice>
        <mc:Fallback>
          <p:sp>
            <p:nvSpPr>
              <p:cNvPr id="6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8" y="998730"/>
                <a:ext cx="8342802" cy="5410712"/>
              </a:xfrm>
              <a:prstGeom prst="rect">
                <a:avLst/>
              </a:prstGeom>
              <a:blipFill rotWithShape="1">
                <a:blip r:embed="rId3"/>
                <a:stretch>
                  <a:fillRect t="-225" r="-1753" b="-1015"/>
                </a:stretch>
              </a:blipFill>
              <a:ln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0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725090" cy="1143000"/>
          </a:xfrm>
        </p:spPr>
        <p:txBody>
          <a:bodyPr/>
          <a:lstStyle/>
          <a:p>
            <a:r>
              <a:rPr lang="en-US" altLang="ko-KR" sz="3200" dirty="0" smtClean="0">
                <a:effectLst/>
                <a:latin typeface="Arial" pitchFamily="34" charset="0"/>
                <a:cs typeface="Arial" pitchFamily="34" charset="0"/>
              </a:rPr>
              <a:t>Scanning Local Slope </a:t>
            </a:r>
            <a:r>
              <a:rPr lang="en-US" altLang="ko-KR" sz="3200" dirty="0" smtClean="0">
                <a:effectLst/>
                <a:latin typeface="Arial" pitchFamily="34" charset="0"/>
                <a:cs typeface="Arial" pitchFamily="34" charset="0"/>
              </a:rPr>
              <a:t>Profiler</a:t>
            </a:r>
            <a:endParaRPr lang="ko-KR" altLang="en-US" sz="3200" dirty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그룹 65"/>
          <p:cNvGrpSpPr/>
          <p:nvPr/>
        </p:nvGrpSpPr>
        <p:grpSpPr>
          <a:xfrm>
            <a:off x="1601670" y="269358"/>
            <a:ext cx="5895655" cy="5918158"/>
            <a:chOff x="1691680" y="773705"/>
            <a:chExt cx="5895655" cy="5918158"/>
          </a:xfrm>
        </p:grpSpPr>
        <p:sp>
          <p:nvSpPr>
            <p:cNvPr id="10" name="원호 9"/>
            <p:cNvSpPr/>
            <p:nvPr/>
          </p:nvSpPr>
          <p:spPr bwMode="auto">
            <a:xfrm flipV="1">
              <a:off x="1691680" y="773705"/>
              <a:ext cx="5895655" cy="5895655"/>
            </a:xfrm>
            <a:prstGeom prst="arc">
              <a:avLst>
                <a:gd name="adj1" fmla="val 13615953"/>
                <a:gd name="adj2" fmla="val 18779268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 bwMode="auto">
            <a:xfrm>
              <a:off x="4662010" y="3811542"/>
              <a:ext cx="0" cy="28803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직선 연결선 15"/>
            <p:cNvCxnSpPr/>
            <p:nvPr/>
          </p:nvCxnSpPr>
          <p:spPr bwMode="auto">
            <a:xfrm>
              <a:off x="4834481" y="3811542"/>
              <a:ext cx="0" cy="28353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직선 연결선 17"/>
            <p:cNvCxnSpPr/>
            <p:nvPr/>
          </p:nvCxnSpPr>
          <p:spPr bwMode="auto">
            <a:xfrm>
              <a:off x="5202070" y="3811542"/>
              <a:ext cx="0" cy="28128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직선 연결선 18"/>
            <p:cNvCxnSpPr/>
            <p:nvPr/>
          </p:nvCxnSpPr>
          <p:spPr bwMode="auto">
            <a:xfrm>
              <a:off x="5374541" y="3811542"/>
              <a:ext cx="0" cy="27678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직선 연결선 19"/>
            <p:cNvCxnSpPr/>
            <p:nvPr/>
          </p:nvCxnSpPr>
          <p:spPr bwMode="auto">
            <a:xfrm>
              <a:off x="5697125" y="3811542"/>
              <a:ext cx="0" cy="26327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직선 연결선 20"/>
            <p:cNvCxnSpPr/>
            <p:nvPr/>
          </p:nvCxnSpPr>
          <p:spPr bwMode="auto">
            <a:xfrm>
              <a:off x="5869596" y="3811542"/>
              <a:ext cx="0" cy="25427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" name="직선 연결선 3"/>
          <p:cNvCxnSpPr/>
          <p:nvPr/>
        </p:nvCxnSpPr>
        <p:spPr bwMode="auto">
          <a:xfrm>
            <a:off x="4887035" y="2024553"/>
            <a:ext cx="810090" cy="39154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직선 연결선 5"/>
          <p:cNvCxnSpPr/>
          <p:nvPr/>
        </p:nvCxnSpPr>
        <p:spPr bwMode="auto">
          <a:xfrm flipV="1">
            <a:off x="4572000" y="2024553"/>
            <a:ext cx="0" cy="4162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직선 연결선 8"/>
          <p:cNvCxnSpPr/>
          <p:nvPr/>
        </p:nvCxnSpPr>
        <p:spPr bwMode="auto">
          <a:xfrm>
            <a:off x="2501770" y="6165013"/>
            <a:ext cx="4320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996522" y="206476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R</a:t>
            </a:r>
            <a:endParaRPr lang="ko-KR" altLang="en-US" b="0" dirty="0"/>
          </a:p>
        </p:txBody>
      </p:sp>
      <p:cxnSp>
        <p:nvCxnSpPr>
          <p:cNvPr id="22" name="직선 연결선 21"/>
          <p:cNvCxnSpPr/>
          <p:nvPr/>
        </p:nvCxnSpPr>
        <p:spPr bwMode="auto">
          <a:xfrm flipH="1">
            <a:off x="5112060" y="5624953"/>
            <a:ext cx="1575176" cy="495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원호 33"/>
          <p:cNvSpPr/>
          <p:nvPr/>
        </p:nvSpPr>
        <p:spPr bwMode="auto">
          <a:xfrm rot="1256057">
            <a:off x="5661531" y="5679369"/>
            <a:ext cx="682624" cy="682624"/>
          </a:xfrm>
          <a:prstGeom prst="arc">
            <a:avLst>
              <a:gd name="adj1" fmla="val 18227183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cxnSp>
        <p:nvCxnSpPr>
          <p:cNvPr id="30" name="직선 연결선 29"/>
          <p:cNvCxnSpPr/>
          <p:nvPr/>
        </p:nvCxnSpPr>
        <p:spPr bwMode="auto">
          <a:xfrm flipV="1">
            <a:off x="5697125" y="5925920"/>
            <a:ext cx="0" cy="2475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568793" y="607064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1" dirty="0"/>
              <a:t>x</a:t>
            </a:r>
            <a:endParaRPr lang="ko-KR" altLang="en-US" b="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6372200" y="574835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1" dirty="0" smtClean="0">
                <a:sym typeface="Symbol"/>
              </a:rPr>
              <a:t></a:t>
            </a:r>
            <a:endParaRPr lang="ko-KR" altLang="en-US" b="0" i="1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549678" y="1043735"/>
            <a:ext cx="7892752" cy="97872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/>
          <a:p>
            <a:pPr marL="342900" indent="-342900" algn="l" eaLnBrk="0" latinLnBrk="0" hangingPunct="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buFontTx/>
              <a:buBlip>
                <a:blip r:embed="rId2"/>
              </a:buBlip>
              <a:defRPr/>
            </a:pPr>
            <a:r>
              <a:rPr lang="en-US" altLang="ko-KR" b="0" dirty="0" smtClean="0">
                <a:latin typeface="Arial" pitchFamily="34" charset="0"/>
                <a:cs typeface="Arial" pitchFamily="34" charset="0"/>
              </a:rPr>
              <a:t>Point by point scanning scheme for mapping local slope of the mirror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7230" y="274638"/>
            <a:ext cx="6500065" cy="1143000"/>
          </a:xfrm>
        </p:spPr>
        <p:txBody>
          <a:bodyPr/>
          <a:lstStyle/>
          <a:p>
            <a:pPr algn="l"/>
            <a:r>
              <a:rPr lang="en-US" altLang="ko-KR" sz="3200" dirty="0" smtClean="0">
                <a:effectLst/>
                <a:latin typeface="Arial" pitchFamily="34" charset="0"/>
                <a:cs typeface="Arial" pitchFamily="34" charset="0"/>
              </a:rPr>
              <a:t>Summary</a:t>
            </a:r>
            <a:endParaRPr lang="ko-KR" altLang="en-US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>
          <a:xfrm>
            <a:off x="549678" y="998730"/>
            <a:ext cx="8342802" cy="3637919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/>
          <a:p>
            <a:pPr marL="342900" indent="-342900" algn="l" eaLnBrk="0" latinLnBrk="0" hangingPunct="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buFontTx/>
              <a:buBlip>
                <a:blip r:embed="rId2"/>
              </a:buBlip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A double-pass AOM interferometer scheme has been used for precision tilt measurements </a:t>
            </a:r>
            <a:endParaRPr lang="en-US" altLang="ko-KR" b="0" dirty="0">
              <a:latin typeface="Arial" pitchFamily="34" charset="0"/>
              <a:cs typeface="Arial" pitchFamily="34" charset="0"/>
            </a:endParaRPr>
          </a:p>
          <a:p>
            <a:pPr marL="800100" lvl="1" indent="-342900" algn="l" eaLnBrk="0" latinLnBrk="0" hangingPunct="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buSzPct val="80000"/>
              <a:buBlip>
                <a:blip r:embed="rId3"/>
              </a:buBlip>
              <a:defRPr/>
            </a:pPr>
            <a:r>
              <a:rPr lang="en-US" altLang="ko-KR" b="0" dirty="0" smtClean="0">
                <a:latin typeface="Arial" pitchFamily="34" charset="0"/>
                <a:cs typeface="Arial" pitchFamily="34" charset="0"/>
              </a:rPr>
              <a:t>Can provide very high sensitivity,</a:t>
            </a:r>
            <a:endParaRPr lang="en-US" altLang="ko-KR" b="0" dirty="0">
              <a:latin typeface="Arial" pitchFamily="34" charset="0"/>
              <a:cs typeface="Arial" pitchFamily="34" charset="0"/>
            </a:endParaRPr>
          </a:p>
          <a:p>
            <a:pPr marL="800100" lvl="1" indent="-342900" algn="l" eaLnBrk="0" latinLnBrk="0" hangingPunct="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buSzPct val="80000"/>
              <a:buBlip>
                <a:blip r:embed="rId3"/>
              </a:buBlip>
              <a:defRPr/>
            </a:pPr>
            <a:r>
              <a:rPr lang="en-US" altLang="ko-KR" b="0" dirty="0" smtClean="0">
                <a:latin typeface="Arial" pitchFamily="34" charset="0"/>
                <a:cs typeface="Arial" pitchFamily="34" charset="0"/>
              </a:rPr>
              <a:t>Highly immune to environmental perturbations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 eaLnBrk="0" latinLnBrk="0" hangingPunct="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buFontTx/>
              <a:buBlip>
                <a:blip r:embed="rId2"/>
              </a:buBlip>
              <a:defRPr/>
            </a:pPr>
            <a:r>
              <a:rPr lang="en-US" altLang="ko-KR" b="0" dirty="0" smtClean="0">
                <a:latin typeface="Arial" pitchFamily="34" charset="0"/>
                <a:cs typeface="Arial" pitchFamily="34" charset="0"/>
              </a:rPr>
              <a:t>Application of our new scheme has been discussed </a:t>
            </a:r>
            <a:endParaRPr lang="en-US" altLang="ko-KR" b="0" dirty="0">
              <a:latin typeface="Arial" pitchFamily="34" charset="0"/>
              <a:cs typeface="Arial" pitchFamily="34" charset="0"/>
            </a:endParaRPr>
          </a:p>
          <a:p>
            <a:pPr marL="800100" lvl="1" indent="-342900" algn="l" eaLnBrk="0" latinLnBrk="0" hangingPunct="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buSzPct val="80000"/>
              <a:buBlip>
                <a:blip r:embed="rId3"/>
              </a:buBlip>
              <a:defRPr/>
            </a:pPr>
            <a:r>
              <a:rPr lang="en-US" altLang="ko-KR" b="0" dirty="0">
                <a:latin typeface="Arial" pitchFamily="34" charset="0"/>
                <a:cs typeface="Arial" pitchFamily="34" charset="0"/>
              </a:rPr>
              <a:t>Initial tilt alignment of mirrors for KAGRA,</a:t>
            </a:r>
          </a:p>
          <a:p>
            <a:pPr marL="800100" lvl="1" indent="-342900" algn="l" eaLnBrk="0" latinLnBrk="0" hangingPunct="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buSzPct val="80000"/>
              <a:buBlip>
                <a:blip r:embed="rId3"/>
              </a:buBlip>
              <a:defRPr/>
            </a:pPr>
            <a:r>
              <a:rPr lang="en-US" altLang="ko-KR" b="0" dirty="0" smtClean="0">
                <a:latin typeface="Arial" pitchFamily="34" charset="0"/>
                <a:cs typeface="Arial" pitchFamily="34" charset="0"/>
              </a:rPr>
              <a:t>Local slope profiler for mirrors</a:t>
            </a:r>
            <a:endParaRPr lang="en-US" altLang="ko-KR" b="0" dirty="0">
              <a:latin typeface="Arial" pitchFamily="34" charset="0"/>
              <a:cs typeface="Arial" pitchFamily="34" charset="0"/>
            </a:endParaRPr>
          </a:p>
          <a:p>
            <a:pPr marL="800100" lvl="1" indent="-342900" algn="l" eaLnBrk="0" latinLnBrk="0" hangingPunct="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buSzPct val="80000"/>
              <a:buBlip>
                <a:blip r:embed="rId3"/>
              </a:buBlip>
              <a:defRPr/>
            </a:pPr>
            <a:r>
              <a:rPr lang="en-US" altLang="ko-KR" b="0" dirty="0" smtClean="0">
                <a:latin typeface="Arial" pitchFamily="34" charset="0"/>
                <a:cs typeface="Arial" pitchFamily="34" charset="0"/>
              </a:rPr>
              <a:t>Potentially, a tilt sensor for TOBA</a:t>
            </a:r>
          </a:p>
        </p:txBody>
      </p:sp>
    </p:spTree>
    <p:extLst>
      <p:ext uri="{BB962C8B-B14F-4D97-AF65-F5344CB8AC3E}">
        <p14:creationId xmlns:p14="http://schemas.microsoft.com/office/powerpoint/2010/main" val="21439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81588" y="274638"/>
            <a:ext cx="8262411" cy="859107"/>
          </a:xfrm>
        </p:spPr>
        <p:txBody>
          <a:bodyPr/>
          <a:lstStyle/>
          <a:p>
            <a:pPr algn="l"/>
            <a:r>
              <a:rPr lang="en-US" altLang="ko-KR" sz="4000" dirty="0" smtClean="0">
                <a:effectLst/>
                <a:latin typeface="Arial" pitchFamily="34" charset="0"/>
                <a:cs typeface="Arial" pitchFamily="34" charset="0"/>
              </a:rPr>
              <a:t>Overview</a:t>
            </a:r>
            <a:endParaRPr lang="ko-KR" altLang="en-US" sz="4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6534" y="1174952"/>
            <a:ext cx="8505945" cy="3323987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/>
          <a:p>
            <a:pPr marL="571500" indent="-571500" algn="l" eaLnBrk="0" latinLnBrk="0" hangingPunc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571500" indent="-571500" algn="l" eaLnBrk="0" latinLnBrk="0" hangingPunc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Tilt Sensor Using AOM</a:t>
            </a:r>
            <a:endParaRPr lang="en-US" altLang="ko-KR" sz="2800" dirty="0" smtClean="0">
              <a:latin typeface="Arial" pitchFamily="34" charset="0"/>
              <a:cs typeface="Arial" pitchFamily="34" charset="0"/>
            </a:endParaRPr>
          </a:p>
          <a:p>
            <a:pPr marL="571500" indent="-571500" algn="l" eaLnBrk="0" latinLnBrk="0" hangingPunc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Experimental Results</a:t>
            </a:r>
          </a:p>
          <a:p>
            <a:pPr marL="571500" indent="-571500" algn="l" eaLnBrk="0" latinLnBrk="0" hangingPunc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Local Slope Profiler </a:t>
            </a: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 marL="571500" indent="-571500" algn="l" eaLnBrk="0" latinLnBrk="0" hangingPunc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Summery</a:t>
            </a:r>
          </a:p>
        </p:txBody>
      </p:sp>
    </p:spTree>
    <p:extLst>
      <p:ext uri="{BB962C8B-B14F-4D97-AF65-F5344CB8AC3E}">
        <p14:creationId xmlns:p14="http://schemas.microsoft.com/office/powerpoint/2010/main" val="12661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81588" y="274638"/>
            <a:ext cx="8262411" cy="859107"/>
          </a:xfrm>
        </p:spPr>
        <p:txBody>
          <a:bodyPr/>
          <a:lstStyle/>
          <a:p>
            <a:pPr algn="l"/>
            <a:r>
              <a:rPr lang="en-US" altLang="ko-KR" sz="3600" dirty="0" smtClean="0">
                <a:effectLst/>
                <a:latin typeface="Arial" pitchFamily="34" charset="0"/>
                <a:cs typeface="Arial" pitchFamily="34" charset="0"/>
              </a:rPr>
              <a:t>Introduction</a:t>
            </a:r>
            <a:endParaRPr lang="ko-KR" altLang="en-US" sz="3600" dirty="0"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>
              <a:xfrm>
                <a:off x="386534" y="953725"/>
                <a:ext cx="8505945" cy="5886933"/>
              </a:xfrm>
              <a:prstGeom prst="rect">
                <a:avLst/>
              </a:prstGeom>
              <a:noFill/>
              <a:ln/>
            </p:spPr>
            <p:txBody>
              <a:bodyPr wrap="square">
                <a:spAutoFit/>
              </a:bodyPr>
              <a:lstStyle/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FontTx/>
                  <a:buBlip>
                    <a:blip r:embed="rId2"/>
                  </a:buBlip>
                  <a:defRPr/>
                </a:pP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A precision tilt sensor has many applications</a:t>
                </a:r>
              </a:p>
              <a:p>
                <a:pPr marL="800100" lvl="1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SzPct val="80000"/>
                  <a:buBlip>
                    <a:blip r:embed="rId3"/>
                  </a:buBlip>
                  <a:defRPr/>
                </a:pP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Initial tilt alignment of mirrors for KAGRA,</a:t>
                </a:r>
              </a:p>
              <a:p>
                <a:pPr marL="800100" lvl="1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SzPct val="80000"/>
                  <a:buBlip>
                    <a:blip r:embed="rId3"/>
                  </a:buBlip>
                  <a:defRPr/>
                </a:pP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Scanning slope profiler,</a:t>
                </a:r>
              </a:p>
              <a:p>
                <a:pPr marL="800100" lvl="1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SzPct val="80000"/>
                  <a:buBlip>
                    <a:blip r:embed="rId3"/>
                  </a:buBlip>
                  <a:defRPr/>
                </a:pP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Torsion </a:t>
                </a: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measurements,</a:t>
                </a:r>
              </a:p>
              <a:p>
                <a:pPr marL="800100" lvl="1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SzPct val="80000"/>
                  <a:buBlip>
                    <a:blip r:embed="rId3"/>
                  </a:buBlip>
                  <a:defRPr/>
                </a:pPr>
                <a:r>
                  <a:rPr lang="en-US" b="0" dirty="0" smtClean="0">
                    <a:latin typeface="Arial" pitchFamily="34" charset="0"/>
                    <a:cs typeface="Arial" pitchFamily="34" charset="0"/>
                  </a:rPr>
                  <a:t>And other scientific and high-tech applications</a:t>
                </a:r>
              </a:p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FontTx/>
                  <a:buBlip>
                    <a:blip r:embed="rId2"/>
                  </a:buBlip>
                  <a:defRPr/>
                </a:pPr>
                <a:r>
                  <a:rPr lang="en-US" altLang="ko-KR" b="0" dirty="0" smtClean="0">
                    <a:latin typeface="Arial" pitchFamily="34" charset="0"/>
                    <a:cs typeface="Arial" pitchFamily="34" charset="0"/>
                  </a:rPr>
                  <a:t>We are proposing a new precision tilt sensor using double-pass AOM interferometer</a:t>
                </a:r>
                <a:endParaRPr lang="en-US" altLang="ko-KR" b="0" dirty="0">
                  <a:latin typeface="Arial" pitchFamily="34" charset="0"/>
                  <a:cs typeface="Arial" pitchFamily="34" charset="0"/>
                </a:endParaRPr>
              </a:p>
              <a:p>
                <a:pPr marL="800100" lvl="1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SzPct val="80000"/>
                  <a:buBlip>
                    <a:blip r:embed="rId3"/>
                  </a:buBlip>
                  <a:defRPr/>
                </a:pPr>
                <a:r>
                  <a:rPr lang="en-US" altLang="ko-KR" b="0" dirty="0" smtClean="0">
                    <a:latin typeface="Arial" pitchFamily="34" charset="0"/>
                    <a:cs typeface="Arial" pitchFamily="34" charset="0"/>
                  </a:rPr>
                  <a:t>High sensitivity: </a:t>
                </a:r>
                <a14:m>
                  <m:oMath xmlns:m="http://schemas.openxmlformats.org/officeDocument/2006/math">
                    <m:r>
                      <a:rPr lang="en-US" altLang="ko-KR" b="0" i="1">
                        <a:latin typeface="Cambria Math"/>
                        <a:cs typeface="Arial" pitchFamily="34" charset="0"/>
                      </a:rPr>
                      <m:t>10</m:t>
                    </m:r>
                    <m:r>
                      <m:rPr>
                        <m:nor/>
                      </m:rPr>
                      <a:rPr lang="en-US" altLang="ko-KR" b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b="0">
                        <a:latin typeface="Cambria Math"/>
                        <a:cs typeface="Arial" pitchFamily="34" charset="0"/>
                      </a:rPr>
                      <m:t>prad</m:t>
                    </m:r>
                    <m:r>
                      <m:rPr>
                        <m:nor/>
                      </m:rPr>
                      <a:rPr lang="en-US" altLang="ko-KR" b="0">
                        <a:latin typeface="Cambria Math"/>
                        <a:cs typeface="Arial" pitchFamily="34" charset="0"/>
                      </a:rPr>
                      <m:t>./</m:t>
                    </m:r>
                    <m:r>
                      <a:rPr lang="en-US" altLang="ko-KR" b="0" i="1">
                        <a:latin typeface="Cambria Math"/>
                        <a:ea typeface="Cambria Math"/>
                        <a:cs typeface="Arial" pitchFamily="34" charset="0"/>
                      </a:rPr>
                      <m:t>√</m:t>
                    </m:r>
                    <m:r>
                      <m:rPr>
                        <m:nor/>
                      </m:rPr>
                      <a:rPr lang="en-US" altLang="ko-KR" b="0">
                        <a:latin typeface="Cambria Math"/>
                        <a:ea typeface="Cambria Math"/>
                        <a:cs typeface="Arial" pitchFamily="34" charset="0"/>
                      </a:rPr>
                      <m:t>Hz</m:t>
                    </m:r>
                  </m:oMath>
                </a14:m>
                <a:r>
                  <a:rPr lang="en-US" altLang="ko-KR" b="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b="0" dirty="0" smtClean="0">
                    <a:latin typeface="Arial" pitchFamily="34" charset="0"/>
                    <a:cs typeface="Arial" pitchFamily="34" charset="0"/>
                  </a:rPr>
                  <a:t>between ~Hz and 100Hz </a:t>
                </a:r>
                <a:endParaRPr lang="en-US" altLang="ko-KR" b="0" dirty="0">
                  <a:latin typeface="Arial" pitchFamily="34" charset="0"/>
                  <a:cs typeface="Arial" pitchFamily="34" charset="0"/>
                </a:endParaRPr>
              </a:p>
              <a:p>
                <a:pPr marL="800100" lvl="1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SzPct val="80000"/>
                  <a:buBlip>
                    <a:blip r:embed="rId3"/>
                  </a:buBlip>
                  <a:defRPr/>
                </a:pPr>
                <a:r>
                  <a:rPr lang="en-US" altLang="ko-KR" b="0" dirty="0" smtClean="0">
                    <a:latin typeface="Arial" pitchFamily="34" charset="0"/>
                    <a:cs typeface="Arial" pitchFamily="34" charset="0"/>
                  </a:rPr>
                  <a:t>Has simple optical arrangement</a:t>
                </a:r>
              </a:p>
              <a:p>
                <a:pPr marL="800100" lvl="1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SzPct val="80000"/>
                  <a:buBlip>
                    <a:blip r:embed="rId3"/>
                  </a:buBlip>
                  <a:defRPr/>
                </a:pPr>
                <a:r>
                  <a:rPr lang="en-US" altLang="ko-KR" b="0" dirty="0" smtClean="0">
                    <a:latin typeface="Arial" pitchFamily="34" charset="0"/>
                    <a:cs typeface="Arial" pitchFamily="34" charset="0"/>
                  </a:rPr>
                  <a:t>Can be integrated into a hybrid fiber-optic sensor</a:t>
                </a:r>
              </a:p>
              <a:p>
                <a:pPr marL="800100" lvl="1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SzPct val="80000"/>
                  <a:buBlip>
                    <a:blip r:embed="rId3"/>
                  </a:buBlip>
                  <a:defRPr/>
                </a:pPr>
                <a:r>
                  <a:rPr lang="en-US" altLang="ko-KR" b="0" dirty="0" smtClean="0">
                    <a:latin typeface="Arial" pitchFamily="34" charset="0"/>
                    <a:cs typeface="Arial" pitchFamily="34" charset="0"/>
                  </a:rPr>
                  <a:t>Immune to environmental perturbations</a:t>
                </a:r>
              </a:p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FontTx/>
                  <a:buBlip>
                    <a:blip r:embed="rId2"/>
                  </a:buBlip>
                  <a:defRPr/>
                </a:pPr>
                <a:r>
                  <a:rPr lang="en-US" altLang="ko-KR" b="0" dirty="0" smtClean="0">
                    <a:latin typeface="Arial" pitchFamily="34" charset="0"/>
                    <a:cs typeface="Arial" pitchFamily="34" charset="0"/>
                  </a:rPr>
                  <a:t>The same sensor can be used for mapping local slope variations of a mirror with large </a:t>
                </a:r>
                <a:r>
                  <a:rPr lang="en-US" altLang="ko-KR" b="0" dirty="0" err="1" smtClean="0">
                    <a:latin typeface="Arial" pitchFamily="34" charset="0"/>
                    <a:cs typeface="Arial" pitchFamily="34" charset="0"/>
                  </a:rPr>
                  <a:t>RoC</a:t>
                </a:r>
                <a:r>
                  <a:rPr lang="en-US" altLang="ko-KR" b="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altLang="ko-KR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4" y="953725"/>
                <a:ext cx="8505945" cy="5886933"/>
              </a:xfrm>
              <a:prstGeom prst="rect">
                <a:avLst/>
              </a:prstGeom>
              <a:blipFill rotWithShape="1">
                <a:blip r:embed="rId4"/>
                <a:stretch>
                  <a:fillRect t="-207" r="-788" b="-725"/>
                </a:stretch>
              </a:blipFill>
              <a:ln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4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7240" y="278650"/>
            <a:ext cx="7940225" cy="1143000"/>
          </a:xfrm>
        </p:spPr>
        <p:txBody>
          <a:bodyPr/>
          <a:lstStyle/>
          <a:p>
            <a:pPr algn="l"/>
            <a:r>
              <a:rPr lang="en-US" altLang="ko-KR" sz="3200" dirty="0" smtClean="0">
                <a:effectLst/>
                <a:latin typeface="Arial" pitchFamily="34" charset="0"/>
                <a:cs typeface="Arial" pitchFamily="34" charset="0"/>
              </a:rPr>
              <a:t>Introduction: Previous Works</a:t>
            </a:r>
            <a:endParaRPr lang="ko-KR" altLang="en-US" sz="32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497895" cy="40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678" y="953725"/>
                <a:ext cx="7622722" cy="1227965"/>
              </a:xfrm>
              <a:prstGeom prst="rect">
                <a:avLst/>
              </a:prstGeom>
              <a:noFill/>
              <a:ln/>
            </p:spPr>
            <p:txBody>
              <a:bodyPr wrap="square">
                <a:spAutoFit/>
              </a:bodyPr>
              <a:lstStyle/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Blip>
                    <a:blip r:embed="rId3"/>
                  </a:buBlip>
                  <a:defRPr/>
                </a:pPr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Quasi-Collimator Using Weak Value Amplification (</a:t>
                </a:r>
                <a:r>
                  <a:rPr lang="en-US" altLang="ko-KR" sz="2000" b="0" dirty="0">
                    <a:latin typeface="Arial" pitchFamily="34" charset="0"/>
                    <a:cs typeface="Arial" pitchFamily="34" charset="0"/>
                  </a:rPr>
                  <a:t>M.D. Turner et al., Opt. </a:t>
                </a:r>
                <a:r>
                  <a:rPr lang="en-US" altLang="ko-KR" sz="2000" b="0" dirty="0" err="1">
                    <a:latin typeface="Arial" pitchFamily="34" charset="0"/>
                    <a:cs typeface="Arial" pitchFamily="34" charset="0"/>
                  </a:rPr>
                  <a:t>Lett</a:t>
                </a:r>
                <a:r>
                  <a:rPr lang="en-US" altLang="ko-KR" sz="2000" b="0" dirty="0">
                    <a:latin typeface="Arial" pitchFamily="34" charset="0"/>
                    <a:cs typeface="Arial" pitchFamily="34" charset="0"/>
                  </a:rPr>
                  <a:t>., </a:t>
                </a:r>
                <a:r>
                  <a:rPr lang="en-US" altLang="ko-KR" sz="2000" dirty="0">
                    <a:latin typeface="Arial" pitchFamily="34" charset="0"/>
                    <a:cs typeface="Arial" pitchFamily="34" charset="0"/>
                  </a:rPr>
                  <a:t>36</a:t>
                </a:r>
                <a:r>
                  <a:rPr lang="en-US" altLang="ko-KR" sz="2000" b="0" dirty="0">
                    <a:latin typeface="Arial" pitchFamily="34" charset="0"/>
                    <a:cs typeface="Arial" pitchFamily="34" charset="0"/>
                  </a:rPr>
                  <a:t>, 1479 </a:t>
                </a:r>
                <a:r>
                  <a:rPr lang="en-US" altLang="ko-KR" sz="2000" b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FontTx/>
                  <a:buBlip>
                    <a:blip r:embed="rId3"/>
                  </a:buBlip>
                  <a:defRPr/>
                </a:pPr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Sensitivity</a:t>
                </a:r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10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cs typeface="Arial" pitchFamily="34" charset="0"/>
                      </a:rPr>
                      <m:t>prad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cs typeface="Arial" pitchFamily="34" charset="0"/>
                      </a:rPr>
                      <m:t>./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√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ea typeface="Cambria Math"/>
                        <a:cs typeface="Arial" pitchFamily="34" charset="0"/>
                      </a:rPr>
                      <m:t>Hz</m:t>
                    </m:r>
                  </m:oMath>
                </a14:m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 between 10 and 100 Hz </a:t>
                </a:r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8" y="953725"/>
                <a:ext cx="7622722" cy="1227965"/>
              </a:xfrm>
              <a:prstGeom prst="rect">
                <a:avLst/>
              </a:prstGeom>
              <a:blipFill rotWithShape="1">
                <a:blip r:embed="rId4"/>
                <a:stretch>
                  <a:fillRect r="-719" b="-4455"/>
                </a:stretch>
              </a:blipFill>
              <a:ln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9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85" y="2329631"/>
            <a:ext cx="5544132" cy="447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678" y="1718810"/>
                <a:ext cx="7622722" cy="489301"/>
              </a:xfrm>
              <a:prstGeom prst="rect">
                <a:avLst/>
              </a:prstGeom>
              <a:noFill/>
              <a:ln/>
            </p:spPr>
            <p:txBody>
              <a:bodyPr wrap="square">
                <a:spAutoFit/>
              </a:bodyPr>
              <a:lstStyle/>
              <a:p>
                <a:pPr marL="342900" indent="-342900" algn="l" eaLnBrk="0" latinLnBrk="0" hangingPunct="0">
                  <a:lnSpc>
                    <a:spcPct val="120000"/>
                  </a:lnSpc>
                  <a:spcBef>
                    <a:spcPts val="0"/>
                  </a:spcBef>
                  <a:buClr>
                    <a:srgbClr val="FFCC00"/>
                  </a:buClr>
                  <a:buFontTx/>
                  <a:buBlip>
                    <a:blip r:embed="rId3"/>
                  </a:buBlip>
                  <a:defRPr/>
                </a:pPr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Sensitivity: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cs typeface="Arial" pitchFamily="34" charset="0"/>
                      </a:rPr>
                      <m:t>.2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cs typeface="Arial" pitchFamily="34" charset="0"/>
                      </a:rPr>
                      <m:t>prad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cs typeface="Arial" pitchFamily="34" charset="0"/>
                      </a:rPr>
                      <m:t>./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√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ea typeface="Cambria Math"/>
                        <a:cs typeface="Arial" pitchFamily="34" charset="0"/>
                      </a:rPr>
                      <m:t>Hz</m:t>
                    </m:r>
                  </m:oMath>
                </a14:m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 between at 2.4 kHz Hz </a:t>
                </a:r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8" y="1718810"/>
                <a:ext cx="7622722" cy="489301"/>
              </a:xfrm>
              <a:prstGeom prst="rect">
                <a:avLst/>
              </a:prstGeom>
              <a:blipFill rotWithShape="1">
                <a:blip r:embed="rId4"/>
                <a:stretch>
                  <a:fillRect b="-13750"/>
                </a:stretch>
              </a:blipFill>
              <a:ln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491880" y="4634843"/>
            <a:ext cx="136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0" dirty="0" smtClean="0">
                <a:latin typeface="Arial" pitchFamily="34" charset="0"/>
                <a:cs typeface="Arial" pitchFamily="34" charset="0"/>
              </a:rPr>
              <a:t>11 bounces</a:t>
            </a:r>
            <a:endParaRPr lang="ko-KR" alt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52486" y="953725"/>
            <a:ext cx="8251771" cy="830997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/>
          <a:p>
            <a:pPr marL="342900" indent="-342900" algn="l" eaLnBrk="0" latinLnBrk="0" hangingPunct="0">
              <a:lnSpc>
                <a:spcPct val="120000"/>
              </a:lnSpc>
              <a:spcBef>
                <a:spcPts val="0"/>
              </a:spcBef>
              <a:buClr>
                <a:srgbClr val="FFCC00"/>
              </a:buClr>
              <a:buBlip>
                <a:blip r:embed="rId3"/>
              </a:buBlip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Optical lever inside a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Sagnac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Interferometer (</a:t>
            </a:r>
            <a:r>
              <a:rPr lang="en-US" altLang="ko-KR" sz="2000" b="0" dirty="0">
                <a:latin typeface="Arial" pitchFamily="34" charset="0"/>
                <a:cs typeface="Arial" pitchFamily="34" charset="0"/>
              </a:rPr>
              <a:t>J.M. Hogan et al., Opt. </a:t>
            </a:r>
            <a:r>
              <a:rPr lang="en-US" altLang="ko-KR" sz="2000" b="0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altLang="ko-KR" sz="2000" b="0" dirty="0">
                <a:latin typeface="Arial" pitchFamily="34" charset="0"/>
                <a:cs typeface="Arial" pitchFamily="34" charset="0"/>
              </a:rPr>
              <a:t>.,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36</a:t>
            </a:r>
            <a:r>
              <a:rPr lang="en-US" altLang="ko-KR" sz="2000" b="0" dirty="0">
                <a:latin typeface="Arial" pitchFamily="34" charset="0"/>
                <a:cs typeface="Arial" pitchFamily="34" charset="0"/>
              </a:rPr>
              <a:t>, 1698 </a:t>
            </a:r>
            <a:r>
              <a:rPr lang="en-US" altLang="ko-KR" sz="2000" b="0" dirty="0">
                <a:latin typeface="Arial" pitchFamily="34" charset="0"/>
                <a:cs typeface="Arial" pitchFamily="34" charset="0"/>
              </a:rPr>
              <a:t>)</a:t>
            </a:r>
            <a:endParaRPr lang="ko-KR" alt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17240" y="278650"/>
            <a:ext cx="7940225" cy="1143000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3200" kern="0" smtClean="0">
                <a:effectLst/>
                <a:latin typeface="Arial" pitchFamily="34" charset="0"/>
                <a:cs typeface="Arial" pitchFamily="34" charset="0"/>
              </a:rPr>
              <a:t>Introduction: Previous Works</a:t>
            </a:r>
            <a:endParaRPr lang="ko-KR" altLang="en-US" sz="3200" kern="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74638"/>
            <a:ext cx="7380820" cy="1143000"/>
          </a:xfrm>
        </p:spPr>
        <p:txBody>
          <a:bodyPr/>
          <a:lstStyle/>
          <a:p>
            <a:pPr algn="l"/>
            <a:r>
              <a:rPr lang="en-US" altLang="ko-KR" sz="3200" dirty="0" smtClean="0"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Double-Pass AOM </a:t>
            </a:r>
            <a:r>
              <a:rPr lang="en-US" altLang="ko-KR" sz="3200" dirty="0" err="1" smtClean="0"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Intterferometer</a:t>
            </a:r>
            <a:endParaRPr lang="en-US" altLang="ko-KR" sz="3200" dirty="0"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03775"/>
            <a:ext cx="6420370" cy="403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직사각형 26"/>
          <p:cNvSpPr>
            <a:spLocks noChangeArrowheads="1"/>
          </p:cNvSpPr>
          <p:nvPr/>
        </p:nvSpPr>
        <p:spPr bwMode="auto">
          <a:xfrm>
            <a:off x="82550" y="6044285"/>
            <a:ext cx="8712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ko-KR" sz="1400" dirty="0" err="1" smtClean="0">
                <a:solidFill>
                  <a:srgbClr val="000000"/>
                </a:solidFill>
              </a:rPr>
              <a:t>Youngkyu</a:t>
            </a:r>
            <a:r>
              <a:rPr lang="en-US" altLang="ko-KR" sz="1400" dirty="0" smtClean="0">
                <a:solidFill>
                  <a:srgbClr val="000000"/>
                </a:solidFill>
              </a:rPr>
              <a:t> Park, </a:t>
            </a:r>
            <a:r>
              <a:rPr lang="en-US" altLang="ko-KR" sz="1400" dirty="0" err="1" smtClean="0">
                <a:solidFill>
                  <a:srgbClr val="000000"/>
                </a:solidFill>
              </a:rPr>
              <a:t>Kyuman</a:t>
            </a:r>
            <a:r>
              <a:rPr lang="en-US" altLang="ko-KR" sz="1400" dirty="0" smtClean="0">
                <a:solidFill>
                  <a:srgbClr val="000000"/>
                </a:solidFill>
              </a:rPr>
              <a:t> Cho, </a:t>
            </a:r>
            <a:r>
              <a:rPr lang="en-US" altLang="ko-KR" sz="1400" dirty="0">
                <a:solidFill>
                  <a:srgbClr val="000000"/>
                </a:solidFill>
              </a:rPr>
              <a:t>OPTICS LETTERS / Vol. 36, No. 3 / February 1, 2011</a:t>
            </a:r>
          </a:p>
        </p:txBody>
      </p:sp>
      <p:pic>
        <p:nvPicPr>
          <p:cNvPr id="5" name="그림 4" descr="그림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35772"/>
            <a:ext cx="66627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0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직선 화살표 연결선 100"/>
          <p:cNvCxnSpPr/>
          <p:nvPr/>
        </p:nvCxnSpPr>
        <p:spPr>
          <a:xfrm>
            <a:off x="6921911" y="4365598"/>
            <a:ext cx="0" cy="1080189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240" name="직선 화살표 연결선 239"/>
          <p:cNvCxnSpPr/>
          <p:nvPr/>
        </p:nvCxnSpPr>
        <p:spPr>
          <a:xfrm>
            <a:off x="1338530" y="2507302"/>
            <a:ext cx="5400000" cy="360000"/>
          </a:xfrm>
          <a:prstGeom prst="straightConnector1">
            <a:avLst/>
          </a:prstGeom>
          <a:ln w="165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/>
          <p:cNvCxnSpPr/>
          <p:nvPr/>
        </p:nvCxnSpPr>
        <p:spPr>
          <a:xfrm flipV="1">
            <a:off x="2792627" y="2554333"/>
            <a:ext cx="3918353" cy="392924"/>
          </a:xfrm>
          <a:prstGeom prst="straightConnector1">
            <a:avLst/>
          </a:prstGeom>
          <a:ln w="165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직선 연결선 242"/>
          <p:cNvCxnSpPr/>
          <p:nvPr/>
        </p:nvCxnSpPr>
        <p:spPr>
          <a:xfrm>
            <a:off x="4747883" y="1186181"/>
            <a:ext cx="0" cy="4320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직선 연결선 243"/>
          <p:cNvCxnSpPr/>
          <p:nvPr/>
        </p:nvCxnSpPr>
        <p:spPr>
          <a:xfrm>
            <a:off x="6664389" y="1186181"/>
            <a:ext cx="0" cy="4320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직선 연결선 244"/>
          <p:cNvCxnSpPr/>
          <p:nvPr/>
        </p:nvCxnSpPr>
        <p:spPr>
          <a:xfrm>
            <a:off x="8580895" y="1186181"/>
            <a:ext cx="0" cy="43204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이등변 삼각형 245"/>
          <p:cNvSpPr/>
          <p:nvPr/>
        </p:nvSpPr>
        <p:spPr>
          <a:xfrm rot="5400000">
            <a:off x="7556434" y="1919546"/>
            <a:ext cx="164302" cy="1908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cxnSp>
        <p:nvCxnSpPr>
          <p:cNvPr id="247" name="직선 연결선 246"/>
          <p:cNvCxnSpPr/>
          <p:nvPr/>
        </p:nvCxnSpPr>
        <p:spPr>
          <a:xfrm flipH="1">
            <a:off x="4808769" y="1402205"/>
            <a:ext cx="1800000" cy="0"/>
          </a:xfrm>
          <a:prstGeom prst="line">
            <a:avLst/>
          </a:prstGeom>
          <a:ln w="28575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5426398" y="1204300"/>
            <a:ext cx="50405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ko-KR" altLang="en-US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9" name="직선 연결선 248"/>
          <p:cNvCxnSpPr/>
          <p:nvPr/>
        </p:nvCxnSpPr>
        <p:spPr>
          <a:xfrm flipH="1">
            <a:off x="6722542" y="1402205"/>
            <a:ext cx="1800000" cy="0"/>
          </a:xfrm>
          <a:prstGeom prst="line">
            <a:avLst/>
          </a:prstGeom>
          <a:ln w="28575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/>
          <p:cNvSpPr txBox="1"/>
          <p:nvPr/>
        </p:nvSpPr>
        <p:spPr>
          <a:xfrm>
            <a:off x="7340171" y="1204300"/>
            <a:ext cx="50405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ko-KR" altLang="en-US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4" name="직선 화살표 연결선 273"/>
          <p:cNvCxnSpPr/>
          <p:nvPr/>
        </p:nvCxnSpPr>
        <p:spPr>
          <a:xfrm flipH="1">
            <a:off x="2940315" y="2554333"/>
            <a:ext cx="99838" cy="3385527"/>
          </a:xfrm>
          <a:prstGeom prst="straightConnector1">
            <a:avLst/>
          </a:prstGeom>
          <a:ln w="165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직선 화살표 연결선 274"/>
          <p:cNvCxnSpPr/>
          <p:nvPr/>
        </p:nvCxnSpPr>
        <p:spPr>
          <a:xfrm flipH="1">
            <a:off x="2279876" y="2895771"/>
            <a:ext cx="555399" cy="1831129"/>
          </a:xfrm>
          <a:prstGeom prst="straightConnector1">
            <a:avLst/>
          </a:prstGeom>
          <a:ln w="165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직사각형 278"/>
          <p:cNvSpPr>
            <a:spLocks noChangeArrowheads="1"/>
          </p:cNvSpPr>
          <p:nvPr/>
        </p:nvSpPr>
        <p:spPr bwMode="auto">
          <a:xfrm>
            <a:off x="31304" y="2050277"/>
            <a:ext cx="1279516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kumimoji="0" lang="en-US" altLang="ko-KR" sz="2400" b="1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Incident</a:t>
            </a:r>
          </a:p>
          <a:p>
            <a:pPr algn="ctr"/>
            <a:r>
              <a:rPr kumimoji="0" lang="en-US" altLang="ko-KR" sz="2400" b="1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Beam</a:t>
            </a:r>
            <a:endParaRPr kumimoji="0" lang="ko-KR" altLang="en-US" sz="2400" b="1" dirty="0">
              <a:solidFill>
                <a:srgbClr val="000000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82" name="직사각형 281"/>
          <p:cNvSpPr/>
          <p:nvPr/>
        </p:nvSpPr>
        <p:spPr>
          <a:xfrm rot="5400000">
            <a:off x="5006231" y="2630589"/>
            <a:ext cx="1103646" cy="20191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>
              <a:solidFill>
                <a:srgbClr val="000000"/>
              </a:solidFill>
            </a:endParaRPr>
          </a:p>
        </p:txBody>
      </p:sp>
      <p:sp>
        <p:nvSpPr>
          <p:cNvPr id="283" name="직사각형 282"/>
          <p:cNvSpPr>
            <a:spLocks noChangeArrowheads="1"/>
          </p:cNvSpPr>
          <p:nvPr/>
        </p:nvSpPr>
        <p:spPr bwMode="auto">
          <a:xfrm>
            <a:off x="2357404" y="1660620"/>
            <a:ext cx="969640" cy="46166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kumimoji="0" lang="en-US" altLang="ko-KR" sz="2400" b="1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PBS</a:t>
            </a:r>
            <a:endParaRPr kumimoji="0" lang="ko-KR" altLang="en-US" sz="2400" b="1" dirty="0">
              <a:solidFill>
                <a:srgbClr val="000000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84" name="직사각형 283"/>
          <p:cNvSpPr>
            <a:spLocks noChangeArrowheads="1"/>
          </p:cNvSpPr>
          <p:nvPr/>
        </p:nvSpPr>
        <p:spPr bwMode="auto">
          <a:xfrm>
            <a:off x="5189727" y="1689195"/>
            <a:ext cx="1152128" cy="46166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kumimoji="0" lang="en-US" altLang="ko-KR" sz="2400" b="1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QWP</a:t>
            </a:r>
            <a:endParaRPr kumimoji="0" lang="ko-KR" altLang="en-US" sz="2400" b="1" dirty="0">
              <a:solidFill>
                <a:srgbClr val="000000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85" name="직사각형 284"/>
          <p:cNvSpPr>
            <a:spLocks noChangeArrowheads="1"/>
          </p:cNvSpPr>
          <p:nvPr/>
        </p:nvSpPr>
        <p:spPr bwMode="auto">
          <a:xfrm>
            <a:off x="6148056" y="3274413"/>
            <a:ext cx="1152128" cy="46166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kumimoji="0" lang="en-US" altLang="ko-KR" sz="2400" b="1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Lens</a:t>
            </a:r>
            <a:endParaRPr kumimoji="0" lang="ko-KR" altLang="en-US" sz="2400" b="1" dirty="0">
              <a:solidFill>
                <a:srgbClr val="000000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cxnSp>
        <p:nvCxnSpPr>
          <p:cNvPr id="308" name="직선 화살표 연결선 307"/>
          <p:cNvCxnSpPr/>
          <p:nvPr/>
        </p:nvCxnSpPr>
        <p:spPr>
          <a:xfrm flipH="1">
            <a:off x="2228191" y="4682633"/>
            <a:ext cx="1332000" cy="0"/>
          </a:xfrm>
          <a:prstGeom prst="straightConnector1">
            <a:avLst/>
          </a:prstGeom>
          <a:ln w="165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직사각형 309"/>
          <p:cNvSpPr>
            <a:spLocks noChangeArrowheads="1"/>
          </p:cNvSpPr>
          <p:nvPr/>
        </p:nvSpPr>
        <p:spPr bwMode="auto">
          <a:xfrm>
            <a:off x="3509532" y="1125876"/>
            <a:ext cx="1113656" cy="46166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kumimoji="0" lang="en-US" altLang="ko-KR" sz="2400" b="1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AOM</a:t>
            </a:r>
            <a:endParaRPr kumimoji="0" lang="ko-KR" altLang="en-US" sz="2400" b="1" dirty="0">
              <a:solidFill>
                <a:srgbClr val="000000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311" name="직사각형 310"/>
          <p:cNvSpPr>
            <a:spLocks noChangeArrowheads="1"/>
          </p:cNvSpPr>
          <p:nvPr/>
        </p:nvSpPr>
        <p:spPr bwMode="auto">
          <a:xfrm>
            <a:off x="1349292" y="4786581"/>
            <a:ext cx="969640" cy="46166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kumimoji="0" lang="en-US" altLang="ko-KR" sz="2400" b="1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</a:t>
            </a:r>
            <a:endParaRPr kumimoji="0" lang="ko-KR" altLang="en-US" sz="2400" b="1" dirty="0">
              <a:solidFill>
                <a:srgbClr val="000000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312" name="직사각형 311"/>
          <p:cNvSpPr>
            <a:spLocks noChangeArrowheads="1"/>
          </p:cNvSpPr>
          <p:nvPr/>
        </p:nvSpPr>
        <p:spPr bwMode="auto">
          <a:xfrm>
            <a:off x="7977584" y="3524345"/>
            <a:ext cx="1152128" cy="46166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/>
            <a:r>
              <a:rPr kumimoji="0" lang="en-US" altLang="ko-KR" sz="2400" b="1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</a:t>
            </a:r>
            <a:endParaRPr kumimoji="0" lang="ko-KR" altLang="en-US" sz="2400" b="1" dirty="0">
              <a:solidFill>
                <a:srgbClr val="000000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cxnSp>
        <p:nvCxnSpPr>
          <p:cNvPr id="315" name="직선 연결선 314"/>
          <p:cNvCxnSpPr/>
          <p:nvPr/>
        </p:nvCxnSpPr>
        <p:spPr>
          <a:xfrm>
            <a:off x="8820472" y="1891452"/>
            <a:ext cx="0" cy="1613793"/>
          </a:xfrm>
          <a:prstGeom prst="line">
            <a:avLst/>
          </a:prstGeom>
          <a:ln w="381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직선 화살표 연결선 315"/>
          <p:cNvCxnSpPr/>
          <p:nvPr/>
        </p:nvCxnSpPr>
        <p:spPr>
          <a:xfrm>
            <a:off x="8197322" y="1842781"/>
            <a:ext cx="525264" cy="0"/>
          </a:xfrm>
          <a:prstGeom prst="straightConnector1">
            <a:avLst/>
          </a:prstGeom>
          <a:ln w="254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그룹 28"/>
          <p:cNvGrpSpPr/>
          <p:nvPr/>
        </p:nvGrpSpPr>
        <p:grpSpPr>
          <a:xfrm>
            <a:off x="4268039" y="1618823"/>
            <a:ext cx="987788" cy="2329166"/>
            <a:chOff x="4857752" y="1857364"/>
            <a:chExt cx="714380" cy="1857393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252" name="직사각형 29"/>
            <p:cNvSpPr/>
            <p:nvPr/>
          </p:nvSpPr>
          <p:spPr>
            <a:xfrm>
              <a:off x="4857752" y="1857367"/>
              <a:ext cx="714380" cy="171451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>
                <a:solidFill>
                  <a:srgbClr val="000000"/>
                </a:solidFill>
              </a:endParaRPr>
            </a:p>
          </p:txBody>
        </p:sp>
        <p:cxnSp>
          <p:nvCxnSpPr>
            <p:cNvPr id="253" name="직선 연결선 252"/>
            <p:cNvCxnSpPr/>
            <p:nvPr/>
          </p:nvCxnSpPr>
          <p:spPr>
            <a:xfrm>
              <a:off x="4927059" y="2285996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직선 연결선 31"/>
            <p:cNvCxnSpPr/>
            <p:nvPr/>
          </p:nvCxnSpPr>
          <p:spPr>
            <a:xfrm>
              <a:off x="4927059" y="2355579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직선 연결선 254"/>
            <p:cNvCxnSpPr/>
            <p:nvPr/>
          </p:nvCxnSpPr>
          <p:spPr>
            <a:xfrm>
              <a:off x="4927059" y="2425161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직선 연결선 255"/>
            <p:cNvCxnSpPr/>
            <p:nvPr/>
          </p:nvCxnSpPr>
          <p:spPr>
            <a:xfrm>
              <a:off x="4927059" y="2494745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직선 연결선 256"/>
            <p:cNvCxnSpPr/>
            <p:nvPr/>
          </p:nvCxnSpPr>
          <p:spPr>
            <a:xfrm>
              <a:off x="4927059" y="2564328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연결선 257"/>
            <p:cNvCxnSpPr/>
            <p:nvPr/>
          </p:nvCxnSpPr>
          <p:spPr>
            <a:xfrm>
              <a:off x="4927059" y="2633910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직선 연결선 258"/>
            <p:cNvCxnSpPr/>
            <p:nvPr/>
          </p:nvCxnSpPr>
          <p:spPr>
            <a:xfrm>
              <a:off x="4927059" y="2703494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직선 연결선 259"/>
            <p:cNvCxnSpPr/>
            <p:nvPr/>
          </p:nvCxnSpPr>
          <p:spPr>
            <a:xfrm>
              <a:off x="4927059" y="2773077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직선 연결선 260"/>
            <p:cNvCxnSpPr/>
            <p:nvPr/>
          </p:nvCxnSpPr>
          <p:spPr>
            <a:xfrm>
              <a:off x="4927059" y="2842661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직선 연결선 261"/>
            <p:cNvCxnSpPr/>
            <p:nvPr/>
          </p:nvCxnSpPr>
          <p:spPr>
            <a:xfrm>
              <a:off x="4927059" y="2912243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직선 연결선 262"/>
            <p:cNvCxnSpPr/>
            <p:nvPr/>
          </p:nvCxnSpPr>
          <p:spPr>
            <a:xfrm>
              <a:off x="4927059" y="2981826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직선 연결선 263"/>
            <p:cNvCxnSpPr/>
            <p:nvPr/>
          </p:nvCxnSpPr>
          <p:spPr>
            <a:xfrm>
              <a:off x="4927059" y="3051410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직선 연결선 264"/>
            <p:cNvCxnSpPr/>
            <p:nvPr/>
          </p:nvCxnSpPr>
          <p:spPr>
            <a:xfrm>
              <a:off x="4927059" y="3120992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직선 연결선 265"/>
            <p:cNvCxnSpPr/>
            <p:nvPr/>
          </p:nvCxnSpPr>
          <p:spPr>
            <a:xfrm>
              <a:off x="4927059" y="3190575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직선 연결선 266"/>
            <p:cNvCxnSpPr/>
            <p:nvPr/>
          </p:nvCxnSpPr>
          <p:spPr>
            <a:xfrm>
              <a:off x="4927059" y="3260159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직선 연결선 267"/>
            <p:cNvCxnSpPr/>
            <p:nvPr/>
          </p:nvCxnSpPr>
          <p:spPr>
            <a:xfrm>
              <a:off x="4927059" y="3329741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직선 연결선 268"/>
            <p:cNvCxnSpPr/>
            <p:nvPr/>
          </p:nvCxnSpPr>
          <p:spPr>
            <a:xfrm>
              <a:off x="4927059" y="3399325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직선 연결선 269"/>
            <p:cNvCxnSpPr/>
            <p:nvPr/>
          </p:nvCxnSpPr>
          <p:spPr>
            <a:xfrm>
              <a:off x="4927059" y="3468912"/>
              <a:ext cx="57150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직사각형 270"/>
            <p:cNvSpPr/>
            <p:nvPr/>
          </p:nvSpPr>
          <p:spPr>
            <a:xfrm>
              <a:off x="4971230" y="3571881"/>
              <a:ext cx="487424" cy="14287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72" name="순서도: 수동 입력 271"/>
            <p:cNvSpPr/>
            <p:nvPr/>
          </p:nvSpPr>
          <p:spPr>
            <a:xfrm rot="10800000">
              <a:off x="4857752" y="1857364"/>
              <a:ext cx="714380" cy="357191"/>
            </a:xfrm>
            <a:prstGeom prst="flowChartManualInpu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313" name="이등변 삼각형 312"/>
          <p:cNvSpPr>
            <a:spLocks noChangeAspect="1"/>
          </p:cNvSpPr>
          <p:nvPr/>
        </p:nvSpPr>
        <p:spPr>
          <a:xfrm>
            <a:off x="2013249" y="4354533"/>
            <a:ext cx="344186" cy="908790"/>
          </a:xfrm>
          <a:prstGeom prst="triangle">
            <a:avLst/>
          </a:prstGeom>
          <a:noFill/>
          <a:ln w="28575">
            <a:solidFill>
              <a:srgbClr val="000000"/>
            </a:solidFill>
          </a:ln>
          <a:scene3d>
            <a:camera prst="orthographicFront">
              <a:rot lat="0" lon="0" rev="13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 b="1">
              <a:solidFill>
                <a:srgbClr val="000000"/>
              </a:solidFill>
            </a:endParaRPr>
          </a:p>
        </p:txBody>
      </p:sp>
      <p:cxnSp>
        <p:nvCxnSpPr>
          <p:cNvPr id="314" name="직선 연결선 313"/>
          <p:cNvCxnSpPr/>
          <p:nvPr/>
        </p:nvCxnSpPr>
        <p:spPr>
          <a:xfrm>
            <a:off x="8447303" y="1891452"/>
            <a:ext cx="332793" cy="1632893"/>
          </a:xfrm>
          <a:prstGeom prst="line">
            <a:avLst/>
          </a:prstGeom>
          <a:ln w="762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화살표 연결선 97"/>
          <p:cNvCxnSpPr/>
          <p:nvPr/>
        </p:nvCxnSpPr>
        <p:spPr>
          <a:xfrm flipV="1">
            <a:off x="6019140" y="5490117"/>
            <a:ext cx="903836" cy="4579"/>
          </a:xfrm>
          <a:prstGeom prst="straightConnector1">
            <a:avLst/>
          </a:prstGeom>
          <a:ln w="254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화살표 연결선 98"/>
          <p:cNvCxnSpPr/>
          <p:nvPr/>
        </p:nvCxnSpPr>
        <p:spPr>
          <a:xfrm>
            <a:off x="6027378" y="4365598"/>
            <a:ext cx="0" cy="1073899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/>
          <p:nvPr/>
        </p:nvCxnSpPr>
        <p:spPr>
          <a:xfrm>
            <a:off x="6921911" y="4365598"/>
            <a:ext cx="0" cy="572686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 flipH="1">
            <a:off x="5580112" y="4590818"/>
            <a:ext cx="2016224" cy="1072142"/>
          </a:xfrm>
          <a:prstGeom prst="line">
            <a:avLst/>
          </a:prstGeom>
          <a:ln w="762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원호 102"/>
          <p:cNvSpPr/>
          <p:nvPr/>
        </p:nvSpPr>
        <p:spPr bwMode="auto">
          <a:xfrm>
            <a:off x="5986718" y="5289989"/>
            <a:ext cx="325285" cy="359986"/>
          </a:xfrm>
          <a:prstGeom prst="arc">
            <a:avLst>
              <a:gd name="adj1" fmla="val 18183977"/>
              <a:gd name="adj2" fmla="val 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  <a:ea typeface="HY견고딕" pitchFamily="18" charset="-127"/>
            </a:endParaRPr>
          </a:p>
        </p:txBody>
      </p:sp>
      <p:graphicFrame>
        <p:nvGraphicFramePr>
          <p:cNvPr id="104" name="개체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389835"/>
              </p:ext>
            </p:extLst>
          </p:nvPr>
        </p:nvGraphicFramePr>
        <p:xfrm>
          <a:off x="6441920" y="5169939"/>
          <a:ext cx="239744" cy="36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50"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1920" y="5169939"/>
                        <a:ext cx="239744" cy="360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개체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51704"/>
              </p:ext>
            </p:extLst>
          </p:nvPr>
        </p:nvGraphicFramePr>
        <p:xfrm>
          <a:off x="6352662" y="5526338"/>
          <a:ext cx="260035" cy="35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51" name="Equation" r:id="rId6" imgW="139680" imgH="177480" progId="Equation.DSMT4">
                  <p:embed/>
                </p:oleObj>
              </mc:Choice>
              <mc:Fallback>
                <p:oleObj name="Equation" r:id="rId6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2662" y="5526338"/>
                        <a:ext cx="260035" cy="355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개체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20616"/>
              </p:ext>
            </p:extLst>
          </p:nvPr>
        </p:nvGraphicFramePr>
        <p:xfrm>
          <a:off x="6977721" y="5017413"/>
          <a:ext cx="389824" cy="302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52" name="Equation" r:id="rId8" imgW="228600" imgH="164880" progId="Equation.DSMT4">
                  <p:embed/>
                </p:oleObj>
              </mc:Choice>
              <mc:Fallback>
                <p:oleObj name="Equation" r:id="rId8" imgW="2286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77721" y="5017413"/>
                        <a:ext cx="389824" cy="302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개체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286428"/>
              </p:ext>
            </p:extLst>
          </p:nvPr>
        </p:nvGraphicFramePr>
        <p:xfrm>
          <a:off x="5652120" y="5754241"/>
          <a:ext cx="1815904" cy="60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53" name="Equation" r:id="rId10" imgW="825480" imgH="253800" progId="Equation.DSMT4">
                  <p:embed/>
                </p:oleObj>
              </mc:Choice>
              <mc:Fallback>
                <p:oleObj name="Equation" r:id="rId10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52120" y="5754241"/>
                        <a:ext cx="1815904" cy="600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직선 화살표 연결선 8"/>
          <p:cNvCxnSpPr>
            <a:stCxn id="7" idx="3"/>
          </p:cNvCxnSpPr>
          <p:nvPr/>
        </p:nvCxnSpPr>
        <p:spPr bwMode="auto">
          <a:xfrm flipH="1">
            <a:off x="7740352" y="3131893"/>
            <a:ext cx="595462" cy="1029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직사각형 10"/>
          <p:cNvSpPr/>
          <p:nvPr/>
        </p:nvSpPr>
        <p:spPr bwMode="auto">
          <a:xfrm>
            <a:off x="4819350" y="4159693"/>
            <a:ext cx="3410924" cy="2191776"/>
          </a:xfrm>
          <a:prstGeom prst="rect">
            <a:avLst/>
          </a:prstGeom>
          <a:noFill/>
          <a:ln w="381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  <a:ea typeface="HY견고딕" pitchFamily="18" charset="-127"/>
            </a:endParaRPr>
          </a:p>
        </p:txBody>
      </p:sp>
      <p:sp>
        <p:nvSpPr>
          <p:cNvPr id="119" name="이등변 삼각형 118"/>
          <p:cNvSpPr/>
          <p:nvPr/>
        </p:nvSpPr>
        <p:spPr>
          <a:xfrm rot="5400000">
            <a:off x="7565558" y="1606412"/>
            <a:ext cx="161928" cy="1908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73" name="타원 272"/>
          <p:cNvSpPr/>
          <p:nvPr/>
        </p:nvSpPr>
        <p:spPr>
          <a:xfrm>
            <a:off x="6612698" y="2168893"/>
            <a:ext cx="187358" cy="110783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8237710" y="2224137"/>
            <a:ext cx="669894" cy="1063502"/>
          </a:xfrm>
          <a:prstGeom prst="ellipse">
            <a:avLst/>
          </a:prstGeom>
          <a:noFill/>
          <a:ln w="254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  <a:ea typeface="HY견고딕" pitchFamily="18" charset="-127"/>
            </a:endParaRPr>
          </a:p>
        </p:txBody>
      </p:sp>
      <p:grpSp>
        <p:nvGrpSpPr>
          <p:cNvPr id="69" name="그룹 9"/>
          <p:cNvGrpSpPr/>
          <p:nvPr/>
        </p:nvGrpSpPr>
        <p:grpSpPr>
          <a:xfrm rot="420032">
            <a:off x="2370603" y="2125860"/>
            <a:ext cx="1189588" cy="1187110"/>
            <a:chOff x="2671763" y="1847850"/>
            <a:chExt cx="761999" cy="760413"/>
          </a:xfrm>
          <a:noFill/>
        </p:grpSpPr>
        <p:sp>
          <p:nvSpPr>
            <p:cNvPr id="70" name="직사각형 69"/>
            <p:cNvSpPr/>
            <p:nvPr/>
          </p:nvSpPr>
          <p:spPr>
            <a:xfrm rot="10800000">
              <a:off x="2673349" y="1847850"/>
              <a:ext cx="760413" cy="760413"/>
            </a:xfrm>
            <a:prstGeom prst="rect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1">
                <a:solidFill>
                  <a:srgbClr val="000000"/>
                </a:solidFill>
              </a:endParaRPr>
            </a:p>
          </p:txBody>
        </p:sp>
        <p:cxnSp>
          <p:nvCxnSpPr>
            <p:cNvPr id="71" name="직선 연결선 70"/>
            <p:cNvCxnSpPr/>
            <p:nvPr/>
          </p:nvCxnSpPr>
          <p:spPr>
            <a:xfrm rot="16200000" flipH="1" flipV="1">
              <a:off x="2671762" y="1851025"/>
              <a:ext cx="754063" cy="75406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604" y="278650"/>
            <a:ext cx="7965885" cy="1143000"/>
          </a:xfrm>
        </p:spPr>
        <p:txBody>
          <a:bodyPr/>
          <a:lstStyle/>
          <a:p>
            <a:pPr algn="l"/>
            <a:r>
              <a:rPr lang="en-US" altLang="ko-KR" sz="3200" dirty="0" smtClean="0"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Tilt Sensor</a:t>
            </a:r>
            <a:r>
              <a:rPr lang="en-US" altLang="ko-KR" sz="3200" dirty="0" smtClean="0"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 Arrangement</a:t>
            </a:r>
            <a:endParaRPr lang="en-US" altLang="ko-KR" sz="3200" dirty="0"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ma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525"/>
            <a:ext cx="3685715" cy="2771429"/>
          </a:xfrm>
          <a:prstGeom prst="rect">
            <a:avLst/>
          </a:prstGeom>
        </p:spPr>
      </p:pic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223939"/>
              </p:ext>
            </p:extLst>
          </p:nvPr>
        </p:nvGraphicFramePr>
        <p:xfrm>
          <a:off x="3912545" y="1412485"/>
          <a:ext cx="5185366" cy="362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8" name="Graph" r:id="rId4" imgW="4154400" imgH="2901600" progId="Origin50.Graph">
                  <p:embed/>
                </p:oleObj>
              </mc:Choice>
              <mc:Fallback>
                <p:oleObj name="Graph" r:id="rId4" imgW="415440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545" y="1412485"/>
                        <a:ext cx="5185366" cy="3622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5679250"/>
            <a:ext cx="650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Beam Separation at focal plane: d = 0.945mm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72485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/>
              <a:t>CCD Beam profiler image</a:t>
            </a:r>
            <a:endParaRPr lang="ko-KR" altLang="en-US" sz="1800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6037276" y="1628509"/>
            <a:ext cx="0" cy="265560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7164288" y="1640232"/>
            <a:ext cx="0" cy="265560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020175" y="1196752"/>
            <a:ext cx="1188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0.945mm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926595" y="274638"/>
            <a:ext cx="8010890" cy="1143000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3200" kern="0" dirty="0" smtClean="0">
                <a:effectLst/>
                <a:latin typeface="Arial" pitchFamily="34" charset="0"/>
                <a:cs typeface="Arial" pitchFamily="34" charset="0"/>
              </a:rPr>
              <a:t>Experimental Results</a:t>
            </a:r>
            <a:endParaRPr lang="ko-KR" altLang="en-US" sz="3200" kern="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80" y="274638"/>
            <a:ext cx="8190910" cy="1143000"/>
          </a:xfrm>
        </p:spPr>
        <p:txBody>
          <a:bodyPr/>
          <a:lstStyle/>
          <a:p>
            <a:pPr algn="l"/>
            <a:r>
              <a:rPr lang="en-US" altLang="ko-KR" sz="3200" dirty="0" smtClean="0"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Experimental Results: Directional Tilt</a:t>
            </a:r>
            <a:endParaRPr lang="en-US" altLang="ko-KR" sz="3200" dirty="0"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729453" y="2059848"/>
            <a:ext cx="1440160" cy="1440160"/>
            <a:chOff x="7524328" y="116632"/>
            <a:chExt cx="1440160" cy="1440160"/>
          </a:xfrm>
        </p:grpSpPr>
        <p:sp>
          <p:nvSpPr>
            <p:cNvPr id="6" name="직사각형 5"/>
            <p:cNvSpPr/>
            <p:nvPr/>
          </p:nvSpPr>
          <p:spPr>
            <a:xfrm>
              <a:off x="7524328" y="116632"/>
              <a:ext cx="1440160" cy="144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7812360" y="404664"/>
              <a:ext cx="864096" cy="8640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7561167" y="176917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7559497" y="1208475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8616171" y="1231921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8448709" y="98072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8292970" y="98072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연결선 13"/>
          <p:cNvCxnSpPr/>
          <p:nvPr/>
        </p:nvCxnSpPr>
        <p:spPr>
          <a:xfrm>
            <a:off x="538233" y="3330876"/>
            <a:ext cx="1764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908638" y="1781293"/>
            <a:ext cx="10360" cy="18722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6443" y="1430778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pivot line1</a:t>
            </a:r>
            <a:endParaRPr lang="ko-KR" alt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341521" y="3437710"/>
            <a:ext cx="139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pivot line2</a:t>
            </a:r>
            <a:endParaRPr lang="ko-KR" altLang="en-US" dirty="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443350"/>
              </p:ext>
            </p:extLst>
          </p:nvPr>
        </p:nvGraphicFramePr>
        <p:xfrm>
          <a:off x="2421641" y="2212051"/>
          <a:ext cx="6020789" cy="418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06" name="Graph" r:id="rId3" imgW="4170240" imgH="2900160" progId="Origin50.Graph">
                  <p:embed/>
                </p:oleObj>
              </mc:Choice>
              <mc:Fallback>
                <p:oleObj name="Graph" r:id="rId3" imgW="417024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1641" y="2212051"/>
                        <a:ext cx="6020789" cy="4187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아래쪽 화살표 18"/>
          <p:cNvSpPr/>
          <p:nvPr/>
        </p:nvSpPr>
        <p:spPr bwMode="auto">
          <a:xfrm>
            <a:off x="4231366" y="3302986"/>
            <a:ext cx="218380" cy="288032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  <a:ea typeface="HY견고딕" pitchFamily="18" charset="-127"/>
            </a:endParaRPr>
          </a:p>
        </p:txBody>
      </p:sp>
      <p:sp>
        <p:nvSpPr>
          <p:cNvPr id="20" name="아래쪽 화살표 19"/>
          <p:cNvSpPr/>
          <p:nvPr/>
        </p:nvSpPr>
        <p:spPr bwMode="auto">
          <a:xfrm>
            <a:off x="5167470" y="2573381"/>
            <a:ext cx="218380" cy="288032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  <a:ea typeface="HY견고딕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9879" y="3010598"/>
            <a:ext cx="10600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>
                <a:solidFill>
                  <a:srgbClr val="000000"/>
                </a:solidFill>
              </a:rPr>
              <a:t>Pivot line1</a:t>
            </a:r>
            <a:endParaRPr lang="ko-KR" altLang="en-US" sz="13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6800" y="2487540"/>
            <a:ext cx="10600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>
                <a:solidFill>
                  <a:srgbClr val="000000"/>
                </a:solidFill>
              </a:rPr>
              <a:t>Pivot line2</a:t>
            </a:r>
            <a:endParaRPr lang="ko-KR" altLang="en-US" sz="13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9280" y="3951058"/>
            <a:ext cx="19191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rgbClr val="000000"/>
                </a:solidFill>
              </a:rPr>
              <a:t>Pivot line1 = 45Hz</a:t>
            </a:r>
            <a:endParaRPr lang="ko-KR" altLang="en-US" sz="13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9280" y="4306742"/>
            <a:ext cx="19191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rgbClr val="000000"/>
                </a:solidFill>
              </a:rPr>
              <a:t>Pivot line2 = 85Hz</a:t>
            </a:r>
            <a:endParaRPr lang="ko-KR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 bwMode="auto">
          <a:xfrm flipV="1">
            <a:off x="4860388" y="2842596"/>
            <a:ext cx="1368152" cy="188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직선 연결선 26"/>
          <p:cNvCxnSpPr/>
          <p:nvPr/>
        </p:nvCxnSpPr>
        <p:spPr bwMode="auto">
          <a:xfrm flipV="1">
            <a:off x="4340556" y="3624927"/>
            <a:ext cx="1856730" cy="188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직선 화살표 연결선 27"/>
          <p:cNvCxnSpPr/>
          <p:nvPr/>
        </p:nvCxnSpPr>
        <p:spPr bwMode="auto">
          <a:xfrm>
            <a:off x="6057787" y="2861413"/>
            <a:ext cx="0" cy="7729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040296" y="3065782"/>
            <a:ext cx="80983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>
                <a:solidFill>
                  <a:srgbClr val="000000"/>
                </a:solidFill>
              </a:rPr>
              <a:t>~ 33dB</a:t>
            </a:r>
            <a:endParaRPr lang="ko-KR" altLang="en-US" sz="13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9280" y="4671138"/>
            <a:ext cx="2441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rgbClr val="000000"/>
                </a:solidFill>
              </a:rPr>
              <a:t>Driven angle variance</a:t>
            </a:r>
          </a:p>
          <a:p>
            <a:r>
              <a:rPr lang="en-US" altLang="ko-KR" sz="1300" b="1" dirty="0">
                <a:solidFill>
                  <a:srgbClr val="000000"/>
                </a:solidFill>
              </a:rPr>
              <a:t> </a:t>
            </a:r>
            <a:r>
              <a:rPr lang="en-US" altLang="ko-KR" sz="1300" b="1" dirty="0" smtClean="0">
                <a:solidFill>
                  <a:srgbClr val="000000"/>
                </a:solidFill>
              </a:rPr>
              <a:t>                      ~0.27 rad</a:t>
            </a:r>
            <a:endParaRPr lang="ko-KR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29" name="직선 연결선 28"/>
          <p:cNvCxnSpPr/>
          <p:nvPr/>
        </p:nvCxnSpPr>
        <p:spPr bwMode="auto">
          <a:xfrm>
            <a:off x="4869913" y="4734145"/>
            <a:ext cx="135862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직선 화살표 연결선 30"/>
          <p:cNvCxnSpPr/>
          <p:nvPr/>
        </p:nvCxnSpPr>
        <p:spPr bwMode="auto">
          <a:xfrm>
            <a:off x="5549226" y="2825515"/>
            <a:ext cx="0" cy="1908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5518297" y="3811687"/>
            <a:ext cx="68320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>
                <a:solidFill>
                  <a:srgbClr val="000000"/>
                </a:solidFill>
              </a:rPr>
              <a:t>~ 85dB</a:t>
            </a:r>
            <a:endParaRPr lang="ko-KR" alt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마스터_1">
  <a:themeElements>
    <a:clrScheme name="마스터_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마스터_1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  <a:cs typeface="Times New Roman" pitchFamily="18" charset="0"/>
          </a:defRPr>
        </a:defPPr>
      </a:lstStyle>
    </a:lnDef>
  </a:objectDefaults>
  <a:extraClrSchemeLst>
    <a:extraClrScheme>
      <a:clrScheme name="마스터_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마스터_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마스터_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마스터_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마스터_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마스터_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마스터_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마스터_1</Template>
  <TotalTime>29198</TotalTime>
  <Words>579</Words>
  <Application>Microsoft Office PowerPoint</Application>
  <PresentationFormat>화면 슬라이드 쇼(4:3)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마스터_1</vt:lpstr>
      <vt:lpstr>Equation</vt:lpstr>
      <vt:lpstr>Graph</vt:lpstr>
      <vt:lpstr>Precision Tilt and Radius of Curvature Sensor Using Double-Pass AOM</vt:lpstr>
      <vt:lpstr>Overview</vt:lpstr>
      <vt:lpstr>Introduction</vt:lpstr>
      <vt:lpstr>Introduction: Previous Works</vt:lpstr>
      <vt:lpstr>PowerPoint 프레젠테이션</vt:lpstr>
      <vt:lpstr>Double-Pass AOM Intterferometer</vt:lpstr>
      <vt:lpstr>Tilt Sensor Arrangement</vt:lpstr>
      <vt:lpstr>PowerPoint 프레젠테이션</vt:lpstr>
      <vt:lpstr>Experimental Results: Directional Tilt</vt:lpstr>
      <vt:lpstr>Experimental Results: Linearity</vt:lpstr>
      <vt:lpstr>PowerPoint 프레젠테이션</vt:lpstr>
      <vt:lpstr>Work of M. D. Turner et al.</vt:lpstr>
      <vt:lpstr>PowerPoint 프레젠테이션</vt:lpstr>
      <vt:lpstr>Experimental Results</vt:lpstr>
      <vt:lpstr>Experimental Results</vt:lpstr>
      <vt:lpstr>Scanning Local Slope Profiler</vt:lpstr>
      <vt:lpstr>Scanning Local Slope Profiler</vt:lpstr>
      <vt:lpstr>Summary</vt:lpstr>
    </vt:vector>
  </TitlesOfParts>
  <Company>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밴드갭 광조사에의한 비정질 As2S3박막의 광구조변화</dc:title>
  <dc:creator>박영규</dc:creator>
  <cp:lastModifiedBy>KCHO</cp:lastModifiedBy>
  <cp:revision>1375</cp:revision>
  <dcterms:created xsi:type="dcterms:W3CDTF">2004-09-09T04:16:48Z</dcterms:created>
  <dcterms:modified xsi:type="dcterms:W3CDTF">2013-06-09T23:18:48Z</dcterms:modified>
</cp:coreProperties>
</file>