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3969" autoAdjust="0"/>
  </p:normalViewPr>
  <p:slideViewPr>
    <p:cSldViewPr>
      <p:cViewPr varScale="1">
        <p:scale>
          <a:sx n="65" d="100"/>
          <a:sy n="65" d="100"/>
        </p:scale>
        <p:origin x="-14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6C3E3B-EFD1-4E80-9B06-CD582EEB9E50}" type="datetimeFigureOut">
              <a:rPr lang="en-US" smtClean="0"/>
              <a:pPr/>
              <a:t>4/17/2013</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CB857-53EB-4D04-844C-91C234662BB0}"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smtClean="0"/>
              <a:t>AdV</a:t>
            </a:r>
            <a:r>
              <a:rPr lang="en-US" dirty="0" smtClean="0"/>
              <a:t> Virgo requires round trip losses &lt;75ppm -&gt; mirror flatness &lt; 0.5nm RMS</a:t>
            </a:r>
          </a:p>
          <a:p>
            <a:r>
              <a:rPr lang="en-US" sz="1200" kern="1200" baseline="0" dirty="0" smtClean="0">
                <a:solidFill>
                  <a:schemeClr val="tx1"/>
                </a:solidFill>
                <a:latin typeface="+mn-lt"/>
                <a:ea typeface="+mn-ea"/>
                <a:cs typeface="+mn-cs"/>
              </a:rPr>
              <a:t>Signal recycling tuning The signal recycling tuning is optimized to have the best Signal</a:t>
            </a:r>
          </a:p>
          <a:p>
            <a:r>
              <a:rPr lang="en-US" sz="1200" kern="1200" baseline="0" dirty="0" smtClean="0">
                <a:solidFill>
                  <a:schemeClr val="tx1"/>
                </a:solidFill>
                <a:latin typeface="+mn-lt"/>
                <a:ea typeface="+mn-ea"/>
                <a:cs typeface="+mn-cs"/>
              </a:rPr>
              <a:t>to Noise Ratio (SNR) for a given type of gravitational wave source. Two configurations are considered here: the Resonant Sideband Extraction (RSE) configuration (zero tuning), and a ‘tuned’ configuration, optimized for Binary Neutron Stars (BNS) </a:t>
            </a:r>
            <a:r>
              <a:rPr lang="en-US" sz="1200" kern="1200" baseline="0" dirty="0" err="1" smtClean="0">
                <a:solidFill>
                  <a:schemeClr val="tx1"/>
                </a:solidFill>
                <a:latin typeface="+mn-lt"/>
                <a:ea typeface="+mn-ea"/>
                <a:cs typeface="+mn-cs"/>
              </a:rPr>
              <a:t>inspiral</a:t>
            </a:r>
            <a:r>
              <a:rPr lang="en-US" sz="1200" kern="1200" baseline="0" dirty="0" smtClean="0">
                <a:solidFill>
                  <a:schemeClr val="tx1"/>
                </a:solidFill>
                <a:latin typeface="+mn-lt"/>
                <a:ea typeface="+mn-ea"/>
                <a:cs typeface="+mn-cs"/>
              </a:rPr>
              <a:t> searches.</a:t>
            </a:r>
            <a:endParaRPr lang="en-US" dirty="0"/>
          </a:p>
        </p:txBody>
      </p:sp>
      <p:sp>
        <p:nvSpPr>
          <p:cNvPr id="4" name="Segnaposto numero diapositiva 3"/>
          <p:cNvSpPr>
            <a:spLocks noGrp="1"/>
          </p:cNvSpPr>
          <p:nvPr>
            <p:ph type="sldNum" sz="quarter" idx="10"/>
          </p:nvPr>
        </p:nvSpPr>
        <p:spPr/>
        <p:txBody>
          <a:bodyPr/>
          <a:lstStyle/>
          <a:p>
            <a:fld id="{12BCB857-53EB-4D04-844C-91C234662BB0}"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7B80017B-C2A5-446E-8B45-FE8D2A753A75}"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BB6867A9-9B6D-4FBD-B6EC-0A41DD8941B6}" type="datetime1">
              <a:rPr lang="en-US" smtClean="0"/>
              <a:t>4/17/2013</a:t>
            </a:fld>
            <a:endParaRPr lang="en-US"/>
          </a:p>
        </p:txBody>
      </p:sp>
      <p:sp>
        <p:nvSpPr>
          <p:cNvPr id="19" name="Segnaposto piè di pagina 18"/>
          <p:cNvSpPr>
            <a:spLocks noGrp="1"/>
          </p:cNvSpPr>
          <p:nvPr>
            <p:ph type="ftr" sz="quarter" idx="11"/>
          </p:nvPr>
        </p:nvSpPr>
        <p:spPr/>
        <p:txBody>
          <a:bodyPr/>
          <a:lstStyle/>
          <a:p>
            <a:r>
              <a:rPr kumimoji="0" lang="en-US" smtClean="0"/>
              <a:t>ELiTES Bilateral Meeting 2013</a:t>
            </a:r>
            <a:endParaRPr kumimoji="0" lang="en-US"/>
          </a:p>
        </p:txBody>
      </p:sp>
      <p:sp>
        <p:nvSpPr>
          <p:cNvPr id="27" name="Segnaposto numero diapositiva 26"/>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4AFFB47-616A-4658-B782-9E91436B92E4}" type="datetime1">
              <a:rPr lang="en-US" smtClean="0"/>
              <a:t>4/17/2013</a:t>
            </a:fld>
            <a:endParaRPr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
        <p:nvSpPr>
          <p:cNvPr id="6" name="Segnaposto numero diapositiva 5"/>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3ACA381E-A0A3-4059-978E-152C9EBE0A4C}" type="datetime1">
              <a:rPr lang="en-US" smtClean="0"/>
              <a:t>4/17/2013</a:t>
            </a:fld>
            <a:endParaRPr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
        <p:nvSpPr>
          <p:cNvPr id="6" name="Segnaposto numero diapositiva 5"/>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0257CC7D-4141-4253-8F21-BCCDAABFB516}" type="datetime1">
              <a:rPr lang="en-US" smtClean="0"/>
              <a:t>4/17/2013</a:t>
            </a:fld>
            <a:endParaRPr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
        <p:nvSpPr>
          <p:cNvPr id="6" name="Segnaposto numero diapositiva 5"/>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8C84EBDF-A573-4F31-BDAD-8A2868044BB8}" type="datetime1">
              <a:rPr lang="en-US" smtClean="0"/>
              <a:t>4/17/2013</a:t>
            </a:fld>
            <a:endParaRPr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
        <p:nvSpPr>
          <p:cNvPr id="6" name="Segnaposto numero diapositiva 5"/>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931DB02A-C729-4348-8C84-03B3D1DA589E}" type="datetime1">
              <a:rPr lang="en-US" smtClean="0"/>
              <a:t>4/17/2013</a:t>
            </a:fld>
            <a:endParaRPr lang="en-US"/>
          </a:p>
        </p:txBody>
      </p:sp>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
        <p:nvSpPr>
          <p:cNvPr id="7" name="Segnaposto numero diapositiva 6"/>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E39E7037-2320-4065-A9F9-5E51AD1975BB}" type="datetime1">
              <a:rPr lang="en-US" smtClean="0"/>
              <a:t>4/17/2013</a:t>
            </a:fld>
            <a:endParaRPr lang="en-US"/>
          </a:p>
        </p:txBody>
      </p:sp>
      <p:sp>
        <p:nvSpPr>
          <p:cNvPr id="8" name="Segnaposto piè di pagina 7"/>
          <p:cNvSpPr>
            <a:spLocks noGrp="1"/>
          </p:cNvSpPr>
          <p:nvPr>
            <p:ph type="ftr" sz="quarter" idx="11"/>
          </p:nvPr>
        </p:nvSpPr>
        <p:spPr/>
        <p:txBody>
          <a:bodyPr/>
          <a:lstStyle/>
          <a:p>
            <a:r>
              <a:rPr kumimoji="0" lang="en-US" smtClean="0"/>
              <a:t>ELiTES Bilateral Meeting 2013</a:t>
            </a:r>
            <a:endParaRPr kumimoji="0" lang="en-US" dirty="0"/>
          </a:p>
        </p:txBody>
      </p:sp>
      <p:sp>
        <p:nvSpPr>
          <p:cNvPr id="9" name="Segnaposto numero diapositiva 8"/>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B5CA1998-125B-4F34-AEA7-1DB91E19F4A1}" type="datetime1">
              <a:rPr lang="en-US" smtClean="0"/>
              <a:t>4/17/2013</a:t>
            </a:fld>
            <a:endParaRPr lang="en-US"/>
          </a:p>
        </p:txBody>
      </p:sp>
      <p:sp>
        <p:nvSpPr>
          <p:cNvPr id="4" name="Segnaposto piè di pagina 3"/>
          <p:cNvSpPr>
            <a:spLocks noGrp="1"/>
          </p:cNvSpPr>
          <p:nvPr>
            <p:ph type="ftr" sz="quarter" idx="11"/>
          </p:nvPr>
        </p:nvSpPr>
        <p:spPr/>
        <p:txBody>
          <a:bodyPr/>
          <a:lstStyle/>
          <a:p>
            <a:r>
              <a:rPr kumimoji="0" lang="en-US" smtClean="0"/>
              <a:t>ELiTES Bilateral Meeting 2013</a:t>
            </a:r>
            <a:endParaRPr kumimoji="0" lang="en-US"/>
          </a:p>
        </p:txBody>
      </p:sp>
      <p:sp>
        <p:nvSpPr>
          <p:cNvPr id="5" name="Segnaposto numero diapositiva 4"/>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4EE3B80-1C76-48E4-8790-A64173EA0E47}" type="datetime1">
              <a:rPr lang="en-US" smtClean="0"/>
              <a:t>4/17/2013</a:t>
            </a:fld>
            <a:endParaRPr lang="en-US"/>
          </a:p>
        </p:txBody>
      </p:sp>
      <p:sp>
        <p:nvSpPr>
          <p:cNvPr id="3" name="Segnaposto piè di pagina 2"/>
          <p:cNvSpPr>
            <a:spLocks noGrp="1"/>
          </p:cNvSpPr>
          <p:nvPr>
            <p:ph type="ftr" sz="quarter" idx="11"/>
          </p:nvPr>
        </p:nvSpPr>
        <p:spPr/>
        <p:txBody>
          <a:bodyPr/>
          <a:lstStyle/>
          <a:p>
            <a:r>
              <a:rPr kumimoji="0" lang="en-US" smtClean="0"/>
              <a:t>ELiTES Bilateral Meeting 2013</a:t>
            </a:r>
            <a:endParaRPr kumimoji="0" lang="en-US"/>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8B9D951E-39EB-4D64-B0F8-9CE044EBA02C}" type="datetime1">
              <a:rPr lang="en-US" smtClean="0"/>
              <a:t>4/17/2013</a:t>
            </a:fld>
            <a:endParaRPr lang="en-US"/>
          </a:p>
        </p:txBody>
      </p:sp>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
        <p:nvSpPr>
          <p:cNvPr id="7" name="Segnaposto numero diapositiva 6"/>
          <p:cNvSpPr>
            <a:spLocks noGrp="1"/>
          </p:cNvSpPr>
          <p:nvPr>
            <p:ph type="sldNum" sz="quarter" idx="12"/>
          </p:nvPr>
        </p:nvSpPr>
        <p:spPr/>
        <p:txBody>
          <a:bodyPr/>
          <a:lstStyle/>
          <a:p>
            <a:fld id="{042AED99-7FB4-404E-8A97-64753DCE42EC}" type="slidenum">
              <a:rPr kumimoji="0" lang="en-US" smtClean="0"/>
              <a:pPr/>
              <a:t>‹N›</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EB50D546-3474-44A5-9F9A-3D5791183FFB}" type="datetime1">
              <a:rPr lang="en-US" smtClean="0"/>
              <a:t>4/17/2013</a:t>
            </a:fld>
            <a:endParaRPr lang="en-US"/>
          </a:p>
        </p:txBody>
      </p:sp>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
        <p:nvSpPr>
          <p:cNvPr id="7" name="Segnaposto numero diapositiva 6"/>
          <p:cNvSpPr>
            <a:spLocks noGrp="1"/>
          </p:cNvSpPr>
          <p:nvPr>
            <p:ph type="sldNum" sz="quarter" idx="12"/>
          </p:nvPr>
        </p:nvSpPr>
        <p:spPr>
          <a:xfrm>
            <a:off x="8077200" y="6356350"/>
            <a:ext cx="609600" cy="365125"/>
          </a:xfrm>
        </p:spPr>
        <p:txBody>
          <a:bodyPr/>
          <a:lstStyle/>
          <a:p>
            <a:fld id="{042AED99-7FB4-404E-8A97-64753DCE42EC}" type="slidenum">
              <a:rPr kumimoji="0" lang="en-US" smtClean="0"/>
              <a:pPr/>
              <a:t>‹N›</a:t>
            </a:fld>
            <a:endParaRPr kumimoji="0" lang="en-US"/>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a:gra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0931E42-51FA-4DD2-ABAF-2CE7C9B31007}" type="datetime1">
              <a:rPr lang="en-US" smtClean="0"/>
              <a:t>4/17/2013</a:t>
            </a:fld>
            <a:endParaRPr lang="en-US" dirty="0">
              <a:solidFill>
                <a:schemeClr val="tx2">
                  <a:shade val="90000"/>
                </a:scheme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r>
              <a:rPr kumimoji="0" lang="en-US" smtClean="0">
                <a:solidFill>
                  <a:schemeClr val="tx2">
                    <a:shade val="90000"/>
                  </a:schemeClr>
                </a:solidFill>
              </a:rPr>
              <a:t>ELiTES Bilateral Meeting 2013</a:t>
            </a:r>
            <a:endParaRPr kumimoji="0" lang="en-US" dirty="0">
              <a:solidFill>
                <a:schemeClr val="tx2">
                  <a:shade val="90000"/>
                </a:scheme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‹N›</a:t>
            </a:fld>
            <a:endParaRPr kumimoji="0" lang="en-US" dirty="0">
              <a:solidFill>
                <a:schemeClr val="tx2">
                  <a:shade val="90000"/>
                </a:scheme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4282" y="1534664"/>
            <a:ext cx="8429684" cy="2232818"/>
          </a:xfrm>
        </p:spPr>
        <p:txBody>
          <a:bodyPr>
            <a:normAutofit fontScale="90000"/>
          </a:bodyPr>
          <a:lstStyle/>
          <a:p>
            <a:pPr algn="l"/>
            <a:r>
              <a:rPr lang="en-US" sz="4000" dirty="0" smtClean="0"/>
              <a:t>OPENING A NEW ERA FOR THE ASTROPHYSICS: THE FUTURE DETECTORS OF GRAVITATIONAL WAVES</a:t>
            </a:r>
            <a:endParaRPr lang="en-US" sz="4000" dirty="0"/>
          </a:p>
        </p:txBody>
      </p:sp>
      <p:sp>
        <p:nvSpPr>
          <p:cNvPr id="5" name="Sottotitolo 2"/>
          <p:cNvSpPr>
            <a:spLocks noGrp="1"/>
          </p:cNvSpPr>
          <p:nvPr>
            <p:ph type="subTitle" idx="1"/>
          </p:nvPr>
        </p:nvSpPr>
        <p:spPr>
          <a:xfrm>
            <a:off x="214282" y="4124672"/>
            <a:ext cx="7854696" cy="1536576"/>
          </a:xfrm>
        </p:spPr>
        <p:txBody>
          <a:bodyPr>
            <a:normAutofit/>
          </a:bodyPr>
          <a:lstStyle/>
          <a:p>
            <a:pPr algn="l"/>
            <a:r>
              <a:rPr lang="en-US" sz="2800" dirty="0" smtClean="0"/>
              <a:t>Michele Punturo</a:t>
            </a:r>
          </a:p>
          <a:p>
            <a:pPr algn="l"/>
            <a:r>
              <a:rPr lang="en-US" sz="1900" dirty="0" smtClean="0"/>
              <a:t>INFN Perugia and EGO</a:t>
            </a:r>
          </a:p>
          <a:p>
            <a:pPr algn="l"/>
            <a:r>
              <a:rPr lang="en-US" sz="1400" i="1" dirty="0" smtClean="0"/>
              <a:t>With many slides from Virgo coll. </a:t>
            </a:r>
          </a:p>
          <a:p>
            <a:pPr algn="l"/>
            <a:r>
              <a:rPr lang="en-US" sz="1400" i="1" dirty="0" smtClean="0"/>
              <a:t>and ET science team</a:t>
            </a:r>
          </a:p>
        </p:txBody>
      </p:sp>
      <p:pic>
        <p:nvPicPr>
          <p:cNvPr id="2051" name="Picture 3"/>
          <p:cNvPicPr>
            <a:picLocks noChangeAspect="1" noChangeArrowheads="1"/>
          </p:cNvPicPr>
          <p:nvPr/>
        </p:nvPicPr>
        <p:blipFill>
          <a:blip r:embed="rId2" cstate="print"/>
          <a:srcRect/>
          <a:stretch>
            <a:fillRect/>
          </a:stretch>
        </p:blipFill>
        <p:spPr bwMode="auto">
          <a:xfrm>
            <a:off x="251520" y="5608163"/>
            <a:ext cx="2486025" cy="82867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276725" y="0"/>
            <a:ext cx="4867275" cy="1076325"/>
          </a:xfrm>
          <a:prstGeom prst="rect">
            <a:avLst/>
          </a:prstGeom>
          <a:noFill/>
          <a:ln w="9525">
            <a:noFill/>
            <a:miter lim="800000"/>
            <a:headEnd/>
            <a:tailEnd/>
          </a:ln>
        </p:spPr>
      </p:pic>
      <p:pic>
        <p:nvPicPr>
          <p:cNvPr id="2057" name="Picture 9" descr="ICRR logo"/>
          <p:cNvPicPr>
            <a:picLocks noChangeAspect="1" noChangeArrowheads="1"/>
          </p:cNvPicPr>
          <p:nvPr/>
        </p:nvPicPr>
        <p:blipFill>
          <a:blip r:embed="rId4" cstate="print"/>
          <a:srcRect/>
          <a:stretch>
            <a:fillRect/>
          </a:stretch>
        </p:blipFill>
        <p:spPr bwMode="auto">
          <a:xfrm>
            <a:off x="2843808" y="5517232"/>
            <a:ext cx="2016224" cy="883019"/>
          </a:xfrm>
          <a:prstGeom prst="rect">
            <a:avLst/>
          </a:prstGeom>
          <a:solidFill>
            <a:schemeClr val="bg1"/>
          </a:solidFill>
        </p:spPr>
      </p:pic>
      <p:pic>
        <p:nvPicPr>
          <p:cNvPr id="2058" name="Picture 10"/>
          <p:cNvPicPr>
            <a:picLocks noChangeAspect="1" noChangeArrowheads="1"/>
          </p:cNvPicPr>
          <p:nvPr/>
        </p:nvPicPr>
        <p:blipFill>
          <a:blip r:embed="rId5" cstate="print"/>
          <a:srcRect/>
          <a:stretch>
            <a:fillRect/>
          </a:stretch>
        </p:blipFill>
        <p:spPr bwMode="auto">
          <a:xfrm>
            <a:off x="5076056" y="4797152"/>
            <a:ext cx="1273324" cy="1324257"/>
          </a:xfrm>
          <a:prstGeom prst="rect">
            <a:avLst/>
          </a:prstGeom>
          <a:noFill/>
          <a:ln w="9525">
            <a:noFill/>
            <a:miter lim="800000"/>
            <a:headEnd/>
            <a:tailEnd/>
          </a:ln>
        </p:spPr>
      </p:pic>
      <p:sp>
        <p:nvSpPr>
          <p:cNvPr id="13" name="CasellaDiTesto 12"/>
          <p:cNvSpPr txBox="1"/>
          <p:nvPr/>
        </p:nvSpPr>
        <p:spPr>
          <a:xfrm>
            <a:off x="4860032" y="6167045"/>
            <a:ext cx="1813317" cy="646331"/>
          </a:xfrm>
          <a:prstGeom prst="rect">
            <a:avLst/>
          </a:prstGeom>
          <a:noFill/>
        </p:spPr>
        <p:txBody>
          <a:bodyPr wrap="none" rtlCol="0">
            <a:spAutoFit/>
          </a:bodyPr>
          <a:lstStyle/>
          <a:p>
            <a:pPr algn="ctr"/>
            <a:r>
              <a:rPr lang="en-US" dirty="0" smtClean="0"/>
              <a:t>Italian Embassy</a:t>
            </a:r>
          </a:p>
          <a:p>
            <a:pPr algn="ctr"/>
            <a:r>
              <a:rPr lang="en-US" dirty="0" smtClean="0"/>
              <a:t>in Tokyo</a:t>
            </a:r>
            <a:endParaRPr lang="en-US" dirty="0"/>
          </a:p>
        </p:txBody>
      </p:sp>
      <p:pic>
        <p:nvPicPr>
          <p:cNvPr id="2059" name="Picture 11"/>
          <p:cNvPicPr>
            <a:picLocks noChangeAspect="1" noChangeArrowheads="1"/>
          </p:cNvPicPr>
          <p:nvPr/>
        </p:nvPicPr>
        <p:blipFill>
          <a:blip r:embed="rId6" cstate="print"/>
          <a:srcRect/>
          <a:stretch>
            <a:fillRect/>
          </a:stretch>
        </p:blipFill>
        <p:spPr bwMode="auto">
          <a:xfrm>
            <a:off x="6948264" y="4804010"/>
            <a:ext cx="1944216" cy="1234423"/>
          </a:xfrm>
          <a:prstGeom prst="rect">
            <a:avLst/>
          </a:prstGeom>
          <a:noFill/>
          <a:ln w="9525">
            <a:noFill/>
            <a:miter lim="800000"/>
            <a:headEnd/>
            <a:tailEnd/>
          </a:ln>
        </p:spPr>
      </p:pic>
      <p:pic>
        <p:nvPicPr>
          <p:cNvPr id="2060" name="Picture 12"/>
          <p:cNvPicPr>
            <a:picLocks noChangeAspect="1" noChangeArrowheads="1"/>
          </p:cNvPicPr>
          <p:nvPr/>
        </p:nvPicPr>
        <p:blipFill>
          <a:blip r:embed="rId7" cstate="print"/>
          <a:srcRect/>
          <a:stretch>
            <a:fillRect/>
          </a:stretch>
        </p:blipFill>
        <p:spPr bwMode="auto">
          <a:xfrm>
            <a:off x="72008" y="125399"/>
            <a:ext cx="3563888" cy="639305"/>
          </a:xfrm>
          <a:prstGeom prst="rect">
            <a:avLst/>
          </a:prstGeom>
          <a:noFill/>
          <a:ln w="9525">
            <a:noFill/>
            <a:miter lim="800000"/>
            <a:headEnd/>
            <a:tailEnd/>
          </a:ln>
        </p:spPr>
      </p:pic>
      <p:sp>
        <p:nvSpPr>
          <p:cNvPr id="16" name="Segnaposto numero diapositiva 15"/>
          <p:cNvSpPr>
            <a:spLocks noGrp="1"/>
          </p:cNvSpPr>
          <p:nvPr>
            <p:ph type="sldNum" sz="quarter" idx="12"/>
          </p:nvPr>
        </p:nvSpPr>
        <p:spPr/>
        <p:txBody>
          <a:bodyPr/>
          <a:lstStyle/>
          <a:p>
            <a:fld id="{042AED99-7FB4-404E-8A97-64753DCE42EC}" type="slidenum">
              <a:rPr kumimoji="0" lang="en-US" smtClean="0"/>
              <a:pPr/>
              <a:t>1</a:t>
            </a:fld>
            <a:endParaRPr kumimoji="0" lang="en-US"/>
          </a:p>
        </p:txBody>
      </p:sp>
      <p:sp>
        <p:nvSpPr>
          <p:cNvPr id="12" name="Segnaposto piè di pagina 11"/>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8229600" cy="980728"/>
          </a:xfrm>
        </p:spPr>
        <p:txBody>
          <a:bodyPr/>
          <a:lstStyle/>
          <a:p>
            <a:r>
              <a:rPr lang="en-US" dirty="0" err="1" smtClean="0"/>
              <a:t>AdV</a:t>
            </a:r>
            <a:r>
              <a:rPr lang="en-US" dirty="0" smtClean="0"/>
              <a:t> new technologies</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10</a:t>
            </a:fld>
            <a:endParaRPr kumimoji="0"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107504" y="1196752"/>
            <a:ext cx="7619250" cy="5560856"/>
          </a:xfrm>
          <a:prstGeom prst="rect">
            <a:avLst/>
          </a:prstGeom>
          <a:noFill/>
          <a:ln w="9525">
            <a:noFill/>
            <a:miter lim="800000"/>
            <a:headEnd/>
            <a:tailEnd/>
          </a:ln>
        </p:spPr>
      </p:pic>
      <p:sp>
        <p:nvSpPr>
          <p:cNvPr id="5" name="CasellaDiTesto 4"/>
          <p:cNvSpPr txBox="1"/>
          <p:nvPr/>
        </p:nvSpPr>
        <p:spPr>
          <a:xfrm>
            <a:off x="5220072" y="980728"/>
            <a:ext cx="3923928" cy="2952328"/>
          </a:xfrm>
          <a:prstGeom prst="rect">
            <a:avLst/>
          </a:prstGeom>
          <a:solidFill>
            <a:schemeClr val="bg1"/>
          </a:solidFill>
        </p:spPr>
        <p:txBody>
          <a:bodyPr wrap="square" rtlCol="0">
            <a:spAutoFit/>
          </a:bodyPr>
          <a:lstStyle/>
          <a:p>
            <a:pPr>
              <a:buFont typeface="Arial" pitchFamily="34" charset="0"/>
              <a:buChar char="•"/>
            </a:pPr>
            <a:r>
              <a:rPr lang="en-US" dirty="0" smtClean="0">
                <a:solidFill>
                  <a:srgbClr val="000000"/>
                </a:solidFill>
              </a:rPr>
              <a:t>MAIN CHANGES</a:t>
            </a:r>
          </a:p>
          <a:p>
            <a:pPr lvl="1">
              <a:buFont typeface="Arial" pitchFamily="34" charset="0"/>
              <a:buChar char="•"/>
            </a:pPr>
            <a:r>
              <a:rPr lang="en-US" dirty="0" smtClean="0">
                <a:solidFill>
                  <a:srgbClr val="000000"/>
                </a:solidFill>
              </a:rPr>
              <a:t>Signal recycling</a:t>
            </a:r>
          </a:p>
          <a:p>
            <a:pPr lvl="1">
              <a:buFont typeface="Arial" pitchFamily="34" charset="0"/>
              <a:buChar char="•"/>
            </a:pPr>
            <a:r>
              <a:rPr lang="en-US" dirty="0" smtClean="0">
                <a:solidFill>
                  <a:srgbClr val="000000"/>
                </a:solidFill>
              </a:rPr>
              <a:t>Larger beam</a:t>
            </a:r>
          </a:p>
          <a:p>
            <a:pPr lvl="1">
              <a:buFont typeface="Arial" pitchFamily="34" charset="0"/>
              <a:buChar char="•"/>
            </a:pPr>
            <a:r>
              <a:rPr lang="en-US" dirty="0" smtClean="0">
                <a:solidFill>
                  <a:srgbClr val="000000"/>
                </a:solidFill>
              </a:rPr>
              <a:t>High power laser (fiber technology)</a:t>
            </a:r>
          </a:p>
          <a:p>
            <a:pPr lvl="1">
              <a:buFont typeface="Arial" pitchFamily="34" charset="0"/>
              <a:buChar char="•"/>
            </a:pPr>
            <a:r>
              <a:rPr lang="en-US" dirty="0" smtClean="0">
                <a:solidFill>
                  <a:srgbClr val="000000"/>
                </a:solidFill>
              </a:rPr>
              <a:t>Heavier mirrors (x2)</a:t>
            </a:r>
          </a:p>
          <a:p>
            <a:pPr lvl="1">
              <a:buFont typeface="Arial" pitchFamily="34" charset="0"/>
              <a:buChar char="•"/>
            </a:pPr>
            <a:r>
              <a:rPr lang="en-US" dirty="0" smtClean="0">
                <a:solidFill>
                  <a:srgbClr val="000000"/>
                </a:solidFill>
              </a:rPr>
              <a:t>Better polishing (ion beam)</a:t>
            </a:r>
          </a:p>
          <a:p>
            <a:pPr lvl="1">
              <a:buFont typeface="Arial" pitchFamily="34" charset="0"/>
              <a:buChar char="•"/>
            </a:pPr>
            <a:r>
              <a:rPr lang="en-US" dirty="0" smtClean="0">
                <a:solidFill>
                  <a:schemeClr val="tx1">
                    <a:lumMod val="50000"/>
                  </a:schemeClr>
                </a:solidFill>
              </a:rPr>
              <a:t>Better coating</a:t>
            </a:r>
          </a:p>
          <a:p>
            <a:pPr lvl="1">
              <a:buFont typeface="Arial" pitchFamily="34" charset="0"/>
              <a:buChar char="•"/>
            </a:pPr>
            <a:r>
              <a:rPr lang="en-US" dirty="0" smtClean="0">
                <a:solidFill>
                  <a:schemeClr val="tx1">
                    <a:lumMod val="50000"/>
                  </a:schemeClr>
                </a:solidFill>
              </a:rPr>
              <a:t>Monolithic suspensions</a:t>
            </a:r>
          </a:p>
          <a:p>
            <a:endParaRPr lang="en-US" dirty="0"/>
          </a:p>
        </p:txBody>
      </p:sp>
      <p:pic>
        <p:nvPicPr>
          <p:cNvPr id="6" name="Picture 28" descr="advlogo_final"/>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7" name="Segnaposto piè di pagina 6"/>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8" descr="advlogo_final"/>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2" name="Title 1"/>
          <p:cNvSpPr>
            <a:spLocks noGrp="1"/>
          </p:cNvSpPr>
          <p:nvPr>
            <p:ph type="title"/>
          </p:nvPr>
        </p:nvSpPr>
        <p:spPr>
          <a:xfrm>
            <a:off x="251520" y="274638"/>
            <a:ext cx="8435280" cy="868362"/>
          </a:xfrm>
        </p:spPr>
        <p:txBody>
          <a:bodyPr>
            <a:normAutofit/>
          </a:bodyPr>
          <a:lstStyle/>
          <a:p>
            <a:r>
              <a:rPr lang="it-IT" dirty="0" smtClean="0"/>
              <a:t>MIRRORS </a:t>
            </a:r>
            <a:r>
              <a:rPr lang="it-IT" dirty="0" err="1" smtClean="0"/>
              <a:t>–</a:t>
            </a:r>
            <a:r>
              <a:rPr lang="it-IT" dirty="0" smtClean="0"/>
              <a:t> SUBSTRATES</a:t>
            </a:r>
            <a:endParaRPr lang="it-IT"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pic>
        <p:nvPicPr>
          <p:cNvPr id="14" name="Picture 13" descr="DSC02261"/>
          <p:cNvPicPr>
            <a:picLocks noChangeAspect="1" noChangeArrowheads="1"/>
          </p:cNvPicPr>
          <p:nvPr/>
        </p:nvPicPr>
        <p:blipFill>
          <a:blip r:embed="rId3" cstate="print">
            <a:lum bright="6000"/>
          </a:blip>
          <a:srcRect/>
          <a:stretch>
            <a:fillRect/>
          </a:stretch>
        </p:blipFill>
        <p:spPr bwMode="auto">
          <a:xfrm>
            <a:off x="6019800" y="1143000"/>
            <a:ext cx="3002188" cy="2252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9"/>
          <p:cNvSpPr>
            <a:spLocks noGrp="1"/>
          </p:cNvSpPr>
          <p:nvPr>
            <p:ph idx="1"/>
          </p:nvPr>
        </p:nvSpPr>
        <p:spPr>
          <a:xfrm>
            <a:off x="457200" y="1371600"/>
            <a:ext cx="5334000" cy="4724400"/>
          </a:xfrm>
        </p:spPr>
        <p:txBody>
          <a:bodyPr>
            <a:normAutofit fontScale="92500" lnSpcReduction="20000"/>
          </a:bodyPr>
          <a:lstStyle/>
          <a:p>
            <a:pPr defTabSz="946150">
              <a:buFont typeface="Wingdings" charset="2"/>
              <a:buChar char="q"/>
              <a:tabLst>
                <a:tab pos="536575" algn="l"/>
              </a:tabLst>
            </a:pPr>
            <a:r>
              <a:rPr lang="en-US" dirty="0" smtClean="0"/>
              <a:t>Large high quality mirrors: 35cm diameter, 20cm thick, 42 kg</a:t>
            </a:r>
          </a:p>
          <a:p>
            <a:pPr defTabSz="946150">
              <a:buFont typeface="Wingdings" charset="2"/>
              <a:buChar char="q"/>
              <a:tabLst>
                <a:tab pos="536575" algn="l"/>
              </a:tabLst>
            </a:pPr>
            <a:r>
              <a:rPr lang="en-US" dirty="0" smtClean="0"/>
              <a:t>Large beam splitter: 55cm diameter</a:t>
            </a:r>
          </a:p>
          <a:p>
            <a:pPr defTabSz="946150">
              <a:buFont typeface="Wingdings" charset="2"/>
              <a:buChar char="q"/>
              <a:tabLst>
                <a:tab pos="536575" algn="l"/>
              </a:tabLst>
            </a:pPr>
            <a:r>
              <a:rPr lang="en-US" dirty="0" smtClean="0"/>
              <a:t>Manufacturer = </a:t>
            </a:r>
            <a:r>
              <a:rPr lang="en-US" b="1" dirty="0" smtClean="0"/>
              <a:t>HERAEUS</a:t>
            </a:r>
            <a:r>
              <a:rPr lang="en-US" dirty="0" smtClean="0"/>
              <a:t> (like in VIRGO), leader in low absorption silica</a:t>
            </a:r>
          </a:p>
          <a:p>
            <a:pPr defTabSz="946150">
              <a:buFont typeface="Wingdings" charset="2"/>
              <a:buChar char="q"/>
              <a:tabLst>
                <a:tab pos="536575" algn="l"/>
              </a:tabLst>
            </a:pPr>
            <a:r>
              <a:rPr lang="en-US" dirty="0" smtClean="0"/>
              <a:t>New fused silica grade (</a:t>
            </a:r>
            <a:r>
              <a:rPr lang="en-US" dirty="0" err="1" smtClean="0"/>
              <a:t>Suprasil</a:t>
            </a:r>
            <a:r>
              <a:rPr lang="en-US" dirty="0" smtClean="0"/>
              <a:t> 3002):</a:t>
            </a:r>
          </a:p>
          <a:p>
            <a:pPr lvl="1" defTabSz="946150">
              <a:buFont typeface="Lucida Grande"/>
              <a:buChar char="-"/>
              <a:tabLst>
                <a:tab pos="536575" algn="l"/>
              </a:tabLst>
            </a:pPr>
            <a:r>
              <a:rPr lang="en-US" b="1" dirty="0" smtClean="0"/>
              <a:t>Better bulk absorption</a:t>
            </a:r>
            <a:r>
              <a:rPr lang="en-US" dirty="0" smtClean="0"/>
              <a:t> (0.2 </a:t>
            </a:r>
            <a:r>
              <a:rPr lang="en-US" dirty="0" err="1" smtClean="0"/>
              <a:t>ppm</a:t>
            </a:r>
            <a:r>
              <a:rPr lang="en-US" dirty="0" smtClean="0"/>
              <a:t>/cm measured at LMA): better for thermal </a:t>
            </a:r>
            <a:r>
              <a:rPr lang="en-US" dirty="0" err="1" smtClean="0"/>
              <a:t>lensing</a:t>
            </a:r>
            <a:endParaRPr lang="en-US" dirty="0" smtClean="0"/>
          </a:p>
          <a:p>
            <a:pPr lvl="1" defTabSz="946150">
              <a:buFont typeface="Lucida Grande"/>
              <a:buChar char="-"/>
              <a:tabLst>
                <a:tab pos="536575" algn="l"/>
              </a:tabLst>
            </a:pPr>
            <a:r>
              <a:rPr lang="en-US" dirty="0" smtClean="0"/>
              <a:t>Good mechanical properties (expected high quality factor, &gt; 10</a:t>
            </a:r>
            <a:r>
              <a:rPr lang="en-US" baseline="30000" dirty="0" smtClean="0"/>
              <a:t>7</a:t>
            </a:r>
            <a:r>
              <a:rPr lang="en-US" dirty="0" smtClean="0"/>
              <a:t>)	</a:t>
            </a:r>
          </a:p>
        </p:txBody>
      </p:sp>
      <p:pic>
        <p:nvPicPr>
          <p:cNvPr id="8" name="Picture 7"/>
          <p:cNvPicPr>
            <a:picLocks noChangeAspect="1"/>
          </p:cNvPicPr>
          <p:nvPr/>
        </p:nvPicPr>
        <p:blipFill>
          <a:blip r:embed="rId4" cstate="print"/>
          <a:srcRect l="14237" t="10508" r="18644" b="5424"/>
          <a:stretch>
            <a:fillRect/>
          </a:stretch>
        </p:blipFill>
        <p:spPr>
          <a:xfrm>
            <a:off x="6019800" y="3537527"/>
            <a:ext cx="3048000" cy="2863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egnaposto piè di pagina 10"/>
          <p:cNvSpPr>
            <a:spLocks noGrp="1"/>
          </p:cNvSpPr>
          <p:nvPr>
            <p:ph type="ftr" sz="quarter" idx="11"/>
          </p:nvPr>
        </p:nvSpPr>
        <p:spPr/>
        <p:txBody>
          <a:bodyPr/>
          <a:lstStyle/>
          <a:p>
            <a:r>
              <a:rPr kumimoji="0" lang="en-US" smtClean="0"/>
              <a:t>ELiTES Bilateral Meeting 2013</a:t>
            </a:r>
            <a:endParaRPr kumimoji="0" lang="en-US"/>
          </a:p>
        </p:txBody>
      </p:sp>
    </p:spTree>
    <p:extLst>
      <p:ext uri="{BB962C8B-B14F-4D97-AF65-F5344CB8AC3E}">
        <p14:creationId xmlns="" xmlns:p14="http://schemas.microsoft.com/office/powerpoint/2010/main" val="3213606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229600" cy="1008112"/>
          </a:xfrm>
        </p:spPr>
        <p:txBody>
          <a:bodyPr/>
          <a:lstStyle/>
          <a:p>
            <a:r>
              <a:rPr lang="en-US" dirty="0" smtClean="0"/>
              <a:t>POLISHING</a:t>
            </a:r>
            <a:endParaRPr lang="en-US" dirty="0"/>
          </a:p>
        </p:txBody>
      </p:sp>
      <p:sp>
        <p:nvSpPr>
          <p:cNvPr id="3" name="Content Placeholder 2"/>
          <p:cNvSpPr>
            <a:spLocks noGrp="1"/>
          </p:cNvSpPr>
          <p:nvPr>
            <p:ph idx="1"/>
          </p:nvPr>
        </p:nvSpPr>
        <p:spPr>
          <a:xfrm>
            <a:off x="0" y="1340768"/>
            <a:ext cx="8892480" cy="5040560"/>
          </a:xfrm>
        </p:spPr>
        <p:txBody>
          <a:bodyPr>
            <a:normAutofit fontScale="92500" lnSpcReduction="10000"/>
          </a:bodyPr>
          <a:lstStyle/>
          <a:p>
            <a:r>
              <a:rPr lang="en-US" dirty="0" smtClean="0"/>
              <a:t>Optical losses must be minimized to</a:t>
            </a:r>
          </a:p>
          <a:p>
            <a:pPr lvl="1"/>
            <a:r>
              <a:rPr lang="en-US" dirty="0" smtClean="0"/>
              <a:t>Maximize the circulating power (and thus the sensitivity)</a:t>
            </a:r>
          </a:p>
          <a:p>
            <a:pPr lvl="1"/>
            <a:r>
              <a:rPr lang="en-US" dirty="0" smtClean="0"/>
              <a:t>Minimize the scattered light (and the associated noise…)</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r>
              <a:rPr lang="en-US" dirty="0" err="1" smtClean="0"/>
              <a:t>AdV</a:t>
            </a:r>
            <a:r>
              <a:rPr lang="en-US" dirty="0" smtClean="0"/>
              <a:t> requirement: round-trip losses &lt;75ppm </a:t>
            </a:r>
            <a:r>
              <a:rPr lang="en-US" dirty="0" smtClean="0">
                <a:sym typeface="Wingdings"/>
              </a:rPr>
              <a:t></a:t>
            </a:r>
          </a:p>
          <a:p>
            <a:pPr marL="0" indent="0">
              <a:buNone/>
            </a:pPr>
            <a:r>
              <a:rPr lang="en-US" dirty="0">
                <a:sym typeface="Wingdings"/>
              </a:rPr>
              <a:t>	</a:t>
            </a:r>
            <a:r>
              <a:rPr lang="en-US" dirty="0" smtClean="0">
                <a:sym typeface="Wingdings"/>
              </a:rPr>
              <a:t> mirror flatness &lt; 0.5 nm </a:t>
            </a:r>
            <a:r>
              <a:rPr lang="en-US" dirty="0" err="1" smtClean="0">
                <a:sym typeface="Wingdings"/>
              </a:rPr>
              <a:t>rms</a:t>
            </a:r>
            <a:endParaRPr lang="en-US" dirty="0" smtClean="0">
              <a:sym typeface="Wingdings"/>
            </a:endParaRPr>
          </a:p>
          <a:p>
            <a:r>
              <a:rPr lang="en-US" dirty="0" smtClean="0">
                <a:sym typeface="Wingdings"/>
              </a:rPr>
              <a:t>Standard polishing may achieve flatness ~2 nm </a:t>
            </a:r>
            <a:r>
              <a:rPr lang="en-US" dirty="0" err="1" smtClean="0">
                <a:sym typeface="Wingdings"/>
              </a:rPr>
              <a:t>rms</a:t>
            </a:r>
            <a:endParaRPr lang="en-US" dirty="0" smtClean="0">
              <a:sym typeface="Wingdings"/>
            </a:endParaRPr>
          </a:p>
          <a:p>
            <a:r>
              <a:rPr lang="en-US" dirty="0" smtClean="0">
                <a:sym typeface="Wingdings"/>
              </a:rPr>
              <a:t>Ion beam polishing (ZYGO) matches the requirements</a:t>
            </a:r>
            <a:endParaRPr lang="en-US"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pic>
        <p:nvPicPr>
          <p:cNvPr id="7" name="Picture 6" descr="Schermata 10-2456228 alle 15.49.30.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23728" y="2636912"/>
            <a:ext cx="3810000" cy="1844897"/>
          </a:xfrm>
          <a:prstGeom prst="rect">
            <a:avLst/>
          </a:prstGeom>
        </p:spPr>
      </p:pic>
      <p:pic>
        <p:nvPicPr>
          <p:cNvPr id="8" name="Picture 28" descr="advlogo_final"/>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9" name="Segnaposto piè di pagina 8"/>
          <p:cNvSpPr>
            <a:spLocks noGrp="1"/>
          </p:cNvSpPr>
          <p:nvPr>
            <p:ph type="ftr" sz="quarter" idx="11"/>
          </p:nvPr>
        </p:nvSpPr>
        <p:spPr/>
        <p:txBody>
          <a:bodyPr/>
          <a:lstStyle/>
          <a:p>
            <a:r>
              <a:rPr kumimoji="0" lang="en-US" smtClean="0"/>
              <a:t>ELiTES Bilateral Meeting 2013</a:t>
            </a:r>
            <a:endParaRPr kumimoji="0" lang="en-US"/>
          </a:p>
        </p:txBody>
      </p:sp>
    </p:spTree>
    <p:extLst>
      <p:ext uri="{BB962C8B-B14F-4D97-AF65-F5344CB8AC3E}">
        <p14:creationId xmlns="" xmlns:p14="http://schemas.microsoft.com/office/powerpoint/2010/main" val="2144790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229600" cy="908720"/>
          </a:xfrm>
        </p:spPr>
        <p:txBody>
          <a:bodyPr>
            <a:normAutofit fontScale="90000"/>
          </a:bodyPr>
          <a:lstStyle/>
          <a:p>
            <a:r>
              <a:rPr lang="en-US" dirty="0" smtClean="0"/>
              <a:t>THERMAL COMPENSATION</a:t>
            </a:r>
            <a:endParaRPr lang="en-US" dirty="0"/>
          </a:p>
        </p:txBody>
      </p:sp>
      <p:sp>
        <p:nvSpPr>
          <p:cNvPr id="3" name="Content Placeholder 2"/>
          <p:cNvSpPr>
            <a:spLocks noGrp="1"/>
          </p:cNvSpPr>
          <p:nvPr>
            <p:ph idx="1"/>
          </p:nvPr>
        </p:nvSpPr>
        <p:spPr>
          <a:xfrm>
            <a:off x="0" y="908720"/>
            <a:ext cx="5580112" cy="3096344"/>
          </a:xfrm>
        </p:spPr>
        <p:txBody>
          <a:bodyPr/>
          <a:lstStyle/>
          <a:p>
            <a:r>
              <a:rPr lang="en-US" dirty="0" smtClean="0"/>
              <a:t>Aberrations (intrinsic mirror defects or thermal deformations of the mirrors) spoil the beam quality</a:t>
            </a:r>
          </a:p>
          <a:p>
            <a:r>
              <a:rPr lang="en-US" dirty="0" smtClean="0"/>
              <a:t>A set of sensors and thermal actuators has been conceived to get an “aberration free” interferometer </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pic>
        <p:nvPicPr>
          <p:cNvPr id="7" name="Picture 2" descr="C:\Users\SuperDrKento\Desktop\TMCPRH1.bmp"/>
          <p:cNvPicPr>
            <a:picLocks noChangeAspect="1" noChangeArrowheads="1"/>
          </p:cNvPicPr>
          <p:nvPr/>
        </p:nvPicPr>
        <p:blipFill>
          <a:blip r:embed="rId2" cstate="print"/>
          <a:srcRect/>
          <a:stretch>
            <a:fillRect/>
          </a:stretch>
        </p:blipFill>
        <p:spPr bwMode="auto">
          <a:xfrm>
            <a:off x="3886200" y="3505200"/>
            <a:ext cx="1272244" cy="1600200"/>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43200" y="5181600"/>
            <a:ext cx="709683" cy="13986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a:off x="3505200" y="5105400"/>
            <a:ext cx="990600" cy="533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700" y="5215176"/>
            <a:ext cx="2465740" cy="738664"/>
          </a:xfrm>
          <a:prstGeom prst="rect">
            <a:avLst/>
          </a:prstGeom>
          <a:noFill/>
        </p:spPr>
        <p:txBody>
          <a:bodyPr wrap="none" rtlCol="0">
            <a:spAutoFit/>
          </a:bodyPr>
          <a:lstStyle/>
          <a:p>
            <a:r>
              <a:rPr lang="en-US" sz="1400" dirty="0" smtClean="0">
                <a:solidFill>
                  <a:schemeClr val="bg1"/>
                </a:solidFill>
                <a:latin typeface="Gotham Medium"/>
                <a:cs typeface="Gotham Medium"/>
              </a:rPr>
              <a:t>Heating rings around</a:t>
            </a:r>
          </a:p>
          <a:p>
            <a:r>
              <a:rPr lang="en-US" sz="1400" dirty="0">
                <a:solidFill>
                  <a:schemeClr val="bg1"/>
                </a:solidFill>
                <a:latin typeface="Gotham Medium"/>
                <a:cs typeface="Gotham Medium"/>
              </a:rPr>
              <a:t>m</a:t>
            </a:r>
            <a:r>
              <a:rPr lang="en-US" sz="1400" dirty="0" smtClean="0">
                <a:solidFill>
                  <a:schemeClr val="bg1"/>
                </a:solidFill>
                <a:latin typeface="Gotham Medium"/>
                <a:cs typeface="Gotham Medium"/>
              </a:rPr>
              <a:t>irrors to tune </a:t>
            </a:r>
            <a:r>
              <a:rPr lang="en-US" sz="1400" dirty="0" err="1" smtClean="0">
                <a:solidFill>
                  <a:schemeClr val="bg1"/>
                </a:solidFill>
                <a:latin typeface="Gotham Medium"/>
                <a:cs typeface="Gotham Medium"/>
              </a:rPr>
              <a:t>RoC</a:t>
            </a:r>
            <a:r>
              <a:rPr lang="en-US" sz="1400" dirty="0" smtClean="0">
                <a:solidFill>
                  <a:schemeClr val="bg1"/>
                </a:solidFill>
                <a:latin typeface="Gotham Medium"/>
                <a:cs typeface="Gotham Medium"/>
              </a:rPr>
              <a:t> </a:t>
            </a:r>
          </a:p>
          <a:p>
            <a:r>
              <a:rPr lang="en-US" sz="1400" dirty="0" smtClean="0">
                <a:solidFill>
                  <a:schemeClr val="bg1"/>
                </a:solidFill>
                <a:latin typeface="Gotham Medium"/>
                <a:cs typeface="Gotham Medium"/>
              </a:rPr>
              <a:t>(accuracy: ~1m over 1500m</a:t>
            </a:r>
            <a:r>
              <a:rPr lang="en-US" sz="1400" dirty="0" smtClean="0">
                <a:solidFill>
                  <a:srgbClr val="000000"/>
                </a:solidFill>
                <a:latin typeface="Gotham Medium"/>
                <a:cs typeface="Gotham Medium"/>
              </a:rPr>
              <a:t>)</a:t>
            </a:r>
          </a:p>
        </p:txBody>
      </p:sp>
      <p:sp>
        <p:nvSpPr>
          <p:cNvPr id="13" name="Rectangle 12"/>
          <p:cNvSpPr/>
          <p:nvPr/>
        </p:nvSpPr>
        <p:spPr>
          <a:xfrm>
            <a:off x="175556" y="3886200"/>
            <a:ext cx="1371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CO2 laser</a:t>
            </a:r>
            <a:endParaRPr lang="en-US" dirty="0"/>
          </a:p>
        </p:txBody>
      </p:sp>
      <p:sp>
        <p:nvSpPr>
          <p:cNvPr id="18" name="Isosceles Triangle 17"/>
          <p:cNvSpPr/>
          <p:nvPr/>
        </p:nvSpPr>
        <p:spPr>
          <a:xfrm rot="16200000">
            <a:off x="2640480" y="2792878"/>
            <a:ext cx="76198" cy="2415246"/>
          </a:xfrm>
          <a:prstGeom prs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33542" y="4191000"/>
            <a:ext cx="2730235" cy="738664"/>
          </a:xfrm>
          <a:prstGeom prst="rect">
            <a:avLst/>
          </a:prstGeom>
          <a:noFill/>
        </p:spPr>
        <p:txBody>
          <a:bodyPr wrap="none" rtlCol="0">
            <a:spAutoFit/>
          </a:bodyPr>
          <a:lstStyle/>
          <a:p>
            <a:r>
              <a:rPr lang="en-US" sz="1400" dirty="0" smtClean="0">
                <a:solidFill>
                  <a:schemeClr val="bg1"/>
                </a:solidFill>
                <a:latin typeface="Gotham Medium"/>
                <a:cs typeface="Gotham Medium"/>
              </a:rPr>
              <a:t>CO2 laser shined on the mirror: </a:t>
            </a:r>
          </a:p>
          <a:p>
            <a:r>
              <a:rPr lang="en-US" sz="1400" dirty="0">
                <a:solidFill>
                  <a:schemeClr val="bg1"/>
                </a:solidFill>
                <a:latin typeface="Gotham Medium"/>
                <a:cs typeface="Gotham Medium"/>
              </a:rPr>
              <a:t>h</a:t>
            </a:r>
            <a:r>
              <a:rPr lang="en-US" sz="1400" dirty="0" smtClean="0">
                <a:solidFill>
                  <a:schemeClr val="bg1"/>
                </a:solidFill>
                <a:latin typeface="Gotham Medium"/>
                <a:cs typeface="Gotham Medium"/>
              </a:rPr>
              <a:t>eat deposition where needed</a:t>
            </a:r>
          </a:p>
          <a:p>
            <a:r>
              <a:rPr lang="en-US" sz="1400" dirty="0" smtClean="0">
                <a:solidFill>
                  <a:schemeClr val="bg1"/>
                </a:solidFill>
                <a:latin typeface="Gotham Medium"/>
                <a:cs typeface="Gotham Medium"/>
              </a:rPr>
              <a:t>to compensate for aberrations </a:t>
            </a:r>
          </a:p>
        </p:txBody>
      </p:sp>
      <p:pic>
        <p:nvPicPr>
          <p:cNvPr id="23" name="Picture 22" descr="Schermata 10-2456231 alle 12.19.33.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15000" y="1447800"/>
            <a:ext cx="3276600" cy="448859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715000" y="6019800"/>
            <a:ext cx="2930482" cy="307777"/>
          </a:xfrm>
          <a:prstGeom prst="rect">
            <a:avLst/>
          </a:prstGeom>
          <a:noFill/>
        </p:spPr>
        <p:txBody>
          <a:bodyPr wrap="none" rtlCol="0">
            <a:spAutoFit/>
          </a:bodyPr>
          <a:lstStyle/>
          <a:p>
            <a:r>
              <a:rPr lang="en-US" sz="1400" dirty="0" smtClean="0">
                <a:solidFill>
                  <a:schemeClr val="bg1"/>
                </a:solidFill>
                <a:latin typeface="Gotham Medium"/>
                <a:cs typeface="Gotham Medium"/>
              </a:rPr>
              <a:t>Effect of </a:t>
            </a:r>
            <a:r>
              <a:rPr lang="en-US" sz="1400" dirty="0" err="1" smtClean="0">
                <a:solidFill>
                  <a:schemeClr val="bg1"/>
                </a:solidFill>
                <a:latin typeface="Gotham Medium"/>
                <a:cs typeface="Gotham Medium"/>
              </a:rPr>
              <a:t>RoC</a:t>
            </a:r>
            <a:r>
              <a:rPr lang="en-US" sz="1400" dirty="0" smtClean="0">
                <a:solidFill>
                  <a:schemeClr val="bg1"/>
                </a:solidFill>
                <a:latin typeface="Gotham Medium"/>
                <a:cs typeface="Gotham Medium"/>
              </a:rPr>
              <a:t> asymmetry in Virgo+</a:t>
            </a:r>
          </a:p>
        </p:txBody>
      </p:sp>
      <p:pic>
        <p:nvPicPr>
          <p:cNvPr id="15" name="Picture 28" descr="advlogo_final"/>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16" name="Segnaposto piè di pagina 15"/>
          <p:cNvSpPr>
            <a:spLocks noGrp="1"/>
          </p:cNvSpPr>
          <p:nvPr>
            <p:ph type="ftr" sz="quarter" idx="11"/>
          </p:nvPr>
        </p:nvSpPr>
        <p:spPr>
          <a:xfrm>
            <a:off x="67072" y="6453336"/>
            <a:ext cx="3352800" cy="365125"/>
          </a:xfrm>
        </p:spPr>
        <p:txBody>
          <a:bodyPr/>
          <a:lstStyle/>
          <a:p>
            <a:r>
              <a:rPr kumimoji="0" lang="en-US" dirty="0" err="1" smtClean="0"/>
              <a:t>ELiTES</a:t>
            </a:r>
            <a:r>
              <a:rPr kumimoji="0" lang="en-US" dirty="0" smtClean="0"/>
              <a:t> Bilateral Meeting 2013</a:t>
            </a:r>
            <a:endParaRPr kumimoji="0" lang="en-US" dirty="0"/>
          </a:p>
        </p:txBody>
      </p:sp>
    </p:spTree>
    <p:extLst>
      <p:ext uri="{BB962C8B-B14F-4D97-AF65-F5344CB8AC3E}">
        <p14:creationId xmlns="" xmlns:p14="http://schemas.microsoft.com/office/powerpoint/2010/main" val="1076924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7162800" cy="868362"/>
          </a:xfrm>
        </p:spPr>
        <p:txBody>
          <a:bodyPr/>
          <a:lstStyle/>
          <a:p>
            <a:r>
              <a:rPr lang="en-US" dirty="0" smtClean="0"/>
              <a:t>STRAY LIGHT</a:t>
            </a:r>
            <a:endParaRPr lang="en-US" dirty="0"/>
          </a:p>
        </p:txBody>
      </p:sp>
      <p:sp>
        <p:nvSpPr>
          <p:cNvPr id="3" name="Content Placeholder 2"/>
          <p:cNvSpPr>
            <a:spLocks noGrp="1"/>
          </p:cNvSpPr>
          <p:nvPr>
            <p:ph idx="1"/>
          </p:nvPr>
        </p:nvSpPr>
        <p:spPr>
          <a:xfrm>
            <a:off x="0" y="836712"/>
            <a:ext cx="6732240" cy="4876800"/>
          </a:xfrm>
        </p:spPr>
        <p:txBody>
          <a:bodyPr>
            <a:normAutofit/>
          </a:bodyPr>
          <a:lstStyle/>
          <a:p>
            <a:r>
              <a:rPr lang="en-US" sz="2400" dirty="0" smtClean="0"/>
              <a:t>Scattered light has been one of the main issues of Virgo+</a:t>
            </a:r>
          </a:p>
          <a:p>
            <a:pPr lvl="1"/>
            <a:r>
              <a:rPr lang="en-US" sz="2000" dirty="0" smtClean="0"/>
              <a:t>limiting the sensitivity in a wide frequency range</a:t>
            </a:r>
          </a:p>
          <a:p>
            <a:pPr lvl="1"/>
            <a:r>
              <a:rPr lang="en-US" sz="2000" dirty="0" smtClean="0"/>
              <a:t>a lot of commissioning time used to mitigate it</a:t>
            </a:r>
          </a:p>
          <a:p>
            <a:r>
              <a:rPr lang="en-US" sz="2400" dirty="0" smtClean="0"/>
              <a:t>Thorough risk mitigation approach in </a:t>
            </a:r>
            <a:r>
              <a:rPr lang="en-US" sz="2400" dirty="0" err="1" smtClean="0"/>
              <a:t>AdV</a:t>
            </a:r>
            <a:r>
              <a:rPr lang="en-US" sz="2400" dirty="0" smtClean="0"/>
              <a:t> (large investment)</a:t>
            </a:r>
          </a:p>
          <a:p>
            <a:endParaRPr lang="en-US" sz="2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pic>
        <p:nvPicPr>
          <p:cNvPr id="7" name="Picture 6" descr="Schermata 04-2456036 alle 22.01.38.png"/>
          <p:cNvPicPr>
            <a:picLocks noChangeAspect="1"/>
          </p:cNvPicPr>
          <p:nvPr/>
        </p:nvPicPr>
        <p:blipFill>
          <a:blip r:embed="rId2" cstate="print"/>
          <a:stretch>
            <a:fillRect/>
          </a:stretch>
        </p:blipFill>
        <p:spPr>
          <a:xfrm>
            <a:off x="304800" y="3414951"/>
            <a:ext cx="2599844" cy="1842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hermata 04-2456036 alle 22.01.48.pn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a:xfrm>
            <a:off x="6934200" y="3241154"/>
            <a:ext cx="2057400" cy="27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915816" y="3284984"/>
            <a:ext cx="1818978" cy="646331"/>
          </a:xfrm>
          <a:prstGeom prst="rect">
            <a:avLst/>
          </a:prstGeom>
          <a:noFill/>
        </p:spPr>
        <p:txBody>
          <a:bodyPr wrap="none" rtlCol="0">
            <a:spAutoFit/>
          </a:bodyPr>
          <a:lstStyle/>
          <a:p>
            <a:r>
              <a:rPr lang="en-US" dirty="0" smtClean="0"/>
              <a:t>stray light on</a:t>
            </a:r>
          </a:p>
          <a:p>
            <a:r>
              <a:rPr lang="en-US" dirty="0" smtClean="0"/>
              <a:t>the output bench</a:t>
            </a:r>
            <a:endParaRPr lang="en-US" dirty="0"/>
          </a:p>
        </p:txBody>
      </p:sp>
      <p:sp>
        <p:nvSpPr>
          <p:cNvPr id="10" name="TextBox 9"/>
          <p:cNvSpPr txBox="1"/>
          <p:nvPr/>
        </p:nvSpPr>
        <p:spPr>
          <a:xfrm>
            <a:off x="4908078" y="3286725"/>
            <a:ext cx="1824162" cy="646331"/>
          </a:xfrm>
          <a:prstGeom prst="rect">
            <a:avLst/>
          </a:prstGeom>
          <a:noFill/>
        </p:spPr>
        <p:txBody>
          <a:bodyPr wrap="none" rtlCol="0">
            <a:spAutoFit/>
          </a:bodyPr>
          <a:lstStyle/>
          <a:p>
            <a:r>
              <a:rPr lang="en-US" dirty="0" err="1" smtClean="0"/>
              <a:t>SiC</a:t>
            </a:r>
            <a:r>
              <a:rPr lang="en-US" dirty="0" smtClean="0"/>
              <a:t> baffles added</a:t>
            </a:r>
          </a:p>
          <a:p>
            <a:r>
              <a:rPr lang="en-US" dirty="0" smtClean="0"/>
              <a:t>(+ other changes) </a:t>
            </a:r>
            <a:endParaRPr lang="en-US" dirty="0"/>
          </a:p>
        </p:txBody>
      </p:sp>
      <p:pic>
        <p:nvPicPr>
          <p:cNvPr id="11" name="Picture 10" descr="Schermata 04-2456036 alle 22.02.03.png"/>
          <p:cNvPicPr>
            <a:picLocks noChangeAspect="1"/>
          </p:cNvPicPr>
          <p:nvPr/>
        </p:nvPicPr>
        <p:blipFill>
          <a:blip r:embed="rId4" cstate="print"/>
          <a:stretch>
            <a:fillRect/>
          </a:stretch>
        </p:blipFill>
        <p:spPr>
          <a:xfrm>
            <a:off x="3459832" y="4221088"/>
            <a:ext cx="3200400" cy="252960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259632" y="5445224"/>
            <a:ext cx="2054882" cy="646331"/>
          </a:xfrm>
          <a:prstGeom prst="rect">
            <a:avLst/>
          </a:prstGeom>
          <a:noFill/>
        </p:spPr>
        <p:txBody>
          <a:bodyPr wrap="none" rtlCol="0">
            <a:spAutoFit/>
          </a:bodyPr>
          <a:lstStyle/>
          <a:p>
            <a:r>
              <a:rPr lang="en-US" dirty="0" smtClean="0"/>
              <a:t>horizon more stable</a:t>
            </a:r>
          </a:p>
          <a:p>
            <a:r>
              <a:rPr lang="en-US" dirty="0" smtClean="0"/>
              <a:t>and higher</a:t>
            </a:r>
            <a:endParaRPr lang="en-US" dirty="0"/>
          </a:p>
        </p:txBody>
      </p:sp>
      <p:pic>
        <p:nvPicPr>
          <p:cNvPr id="14" name="Picture 13" descr="we.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324600" y="152400"/>
            <a:ext cx="267894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egnaposto piè di pagina 12"/>
          <p:cNvSpPr>
            <a:spLocks noGrp="1"/>
          </p:cNvSpPr>
          <p:nvPr>
            <p:ph type="ftr" sz="quarter" idx="11"/>
          </p:nvPr>
        </p:nvSpPr>
        <p:spPr>
          <a:xfrm>
            <a:off x="395536" y="6356350"/>
            <a:ext cx="3352800" cy="365125"/>
          </a:xfrm>
        </p:spPr>
        <p:txBody>
          <a:bodyPr/>
          <a:lstStyle/>
          <a:p>
            <a:r>
              <a:rPr kumimoji="0" lang="en-US" dirty="0" err="1" smtClean="0"/>
              <a:t>ELiTES</a:t>
            </a:r>
            <a:r>
              <a:rPr kumimoji="0" lang="en-US" dirty="0" smtClean="0"/>
              <a:t> Bilateral Meeting 2013</a:t>
            </a:r>
            <a:endParaRPr kumimoji="0" lang="en-US" dirty="0"/>
          </a:p>
        </p:txBody>
      </p:sp>
    </p:spTree>
    <p:extLst>
      <p:ext uri="{BB962C8B-B14F-4D97-AF65-F5344CB8AC3E}">
        <p14:creationId xmlns="" xmlns:p14="http://schemas.microsoft.com/office/powerpoint/2010/main" val="986987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8" descr="advlogo_final"/>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2" name="Title 1"/>
          <p:cNvSpPr>
            <a:spLocks noGrp="1"/>
          </p:cNvSpPr>
          <p:nvPr>
            <p:ph type="title"/>
          </p:nvPr>
        </p:nvSpPr>
        <p:spPr>
          <a:xfrm>
            <a:off x="467544" y="0"/>
            <a:ext cx="8229600" cy="1143000"/>
          </a:xfrm>
        </p:spPr>
        <p:txBody>
          <a:bodyPr/>
          <a:lstStyle/>
          <a:p>
            <a:r>
              <a:rPr lang="en-US" dirty="0" smtClean="0"/>
              <a:t>STRAY LIGHT MITIGATION</a:t>
            </a:r>
            <a:endParaRPr lang="en-US" dirty="0"/>
          </a:p>
        </p:txBody>
      </p:sp>
      <p:sp>
        <p:nvSpPr>
          <p:cNvPr id="3" name="Content Placeholder 2"/>
          <p:cNvSpPr>
            <a:spLocks noGrp="1"/>
          </p:cNvSpPr>
          <p:nvPr>
            <p:ph idx="1"/>
          </p:nvPr>
        </p:nvSpPr>
        <p:spPr>
          <a:xfrm>
            <a:off x="395536" y="1196752"/>
            <a:ext cx="8229600" cy="1080120"/>
          </a:xfrm>
        </p:spPr>
        <p:txBody>
          <a:bodyPr/>
          <a:lstStyle/>
          <a:p>
            <a:r>
              <a:rPr lang="en-US" dirty="0" smtClean="0"/>
              <a:t>Baffles to shield mirrors, pipes, vacuum chambers exposed to scattered light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pic>
        <p:nvPicPr>
          <p:cNvPr id="7" name="Picture 6" descr="Schermata 10-2456232 alle 09.02.58.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00" y="2514600"/>
            <a:ext cx="2895600" cy="3797300"/>
          </a:xfrm>
          <a:prstGeom prst="rect">
            <a:avLst/>
          </a:prstGeom>
        </p:spPr>
      </p:pic>
      <p:pic>
        <p:nvPicPr>
          <p:cNvPr id="9" name="Picture 8" descr="Schermata 10-2456232 alle 09.03.33.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48000" y="3048000"/>
            <a:ext cx="4966913" cy="1733550"/>
          </a:xfrm>
          <a:prstGeom prst="rect">
            <a:avLst/>
          </a:prstGeom>
        </p:spPr>
      </p:pic>
      <p:pic>
        <p:nvPicPr>
          <p:cNvPr id="10" name="Picture 9" descr="Schermata 10-2456232 alle 09.03.54.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10300" y="2667000"/>
            <a:ext cx="2921000" cy="3390900"/>
          </a:xfrm>
          <a:prstGeom prst="rect">
            <a:avLst/>
          </a:prstGeom>
        </p:spPr>
      </p:pic>
      <p:sp>
        <p:nvSpPr>
          <p:cNvPr id="11" name="Segnaposto piè di pagina 10"/>
          <p:cNvSpPr>
            <a:spLocks noGrp="1"/>
          </p:cNvSpPr>
          <p:nvPr>
            <p:ph type="ftr" sz="quarter" idx="11"/>
          </p:nvPr>
        </p:nvSpPr>
        <p:spPr/>
        <p:txBody>
          <a:bodyPr/>
          <a:lstStyle/>
          <a:p>
            <a:r>
              <a:rPr kumimoji="0" lang="en-US" smtClean="0"/>
              <a:t>ELiTES Bilateral Meeting 2013</a:t>
            </a:r>
            <a:endParaRPr kumimoji="0" lang="en-US"/>
          </a:p>
        </p:txBody>
      </p:sp>
    </p:spTree>
    <p:extLst>
      <p:ext uri="{BB962C8B-B14F-4D97-AF65-F5344CB8AC3E}">
        <p14:creationId xmlns="" xmlns:p14="http://schemas.microsoft.com/office/powerpoint/2010/main" val="1024341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95456" cy="868362"/>
          </a:xfrm>
        </p:spPr>
        <p:txBody>
          <a:bodyPr>
            <a:normAutofit/>
          </a:bodyPr>
          <a:lstStyle/>
          <a:p>
            <a:r>
              <a:rPr lang="en-US" dirty="0" smtClean="0"/>
              <a:t>STRAY LIGHT MITIGATION</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pic>
        <p:nvPicPr>
          <p:cNvPr id="7" name="Picture 10"/>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3087995" y="1219200"/>
            <a:ext cx="2855605" cy="24384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731802" y="3581400"/>
            <a:ext cx="1983198" cy="923330"/>
          </a:xfrm>
          <a:prstGeom prst="rect">
            <a:avLst/>
          </a:prstGeom>
          <a:noFill/>
        </p:spPr>
        <p:txBody>
          <a:bodyPr wrap="none" rtlCol="0">
            <a:spAutoFit/>
          </a:bodyPr>
          <a:lstStyle/>
          <a:p>
            <a:r>
              <a:rPr lang="en-US" dirty="0" smtClean="0"/>
              <a:t>All photodiodes</a:t>
            </a:r>
          </a:p>
          <a:p>
            <a:r>
              <a:rPr lang="en-US" dirty="0"/>
              <a:t>s</a:t>
            </a:r>
            <a:r>
              <a:rPr lang="en-US" dirty="0" smtClean="0"/>
              <a:t>eismically isolated </a:t>
            </a:r>
          </a:p>
          <a:p>
            <a:r>
              <a:rPr lang="en-US" dirty="0"/>
              <a:t>a</a:t>
            </a:r>
            <a:r>
              <a:rPr lang="en-US" dirty="0" smtClean="0"/>
              <a:t>nd In vacuum</a:t>
            </a:r>
            <a:endParaRPr lang="en-US" dirty="0"/>
          </a:p>
        </p:txBody>
      </p:sp>
      <p:pic>
        <p:nvPicPr>
          <p:cNvPr id="12" name="Picture 11" descr="fig33BR_DETLab_perpview_CBhall.jpg"/>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096000" y="1066800"/>
            <a:ext cx="3048000" cy="2619849"/>
          </a:xfrm>
          <a:prstGeom prst="rect">
            <a:avLst/>
          </a:prstGeom>
          <a:ln>
            <a:noFill/>
          </a:ln>
          <a:effectLst>
            <a:outerShdw blurRad="292100" dist="139700" dir="2700000" algn="tl" rotWithShape="0">
              <a:srgbClr val="333333">
                <a:alpha val="65000"/>
              </a:srgbClr>
            </a:outerShdw>
          </a:effectLst>
        </p:spPr>
      </p:pic>
      <p:pic>
        <p:nvPicPr>
          <p:cNvPr id="14" name="Picture 13" descr="fig14_CB_perpview.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0" y="1219200"/>
            <a:ext cx="3149600" cy="236220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33400" y="3581400"/>
            <a:ext cx="1700631" cy="369332"/>
          </a:xfrm>
          <a:prstGeom prst="rect">
            <a:avLst/>
          </a:prstGeom>
          <a:noFill/>
        </p:spPr>
        <p:txBody>
          <a:bodyPr wrap="none" rtlCol="0">
            <a:spAutoFit/>
          </a:bodyPr>
          <a:lstStyle/>
          <a:p>
            <a:r>
              <a:rPr lang="en-US" dirty="0" smtClean="0"/>
              <a:t>HVAC relocation</a:t>
            </a:r>
            <a:endParaRPr lang="en-US" dirty="0"/>
          </a:p>
        </p:txBody>
      </p:sp>
      <p:sp>
        <p:nvSpPr>
          <p:cNvPr id="16" name="TextBox 15"/>
          <p:cNvSpPr txBox="1"/>
          <p:nvPr/>
        </p:nvSpPr>
        <p:spPr>
          <a:xfrm>
            <a:off x="6553200" y="3581400"/>
            <a:ext cx="2314794" cy="646331"/>
          </a:xfrm>
          <a:prstGeom prst="rect">
            <a:avLst/>
          </a:prstGeom>
          <a:noFill/>
        </p:spPr>
        <p:txBody>
          <a:bodyPr wrap="none" rtlCol="0">
            <a:spAutoFit/>
          </a:bodyPr>
          <a:lstStyle/>
          <a:p>
            <a:r>
              <a:rPr lang="en-US" dirty="0" smtClean="0"/>
              <a:t>halls re-arrangements</a:t>
            </a:r>
          </a:p>
          <a:p>
            <a:r>
              <a:rPr lang="en-US" dirty="0" smtClean="0"/>
              <a:t>for hosting minitowers</a:t>
            </a:r>
            <a:endParaRPr lang="en-US" dirty="0"/>
          </a:p>
        </p:txBody>
      </p:sp>
      <p:pic>
        <p:nvPicPr>
          <p:cNvPr id="17" name="Picture 16" descr="BS1.png"/>
          <p:cNvPicPr>
            <a:picLocks noChangeAspect="1"/>
          </p:cNvPicPr>
          <p:nvPr/>
        </p:nvPicPr>
        <p:blipFill>
          <a:blip r:embed="rId5" cstate="screen">
            <a:extLst>
              <a:ext uri="{28A0092B-C50C-407E-A947-70E740481C1C}">
                <a14:useLocalDpi xmlns="" xmlns:a14="http://schemas.microsoft.com/office/drawing/2010/main"/>
              </a:ext>
            </a:extLst>
          </a:blip>
          <a:srcRect/>
          <a:stretch>
            <a:fillRect/>
          </a:stretch>
        </p:blipFill>
        <p:spPr>
          <a:xfrm>
            <a:off x="228600" y="4267200"/>
            <a:ext cx="2305649" cy="25908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28600" y="3886200"/>
            <a:ext cx="2390398" cy="369332"/>
          </a:xfrm>
          <a:prstGeom prst="rect">
            <a:avLst/>
          </a:prstGeom>
          <a:noFill/>
        </p:spPr>
        <p:txBody>
          <a:bodyPr wrap="none" rtlCol="0">
            <a:spAutoFit/>
          </a:bodyPr>
          <a:lstStyle/>
          <a:p>
            <a:r>
              <a:rPr lang="en-US" dirty="0" smtClean="0"/>
              <a:t>large suspended baffles</a:t>
            </a:r>
            <a:endParaRPr lang="en-US" dirty="0"/>
          </a:p>
        </p:txBody>
      </p:sp>
      <p:sp>
        <p:nvSpPr>
          <p:cNvPr id="19" name="TextBox 18"/>
          <p:cNvSpPr txBox="1"/>
          <p:nvPr/>
        </p:nvSpPr>
        <p:spPr>
          <a:xfrm>
            <a:off x="2819400" y="4338969"/>
            <a:ext cx="3200400" cy="1754327"/>
          </a:xfrm>
          <a:prstGeom prst="rect">
            <a:avLst/>
          </a:prstGeom>
          <a:noFill/>
        </p:spPr>
        <p:txBody>
          <a:bodyPr wrap="square" rtlCol="0">
            <a:spAutoFit/>
          </a:bodyPr>
          <a:lstStyle/>
          <a:p>
            <a:r>
              <a:rPr lang="en-US" dirty="0" smtClean="0"/>
              <a:t>+ payloads/</a:t>
            </a:r>
            <a:r>
              <a:rPr lang="en-US" dirty="0" err="1" smtClean="0"/>
              <a:t>superattenuators</a:t>
            </a:r>
            <a:r>
              <a:rPr lang="en-US" dirty="0" smtClean="0"/>
              <a:t>/vacuum modifications</a:t>
            </a:r>
          </a:p>
          <a:p>
            <a:r>
              <a:rPr lang="en-US" dirty="0" smtClean="0"/>
              <a:t>for the large baffles suspension</a:t>
            </a:r>
          </a:p>
          <a:p>
            <a:r>
              <a:rPr lang="en-US" dirty="0" smtClean="0"/>
              <a:t>+ </a:t>
            </a:r>
            <a:r>
              <a:rPr lang="en-US" dirty="0" err="1" smtClean="0"/>
              <a:t>superpolished</a:t>
            </a:r>
            <a:r>
              <a:rPr lang="en-US" dirty="0" smtClean="0"/>
              <a:t> optics on suspended benches</a:t>
            </a:r>
          </a:p>
          <a:p>
            <a:r>
              <a:rPr lang="en-US" dirty="0" smtClean="0"/>
              <a:t>+ …</a:t>
            </a:r>
            <a:endParaRPr lang="en-US" dirty="0"/>
          </a:p>
        </p:txBody>
      </p:sp>
      <p:pic>
        <p:nvPicPr>
          <p:cNvPr id="20" name="Picture 19" descr="Schermata 04-2456037 alle 11.09.05.png"/>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266145" y="4318000"/>
            <a:ext cx="2877855" cy="2463800"/>
          </a:xfrm>
          <a:prstGeom prst="rect">
            <a:avLst/>
          </a:prstGeom>
          <a:ln>
            <a:noFill/>
          </a:ln>
          <a:effectLst>
            <a:outerShdw blurRad="292100" dist="139700" dir="2700000" algn="tl" rotWithShape="0">
              <a:srgbClr val="333333">
                <a:alpha val="65000"/>
              </a:srgbClr>
            </a:outerShdw>
          </a:effectLst>
        </p:spPr>
      </p:pic>
      <p:cxnSp>
        <p:nvCxnSpPr>
          <p:cNvPr id="8" name="Straight Connector 7"/>
          <p:cNvCxnSpPr/>
          <p:nvPr/>
        </p:nvCxnSpPr>
        <p:spPr>
          <a:xfrm flipV="1">
            <a:off x="304800" y="1143000"/>
            <a:ext cx="2743200" cy="259080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1143000" y="1143000"/>
            <a:ext cx="1524000" cy="251460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22" name="Segnaposto piè di pagina 21"/>
          <p:cNvSpPr>
            <a:spLocks noGrp="1"/>
          </p:cNvSpPr>
          <p:nvPr>
            <p:ph type="ftr" sz="quarter" idx="11"/>
          </p:nvPr>
        </p:nvSpPr>
        <p:spPr>
          <a:xfrm>
            <a:off x="3779912" y="6356350"/>
            <a:ext cx="2239888" cy="365125"/>
          </a:xfrm>
        </p:spPr>
        <p:txBody>
          <a:bodyPr/>
          <a:lstStyle/>
          <a:p>
            <a:r>
              <a:rPr kumimoji="0" lang="en-US" dirty="0" err="1" smtClean="0"/>
              <a:t>ELiTES</a:t>
            </a:r>
            <a:r>
              <a:rPr kumimoji="0" lang="en-US" dirty="0" smtClean="0"/>
              <a:t> Bilateral Meeting 2013</a:t>
            </a:r>
            <a:endParaRPr kumimoji="0" lang="en-US" dirty="0"/>
          </a:p>
        </p:txBody>
      </p:sp>
    </p:spTree>
    <p:extLst>
      <p:ext uri="{BB962C8B-B14F-4D97-AF65-F5344CB8AC3E}">
        <p14:creationId xmlns="" xmlns:p14="http://schemas.microsoft.com/office/powerpoint/2010/main" val="1153658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t>INFRASTRUCTURE</a:t>
            </a:r>
            <a:endParaRPr lang="en-US" dirty="0"/>
          </a:p>
        </p:txBody>
      </p:sp>
      <p:sp>
        <p:nvSpPr>
          <p:cNvPr id="7" name="Content Placeholder 6"/>
          <p:cNvSpPr>
            <a:spLocks noGrp="1"/>
          </p:cNvSpPr>
          <p:nvPr>
            <p:ph idx="1"/>
          </p:nvPr>
        </p:nvSpPr>
        <p:spPr>
          <a:xfrm>
            <a:off x="395536" y="1340768"/>
            <a:ext cx="8229600" cy="2057400"/>
          </a:xfrm>
        </p:spPr>
        <p:txBody>
          <a:bodyPr>
            <a:normAutofit fontScale="85000" lnSpcReduction="20000"/>
          </a:bodyPr>
          <a:lstStyle/>
          <a:p>
            <a:r>
              <a:rPr lang="en-US" dirty="0" smtClean="0"/>
              <a:t>Substantial infrastructure modifications are needed to:</a:t>
            </a:r>
          </a:p>
          <a:p>
            <a:pPr lvl="1"/>
            <a:r>
              <a:rPr lang="en-US" dirty="0" smtClean="0"/>
              <a:t>Enlarge/make clean areas in the laboratory hosting the laser and the detection photodiodes</a:t>
            </a:r>
          </a:p>
          <a:p>
            <a:pPr lvl="1"/>
            <a:r>
              <a:rPr lang="en-US" dirty="0" smtClean="0"/>
              <a:t>Reduce the anthropogenic noise produced by the machines and its coupling to the interferometer</a:t>
            </a:r>
          </a:p>
          <a:p>
            <a:pPr lvl="1"/>
            <a:r>
              <a:rPr lang="en-US" dirty="0" smtClean="0"/>
              <a:t>Create space to introduce new vacuum chambers to have the photodiodes in-vacuum and seismically isolated </a:t>
            </a:r>
            <a:endParaRPr lang="en-US" dirty="0"/>
          </a:p>
        </p:txBody>
      </p:sp>
      <p:sp>
        <p:nvSpPr>
          <p:cNvPr id="4" name="Footer Placeholder 3"/>
          <p:cNvSpPr>
            <a:spLocks noGrp="1"/>
          </p:cNvSpPr>
          <p:nvPr>
            <p:ph type="ftr" sz="quarter" idx="11"/>
          </p:nvPr>
        </p:nvSpPr>
        <p:spPr/>
        <p:txBody>
          <a:bodyPr/>
          <a:lstStyle/>
          <a:p>
            <a:r>
              <a:rPr lang="de-DE" smtClean="0"/>
              <a:t>ELiTES Bilateral Meeting 2013</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pic>
        <p:nvPicPr>
          <p:cNvPr id="8" name="Picture 15"/>
          <p:cNvPicPr>
            <a:picLocks noChangeAspect="1" noChangeArrowheads="1"/>
          </p:cNvPicPr>
          <p:nvPr/>
        </p:nvPicPr>
        <p:blipFill>
          <a:blip r:embed="rId2" cstate="print"/>
          <a:srcRect l="6747" t="8394" b="2379"/>
          <a:stretch>
            <a:fillRect/>
          </a:stretch>
        </p:blipFill>
        <p:spPr bwMode="auto">
          <a:xfrm>
            <a:off x="4876800" y="3476847"/>
            <a:ext cx="4191000" cy="2923953"/>
          </a:xfrm>
          <a:prstGeom prst="rect">
            <a:avLst/>
          </a:prstGeom>
          <a:ln>
            <a:noFill/>
          </a:ln>
          <a:effectLst>
            <a:outerShdw blurRad="292100" dist="139700" dir="2700000" algn="tl" rotWithShape="0">
              <a:srgbClr val="333333">
                <a:alpha val="65000"/>
              </a:srgbClr>
            </a:outerShdw>
          </a:effectLst>
        </p:spPr>
      </p:pic>
      <p:pic>
        <p:nvPicPr>
          <p:cNvPr id="9" name="Picture 4" descr="Z:\exchanges\24Sep2012\DSCN5025.JPG"/>
          <p:cNvPicPr>
            <a:picLocks noChangeAspect="1" noChangeArrowheads="1"/>
          </p:cNvPicPr>
          <p:nvPr/>
        </p:nvPicPr>
        <p:blipFill>
          <a:blip r:embed="rId3" cstate="print"/>
          <a:srcRect r="5552" b="8651"/>
          <a:stretch>
            <a:fillRect/>
          </a:stretch>
        </p:blipFill>
        <p:spPr bwMode="auto">
          <a:xfrm>
            <a:off x="2286000" y="3462812"/>
            <a:ext cx="2514600" cy="3242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descr="Z:\exchanges\24Sep2012\DSCN5010.JPG"/>
          <p:cNvPicPr>
            <a:picLocks noChangeAspect="1" noChangeArrowheads="1"/>
          </p:cNvPicPr>
          <p:nvPr/>
        </p:nvPicPr>
        <p:blipFill>
          <a:blip r:embed="rId4" cstate="print"/>
          <a:srcRect l="26914"/>
          <a:stretch>
            <a:fillRect/>
          </a:stretch>
        </p:blipFill>
        <p:spPr bwMode="auto">
          <a:xfrm>
            <a:off x="228600" y="3454786"/>
            <a:ext cx="1781878" cy="3250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8" descr="advlogo_final"/>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Tree>
    <p:extLst>
      <p:ext uri="{BB962C8B-B14F-4D97-AF65-F5344CB8AC3E}">
        <p14:creationId xmlns="" xmlns:p14="http://schemas.microsoft.com/office/powerpoint/2010/main" val="1316876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60648"/>
            <a:ext cx="8229600" cy="1143000"/>
          </a:xfrm>
        </p:spPr>
        <p:txBody>
          <a:bodyPr/>
          <a:lstStyle/>
          <a:p>
            <a:r>
              <a:rPr lang="en-US" dirty="0" err="1" smtClean="0"/>
              <a:t>AdV</a:t>
            </a:r>
            <a:r>
              <a:rPr lang="en-US" dirty="0" smtClean="0"/>
              <a:t> timeline</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18</a:t>
            </a:fld>
            <a:endParaRPr kumimoji="0" lang="en-US"/>
          </a:p>
        </p:txBody>
      </p:sp>
      <p:pic>
        <p:nvPicPr>
          <p:cNvPr id="5" name="Picture 8" descr="AdV_mainMilestones2.gif"/>
          <p:cNvPicPr>
            <a:picLocks noGrp="1" noChangeAspect="1"/>
          </p:cNvPicPr>
          <p:nvPr>
            <p:ph idx="1"/>
          </p:nvPr>
        </p:nvPicPr>
        <p:blipFill>
          <a:blip r:embed="rId2" cstate="print">
            <a:extLst>
              <a:ext uri="{28A0092B-C50C-407E-A947-70E740481C1C}">
                <a14:useLocalDpi xmlns:mc="http://schemas.openxmlformats.org/markup-compatibility/2006" xmlns:mv="urn:schemas-microsoft-com:mac:vml" xmlns:a14="http://schemas.microsoft.com/office/drawing/2010/main" xmlns="" val="0"/>
              </a:ext>
            </a:extLst>
          </a:blip>
          <a:stretch>
            <a:fillRect/>
          </a:stretch>
        </p:blipFill>
        <p:spPr>
          <a:xfrm>
            <a:off x="31957" y="1988841"/>
            <a:ext cx="9152494" cy="4248472"/>
          </a:xfrm>
          <a:prstGeom prst="rect">
            <a:avLst/>
          </a:prstGeom>
          <a:ln>
            <a:noFill/>
          </a:ln>
          <a:effectLst>
            <a:outerShdw blurRad="292100" dist="139700" dir="2700000" algn="tl" rotWithShape="0">
              <a:srgbClr val="333333">
                <a:alpha val="65000"/>
              </a:srgbClr>
            </a:outerShdw>
          </a:effectLst>
        </p:spPr>
      </p:pic>
      <p:pic>
        <p:nvPicPr>
          <p:cNvPr id="6" name="Picture 28" descr="advlogo_final"/>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7" name="Segnaposto piè di pagina 6"/>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T-infrastructure.jpg"/>
          <p:cNvPicPr>
            <a:picLocks noChangeAspect="1"/>
          </p:cNvPicPr>
          <p:nvPr/>
        </p:nvPicPr>
        <p:blipFill>
          <a:blip r:embed="rId2" cstate="print"/>
          <a:stretch>
            <a:fillRect/>
          </a:stretch>
        </p:blipFill>
        <p:spPr>
          <a:xfrm>
            <a:off x="0" y="1060871"/>
            <a:ext cx="9144000" cy="5797129"/>
          </a:xfrm>
          <a:prstGeom prst="rect">
            <a:avLst/>
          </a:prstGeom>
        </p:spPr>
      </p:pic>
      <p:sp>
        <p:nvSpPr>
          <p:cNvPr id="2" name="Titolo 1"/>
          <p:cNvSpPr>
            <a:spLocks noGrp="1"/>
          </p:cNvSpPr>
          <p:nvPr>
            <p:ph type="title"/>
          </p:nvPr>
        </p:nvSpPr>
        <p:spPr>
          <a:xfrm>
            <a:off x="323528" y="0"/>
            <a:ext cx="8305800" cy="1143000"/>
          </a:xfrm>
        </p:spPr>
        <p:txBody>
          <a:bodyPr/>
          <a:lstStyle/>
          <a:p>
            <a:pPr algn="ctr"/>
            <a:r>
              <a:rPr lang="en-US" dirty="0" smtClean="0"/>
              <a:t>3</a:t>
            </a:r>
            <a:r>
              <a:rPr lang="en-US" baseline="30000" dirty="0" smtClean="0"/>
              <a:t>rd</a:t>
            </a:r>
            <a:r>
              <a:rPr lang="en-US" dirty="0" smtClean="0"/>
              <a:t> Generation?</a:t>
            </a:r>
            <a:endParaRPr lang="en-US" dirty="0"/>
          </a:p>
        </p:txBody>
      </p:sp>
      <p:sp>
        <p:nvSpPr>
          <p:cNvPr id="3" name="Segnaposto numero diapositiva 2"/>
          <p:cNvSpPr>
            <a:spLocks noGrp="1"/>
          </p:cNvSpPr>
          <p:nvPr>
            <p:ph type="sldNum" sz="quarter" idx="12"/>
          </p:nvPr>
        </p:nvSpPr>
        <p:spPr/>
        <p:txBody>
          <a:bodyPr/>
          <a:lstStyle/>
          <a:p>
            <a:fld id="{042AED99-7FB4-404E-8A97-64753DCE42EC}" type="slidenum">
              <a:rPr kumimoji="0" lang="en-US" smtClean="0"/>
              <a:pPr/>
              <a:t>19</a:t>
            </a:fld>
            <a:endParaRPr kumimoji="0" lang="en-US"/>
          </a:p>
        </p:txBody>
      </p:sp>
      <p:pic>
        <p:nvPicPr>
          <p:cNvPr id="5" name="Immagine 4" descr="ET-new-logo.png"/>
          <p:cNvPicPr>
            <a:picLocks noChangeAspect="1"/>
          </p:cNvPicPr>
          <p:nvPr/>
        </p:nvPicPr>
        <p:blipFill>
          <a:blip r:embed="rId3" cstate="print"/>
          <a:stretch>
            <a:fillRect/>
          </a:stretch>
        </p:blipFill>
        <p:spPr>
          <a:xfrm>
            <a:off x="7500958" y="0"/>
            <a:ext cx="1643042" cy="530717"/>
          </a:xfrm>
          <a:prstGeom prst="rect">
            <a:avLst/>
          </a:prstGeom>
        </p:spPr>
      </p:pic>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Why this workshop?</a:t>
            </a:r>
            <a:endParaRPr lang="en-US" dirty="0"/>
          </a:p>
        </p:txBody>
      </p:sp>
      <p:sp>
        <p:nvSpPr>
          <p:cNvPr id="3" name="Segnaposto contenuto 2"/>
          <p:cNvSpPr>
            <a:spLocks noGrp="1"/>
          </p:cNvSpPr>
          <p:nvPr>
            <p:ph idx="1"/>
          </p:nvPr>
        </p:nvSpPr>
        <p:spPr/>
        <p:txBody>
          <a:bodyPr/>
          <a:lstStyle/>
          <a:p>
            <a:r>
              <a:rPr lang="en-US" dirty="0" smtClean="0"/>
              <a:t>This event has been “catalyzed” thanks to the good willing of Dr. Alberto Mengoni, the Scientific Attaché of the Italian Embassy in Tokyo and it is inserted within the “Italy in Japan - Focus on Science, Technology and Innovation 2013” framework</a:t>
            </a:r>
          </a:p>
          <a:p>
            <a:r>
              <a:rPr lang="en-US" dirty="0" smtClean="0"/>
              <a:t>The workshop is also supported by the ELiTES-FP7 project</a:t>
            </a:r>
          </a:p>
          <a:p>
            <a:r>
              <a:rPr lang="en-US" dirty="0" smtClean="0"/>
              <a:t>Main target of the workshop is the exchange of know-how in key technologies for Advanced GW Detectors, KAGRA and the Einstein Telescope</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2</a:t>
            </a:fld>
            <a:endParaRPr kumimoji="0"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406" y="-24"/>
            <a:ext cx="6572296" cy="857248"/>
          </a:xfrm>
        </p:spPr>
        <p:txBody>
          <a:bodyPr/>
          <a:lstStyle/>
          <a:p>
            <a:r>
              <a:rPr lang="en-US" dirty="0" smtClean="0">
                <a:solidFill>
                  <a:schemeClr val="bg2"/>
                </a:solidFill>
              </a:rPr>
              <a:t>3</a:t>
            </a:r>
            <a:r>
              <a:rPr lang="en-US" baseline="30000" dirty="0" smtClean="0">
                <a:solidFill>
                  <a:schemeClr val="bg2"/>
                </a:solidFill>
              </a:rPr>
              <a:t>rd</a:t>
            </a:r>
            <a:r>
              <a:rPr lang="en-US" dirty="0" smtClean="0">
                <a:solidFill>
                  <a:schemeClr val="bg2"/>
                </a:solidFill>
              </a:rPr>
              <a:t> generation?</a:t>
            </a:r>
            <a:endParaRPr lang="en-US" dirty="0">
              <a:solidFill>
                <a:schemeClr val="bg2"/>
              </a:solidFill>
            </a:endParaRPr>
          </a:p>
        </p:txBody>
      </p:sp>
      <p:sp>
        <p:nvSpPr>
          <p:cNvPr id="3" name="Segnaposto contenuto 2"/>
          <p:cNvSpPr>
            <a:spLocks noGrp="1"/>
          </p:cNvSpPr>
          <p:nvPr>
            <p:ph idx="1"/>
          </p:nvPr>
        </p:nvSpPr>
        <p:spPr>
          <a:xfrm>
            <a:off x="71406" y="1078224"/>
            <a:ext cx="6572296" cy="564826"/>
          </a:xfrm>
        </p:spPr>
        <p:txBody>
          <a:bodyPr>
            <a:normAutofit fontScale="85000" lnSpcReduction="10000"/>
          </a:bodyPr>
          <a:lstStyle/>
          <a:p>
            <a:r>
              <a:rPr lang="en-US" dirty="0" smtClean="0">
                <a:solidFill>
                  <a:schemeClr val="bg1"/>
                </a:solidFill>
              </a:rPr>
              <a:t>Evolution of the GW detectors (Virgo example):</a:t>
            </a:r>
            <a:endParaRPr lang="en-US" dirty="0">
              <a:solidFill>
                <a:schemeClr val="bg1"/>
              </a:solidFill>
            </a:endParaRPr>
          </a:p>
        </p:txBody>
      </p:sp>
      <p:cxnSp>
        <p:nvCxnSpPr>
          <p:cNvPr id="5" name="Connettore 2 4"/>
          <p:cNvCxnSpPr/>
          <p:nvPr/>
        </p:nvCxnSpPr>
        <p:spPr>
          <a:xfrm flipV="1">
            <a:off x="0" y="6060064"/>
            <a:ext cx="9144000" cy="7143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rot="5400000">
            <a:off x="1071538" y="6274378"/>
            <a:ext cx="28575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928662" y="6488692"/>
            <a:ext cx="697627" cy="369332"/>
          </a:xfrm>
          <a:prstGeom prst="rect">
            <a:avLst/>
          </a:prstGeom>
          <a:noFill/>
        </p:spPr>
        <p:txBody>
          <a:bodyPr wrap="none" rtlCol="0">
            <a:spAutoFit/>
          </a:bodyPr>
          <a:lstStyle/>
          <a:p>
            <a:r>
              <a:rPr lang="en-US" dirty="0" smtClean="0"/>
              <a:t>2003</a:t>
            </a:r>
            <a:endParaRPr lang="en-US" dirty="0"/>
          </a:p>
        </p:txBody>
      </p:sp>
      <p:sp>
        <p:nvSpPr>
          <p:cNvPr id="12" name="Rettangolo 11"/>
          <p:cNvSpPr/>
          <p:nvPr/>
        </p:nvSpPr>
        <p:spPr>
          <a:xfrm>
            <a:off x="0" y="4643446"/>
            <a:ext cx="1214414" cy="141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Infrastructure realization and detector assembling</a:t>
            </a:r>
            <a:endParaRPr lang="en-US" sz="1600" dirty="0"/>
          </a:p>
        </p:txBody>
      </p:sp>
      <p:cxnSp>
        <p:nvCxnSpPr>
          <p:cNvPr id="13" name="Connettore 1 12"/>
          <p:cNvCxnSpPr/>
          <p:nvPr/>
        </p:nvCxnSpPr>
        <p:spPr>
          <a:xfrm rot="5400000">
            <a:off x="3071802" y="6274378"/>
            <a:ext cx="28575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928926" y="6488692"/>
            <a:ext cx="697627" cy="369332"/>
          </a:xfrm>
          <a:prstGeom prst="rect">
            <a:avLst/>
          </a:prstGeom>
          <a:noFill/>
        </p:spPr>
        <p:txBody>
          <a:bodyPr wrap="none" rtlCol="0">
            <a:spAutoFit/>
          </a:bodyPr>
          <a:lstStyle/>
          <a:p>
            <a:r>
              <a:rPr lang="en-US" dirty="0" smtClean="0"/>
              <a:t>2008</a:t>
            </a:r>
            <a:endParaRPr lang="en-US" dirty="0"/>
          </a:p>
        </p:txBody>
      </p:sp>
      <p:sp>
        <p:nvSpPr>
          <p:cNvPr id="17" name="Triangolo rettangolo 16"/>
          <p:cNvSpPr/>
          <p:nvPr/>
        </p:nvSpPr>
        <p:spPr>
          <a:xfrm flipH="1">
            <a:off x="1142976" y="3571876"/>
            <a:ext cx="2071702" cy="107157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p:cNvSpPr/>
          <p:nvPr/>
        </p:nvSpPr>
        <p:spPr>
          <a:xfrm>
            <a:off x="1214414" y="4643446"/>
            <a:ext cx="2000264" cy="141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p>
          <a:p>
            <a:pPr algn="ctr"/>
            <a:r>
              <a:rPr lang="en-US" sz="1600" dirty="0" smtClean="0"/>
              <a:t>infrastructure</a:t>
            </a:r>
            <a:endParaRPr lang="en-US" sz="1600" dirty="0"/>
          </a:p>
        </p:txBody>
      </p:sp>
      <p:cxnSp>
        <p:nvCxnSpPr>
          <p:cNvPr id="21" name="Connettore 1 20"/>
          <p:cNvCxnSpPr/>
          <p:nvPr/>
        </p:nvCxnSpPr>
        <p:spPr>
          <a:xfrm>
            <a:off x="214282" y="3571876"/>
            <a:ext cx="3000396" cy="0"/>
          </a:xfrm>
          <a:prstGeom prst="line">
            <a:avLst/>
          </a:prstGeom>
          <a:ln w="63500">
            <a:solidFill>
              <a:schemeClr val="bg1"/>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32" y="3148612"/>
            <a:ext cx="3159839" cy="923330"/>
          </a:xfrm>
          <a:prstGeom prst="rect">
            <a:avLst/>
          </a:prstGeom>
          <a:noFill/>
        </p:spPr>
        <p:txBody>
          <a:bodyPr wrap="none" rtlCol="0">
            <a:spAutoFit/>
          </a:bodyPr>
          <a:lstStyle/>
          <a:p>
            <a:r>
              <a:rPr lang="en-US" dirty="0" smtClean="0">
                <a:solidFill>
                  <a:schemeClr val="bg1"/>
                </a:solidFill>
              </a:rPr>
              <a:t>Proof of the working principle</a:t>
            </a:r>
          </a:p>
          <a:p>
            <a:endParaRPr lang="en-US" dirty="0" smtClean="0">
              <a:solidFill>
                <a:schemeClr val="bg1"/>
              </a:solidFill>
            </a:endParaRPr>
          </a:p>
          <a:p>
            <a:r>
              <a:rPr lang="en-US" dirty="0" smtClean="0">
                <a:solidFill>
                  <a:schemeClr val="bg1"/>
                </a:solidFill>
              </a:rPr>
              <a:t>Upper Limit physics</a:t>
            </a:r>
            <a:endParaRPr lang="en-US" dirty="0">
              <a:solidFill>
                <a:schemeClr val="bg1"/>
              </a:solidFill>
            </a:endParaRPr>
          </a:p>
        </p:txBody>
      </p:sp>
      <p:cxnSp>
        <p:nvCxnSpPr>
          <p:cNvPr id="24" name="Connettore 1 23"/>
          <p:cNvCxnSpPr/>
          <p:nvPr/>
        </p:nvCxnSpPr>
        <p:spPr>
          <a:xfrm rot="5400000">
            <a:off x="4320121" y="6274378"/>
            <a:ext cx="28575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4177245" y="6488692"/>
            <a:ext cx="680507" cy="369332"/>
          </a:xfrm>
          <a:prstGeom prst="rect">
            <a:avLst/>
          </a:prstGeom>
          <a:noFill/>
        </p:spPr>
        <p:txBody>
          <a:bodyPr wrap="none" rtlCol="0">
            <a:spAutoFit/>
          </a:bodyPr>
          <a:lstStyle/>
          <a:p>
            <a:r>
              <a:rPr lang="en-US" dirty="0" smtClean="0"/>
              <a:t>2011</a:t>
            </a:r>
            <a:endParaRPr lang="en-US" dirty="0"/>
          </a:p>
        </p:txBody>
      </p:sp>
      <p:sp>
        <p:nvSpPr>
          <p:cNvPr id="27" name="Input manuale 26"/>
          <p:cNvSpPr/>
          <p:nvPr/>
        </p:nvSpPr>
        <p:spPr>
          <a:xfrm>
            <a:off x="3214678" y="3357562"/>
            <a:ext cx="1214446" cy="1285884"/>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FF00"/>
                </a:solidFill>
              </a:rPr>
              <a:t>enhanceddetectors</a:t>
            </a:r>
            <a:endParaRPr lang="en-US" dirty="0">
              <a:solidFill>
                <a:srgbClr val="FFFF00"/>
              </a:solidFill>
            </a:endParaRPr>
          </a:p>
        </p:txBody>
      </p:sp>
      <p:sp>
        <p:nvSpPr>
          <p:cNvPr id="28" name="Rettangolo 27"/>
          <p:cNvSpPr/>
          <p:nvPr/>
        </p:nvSpPr>
        <p:spPr>
          <a:xfrm>
            <a:off x="1214414" y="4643446"/>
            <a:ext cx="3214710" cy="141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p>
          <a:p>
            <a:pPr algn="ctr"/>
            <a:r>
              <a:rPr lang="en-US" sz="1600" dirty="0" smtClean="0"/>
              <a:t>infrastructure</a:t>
            </a:r>
            <a:endParaRPr lang="en-US" sz="1600" dirty="0"/>
          </a:p>
        </p:txBody>
      </p:sp>
      <p:cxnSp>
        <p:nvCxnSpPr>
          <p:cNvPr id="29" name="Connettore 1 28"/>
          <p:cNvCxnSpPr/>
          <p:nvPr/>
        </p:nvCxnSpPr>
        <p:spPr>
          <a:xfrm>
            <a:off x="1285852" y="2357430"/>
            <a:ext cx="3071834" cy="1000132"/>
          </a:xfrm>
          <a:prstGeom prst="line">
            <a:avLst/>
          </a:prstGeom>
          <a:ln w="63500">
            <a:solidFill>
              <a:srgbClr val="FFFF00"/>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rot="1108609">
            <a:off x="1014462" y="2190355"/>
            <a:ext cx="2698239" cy="923330"/>
          </a:xfrm>
          <a:prstGeom prst="rect">
            <a:avLst/>
          </a:prstGeom>
          <a:noFill/>
        </p:spPr>
        <p:txBody>
          <a:bodyPr wrap="none" rtlCol="0">
            <a:spAutoFit/>
          </a:bodyPr>
          <a:lstStyle/>
          <a:p>
            <a:r>
              <a:rPr lang="en-US" dirty="0" smtClean="0">
                <a:solidFill>
                  <a:srgbClr val="FFFF00"/>
                </a:solidFill>
              </a:rPr>
              <a:t>Test of “advanced” techs</a:t>
            </a:r>
          </a:p>
          <a:p>
            <a:endParaRPr lang="en-US" dirty="0" smtClean="0">
              <a:solidFill>
                <a:srgbClr val="FFFF00"/>
              </a:solidFill>
            </a:endParaRPr>
          </a:p>
          <a:p>
            <a:r>
              <a:rPr lang="en-US" dirty="0" smtClean="0">
                <a:solidFill>
                  <a:srgbClr val="FFFF00"/>
                </a:solidFill>
              </a:rPr>
              <a:t>UL physics</a:t>
            </a:r>
            <a:endParaRPr lang="en-US" dirty="0">
              <a:solidFill>
                <a:srgbClr val="FFFF00"/>
              </a:solidFill>
            </a:endParaRPr>
          </a:p>
        </p:txBody>
      </p:sp>
      <p:cxnSp>
        <p:nvCxnSpPr>
          <p:cNvPr id="34" name="Connettore 1 33"/>
          <p:cNvCxnSpPr/>
          <p:nvPr/>
        </p:nvCxnSpPr>
        <p:spPr>
          <a:xfrm rot="5400000">
            <a:off x="6320385" y="6286520"/>
            <a:ext cx="28575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6177509" y="6500834"/>
            <a:ext cx="697627" cy="369332"/>
          </a:xfrm>
          <a:prstGeom prst="rect">
            <a:avLst/>
          </a:prstGeom>
          <a:noFill/>
        </p:spPr>
        <p:txBody>
          <a:bodyPr wrap="none" rtlCol="0">
            <a:spAutoFit/>
          </a:bodyPr>
          <a:lstStyle/>
          <a:p>
            <a:r>
              <a:rPr lang="en-US" dirty="0" smtClean="0"/>
              <a:t>2017</a:t>
            </a:r>
            <a:endParaRPr lang="en-US" dirty="0"/>
          </a:p>
        </p:txBody>
      </p:sp>
      <p:sp>
        <p:nvSpPr>
          <p:cNvPr id="36" name="Rettangolo 35"/>
          <p:cNvSpPr/>
          <p:nvPr/>
        </p:nvSpPr>
        <p:spPr>
          <a:xfrm>
            <a:off x="1214414" y="4643446"/>
            <a:ext cx="5214974" cy="141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p>
          <a:p>
            <a:pPr algn="ctr"/>
            <a:r>
              <a:rPr lang="en-US" sz="1600" dirty="0" smtClean="0"/>
              <a:t>infrastructure</a:t>
            </a:r>
            <a:endParaRPr lang="en-US" sz="1600" dirty="0"/>
          </a:p>
        </p:txBody>
      </p:sp>
      <p:grpSp>
        <p:nvGrpSpPr>
          <p:cNvPr id="4" name="Gruppo 42"/>
          <p:cNvGrpSpPr/>
          <p:nvPr/>
        </p:nvGrpSpPr>
        <p:grpSpPr>
          <a:xfrm>
            <a:off x="4429124" y="2214554"/>
            <a:ext cx="2000264" cy="2428892"/>
            <a:chOff x="4429124" y="2214554"/>
            <a:chExt cx="2000264" cy="2428892"/>
          </a:xfrm>
        </p:grpSpPr>
        <p:sp>
          <p:nvSpPr>
            <p:cNvPr id="41" name="Triangolo rettangolo 40"/>
            <p:cNvSpPr/>
            <p:nvPr/>
          </p:nvSpPr>
          <p:spPr>
            <a:xfrm flipH="1">
              <a:off x="4429124" y="2214554"/>
              <a:ext cx="2000264" cy="1214446"/>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ttangolo 41"/>
            <p:cNvSpPr/>
            <p:nvPr/>
          </p:nvSpPr>
          <p:spPr>
            <a:xfrm>
              <a:off x="4429124" y="3429000"/>
              <a:ext cx="2000264" cy="1214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CasellaDiTesto 43"/>
          <p:cNvSpPr txBox="1"/>
          <p:nvPr/>
        </p:nvSpPr>
        <p:spPr>
          <a:xfrm rot="19672129">
            <a:off x="4932009" y="3075542"/>
            <a:ext cx="1274708" cy="646331"/>
          </a:xfrm>
          <a:prstGeom prst="rect">
            <a:avLst/>
          </a:prstGeom>
          <a:noFill/>
        </p:spPr>
        <p:txBody>
          <a:bodyPr wrap="none" rtlCol="0">
            <a:spAutoFit/>
          </a:bodyPr>
          <a:lstStyle/>
          <a:p>
            <a:r>
              <a:rPr lang="en-US" dirty="0" smtClean="0">
                <a:solidFill>
                  <a:srgbClr val="FF0000"/>
                </a:solidFill>
              </a:rPr>
              <a:t>Advanced </a:t>
            </a:r>
          </a:p>
          <a:p>
            <a:r>
              <a:rPr lang="en-US" dirty="0" smtClean="0">
                <a:solidFill>
                  <a:srgbClr val="FF0000"/>
                </a:solidFill>
              </a:rPr>
              <a:t>detectors</a:t>
            </a:r>
            <a:endParaRPr lang="en-US" dirty="0">
              <a:solidFill>
                <a:srgbClr val="FF0000"/>
              </a:solidFill>
            </a:endParaRPr>
          </a:p>
        </p:txBody>
      </p:sp>
      <p:cxnSp>
        <p:nvCxnSpPr>
          <p:cNvPr id="45" name="Connettore 1 44"/>
          <p:cNvCxnSpPr/>
          <p:nvPr/>
        </p:nvCxnSpPr>
        <p:spPr>
          <a:xfrm flipV="1">
            <a:off x="3500430" y="2285330"/>
            <a:ext cx="2848487" cy="662"/>
          </a:xfrm>
          <a:prstGeom prst="line">
            <a:avLst/>
          </a:prstGeom>
          <a:ln w="63500">
            <a:solidFill>
              <a:srgbClr val="FF0000"/>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3357554" y="1791290"/>
            <a:ext cx="2069797" cy="923330"/>
          </a:xfrm>
          <a:prstGeom prst="rect">
            <a:avLst/>
          </a:prstGeom>
          <a:noFill/>
        </p:spPr>
        <p:txBody>
          <a:bodyPr wrap="none" rtlCol="0">
            <a:spAutoFit/>
          </a:bodyPr>
          <a:lstStyle/>
          <a:p>
            <a:r>
              <a:rPr lang="en-US" dirty="0" smtClean="0">
                <a:solidFill>
                  <a:srgbClr val="FF0000"/>
                </a:solidFill>
              </a:rPr>
              <a:t>First detection</a:t>
            </a:r>
          </a:p>
          <a:p>
            <a:endParaRPr lang="en-US" dirty="0" smtClean="0">
              <a:solidFill>
                <a:srgbClr val="FF0000"/>
              </a:solidFill>
            </a:endParaRPr>
          </a:p>
          <a:p>
            <a:r>
              <a:rPr lang="en-US" dirty="0" smtClean="0">
                <a:solidFill>
                  <a:srgbClr val="FF0000"/>
                </a:solidFill>
              </a:rPr>
              <a:t>Initial astrophysics</a:t>
            </a:r>
            <a:endParaRPr lang="en-US" dirty="0">
              <a:solidFill>
                <a:srgbClr val="FF0000"/>
              </a:solidFill>
            </a:endParaRPr>
          </a:p>
        </p:txBody>
      </p:sp>
      <p:cxnSp>
        <p:nvCxnSpPr>
          <p:cNvPr id="48" name="Connettore 1 47"/>
          <p:cNvCxnSpPr/>
          <p:nvPr/>
        </p:nvCxnSpPr>
        <p:spPr>
          <a:xfrm rot="5400000">
            <a:off x="7643834" y="6286520"/>
            <a:ext cx="28575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7500958" y="6500834"/>
            <a:ext cx="697627" cy="369332"/>
          </a:xfrm>
          <a:prstGeom prst="rect">
            <a:avLst/>
          </a:prstGeom>
          <a:noFill/>
        </p:spPr>
        <p:txBody>
          <a:bodyPr wrap="none" rtlCol="0">
            <a:spAutoFit/>
          </a:bodyPr>
          <a:lstStyle/>
          <a:p>
            <a:r>
              <a:rPr lang="en-US" dirty="0" smtClean="0"/>
              <a:t>2022</a:t>
            </a:r>
            <a:endParaRPr lang="en-US" dirty="0"/>
          </a:p>
        </p:txBody>
      </p:sp>
      <p:sp>
        <p:nvSpPr>
          <p:cNvPr id="50" name="Rettangolo 49"/>
          <p:cNvSpPr/>
          <p:nvPr/>
        </p:nvSpPr>
        <p:spPr>
          <a:xfrm>
            <a:off x="1214414" y="4643446"/>
            <a:ext cx="6572296" cy="1416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p>
          <a:p>
            <a:pPr algn="ctr"/>
            <a:r>
              <a:rPr lang="en-US" sz="1600" dirty="0" smtClean="0"/>
              <a:t>Infrastructure </a:t>
            </a:r>
          </a:p>
          <a:p>
            <a:pPr algn="ctr"/>
            <a:r>
              <a:rPr lang="en-US" sz="1600" dirty="0" smtClean="0"/>
              <a:t>(</a:t>
            </a:r>
            <a:r>
              <a:rPr lang="en-US" sz="1600" dirty="0" smtClean="0">
                <a:sym typeface="Symbol"/>
              </a:rPr>
              <a:t></a:t>
            </a:r>
            <a:r>
              <a:rPr lang="en-US" sz="1600" dirty="0" smtClean="0"/>
              <a:t>20 years old for Virgo, even more for LIGO &amp; GEO600)</a:t>
            </a:r>
            <a:endParaRPr lang="en-US" sz="1600" dirty="0"/>
          </a:p>
        </p:txBody>
      </p:sp>
      <p:sp>
        <p:nvSpPr>
          <p:cNvPr id="19" name="CasellaDiTesto 18"/>
          <p:cNvSpPr txBox="1"/>
          <p:nvPr/>
        </p:nvSpPr>
        <p:spPr>
          <a:xfrm rot="19839623">
            <a:off x="1466717" y="4027410"/>
            <a:ext cx="1826141" cy="646331"/>
          </a:xfrm>
          <a:prstGeom prst="rect">
            <a:avLst/>
          </a:prstGeom>
          <a:noFill/>
        </p:spPr>
        <p:txBody>
          <a:bodyPr wrap="none" rtlCol="0">
            <a:spAutoFit/>
          </a:bodyPr>
          <a:lstStyle/>
          <a:p>
            <a:pPr algn="r"/>
            <a:r>
              <a:rPr lang="en-US" dirty="0" smtClean="0">
                <a:solidFill>
                  <a:schemeClr val="bg1"/>
                </a:solidFill>
              </a:rPr>
              <a:t>Commissioning </a:t>
            </a:r>
          </a:p>
          <a:p>
            <a:pPr algn="r"/>
            <a:r>
              <a:rPr lang="en-US" dirty="0" smtClean="0">
                <a:solidFill>
                  <a:schemeClr val="bg1"/>
                </a:solidFill>
              </a:rPr>
              <a:t>&amp; first runs</a:t>
            </a:r>
            <a:endParaRPr lang="en-US" dirty="0">
              <a:solidFill>
                <a:schemeClr val="bg1"/>
              </a:solidFill>
            </a:endParaRPr>
          </a:p>
        </p:txBody>
      </p:sp>
      <p:sp>
        <p:nvSpPr>
          <p:cNvPr id="51" name="Rettangolo 50"/>
          <p:cNvSpPr/>
          <p:nvPr/>
        </p:nvSpPr>
        <p:spPr>
          <a:xfrm>
            <a:off x="6429388" y="2214554"/>
            <a:ext cx="1357322" cy="24288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olo rettangolo 51"/>
          <p:cNvSpPr/>
          <p:nvPr/>
        </p:nvSpPr>
        <p:spPr>
          <a:xfrm flipH="1">
            <a:off x="6429388" y="1928802"/>
            <a:ext cx="1357322" cy="28575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ttore 1 52"/>
          <p:cNvCxnSpPr/>
          <p:nvPr/>
        </p:nvCxnSpPr>
        <p:spPr>
          <a:xfrm flipV="1">
            <a:off x="6929454" y="780438"/>
            <a:ext cx="1364546" cy="5356"/>
          </a:xfrm>
          <a:prstGeom prst="line">
            <a:avLst/>
          </a:prstGeom>
          <a:ln w="63500">
            <a:solidFill>
              <a:schemeClr val="tx1"/>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60" name="CasellaDiTesto 59"/>
          <p:cNvSpPr txBox="1"/>
          <p:nvPr/>
        </p:nvSpPr>
        <p:spPr>
          <a:xfrm>
            <a:off x="6427534" y="285728"/>
            <a:ext cx="2493055" cy="923330"/>
          </a:xfrm>
          <a:prstGeom prst="rect">
            <a:avLst/>
          </a:prstGeom>
          <a:noFill/>
        </p:spPr>
        <p:txBody>
          <a:bodyPr wrap="none" rtlCol="0">
            <a:spAutoFit/>
          </a:bodyPr>
          <a:lstStyle/>
          <a:p>
            <a:r>
              <a:rPr lang="en-US" dirty="0" smtClean="0"/>
              <a:t>Precision Astrophysics</a:t>
            </a:r>
          </a:p>
          <a:p>
            <a:endParaRPr lang="en-US" dirty="0" smtClean="0"/>
          </a:p>
          <a:p>
            <a:r>
              <a:rPr lang="en-US" dirty="0" smtClean="0"/>
              <a:t>Cosmology</a:t>
            </a:r>
            <a:endParaRPr lang="en-US" dirty="0"/>
          </a:p>
        </p:txBody>
      </p:sp>
      <p:sp>
        <p:nvSpPr>
          <p:cNvPr id="61" name="Rettangolo 60"/>
          <p:cNvSpPr/>
          <p:nvPr/>
        </p:nvSpPr>
        <p:spPr>
          <a:xfrm>
            <a:off x="8536141" y="362530"/>
            <a:ext cx="607859" cy="923330"/>
          </a:xfrm>
          <a:prstGeom prst="rect">
            <a:avLst/>
          </a:prstGeom>
          <a:noFill/>
        </p:spPr>
        <p:txBody>
          <a:bodyPr wrap="none" lIns="91440" tIns="45720" rIns="91440" bIns="45720">
            <a:spAutoFit/>
          </a:bodyPr>
          <a:lstStyle/>
          <a:p>
            <a:pPr algn="ctr"/>
            <a:r>
              <a:rPr lang="it-IT"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it-IT"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0" name="Segnaposto numero diapositiva 39"/>
          <p:cNvSpPr>
            <a:spLocks noGrp="1"/>
          </p:cNvSpPr>
          <p:nvPr>
            <p:ph type="sldNum" sz="quarter" idx="12"/>
          </p:nvPr>
        </p:nvSpPr>
        <p:spPr/>
        <p:txBody>
          <a:bodyPr/>
          <a:lstStyle/>
          <a:p>
            <a:fld id="{042AED99-7FB4-404E-8A97-64753DCE42EC}" type="slidenum">
              <a:rPr kumimoji="0" lang="en-US" smtClean="0"/>
              <a:pPr/>
              <a:t>20</a:t>
            </a:fld>
            <a:endParaRPr kumimoji="0" lang="en-US"/>
          </a:p>
        </p:txBody>
      </p:sp>
      <p:sp>
        <p:nvSpPr>
          <p:cNvPr id="47" name="Segnaposto piè di pagina 46"/>
          <p:cNvSpPr>
            <a:spLocks noGrp="1"/>
          </p:cNvSpPr>
          <p:nvPr>
            <p:ph type="ftr" sz="quarter" idx="11"/>
          </p:nvPr>
        </p:nvSpPr>
        <p:spPr>
          <a:xfrm rot="16200000">
            <a:off x="8031988" y="3961604"/>
            <a:ext cx="1716087" cy="365125"/>
          </a:xfrm>
        </p:spPr>
        <p:txBody>
          <a:bodyPr/>
          <a:lstStyle/>
          <a:p>
            <a:r>
              <a:rPr kumimoji="0" lang="en-US" smtClean="0"/>
              <a:t>ELiTES Bilateral Meeting 2013</a:t>
            </a:r>
            <a:endParaRPr kumimoji="0" lang="en-US" dirty="0"/>
          </a:p>
        </p:txBody>
      </p:sp>
      <p:pic>
        <p:nvPicPr>
          <p:cNvPr id="54" name="Immagine 53" descr="ET-new-logo.png"/>
          <p:cNvPicPr>
            <a:picLocks noChangeAspect="1"/>
          </p:cNvPicPr>
          <p:nvPr/>
        </p:nvPicPr>
        <p:blipFill>
          <a:blip r:embed="rId2" cstate="print"/>
          <a:stretch>
            <a:fillRect/>
          </a:stretch>
        </p:blipFill>
        <p:spPr>
          <a:xfrm rot="16200000">
            <a:off x="8057152" y="2143116"/>
            <a:ext cx="1643042" cy="530717"/>
          </a:xfrm>
          <a:prstGeom prst="rect">
            <a:avLst/>
          </a:prstGeom>
        </p:spPr>
      </p:pic>
      <p:cxnSp>
        <p:nvCxnSpPr>
          <p:cNvPr id="57" name="Connettore 2 56"/>
          <p:cNvCxnSpPr/>
          <p:nvPr/>
        </p:nvCxnSpPr>
        <p:spPr>
          <a:xfrm rot="16200000" flipV="1">
            <a:off x="6564898" y="3067032"/>
            <a:ext cx="3143272" cy="9556"/>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CasellaDiTesto 61"/>
          <p:cNvSpPr txBox="1"/>
          <p:nvPr/>
        </p:nvSpPr>
        <p:spPr>
          <a:xfrm rot="16200000">
            <a:off x="7045186" y="2943935"/>
            <a:ext cx="2685351" cy="369332"/>
          </a:xfrm>
          <a:prstGeom prst="rect">
            <a:avLst/>
          </a:prstGeom>
          <a:noFill/>
        </p:spPr>
        <p:txBody>
          <a:bodyPr wrap="none" rtlCol="0">
            <a:spAutoFit/>
          </a:bodyPr>
          <a:lstStyle/>
          <a:p>
            <a:r>
              <a:rPr lang="en-US" dirty="0" smtClean="0"/>
              <a:t>Detection distance (</a:t>
            </a:r>
            <a:r>
              <a:rPr lang="en-US" dirty="0" err="1" smtClean="0"/>
              <a:t>a.u</a:t>
            </a:r>
            <a:r>
              <a:rPr lang="en-US" dirty="0" smtClean="0"/>
              <a:t>.)</a:t>
            </a:r>
            <a:endParaRPr lang="en-US" dirty="0"/>
          </a:p>
        </p:txBody>
      </p:sp>
      <p:sp>
        <p:nvSpPr>
          <p:cNvPr id="63" name="CasellaDiTesto 62"/>
          <p:cNvSpPr txBox="1"/>
          <p:nvPr/>
        </p:nvSpPr>
        <p:spPr>
          <a:xfrm>
            <a:off x="8072462" y="6143644"/>
            <a:ext cx="633507" cy="369332"/>
          </a:xfrm>
          <a:prstGeom prst="rect">
            <a:avLst/>
          </a:prstGeom>
          <a:noFill/>
        </p:spPr>
        <p:txBody>
          <a:bodyPr wrap="none" rtlCol="0">
            <a:spAutoFit/>
          </a:bodyPr>
          <a:lstStyle/>
          <a:p>
            <a:r>
              <a:rPr lang="en-US" dirty="0" smtClean="0"/>
              <a:t>year</a:t>
            </a:r>
            <a:endParaRPr lang="en-US" dirty="0"/>
          </a:p>
        </p:txBody>
      </p:sp>
      <p:cxnSp>
        <p:nvCxnSpPr>
          <p:cNvPr id="55" name="Connettore 1 54"/>
          <p:cNvCxnSpPr/>
          <p:nvPr/>
        </p:nvCxnSpPr>
        <p:spPr>
          <a:xfrm flipV="1">
            <a:off x="4938223" y="1851338"/>
            <a:ext cx="2848487" cy="662"/>
          </a:xfrm>
          <a:prstGeom prst="line">
            <a:avLst/>
          </a:prstGeom>
          <a:ln w="63500">
            <a:solidFill>
              <a:srgbClr val="FFFF00"/>
            </a:solidFill>
            <a:prstDash val="dash"/>
            <a:headEnd type="none"/>
            <a:tailEnd type="oval"/>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3571868" y="1416594"/>
            <a:ext cx="3621504" cy="369332"/>
          </a:xfrm>
          <a:prstGeom prst="rect">
            <a:avLst/>
          </a:prstGeom>
          <a:noFill/>
          <a:ln>
            <a:noFill/>
          </a:ln>
        </p:spPr>
        <p:txBody>
          <a:bodyPr wrap="none" rtlCol="0">
            <a:spAutoFit/>
          </a:bodyPr>
          <a:lstStyle/>
          <a:p>
            <a:r>
              <a:rPr lang="en-US" dirty="0" smtClean="0">
                <a:solidFill>
                  <a:srgbClr val="FFFF00"/>
                </a:solidFill>
              </a:rPr>
              <a:t>Limit of the current infrastructures</a:t>
            </a: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heckerboard(across)">
                                      <p:cBhvr>
                                        <p:cTn id="7" dur="500"/>
                                        <p:tgtEl>
                                          <p:spTgt spid="4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heckerboard(across)">
                                      <p:cBhvr>
                                        <p:cTn id="10" dur="500"/>
                                        <p:tgtEl>
                                          <p:spTgt spid="4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checkerboard(across)">
                                      <p:cBhvr>
                                        <p:cTn id="13" dur="500"/>
                                        <p:tgtEl>
                                          <p:spTgt spid="5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heckerboard(across)">
                                      <p:cBhvr>
                                        <p:cTn id="16" dur="500"/>
                                        <p:tgtEl>
                                          <p:spTgt spid="5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heckerboard(across)">
                                      <p:cBhvr>
                                        <p:cTn id="19" dur="500"/>
                                        <p:tgtEl>
                                          <p:spTgt spid="52"/>
                                        </p:tgtEl>
                                      </p:cBhvr>
                                    </p:animEffect>
                                  </p:childTnLst>
                                </p:cTn>
                              </p:par>
                            </p:childTnLst>
                          </p:cTn>
                        </p:par>
                        <p:par>
                          <p:cTn id="20" fill="hold">
                            <p:stCondLst>
                              <p:cond delay="500"/>
                            </p:stCondLst>
                            <p:childTnLst>
                              <p:par>
                                <p:cTn id="21" presetID="17" presetClass="entr" presetSubtype="2"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ppt_x</p:attrName>
                                        </p:attrNameLst>
                                      </p:cBhvr>
                                      <p:tavLst>
                                        <p:tav tm="0">
                                          <p:val>
                                            <p:strVal val="#ppt_x+#ppt_w/2"/>
                                          </p:val>
                                        </p:tav>
                                        <p:tav tm="100000">
                                          <p:val>
                                            <p:strVal val="#ppt_x"/>
                                          </p:val>
                                        </p:tav>
                                      </p:tavLst>
                                    </p:anim>
                                    <p:anim calcmode="lin" valueType="num">
                                      <p:cBhvr>
                                        <p:cTn id="24" dur="500" fill="hold"/>
                                        <p:tgtEl>
                                          <p:spTgt spid="56"/>
                                        </p:tgtEl>
                                        <p:attrNameLst>
                                          <p:attrName>ppt_y</p:attrName>
                                        </p:attrNameLst>
                                      </p:cBhvr>
                                      <p:tavLst>
                                        <p:tav tm="0">
                                          <p:val>
                                            <p:strVal val="#ppt_y"/>
                                          </p:val>
                                        </p:tav>
                                        <p:tav tm="100000">
                                          <p:val>
                                            <p:strVal val="#ppt_y"/>
                                          </p:val>
                                        </p:tav>
                                      </p:tavLst>
                                    </p:anim>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strVal val="#ppt_h"/>
                                          </p:val>
                                        </p:tav>
                                        <p:tav tm="100000">
                                          <p:val>
                                            <p:strVal val="#ppt_h"/>
                                          </p:val>
                                        </p:tav>
                                      </p:tavLst>
                                    </p:anim>
                                  </p:childTnLst>
                                </p:cTn>
                              </p:par>
                              <p:par>
                                <p:cTn id="27" presetID="17" presetClass="entr" presetSubtype="2"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ppt_x</p:attrName>
                                        </p:attrNameLst>
                                      </p:cBhvr>
                                      <p:tavLst>
                                        <p:tav tm="0">
                                          <p:val>
                                            <p:strVal val="#ppt_x+#ppt_w/2"/>
                                          </p:val>
                                        </p:tav>
                                        <p:tav tm="100000">
                                          <p:val>
                                            <p:strVal val="#ppt_x"/>
                                          </p:val>
                                        </p:tav>
                                      </p:tavLst>
                                    </p:anim>
                                    <p:anim calcmode="lin" valueType="num">
                                      <p:cBhvr>
                                        <p:cTn id="30" dur="500" fill="hold"/>
                                        <p:tgtEl>
                                          <p:spTgt spid="55"/>
                                        </p:tgtEl>
                                        <p:attrNameLst>
                                          <p:attrName>ppt_y</p:attrName>
                                        </p:attrNameLst>
                                      </p:cBhvr>
                                      <p:tavLst>
                                        <p:tav tm="0">
                                          <p:val>
                                            <p:strVal val="#ppt_y"/>
                                          </p:val>
                                        </p:tav>
                                        <p:tav tm="100000">
                                          <p:val>
                                            <p:strVal val="#ppt_y"/>
                                          </p:val>
                                        </p:tav>
                                      </p:tavLst>
                                    </p:anim>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strVal val="#ppt_h"/>
                                          </p:val>
                                        </p:tav>
                                        <p:tav tm="100000">
                                          <p:val>
                                            <p:strVal val="#ppt_h"/>
                                          </p:val>
                                        </p:tav>
                                      </p:tavLst>
                                    </p:anim>
                                  </p:childTnLst>
                                </p:cTn>
                              </p:par>
                            </p:childTnLst>
                          </p:cTn>
                        </p:par>
                        <p:par>
                          <p:cTn id="33" fill="hold">
                            <p:stCondLst>
                              <p:cond delay="1000"/>
                            </p:stCondLst>
                            <p:childTnLst>
                              <p:par>
                                <p:cTn id="34" presetID="17" presetClass="entr" presetSubtype="8" fill="hold" nodeType="after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p:cTn id="36" dur="500" fill="hold"/>
                                        <p:tgtEl>
                                          <p:spTgt spid="53"/>
                                        </p:tgtEl>
                                        <p:attrNameLst>
                                          <p:attrName>ppt_x</p:attrName>
                                        </p:attrNameLst>
                                      </p:cBhvr>
                                      <p:tavLst>
                                        <p:tav tm="0">
                                          <p:val>
                                            <p:strVal val="#ppt_x-#ppt_w/2"/>
                                          </p:val>
                                        </p:tav>
                                        <p:tav tm="100000">
                                          <p:val>
                                            <p:strVal val="#ppt_x"/>
                                          </p:val>
                                        </p:tav>
                                      </p:tavLst>
                                    </p:anim>
                                    <p:anim calcmode="lin" valueType="num">
                                      <p:cBhvr>
                                        <p:cTn id="37" dur="500" fill="hold"/>
                                        <p:tgtEl>
                                          <p:spTgt spid="53"/>
                                        </p:tgtEl>
                                        <p:attrNameLst>
                                          <p:attrName>ppt_y</p:attrName>
                                        </p:attrNameLst>
                                      </p:cBhvr>
                                      <p:tavLst>
                                        <p:tav tm="0">
                                          <p:val>
                                            <p:strVal val="#ppt_y"/>
                                          </p:val>
                                        </p:tav>
                                        <p:tav tm="100000">
                                          <p:val>
                                            <p:strVal val="#ppt_y"/>
                                          </p:val>
                                        </p:tav>
                                      </p:tavLst>
                                    </p:anim>
                                    <p:anim calcmode="lin" valueType="num">
                                      <p:cBhvr>
                                        <p:cTn id="38" dur="500" fill="hold"/>
                                        <p:tgtEl>
                                          <p:spTgt spid="53"/>
                                        </p:tgtEl>
                                        <p:attrNameLst>
                                          <p:attrName>ppt_w</p:attrName>
                                        </p:attrNameLst>
                                      </p:cBhvr>
                                      <p:tavLst>
                                        <p:tav tm="0">
                                          <p:val>
                                            <p:fltVal val="0"/>
                                          </p:val>
                                        </p:tav>
                                        <p:tav tm="100000">
                                          <p:val>
                                            <p:strVal val="#ppt_w"/>
                                          </p:val>
                                        </p:tav>
                                      </p:tavLst>
                                    </p:anim>
                                    <p:anim calcmode="lin" valueType="num">
                                      <p:cBhvr>
                                        <p:cTn id="39" dur="500" fill="hold"/>
                                        <p:tgtEl>
                                          <p:spTgt spid="53"/>
                                        </p:tgtEl>
                                        <p:attrNameLst>
                                          <p:attrName>ppt_h</p:attrName>
                                        </p:attrNameLst>
                                      </p:cBhvr>
                                      <p:tavLst>
                                        <p:tav tm="0">
                                          <p:val>
                                            <p:strVal val="#ppt_h"/>
                                          </p:val>
                                        </p:tav>
                                        <p:tav tm="100000">
                                          <p:val>
                                            <p:strVal val="#ppt_h"/>
                                          </p:val>
                                        </p:tav>
                                      </p:tavLst>
                                    </p:anim>
                                  </p:childTnLst>
                                </p:cTn>
                              </p:par>
                              <p:par>
                                <p:cTn id="40" presetID="17" presetClass="entr" presetSubtype="8"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ppt_x</p:attrName>
                                        </p:attrNameLst>
                                      </p:cBhvr>
                                      <p:tavLst>
                                        <p:tav tm="0">
                                          <p:val>
                                            <p:strVal val="#ppt_x-#ppt_w/2"/>
                                          </p:val>
                                        </p:tav>
                                        <p:tav tm="100000">
                                          <p:val>
                                            <p:strVal val="#ppt_x"/>
                                          </p:val>
                                        </p:tav>
                                      </p:tavLst>
                                    </p:anim>
                                    <p:anim calcmode="lin" valueType="num">
                                      <p:cBhvr>
                                        <p:cTn id="43" dur="500" fill="hold"/>
                                        <p:tgtEl>
                                          <p:spTgt spid="60"/>
                                        </p:tgtEl>
                                        <p:attrNameLst>
                                          <p:attrName>ppt_y</p:attrName>
                                        </p:attrNameLst>
                                      </p:cBhvr>
                                      <p:tavLst>
                                        <p:tav tm="0">
                                          <p:val>
                                            <p:strVal val="#ppt_y"/>
                                          </p:val>
                                        </p:tav>
                                        <p:tav tm="100000">
                                          <p:val>
                                            <p:strVal val="#ppt_y"/>
                                          </p:val>
                                        </p:tav>
                                      </p:tavLst>
                                    </p:anim>
                                    <p:anim calcmode="lin" valueType="num">
                                      <p:cBhvr>
                                        <p:cTn id="44" dur="500" fill="hold"/>
                                        <p:tgtEl>
                                          <p:spTgt spid="60"/>
                                        </p:tgtEl>
                                        <p:attrNameLst>
                                          <p:attrName>ppt_w</p:attrName>
                                        </p:attrNameLst>
                                      </p:cBhvr>
                                      <p:tavLst>
                                        <p:tav tm="0">
                                          <p:val>
                                            <p:fltVal val="0"/>
                                          </p:val>
                                        </p:tav>
                                        <p:tav tm="100000">
                                          <p:val>
                                            <p:strVal val="#ppt_w"/>
                                          </p:val>
                                        </p:tav>
                                      </p:tavLst>
                                    </p:anim>
                                    <p:anim calcmode="lin" valueType="num">
                                      <p:cBhvr>
                                        <p:cTn id="45" dur="500" fill="hold"/>
                                        <p:tgtEl>
                                          <p:spTgt spid="60"/>
                                        </p:tgtEl>
                                        <p:attrNameLst>
                                          <p:attrName>ppt_h</p:attrName>
                                        </p:attrNameLst>
                                      </p:cBhvr>
                                      <p:tavLst>
                                        <p:tav tm="0">
                                          <p:val>
                                            <p:strVal val="#ppt_h"/>
                                          </p:val>
                                        </p:tav>
                                        <p:tav tm="100000">
                                          <p:val>
                                            <p:strVal val="#ppt_h"/>
                                          </p:val>
                                        </p:tav>
                                      </p:tavLst>
                                    </p:anim>
                                  </p:childTnLst>
                                </p:cTn>
                              </p:par>
                              <p:par>
                                <p:cTn id="46" presetID="5" presetClass="entr" presetSubtype="1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checkerboard(across)">
                                      <p:cBhvr>
                                        <p:cTn id="4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animBg="1"/>
      <p:bldP spid="60" grpId="0"/>
      <p:bldP spid="61"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780696"/>
          </a:xfrm>
        </p:spPr>
        <p:txBody>
          <a:bodyPr>
            <a:normAutofit fontScale="90000"/>
          </a:bodyPr>
          <a:lstStyle/>
          <a:p>
            <a:r>
              <a:rPr lang="en-US" dirty="0" smtClean="0"/>
              <a:t>Gravity Gradient noise in </a:t>
            </a:r>
            <a:r>
              <a:rPr lang="en-US" dirty="0" err="1" smtClean="0"/>
              <a:t>AdV</a:t>
            </a:r>
            <a:endParaRPr lang="en-US" dirty="0"/>
          </a:p>
        </p:txBody>
      </p:sp>
      <p:sp>
        <p:nvSpPr>
          <p:cNvPr id="3" name="Segnaposto contenuto 2"/>
          <p:cNvSpPr>
            <a:spLocks noGrp="1"/>
          </p:cNvSpPr>
          <p:nvPr>
            <p:ph idx="1"/>
          </p:nvPr>
        </p:nvSpPr>
        <p:spPr>
          <a:xfrm>
            <a:off x="457200" y="897328"/>
            <a:ext cx="8229600" cy="917456"/>
          </a:xfrm>
        </p:spPr>
        <p:txBody>
          <a:bodyPr/>
          <a:lstStyle/>
          <a:p>
            <a:r>
              <a:rPr lang="en-US" dirty="0" smtClean="0"/>
              <a:t>The GGN noise could limit the </a:t>
            </a:r>
            <a:r>
              <a:rPr lang="en-US" dirty="0" err="1" smtClean="0"/>
              <a:t>AdV</a:t>
            </a:r>
            <a:r>
              <a:rPr lang="en-US" dirty="0" smtClean="0"/>
              <a:t> sensitivity during high seismic activity days:</a:t>
            </a:r>
            <a:endParaRPr lang="en-US" dirty="0"/>
          </a:p>
        </p:txBody>
      </p:sp>
      <p:sp>
        <p:nvSpPr>
          <p:cNvPr id="4" name="Segnaposto piè di pagina 3"/>
          <p:cNvSpPr>
            <a:spLocks noGrp="1"/>
          </p:cNvSpPr>
          <p:nvPr>
            <p:ph type="ftr" sz="quarter" idx="11"/>
          </p:nvPr>
        </p:nvSpPr>
        <p:spPr/>
        <p:txBody>
          <a:bodyPr/>
          <a:lstStyle/>
          <a:p>
            <a:r>
              <a:rPr kumimoji="0" lang="en-US" smtClean="0"/>
              <a:t>ELiTES Bilateral Meeting 2013</a:t>
            </a:r>
            <a:endParaRPr kumimoji="0" lang="en-US"/>
          </a:p>
        </p:txBody>
      </p:sp>
      <p:sp>
        <p:nvSpPr>
          <p:cNvPr id="5" name="Segnaposto numero diapositiva 4"/>
          <p:cNvSpPr>
            <a:spLocks noGrp="1"/>
          </p:cNvSpPr>
          <p:nvPr>
            <p:ph type="sldNum" sz="quarter" idx="12"/>
          </p:nvPr>
        </p:nvSpPr>
        <p:spPr/>
        <p:txBody>
          <a:bodyPr/>
          <a:lstStyle/>
          <a:p>
            <a:fld id="{042AED99-7FB4-404E-8A97-64753DCE42EC}" type="slidenum">
              <a:rPr kumimoji="0" lang="en-US" smtClean="0"/>
              <a:pPr/>
              <a:t>21</a:t>
            </a:fld>
            <a:endParaRPr kumimoji="0" lang="en-US"/>
          </a:p>
        </p:txBody>
      </p:sp>
      <p:pic>
        <p:nvPicPr>
          <p:cNvPr id="6" name="Content Placeholder 5" descr="AdVSen_NNspecvar_close1_surd.png"/>
          <p:cNvPicPr>
            <a:picLocks noGrp="1" noChangeAspect="1"/>
          </p:cNvPicPr>
          <p:nvPr/>
        </p:nvPicPr>
        <p:blipFill>
          <a:blip r:embed="rId2" cstate="print">
            <a:extLst>
              <a:ext uri="{28A0092B-C50C-407E-A947-70E740481C1C}">
                <a14:useLocalDpi xmlns:lc="http://schemas.openxmlformats.org/drawingml/2006/lockedCanvas" xmlns:a14="http://schemas.microsoft.com/office/drawing/2010/main" xmlns=""/>
              </a:ext>
            </a:extLst>
          </a:blip>
          <a:srcRect l="-13665" r="-13665"/>
          <a:stretch>
            <a:fillRect/>
          </a:stretch>
        </p:blipFill>
        <p:spPr>
          <a:xfrm>
            <a:off x="593725" y="1816100"/>
            <a:ext cx="8550275" cy="5041900"/>
          </a:xfrm>
          <a:prstGeom prst="rect">
            <a:avLst/>
          </a:prstGeom>
        </p:spPr>
      </p:pic>
      <p:sp>
        <p:nvSpPr>
          <p:cNvPr id="7" name="CasellaDiTesto 6"/>
          <p:cNvSpPr txBox="1"/>
          <p:nvPr/>
        </p:nvSpPr>
        <p:spPr>
          <a:xfrm rot="16200000">
            <a:off x="-666801" y="4234602"/>
            <a:ext cx="3070071" cy="646331"/>
          </a:xfrm>
          <a:prstGeom prst="rect">
            <a:avLst/>
          </a:prstGeom>
          <a:noFill/>
        </p:spPr>
        <p:txBody>
          <a:bodyPr wrap="none" rtlCol="0">
            <a:spAutoFit/>
          </a:bodyPr>
          <a:lstStyle/>
          <a:p>
            <a:r>
              <a:rPr lang="en-US" dirty="0" smtClean="0"/>
              <a:t>M. Punturo (VIR-0073B-12)</a:t>
            </a:r>
          </a:p>
          <a:p>
            <a:r>
              <a:rPr lang="en-US" dirty="0" err="1" smtClean="0"/>
              <a:t>M.Beker</a:t>
            </a:r>
            <a:r>
              <a:rPr lang="en-US" dirty="0" smtClean="0"/>
              <a:t> (GWADW 2012</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ET-new-logo.png"/>
          <p:cNvPicPr>
            <a:picLocks noChangeAspect="1"/>
          </p:cNvPicPr>
          <p:nvPr/>
        </p:nvPicPr>
        <p:blipFill>
          <a:blip r:embed="rId2" cstate="print"/>
          <a:stretch>
            <a:fillRect/>
          </a:stretch>
        </p:blipFill>
        <p:spPr>
          <a:xfrm>
            <a:off x="7500958" y="0"/>
            <a:ext cx="1643042" cy="530717"/>
          </a:xfrm>
          <a:prstGeom prst="rect">
            <a:avLst/>
          </a:prstGeom>
        </p:spPr>
      </p:pic>
      <p:pic>
        <p:nvPicPr>
          <p:cNvPr id="9" name="Immagine 8" descr="globe-map-other-5921.jpg"/>
          <p:cNvPicPr>
            <a:picLocks noChangeAspect="1"/>
          </p:cNvPicPr>
          <p:nvPr/>
        </p:nvPicPr>
        <p:blipFill>
          <a:blip r:embed="rId3" cstate="print">
            <a:clrChange>
              <a:clrFrom>
                <a:srgbClr val="FFFFFF"/>
              </a:clrFrom>
              <a:clrTo>
                <a:srgbClr val="FFFFFF">
                  <a:alpha val="0"/>
                </a:srgbClr>
              </a:clrTo>
            </a:clrChange>
          </a:blip>
          <a:srcRect l="18500" t="5901" r="18501" b="9051"/>
          <a:stretch>
            <a:fillRect/>
          </a:stretch>
        </p:blipFill>
        <p:spPr>
          <a:xfrm>
            <a:off x="4202181" y="0"/>
            <a:ext cx="4978331" cy="5040560"/>
          </a:xfrm>
          <a:prstGeom prst="rect">
            <a:avLst/>
          </a:prstGeom>
        </p:spPr>
      </p:pic>
      <p:sp>
        <p:nvSpPr>
          <p:cNvPr id="2" name="Titolo 1"/>
          <p:cNvSpPr>
            <a:spLocks noGrp="1"/>
          </p:cNvSpPr>
          <p:nvPr>
            <p:ph type="title"/>
          </p:nvPr>
        </p:nvSpPr>
        <p:spPr>
          <a:xfrm>
            <a:off x="251520" y="56016"/>
            <a:ext cx="8229600" cy="924712"/>
          </a:xfrm>
        </p:spPr>
        <p:txBody>
          <a:bodyPr/>
          <a:lstStyle/>
          <a:p>
            <a:r>
              <a:rPr lang="en-US" dirty="0" smtClean="0"/>
              <a:t>Lesson of LCGT/KAGRA</a:t>
            </a:r>
            <a:endParaRPr lang="en-US" dirty="0"/>
          </a:p>
        </p:txBody>
      </p:sp>
      <p:sp>
        <p:nvSpPr>
          <p:cNvPr id="4" name="Segnaposto piè di pagina 3"/>
          <p:cNvSpPr>
            <a:spLocks noGrp="1"/>
          </p:cNvSpPr>
          <p:nvPr>
            <p:ph type="ftr" sz="quarter" idx="11"/>
          </p:nvPr>
        </p:nvSpPr>
        <p:spPr/>
        <p:txBody>
          <a:bodyPr/>
          <a:lstStyle/>
          <a:p>
            <a:r>
              <a:rPr kumimoji="0" lang="en-US" smtClean="0"/>
              <a:t>ELiTES Bilateral Meeting 2013</a:t>
            </a:r>
            <a:endParaRPr kumimoji="0" lang="en-US"/>
          </a:p>
        </p:txBody>
      </p:sp>
      <p:sp>
        <p:nvSpPr>
          <p:cNvPr id="5" name="Segnaposto numero diapositiva 4"/>
          <p:cNvSpPr>
            <a:spLocks noGrp="1"/>
          </p:cNvSpPr>
          <p:nvPr>
            <p:ph type="sldNum" sz="quarter" idx="12"/>
          </p:nvPr>
        </p:nvSpPr>
        <p:spPr/>
        <p:txBody>
          <a:bodyPr/>
          <a:lstStyle/>
          <a:p>
            <a:fld id="{042AED99-7FB4-404E-8A97-64753DCE42EC}" type="slidenum">
              <a:rPr kumimoji="0" lang="en-US" smtClean="0"/>
              <a:pPr/>
              <a:t>22</a:t>
            </a:fld>
            <a:endParaRPr kumimoji="0" lang="en-US"/>
          </a:p>
        </p:txBody>
      </p:sp>
      <p:pic>
        <p:nvPicPr>
          <p:cNvPr id="8" name="図 10" descr="LCGTPosterSimpleEn.jpg"/>
          <p:cNvPicPr>
            <a:picLocks noChangeAspect="1"/>
          </p:cNvPicPr>
          <p:nvPr/>
        </p:nvPicPr>
        <p:blipFill>
          <a:blip r:embed="rId4" cstate="print"/>
          <a:srcRect t="7807" r="5333"/>
          <a:stretch>
            <a:fillRect/>
          </a:stretch>
        </p:blipFill>
        <p:spPr bwMode="auto">
          <a:xfrm>
            <a:off x="-1" y="2428157"/>
            <a:ext cx="6444209" cy="4429844"/>
          </a:xfrm>
          <a:prstGeom prst="rect">
            <a:avLst/>
          </a:prstGeom>
          <a:noFill/>
          <a:ln w="9525">
            <a:noFill/>
            <a:miter lim="800000"/>
            <a:headEnd/>
            <a:tailEnd/>
          </a:ln>
        </p:spPr>
      </p:pic>
      <p:sp>
        <p:nvSpPr>
          <p:cNvPr id="7" name="Segnaposto contenuto 2"/>
          <p:cNvSpPr txBox="1">
            <a:spLocks/>
          </p:cNvSpPr>
          <p:nvPr/>
        </p:nvSpPr>
        <p:spPr>
          <a:xfrm>
            <a:off x="0" y="980728"/>
            <a:ext cx="5508104" cy="2808312"/>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New</a:t>
            </a:r>
            <a:r>
              <a:rPr kumimoji="0" lang="en-US" sz="2600" b="0" i="0" u="none" strike="noStrike" kern="1200" cap="none" spc="0" normalizeH="0" noProof="0" dirty="0" smtClean="0">
                <a:ln>
                  <a:noFill/>
                </a:ln>
                <a:solidFill>
                  <a:schemeClr val="tx1"/>
                </a:solidFill>
                <a:effectLst/>
                <a:uLnTx/>
                <a:uFillTx/>
                <a:latin typeface="+mn-lt"/>
                <a:ea typeface="+mn-ea"/>
                <a:cs typeface="+mn-cs"/>
              </a:rPr>
              <a:t> infrastructure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baseline="0" dirty="0" smtClean="0"/>
              <a:t>Underground location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noProof="0" dirty="0" smtClean="0">
                <a:ln>
                  <a:noFill/>
                </a:ln>
                <a:solidFill>
                  <a:schemeClr val="tx1"/>
                </a:solidFill>
                <a:effectLst/>
                <a:uLnTx/>
                <a:uFillTx/>
                <a:latin typeface="+mn-lt"/>
                <a:ea typeface="+mn-ea"/>
                <a:cs typeface="+mn-cs"/>
              </a:rPr>
              <a:t>New technologies (Cryogenics)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3" name="Gruppo 9"/>
          <p:cNvGrpSpPr/>
          <p:nvPr/>
        </p:nvGrpSpPr>
        <p:grpSpPr>
          <a:xfrm>
            <a:off x="7668344" y="1484784"/>
            <a:ext cx="214314" cy="214314"/>
            <a:chOff x="7858148" y="1785926"/>
            <a:chExt cx="214314" cy="214314"/>
          </a:xfrm>
        </p:grpSpPr>
        <p:cxnSp>
          <p:nvCxnSpPr>
            <p:cNvPr id="11" name="Connettore 1 1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Immagine 13" descr="KAGRA-logo.jpg"/>
          <p:cNvPicPr>
            <a:picLocks noChangeAspect="1"/>
          </p:cNvPicPr>
          <p:nvPr/>
        </p:nvPicPr>
        <p:blipFill>
          <a:blip r:embed="rId5" cstate="print"/>
          <a:stretch>
            <a:fillRect/>
          </a:stretch>
        </p:blipFill>
        <p:spPr>
          <a:xfrm>
            <a:off x="5220072" y="5013176"/>
            <a:ext cx="3923928" cy="1565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996720"/>
          </a:xfrm>
        </p:spPr>
        <p:txBody>
          <a:bodyPr/>
          <a:lstStyle/>
          <a:p>
            <a:r>
              <a:rPr lang="en-US" dirty="0" smtClean="0"/>
              <a:t>ET strategy?</a:t>
            </a:r>
            <a:endParaRPr lang="en-US" dirty="0"/>
          </a:p>
        </p:txBody>
      </p:sp>
      <p:sp>
        <p:nvSpPr>
          <p:cNvPr id="3" name="Segnaposto contenuto 2"/>
          <p:cNvSpPr>
            <a:spLocks noGrp="1"/>
          </p:cNvSpPr>
          <p:nvPr>
            <p:ph idx="1"/>
          </p:nvPr>
        </p:nvSpPr>
        <p:spPr>
          <a:xfrm>
            <a:off x="323528" y="1268760"/>
            <a:ext cx="8363272" cy="5127848"/>
          </a:xfrm>
        </p:spPr>
        <p:txBody>
          <a:bodyPr>
            <a:normAutofit fontScale="92500"/>
          </a:bodyPr>
          <a:lstStyle/>
          <a:p>
            <a:r>
              <a:rPr lang="en-US" dirty="0" smtClean="0"/>
              <a:t>ET is a long term project started on EU “federal” support</a:t>
            </a:r>
          </a:p>
          <a:p>
            <a:pPr lvl="1"/>
            <a:r>
              <a:rPr lang="en-US" dirty="0" smtClean="0"/>
              <a:t>Kick-off meeting supported by the European Science Foundation (Exploratory workshop in 2005)</a:t>
            </a:r>
          </a:p>
          <a:p>
            <a:pPr lvl="1"/>
            <a:r>
              <a:rPr lang="en-US" dirty="0" smtClean="0"/>
              <a:t>Design study supported by the European Commission (FP7)</a:t>
            </a:r>
          </a:p>
          <a:p>
            <a:r>
              <a:rPr lang="en-US" dirty="0" smtClean="0"/>
              <a:t>Two conflicting elements are dominating the ET scenario:</a:t>
            </a:r>
          </a:p>
          <a:p>
            <a:pPr lvl="1"/>
            <a:r>
              <a:rPr lang="en-US" dirty="0" smtClean="0"/>
              <a:t>Need of a long term support, to develop technologies (R&amp;D), to build-up the team (networking)</a:t>
            </a:r>
          </a:p>
          <a:p>
            <a:pPr lvl="1"/>
            <a:r>
              <a:rPr lang="en-US" dirty="0" smtClean="0"/>
              <a:t>Direct support from the national research institutions will be null or low profile until advanced detectors will be operative and the detection achieved</a:t>
            </a:r>
          </a:p>
          <a:p>
            <a:r>
              <a:rPr lang="en-US" dirty="0" smtClean="0"/>
              <a:t>We had to develop a strategy compliant with these constrains </a:t>
            </a:r>
            <a:endParaRPr lang="en-US" dirty="0"/>
          </a:p>
        </p:txBody>
      </p:sp>
      <p:sp>
        <p:nvSpPr>
          <p:cNvPr id="4" name="Segnaposto piè di pagina 3"/>
          <p:cNvSpPr>
            <a:spLocks noGrp="1"/>
          </p:cNvSpPr>
          <p:nvPr>
            <p:ph type="ftr" sz="quarter" idx="11"/>
          </p:nvPr>
        </p:nvSpPr>
        <p:spPr/>
        <p:txBody>
          <a:bodyPr/>
          <a:lstStyle/>
          <a:p>
            <a:r>
              <a:rPr kumimoji="0" lang="en-US" smtClean="0"/>
              <a:t>ELiTES Bilateral Meeting 2013</a:t>
            </a:r>
            <a:endParaRPr kumimoji="0" lang="en-US"/>
          </a:p>
        </p:txBody>
      </p:sp>
      <p:sp>
        <p:nvSpPr>
          <p:cNvPr id="5" name="Segnaposto numero diapositiva 4"/>
          <p:cNvSpPr>
            <a:spLocks noGrp="1"/>
          </p:cNvSpPr>
          <p:nvPr>
            <p:ph type="sldNum" sz="quarter" idx="12"/>
          </p:nvPr>
        </p:nvSpPr>
        <p:spPr/>
        <p:txBody>
          <a:bodyPr/>
          <a:lstStyle/>
          <a:p>
            <a:fld id="{042AED99-7FB4-404E-8A97-64753DCE42EC}" type="slidenum">
              <a:rPr kumimoji="0" lang="en-US" smtClean="0"/>
              <a:pPr/>
              <a:t>23</a:t>
            </a:fld>
            <a:endParaRPr kumimoji="0" lang="en-US"/>
          </a:p>
        </p:txBody>
      </p:sp>
      <p:pic>
        <p:nvPicPr>
          <p:cNvPr id="6" name="Immagine 5" descr="ET-new-logo.png"/>
          <p:cNvPicPr>
            <a:picLocks noChangeAspect="1"/>
          </p:cNvPicPr>
          <p:nvPr/>
        </p:nvPicPr>
        <p:blipFill>
          <a:blip r:embed="rId2" cstate="print"/>
          <a:stretch>
            <a:fillRect/>
          </a:stretch>
        </p:blipFill>
        <p:spPr>
          <a:xfrm>
            <a:off x="7500958" y="0"/>
            <a:ext cx="1643042" cy="53071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e 93"/>
          <p:cNvSpPr/>
          <p:nvPr/>
        </p:nvSpPr>
        <p:spPr>
          <a:xfrm>
            <a:off x="3851920" y="4221088"/>
            <a:ext cx="576064" cy="576064"/>
          </a:xfrm>
          <a:prstGeom prst="ellipse">
            <a:avLst/>
          </a:prstGeom>
          <a:solidFill>
            <a:schemeClr val="accent6">
              <a:lumMod val="40000"/>
              <a:lumOff val="60000"/>
            </a:schemeClr>
          </a:solidFill>
          <a:scene3d>
            <a:camera prst="orthographicFront">
              <a:rot lat="0" lon="3900000" rev="0"/>
            </a:camera>
            <a:lightRig rig="threePt" dir="t"/>
          </a:scene3d>
          <a:sp3d prstMaterial="flat">
            <a:bevelT h="1143000"/>
            <a:bevelB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e 94"/>
          <p:cNvSpPr/>
          <p:nvPr/>
        </p:nvSpPr>
        <p:spPr>
          <a:xfrm>
            <a:off x="3491880" y="4365104"/>
            <a:ext cx="648072" cy="288032"/>
          </a:xfrm>
          <a:prstGeom prst="ellipse">
            <a:avLst/>
          </a:prstGeom>
          <a:solidFill>
            <a:schemeClr val="accent6">
              <a:lumMod val="40000"/>
              <a:lumOff val="60000"/>
            </a:schemeClr>
          </a:solidFill>
          <a:scene3d>
            <a:camera prst="orthographicFront">
              <a:rot lat="0" lon="3900000" rev="0"/>
            </a:camera>
            <a:lightRig rig="threePt" dir="t"/>
          </a:scene3d>
          <a:sp3d prstMaterial="flat">
            <a:bevelT w="114300" h="355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e 71"/>
          <p:cNvSpPr/>
          <p:nvPr/>
        </p:nvSpPr>
        <p:spPr>
          <a:xfrm>
            <a:off x="8316416" y="5373216"/>
            <a:ext cx="576064" cy="576064"/>
          </a:xfrm>
          <a:prstGeom prst="ellipse">
            <a:avLst/>
          </a:prstGeom>
          <a:solidFill>
            <a:srgbClr val="00B050"/>
          </a:solidFill>
          <a:scene3d>
            <a:camera prst="orthographicFront">
              <a:rot lat="0" lon="3900000" rev="0"/>
            </a:camera>
            <a:lightRig rig="threePt" dir="t"/>
          </a:scene3d>
          <a:sp3d prstMaterial="flat">
            <a:bevelT h="508000"/>
            <a:bevelB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e 74"/>
          <p:cNvSpPr/>
          <p:nvPr/>
        </p:nvSpPr>
        <p:spPr>
          <a:xfrm>
            <a:off x="7884368" y="5517232"/>
            <a:ext cx="648072" cy="288032"/>
          </a:xfrm>
          <a:prstGeom prst="ellipse">
            <a:avLst/>
          </a:prstGeom>
          <a:solidFill>
            <a:srgbClr val="00B050"/>
          </a:solidFill>
          <a:scene3d>
            <a:camera prst="orthographicFront">
              <a:rot lat="0" lon="3900000" rev="0"/>
            </a:camera>
            <a:lightRig rig="threePt" dir="t"/>
          </a:scene3d>
          <a:sp3d prstMaterial="flat">
            <a:bevelT w="114300" h="3810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e 77"/>
          <p:cNvSpPr/>
          <p:nvPr/>
        </p:nvSpPr>
        <p:spPr>
          <a:xfrm>
            <a:off x="-612576" y="44624"/>
            <a:ext cx="576064" cy="576064"/>
          </a:xfrm>
          <a:prstGeom prst="ellipse">
            <a:avLst/>
          </a:prstGeom>
          <a:solidFill>
            <a:srgbClr val="9A2EA2"/>
          </a:solidFill>
          <a:scene3d>
            <a:camera prst="orthographicFront">
              <a:rot lat="0" lon="4500000" rev="0"/>
            </a:camera>
            <a:lightRig rig="sunset" dir="t"/>
          </a:scene3d>
          <a:sp3d prstMaterial="translucentPowder">
            <a:bevelB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e 76"/>
          <p:cNvSpPr/>
          <p:nvPr/>
        </p:nvSpPr>
        <p:spPr>
          <a:xfrm>
            <a:off x="3491880" y="1340768"/>
            <a:ext cx="648072" cy="288032"/>
          </a:xfrm>
          <a:prstGeom prst="ellipse">
            <a:avLst/>
          </a:prstGeom>
          <a:solidFill>
            <a:srgbClr val="B0028B"/>
          </a:solidFill>
          <a:scene3d>
            <a:camera prst="orthographicFront">
              <a:rot lat="0" lon="15599976"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ttore 2 6"/>
          <p:cNvCxnSpPr/>
          <p:nvPr/>
        </p:nvCxnSpPr>
        <p:spPr>
          <a:xfrm flipV="1">
            <a:off x="-35496" y="6018204"/>
            <a:ext cx="9144000" cy="3084"/>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rot="5400000">
            <a:off x="-2340448"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rot="5400000">
            <a:off x="-1844864"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rot="5400000">
            <a:off x="-1349280" y="3212657"/>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rot="5400000">
            <a:off x="-853696"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rot="5400000">
            <a:off x="-358112"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rot="5400000">
            <a:off x="137472"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rot="5400000">
            <a:off x="633056"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rot="5400000">
            <a:off x="1128640"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rot="5400000">
            <a:off x="2119808"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rot="5400000">
            <a:off x="2615392"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rot="5400000">
            <a:off x="3110976"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rot="5400000">
            <a:off x="3606560"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rot="5400000">
            <a:off x="4102144"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rot="5400000">
            <a:off x="4597728"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rot="16200000">
            <a:off x="4149273" y="6302338"/>
            <a:ext cx="652743" cy="369332"/>
          </a:xfrm>
          <a:prstGeom prst="rect">
            <a:avLst/>
          </a:prstGeom>
          <a:noFill/>
        </p:spPr>
        <p:txBody>
          <a:bodyPr wrap="none" rtlCol="0">
            <a:spAutoFit/>
          </a:bodyPr>
          <a:lstStyle/>
          <a:p>
            <a:r>
              <a:rPr lang="en-US" dirty="0" smtClean="0"/>
              <a:t>2020</a:t>
            </a:r>
            <a:endParaRPr lang="en-US" dirty="0"/>
          </a:p>
        </p:txBody>
      </p:sp>
      <p:sp>
        <p:nvSpPr>
          <p:cNvPr id="44" name="CasellaDiTesto 43"/>
          <p:cNvSpPr txBox="1"/>
          <p:nvPr/>
        </p:nvSpPr>
        <p:spPr>
          <a:xfrm rot="16200000">
            <a:off x="206153" y="6302338"/>
            <a:ext cx="652743" cy="369332"/>
          </a:xfrm>
          <a:prstGeom prst="rect">
            <a:avLst/>
          </a:prstGeom>
          <a:noFill/>
        </p:spPr>
        <p:txBody>
          <a:bodyPr wrap="none" rtlCol="0">
            <a:spAutoFit/>
          </a:bodyPr>
          <a:lstStyle/>
          <a:p>
            <a:r>
              <a:rPr lang="en-US" dirty="0" smtClean="0"/>
              <a:t>2012</a:t>
            </a:r>
            <a:endParaRPr lang="en-US" dirty="0"/>
          </a:p>
        </p:txBody>
      </p:sp>
      <p:sp>
        <p:nvSpPr>
          <p:cNvPr id="45" name="CasellaDiTesto 44"/>
          <p:cNvSpPr txBox="1"/>
          <p:nvPr/>
        </p:nvSpPr>
        <p:spPr>
          <a:xfrm rot="16200000">
            <a:off x="699043" y="6302338"/>
            <a:ext cx="652743" cy="369332"/>
          </a:xfrm>
          <a:prstGeom prst="rect">
            <a:avLst/>
          </a:prstGeom>
          <a:noFill/>
        </p:spPr>
        <p:txBody>
          <a:bodyPr wrap="none" rtlCol="0">
            <a:spAutoFit/>
          </a:bodyPr>
          <a:lstStyle/>
          <a:p>
            <a:r>
              <a:rPr lang="en-US" dirty="0" smtClean="0"/>
              <a:t>2013</a:t>
            </a:r>
            <a:endParaRPr lang="en-US" dirty="0"/>
          </a:p>
        </p:txBody>
      </p:sp>
      <p:sp>
        <p:nvSpPr>
          <p:cNvPr id="46" name="CasellaDiTesto 45"/>
          <p:cNvSpPr txBox="1"/>
          <p:nvPr/>
        </p:nvSpPr>
        <p:spPr>
          <a:xfrm rot="16200000">
            <a:off x="1191933" y="6302338"/>
            <a:ext cx="652743" cy="369332"/>
          </a:xfrm>
          <a:prstGeom prst="rect">
            <a:avLst/>
          </a:prstGeom>
          <a:noFill/>
        </p:spPr>
        <p:txBody>
          <a:bodyPr wrap="none" rtlCol="0">
            <a:spAutoFit/>
          </a:bodyPr>
          <a:lstStyle/>
          <a:p>
            <a:r>
              <a:rPr lang="en-US" dirty="0" smtClean="0"/>
              <a:t>2014</a:t>
            </a:r>
            <a:endParaRPr lang="en-US" dirty="0"/>
          </a:p>
        </p:txBody>
      </p:sp>
      <p:sp>
        <p:nvSpPr>
          <p:cNvPr id="47" name="CasellaDiTesto 46"/>
          <p:cNvSpPr txBox="1"/>
          <p:nvPr/>
        </p:nvSpPr>
        <p:spPr>
          <a:xfrm rot="16200000">
            <a:off x="1684823" y="6302338"/>
            <a:ext cx="652743" cy="369332"/>
          </a:xfrm>
          <a:prstGeom prst="rect">
            <a:avLst/>
          </a:prstGeom>
          <a:noFill/>
        </p:spPr>
        <p:txBody>
          <a:bodyPr wrap="none" rtlCol="0">
            <a:spAutoFit/>
          </a:bodyPr>
          <a:lstStyle/>
          <a:p>
            <a:r>
              <a:rPr lang="en-US" dirty="0" smtClean="0"/>
              <a:t>2015</a:t>
            </a:r>
            <a:endParaRPr lang="en-US" dirty="0"/>
          </a:p>
        </p:txBody>
      </p:sp>
      <p:sp>
        <p:nvSpPr>
          <p:cNvPr id="48" name="CasellaDiTesto 47"/>
          <p:cNvSpPr txBox="1"/>
          <p:nvPr/>
        </p:nvSpPr>
        <p:spPr>
          <a:xfrm rot="16200000">
            <a:off x="2177713" y="6302338"/>
            <a:ext cx="652743" cy="369332"/>
          </a:xfrm>
          <a:prstGeom prst="rect">
            <a:avLst/>
          </a:prstGeom>
          <a:noFill/>
        </p:spPr>
        <p:txBody>
          <a:bodyPr wrap="none" rtlCol="0">
            <a:spAutoFit/>
          </a:bodyPr>
          <a:lstStyle/>
          <a:p>
            <a:r>
              <a:rPr lang="en-US" dirty="0" smtClean="0"/>
              <a:t>2016</a:t>
            </a:r>
            <a:endParaRPr lang="en-US" dirty="0"/>
          </a:p>
        </p:txBody>
      </p:sp>
      <p:sp>
        <p:nvSpPr>
          <p:cNvPr id="49" name="CasellaDiTesto 48"/>
          <p:cNvSpPr txBox="1"/>
          <p:nvPr/>
        </p:nvSpPr>
        <p:spPr>
          <a:xfrm rot="16200000">
            <a:off x="2670603" y="6302338"/>
            <a:ext cx="652743" cy="369332"/>
          </a:xfrm>
          <a:prstGeom prst="rect">
            <a:avLst/>
          </a:prstGeom>
          <a:noFill/>
        </p:spPr>
        <p:txBody>
          <a:bodyPr wrap="none" rtlCol="0">
            <a:spAutoFit/>
          </a:bodyPr>
          <a:lstStyle/>
          <a:p>
            <a:r>
              <a:rPr lang="en-US" dirty="0" smtClean="0"/>
              <a:t>2017</a:t>
            </a:r>
            <a:endParaRPr lang="en-US" dirty="0"/>
          </a:p>
        </p:txBody>
      </p:sp>
      <p:sp>
        <p:nvSpPr>
          <p:cNvPr id="50" name="CasellaDiTesto 49"/>
          <p:cNvSpPr txBox="1"/>
          <p:nvPr/>
        </p:nvSpPr>
        <p:spPr>
          <a:xfrm rot="16200000">
            <a:off x="3163493" y="6302338"/>
            <a:ext cx="652743" cy="369332"/>
          </a:xfrm>
          <a:prstGeom prst="rect">
            <a:avLst/>
          </a:prstGeom>
          <a:noFill/>
        </p:spPr>
        <p:txBody>
          <a:bodyPr wrap="none" rtlCol="0">
            <a:spAutoFit/>
          </a:bodyPr>
          <a:lstStyle/>
          <a:p>
            <a:r>
              <a:rPr lang="en-US" dirty="0" smtClean="0"/>
              <a:t>2018</a:t>
            </a:r>
            <a:endParaRPr lang="en-US" dirty="0"/>
          </a:p>
        </p:txBody>
      </p:sp>
      <p:sp>
        <p:nvSpPr>
          <p:cNvPr id="51" name="CasellaDiTesto 50"/>
          <p:cNvSpPr txBox="1"/>
          <p:nvPr/>
        </p:nvSpPr>
        <p:spPr>
          <a:xfrm rot="16200000">
            <a:off x="3656383" y="6302338"/>
            <a:ext cx="652743" cy="369332"/>
          </a:xfrm>
          <a:prstGeom prst="rect">
            <a:avLst/>
          </a:prstGeom>
          <a:noFill/>
        </p:spPr>
        <p:txBody>
          <a:bodyPr wrap="none" rtlCol="0">
            <a:spAutoFit/>
          </a:bodyPr>
          <a:lstStyle/>
          <a:p>
            <a:r>
              <a:rPr lang="en-US" dirty="0" smtClean="0"/>
              <a:t>2019</a:t>
            </a:r>
            <a:endParaRPr lang="en-US" dirty="0"/>
          </a:p>
        </p:txBody>
      </p:sp>
      <p:sp>
        <p:nvSpPr>
          <p:cNvPr id="53" name="CasellaDiTesto 52"/>
          <p:cNvSpPr txBox="1"/>
          <p:nvPr/>
        </p:nvSpPr>
        <p:spPr>
          <a:xfrm rot="16200000">
            <a:off x="4642163" y="6302338"/>
            <a:ext cx="652743" cy="369332"/>
          </a:xfrm>
          <a:prstGeom prst="rect">
            <a:avLst/>
          </a:prstGeom>
          <a:noFill/>
        </p:spPr>
        <p:txBody>
          <a:bodyPr wrap="none" rtlCol="0">
            <a:spAutoFit/>
          </a:bodyPr>
          <a:lstStyle/>
          <a:p>
            <a:r>
              <a:rPr lang="en-US" dirty="0" smtClean="0"/>
              <a:t>2021</a:t>
            </a:r>
            <a:endParaRPr lang="en-US" dirty="0"/>
          </a:p>
        </p:txBody>
      </p:sp>
      <p:sp>
        <p:nvSpPr>
          <p:cNvPr id="54" name="CasellaDiTesto 53"/>
          <p:cNvSpPr txBox="1"/>
          <p:nvPr/>
        </p:nvSpPr>
        <p:spPr>
          <a:xfrm rot="16200000">
            <a:off x="5135053" y="6302338"/>
            <a:ext cx="652743" cy="369332"/>
          </a:xfrm>
          <a:prstGeom prst="rect">
            <a:avLst/>
          </a:prstGeom>
          <a:noFill/>
        </p:spPr>
        <p:txBody>
          <a:bodyPr wrap="none" rtlCol="0">
            <a:spAutoFit/>
          </a:bodyPr>
          <a:lstStyle/>
          <a:p>
            <a:r>
              <a:rPr lang="en-US" dirty="0" smtClean="0"/>
              <a:t>2022</a:t>
            </a:r>
            <a:endParaRPr lang="en-US" dirty="0"/>
          </a:p>
        </p:txBody>
      </p:sp>
      <p:sp>
        <p:nvSpPr>
          <p:cNvPr id="55" name="CasellaDiTesto 54"/>
          <p:cNvSpPr txBox="1"/>
          <p:nvPr/>
        </p:nvSpPr>
        <p:spPr>
          <a:xfrm rot="16200000">
            <a:off x="5627943" y="6302338"/>
            <a:ext cx="652743" cy="369332"/>
          </a:xfrm>
          <a:prstGeom prst="rect">
            <a:avLst/>
          </a:prstGeom>
          <a:noFill/>
        </p:spPr>
        <p:txBody>
          <a:bodyPr wrap="none" rtlCol="0">
            <a:spAutoFit/>
          </a:bodyPr>
          <a:lstStyle/>
          <a:p>
            <a:r>
              <a:rPr lang="en-US" dirty="0" smtClean="0"/>
              <a:t>2023</a:t>
            </a:r>
            <a:endParaRPr lang="en-US" dirty="0"/>
          </a:p>
        </p:txBody>
      </p:sp>
      <p:sp>
        <p:nvSpPr>
          <p:cNvPr id="56" name="CasellaDiTesto 55"/>
          <p:cNvSpPr txBox="1"/>
          <p:nvPr/>
        </p:nvSpPr>
        <p:spPr>
          <a:xfrm rot="16200000">
            <a:off x="6120833" y="6302338"/>
            <a:ext cx="652743" cy="369332"/>
          </a:xfrm>
          <a:prstGeom prst="rect">
            <a:avLst/>
          </a:prstGeom>
          <a:noFill/>
        </p:spPr>
        <p:txBody>
          <a:bodyPr wrap="none" rtlCol="0">
            <a:spAutoFit/>
          </a:bodyPr>
          <a:lstStyle/>
          <a:p>
            <a:r>
              <a:rPr lang="en-US" dirty="0" smtClean="0"/>
              <a:t>2024</a:t>
            </a:r>
            <a:endParaRPr lang="en-US" dirty="0"/>
          </a:p>
        </p:txBody>
      </p:sp>
      <p:sp>
        <p:nvSpPr>
          <p:cNvPr id="57" name="CasellaDiTesto 56"/>
          <p:cNvSpPr txBox="1"/>
          <p:nvPr/>
        </p:nvSpPr>
        <p:spPr>
          <a:xfrm rot="16200000">
            <a:off x="6613723" y="6302338"/>
            <a:ext cx="652743" cy="369332"/>
          </a:xfrm>
          <a:prstGeom prst="rect">
            <a:avLst/>
          </a:prstGeom>
          <a:noFill/>
        </p:spPr>
        <p:txBody>
          <a:bodyPr wrap="none" rtlCol="0">
            <a:spAutoFit/>
          </a:bodyPr>
          <a:lstStyle/>
          <a:p>
            <a:r>
              <a:rPr lang="en-US" dirty="0" smtClean="0"/>
              <a:t>2025</a:t>
            </a:r>
            <a:endParaRPr lang="en-US" dirty="0"/>
          </a:p>
        </p:txBody>
      </p:sp>
      <p:sp>
        <p:nvSpPr>
          <p:cNvPr id="71" name="CasellaDiTesto 70"/>
          <p:cNvSpPr txBox="1"/>
          <p:nvPr/>
        </p:nvSpPr>
        <p:spPr>
          <a:xfrm>
            <a:off x="5436096" y="620688"/>
            <a:ext cx="609462" cy="369332"/>
          </a:xfrm>
          <a:prstGeom prst="rect">
            <a:avLst/>
          </a:prstGeom>
          <a:noFill/>
        </p:spPr>
        <p:txBody>
          <a:bodyPr wrap="none" rtlCol="0">
            <a:spAutoFit/>
          </a:bodyPr>
          <a:lstStyle/>
          <a:p>
            <a:r>
              <a:rPr lang="en-US" dirty="0" smtClean="0"/>
              <a:t>R&amp;D</a:t>
            </a:r>
            <a:endParaRPr lang="en-US" dirty="0"/>
          </a:p>
        </p:txBody>
      </p:sp>
      <p:sp>
        <p:nvSpPr>
          <p:cNvPr id="73" name="CasellaDiTesto 72"/>
          <p:cNvSpPr txBox="1"/>
          <p:nvPr/>
        </p:nvSpPr>
        <p:spPr>
          <a:xfrm>
            <a:off x="3995936" y="1331476"/>
            <a:ext cx="1709122" cy="369332"/>
          </a:xfrm>
          <a:prstGeom prst="rect">
            <a:avLst/>
          </a:prstGeom>
          <a:noFill/>
        </p:spPr>
        <p:txBody>
          <a:bodyPr wrap="none" rtlCol="0">
            <a:spAutoFit/>
          </a:bodyPr>
          <a:lstStyle/>
          <a:p>
            <a:r>
              <a:rPr lang="en-US" dirty="0" smtClean="0"/>
              <a:t>Technical design</a:t>
            </a:r>
            <a:endParaRPr lang="en-US" dirty="0"/>
          </a:p>
        </p:txBody>
      </p:sp>
      <p:sp>
        <p:nvSpPr>
          <p:cNvPr id="74" name="Ovale 73"/>
          <p:cNvSpPr/>
          <p:nvPr/>
        </p:nvSpPr>
        <p:spPr>
          <a:xfrm>
            <a:off x="1115616" y="1196752"/>
            <a:ext cx="576064" cy="576064"/>
          </a:xfrm>
          <a:prstGeom prst="ellipse">
            <a:avLst/>
          </a:prstGeom>
          <a:solidFill>
            <a:srgbClr val="B0028B"/>
          </a:solidFill>
          <a:scene3d>
            <a:camera prst="orthographicFront">
              <a:rot lat="0" lon="3900000" rev="0"/>
            </a:camera>
            <a:lightRig rig="threePt" dir="t"/>
          </a:scene3d>
          <a:sp3d prstMaterial="flat">
            <a:bevelT h="1079500"/>
            <a:bevelB h="1079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e 75"/>
          <p:cNvSpPr/>
          <p:nvPr/>
        </p:nvSpPr>
        <p:spPr>
          <a:xfrm>
            <a:off x="755576" y="1340768"/>
            <a:ext cx="648072" cy="288032"/>
          </a:xfrm>
          <a:prstGeom prst="ellipse">
            <a:avLst/>
          </a:prstGeom>
          <a:solidFill>
            <a:srgbClr val="B0028B"/>
          </a:solidFill>
          <a:scene3d>
            <a:camera prst="orthographicFront">
              <a:rot lat="0" lon="3900000"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e 78"/>
          <p:cNvSpPr/>
          <p:nvPr/>
        </p:nvSpPr>
        <p:spPr>
          <a:xfrm>
            <a:off x="-324544" y="620688"/>
            <a:ext cx="576064" cy="432048"/>
          </a:xfrm>
          <a:prstGeom prst="ellipse">
            <a:avLst/>
          </a:prstGeom>
          <a:ln>
            <a:solidFill>
              <a:srgbClr val="002060"/>
            </a:solidFill>
          </a:ln>
          <a:scene3d>
            <a:camera prst="orthographicFront">
              <a:rot lat="0" lon="3900000" rev="0"/>
            </a:camera>
            <a:lightRig rig="threePt" dir="t"/>
          </a:scene3d>
          <a:sp3d prstMaterial="flat">
            <a:bevelT w="317500" h="2540000"/>
            <a:bevelB w="254000" h="3302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e 79"/>
          <p:cNvSpPr/>
          <p:nvPr/>
        </p:nvSpPr>
        <p:spPr>
          <a:xfrm>
            <a:off x="7020272" y="3717032"/>
            <a:ext cx="648072" cy="288032"/>
          </a:xfrm>
          <a:prstGeom prst="ellipse">
            <a:avLst/>
          </a:prstGeom>
          <a:solidFill>
            <a:srgbClr val="00B0F0"/>
          </a:solidFill>
          <a:scene3d>
            <a:camera prst="orthographicFront">
              <a:rot lat="0" lon="15599976" rev="0"/>
            </a:camera>
            <a:lightRig rig="threePt" dir="t"/>
          </a:scene3d>
          <a:sp3d prstMaterial="flat">
            <a:bevelT w="114300" h="609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e 80"/>
          <p:cNvSpPr/>
          <p:nvPr/>
        </p:nvSpPr>
        <p:spPr>
          <a:xfrm>
            <a:off x="4355976" y="3573016"/>
            <a:ext cx="576064" cy="576064"/>
          </a:xfrm>
          <a:prstGeom prst="ellipse">
            <a:avLst/>
          </a:prstGeom>
          <a:solidFill>
            <a:srgbClr val="00B0F0"/>
          </a:solidFill>
          <a:scene3d>
            <a:camera prst="orthographicFront">
              <a:rot lat="0" lon="3900000" rev="0"/>
            </a:camera>
            <a:lightRig rig="threePt" dir="t"/>
          </a:scene3d>
          <a:sp3d prstMaterial="flat">
            <a:bevelT h="1143000"/>
            <a:bevelB h="1143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e 81"/>
          <p:cNvSpPr/>
          <p:nvPr/>
        </p:nvSpPr>
        <p:spPr>
          <a:xfrm>
            <a:off x="3707904" y="3717032"/>
            <a:ext cx="648072" cy="288032"/>
          </a:xfrm>
          <a:prstGeom prst="ellipse">
            <a:avLst/>
          </a:prstGeom>
          <a:solidFill>
            <a:srgbClr val="00B0F0"/>
          </a:solidFill>
          <a:scene3d>
            <a:camera prst="orthographicFront">
              <a:rot lat="0" lon="3900000" rev="0"/>
            </a:camera>
            <a:lightRig rig="threePt" dir="t"/>
          </a:scene3d>
          <a:sp3d prstMaterial="flat">
            <a:bevelT w="114300" h="609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e 83"/>
          <p:cNvSpPr/>
          <p:nvPr/>
        </p:nvSpPr>
        <p:spPr>
          <a:xfrm>
            <a:off x="2627784" y="2420888"/>
            <a:ext cx="576064" cy="576064"/>
          </a:xfrm>
          <a:prstGeom prst="ellipse">
            <a:avLst/>
          </a:prstGeom>
          <a:solidFill>
            <a:schemeClr val="tx1">
              <a:lumMod val="50000"/>
              <a:lumOff val="50000"/>
            </a:schemeClr>
          </a:solidFill>
          <a:scene3d>
            <a:camera prst="orthographicFront">
              <a:rot lat="0" lon="3900000" rev="0"/>
            </a:camera>
            <a:lightRig rig="threePt" dir="t"/>
          </a:scene3d>
          <a:sp3d prstMaterial="flat">
            <a:bevelT h="635000"/>
            <a:bevelB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e 84"/>
          <p:cNvSpPr/>
          <p:nvPr/>
        </p:nvSpPr>
        <p:spPr>
          <a:xfrm>
            <a:off x="2267744" y="2564904"/>
            <a:ext cx="648072" cy="288032"/>
          </a:xfrm>
          <a:prstGeom prst="ellipse">
            <a:avLst/>
          </a:prstGeom>
          <a:solidFill>
            <a:schemeClr val="tx1">
              <a:lumMod val="50000"/>
              <a:lumOff val="50000"/>
            </a:schemeClr>
          </a:solidFill>
          <a:scene3d>
            <a:camera prst="orthographicFront">
              <a:rot lat="0" lon="3900000" rev="0"/>
            </a:camera>
            <a:lightRig rig="threePt" dir="t"/>
          </a:scene3d>
          <a:sp3d prstMaterial="flat">
            <a:bevelT w="114300" h="355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e 89"/>
          <p:cNvSpPr/>
          <p:nvPr/>
        </p:nvSpPr>
        <p:spPr>
          <a:xfrm>
            <a:off x="4897889" y="3140968"/>
            <a:ext cx="648072" cy="288032"/>
          </a:xfrm>
          <a:prstGeom prst="ellipse">
            <a:avLst/>
          </a:prstGeom>
          <a:solidFill>
            <a:srgbClr val="92D050"/>
          </a:solidFill>
          <a:scene3d>
            <a:camera prst="orthographicFront">
              <a:rot lat="0" lon="15599976" rev="0"/>
            </a:camera>
            <a:lightRig rig="threePt" dir="t"/>
          </a:scene3d>
          <a:sp3d prstMaterial="flat">
            <a:bevelT w="114300" h="355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e 90"/>
          <p:cNvSpPr/>
          <p:nvPr/>
        </p:nvSpPr>
        <p:spPr>
          <a:xfrm>
            <a:off x="3745761" y="2996952"/>
            <a:ext cx="576064" cy="576064"/>
          </a:xfrm>
          <a:prstGeom prst="ellipse">
            <a:avLst/>
          </a:prstGeom>
          <a:solidFill>
            <a:srgbClr val="92D050"/>
          </a:solidFill>
          <a:scene3d>
            <a:camera prst="orthographicFront">
              <a:rot lat="0" lon="3900000" rev="0"/>
            </a:camera>
            <a:lightRig rig="threePt" dir="t"/>
          </a:scene3d>
          <a:sp3d prstMaterial="flat">
            <a:bevelT h="444500"/>
            <a:bevelB h="444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e 91"/>
          <p:cNvSpPr/>
          <p:nvPr/>
        </p:nvSpPr>
        <p:spPr>
          <a:xfrm>
            <a:off x="3385721" y="3140968"/>
            <a:ext cx="648072" cy="288032"/>
          </a:xfrm>
          <a:prstGeom prst="ellipse">
            <a:avLst/>
          </a:prstGeom>
          <a:solidFill>
            <a:srgbClr val="92D050"/>
          </a:solidFill>
          <a:scene3d>
            <a:camera prst="orthographicFront">
              <a:rot lat="0" lon="3900000" rev="0"/>
            </a:camera>
            <a:lightRig rig="threePt" dir="t"/>
          </a:scene3d>
          <a:sp3d prstMaterial="flat">
            <a:bevelT w="114300" h="3556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asellaDiTesto 92"/>
          <p:cNvSpPr txBox="1"/>
          <p:nvPr/>
        </p:nvSpPr>
        <p:spPr>
          <a:xfrm>
            <a:off x="5401945" y="3068960"/>
            <a:ext cx="1690335" cy="369332"/>
          </a:xfrm>
          <a:prstGeom prst="rect">
            <a:avLst/>
          </a:prstGeom>
          <a:noFill/>
        </p:spPr>
        <p:txBody>
          <a:bodyPr wrap="none" rtlCol="0">
            <a:spAutoFit/>
          </a:bodyPr>
          <a:lstStyle/>
          <a:p>
            <a:r>
              <a:rPr lang="en-US" dirty="0" smtClean="0"/>
              <a:t>Site preparation</a:t>
            </a:r>
            <a:endParaRPr lang="en-US" dirty="0"/>
          </a:p>
        </p:txBody>
      </p:sp>
      <p:sp>
        <p:nvSpPr>
          <p:cNvPr id="109" name="CasellaDiTesto 108"/>
          <p:cNvSpPr txBox="1"/>
          <p:nvPr/>
        </p:nvSpPr>
        <p:spPr>
          <a:xfrm>
            <a:off x="251520" y="3645024"/>
            <a:ext cx="3732047" cy="369332"/>
          </a:xfrm>
          <a:prstGeom prst="rect">
            <a:avLst/>
          </a:prstGeom>
          <a:noFill/>
        </p:spPr>
        <p:txBody>
          <a:bodyPr wrap="none" rtlCol="0">
            <a:spAutoFit/>
          </a:bodyPr>
          <a:lstStyle/>
          <a:p>
            <a:r>
              <a:rPr lang="en-US" dirty="0" smtClean="0"/>
              <a:t>ET Site  and infrastructures </a:t>
            </a:r>
            <a:r>
              <a:rPr lang="en-US" dirty="0" err="1" smtClean="0"/>
              <a:t>realisation</a:t>
            </a:r>
            <a:endParaRPr lang="en-US" dirty="0"/>
          </a:p>
        </p:txBody>
      </p:sp>
      <p:cxnSp>
        <p:nvCxnSpPr>
          <p:cNvPr id="110" name="Connettore 1 109"/>
          <p:cNvCxnSpPr/>
          <p:nvPr/>
        </p:nvCxnSpPr>
        <p:spPr>
          <a:xfrm rot="5400000">
            <a:off x="1619992" y="3356672"/>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11" name="Connettore 1 110"/>
          <p:cNvCxnSpPr/>
          <p:nvPr/>
        </p:nvCxnSpPr>
        <p:spPr>
          <a:xfrm rot="5400000">
            <a:off x="5093312"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rot="5400000">
            <a:off x="5588896"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13" name="Connettore 1 112"/>
          <p:cNvCxnSpPr/>
          <p:nvPr/>
        </p:nvCxnSpPr>
        <p:spPr>
          <a:xfrm rot="5400000">
            <a:off x="6084488" y="3212656"/>
            <a:ext cx="576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16" name="CasellaDiTesto 115"/>
          <p:cNvSpPr txBox="1"/>
          <p:nvPr/>
        </p:nvSpPr>
        <p:spPr>
          <a:xfrm rot="16200000">
            <a:off x="7106613" y="6302338"/>
            <a:ext cx="652743" cy="369332"/>
          </a:xfrm>
          <a:prstGeom prst="rect">
            <a:avLst/>
          </a:prstGeom>
          <a:noFill/>
        </p:spPr>
        <p:txBody>
          <a:bodyPr wrap="none" rtlCol="0">
            <a:spAutoFit/>
          </a:bodyPr>
          <a:lstStyle/>
          <a:p>
            <a:r>
              <a:rPr lang="en-US" dirty="0" smtClean="0"/>
              <a:t>2026</a:t>
            </a:r>
            <a:endParaRPr lang="en-US" dirty="0"/>
          </a:p>
        </p:txBody>
      </p:sp>
      <p:sp>
        <p:nvSpPr>
          <p:cNvPr id="117" name="CasellaDiTesto 116"/>
          <p:cNvSpPr txBox="1"/>
          <p:nvPr/>
        </p:nvSpPr>
        <p:spPr>
          <a:xfrm rot="16200000">
            <a:off x="7599503" y="6302338"/>
            <a:ext cx="652743" cy="369332"/>
          </a:xfrm>
          <a:prstGeom prst="rect">
            <a:avLst/>
          </a:prstGeom>
          <a:noFill/>
        </p:spPr>
        <p:txBody>
          <a:bodyPr wrap="none" rtlCol="0">
            <a:spAutoFit/>
          </a:bodyPr>
          <a:lstStyle/>
          <a:p>
            <a:r>
              <a:rPr lang="en-US" dirty="0" smtClean="0"/>
              <a:t>2027</a:t>
            </a:r>
            <a:endParaRPr lang="en-US" dirty="0"/>
          </a:p>
        </p:txBody>
      </p:sp>
      <p:sp>
        <p:nvSpPr>
          <p:cNvPr id="118" name="CasellaDiTesto 117"/>
          <p:cNvSpPr txBox="1"/>
          <p:nvPr/>
        </p:nvSpPr>
        <p:spPr>
          <a:xfrm rot="16200000">
            <a:off x="8092393" y="6302338"/>
            <a:ext cx="652743" cy="369332"/>
          </a:xfrm>
          <a:prstGeom prst="rect">
            <a:avLst/>
          </a:prstGeom>
          <a:noFill/>
        </p:spPr>
        <p:txBody>
          <a:bodyPr wrap="none" rtlCol="0">
            <a:spAutoFit/>
          </a:bodyPr>
          <a:lstStyle/>
          <a:p>
            <a:r>
              <a:rPr lang="en-US" dirty="0" smtClean="0"/>
              <a:t>2028</a:t>
            </a:r>
            <a:endParaRPr lang="en-US" dirty="0"/>
          </a:p>
        </p:txBody>
      </p:sp>
      <p:sp>
        <p:nvSpPr>
          <p:cNvPr id="119" name="Esplosione 1 118"/>
          <p:cNvSpPr/>
          <p:nvPr/>
        </p:nvSpPr>
        <p:spPr>
          <a:xfrm>
            <a:off x="1979712" y="1772816"/>
            <a:ext cx="1080120" cy="648072"/>
          </a:xfrm>
          <a:prstGeom prst="irregularSeal1">
            <a:avLst/>
          </a:prstGeom>
          <a:solidFill>
            <a:srgbClr val="FF0000"/>
          </a:solidFill>
          <a:scene3d>
            <a:camera prst="orthographicFront"/>
            <a:lightRig rig="threePt" dir="t"/>
          </a:scene3d>
          <a:sp3d>
            <a:bevelT w="203200" h="2032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asellaDiTesto 119"/>
          <p:cNvSpPr txBox="1"/>
          <p:nvPr/>
        </p:nvSpPr>
        <p:spPr>
          <a:xfrm>
            <a:off x="3203848" y="1844824"/>
            <a:ext cx="4312206" cy="369332"/>
          </a:xfrm>
          <a:prstGeom prst="rect">
            <a:avLst/>
          </a:prstGeom>
          <a:noFill/>
        </p:spPr>
        <p:txBody>
          <a:bodyPr wrap="none" rtlCol="0">
            <a:spAutoFit/>
          </a:bodyPr>
          <a:lstStyle/>
          <a:p>
            <a:r>
              <a:rPr lang="en-US" dirty="0" smtClean="0">
                <a:solidFill>
                  <a:srgbClr val="FF0000"/>
                </a:solidFill>
              </a:rPr>
              <a:t>First detection on advanced interferometers</a:t>
            </a:r>
            <a:endParaRPr lang="en-US" dirty="0">
              <a:solidFill>
                <a:srgbClr val="FF0000"/>
              </a:solidFill>
            </a:endParaRPr>
          </a:p>
        </p:txBody>
      </p:sp>
      <p:sp>
        <p:nvSpPr>
          <p:cNvPr id="121" name="Ovale 120"/>
          <p:cNvSpPr/>
          <p:nvPr/>
        </p:nvSpPr>
        <p:spPr>
          <a:xfrm>
            <a:off x="7812360" y="4365104"/>
            <a:ext cx="648072" cy="288032"/>
          </a:xfrm>
          <a:prstGeom prst="ellipse">
            <a:avLst/>
          </a:prstGeom>
          <a:scene3d>
            <a:camera prst="orthographicFront">
              <a:rot lat="0" lon="15599976"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e 121"/>
          <p:cNvSpPr/>
          <p:nvPr/>
        </p:nvSpPr>
        <p:spPr>
          <a:xfrm>
            <a:off x="6228184" y="4221088"/>
            <a:ext cx="576064" cy="576064"/>
          </a:xfrm>
          <a:prstGeom prst="ellipse">
            <a:avLst/>
          </a:prstGeom>
          <a:scene3d>
            <a:camera prst="orthographicFront">
              <a:rot lat="0" lon="3900000" rev="0"/>
            </a:camera>
            <a:lightRig rig="threePt" dir="t"/>
          </a:scene3d>
          <a:sp3d prstMaterial="flat">
            <a:bevelT h="635000"/>
            <a:bevelB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e 122"/>
          <p:cNvSpPr/>
          <p:nvPr/>
        </p:nvSpPr>
        <p:spPr>
          <a:xfrm>
            <a:off x="5796136" y="4365104"/>
            <a:ext cx="648072" cy="288032"/>
          </a:xfrm>
          <a:prstGeom prst="ellipse">
            <a:avLst/>
          </a:prstGeom>
          <a:scene3d>
            <a:camera prst="orthographicFront">
              <a:rot lat="0" lon="3900000"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asellaDiTesto 123"/>
          <p:cNvSpPr txBox="1"/>
          <p:nvPr/>
        </p:nvSpPr>
        <p:spPr>
          <a:xfrm rot="17692484">
            <a:off x="7219935" y="3029717"/>
            <a:ext cx="2524281" cy="369332"/>
          </a:xfrm>
          <a:prstGeom prst="rect">
            <a:avLst/>
          </a:prstGeom>
          <a:noFill/>
        </p:spPr>
        <p:txBody>
          <a:bodyPr wrap="none" rtlCol="0">
            <a:spAutoFit/>
          </a:bodyPr>
          <a:lstStyle/>
          <a:p>
            <a:r>
              <a:rPr lang="en-US" dirty="0" smtClean="0"/>
              <a:t>First detector installation</a:t>
            </a:r>
            <a:endParaRPr lang="en-US" dirty="0"/>
          </a:p>
        </p:txBody>
      </p:sp>
      <p:sp>
        <p:nvSpPr>
          <p:cNvPr id="125" name="Ovale 124"/>
          <p:cNvSpPr/>
          <p:nvPr/>
        </p:nvSpPr>
        <p:spPr>
          <a:xfrm>
            <a:off x="8676456" y="5013176"/>
            <a:ext cx="648072" cy="288032"/>
          </a:xfrm>
          <a:prstGeom prst="ellipse">
            <a:avLst/>
          </a:prstGeom>
          <a:solidFill>
            <a:srgbClr val="FFFF00"/>
          </a:solidFill>
          <a:scene3d>
            <a:camera prst="orthographicFront">
              <a:rot lat="0" lon="15599976"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e 125"/>
          <p:cNvSpPr/>
          <p:nvPr/>
        </p:nvSpPr>
        <p:spPr>
          <a:xfrm>
            <a:off x="6804248" y="4869160"/>
            <a:ext cx="576064" cy="576064"/>
          </a:xfrm>
          <a:prstGeom prst="ellipse">
            <a:avLst/>
          </a:prstGeom>
          <a:solidFill>
            <a:srgbClr val="FFFF00"/>
          </a:solidFill>
          <a:scene3d>
            <a:camera prst="orthographicFront">
              <a:rot lat="0" lon="3900000" rev="0"/>
            </a:camera>
            <a:lightRig rig="threePt" dir="t"/>
          </a:scene3d>
          <a:sp3d prstMaterial="flat">
            <a:bevelT h="825500"/>
            <a:bevelB h="825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e 126"/>
          <p:cNvSpPr/>
          <p:nvPr/>
        </p:nvSpPr>
        <p:spPr>
          <a:xfrm>
            <a:off x="6300192" y="5013176"/>
            <a:ext cx="648072" cy="288032"/>
          </a:xfrm>
          <a:prstGeom prst="ellipse">
            <a:avLst/>
          </a:prstGeom>
          <a:solidFill>
            <a:srgbClr val="FFFF00"/>
          </a:solidFill>
          <a:scene3d>
            <a:camera prst="orthographicFront">
              <a:rot lat="0" lon="3900000" rev="0"/>
            </a:camera>
            <a:lightRig rig="threePt" dir="t"/>
          </a:scene3d>
          <a:sp3d prstMaterial="flat">
            <a:bevelT w="114300" h="444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asellaDiTesto 127"/>
          <p:cNvSpPr txBox="1"/>
          <p:nvPr/>
        </p:nvSpPr>
        <p:spPr>
          <a:xfrm>
            <a:off x="35496" y="4931876"/>
            <a:ext cx="6624891" cy="369332"/>
          </a:xfrm>
          <a:prstGeom prst="rect">
            <a:avLst/>
          </a:prstGeom>
          <a:noFill/>
        </p:spPr>
        <p:txBody>
          <a:bodyPr wrap="none" rtlCol="0">
            <a:spAutoFit/>
          </a:bodyPr>
          <a:lstStyle/>
          <a:p>
            <a:r>
              <a:rPr lang="en-US" dirty="0" smtClean="0"/>
              <a:t>Components pre-commissioning and first ET detector commissioning</a:t>
            </a:r>
            <a:endParaRPr lang="en-US" dirty="0"/>
          </a:p>
        </p:txBody>
      </p:sp>
      <p:sp>
        <p:nvSpPr>
          <p:cNvPr id="87" name="CasellaDiTesto 86"/>
          <p:cNvSpPr txBox="1"/>
          <p:nvPr/>
        </p:nvSpPr>
        <p:spPr>
          <a:xfrm>
            <a:off x="6376972" y="5435932"/>
            <a:ext cx="1795428" cy="369332"/>
          </a:xfrm>
          <a:prstGeom prst="rect">
            <a:avLst/>
          </a:prstGeom>
          <a:noFill/>
        </p:spPr>
        <p:txBody>
          <a:bodyPr wrap="none" rtlCol="0">
            <a:spAutoFit/>
          </a:bodyPr>
          <a:lstStyle/>
          <a:p>
            <a:r>
              <a:rPr lang="en-US" dirty="0" smtClean="0"/>
              <a:t>First science data</a:t>
            </a:r>
            <a:endParaRPr lang="en-US" dirty="0"/>
          </a:p>
        </p:txBody>
      </p:sp>
      <p:sp>
        <p:nvSpPr>
          <p:cNvPr id="88" name="CasellaDiTesto 87"/>
          <p:cNvSpPr txBox="1"/>
          <p:nvPr/>
        </p:nvSpPr>
        <p:spPr>
          <a:xfrm rot="16200000">
            <a:off x="8597466" y="6302338"/>
            <a:ext cx="652743" cy="369332"/>
          </a:xfrm>
          <a:prstGeom prst="rect">
            <a:avLst/>
          </a:prstGeom>
          <a:noFill/>
        </p:spPr>
        <p:txBody>
          <a:bodyPr wrap="none" rtlCol="0">
            <a:spAutoFit/>
          </a:bodyPr>
          <a:lstStyle/>
          <a:p>
            <a:r>
              <a:rPr lang="en-US" dirty="0" smtClean="0"/>
              <a:t>2029</a:t>
            </a:r>
            <a:endParaRPr lang="en-US" dirty="0"/>
          </a:p>
        </p:txBody>
      </p:sp>
      <p:sp>
        <p:nvSpPr>
          <p:cNvPr id="96" name="CasellaDiTesto 95"/>
          <p:cNvSpPr txBox="1"/>
          <p:nvPr/>
        </p:nvSpPr>
        <p:spPr>
          <a:xfrm>
            <a:off x="1331640" y="4283804"/>
            <a:ext cx="2192010" cy="369332"/>
          </a:xfrm>
          <a:prstGeom prst="rect">
            <a:avLst/>
          </a:prstGeom>
          <a:noFill/>
        </p:spPr>
        <p:txBody>
          <a:bodyPr wrap="none" rtlCol="0">
            <a:spAutoFit/>
          </a:bodyPr>
          <a:lstStyle/>
          <a:p>
            <a:r>
              <a:rPr lang="en-US" dirty="0" smtClean="0"/>
              <a:t>Hardware production</a:t>
            </a:r>
            <a:endParaRPr lang="en-US" dirty="0"/>
          </a:p>
        </p:txBody>
      </p:sp>
      <p:pic>
        <p:nvPicPr>
          <p:cNvPr id="89" name="Immagine 88" descr="ET-new-logo.png"/>
          <p:cNvPicPr>
            <a:picLocks noChangeAspect="1"/>
          </p:cNvPicPr>
          <p:nvPr/>
        </p:nvPicPr>
        <p:blipFill>
          <a:blip r:embed="rId3" cstate="print"/>
          <a:stretch>
            <a:fillRect/>
          </a:stretch>
        </p:blipFill>
        <p:spPr>
          <a:xfrm>
            <a:off x="7500958" y="0"/>
            <a:ext cx="1643042" cy="530717"/>
          </a:xfrm>
          <a:prstGeom prst="rect">
            <a:avLst/>
          </a:prstGeom>
        </p:spPr>
      </p:pic>
      <p:sp>
        <p:nvSpPr>
          <p:cNvPr id="114" name="Segnaposto numero diapositiva 113"/>
          <p:cNvSpPr>
            <a:spLocks noGrp="1"/>
          </p:cNvSpPr>
          <p:nvPr>
            <p:ph type="sldNum" sz="quarter" idx="12"/>
          </p:nvPr>
        </p:nvSpPr>
        <p:spPr/>
        <p:txBody>
          <a:bodyPr/>
          <a:lstStyle/>
          <a:p>
            <a:fld id="{042AED99-7FB4-404E-8A97-64753DCE42EC}" type="slidenum">
              <a:rPr kumimoji="0" lang="en-US" smtClean="0"/>
              <a:pPr/>
              <a:t>24</a:t>
            </a:fld>
            <a:endParaRPr kumimoji="0" lang="en-US"/>
          </a:p>
        </p:txBody>
      </p:sp>
      <p:sp>
        <p:nvSpPr>
          <p:cNvPr id="70" name="CasellaDiTesto 69"/>
          <p:cNvSpPr txBox="1"/>
          <p:nvPr/>
        </p:nvSpPr>
        <p:spPr>
          <a:xfrm>
            <a:off x="395536" y="116632"/>
            <a:ext cx="2188997" cy="369332"/>
          </a:xfrm>
          <a:prstGeom prst="rect">
            <a:avLst/>
          </a:prstGeom>
          <a:noFill/>
        </p:spPr>
        <p:txBody>
          <a:bodyPr wrap="none" rtlCol="0">
            <a:spAutoFit/>
          </a:bodyPr>
          <a:lstStyle/>
          <a:p>
            <a:r>
              <a:rPr lang="en-US" dirty="0" smtClean="0"/>
              <a:t>ET Conceptual design</a:t>
            </a:r>
            <a:endParaRPr lang="en-US" dirty="0"/>
          </a:p>
        </p:txBody>
      </p:sp>
      <p:sp>
        <p:nvSpPr>
          <p:cNvPr id="86" name="CasellaDiTesto 85"/>
          <p:cNvSpPr txBox="1"/>
          <p:nvPr/>
        </p:nvSpPr>
        <p:spPr>
          <a:xfrm>
            <a:off x="4712439" y="2492896"/>
            <a:ext cx="2503891" cy="369332"/>
          </a:xfrm>
          <a:prstGeom prst="rect">
            <a:avLst/>
          </a:prstGeom>
          <a:noFill/>
        </p:spPr>
        <p:txBody>
          <a:bodyPr wrap="none" rtlCol="0">
            <a:spAutoFit/>
          </a:bodyPr>
          <a:lstStyle/>
          <a:p>
            <a:r>
              <a:rPr lang="en-US" dirty="0" smtClean="0"/>
              <a:t>ET Observatory Funding</a:t>
            </a:r>
            <a:endParaRPr lang="en-US" dirty="0"/>
          </a:p>
        </p:txBody>
      </p:sp>
      <p:pic>
        <p:nvPicPr>
          <p:cNvPr id="133" name="Immagine 132" descr="european_flag.jpg"/>
          <p:cNvPicPr>
            <a:picLocks noChangeAspect="1"/>
          </p:cNvPicPr>
          <p:nvPr/>
        </p:nvPicPr>
        <p:blipFill>
          <a:blip r:embed="rId4" cstate="print"/>
          <a:stretch>
            <a:fillRect/>
          </a:stretch>
        </p:blipFill>
        <p:spPr>
          <a:xfrm>
            <a:off x="3059832" y="96622"/>
            <a:ext cx="576064" cy="380050"/>
          </a:xfrm>
          <a:prstGeom prst="rect">
            <a:avLst/>
          </a:prstGeom>
        </p:spPr>
      </p:pic>
      <p:pic>
        <p:nvPicPr>
          <p:cNvPr id="97" name="Immagine 96" descr="european_flag.jpg"/>
          <p:cNvPicPr>
            <a:picLocks noChangeAspect="1"/>
          </p:cNvPicPr>
          <p:nvPr/>
        </p:nvPicPr>
        <p:blipFill>
          <a:blip r:embed="rId4" cstate="print"/>
          <a:stretch>
            <a:fillRect/>
          </a:stretch>
        </p:blipFill>
        <p:spPr>
          <a:xfrm>
            <a:off x="5724128" y="980728"/>
            <a:ext cx="576064" cy="380050"/>
          </a:xfrm>
          <a:prstGeom prst="rect">
            <a:avLst/>
          </a:prstGeom>
        </p:spPr>
      </p:pic>
      <p:cxnSp>
        <p:nvCxnSpPr>
          <p:cNvPr id="99" name="Connettore 1 98"/>
          <p:cNvCxnSpPr/>
          <p:nvPr/>
        </p:nvCxnSpPr>
        <p:spPr>
          <a:xfrm>
            <a:off x="6372200" y="404664"/>
            <a:ext cx="0" cy="129614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CasellaDiTesto 99"/>
          <p:cNvSpPr txBox="1"/>
          <p:nvPr/>
        </p:nvSpPr>
        <p:spPr>
          <a:xfrm>
            <a:off x="6372200" y="260648"/>
            <a:ext cx="2162772" cy="1477328"/>
          </a:xfrm>
          <a:prstGeom prst="rect">
            <a:avLst/>
          </a:prstGeom>
          <a:noFill/>
        </p:spPr>
        <p:txBody>
          <a:bodyPr wrap="square" rtlCol="0">
            <a:spAutoFit/>
          </a:bodyPr>
          <a:lstStyle/>
          <a:p>
            <a:pPr>
              <a:buFont typeface="Arial" pitchFamily="34" charset="0"/>
              <a:buChar char="•"/>
            </a:pPr>
            <a:r>
              <a:rPr lang="en-US" dirty="0" err="1" smtClean="0"/>
              <a:t>ELiTES</a:t>
            </a:r>
            <a:endParaRPr lang="en-US" dirty="0" smtClean="0"/>
          </a:p>
          <a:p>
            <a:pPr>
              <a:buFont typeface="Arial" pitchFamily="34" charset="0"/>
              <a:buChar char="•"/>
            </a:pPr>
            <a:r>
              <a:rPr lang="en-US" dirty="0" smtClean="0"/>
              <a:t>ERC starting grant</a:t>
            </a:r>
          </a:p>
          <a:p>
            <a:pPr>
              <a:buFont typeface="Arial" pitchFamily="34" charset="0"/>
              <a:buChar char="•"/>
            </a:pPr>
            <a:r>
              <a:rPr lang="en-US" dirty="0" smtClean="0"/>
              <a:t>ET-R&amp;D (</a:t>
            </a:r>
            <a:r>
              <a:rPr lang="en-US" dirty="0" err="1" smtClean="0"/>
              <a:t>Aspera</a:t>
            </a:r>
            <a:r>
              <a:rPr lang="en-US" dirty="0" smtClean="0"/>
              <a:t>)</a:t>
            </a:r>
          </a:p>
          <a:p>
            <a:pPr>
              <a:buFont typeface="Arial" pitchFamily="34" charset="0"/>
              <a:buChar char="•"/>
            </a:pPr>
            <a:r>
              <a:rPr lang="en-US" b="1" dirty="0" err="1" smtClean="0"/>
              <a:t>GraWIToN</a:t>
            </a:r>
            <a:r>
              <a:rPr lang="en-US" b="1" dirty="0" smtClean="0"/>
              <a:t> (ITN)</a:t>
            </a:r>
          </a:p>
          <a:p>
            <a:pPr>
              <a:buFont typeface="Arial" pitchFamily="34" charset="0"/>
              <a:buChar char="•"/>
            </a:pPr>
            <a:r>
              <a:rPr lang="en-US" dirty="0" smtClean="0"/>
              <a:t>H2020 R.I.</a:t>
            </a:r>
            <a:endParaRPr lang="en-US" dirty="0"/>
          </a:p>
        </p:txBody>
      </p:sp>
      <p:pic>
        <p:nvPicPr>
          <p:cNvPr id="101" name="Picture 2"/>
          <p:cNvPicPr>
            <a:picLocks noChangeAspect="1" noChangeArrowheads="1"/>
          </p:cNvPicPr>
          <p:nvPr/>
        </p:nvPicPr>
        <p:blipFill>
          <a:blip r:embed="rId5" cstate="print"/>
          <a:srcRect l="10248" r="8055"/>
          <a:stretch>
            <a:fillRect/>
          </a:stretch>
        </p:blipFill>
        <p:spPr bwMode="auto">
          <a:xfrm>
            <a:off x="1547664" y="4077072"/>
            <a:ext cx="3456384" cy="1872208"/>
          </a:xfrm>
          <a:prstGeom prst="rect">
            <a:avLst/>
          </a:prstGeom>
          <a:noFill/>
          <a:ln w="9525">
            <a:noFill/>
            <a:miter lim="800000"/>
            <a:headEnd/>
            <a:tailEnd/>
          </a:ln>
        </p:spPr>
      </p:pic>
      <p:sp>
        <p:nvSpPr>
          <p:cNvPr id="102" name="CasellaDiTesto 101"/>
          <p:cNvSpPr txBox="1"/>
          <p:nvPr/>
        </p:nvSpPr>
        <p:spPr>
          <a:xfrm>
            <a:off x="1547664" y="5445224"/>
            <a:ext cx="3826689" cy="369332"/>
          </a:xfrm>
          <a:prstGeom prst="rect">
            <a:avLst/>
          </a:prstGeom>
          <a:noFill/>
        </p:spPr>
        <p:txBody>
          <a:bodyPr wrap="none" rtlCol="0">
            <a:spAutoFit/>
          </a:bodyPr>
          <a:lstStyle/>
          <a:p>
            <a:r>
              <a:rPr lang="en-US" b="1" dirty="0" smtClean="0"/>
              <a:t>GW – R.I. pre-selected for I3 calls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xEl>
                                              <p:pRg st="4" end="4"/>
                                            </p:txEl>
                                          </p:spTgt>
                                        </p:tgtEl>
                                        <p:attrNameLst>
                                          <p:attrName>style.visibility</p:attrName>
                                        </p:attrNameLst>
                                      </p:cBhvr>
                                      <p:to>
                                        <p:strVal val="visible"/>
                                      </p:to>
                                    </p:set>
                                  </p:childTnLst>
                                </p:cTn>
                              </p:par>
                            </p:childTnLst>
                          </p:cTn>
                        </p:par>
                        <p:par>
                          <p:cTn id="17" fill="hold">
                            <p:stCondLst>
                              <p:cond delay="0"/>
                            </p:stCondLst>
                            <p:childTnLst>
                              <p:par>
                                <p:cTn id="18" presetID="17" presetClass="entr" presetSubtype="8" fill="hold" nodeType="after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p:cTn id="20" dur="500" fill="hold"/>
                                        <p:tgtEl>
                                          <p:spTgt spid="101"/>
                                        </p:tgtEl>
                                        <p:attrNameLst>
                                          <p:attrName>ppt_x</p:attrName>
                                        </p:attrNameLst>
                                      </p:cBhvr>
                                      <p:tavLst>
                                        <p:tav tm="0">
                                          <p:val>
                                            <p:strVal val="#ppt_x-#ppt_w/2"/>
                                          </p:val>
                                        </p:tav>
                                        <p:tav tm="100000">
                                          <p:val>
                                            <p:strVal val="#ppt_x"/>
                                          </p:val>
                                        </p:tav>
                                      </p:tavLst>
                                    </p:anim>
                                    <p:anim calcmode="lin" valueType="num">
                                      <p:cBhvr>
                                        <p:cTn id="21" dur="500" fill="hold"/>
                                        <p:tgtEl>
                                          <p:spTgt spid="101"/>
                                        </p:tgtEl>
                                        <p:attrNameLst>
                                          <p:attrName>ppt_y</p:attrName>
                                        </p:attrNameLst>
                                      </p:cBhvr>
                                      <p:tavLst>
                                        <p:tav tm="0">
                                          <p:val>
                                            <p:strVal val="#ppt_y"/>
                                          </p:val>
                                        </p:tav>
                                        <p:tav tm="100000">
                                          <p:val>
                                            <p:strVal val="#ppt_y"/>
                                          </p:val>
                                        </p:tav>
                                      </p:tavLst>
                                    </p:anim>
                                    <p:anim calcmode="lin" valueType="num">
                                      <p:cBhvr>
                                        <p:cTn id="22" dur="500" fill="hold"/>
                                        <p:tgtEl>
                                          <p:spTgt spid="101"/>
                                        </p:tgtEl>
                                        <p:attrNameLst>
                                          <p:attrName>ppt_w</p:attrName>
                                        </p:attrNameLst>
                                      </p:cBhvr>
                                      <p:tavLst>
                                        <p:tav tm="0">
                                          <p:val>
                                            <p:fltVal val="0"/>
                                          </p:val>
                                        </p:tav>
                                        <p:tav tm="100000">
                                          <p:val>
                                            <p:strVal val="#ppt_w"/>
                                          </p:val>
                                        </p:tav>
                                      </p:tavLst>
                                    </p:anim>
                                    <p:anim calcmode="lin" valueType="num">
                                      <p:cBhvr>
                                        <p:cTn id="23" dur="500" fill="hold"/>
                                        <p:tgtEl>
                                          <p:spTgt spid="101"/>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5" presetClass="entr" presetSubtype="10" fill="hold" grpId="0" nodeType="after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checkerboard(across)">
                                      <p:cBhvr>
                                        <p:cTn id="2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uiExpand="1" build="allAtOnce"/>
      <p:bldP spid="1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Current R&amp;D Activities</a:t>
            </a:r>
            <a:endParaRPr lang="en-US" dirty="0"/>
          </a:p>
        </p:txBody>
      </p:sp>
      <p:sp>
        <p:nvSpPr>
          <p:cNvPr id="4" name="Segnaposto contenuto 3"/>
          <p:cNvSpPr>
            <a:spLocks noGrp="1"/>
          </p:cNvSpPr>
          <p:nvPr>
            <p:ph idx="1"/>
          </p:nvPr>
        </p:nvSpPr>
        <p:spPr/>
        <p:txBody>
          <a:bodyPr/>
          <a:lstStyle/>
          <a:p>
            <a:r>
              <a:rPr lang="en-US" dirty="0" smtClean="0"/>
              <a:t>Optical and Mechanical properties of Silicon substrates</a:t>
            </a:r>
          </a:p>
          <a:p>
            <a:r>
              <a:rPr lang="en-US" dirty="0" smtClean="0"/>
              <a:t>Coatings</a:t>
            </a:r>
          </a:p>
          <a:p>
            <a:pPr lvl="1"/>
            <a:r>
              <a:rPr lang="en-US" dirty="0" err="1" smtClean="0"/>
              <a:t>R.Flaminio</a:t>
            </a:r>
            <a:r>
              <a:rPr lang="en-US" dirty="0" smtClean="0"/>
              <a:t> , </a:t>
            </a:r>
            <a:r>
              <a:rPr lang="en-US" dirty="0" err="1" smtClean="0"/>
              <a:t>I.Pinto</a:t>
            </a:r>
            <a:r>
              <a:rPr lang="en-US" dirty="0" smtClean="0"/>
              <a:t> and K. Craig talks</a:t>
            </a:r>
          </a:p>
          <a:p>
            <a:r>
              <a:rPr lang="en-US" dirty="0" smtClean="0"/>
              <a:t>Newtonian noise subtraction techniques</a:t>
            </a:r>
          </a:p>
          <a:p>
            <a:r>
              <a:rPr lang="en-US" dirty="0" smtClean="0"/>
              <a:t>Site identification</a:t>
            </a:r>
          </a:p>
          <a:p>
            <a:pPr lvl="1"/>
            <a:r>
              <a:rPr lang="en-US" dirty="0" smtClean="0"/>
              <a:t>Measurement ongoing in Italy and to be performed in Hungary.</a:t>
            </a:r>
          </a:p>
        </p:txBody>
      </p:sp>
      <p:sp>
        <p:nvSpPr>
          <p:cNvPr id="2" name="Segnaposto numero diapositiva 1"/>
          <p:cNvSpPr>
            <a:spLocks noGrp="1"/>
          </p:cNvSpPr>
          <p:nvPr>
            <p:ph type="sldNum" sz="quarter" idx="12"/>
          </p:nvPr>
        </p:nvSpPr>
        <p:spPr/>
        <p:txBody>
          <a:bodyPr/>
          <a:lstStyle/>
          <a:p>
            <a:fld id="{042AED99-7FB4-404E-8A97-64753DCE42EC}" type="slidenum">
              <a:rPr kumimoji="0" lang="en-US" smtClean="0"/>
              <a:pPr/>
              <a:t>25</a:t>
            </a:fld>
            <a:endParaRPr kumimoji="0" lang="en-US"/>
          </a:p>
        </p:txBody>
      </p:sp>
      <p:pic>
        <p:nvPicPr>
          <p:cNvPr id="5" name="Immagine 4" descr="ET-new-logo.png"/>
          <p:cNvPicPr>
            <a:picLocks noChangeAspect="1"/>
          </p:cNvPicPr>
          <p:nvPr/>
        </p:nvPicPr>
        <p:blipFill>
          <a:blip r:embed="rId2" cstate="print"/>
          <a:stretch>
            <a:fillRect/>
          </a:stretch>
        </p:blipFill>
        <p:spPr>
          <a:xfrm>
            <a:off x="7500958" y="0"/>
            <a:ext cx="1643042" cy="530717"/>
          </a:xfrm>
          <a:prstGeom prst="rect">
            <a:avLst/>
          </a:prstGeom>
        </p:spPr>
      </p:pic>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en-US" dirty="0" smtClean="0"/>
              <a:t>Enjoy the Workshop</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26</a:t>
            </a:fld>
            <a:endParaRPr kumimoji="0" lang="en-US"/>
          </a:p>
        </p:txBody>
      </p:sp>
      <p:pic>
        <p:nvPicPr>
          <p:cNvPr id="1026" name="Picture 2" descr="Immagine del dipinto &quot;la città ideale&quot; di Piero della Francesca"/>
          <p:cNvPicPr>
            <a:picLocks noChangeAspect="1" noChangeArrowheads="1"/>
          </p:cNvPicPr>
          <p:nvPr/>
        </p:nvPicPr>
        <p:blipFill>
          <a:blip r:embed="rId2" cstate="print"/>
          <a:srcRect/>
          <a:stretch>
            <a:fillRect/>
          </a:stretch>
        </p:blipFill>
        <p:spPr bwMode="auto">
          <a:xfrm>
            <a:off x="323528" y="2708920"/>
            <a:ext cx="8557874" cy="2160240"/>
          </a:xfrm>
          <a:prstGeom prst="rect">
            <a:avLst/>
          </a:prstGeom>
          <a:noFill/>
        </p:spPr>
      </p:pic>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16832"/>
            <a:ext cx="8305800" cy="2232248"/>
          </a:xfrm>
        </p:spPr>
        <p:txBody>
          <a:bodyPr>
            <a:normAutofit fontScale="90000"/>
          </a:bodyPr>
          <a:lstStyle/>
          <a:p>
            <a:pPr algn="ctr"/>
            <a:r>
              <a:rPr lang="en-US" sz="7300" dirty="0" smtClean="0"/>
              <a:t>From Virgo to ET</a:t>
            </a:r>
            <a:br>
              <a:rPr lang="en-US" sz="7300" dirty="0" smtClean="0"/>
            </a:br>
            <a:r>
              <a:rPr lang="en-US" dirty="0" smtClean="0"/>
              <a:t/>
            </a:r>
            <a:br>
              <a:rPr lang="en-US" dirty="0" smtClean="0"/>
            </a:br>
            <a:r>
              <a:rPr lang="en-US" sz="4400" dirty="0" smtClean="0"/>
              <a:t>… passing through Advanced Virgo </a:t>
            </a:r>
            <a:endParaRPr lang="en-US" sz="4400"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3</a:t>
            </a:fld>
            <a:endParaRPr kumimoji="0"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51520" y="404664"/>
            <a:ext cx="8229600" cy="852704"/>
          </a:xfrm>
        </p:spPr>
        <p:txBody>
          <a:bodyPr/>
          <a:lstStyle/>
          <a:p>
            <a:r>
              <a:rPr lang="en-US" dirty="0" smtClean="0"/>
              <a:t>Virgo infrastructure</a:t>
            </a:r>
            <a:endParaRPr lang="en-US" dirty="0"/>
          </a:p>
        </p:txBody>
      </p:sp>
      <p:sp>
        <p:nvSpPr>
          <p:cNvPr id="5" name="Segnaposto contenuto 4"/>
          <p:cNvSpPr>
            <a:spLocks noGrp="1"/>
          </p:cNvSpPr>
          <p:nvPr>
            <p:ph idx="1"/>
          </p:nvPr>
        </p:nvSpPr>
        <p:spPr>
          <a:xfrm>
            <a:off x="323528" y="1340768"/>
            <a:ext cx="8229600" cy="2160240"/>
          </a:xfrm>
        </p:spPr>
        <p:txBody>
          <a:bodyPr/>
          <a:lstStyle/>
          <a:p>
            <a:r>
              <a:rPr lang="en-US" dirty="0" smtClean="0"/>
              <a:t>The Virgo infrastructure close to Pisa (as well as the LIGO infrastructures) is well established and it has been a relevant and successful investment of some of the most important research institutions in Europe (CNRS &amp; INFN)</a:t>
            </a:r>
            <a:endParaRPr lang="en-US" dirty="0"/>
          </a:p>
        </p:txBody>
      </p:sp>
      <p:sp>
        <p:nvSpPr>
          <p:cNvPr id="3" name="Segnaposto numero diapositiva 2"/>
          <p:cNvSpPr>
            <a:spLocks noGrp="1"/>
          </p:cNvSpPr>
          <p:nvPr>
            <p:ph type="sldNum" sz="quarter" idx="12"/>
          </p:nvPr>
        </p:nvSpPr>
        <p:spPr/>
        <p:txBody>
          <a:bodyPr/>
          <a:lstStyle/>
          <a:p>
            <a:fld id="{042AED99-7FB4-404E-8A97-64753DCE42EC}" type="slidenum">
              <a:rPr kumimoji="0" lang="en-US" smtClean="0"/>
              <a:pPr/>
              <a:t>4</a:t>
            </a:fld>
            <a:endParaRPr kumimoji="0" lang="en-US"/>
          </a:p>
        </p:txBody>
      </p:sp>
      <p:pic>
        <p:nvPicPr>
          <p:cNvPr id="6" name="Immagine 5" descr="Virgo-Aerea-2011.tif"/>
          <p:cNvPicPr>
            <a:picLocks noChangeAspect="1"/>
          </p:cNvPicPr>
          <p:nvPr/>
        </p:nvPicPr>
        <p:blipFill>
          <a:blip r:embed="rId2" cstate="print"/>
          <a:stretch>
            <a:fillRect/>
          </a:stretch>
        </p:blipFill>
        <p:spPr>
          <a:xfrm>
            <a:off x="4141036" y="3140968"/>
            <a:ext cx="4895460" cy="3362006"/>
          </a:xfrm>
          <a:prstGeom prst="rect">
            <a:avLst/>
          </a:prstGeom>
        </p:spPr>
      </p:pic>
      <p:sp>
        <p:nvSpPr>
          <p:cNvPr id="7" name="Segnaposto contenuto 4"/>
          <p:cNvSpPr txBox="1">
            <a:spLocks/>
          </p:cNvSpPr>
          <p:nvPr/>
        </p:nvSpPr>
        <p:spPr>
          <a:xfrm>
            <a:off x="395536" y="3573016"/>
            <a:ext cx="3456384" cy="3024336"/>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Virgo Site is managed by the EGO consortium and to the</a:t>
            </a:r>
            <a:r>
              <a:rPr kumimoji="0" lang="en-US" sz="2600" b="0" i="0" u="none" strike="noStrike" kern="1200" cap="none" spc="0" normalizeH="0" noProof="0" dirty="0" smtClean="0">
                <a:ln>
                  <a:noFill/>
                </a:ln>
                <a:solidFill>
                  <a:schemeClr val="tx1"/>
                </a:solidFill>
                <a:effectLst/>
                <a:uLnTx/>
                <a:uFillTx/>
                <a:latin typeface="+mn-lt"/>
                <a:ea typeface="+mn-ea"/>
                <a:cs typeface="+mn-cs"/>
              </a:rPr>
              <a:t> Virgo scientific collaboration participate also Dutch, Polish and Hungarian teams</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Immagine 7" descr="virgologo.bmp"/>
          <p:cNvPicPr>
            <a:picLocks noChangeAspect="1"/>
          </p:cNvPicPr>
          <p:nvPr/>
        </p:nvPicPr>
        <p:blipFill>
          <a:blip r:embed="rId3" cstate="print"/>
          <a:stretch>
            <a:fillRect/>
          </a:stretch>
        </p:blipFill>
        <p:spPr>
          <a:xfrm>
            <a:off x="6374769" y="0"/>
            <a:ext cx="2769231" cy="544615"/>
          </a:xfrm>
          <a:prstGeom prst="rect">
            <a:avLst/>
          </a:prstGeom>
        </p:spPr>
      </p:pic>
      <p:sp>
        <p:nvSpPr>
          <p:cNvPr id="9" name="Segnaposto piè di pagina 8"/>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16632"/>
            <a:ext cx="8229600" cy="1143000"/>
          </a:xfrm>
        </p:spPr>
        <p:txBody>
          <a:bodyPr/>
          <a:lstStyle/>
          <a:p>
            <a:r>
              <a:rPr lang="en-US" dirty="0" smtClean="0"/>
              <a:t>Noise Budget</a:t>
            </a:r>
            <a:endParaRPr lang="en-US" dirty="0"/>
          </a:p>
        </p:txBody>
      </p:sp>
      <p:sp>
        <p:nvSpPr>
          <p:cNvPr id="3" name="Segnaposto contenuto 2"/>
          <p:cNvSpPr>
            <a:spLocks noGrp="1"/>
          </p:cNvSpPr>
          <p:nvPr>
            <p:ph idx="1"/>
          </p:nvPr>
        </p:nvSpPr>
        <p:spPr>
          <a:xfrm>
            <a:off x="179512" y="1340768"/>
            <a:ext cx="8892480" cy="1512168"/>
          </a:xfrm>
        </p:spPr>
        <p:txBody>
          <a:bodyPr/>
          <a:lstStyle/>
          <a:p>
            <a:r>
              <a:rPr lang="en-US" dirty="0" smtClean="0"/>
              <a:t>The infrastructure is not clearly limiting the Virgo detector current sensitivity</a:t>
            </a:r>
          </a:p>
          <a:p>
            <a:r>
              <a:rPr lang="en-US" dirty="0" smtClean="0"/>
              <a:t>The Virgo noise budget is almost completely understood </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5</a:t>
            </a:fld>
            <a:endParaRPr kumimoji="0" lang="en-US"/>
          </a:p>
        </p:txBody>
      </p:sp>
      <p:pic>
        <p:nvPicPr>
          <p:cNvPr id="5" name="Picture 4"/>
          <p:cNvPicPr>
            <a:picLocks noChangeAspect="1" noChangeArrowheads="1"/>
          </p:cNvPicPr>
          <p:nvPr/>
        </p:nvPicPr>
        <p:blipFill>
          <a:blip r:embed="rId2" cstate="screen"/>
          <a:srcRect/>
          <a:stretch>
            <a:fillRect/>
          </a:stretch>
        </p:blipFill>
        <p:spPr bwMode="auto">
          <a:xfrm>
            <a:off x="1979712" y="2851477"/>
            <a:ext cx="5400600" cy="3889891"/>
          </a:xfrm>
          <a:prstGeom prst="rect">
            <a:avLst/>
          </a:prstGeom>
          <a:ln>
            <a:noFill/>
          </a:ln>
          <a:effectLst>
            <a:outerShdw blurRad="292100" dist="139700" dir="2700000" algn="tl" rotWithShape="0">
              <a:srgbClr val="333333">
                <a:alpha val="65000"/>
              </a:srgbClr>
            </a:outerShdw>
          </a:effectLst>
        </p:spPr>
      </p:pic>
      <p:sp>
        <p:nvSpPr>
          <p:cNvPr id="6" name="TextBox 9"/>
          <p:cNvSpPr txBox="1"/>
          <p:nvPr/>
        </p:nvSpPr>
        <p:spPr>
          <a:xfrm>
            <a:off x="3761713" y="3606379"/>
            <a:ext cx="136030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chemeClr val="bg2">
                    <a:lumMod val="10000"/>
                  </a:schemeClr>
                </a:solidFill>
              </a:rPr>
              <a:t>Virgo, 2009</a:t>
            </a:r>
            <a:endParaRPr lang="en-US" dirty="0">
              <a:solidFill>
                <a:schemeClr val="bg2">
                  <a:lumMod val="10000"/>
                </a:schemeClr>
              </a:solidFill>
            </a:endParaRPr>
          </a:p>
        </p:txBody>
      </p:sp>
      <p:pic>
        <p:nvPicPr>
          <p:cNvPr id="7" name="Immagine 6" descr="virgologo.bmp"/>
          <p:cNvPicPr>
            <a:picLocks noChangeAspect="1"/>
          </p:cNvPicPr>
          <p:nvPr/>
        </p:nvPicPr>
        <p:blipFill>
          <a:blip r:embed="rId3" cstate="print"/>
          <a:stretch>
            <a:fillRect/>
          </a:stretch>
        </p:blipFill>
        <p:spPr>
          <a:xfrm>
            <a:off x="6374769" y="0"/>
            <a:ext cx="2769231" cy="544615"/>
          </a:xfrm>
          <a:prstGeom prst="rect">
            <a:avLst/>
          </a:prstGeom>
        </p:spPr>
      </p:pic>
      <p:sp>
        <p:nvSpPr>
          <p:cNvPr id="8" name="Segnaposto piè di pagina 7"/>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60648"/>
            <a:ext cx="8229600" cy="1143000"/>
          </a:xfrm>
        </p:spPr>
        <p:txBody>
          <a:bodyPr/>
          <a:lstStyle/>
          <a:p>
            <a:r>
              <a:rPr lang="en-US" dirty="0" smtClean="0"/>
              <a:t>Duty Cycle</a:t>
            </a:r>
            <a:endParaRPr lang="en-US" dirty="0"/>
          </a:p>
        </p:txBody>
      </p:sp>
      <p:sp>
        <p:nvSpPr>
          <p:cNvPr id="3" name="Segnaposto contenuto 2"/>
          <p:cNvSpPr>
            <a:spLocks noGrp="1"/>
          </p:cNvSpPr>
          <p:nvPr>
            <p:ph idx="1"/>
          </p:nvPr>
        </p:nvSpPr>
        <p:spPr>
          <a:xfrm>
            <a:off x="0" y="1484784"/>
            <a:ext cx="8964488" cy="1440160"/>
          </a:xfrm>
        </p:spPr>
        <p:txBody>
          <a:bodyPr/>
          <a:lstStyle/>
          <a:p>
            <a:r>
              <a:rPr lang="en-US" dirty="0" smtClean="0"/>
              <a:t>The infrastructure is not limiting the Virgo current duty cycle</a:t>
            </a:r>
          </a:p>
          <a:p>
            <a:r>
              <a:rPr lang="en-US" dirty="0" smtClean="0"/>
              <a:t>Initial GW detectors are quite reliable</a:t>
            </a:r>
          </a:p>
          <a:p>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6</a:t>
            </a:fld>
            <a:endParaRPr kumimoji="0" lang="en-US"/>
          </a:p>
        </p:txBody>
      </p:sp>
      <p:sp>
        <p:nvSpPr>
          <p:cNvPr id="5" name="TextBox 9"/>
          <p:cNvSpPr txBox="1"/>
          <p:nvPr/>
        </p:nvSpPr>
        <p:spPr>
          <a:xfrm>
            <a:off x="5943600" y="3962400"/>
            <a:ext cx="1325641" cy="369332"/>
          </a:xfrm>
          <a:prstGeom prst="rect">
            <a:avLst/>
          </a:prstGeom>
          <a:noFill/>
        </p:spPr>
        <p:txBody>
          <a:bodyPr wrap="none" rtlCol="0">
            <a:spAutoFit/>
          </a:bodyPr>
          <a:lstStyle/>
          <a:p>
            <a:r>
              <a:rPr lang="en-US" dirty="0" smtClean="0"/>
              <a:t>VIRGO VSR2</a:t>
            </a:r>
            <a:endParaRPr lang="en-US" dirty="0"/>
          </a:p>
        </p:txBody>
      </p:sp>
      <p:pic>
        <p:nvPicPr>
          <p:cNvPr id="6" name="Picture 10" descr="Schermata 2011-07-08 a 17.10.59.png"/>
          <p:cNvPicPr>
            <a:picLocks noChangeAspect="1"/>
          </p:cNvPicPr>
          <p:nvPr/>
        </p:nvPicPr>
        <p:blipFill>
          <a:blip r:embed="rId2" cstate="print"/>
          <a:stretch>
            <a:fillRect/>
          </a:stretch>
        </p:blipFill>
        <p:spPr>
          <a:xfrm>
            <a:off x="395536" y="2924944"/>
            <a:ext cx="7966938" cy="3261320"/>
          </a:xfrm>
          <a:prstGeom prst="rect">
            <a:avLst/>
          </a:prstGeom>
        </p:spPr>
      </p:pic>
      <p:sp>
        <p:nvSpPr>
          <p:cNvPr id="7" name="Text Box 4"/>
          <p:cNvSpPr txBox="1">
            <a:spLocks noChangeArrowheads="1"/>
          </p:cNvSpPr>
          <p:nvPr/>
        </p:nvSpPr>
        <p:spPr bwMode="auto">
          <a:xfrm>
            <a:off x="3203848" y="6279976"/>
            <a:ext cx="2438400" cy="533400"/>
          </a:xfrm>
          <a:prstGeom prst="rect">
            <a:avLst/>
          </a:prstGeom>
          <a:noFill/>
          <a:ln w="9525">
            <a:noFill/>
            <a:round/>
            <a:headEnd/>
            <a:tailEnd/>
          </a:ln>
          <a:effectLst/>
        </p:spPr>
        <p:txBody>
          <a:bodyPr wrap="none" lIns="90000" tIns="64404"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US" b="1" dirty="0" smtClean="0">
                <a:solidFill>
                  <a:schemeClr val="bg1"/>
                </a:solidFill>
                <a:ea typeface="Droid Sans Fallback" charset="0"/>
                <a:cs typeface="Droid Sans Fallback" charset="0"/>
              </a:rPr>
              <a:t>Virgo: Jul 09 </a:t>
            </a:r>
            <a:r>
              <a:rPr lang="en-US" b="1" dirty="0">
                <a:solidFill>
                  <a:schemeClr val="bg1"/>
                </a:solidFill>
                <a:ea typeface="Droid Sans Fallback" charset="0"/>
                <a:cs typeface="Droid Sans Fallback" charset="0"/>
              </a:rPr>
              <a:t>– </a:t>
            </a:r>
            <a:r>
              <a:rPr lang="en-US" b="1" dirty="0" smtClean="0">
                <a:solidFill>
                  <a:schemeClr val="bg1"/>
                </a:solidFill>
                <a:ea typeface="Droid Sans Fallback" charset="0"/>
                <a:cs typeface="Droid Sans Fallback" charset="0"/>
              </a:rPr>
              <a:t>Jan 10</a:t>
            </a:r>
          </a:p>
        </p:txBody>
      </p:sp>
      <p:sp>
        <p:nvSpPr>
          <p:cNvPr id="8" name="Rectangle 2"/>
          <p:cNvSpPr>
            <a:spLocks noChangeArrowheads="1"/>
          </p:cNvSpPr>
          <p:nvPr/>
        </p:nvSpPr>
        <p:spPr bwMode="auto">
          <a:xfrm>
            <a:off x="5943600" y="2971800"/>
            <a:ext cx="2857500" cy="685800"/>
          </a:xfrm>
          <a:prstGeom prst="rect">
            <a:avLst/>
          </a:prstGeom>
          <a:solidFill>
            <a:srgbClr val="FFFFFF"/>
          </a:solidFill>
          <a:ln w="9525">
            <a:solidFill>
              <a:srgbClr val="000000"/>
            </a:solidFill>
            <a:round/>
            <a:headEnd/>
            <a:tailEnd/>
          </a:ln>
          <a:effectLst/>
        </p:spPr>
        <p:txBody>
          <a:bodyPr wrap="none" lIns="90000" tIns="62640" rIns="90000" bIns="45000" anchor="ctr">
            <a:prstTxWarp prst="textNoShape">
              <a:avLst/>
            </a:prstTxWarp>
          </a:bodyPr>
          <a:lstStyle/>
          <a:p>
            <a:pPr algn="ctr">
              <a:tabLst>
                <a:tab pos="723900" algn="l"/>
                <a:tab pos="1447800" algn="l"/>
                <a:tab pos="2171700" algn="l"/>
              </a:tabLst>
            </a:pPr>
            <a:r>
              <a:rPr lang="en-US" sz="2000" b="1" dirty="0">
                <a:solidFill>
                  <a:srgbClr val="008000"/>
                </a:solidFill>
                <a:ea typeface="Droid Sans Fallback" charset="0"/>
                <a:cs typeface="Droid Sans Fallback" charset="0"/>
              </a:rPr>
              <a:t>Science time: </a:t>
            </a:r>
            <a:r>
              <a:rPr lang="en-US" sz="2000" b="1" dirty="0" smtClean="0">
                <a:solidFill>
                  <a:srgbClr val="008000"/>
                </a:solidFill>
                <a:ea typeface="Droid Sans Fallback" charset="0"/>
                <a:cs typeface="Droid Sans Fallback" charset="0"/>
              </a:rPr>
              <a:t>80.4%</a:t>
            </a:r>
            <a:endParaRPr lang="en-US" sz="2000" b="1" dirty="0">
              <a:solidFill>
                <a:srgbClr val="008000"/>
              </a:solidFill>
              <a:ea typeface="Droid Sans Fallback" charset="0"/>
              <a:cs typeface="Droid Sans Fallback" charset="0"/>
            </a:endParaRPr>
          </a:p>
          <a:p>
            <a:pPr algn="ctr">
              <a:tabLst>
                <a:tab pos="723900" algn="l"/>
                <a:tab pos="1447800" algn="l"/>
                <a:tab pos="2171700" algn="l"/>
              </a:tabLst>
            </a:pPr>
            <a:r>
              <a:rPr lang="en-US" sz="2000" b="1" dirty="0">
                <a:solidFill>
                  <a:srgbClr val="E67814"/>
                </a:solidFill>
                <a:ea typeface="Droid Sans Fallback" charset="0"/>
                <a:cs typeface="Droid Sans Fallback" charset="0"/>
              </a:rPr>
              <a:t>Locked time: </a:t>
            </a:r>
            <a:r>
              <a:rPr lang="en-US" sz="2000" b="1" dirty="0" smtClean="0">
                <a:solidFill>
                  <a:srgbClr val="E67814"/>
                </a:solidFill>
                <a:ea typeface="Droid Sans Fallback" charset="0"/>
                <a:cs typeface="Droid Sans Fallback" charset="0"/>
              </a:rPr>
              <a:t> 85.2%</a:t>
            </a:r>
            <a:endParaRPr lang="en-US" sz="2000" b="1" dirty="0">
              <a:solidFill>
                <a:srgbClr val="E67814"/>
              </a:solidFill>
              <a:ea typeface="Droid Sans Fallback" charset="0"/>
              <a:cs typeface="Droid Sans Fallback" charset="0"/>
            </a:endParaRPr>
          </a:p>
        </p:txBody>
      </p:sp>
      <p:pic>
        <p:nvPicPr>
          <p:cNvPr id="9" name="Immagine 8" descr="virgologo.bmp"/>
          <p:cNvPicPr>
            <a:picLocks noChangeAspect="1"/>
          </p:cNvPicPr>
          <p:nvPr/>
        </p:nvPicPr>
        <p:blipFill>
          <a:blip r:embed="rId3" cstate="print"/>
          <a:stretch>
            <a:fillRect/>
          </a:stretch>
        </p:blipFill>
        <p:spPr>
          <a:xfrm>
            <a:off x="6374769" y="0"/>
            <a:ext cx="2769231" cy="544615"/>
          </a:xfrm>
          <a:prstGeom prst="rect">
            <a:avLst/>
          </a:prstGeom>
        </p:spPr>
      </p:pic>
      <p:sp>
        <p:nvSpPr>
          <p:cNvPr id="10" name="Segnaposto piè di pagina 9"/>
          <p:cNvSpPr>
            <a:spLocks noGrp="1"/>
          </p:cNvSpPr>
          <p:nvPr>
            <p:ph type="ftr" sz="quarter" idx="11"/>
          </p:nvPr>
        </p:nvSpPr>
        <p:spPr>
          <a:xfrm>
            <a:off x="139080" y="6453336"/>
            <a:ext cx="3352800" cy="365125"/>
          </a:xfrm>
        </p:spPr>
        <p:txBody>
          <a:bodyPr/>
          <a:lstStyle/>
          <a:p>
            <a:r>
              <a:rPr kumimoji="0" lang="en-US" dirty="0" err="1" smtClean="0"/>
              <a:t>ELiTES</a:t>
            </a:r>
            <a:r>
              <a:rPr kumimoji="0" lang="en-US" dirty="0" smtClean="0"/>
              <a:t> Bilateral Meeting 2013</a:t>
            </a:r>
            <a:endParaRPr kumimoji="0"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Toward the 2</a:t>
            </a:r>
            <a:r>
              <a:rPr lang="en-US" baseline="30000" dirty="0" smtClean="0"/>
              <a:t>nd</a:t>
            </a:r>
            <a:r>
              <a:rPr lang="en-US" dirty="0" smtClean="0"/>
              <a:t> generation</a:t>
            </a:r>
            <a:endParaRPr lang="en-US" dirty="0"/>
          </a:p>
        </p:txBody>
      </p:sp>
      <p:sp>
        <p:nvSpPr>
          <p:cNvPr id="3" name="Segnaposto contenuto 2"/>
          <p:cNvSpPr>
            <a:spLocks noGrp="1"/>
          </p:cNvSpPr>
          <p:nvPr>
            <p:ph idx="1"/>
          </p:nvPr>
        </p:nvSpPr>
        <p:spPr/>
        <p:txBody>
          <a:bodyPr/>
          <a:lstStyle/>
          <a:p>
            <a:r>
              <a:rPr lang="en-US" dirty="0" smtClean="0"/>
              <a:t>Initial (1</a:t>
            </a:r>
            <a:r>
              <a:rPr lang="en-US" baseline="30000" dirty="0" smtClean="0"/>
              <a:t>st</a:t>
            </a:r>
            <a:r>
              <a:rPr lang="en-US" dirty="0" smtClean="0"/>
              <a:t> Generation) GW detector infrastructures have been, hence, selected to host the evolution of the interferometers toward the advanced (2</a:t>
            </a:r>
            <a:r>
              <a:rPr lang="en-US" baseline="30000" dirty="0" smtClean="0"/>
              <a:t>nd</a:t>
            </a:r>
            <a:r>
              <a:rPr lang="en-US" dirty="0" smtClean="0"/>
              <a:t> generation)</a:t>
            </a:r>
          </a:p>
          <a:p>
            <a:r>
              <a:rPr lang="en-US" dirty="0" smtClean="0"/>
              <a:t>But, in case of Virgo, this requested not negligible compromises</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7</a:t>
            </a:fld>
            <a:endParaRPr kumimoji="0" lang="en-US"/>
          </a:p>
        </p:txBody>
      </p:sp>
      <p:sp>
        <p:nvSpPr>
          <p:cNvPr id="5" name="Segnaposto piè di pagina 4"/>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8229600" cy="1143000"/>
          </a:xfrm>
        </p:spPr>
        <p:txBody>
          <a:bodyPr/>
          <a:lstStyle/>
          <a:p>
            <a:r>
              <a:rPr lang="en-US" dirty="0" err="1" smtClean="0"/>
              <a:t>AdV</a:t>
            </a:r>
            <a:r>
              <a:rPr lang="en-US" dirty="0" smtClean="0"/>
              <a:t> optical layout</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8</a:t>
            </a:fld>
            <a:endParaRPr kumimoji="0"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07504" y="1196752"/>
            <a:ext cx="7619250" cy="5560856"/>
          </a:xfrm>
          <a:prstGeom prst="rect">
            <a:avLst/>
          </a:prstGeom>
          <a:noFill/>
          <a:ln w="9525">
            <a:noFill/>
            <a:miter lim="800000"/>
            <a:headEnd/>
            <a:tailEnd/>
          </a:ln>
        </p:spPr>
      </p:pic>
      <p:pic>
        <p:nvPicPr>
          <p:cNvPr id="5" name="Picture 28" descr="advlogo_final"/>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956376" y="44624"/>
            <a:ext cx="1143008" cy="621116"/>
          </a:xfrm>
          <a:prstGeom prst="rect">
            <a:avLst/>
          </a:prstGeom>
          <a:solidFill>
            <a:schemeClr val="bg1"/>
          </a:solidFill>
        </p:spPr>
      </p:pic>
      <p:sp>
        <p:nvSpPr>
          <p:cNvPr id="6" name="Segnaposto piè di pagina 5"/>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8229600" cy="1143000"/>
          </a:xfrm>
        </p:spPr>
        <p:txBody>
          <a:bodyPr/>
          <a:lstStyle/>
          <a:p>
            <a:r>
              <a:rPr lang="en-US" dirty="0" smtClean="0"/>
              <a:t>MSRC </a:t>
            </a:r>
            <a:r>
              <a:rPr lang="en-US" dirty="0" err="1" smtClean="0"/>
              <a:t>vs</a:t>
            </a:r>
            <a:r>
              <a:rPr lang="en-US" dirty="0" smtClean="0"/>
              <a:t> NDRC</a:t>
            </a:r>
            <a:endParaRPr lang="en-US" dirty="0"/>
          </a:p>
        </p:txBody>
      </p:sp>
      <p:sp>
        <p:nvSpPr>
          <p:cNvPr id="4" name="Segnaposto numero diapositiva 3"/>
          <p:cNvSpPr>
            <a:spLocks noGrp="1"/>
          </p:cNvSpPr>
          <p:nvPr>
            <p:ph type="sldNum" sz="quarter" idx="12"/>
          </p:nvPr>
        </p:nvSpPr>
        <p:spPr/>
        <p:txBody>
          <a:bodyPr/>
          <a:lstStyle/>
          <a:p>
            <a:fld id="{042AED99-7FB4-404E-8A97-64753DCE42EC}" type="slidenum">
              <a:rPr kumimoji="0" lang="en-US" smtClean="0"/>
              <a:pPr/>
              <a:t>9</a:t>
            </a:fld>
            <a:endParaRPr kumimoji="0"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07504" y="1196752"/>
            <a:ext cx="7619250" cy="556085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123728" y="2226606"/>
            <a:ext cx="4680520" cy="4226730"/>
          </a:xfrm>
          <a:prstGeom prst="rect">
            <a:avLst/>
          </a:prstGeom>
          <a:noFill/>
          <a:ln w="9525">
            <a:noFill/>
            <a:miter lim="800000"/>
            <a:headEnd/>
            <a:tailEnd/>
          </a:ln>
        </p:spPr>
      </p:pic>
      <p:sp>
        <p:nvSpPr>
          <p:cNvPr id="7" name="Rettangolo 6"/>
          <p:cNvSpPr/>
          <p:nvPr/>
        </p:nvSpPr>
        <p:spPr>
          <a:xfrm>
            <a:off x="1979712" y="1700808"/>
            <a:ext cx="222368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MSRC</a:t>
            </a:r>
            <a:endParaRPr lang="it-IT"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2" name="Picture 4"/>
          <p:cNvPicPr>
            <a:picLocks noChangeAspect="1" noChangeArrowheads="1"/>
          </p:cNvPicPr>
          <p:nvPr/>
        </p:nvPicPr>
        <p:blipFill>
          <a:blip r:embed="rId4" cstate="print"/>
          <a:srcRect/>
          <a:stretch>
            <a:fillRect/>
          </a:stretch>
        </p:blipFill>
        <p:spPr bwMode="auto">
          <a:xfrm>
            <a:off x="5402083" y="0"/>
            <a:ext cx="3741917" cy="3175818"/>
          </a:xfrm>
          <a:prstGeom prst="rect">
            <a:avLst/>
          </a:prstGeom>
          <a:noFill/>
          <a:ln w="9525">
            <a:noFill/>
            <a:miter lim="800000"/>
            <a:headEnd/>
            <a:tailEnd/>
          </a:ln>
        </p:spPr>
      </p:pic>
      <p:sp>
        <p:nvSpPr>
          <p:cNvPr id="9" name="Rettangolo 8"/>
          <p:cNvSpPr/>
          <p:nvPr/>
        </p:nvSpPr>
        <p:spPr>
          <a:xfrm>
            <a:off x="5652120" y="1700808"/>
            <a:ext cx="1813317" cy="769441"/>
          </a:xfrm>
          <a:prstGeom prst="rect">
            <a:avLst/>
          </a:prstGeom>
          <a:noFill/>
        </p:spPr>
        <p:txBody>
          <a:bodyPr wrap="none" lIns="91440" tIns="45720" rIns="91440" bIns="45720">
            <a:spAutoFit/>
          </a:bodyPr>
          <a:lstStyle/>
          <a:p>
            <a:pPr algn="ctr"/>
            <a:r>
              <a:rPr lang="it-IT"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NDRC</a:t>
            </a:r>
            <a:endParaRPr lang="it-IT"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CasellaDiTesto 9"/>
          <p:cNvSpPr txBox="1"/>
          <p:nvPr/>
        </p:nvSpPr>
        <p:spPr>
          <a:xfrm>
            <a:off x="5076056" y="4941168"/>
            <a:ext cx="4067944" cy="1477328"/>
          </a:xfrm>
          <a:prstGeom prst="rect">
            <a:avLst/>
          </a:prstGeom>
          <a:solidFill>
            <a:schemeClr val="bg1"/>
          </a:solidFill>
        </p:spPr>
        <p:txBody>
          <a:bodyPr wrap="square" rtlCol="0">
            <a:spAutoFit/>
          </a:bodyPr>
          <a:lstStyle/>
          <a:p>
            <a:r>
              <a:rPr lang="en-US" dirty="0" smtClean="0">
                <a:solidFill>
                  <a:srgbClr val="000000"/>
                </a:solidFill>
              </a:rPr>
              <a:t>Marginally Stable Recycling Cavities solution has been a trade-off solution due to a series of constrains where </a:t>
            </a:r>
            <a:r>
              <a:rPr lang="en-US" b="1" dirty="0" smtClean="0">
                <a:solidFill>
                  <a:srgbClr val="000000"/>
                </a:solidFill>
              </a:rPr>
              <a:t>the cost of an upgrade of the infrastructures had a relevant role</a:t>
            </a:r>
            <a:endParaRPr lang="en-US" b="1" dirty="0">
              <a:solidFill>
                <a:srgbClr val="000000"/>
              </a:solidFill>
            </a:endParaRPr>
          </a:p>
        </p:txBody>
      </p:sp>
      <p:sp>
        <p:nvSpPr>
          <p:cNvPr id="11" name="Segnaposto piè di pagina 10"/>
          <p:cNvSpPr>
            <a:spLocks noGrp="1"/>
          </p:cNvSpPr>
          <p:nvPr>
            <p:ph type="ftr" sz="quarter" idx="11"/>
          </p:nvPr>
        </p:nvSpPr>
        <p:spPr/>
        <p:txBody>
          <a:bodyPr/>
          <a:lstStyle/>
          <a:p>
            <a:r>
              <a:rPr kumimoji="0" lang="en-US" smtClean="0"/>
              <a:t>ELiTES Bilateral Meeting 2013</a:t>
            </a:r>
            <a:endParaRPr kumimoji="0"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heckerboard(across)">
                                      <p:cBhvr>
                                        <p:cTn id="22" dur="500"/>
                                        <p:tgtEl>
                                          <p:spTgt spid="2052"/>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rdGen2">
  <a:themeElements>
    <a:clrScheme name="Personalizzato 1">
      <a:dk1>
        <a:srgbClr val="FFFFFF"/>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3rdGen2</Template>
  <TotalTime>0</TotalTime>
  <Words>1260</Words>
  <Application>Microsoft Office PowerPoint</Application>
  <PresentationFormat>Presentazione su schermo (4:3)</PresentationFormat>
  <Paragraphs>260</Paragraphs>
  <Slides>26</Slides>
  <Notes>2</Notes>
  <HiddenSlides>0</HiddenSlides>
  <MMClips>0</MMClips>
  <ScaleCrop>false</ScaleCrop>
  <HeadingPairs>
    <vt:vector size="4" baseType="variant">
      <vt:variant>
        <vt:lpstr>Tema</vt:lpstr>
      </vt:variant>
      <vt:variant>
        <vt:i4>1</vt:i4>
      </vt:variant>
      <vt:variant>
        <vt:lpstr>Titoli diapositive</vt:lpstr>
      </vt:variant>
      <vt:variant>
        <vt:i4>26</vt:i4>
      </vt:variant>
    </vt:vector>
  </HeadingPairs>
  <TitlesOfParts>
    <vt:vector size="27" baseType="lpstr">
      <vt:lpstr>3rdGen2</vt:lpstr>
      <vt:lpstr>OPENING A NEW ERA FOR THE ASTROPHYSICS: THE FUTURE DETECTORS OF GRAVITATIONAL WAVES</vt:lpstr>
      <vt:lpstr>Why this workshop?</vt:lpstr>
      <vt:lpstr>From Virgo to ET  … passing through Advanced Virgo </vt:lpstr>
      <vt:lpstr>Virgo infrastructure</vt:lpstr>
      <vt:lpstr>Noise Budget</vt:lpstr>
      <vt:lpstr>Duty Cycle</vt:lpstr>
      <vt:lpstr>Toward the 2nd generation</vt:lpstr>
      <vt:lpstr>AdV optical layout</vt:lpstr>
      <vt:lpstr>MSRC vs NDRC</vt:lpstr>
      <vt:lpstr>AdV new technologies</vt:lpstr>
      <vt:lpstr>MIRRORS – SUBSTRATES</vt:lpstr>
      <vt:lpstr>POLISHING</vt:lpstr>
      <vt:lpstr>THERMAL COMPENSATION</vt:lpstr>
      <vt:lpstr>STRAY LIGHT</vt:lpstr>
      <vt:lpstr>STRAY LIGHT MITIGATION</vt:lpstr>
      <vt:lpstr>STRAY LIGHT MITIGATION</vt:lpstr>
      <vt:lpstr>INFRASTRUCTURE</vt:lpstr>
      <vt:lpstr>AdV timeline</vt:lpstr>
      <vt:lpstr>3rd Generation?</vt:lpstr>
      <vt:lpstr>3rd generation?</vt:lpstr>
      <vt:lpstr>Gravity Gradient noise in AdV</vt:lpstr>
      <vt:lpstr>Lesson of LCGT/KAGRA</vt:lpstr>
      <vt:lpstr>ET strategy?</vt:lpstr>
      <vt:lpstr>Diapositiva 24</vt:lpstr>
      <vt:lpstr>Current R&amp;D Activities</vt:lpstr>
      <vt:lpstr>Enjoy the Workshop</vt:lpstr>
    </vt:vector>
  </TitlesOfParts>
  <Company>INFN Perugia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A NEW ERA FOR THE ASTROPHYSICS: THE FUTURE DETECTORS OF GRAVITATIONAL WAVES</dc:title>
  <dc:creator>Michele Punturo</dc:creator>
  <cp:lastModifiedBy>Michele Punturo</cp:lastModifiedBy>
  <cp:revision>266</cp:revision>
  <dcterms:created xsi:type="dcterms:W3CDTF">2013-04-02T15:10:47Z</dcterms:created>
  <dcterms:modified xsi:type="dcterms:W3CDTF">2013-04-17T21:12:49Z</dcterms:modified>
</cp:coreProperties>
</file>