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59" r:id="rId2"/>
    <p:sldId id="370" r:id="rId3"/>
    <p:sldId id="372" r:id="rId4"/>
    <p:sldId id="373" r:id="rId5"/>
    <p:sldId id="303" r:id="rId6"/>
    <p:sldId id="304" r:id="rId7"/>
    <p:sldId id="364" r:id="rId8"/>
    <p:sldId id="362" r:id="rId9"/>
    <p:sldId id="363" r:id="rId10"/>
    <p:sldId id="365" r:id="rId11"/>
    <p:sldId id="366" r:id="rId12"/>
    <p:sldId id="367" r:id="rId13"/>
    <p:sldId id="305" r:id="rId14"/>
    <p:sldId id="368" r:id="rId15"/>
    <p:sldId id="369" r:id="rId16"/>
    <p:sldId id="306" r:id="rId17"/>
    <p:sldId id="329" r:id="rId18"/>
    <p:sldId id="330" r:id="rId19"/>
    <p:sldId id="349" r:id="rId20"/>
    <p:sldId id="331" r:id="rId21"/>
    <p:sldId id="310" r:id="rId22"/>
    <p:sldId id="321" r:id="rId23"/>
    <p:sldId id="322" r:id="rId24"/>
    <p:sldId id="315" r:id="rId25"/>
    <p:sldId id="318" r:id="rId26"/>
    <p:sldId id="376" r:id="rId27"/>
    <p:sldId id="377" r:id="rId28"/>
    <p:sldId id="317" r:id="rId29"/>
    <p:sldId id="319" r:id="rId30"/>
    <p:sldId id="375" r:id="rId31"/>
    <p:sldId id="323" r:id="rId32"/>
    <p:sldId id="328" r:id="rId33"/>
    <p:sldId id="341" r:id="rId34"/>
    <p:sldId id="335" r:id="rId35"/>
    <p:sldId id="336" r:id="rId36"/>
    <p:sldId id="338" r:id="rId37"/>
    <p:sldId id="339" r:id="rId38"/>
    <p:sldId id="340" r:id="rId39"/>
    <p:sldId id="342" r:id="rId40"/>
    <p:sldId id="343" r:id="rId41"/>
    <p:sldId id="355" r:id="rId42"/>
    <p:sldId id="357" r:id="rId43"/>
    <p:sldId id="356" r:id="rId44"/>
    <p:sldId id="358" r:id="rId45"/>
    <p:sldId id="360" r:id="rId46"/>
    <p:sldId id="351" r:id="rId47"/>
    <p:sldId id="313" r:id="rId48"/>
    <p:sldId id="352" r:id="rId49"/>
    <p:sldId id="353" r:id="rId50"/>
    <p:sldId id="354" r:id="rId51"/>
    <p:sldId id="337" r:id="rId52"/>
    <p:sldId id="309" r:id="rId53"/>
    <p:sldId id="300" r:id="rId54"/>
    <p:sldId id="302" r:id="rId55"/>
    <p:sldId id="378" r:id="rId56"/>
    <p:sldId id="379" r:id="rId57"/>
    <p:sldId id="380" r:id="rId58"/>
    <p:sldId id="381" r:id="rId59"/>
    <p:sldId id="382" r:id="rId60"/>
    <p:sldId id="301" r:id="rId61"/>
  </p:sldIdLst>
  <p:sldSz cx="9144000" cy="6858000" type="screen4x3"/>
  <p:notesSz cx="10234613" cy="146637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6" autoAdjust="0"/>
    <p:restoredTop sz="85846" autoAdjust="0"/>
  </p:normalViewPr>
  <p:slideViewPr>
    <p:cSldViewPr>
      <p:cViewPr>
        <p:scale>
          <a:sx n="64" d="100"/>
          <a:sy n="64" d="100"/>
        </p:scale>
        <p:origin x="-129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4998" cy="733187"/>
          </a:xfrm>
          <a:prstGeom prst="rect">
            <a:avLst/>
          </a:prstGeom>
        </p:spPr>
        <p:txBody>
          <a:bodyPr vert="horz" lIns="142253" tIns="71126" rIns="142253" bIns="71126" rtlCol="0"/>
          <a:lstStyle>
            <a:lvl1pPr algn="l">
              <a:defRPr sz="20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50" y="1"/>
            <a:ext cx="4434998" cy="733187"/>
          </a:xfrm>
          <a:prstGeom prst="rect">
            <a:avLst/>
          </a:prstGeom>
        </p:spPr>
        <p:txBody>
          <a:bodyPr vert="horz" lIns="142253" tIns="71126" rIns="142253" bIns="71126" rtlCol="0"/>
          <a:lstStyle>
            <a:lvl1pPr algn="r">
              <a:defRPr sz="2000"/>
            </a:lvl1pPr>
          </a:lstStyle>
          <a:p>
            <a:fld id="{57DF2EA2-CF93-43A9-8038-927FA5B6F6B4}" type="datetimeFigureOut">
              <a:rPr lang="de-DE" smtClean="0"/>
              <a:pPr/>
              <a:t>18.04.2013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54150" y="1103313"/>
            <a:ext cx="7326313" cy="5494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2253" tIns="71126" rIns="142253" bIns="7112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6965275"/>
            <a:ext cx="8187690" cy="6598682"/>
          </a:xfrm>
          <a:prstGeom prst="rect">
            <a:avLst/>
          </a:prstGeom>
        </p:spPr>
        <p:txBody>
          <a:bodyPr vert="horz" lIns="142253" tIns="71126" rIns="142253" bIns="71126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13928007"/>
            <a:ext cx="4434998" cy="733187"/>
          </a:xfrm>
          <a:prstGeom prst="rect">
            <a:avLst/>
          </a:prstGeom>
        </p:spPr>
        <p:txBody>
          <a:bodyPr vert="horz" lIns="142253" tIns="71126" rIns="142253" bIns="71126" rtlCol="0" anchor="b"/>
          <a:lstStyle>
            <a:lvl1pPr algn="l">
              <a:defRPr sz="20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50" y="13928007"/>
            <a:ext cx="4434998" cy="733187"/>
          </a:xfrm>
          <a:prstGeom prst="rect">
            <a:avLst/>
          </a:prstGeom>
        </p:spPr>
        <p:txBody>
          <a:bodyPr vert="horz" lIns="142253" tIns="71126" rIns="142253" bIns="71126" rtlCol="0" anchor="b"/>
          <a:lstStyle>
            <a:lvl1pPr algn="r">
              <a:defRPr sz="2000"/>
            </a:lvl1pPr>
          </a:lstStyle>
          <a:p>
            <a:fld id="{20149CAE-4E88-4A57-84D2-7AB66885FC1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40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404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62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6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62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62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62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62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6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62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5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ECB2-8609-4612-B136-4EC12F569237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20B5-C764-410C-BC6C-DEFCA1619B1D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BF58-7481-4418-BA7C-F2F4E1F9B8BE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301203"/>
            <a:ext cx="9144000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4525963"/>
          </a:xfrm>
        </p:spPr>
        <p:txBody>
          <a:bodyPr>
            <a:normAutofit/>
          </a:bodyPr>
          <a:lstStyle>
            <a:lvl1pPr>
              <a:defRPr sz="2400" b="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</a:t>
            </a:r>
            <a:endParaRPr lang="de-DE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4622039" y="6337438"/>
            <a:ext cx="27340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00" b="0" dirty="0" smtClean="0">
                <a:solidFill>
                  <a:schemeClr val="bg1"/>
                </a:solidFill>
              </a:rPr>
              <a:t>Takanori Sekiguchi</a:t>
            </a:r>
          </a:p>
          <a:p>
            <a:pPr algn="ctr"/>
            <a:r>
              <a:rPr lang="de-DE" sz="1300" b="0" dirty="0" smtClean="0">
                <a:solidFill>
                  <a:srgbClr val="FFFF00"/>
                </a:solidFill>
              </a:rPr>
              <a:t>Italy-Japan</a:t>
            </a:r>
            <a:r>
              <a:rPr lang="de-DE" sz="1300" b="0" baseline="0" dirty="0" smtClean="0">
                <a:solidFill>
                  <a:srgbClr val="FFFF00"/>
                </a:solidFill>
              </a:rPr>
              <a:t> Workshop (19 April, 2013)</a:t>
            </a:r>
            <a:endParaRPr lang="de-DE" sz="1300" b="0" dirty="0">
              <a:solidFill>
                <a:srgbClr val="FFFF00"/>
              </a:solidFill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1"/>
          </p:nvPr>
        </p:nvSpPr>
        <p:spPr>
          <a:xfrm>
            <a:off x="8244408" y="6381328"/>
            <a:ext cx="792088" cy="365125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fld id="{F6F58ED1-7DA8-44AB-BE95-40629BCD748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6376343"/>
            <a:ext cx="929860" cy="43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76343"/>
            <a:ext cx="15240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372" y="6376342"/>
            <a:ext cx="1035508" cy="43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83C9-1758-4BC6-80E8-5074787E3513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C780-994B-426B-969B-59EA46A2ACF4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94E5-8BD8-46D5-94CB-0F15DBA22155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C0A3-993D-429D-A65D-BE3E884F4515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2E6C-F757-414B-9621-FB07F6CE85FA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3AF5-CA48-4D46-A52F-4790C2910366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CA1F-D39D-48C1-AE78-48659A21AC0A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72000-DAFD-427F-81F4-D3F3899AB08D}" type="datetime1">
              <a:rPr lang="de-DE" smtClean="0"/>
              <a:pPr/>
              <a:t>18.04.2013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G"/><Relationship Id="rId7" Type="http://schemas.openxmlformats.org/officeDocument/2006/relationships/image" Target="../media/image10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47" y="0"/>
            <a:ext cx="4685445" cy="63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9"/>
            <a:ext cx="6768752" cy="1224135"/>
          </a:xfrm>
          <a:solidFill>
            <a:schemeClr val="bg1"/>
          </a:solidFill>
          <a:effectLst/>
        </p:spPr>
        <p:txBody>
          <a:bodyPr/>
          <a:lstStyle/>
          <a:p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Status of Seismic Attenuation System for KAGRA</a:t>
            </a:r>
            <a:endParaRPr lang="de-D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11" name="コンテンツ プレースホルダー 9"/>
          <p:cNvSpPr txBox="1">
            <a:spLocks/>
          </p:cNvSpPr>
          <p:nvPr/>
        </p:nvSpPr>
        <p:spPr>
          <a:xfrm>
            <a:off x="251519" y="1628800"/>
            <a:ext cx="4032449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U. Tokyo, ICRR</a:t>
            </a:r>
          </a:p>
          <a:p>
            <a:pPr marL="0" indent="0">
              <a:buNone/>
            </a:pPr>
            <a:r>
              <a:rPr kumimoji="1" lang="en-US" altLang="ja-JP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Takanori</a:t>
            </a:r>
            <a:r>
              <a:rPr kumimoji="1"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kumimoji="1" lang="en-US" altLang="ja-JP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Sekiguchi</a:t>
            </a:r>
            <a:endParaRPr kumimoji="1" lang="ja-JP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8" y="5447196"/>
            <a:ext cx="4913370" cy="71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" y="3144030"/>
            <a:ext cx="2627556" cy="230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13" y="3248059"/>
            <a:ext cx="1347977" cy="203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3212976"/>
            <a:ext cx="1193846" cy="201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27" y="1678214"/>
            <a:ext cx="2445772" cy="192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Status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86" y="692696"/>
            <a:ext cx="265539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6825619" y="2453003"/>
            <a:ext cx="1478328" cy="956276"/>
          </a:xfrm>
          <a:prstGeom prst="rect">
            <a:avLst/>
          </a:prstGeom>
          <a:solidFill>
            <a:schemeClr val="accent1">
              <a:tint val="10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H="1" flipV="1">
            <a:off x="5724128" y="2453003"/>
            <a:ext cx="1224136" cy="255918"/>
          </a:xfrm>
          <a:prstGeom prst="line">
            <a:avLst/>
          </a:prstGeom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タイトル 2"/>
          <p:cNvSpPr txBox="1">
            <a:spLocks/>
          </p:cNvSpPr>
          <p:nvPr/>
        </p:nvSpPr>
        <p:spPr>
          <a:xfrm>
            <a:off x="251520" y="1052737"/>
            <a:ext cx="5256584" cy="6480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Standard filter: </a:t>
            </a:r>
            <a:r>
              <a:rPr kumimoji="1" lang="en-US" altLang="ja-JP" sz="2400" b="0" dirty="0" smtClean="0"/>
              <a:t>test at </a:t>
            </a:r>
            <a:r>
              <a:rPr kumimoji="1" lang="en-US" altLang="ja-JP" sz="2400" b="0" dirty="0" err="1" smtClean="0"/>
              <a:t>Nikhef</a:t>
            </a:r>
            <a:endParaRPr kumimoji="1" lang="en-US" altLang="ja-JP" sz="2400" b="0" dirty="0" smtClean="0"/>
          </a:p>
        </p:txBody>
      </p:sp>
      <p:sp>
        <p:nvSpPr>
          <p:cNvPr id="12" name="タイトル 2"/>
          <p:cNvSpPr txBox="1">
            <a:spLocks/>
          </p:cNvSpPr>
          <p:nvPr/>
        </p:nvSpPr>
        <p:spPr>
          <a:xfrm>
            <a:off x="251520" y="4317184"/>
            <a:ext cx="5616624" cy="6480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Production (19 filters) has been finished.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6" y="1628800"/>
            <a:ext cx="2542070" cy="187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6" y="1052737"/>
            <a:ext cx="3904193" cy="491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844" y="1052737"/>
            <a:ext cx="3941758" cy="493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9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Status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86" y="692696"/>
            <a:ext cx="265539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6598347" y="3474428"/>
            <a:ext cx="1932872" cy="2546860"/>
          </a:xfrm>
          <a:prstGeom prst="rect">
            <a:avLst/>
          </a:prstGeom>
          <a:solidFill>
            <a:schemeClr val="accent1">
              <a:tint val="10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2"/>
          <p:cNvSpPr txBox="1">
            <a:spLocks/>
          </p:cNvSpPr>
          <p:nvPr/>
        </p:nvSpPr>
        <p:spPr>
          <a:xfrm>
            <a:off x="251520" y="1028725"/>
            <a:ext cx="5985566" cy="12961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Prototype has just been arrived at NAOJ.</a:t>
            </a:r>
          </a:p>
          <a:p>
            <a:r>
              <a:rPr kumimoji="1" lang="en-US" altLang="ja-JP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Assembly test and performance test should be done.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12" y="4352294"/>
            <a:ext cx="2729273" cy="188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49" y="2425707"/>
            <a:ext cx="2652128" cy="186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線コネクタ 13"/>
          <p:cNvCxnSpPr/>
          <p:nvPr/>
        </p:nvCxnSpPr>
        <p:spPr>
          <a:xfrm flipH="1" flipV="1">
            <a:off x="5906277" y="2996952"/>
            <a:ext cx="1041988" cy="594614"/>
          </a:xfrm>
          <a:prstGeom prst="line">
            <a:avLst/>
          </a:prstGeom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2" y="2446116"/>
            <a:ext cx="2643664" cy="18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3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Status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86" y="692696"/>
            <a:ext cx="265539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6311536" y="818120"/>
            <a:ext cx="2506494" cy="1621359"/>
          </a:xfrm>
          <a:prstGeom prst="rect">
            <a:avLst/>
          </a:prstGeom>
          <a:solidFill>
            <a:schemeClr val="accent1">
              <a:tint val="10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2"/>
          <p:cNvSpPr txBox="1">
            <a:spLocks/>
          </p:cNvSpPr>
          <p:nvPr/>
        </p:nvSpPr>
        <p:spPr>
          <a:xfrm>
            <a:off x="251520" y="1052737"/>
            <a:ext cx="5985566" cy="151216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Pre-isolator :</a:t>
            </a:r>
          </a:p>
          <a:p>
            <a:r>
              <a:rPr kumimoji="1" lang="en-US" altLang="ja-JP" sz="2400" b="0" dirty="0" smtClean="0"/>
              <a:t>Prototype test is undergoing at Kashiwa.</a:t>
            </a:r>
          </a:p>
          <a:p>
            <a:r>
              <a:rPr kumimoji="1" lang="en-US" altLang="ja-JP" sz="2400" b="0" dirty="0" smtClean="0"/>
              <a:t>Will be delivered to NAOJ for full system test</a:t>
            </a:r>
          </a:p>
          <a:p>
            <a:pPr algn="r"/>
            <a:r>
              <a:rPr kumimoji="1" lang="en-US" altLang="ja-JP" sz="2400" b="0" dirty="0" smtClean="0">
                <a:solidFill>
                  <a:srgbClr val="00B050"/>
                </a:solidFill>
              </a:rPr>
              <a:t>(summer, this year)</a:t>
            </a:r>
            <a:endParaRPr kumimoji="1" lang="en-US" altLang="ja-JP" sz="2400" b="0" dirty="0" smtClean="0">
              <a:solidFill>
                <a:srgbClr val="00B05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2659575"/>
            <a:ext cx="3708412" cy="321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3131840" y="1052736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ja-JP" sz="2000" b="1" dirty="0" smtClean="0">
                <a:solidFill>
                  <a:srgbClr val="FF0000"/>
                </a:solidFill>
              </a:rPr>
              <a:t>(Today’s Main Topic)</a:t>
            </a:r>
            <a:endParaRPr kumimoji="1" lang="en-US" altLang="ja-JP" sz="2000" b="1" dirty="0">
              <a:solidFill>
                <a:srgbClr val="FF0000"/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5724128" y="1494076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0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0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1063277"/>
            <a:ext cx="7128792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Introduction </a:t>
            </a:r>
            <a:r>
              <a:rPr kumimoji="1" lang="en-US" altLang="ja-JP" b="1" dirty="0">
                <a:solidFill>
                  <a:schemeClr val="bg1">
                    <a:lumMod val="65000"/>
                  </a:schemeClr>
                </a:solidFill>
              </a:rPr>
              <a:t>of </a:t>
            </a: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KAGRA-SAS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/>
              <a:t>Prototype Experiment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Modeling of SAS</a:t>
            </a:r>
          </a:p>
        </p:txBody>
      </p:sp>
    </p:spTree>
    <p:extLst>
      <p:ext uri="{BB962C8B-B14F-4D97-AF65-F5344CB8AC3E}">
        <p14:creationId xmlns:p14="http://schemas.microsoft.com/office/powerpoint/2010/main" val="19261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Pre-Isolator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タイトル 2"/>
          <p:cNvSpPr txBox="1">
            <a:spLocks/>
          </p:cNvSpPr>
          <p:nvPr/>
        </p:nvSpPr>
        <p:spPr>
          <a:xfrm>
            <a:off x="251520" y="1556792"/>
            <a:ext cx="5256584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sz="2400" b="0" dirty="0" smtClean="0"/>
              <a:t>Pre-isolation of seismic noise (&lt; 1 Hz)</a:t>
            </a:r>
            <a:endParaRPr kumimoji="1" lang="en-US" altLang="ja-JP" sz="2400" b="0" dirty="0"/>
          </a:p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sz="2400" b="0" dirty="0" smtClean="0"/>
              <a:t>Control the position of whole system</a:t>
            </a:r>
          </a:p>
        </p:txBody>
      </p:sp>
      <p:sp>
        <p:nvSpPr>
          <p:cNvPr id="12" name="タイトル 2"/>
          <p:cNvSpPr txBox="1">
            <a:spLocks/>
          </p:cNvSpPr>
          <p:nvPr/>
        </p:nvSpPr>
        <p:spPr>
          <a:xfrm>
            <a:off x="251520" y="1124744"/>
            <a:ext cx="5256584" cy="5125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Role of Pre-Isolator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86" y="692696"/>
            <a:ext cx="265539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6311536" y="818120"/>
            <a:ext cx="2506494" cy="1621359"/>
          </a:xfrm>
          <a:prstGeom prst="rect">
            <a:avLst/>
          </a:prstGeom>
          <a:solidFill>
            <a:schemeClr val="accent1">
              <a:tint val="10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3456384" cy="299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9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47" y="0"/>
            <a:ext cx="4685445" cy="63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Pre-Isolator Prototype in Kashiwa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0" name="タイトル 2"/>
          <p:cNvSpPr txBox="1">
            <a:spLocks/>
          </p:cNvSpPr>
          <p:nvPr/>
        </p:nvSpPr>
        <p:spPr>
          <a:xfrm>
            <a:off x="251520" y="1565260"/>
            <a:ext cx="5256584" cy="28083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sz="2400" b="0" dirty="0" smtClean="0"/>
              <a:t>Verify the performance of passive isolation</a:t>
            </a:r>
          </a:p>
          <a:p>
            <a:pPr marL="342900" indent="-342900">
              <a:buFont typeface="Arial" pitchFamily="34" charset="0"/>
              <a:buChar char="•"/>
            </a:pPr>
            <a:endParaRPr kumimoji="1" lang="en-US" altLang="ja-JP" sz="2400" b="0" dirty="0"/>
          </a:p>
          <a:p>
            <a:pPr marL="342900" indent="-342900">
              <a:buFont typeface="Arial" pitchFamily="34" charset="0"/>
              <a:buChar char="•"/>
            </a:pPr>
            <a:r>
              <a:rPr kumimoji="1" lang="en-US" altLang="ja-JP" sz="2400" b="0" dirty="0" smtClean="0"/>
              <a:t>Test bench for </a:t>
            </a:r>
            <a:r>
              <a:rPr kumimoji="1" lang="en-US" altLang="ja-JP" sz="2400" dirty="0" smtClean="0"/>
              <a:t>active control </a:t>
            </a:r>
            <a:r>
              <a:rPr kumimoji="1" lang="en-US" altLang="ja-JP" sz="2400" b="0" dirty="0" smtClean="0"/>
              <a:t>by the use of new digital system, new sensors and actuators.</a:t>
            </a:r>
          </a:p>
        </p:txBody>
      </p:sp>
      <p:sp>
        <p:nvSpPr>
          <p:cNvPr id="13" name="タイトル 2"/>
          <p:cNvSpPr txBox="1">
            <a:spLocks/>
          </p:cNvSpPr>
          <p:nvPr/>
        </p:nvSpPr>
        <p:spPr>
          <a:xfrm>
            <a:off x="251520" y="1124744"/>
            <a:ext cx="5256584" cy="5125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Purpose of this work</a:t>
            </a:r>
          </a:p>
        </p:txBody>
      </p:sp>
    </p:spTree>
    <p:extLst>
      <p:ext uri="{BB962C8B-B14F-4D97-AF65-F5344CB8AC3E}">
        <p14:creationId xmlns:p14="http://schemas.microsoft.com/office/powerpoint/2010/main" val="1713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19530">
            <a:off x="3715607" y="3501406"/>
            <a:ext cx="2460589" cy="33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Mechanics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3375"/>
            <a:ext cx="2708603" cy="257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04664"/>
            <a:ext cx="477161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矢印コネクタ 10"/>
          <p:cNvCxnSpPr/>
          <p:nvPr/>
        </p:nvCxnSpPr>
        <p:spPr>
          <a:xfrm flipV="1">
            <a:off x="1749837" y="1439215"/>
            <a:ext cx="1670034" cy="549626"/>
          </a:xfrm>
          <a:prstGeom prst="straightConnector1">
            <a:avLst/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2"/>
          <p:cNvSpPr txBox="1">
            <a:spLocks/>
          </p:cNvSpPr>
          <p:nvPr/>
        </p:nvSpPr>
        <p:spPr>
          <a:xfrm>
            <a:off x="2987824" y="2357134"/>
            <a:ext cx="1008112" cy="423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 Leg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3707904" y="2357134"/>
            <a:ext cx="504056" cy="211897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タイトル 2"/>
          <p:cNvSpPr txBox="1">
            <a:spLocks/>
          </p:cNvSpPr>
          <p:nvPr/>
        </p:nvSpPr>
        <p:spPr>
          <a:xfrm>
            <a:off x="5940152" y="328529"/>
            <a:ext cx="2808312" cy="4237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GAS Filter (Φ ~1200)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 flipH="1">
            <a:off x="6444208" y="752323"/>
            <a:ext cx="288032" cy="284337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1826997" y="2924944"/>
            <a:ext cx="1520867" cy="142440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タイトル 2"/>
          <p:cNvSpPr txBox="1">
            <a:spLocks/>
          </p:cNvSpPr>
          <p:nvPr/>
        </p:nvSpPr>
        <p:spPr>
          <a:xfrm>
            <a:off x="2122148" y="4349348"/>
            <a:ext cx="1945796" cy="423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Hydraulic Pistons 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3476152" y="4773142"/>
            <a:ext cx="534304" cy="370865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タイトル 2"/>
          <p:cNvSpPr txBox="1">
            <a:spLocks/>
          </p:cNvSpPr>
          <p:nvPr/>
        </p:nvSpPr>
        <p:spPr>
          <a:xfrm>
            <a:off x="6368163" y="3758572"/>
            <a:ext cx="2664296" cy="871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LVDT &amp; Voice Coil Actuator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6433136" y="1882892"/>
            <a:ext cx="299104" cy="187568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タイトル 2"/>
          <p:cNvSpPr txBox="1">
            <a:spLocks/>
          </p:cNvSpPr>
          <p:nvPr/>
        </p:nvSpPr>
        <p:spPr>
          <a:xfrm>
            <a:off x="3182364" y="44624"/>
            <a:ext cx="1893692" cy="8710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Accelerometer</a:t>
            </a:r>
          </a:p>
          <a:p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Geophone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H="1" flipV="1">
            <a:off x="3995936" y="752323"/>
            <a:ext cx="53312" cy="607992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タイトル 2"/>
          <p:cNvSpPr txBox="1">
            <a:spLocks/>
          </p:cNvSpPr>
          <p:nvPr/>
        </p:nvSpPr>
        <p:spPr>
          <a:xfrm>
            <a:off x="7380820" y="2081125"/>
            <a:ext cx="1799692" cy="871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Stepper Motor with soft spring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 flipH="1" flipV="1">
            <a:off x="7444246" y="1882892"/>
            <a:ext cx="512130" cy="474242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28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19530">
            <a:off x="990671" y="449438"/>
            <a:ext cx="2277077" cy="308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Hydraulic Piston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3" y="3356992"/>
            <a:ext cx="3400521" cy="267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872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タイトル 2"/>
          <p:cNvSpPr txBox="1">
            <a:spLocks/>
          </p:cNvSpPr>
          <p:nvPr/>
        </p:nvSpPr>
        <p:spPr>
          <a:xfrm>
            <a:off x="3995936" y="912195"/>
            <a:ext cx="4974265" cy="9326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1800" dirty="0" smtClean="0"/>
              <a:t>Inclination of the system can be finely tuned:</a:t>
            </a:r>
          </a:p>
          <a:p>
            <a:pPr algn="ctr"/>
            <a:r>
              <a:rPr kumimoji="1" lang="en-US" altLang="ja-JP" sz="1800" dirty="0" smtClean="0"/>
              <a:t>(~1.5 </a:t>
            </a:r>
            <a:r>
              <a:rPr kumimoji="1" lang="en-US" altLang="ja-JP" sz="1800" dirty="0" err="1" smtClean="0">
                <a:sym typeface="Wingdings" pitchFamily="2" charset="2"/>
              </a:rPr>
              <a:t>μrad</a:t>
            </a:r>
            <a:r>
              <a:rPr kumimoji="1" lang="en-US" altLang="ja-JP" sz="1800" dirty="0" smtClean="0">
                <a:sym typeface="Wingdings" pitchFamily="2" charset="2"/>
              </a:rPr>
              <a:t>/Stroke</a:t>
            </a:r>
            <a:r>
              <a:rPr kumimoji="1" lang="en-US" altLang="ja-JP" sz="1800" dirty="0" smtClean="0"/>
              <a:t>)</a:t>
            </a:r>
          </a:p>
          <a:p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91445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&amp; Actuator Unit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6166"/>
            <a:ext cx="376867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82" y="1236166"/>
            <a:ext cx="428766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8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992643"/>
            <a:ext cx="7293620" cy="332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LVDT Driver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6" name="コンテンツ プレースホルダー 9"/>
          <p:cNvSpPr>
            <a:spLocks noGrp="1"/>
          </p:cNvSpPr>
          <p:nvPr>
            <p:ph idx="1"/>
          </p:nvPr>
        </p:nvSpPr>
        <p:spPr>
          <a:xfrm>
            <a:off x="107504" y="980728"/>
            <a:ext cx="4608512" cy="1800200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LVDT driver designed at </a:t>
            </a:r>
            <a:r>
              <a:rPr kumimoji="1" lang="en-US" altLang="ja-JP" sz="2000" dirty="0" err="1" smtClean="0"/>
              <a:t>Nikhef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Sensitivity is limited by ADC noise</a:t>
            </a:r>
          </a:p>
          <a:p>
            <a:r>
              <a:rPr kumimoji="1" lang="en-US" altLang="ja-JP" sz="2000" dirty="0" smtClean="0"/>
              <a:t>Noise level increases with large DC</a:t>
            </a:r>
          </a:p>
        </p:txBody>
      </p:sp>
      <p:sp>
        <p:nvSpPr>
          <p:cNvPr id="20" name="コンテンツ プレースホルダー 9"/>
          <p:cNvSpPr txBox="1">
            <a:spLocks/>
          </p:cNvSpPr>
          <p:nvPr/>
        </p:nvSpPr>
        <p:spPr>
          <a:xfrm>
            <a:off x="971600" y="5373216"/>
            <a:ext cx="1800200" cy="504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b="1" dirty="0" smtClean="0">
                <a:solidFill>
                  <a:srgbClr val="FF0000"/>
                </a:solidFill>
              </a:rPr>
              <a:t>~ </a:t>
            </a:r>
            <a:r>
              <a:rPr kumimoji="1" lang="en-US" altLang="ja-JP" b="1" dirty="0">
                <a:solidFill>
                  <a:srgbClr val="FF0000"/>
                </a:solidFill>
              </a:rPr>
              <a:t>3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nm/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rtHz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3059832" y="5617945"/>
            <a:ext cx="4896544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916755" cy="21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8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SAS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5" name="タイトル 2"/>
          <p:cNvSpPr txBox="1">
            <a:spLocks/>
          </p:cNvSpPr>
          <p:nvPr/>
        </p:nvSpPr>
        <p:spPr>
          <a:xfrm>
            <a:off x="323528" y="875966"/>
            <a:ext cx="6696744" cy="12961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SAS [Seismic Attenuation System]</a:t>
            </a:r>
          </a:p>
          <a:p>
            <a:r>
              <a:rPr kumimoji="1" lang="en-US" altLang="ja-JP" sz="2400" b="0" dirty="0" smtClean="0"/>
              <a:t>Seismic isolation starting from ultra low frequency</a:t>
            </a:r>
            <a:endParaRPr kumimoji="1" lang="en-US" altLang="ja-JP" sz="2400" b="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51645"/>
            <a:ext cx="67722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下矢印 1"/>
          <p:cNvSpPr/>
          <p:nvPr/>
        </p:nvSpPr>
        <p:spPr>
          <a:xfrm rot="3810188">
            <a:off x="2546853" y="2675986"/>
            <a:ext cx="79208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タイトル 2"/>
          <p:cNvSpPr txBox="1">
            <a:spLocks/>
          </p:cNvSpPr>
          <p:nvPr/>
        </p:nvSpPr>
        <p:spPr>
          <a:xfrm>
            <a:off x="2123728" y="2276872"/>
            <a:ext cx="1008112" cy="3983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2200" dirty="0" smtClean="0"/>
              <a:t>KAGRA</a:t>
            </a:r>
            <a:endParaRPr kumimoji="1" lang="en-US" altLang="ja-JP" sz="2200" b="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角丸四角形吹き出し 4"/>
          <p:cNvSpPr/>
          <p:nvPr/>
        </p:nvSpPr>
        <p:spPr>
          <a:xfrm>
            <a:off x="2843808" y="1772816"/>
            <a:ext cx="873019" cy="432048"/>
          </a:xfrm>
          <a:prstGeom prst="wedgeRoundRectCallout">
            <a:avLst>
              <a:gd name="adj1" fmla="val -20833"/>
              <a:gd name="adj2" fmla="val 1142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タイトル 2"/>
          <p:cNvSpPr txBox="1">
            <a:spLocks/>
          </p:cNvSpPr>
          <p:nvPr/>
        </p:nvSpPr>
        <p:spPr>
          <a:xfrm>
            <a:off x="2960022" y="1878506"/>
            <a:ext cx="599636" cy="29360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1600" dirty="0" smtClean="0"/>
              <a:t>old</a:t>
            </a:r>
            <a:endParaRPr kumimoji="1" lang="en-US" altLang="ja-JP" sz="1600" b="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Inertial Sensor (Seismometer)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040742" cy="19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タイトル 2"/>
          <p:cNvSpPr txBox="1">
            <a:spLocks/>
          </p:cNvSpPr>
          <p:nvPr/>
        </p:nvSpPr>
        <p:spPr>
          <a:xfrm>
            <a:off x="251520" y="980728"/>
            <a:ext cx="4695921" cy="24954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Geophone L-4C (</a:t>
            </a:r>
            <a:r>
              <a:rPr kumimoji="1" lang="en-US" altLang="ja-JP" sz="2400" dirty="0" err="1" smtClean="0"/>
              <a:t>Sercel</a:t>
            </a:r>
            <a:r>
              <a:rPr kumimoji="1" lang="en-US" altLang="ja-JP" sz="2400" dirty="0" smtClean="0"/>
              <a:t>)</a:t>
            </a:r>
          </a:p>
          <a:p>
            <a:endParaRPr kumimoji="1" lang="en-US" altLang="ja-JP" sz="2400" b="0" dirty="0" smtClean="0"/>
          </a:p>
          <a:p>
            <a:r>
              <a:rPr kumimoji="1" lang="en-US" altLang="ja-JP" sz="2400" b="0" dirty="0" smtClean="0"/>
              <a:t>Passive sensor (No lock)</a:t>
            </a:r>
          </a:p>
          <a:p>
            <a:r>
              <a:rPr kumimoji="1" lang="en-US" altLang="ja-JP" sz="2400" b="0" dirty="0" smtClean="0">
                <a:sym typeface="Wingdings" pitchFamily="2" charset="2"/>
              </a:rPr>
              <a:t> </a:t>
            </a:r>
            <a:r>
              <a:rPr kumimoji="1" lang="en-US" altLang="ja-JP" sz="2400" b="0" dirty="0">
                <a:sym typeface="Wingdings" pitchFamily="2" charset="2"/>
              </a:rPr>
              <a:t>s</a:t>
            </a:r>
            <a:r>
              <a:rPr kumimoji="1" lang="en-US" altLang="ja-JP" sz="2400" b="0" dirty="0" smtClean="0"/>
              <a:t>table operation, easy handling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60972"/>
            <a:ext cx="2849076" cy="209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タイトル 2"/>
          <p:cNvSpPr txBox="1">
            <a:spLocks/>
          </p:cNvSpPr>
          <p:nvPr/>
        </p:nvSpPr>
        <p:spPr>
          <a:xfrm>
            <a:off x="275394" y="3050360"/>
            <a:ext cx="4080582" cy="5946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Preamp designed at </a:t>
            </a:r>
            <a:r>
              <a:rPr kumimoji="1" lang="en-US" altLang="ja-JP" sz="2400" dirty="0" err="1" smtClean="0"/>
              <a:t>Nikhef</a:t>
            </a:r>
            <a:endParaRPr kumimoji="1" lang="en-US" altLang="ja-JP" sz="2400" dirty="0"/>
          </a:p>
        </p:txBody>
      </p:sp>
      <p:pic>
        <p:nvPicPr>
          <p:cNvPr id="11" name="図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476118" y="3082374"/>
            <a:ext cx="4000720" cy="3170885"/>
          </a:xfrm>
          <a:prstGeom prst="rect">
            <a:avLst/>
          </a:prstGeom>
        </p:spPr>
      </p:pic>
      <p:sp>
        <p:nvSpPr>
          <p:cNvPr id="12" name="タイトル 2"/>
          <p:cNvSpPr txBox="1">
            <a:spLocks/>
          </p:cNvSpPr>
          <p:nvPr/>
        </p:nvSpPr>
        <p:spPr>
          <a:xfrm>
            <a:off x="275394" y="5812606"/>
            <a:ext cx="4080582" cy="4406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en-US" altLang="ja-JP" sz="1800" b="0" dirty="0" smtClean="0"/>
              <a:t>Noise measurement </a:t>
            </a:r>
            <a:r>
              <a:rPr kumimoji="1" lang="en-US" altLang="ja-JP" sz="1800" b="0" dirty="0" smtClean="0">
                <a:sym typeface="Wingdings" pitchFamily="2" charset="2"/>
              </a:rPr>
              <a:t></a:t>
            </a:r>
            <a:endParaRPr kumimoji="1" lang="en-US" altLang="ja-JP" sz="1800" b="0" dirty="0"/>
          </a:p>
        </p:txBody>
      </p:sp>
    </p:spTree>
    <p:extLst>
      <p:ext uri="{BB962C8B-B14F-4D97-AF65-F5344CB8AC3E}">
        <p14:creationId xmlns:p14="http://schemas.microsoft.com/office/powerpoint/2010/main" val="26175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1" y="3325321"/>
            <a:ext cx="5079868" cy="298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System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95" y="361768"/>
            <a:ext cx="4416789" cy="594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サブタイトル 2"/>
          <p:cNvSpPr txBox="1">
            <a:spLocks/>
          </p:cNvSpPr>
          <p:nvPr/>
        </p:nvSpPr>
        <p:spPr>
          <a:xfrm>
            <a:off x="5390091" y="3429000"/>
            <a:ext cx="2232248" cy="921003"/>
          </a:xfrm>
          <a:prstGeom prst="rect">
            <a:avLst/>
          </a:prstGeom>
          <a:noFill/>
        </p:spPr>
        <p:txBody>
          <a:bodyPr vert="horz" rtlCol="0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/>
              <a:buChar char="p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"/>
              <a:buChar char="p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"/>
              <a:buChar char="p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bg2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bg2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  <a:cs typeface="Arial" pitchFamily="34" charset="0"/>
              </a:rPr>
              <a:t>Digital System</a:t>
            </a:r>
            <a:b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  <a:cs typeface="Arial" pitchFamily="34" charset="0"/>
              </a:rPr>
            </a:br>
            <a:r>
              <a:rPr lang="en-US" altLang="ja-JP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  <a:cs typeface="Arial" pitchFamily="34" charset="0"/>
              </a:rPr>
              <a:t>&amp; Electric Devices</a:t>
            </a:r>
            <a:endParaRPr lang="ja-JP" alt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ゴシック" pitchFamily="49" charset="-128"/>
              <a:cs typeface="Arial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390091" y="2168860"/>
            <a:ext cx="2120506" cy="3492388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タイトル 2"/>
          <p:cNvSpPr txBox="1">
            <a:spLocks/>
          </p:cNvSpPr>
          <p:nvPr/>
        </p:nvSpPr>
        <p:spPr>
          <a:xfrm>
            <a:off x="251520" y="1052736"/>
            <a:ext cx="4536504" cy="20882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Standalone digital system [LIGO]</a:t>
            </a:r>
          </a:p>
          <a:p>
            <a:pPr marL="342900" indent="-342900">
              <a:buFontTx/>
              <a:buChar char="-"/>
            </a:pPr>
            <a:r>
              <a:rPr kumimoji="1" lang="en-US" altLang="ja-JP" sz="2400" b="0" dirty="0" smtClean="0"/>
              <a:t>16 kHz sampling</a:t>
            </a:r>
          </a:p>
          <a:p>
            <a:pPr marL="342900" indent="-342900">
              <a:buFontTx/>
              <a:buChar char="-"/>
            </a:pPr>
            <a:r>
              <a:rPr kumimoji="1" lang="en-US" altLang="ja-JP" sz="2400" b="0" dirty="0" smtClean="0"/>
              <a:t>ADC 16 bit (65536)</a:t>
            </a:r>
          </a:p>
          <a:p>
            <a:pPr marL="342900" indent="-342900">
              <a:buFontTx/>
              <a:buChar char="-"/>
            </a:pPr>
            <a:r>
              <a:rPr kumimoji="1" lang="en-US" altLang="ja-JP" sz="2400" b="0" dirty="0" smtClean="0"/>
              <a:t>Range: +/- 20 V (differential)</a:t>
            </a:r>
          </a:p>
          <a:p>
            <a:pPr marL="342900" indent="-342900">
              <a:buFontTx/>
              <a:buChar char="-"/>
            </a:pPr>
            <a:r>
              <a:rPr kumimoji="1" lang="en-US" altLang="ja-JP" sz="2400" b="0" dirty="0" smtClean="0"/>
              <a:t>ADC Noise: 2 </a:t>
            </a:r>
            <a:r>
              <a:rPr kumimoji="1" lang="en-US" altLang="ja-JP" sz="2400" b="0" dirty="0" err="1" smtClean="0"/>
              <a:t>μV</a:t>
            </a:r>
            <a:r>
              <a:rPr kumimoji="1" lang="en-US" altLang="ja-JP" sz="2400" b="0" dirty="0" smtClean="0"/>
              <a:t>/</a:t>
            </a:r>
            <a:r>
              <a:rPr kumimoji="1" lang="en-US" altLang="ja-JP" sz="2400" b="0" dirty="0" err="1" smtClean="0"/>
              <a:t>rtHz</a:t>
            </a:r>
            <a:endParaRPr kumimoji="1" lang="en-US" altLang="ja-JP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23152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420888"/>
            <a:ext cx="8712968" cy="692696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on GAS Filter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84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9" y="3505000"/>
            <a:ext cx="3547020" cy="205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56669"/>
            <a:ext cx="41719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Filter Tuning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92696"/>
            <a:ext cx="470329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タイトル 2"/>
          <p:cNvSpPr txBox="1">
            <a:spLocks/>
          </p:cNvSpPr>
          <p:nvPr/>
        </p:nvSpPr>
        <p:spPr>
          <a:xfrm>
            <a:off x="4628607" y="332656"/>
            <a:ext cx="4335881" cy="4645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2400" b="0" dirty="0" smtClean="0"/>
              <a:t>Standard Filter Tuning</a:t>
            </a:r>
          </a:p>
        </p:txBody>
      </p:sp>
      <p:sp>
        <p:nvSpPr>
          <p:cNvPr id="17" name="タイトル 2"/>
          <p:cNvSpPr txBox="1">
            <a:spLocks/>
          </p:cNvSpPr>
          <p:nvPr/>
        </p:nvSpPr>
        <p:spPr>
          <a:xfrm>
            <a:off x="6118444" y="4941168"/>
            <a:ext cx="1440161" cy="4645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2400" b="0" dirty="0" smtClean="0"/>
              <a:t>310 mm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2" y="852987"/>
            <a:ext cx="3405356" cy="248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78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02" y="908720"/>
            <a:ext cx="540871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GAS Filter Tuning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" y="4653135"/>
            <a:ext cx="4647431" cy="130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2"/>
          <p:cNvSpPr txBox="1">
            <a:spLocks/>
          </p:cNvSpPr>
          <p:nvPr/>
        </p:nvSpPr>
        <p:spPr>
          <a:xfrm>
            <a:off x="1691679" y="4581128"/>
            <a:ext cx="1440161" cy="4645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2400" b="0" dirty="0" smtClean="0"/>
              <a:t>645mm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9" y="1235365"/>
            <a:ext cx="3589456" cy="253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タイトル 2"/>
          <p:cNvSpPr txBox="1">
            <a:spLocks/>
          </p:cNvSpPr>
          <p:nvPr/>
        </p:nvSpPr>
        <p:spPr>
          <a:xfrm>
            <a:off x="4788024" y="4869160"/>
            <a:ext cx="3960440" cy="8902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2400" dirty="0" smtClean="0"/>
              <a:t>Encounter run-out instability below ~0.15 </a:t>
            </a:r>
            <a:r>
              <a:rPr kumimoji="1" lang="en-US" altLang="ja-JP" sz="2400" dirty="0" smtClean="0"/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29505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98" y="188640"/>
            <a:ext cx="483088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GAS Filter Tuning (2)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31908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タイトル 2"/>
          <p:cNvSpPr txBox="1">
            <a:spLocks/>
          </p:cNvSpPr>
          <p:nvPr/>
        </p:nvSpPr>
        <p:spPr>
          <a:xfrm>
            <a:off x="251520" y="1105890"/>
            <a:ext cx="3810078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Real system (Not prototype)</a:t>
            </a:r>
          </a:p>
        </p:txBody>
      </p:sp>
      <p:sp>
        <p:nvSpPr>
          <p:cNvPr id="7" name="タイトル 2"/>
          <p:cNvSpPr txBox="1">
            <a:spLocks/>
          </p:cNvSpPr>
          <p:nvPr/>
        </p:nvSpPr>
        <p:spPr>
          <a:xfrm>
            <a:off x="251520" y="1484784"/>
            <a:ext cx="3810078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@G&amp;M, Lucca, Italy</a:t>
            </a:r>
          </a:p>
        </p:txBody>
      </p:sp>
    </p:spTree>
    <p:extLst>
      <p:ext uri="{BB962C8B-B14F-4D97-AF65-F5344CB8AC3E}">
        <p14:creationId xmlns:p14="http://schemas.microsoft.com/office/powerpoint/2010/main" val="29710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Q-factor Transition of Anti-Spring System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10" name="タイトル 2"/>
          <p:cNvSpPr txBox="1">
            <a:spLocks/>
          </p:cNvSpPr>
          <p:nvPr/>
        </p:nvSpPr>
        <p:spPr>
          <a:xfrm>
            <a:off x="251520" y="1105890"/>
            <a:ext cx="8784976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Q factor of GAS filter decreases as its frequency decreases</a:t>
            </a:r>
          </a:p>
        </p:txBody>
      </p:sp>
      <p:sp>
        <p:nvSpPr>
          <p:cNvPr id="17" name="タイトル 2"/>
          <p:cNvSpPr txBox="1">
            <a:spLocks/>
          </p:cNvSpPr>
          <p:nvPr/>
        </p:nvSpPr>
        <p:spPr>
          <a:xfrm>
            <a:off x="251520" y="2060848"/>
            <a:ext cx="6984776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Energy loss per one cycle: Constant</a:t>
            </a:r>
          </a:p>
        </p:txBody>
      </p:sp>
      <p:sp>
        <p:nvSpPr>
          <p:cNvPr id="18" name="タイトル 2"/>
          <p:cNvSpPr txBox="1">
            <a:spLocks/>
          </p:cNvSpPr>
          <p:nvPr/>
        </p:nvSpPr>
        <p:spPr>
          <a:xfrm>
            <a:off x="251520" y="2564904"/>
            <a:ext cx="6984776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Kinetic energy of the oscillator </a:t>
            </a:r>
            <a:r>
              <a:rPr kumimoji="1" lang="ja-JP" altLang="en-US" sz="2400" b="0" dirty="0" smtClean="0"/>
              <a:t>∝ </a:t>
            </a:r>
            <a:r>
              <a:rPr kumimoji="1" lang="en-US" altLang="ja-JP" sz="2400" b="0" dirty="0" smtClean="0"/>
              <a:t>f</a:t>
            </a:r>
            <a:r>
              <a:rPr kumimoji="1" lang="en-US" altLang="ja-JP" sz="2400" b="0" baseline="30000" dirty="0" smtClean="0"/>
              <a:t>2</a:t>
            </a:r>
          </a:p>
        </p:txBody>
      </p:sp>
      <p:sp>
        <p:nvSpPr>
          <p:cNvPr id="20" name="タイトル 2"/>
          <p:cNvSpPr txBox="1">
            <a:spLocks/>
          </p:cNvSpPr>
          <p:nvPr/>
        </p:nvSpPr>
        <p:spPr>
          <a:xfrm>
            <a:off x="5796136" y="2276872"/>
            <a:ext cx="1368152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Q </a:t>
            </a:r>
            <a:r>
              <a:rPr kumimoji="1" lang="ja-JP" altLang="en-US" sz="2400" b="0" dirty="0" smtClean="0"/>
              <a:t>∝ </a:t>
            </a:r>
            <a:r>
              <a:rPr kumimoji="1" lang="en-US" altLang="ja-JP" sz="2400" b="0" dirty="0" smtClean="0"/>
              <a:t>f</a:t>
            </a:r>
            <a:r>
              <a:rPr kumimoji="1" lang="en-US" altLang="ja-JP" sz="2400" b="0" baseline="30000" dirty="0" smtClean="0"/>
              <a:t>2</a:t>
            </a:r>
          </a:p>
        </p:txBody>
      </p:sp>
      <p:sp>
        <p:nvSpPr>
          <p:cNvPr id="21" name="タイトル 2"/>
          <p:cNvSpPr txBox="1">
            <a:spLocks/>
          </p:cNvSpPr>
          <p:nvPr/>
        </p:nvSpPr>
        <p:spPr>
          <a:xfrm>
            <a:off x="5184068" y="2311172"/>
            <a:ext cx="612068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ja-JP" altLang="en-US" sz="2400" b="0" dirty="0" smtClean="0"/>
              <a:t>⇒</a:t>
            </a:r>
            <a:endParaRPr kumimoji="1" lang="en-US" altLang="ja-JP" sz="2400" b="0" dirty="0" smtClean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00" y="3268352"/>
            <a:ext cx="4405486" cy="280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タイトル 2"/>
          <p:cNvSpPr txBox="1">
            <a:spLocks/>
          </p:cNvSpPr>
          <p:nvPr/>
        </p:nvSpPr>
        <p:spPr>
          <a:xfrm>
            <a:off x="547138" y="4261011"/>
            <a:ext cx="3168352" cy="9681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1800" dirty="0" smtClean="0">
                <a:solidFill>
                  <a:srgbClr val="FF0000"/>
                </a:solidFill>
              </a:rPr>
              <a:t>Q factor transition of TAMA-IP</a:t>
            </a:r>
          </a:p>
          <a:p>
            <a:pPr algn="ctr"/>
            <a:r>
              <a:rPr kumimoji="1" lang="en-US" altLang="ja-JP" sz="1800" dirty="0" smtClean="0">
                <a:solidFill>
                  <a:srgbClr val="FF0000"/>
                </a:solidFill>
              </a:rPr>
              <a:t>(A.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Takamori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51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44" y="1572358"/>
            <a:ext cx="452960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Q-factor Transition of GAS (Previous </a:t>
            </a:r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esult)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13" name="タイトル 2"/>
          <p:cNvSpPr txBox="1">
            <a:spLocks/>
          </p:cNvSpPr>
          <p:nvPr/>
        </p:nvSpPr>
        <p:spPr>
          <a:xfrm>
            <a:off x="107504" y="2708920"/>
            <a:ext cx="4176464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Deviation from quadratic curve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4040474" y="3159822"/>
            <a:ext cx="2534015" cy="142130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2"/>
          <p:cNvSpPr txBox="1">
            <a:spLocks/>
          </p:cNvSpPr>
          <p:nvPr/>
        </p:nvSpPr>
        <p:spPr>
          <a:xfrm>
            <a:off x="107504" y="4143242"/>
            <a:ext cx="4176464" cy="12299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Different dissipation process??</a:t>
            </a:r>
          </a:p>
          <a:p>
            <a:pPr marL="342900" indent="-342900">
              <a:buFontTx/>
              <a:buChar char="-"/>
            </a:pPr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Avalanche inside material?</a:t>
            </a:r>
          </a:p>
          <a:p>
            <a:pPr marL="342900" indent="-342900">
              <a:buFontTx/>
              <a:buChar char="-"/>
            </a:pPr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Self-Organized Criticality ?</a:t>
            </a:r>
          </a:p>
        </p:txBody>
      </p:sp>
      <p:sp>
        <p:nvSpPr>
          <p:cNvPr id="11" name="タイトル 2"/>
          <p:cNvSpPr txBox="1">
            <a:spLocks/>
          </p:cNvSpPr>
          <p:nvPr/>
        </p:nvSpPr>
        <p:spPr>
          <a:xfrm>
            <a:off x="4486257" y="980728"/>
            <a:ext cx="4176464" cy="86738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1800" dirty="0" smtClean="0"/>
              <a:t>GAS filter Q measurement</a:t>
            </a:r>
          </a:p>
          <a:p>
            <a:pPr algn="ctr"/>
            <a:r>
              <a:rPr kumimoji="1" lang="en-US" altLang="ja-JP" sz="1800" dirty="0" smtClean="0"/>
              <a:t>@Caltech</a:t>
            </a:r>
          </a:p>
        </p:txBody>
      </p:sp>
      <p:sp>
        <p:nvSpPr>
          <p:cNvPr id="16" name="タイトル 2"/>
          <p:cNvSpPr txBox="1">
            <a:spLocks/>
          </p:cNvSpPr>
          <p:nvPr/>
        </p:nvSpPr>
        <p:spPr>
          <a:xfrm>
            <a:off x="1403648" y="3159822"/>
            <a:ext cx="1368152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Q </a:t>
            </a:r>
            <a:r>
              <a:rPr kumimoji="1" lang="ja-JP" altLang="en-US" sz="2400" b="0" dirty="0" smtClean="0"/>
              <a:t>∝ </a:t>
            </a:r>
            <a:r>
              <a:rPr kumimoji="1" lang="en-US" altLang="ja-JP" sz="2400" b="0" dirty="0" smtClean="0"/>
              <a:t>f</a:t>
            </a:r>
            <a:r>
              <a:rPr kumimoji="1" lang="en-US" altLang="ja-JP" sz="2400" b="0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043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Q-factor Transition of Large GAS (New)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474" y="836712"/>
            <a:ext cx="506803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タイトル 2"/>
          <p:cNvSpPr txBox="1">
            <a:spLocks/>
          </p:cNvSpPr>
          <p:nvPr/>
        </p:nvSpPr>
        <p:spPr>
          <a:xfrm>
            <a:off x="107504" y="2708920"/>
            <a:ext cx="4176464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Deviation from quadratic curve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4040474" y="3159822"/>
            <a:ext cx="2534015" cy="142130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2"/>
          <p:cNvSpPr txBox="1">
            <a:spLocks/>
          </p:cNvSpPr>
          <p:nvPr/>
        </p:nvSpPr>
        <p:spPr>
          <a:xfrm>
            <a:off x="107504" y="4143242"/>
            <a:ext cx="4176464" cy="12299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Different dissipation process??</a:t>
            </a:r>
          </a:p>
          <a:p>
            <a:pPr marL="342900" indent="-342900">
              <a:buFontTx/>
              <a:buChar char="-"/>
            </a:pPr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Avalanche inside material?</a:t>
            </a:r>
          </a:p>
          <a:p>
            <a:pPr marL="342900" indent="-342900">
              <a:buFontTx/>
              <a:buChar char="-"/>
            </a:pPr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Self-Organized Criticality ?</a:t>
            </a:r>
          </a:p>
        </p:txBody>
      </p:sp>
      <p:sp>
        <p:nvSpPr>
          <p:cNvPr id="25" name="タイトル 2"/>
          <p:cNvSpPr txBox="1">
            <a:spLocks/>
          </p:cNvSpPr>
          <p:nvPr/>
        </p:nvSpPr>
        <p:spPr>
          <a:xfrm>
            <a:off x="35496" y="980728"/>
            <a:ext cx="4176464" cy="12299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2400" dirty="0" smtClean="0"/>
              <a:t>Large GAS Filter @Lucca</a:t>
            </a:r>
            <a:endParaRPr kumimoji="1" lang="en-US" altLang="ja-JP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タイトル 2"/>
          <p:cNvSpPr txBox="1">
            <a:spLocks/>
          </p:cNvSpPr>
          <p:nvPr/>
        </p:nvSpPr>
        <p:spPr>
          <a:xfrm>
            <a:off x="1403648" y="3159822"/>
            <a:ext cx="1368152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Q </a:t>
            </a:r>
            <a:r>
              <a:rPr kumimoji="1" lang="ja-JP" altLang="en-US" sz="2400" b="0" dirty="0" smtClean="0"/>
              <a:t>∝ </a:t>
            </a:r>
            <a:r>
              <a:rPr kumimoji="1" lang="en-US" altLang="ja-JP" sz="2400" b="0" dirty="0" smtClean="0"/>
              <a:t>f</a:t>
            </a:r>
            <a:r>
              <a:rPr kumimoji="1" lang="en-US" altLang="ja-JP" sz="2400" b="0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02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 of New Result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88" y="2060848"/>
            <a:ext cx="5011808" cy="393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239558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82370"/>
            <a:ext cx="4013616" cy="293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タイトル 2"/>
          <p:cNvSpPr txBox="1">
            <a:spLocks/>
          </p:cNvSpPr>
          <p:nvPr/>
        </p:nvSpPr>
        <p:spPr>
          <a:xfrm>
            <a:off x="251520" y="980728"/>
            <a:ext cx="4464496" cy="9361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err="1" smtClean="0"/>
              <a:t>Thermoelastic</a:t>
            </a:r>
            <a:r>
              <a:rPr kumimoji="1" lang="en-US" altLang="ja-JP" sz="2400" b="0" dirty="0" smtClean="0"/>
              <a:t> loss is dominant.</a:t>
            </a:r>
          </a:p>
        </p:txBody>
      </p:sp>
    </p:spTree>
    <p:extLst>
      <p:ext uri="{BB962C8B-B14F-4D97-AF65-F5344CB8AC3E}">
        <p14:creationId xmlns:p14="http://schemas.microsoft.com/office/powerpoint/2010/main" val="222098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Technology of SAS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INVERTED PENDULU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424" y="2685835"/>
            <a:ext cx="4248472" cy="3186354"/>
          </a:xfrm>
          <a:prstGeom prst="rect">
            <a:avLst/>
          </a:prstGeom>
        </p:spPr>
      </p:pic>
      <p:sp>
        <p:nvSpPr>
          <p:cNvPr id="16" name="タイトル 2"/>
          <p:cNvSpPr txBox="1">
            <a:spLocks/>
          </p:cNvSpPr>
          <p:nvPr/>
        </p:nvSpPr>
        <p:spPr>
          <a:xfrm>
            <a:off x="323528" y="908720"/>
            <a:ext cx="7488832" cy="10081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Development of low frequency oscillator</a:t>
            </a:r>
            <a:br>
              <a:rPr kumimoji="1" lang="en-US" altLang="ja-JP" sz="2400" b="0" dirty="0" smtClean="0"/>
            </a:br>
            <a:r>
              <a:rPr kumimoji="1" lang="en-US" altLang="ja-JP" sz="2400" b="0" dirty="0" smtClean="0"/>
              <a:t>Natural frequency ~ 100 </a:t>
            </a:r>
            <a:r>
              <a:rPr kumimoji="1" lang="en-US" altLang="ja-JP" sz="2400" b="0" dirty="0" err="1" smtClean="0"/>
              <a:t>mHz</a:t>
            </a:r>
            <a:endParaRPr kumimoji="1" lang="en-US" altLang="ja-JP" sz="2400" b="0" dirty="0" smtClean="0"/>
          </a:p>
        </p:txBody>
      </p:sp>
      <p:pic>
        <p:nvPicPr>
          <p:cNvPr id="7" name="GAS-filter-att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0896" y="2685836"/>
            <a:ext cx="4270482" cy="3202862"/>
          </a:xfrm>
          <a:prstGeom prst="rect">
            <a:avLst/>
          </a:prstGeom>
        </p:spPr>
      </p:pic>
      <p:sp>
        <p:nvSpPr>
          <p:cNvPr id="18" name="タイトル 2"/>
          <p:cNvSpPr txBox="1">
            <a:spLocks/>
          </p:cNvSpPr>
          <p:nvPr/>
        </p:nvSpPr>
        <p:spPr>
          <a:xfrm>
            <a:off x="683568" y="2052882"/>
            <a:ext cx="3168352" cy="512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Inverted Pendulum [IP]</a:t>
            </a:r>
          </a:p>
        </p:txBody>
      </p:sp>
      <p:sp>
        <p:nvSpPr>
          <p:cNvPr id="19" name="タイトル 2"/>
          <p:cNvSpPr txBox="1">
            <a:spLocks/>
          </p:cNvSpPr>
          <p:nvPr/>
        </p:nvSpPr>
        <p:spPr>
          <a:xfrm>
            <a:off x="5121961" y="1844824"/>
            <a:ext cx="3168352" cy="8138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2400" dirty="0" smtClean="0">
                <a:solidFill>
                  <a:srgbClr val="00B050"/>
                </a:solidFill>
              </a:rPr>
              <a:t>Geometric Anti-Spring (GAS) Filter</a:t>
            </a:r>
          </a:p>
        </p:txBody>
      </p:sp>
    </p:spTree>
    <p:extLst>
      <p:ext uri="{BB962C8B-B14F-4D97-AF65-F5344CB8AC3E}">
        <p14:creationId xmlns:p14="http://schemas.microsoft.com/office/powerpoint/2010/main" val="14969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525963"/>
          </a:xfrm>
        </p:spPr>
        <p:txBody>
          <a:bodyPr/>
          <a:lstStyle/>
          <a:p>
            <a:r>
              <a:rPr kumimoji="1" lang="en-US" altLang="ja-JP" dirty="0" smtClean="0"/>
              <a:t>Study working point, instability and Q in more detail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How can we tune GAS filter to lower </a:t>
            </a:r>
            <a:r>
              <a:rPr kumimoji="1" lang="en-US" altLang="ja-JP" dirty="0" smtClean="0"/>
              <a:t>frequency without encountering instability??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en-US" altLang="ja-JP" dirty="0" smtClean="0"/>
              <a:t>Measure isolation performance of top Filter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(tuning of magic wand)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Works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02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420888"/>
            <a:ext cx="8712968" cy="692696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Inverted Pendulum Control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 Prototype System Overview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" y="1464437"/>
            <a:ext cx="483516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77" y="1410411"/>
            <a:ext cx="1524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74" y="1438076"/>
            <a:ext cx="1273663" cy="99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13" y="1302334"/>
            <a:ext cx="1235062" cy="127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サブタイトル 2"/>
          <p:cNvSpPr txBox="1">
            <a:spLocks/>
          </p:cNvSpPr>
          <p:nvPr/>
        </p:nvSpPr>
        <p:spPr>
          <a:xfrm>
            <a:off x="4421617" y="1066117"/>
            <a:ext cx="1512168" cy="398320"/>
          </a:xfrm>
          <a:prstGeom prst="rect">
            <a:avLst/>
          </a:prstGeom>
          <a:noFill/>
        </p:spPr>
        <p:txBody>
          <a:bodyPr vert="horz" rtlCol="0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/>
              <a:buChar char="p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"/>
              <a:buChar char="p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"/>
              <a:buChar char="p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bg2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bg2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b="1" dirty="0" smtClean="0">
                <a:solidFill>
                  <a:srgbClr val="FF0000"/>
                </a:solidFill>
                <a:ea typeface="ＭＳ ゴシック" pitchFamily="49" charset="-128"/>
                <a:cs typeface="Arial" pitchFamily="34" charset="0"/>
              </a:rPr>
              <a:t>X</a:t>
            </a:r>
            <a:endParaRPr lang="ja-JP" altLang="en-US" sz="1800" b="1" dirty="0">
              <a:solidFill>
                <a:srgbClr val="FF0000"/>
              </a:solidFill>
              <a:ea typeface="ＭＳ ゴシック" pitchFamily="49" charset="-128"/>
              <a:cs typeface="Arial" pitchFamily="34" charset="0"/>
            </a:endParaRP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5861777" y="1066117"/>
            <a:ext cx="1512168" cy="398320"/>
          </a:xfrm>
          <a:prstGeom prst="rect">
            <a:avLst/>
          </a:prstGeom>
          <a:noFill/>
        </p:spPr>
        <p:txBody>
          <a:bodyPr vert="horz" rtlCol="0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/>
              <a:buChar char="p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"/>
              <a:buChar char="p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"/>
              <a:buChar char="p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bg2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bg2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b="1" dirty="0" smtClean="0">
                <a:solidFill>
                  <a:srgbClr val="002060"/>
                </a:solidFill>
                <a:ea typeface="ＭＳ ゴシック" pitchFamily="49" charset="-128"/>
                <a:cs typeface="Arial" pitchFamily="34" charset="0"/>
              </a:rPr>
              <a:t>Y</a:t>
            </a:r>
            <a:endParaRPr lang="ja-JP" altLang="en-US" sz="1800" b="1" dirty="0">
              <a:solidFill>
                <a:srgbClr val="002060"/>
              </a:solidFill>
              <a:ea typeface="ＭＳ ゴシック" pitchFamily="49" charset="-128"/>
              <a:cs typeface="Arial" pitchFamily="34" charset="0"/>
            </a:endParaRPr>
          </a:p>
        </p:txBody>
      </p:sp>
      <p:sp>
        <p:nvSpPr>
          <p:cNvPr id="28" name="サブタイトル 2"/>
          <p:cNvSpPr txBox="1">
            <a:spLocks/>
          </p:cNvSpPr>
          <p:nvPr/>
        </p:nvSpPr>
        <p:spPr>
          <a:xfrm>
            <a:off x="7373945" y="1066117"/>
            <a:ext cx="1512168" cy="398320"/>
          </a:xfrm>
          <a:prstGeom prst="rect">
            <a:avLst/>
          </a:prstGeom>
          <a:noFill/>
        </p:spPr>
        <p:txBody>
          <a:bodyPr vert="horz" rtlCol="0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/>
              <a:buChar char="p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"/>
              <a:buChar char="p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"/>
              <a:buChar char="p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bg2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bg2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b="1" dirty="0" smtClean="0">
                <a:solidFill>
                  <a:srgbClr val="00B050"/>
                </a:solidFill>
                <a:ea typeface="ＭＳ ゴシック" pitchFamily="49" charset="-128"/>
                <a:cs typeface="Arial" pitchFamily="34" charset="0"/>
              </a:rPr>
              <a:t>Yaw</a:t>
            </a:r>
            <a:endParaRPr lang="ja-JP" altLang="en-US" sz="1800" b="1" dirty="0">
              <a:solidFill>
                <a:srgbClr val="00B050"/>
              </a:solidFill>
              <a:ea typeface="ＭＳ ゴシック" pitchFamily="49" charset="-128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27" y="3336022"/>
            <a:ext cx="1561910" cy="234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サブタイトル 2"/>
          <p:cNvSpPr txBox="1">
            <a:spLocks/>
          </p:cNvSpPr>
          <p:nvPr/>
        </p:nvSpPr>
        <p:spPr>
          <a:xfrm>
            <a:off x="5508104" y="2852936"/>
            <a:ext cx="2268252" cy="398320"/>
          </a:xfrm>
          <a:prstGeom prst="rect">
            <a:avLst/>
          </a:prstGeom>
          <a:noFill/>
        </p:spPr>
        <p:txBody>
          <a:bodyPr vert="horz" rtlCol="0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/>
              <a:buChar char="p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"/>
              <a:buChar char="p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"/>
              <a:buChar char="p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bg2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bg2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b="1" dirty="0" smtClean="0">
                <a:solidFill>
                  <a:schemeClr val="tx1"/>
                </a:solidFill>
                <a:ea typeface="ＭＳ ゴシック" pitchFamily="49" charset="-128"/>
                <a:cs typeface="Arial" pitchFamily="34" charset="0"/>
              </a:rPr>
              <a:t>Pendulum</a:t>
            </a:r>
            <a:endParaRPr lang="ja-JP" altLang="en-US" sz="1800" b="1" dirty="0">
              <a:solidFill>
                <a:schemeClr val="tx1"/>
              </a:solidFill>
              <a:ea typeface="ＭＳ ゴシック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8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Tuning of IP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10" name="タイトル 2"/>
          <p:cNvSpPr txBox="1">
            <a:spLocks/>
          </p:cNvSpPr>
          <p:nvPr/>
        </p:nvSpPr>
        <p:spPr>
          <a:xfrm>
            <a:off x="107503" y="1105890"/>
            <a:ext cx="8547720" cy="450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Resonant frequency shift due to gravitational anti-spring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819"/>
            <a:ext cx="5796136" cy="431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07" y="3573016"/>
            <a:ext cx="279441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"/>
          <p:cNvSpPr txBox="1"/>
          <p:nvPr/>
        </p:nvSpPr>
        <p:spPr>
          <a:xfrm>
            <a:off x="6609457" y="2716439"/>
            <a:ext cx="192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Adding mass on the stage</a:t>
            </a: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5993910" y="2924944"/>
            <a:ext cx="324036" cy="936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5993910" y="2924944"/>
            <a:ext cx="648072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"/>
          <p:cNvSpPr txBox="1"/>
          <p:nvPr/>
        </p:nvSpPr>
        <p:spPr>
          <a:xfrm>
            <a:off x="3730573" y="3419708"/>
            <a:ext cx="17101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0.1 Hz achieved</a:t>
            </a: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5004048" y="3861048"/>
            <a:ext cx="360041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8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71" y="2084809"/>
            <a:ext cx="2673863" cy="264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" y="2228825"/>
            <a:ext cx="6507241" cy="393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1"/>
          <p:cNvSpPr txBox="1"/>
          <p:nvPr/>
        </p:nvSpPr>
        <p:spPr>
          <a:xfrm>
            <a:off x="5220071" y="1907540"/>
            <a:ext cx="136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X </a:t>
            </a:r>
            <a:r>
              <a:rPr lang="en-US" altLang="ja-JP" b="1" dirty="0" smtClean="0">
                <a:solidFill>
                  <a:srgbClr val="0070C0"/>
                </a:solidFill>
              </a:rPr>
              <a:t>Y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/>
              <a:t>θ</a:t>
            </a:r>
          </a:p>
        </p:txBody>
      </p:sp>
      <p:sp>
        <p:nvSpPr>
          <p:cNvPr id="22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Stage Motion (LVDT Signal)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正方形/長方形 23"/>
          <p:cNvSpPr/>
          <p:nvPr/>
        </p:nvSpPr>
        <p:spPr>
          <a:xfrm rot="16200000">
            <a:off x="-194021" y="2819698"/>
            <a:ext cx="910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[</a:t>
            </a:r>
            <a:r>
              <a:rPr lang="en-US" altLang="ja-JP" sz="1400" dirty="0" err="1"/>
              <a:t>μ</a:t>
            </a:r>
            <a:r>
              <a:rPr lang="en-US" altLang="ja-JP" sz="1400" dirty="0" err="1" smtClean="0"/>
              <a:t>m</a:t>
            </a:r>
            <a:r>
              <a:rPr lang="en-US" altLang="ja-JP" sz="1400" dirty="0" smtClean="0"/>
              <a:t>/</a:t>
            </a:r>
            <a:r>
              <a:rPr lang="en-US" altLang="ja-JP" sz="1400" dirty="0" err="1" smtClean="0"/>
              <a:t>rtHz</a:t>
            </a:r>
            <a:r>
              <a:rPr lang="en-US" altLang="ja-JP" sz="1400" dirty="0" smtClean="0"/>
              <a:t>]</a:t>
            </a:r>
            <a:endParaRPr lang="ja-JP" altLang="en-US" sz="1400" dirty="0"/>
          </a:p>
        </p:txBody>
      </p:sp>
      <p:sp>
        <p:nvSpPr>
          <p:cNvPr id="25" name="タイトル 2"/>
          <p:cNvSpPr txBox="1">
            <a:spLocks/>
          </p:cNvSpPr>
          <p:nvPr/>
        </p:nvSpPr>
        <p:spPr>
          <a:xfrm>
            <a:off x="251520" y="980728"/>
            <a:ext cx="7128792" cy="8548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X, Y, θ motions are reconstructed from 3 LVDT signals</a:t>
            </a:r>
          </a:p>
        </p:txBody>
      </p:sp>
    </p:spTree>
    <p:extLst>
      <p:ext uri="{BB962C8B-B14F-4D97-AF65-F5344CB8AC3E}">
        <p14:creationId xmlns:p14="http://schemas.microsoft.com/office/powerpoint/2010/main" val="23136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71" y="2084809"/>
            <a:ext cx="2673863" cy="264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" y="2228825"/>
            <a:ext cx="6507241" cy="393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Stage Motion (LVDT Signal)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2" y="1556791"/>
            <a:ext cx="981835" cy="169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179512" y="908720"/>
            <a:ext cx="136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Wire torsion</a:t>
            </a:r>
          </a:p>
          <a:p>
            <a:pPr algn="ctr"/>
            <a:r>
              <a:rPr lang="en-US" altLang="ja-JP" b="1" dirty="0" smtClean="0"/>
              <a:t>(0.043 Hz)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69" y="1615539"/>
            <a:ext cx="1014411" cy="152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/>
          <p:nvPr/>
        </p:nvSpPr>
        <p:spPr>
          <a:xfrm>
            <a:off x="4104685" y="941014"/>
            <a:ext cx="136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Pendulum</a:t>
            </a:r>
          </a:p>
          <a:p>
            <a:pPr algn="ctr"/>
            <a:r>
              <a:rPr lang="en-US" altLang="ja-JP" b="1" dirty="0" smtClean="0">
                <a:solidFill>
                  <a:srgbClr val="0070C0"/>
                </a:solidFill>
              </a:rPr>
              <a:t>(0.357 Hz)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628800"/>
            <a:ext cx="1230265" cy="7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サブタイトル 2"/>
          <p:cNvSpPr txBox="1">
            <a:spLocks/>
          </p:cNvSpPr>
          <p:nvPr/>
        </p:nvSpPr>
        <p:spPr>
          <a:xfrm>
            <a:off x="1475656" y="908720"/>
            <a:ext cx="1512168" cy="606088"/>
          </a:xfrm>
          <a:prstGeom prst="rect">
            <a:avLst/>
          </a:prstGeom>
          <a:noFill/>
        </p:spPr>
        <p:txBody>
          <a:bodyPr vert="horz" rtlCol="0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/>
              <a:buChar char="p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"/>
              <a:buChar char="p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"/>
              <a:buChar char="p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bg2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bg2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b="1" dirty="0" smtClean="0">
                <a:solidFill>
                  <a:srgbClr val="FF0000"/>
                </a:solidFill>
                <a:ea typeface="ＭＳ ゴシック" pitchFamily="49" charset="-128"/>
                <a:cs typeface="Arial" pitchFamily="34" charset="0"/>
              </a:rPr>
              <a:t>IP [X,Y]</a:t>
            </a:r>
          </a:p>
          <a:p>
            <a:pPr marL="0" indent="0" algn="ctr">
              <a:buNone/>
            </a:pPr>
            <a:r>
              <a:rPr lang="en-US" altLang="ja-JP" sz="1800" b="1" dirty="0" smtClean="0">
                <a:solidFill>
                  <a:srgbClr val="FF0000"/>
                </a:solidFill>
                <a:ea typeface="ＭＳ ゴシック" pitchFamily="49" charset="-128"/>
                <a:cs typeface="Arial" pitchFamily="34" charset="0"/>
              </a:rPr>
              <a:t>(0.133 Hz)</a:t>
            </a:r>
            <a:endParaRPr lang="ja-JP" altLang="en-US" sz="1800" b="1" dirty="0">
              <a:solidFill>
                <a:srgbClr val="FF0000"/>
              </a:solidFill>
              <a:ea typeface="ＭＳ ゴシック" pitchFamily="49" charset="-128"/>
              <a:cs typeface="Arial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2616864" y="908720"/>
            <a:ext cx="1512168" cy="606088"/>
          </a:xfrm>
          <a:prstGeom prst="rect">
            <a:avLst/>
          </a:prstGeom>
          <a:noFill/>
        </p:spPr>
        <p:txBody>
          <a:bodyPr vert="horz" rtlCol="0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/>
              <a:buChar char="p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"/>
              <a:buChar char="p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"/>
              <a:buChar char="p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65000"/>
              <a:buFont typeface="Wingdings"/>
              <a:buChar char="p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bg2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bg2">
                  <a:tint val="60000"/>
                </a:schemeClr>
              </a:buClr>
              <a:buSzPct val="55000"/>
              <a:buFont typeface="Wingdings"/>
              <a:buChar char="p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b="1" dirty="0" smtClean="0">
                <a:solidFill>
                  <a:srgbClr val="00B050"/>
                </a:solidFill>
                <a:ea typeface="ＭＳ ゴシック" pitchFamily="49" charset="-128"/>
                <a:cs typeface="Arial" pitchFamily="34" charset="0"/>
              </a:rPr>
              <a:t>IP [θ]</a:t>
            </a:r>
          </a:p>
          <a:p>
            <a:pPr marL="0" indent="0" algn="ctr">
              <a:buNone/>
            </a:pPr>
            <a:r>
              <a:rPr lang="en-US" altLang="ja-JP" sz="1800" b="1" dirty="0" smtClean="0">
                <a:solidFill>
                  <a:srgbClr val="00B050"/>
                </a:solidFill>
                <a:ea typeface="ＭＳ ゴシック" pitchFamily="49" charset="-128"/>
                <a:cs typeface="Arial" pitchFamily="34" charset="0"/>
              </a:rPr>
              <a:t>(0.207 Hz)</a:t>
            </a:r>
            <a:endParaRPr lang="ja-JP" altLang="en-US" sz="1800" b="1" dirty="0">
              <a:solidFill>
                <a:srgbClr val="00B050"/>
              </a:solidFill>
              <a:ea typeface="ＭＳ ゴシック" pitchFamily="49" charset="-128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70799"/>
            <a:ext cx="835662" cy="154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/>
          <p:cNvSpPr txBox="1"/>
          <p:nvPr/>
        </p:nvSpPr>
        <p:spPr>
          <a:xfrm>
            <a:off x="5580112" y="941014"/>
            <a:ext cx="136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7030A0"/>
                </a:solidFill>
              </a:rPr>
              <a:t>Pitch</a:t>
            </a:r>
          </a:p>
          <a:p>
            <a:pPr algn="ctr"/>
            <a:r>
              <a:rPr lang="en-US" altLang="ja-JP" b="1" dirty="0" smtClean="0">
                <a:solidFill>
                  <a:srgbClr val="7030A0"/>
                </a:solidFill>
              </a:rPr>
              <a:t>(0.865 Hz)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1152128" cy="79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線矢印コネクタ 22"/>
          <p:cNvCxnSpPr/>
          <p:nvPr/>
        </p:nvCxnSpPr>
        <p:spPr>
          <a:xfrm>
            <a:off x="1354507" y="2488808"/>
            <a:ext cx="625205" cy="50814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3403135" y="2488808"/>
            <a:ext cx="0" cy="77766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2411760" y="2419214"/>
            <a:ext cx="576064" cy="7217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>
            <a:off x="4104685" y="2544716"/>
            <a:ext cx="392157" cy="59625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4899924" y="3212976"/>
            <a:ext cx="792770" cy="79330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5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22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Damping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6799105" cy="409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正方形/長方形 26"/>
          <p:cNvSpPr/>
          <p:nvPr/>
        </p:nvSpPr>
        <p:spPr>
          <a:xfrm rot="16200000">
            <a:off x="-194021" y="2650405"/>
            <a:ext cx="910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[</a:t>
            </a:r>
            <a:r>
              <a:rPr lang="en-US" altLang="ja-JP" sz="1400" dirty="0" err="1"/>
              <a:t>μ</a:t>
            </a:r>
            <a:r>
              <a:rPr lang="en-US" altLang="ja-JP" sz="1400" dirty="0" err="1" smtClean="0"/>
              <a:t>m</a:t>
            </a:r>
            <a:r>
              <a:rPr lang="en-US" altLang="ja-JP" sz="1400" dirty="0" smtClean="0"/>
              <a:t>/</a:t>
            </a:r>
            <a:r>
              <a:rPr lang="en-US" altLang="ja-JP" sz="1400" dirty="0" err="1" smtClean="0"/>
              <a:t>rtHz</a:t>
            </a:r>
            <a:r>
              <a:rPr lang="en-US" altLang="ja-JP" sz="1400" dirty="0" smtClean="0"/>
              <a:t>]</a:t>
            </a:r>
            <a:endParaRPr lang="ja-JP" altLang="en-US" sz="1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0877"/>
            <a:ext cx="3772322" cy="210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直線矢印コネクタ 28"/>
          <p:cNvCxnSpPr/>
          <p:nvPr/>
        </p:nvCxnSpPr>
        <p:spPr>
          <a:xfrm>
            <a:off x="3060746" y="1737910"/>
            <a:ext cx="55147" cy="86434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"/>
          <p:cNvSpPr txBox="1"/>
          <p:nvPr/>
        </p:nvSpPr>
        <p:spPr>
          <a:xfrm>
            <a:off x="2555776" y="1229011"/>
            <a:ext cx="134588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2060"/>
                </a:solidFill>
              </a:rPr>
              <a:t>Damped</a:t>
            </a:r>
          </a:p>
        </p:txBody>
      </p:sp>
      <p:cxnSp>
        <p:nvCxnSpPr>
          <p:cNvPr id="31" name="直線矢印コネクタ 30"/>
          <p:cNvCxnSpPr>
            <a:stCxn id="30" idx="2"/>
          </p:cNvCxnSpPr>
          <p:nvPr/>
        </p:nvCxnSpPr>
        <p:spPr>
          <a:xfrm>
            <a:off x="3228718" y="1690676"/>
            <a:ext cx="390317" cy="1171121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3423876" y="1737910"/>
            <a:ext cx="672941" cy="107103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1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26" y="2729822"/>
            <a:ext cx="324497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Isolation Performance with Active Damping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9" name="コンテンツ プレースホルダー 9"/>
          <p:cNvSpPr>
            <a:spLocks noGrp="1"/>
          </p:cNvSpPr>
          <p:nvPr>
            <p:ph idx="1"/>
          </p:nvPr>
        </p:nvSpPr>
        <p:spPr>
          <a:xfrm>
            <a:off x="107504" y="1052736"/>
            <a:ext cx="6912768" cy="1296144"/>
          </a:xfrm>
        </p:spPr>
        <p:txBody>
          <a:bodyPr>
            <a:normAutofit/>
          </a:bodyPr>
          <a:lstStyle/>
          <a:p>
            <a:r>
              <a:rPr kumimoji="1" lang="en-US" altLang="ja-JP" sz="2000" b="1" dirty="0" smtClean="0"/>
              <a:t>Put geophone on the top stage</a:t>
            </a:r>
          </a:p>
          <a:p>
            <a:r>
              <a:rPr kumimoji="1" lang="en-US" altLang="ja-JP" sz="2000" b="1" dirty="0" smtClean="0"/>
              <a:t>LVDT control re-inject seismic noise above 0.1 Hz</a:t>
            </a:r>
          </a:p>
          <a:p>
            <a:r>
              <a:rPr kumimoji="1" lang="en-US" altLang="ja-JP" sz="2000" b="1" dirty="0" smtClean="0"/>
              <a:t>RMS: 3 </a:t>
            </a:r>
            <a:r>
              <a:rPr kumimoji="1" lang="en-US" altLang="ja-JP" sz="2000" b="1" dirty="0" err="1" smtClean="0"/>
              <a:t>μm</a:t>
            </a:r>
            <a:r>
              <a:rPr kumimoji="1" lang="en-US" altLang="ja-JP" sz="2000" b="1" dirty="0" smtClean="0"/>
              <a:t> </a:t>
            </a:r>
            <a:r>
              <a:rPr kumimoji="1" lang="en-US" altLang="ja-JP" sz="2000" b="1" dirty="0" smtClean="0"/>
              <a:t>(20 </a:t>
            </a:r>
            <a:r>
              <a:rPr kumimoji="1" lang="en-US" altLang="ja-JP" sz="2000" b="1" dirty="0" err="1" smtClean="0"/>
              <a:t>μm</a:t>
            </a:r>
            <a:r>
              <a:rPr kumimoji="1" lang="ja-JP" altLang="en-US" sz="2000" b="1" dirty="0"/>
              <a:t> </a:t>
            </a:r>
            <a:r>
              <a:rPr kumimoji="1" lang="en-US" altLang="ja-JP" sz="2000" b="1" dirty="0" smtClean="0"/>
              <a:t>for no control)</a:t>
            </a:r>
            <a:endParaRPr kumimoji="1" lang="ja-JP" altLang="en-U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0" y="2486429"/>
            <a:ext cx="5645365" cy="32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41625"/>
            <a:ext cx="1895962" cy="156977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 flipH="1">
            <a:off x="6876256" y="2204864"/>
            <a:ext cx="537756" cy="64807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0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98086"/>
            <a:ext cx="3048450" cy="281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Damping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Geophone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9" name="コンテンツ プレースホルダー 9"/>
          <p:cNvSpPr>
            <a:spLocks noGrp="1"/>
          </p:cNvSpPr>
          <p:nvPr>
            <p:ph idx="1"/>
          </p:nvPr>
        </p:nvSpPr>
        <p:spPr>
          <a:xfrm>
            <a:off x="107504" y="1052735"/>
            <a:ext cx="8352928" cy="1440161"/>
          </a:xfrm>
        </p:spPr>
        <p:txBody>
          <a:bodyPr>
            <a:normAutofit/>
          </a:bodyPr>
          <a:lstStyle/>
          <a:p>
            <a:r>
              <a:rPr kumimoji="1" lang="en-US" altLang="ja-JP" sz="2000" b="1" dirty="0" smtClean="0"/>
              <a:t>Velocity damping by the use of geophone </a:t>
            </a:r>
            <a:r>
              <a:rPr kumimoji="1" lang="en-US" altLang="ja-JP" sz="2000" b="1" dirty="0" smtClean="0"/>
              <a:t>signal [for only X-direction]</a:t>
            </a:r>
            <a:endParaRPr kumimoji="1" lang="en-US" altLang="ja-JP" sz="2000" b="1" dirty="0" smtClean="0"/>
          </a:p>
          <a:p>
            <a:r>
              <a:rPr kumimoji="1" lang="en-US" altLang="ja-JP" sz="2000" b="1" dirty="0" smtClean="0">
                <a:sym typeface="Wingdings" pitchFamily="2" charset="2"/>
              </a:rPr>
              <a:t>Noise level above 0.1 Hz is improved</a:t>
            </a:r>
          </a:p>
          <a:p>
            <a:r>
              <a:rPr kumimoji="1" lang="en-US" altLang="ja-JP" sz="2000" b="1" dirty="0" smtClean="0">
                <a:sym typeface="Wingdings" pitchFamily="2" charset="2"/>
              </a:rPr>
              <a:t>RMS: 1 </a:t>
            </a:r>
            <a:r>
              <a:rPr kumimoji="1" lang="en-US" altLang="ja-JP" sz="2000" b="1" dirty="0" err="1" smtClean="0">
                <a:sym typeface="Wingdings" pitchFamily="2" charset="2"/>
              </a:rPr>
              <a:t>μm</a:t>
            </a:r>
            <a:endParaRPr kumimoji="1" lang="en-US" altLang="ja-JP" sz="2000" b="1" dirty="0" smtClean="0"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567117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3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Plan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9" name="コンテンツ プレースホルダー 9"/>
          <p:cNvSpPr>
            <a:spLocks noGrp="1"/>
          </p:cNvSpPr>
          <p:nvPr>
            <p:ph idx="1"/>
          </p:nvPr>
        </p:nvSpPr>
        <p:spPr>
          <a:xfrm>
            <a:off x="107504" y="1052735"/>
            <a:ext cx="8856984" cy="518457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Increase the control gain to further decrease RMS</a:t>
            </a:r>
            <a:br>
              <a:rPr kumimoji="1" lang="en-US" altLang="ja-JP" dirty="0" smtClean="0"/>
            </a:br>
            <a:r>
              <a:rPr kumimoji="1" lang="en-US" altLang="ja-JP" dirty="0" smtClean="0"/>
              <a:t>[goal: </a:t>
            </a:r>
            <a:r>
              <a:rPr kumimoji="1" lang="en-US" altLang="ja-JP" b="1" dirty="0" smtClean="0"/>
              <a:t>0.1 </a:t>
            </a:r>
            <a:r>
              <a:rPr kumimoji="1" lang="en-US" altLang="ja-JP" b="1" dirty="0" err="1" smtClean="0"/>
              <a:t>μm</a:t>
            </a:r>
            <a:r>
              <a:rPr kumimoji="1" lang="en-US" altLang="ja-JP" b="1" dirty="0" smtClean="0"/>
              <a:t>/sec </a:t>
            </a:r>
            <a:r>
              <a:rPr kumimoji="1" lang="en-US" altLang="ja-JP" dirty="0" smtClean="0"/>
              <a:t>for lock acquisition,</a:t>
            </a:r>
            <a:br>
              <a:rPr kumimoji="1" lang="en-US" altLang="ja-JP" dirty="0" smtClean="0"/>
            </a:br>
            <a:r>
              <a:rPr kumimoji="1" lang="en-US" altLang="ja-JP" dirty="0" smtClean="0"/>
              <a:t>           ~</a:t>
            </a:r>
            <a:r>
              <a:rPr kumimoji="1" lang="en-US" altLang="ja-JP" b="1" dirty="0" smtClean="0"/>
              <a:t>0.1</a:t>
            </a:r>
            <a:r>
              <a:rPr kumimoji="1" lang="en-US" altLang="ja-JP" b="1" dirty="0" smtClean="0"/>
              <a:t> </a:t>
            </a:r>
            <a:r>
              <a:rPr kumimoji="1" lang="en-US" altLang="ja-JP" b="1" dirty="0" err="1" smtClean="0"/>
              <a:t>μm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for keeping lock (?)]</a:t>
            </a:r>
            <a:endParaRPr kumimoji="1" lang="en-US" altLang="ja-JP" dirty="0" smtClean="0"/>
          </a:p>
          <a:p>
            <a:endParaRPr kumimoji="1" lang="en-US" altLang="ja-JP" dirty="0">
              <a:sym typeface="Wingdings" pitchFamily="2" charset="2"/>
            </a:endParaRPr>
          </a:p>
          <a:p>
            <a:r>
              <a:rPr kumimoji="1" lang="en-US" altLang="ja-JP" dirty="0">
                <a:sym typeface="Wingdings" pitchFamily="2" charset="2"/>
              </a:rPr>
              <a:t>C</a:t>
            </a:r>
            <a:r>
              <a:rPr kumimoji="1" lang="en-US" altLang="ja-JP" dirty="0" smtClean="0">
                <a:sym typeface="Wingdings" pitchFamily="2" charset="2"/>
              </a:rPr>
              <a:t>ombine geophone and LVDT </a:t>
            </a:r>
            <a:r>
              <a:rPr kumimoji="1" lang="en-US" altLang="ja-JP" dirty="0" smtClean="0">
                <a:sym typeface="Wingdings" pitchFamily="2" charset="2"/>
              </a:rPr>
              <a:t>signal</a:t>
            </a:r>
            <a:br>
              <a:rPr kumimoji="1" lang="en-US" altLang="ja-JP" dirty="0" smtClean="0">
                <a:sym typeface="Wingdings" pitchFamily="2" charset="2"/>
              </a:rPr>
            </a:br>
            <a:r>
              <a:rPr kumimoji="1" lang="en-US" altLang="ja-JP" dirty="0" smtClean="0">
                <a:sym typeface="Wingdings" pitchFamily="2" charset="2"/>
              </a:rPr>
              <a:t>[</a:t>
            </a:r>
            <a:r>
              <a:rPr kumimoji="1" lang="en-US" altLang="ja-JP" dirty="0" smtClean="0">
                <a:sym typeface="Wingdings" pitchFamily="2" charset="2"/>
              </a:rPr>
              <a:t>Crossover: ~0.1 Hz]</a:t>
            </a:r>
            <a:endParaRPr kumimoji="1" lang="en-US" altLang="ja-JP" dirty="0" smtClean="0">
              <a:sym typeface="Wingdings" pitchFamily="2" charset="2"/>
            </a:endParaRPr>
          </a:p>
          <a:p>
            <a:pPr marL="0" indent="0">
              <a:buNone/>
            </a:pPr>
            <a:endParaRPr kumimoji="1" lang="en-US" altLang="ja-JP" dirty="0">
              <a:sym typeface="Wingdings" pitchFamily="2" charset="2"/>
            </a:endParaRPr>
          </a:p>
          <a:p>
            <a:pPr marL="0" indent="0">
              <a:buNone/>
            </a:pPr>
            <a:endParaRPr kumimoji="1" lang="en-US" altLang="ja-JP" dirty="0" smtClean="0">
              <a:sym typeface="Wingdings" pitchFamily="2" charset="2"/>
            </a:endParaRPr>
          </a:p>
          <a:p>
            <a:pPr marL="0" indent="0">
              <a:buNone/>
            </a:pPr>
            <a:endParaRPr kumimoji="1" lang="en-US" altLang="ja-JP" dirty="0" smtClean="0">
              <a:sym typeface="Wingdings" pitchFamily="2" charset="2"/>
            </a:endParaRPr>
          </a:p>
          <a:p>
            <a:endParaRPr kumimoji="1" lang="en-US" altLang="ja-JP" dirty="0">
              <a:sym typeface="Wingdings" pitchFamily="2" charset="2"/>
            </a:endParaRPr>
          </a:p>
          <a:p>
            <a:r>
              <a:rPr kumimoji="1" lang="en-US" altLang="ja-JP" b="1" dirty="0" smtClean="0">
                <a:solidFill>
                  <a:srgbClr val="FF0000"/>
                </a:solidFill>
                <a:sym typeface="Wingdings" pitchFamily="2" charset="2"/>
              </a:rPr>
              <a:t>For control strategy, we have to learn a lot from Virgo and TAMA.</a:t>
            </a:r>
            <a:endParaRPr kumimoji="1" lang="en-US" altLang="ja-JP" b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0" y="1916832"/>
            <a:ext cx="4211960" cy="29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4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 for Gravitational Wave Detectors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59" y="1484785"/>
            <a:ext cx="2160240" cy="320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タイトル 2"/>
          <p:cNvSpPr txBox="1">
            <a:spLocks/>
          </p:cNvSpPr>
          <p:nvPr/>
        </p:nvSpPr>
        <p:spPr>
          <a:xfrm>
            <a:off x="588859" y="942011"/>
            <a:ext cx="2304256" cy="512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>
                <a:solidFill>
                  <a:srgbClr val="002060"/>
                </a:solidFill>
              </a:rPr>
              <a:t>TAMA-SAS (JPN)</a:t>
            </a:r>
          </a:p>
        </p:txBody>
      </p:sp>
      <p:sp>
        <p:nvSpPr>
          <p:cNvPr id="19" name="タイトル 2"/>
          <p:cNvSpPr txBox="1">
            <a:spLocks/>
          </p:cNvSpPr>
          <p:nvPr/>
        </p:nvSpPr>
        <p:spPr>
          <a:xfrm>
            <a:off x="5868144" y="972762"/>
            <a:ext cx="2304256" cy="512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EIB-SAS (Virgo)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906" y="1492750"/>
            <a:ext cx="2520280" cy="166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5"/>
            <a:ext cx="2520280" cy="170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タイトル 2"/>
          <p:cNvSpPr txBox="1">
            <a:spLocks/>
          </p:cNvSpPr>
          <p:nvPr/>
        </p:nvSpPr>
        <p:spPr>
          <a:xfrm>
            <a:off x="3181147" y="942011"/>
            <a:ext cx="2304256" cy="512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2400" dirty="0" smtClean="0">
                <a:solidFill>
                  <a:srgbClr val="C00000"/>
                </a:solidFill>
              </a:rPr>
              <a:t>HAM-SAS (LIGO)</a:t>
            </a:r>
          </a:p>
        </p:txBody>
      </p:sp>
      <p:sp>
        <p:nvSpPr>
          <p:cNvPr id="23" name="タイトル 2"/>
          <p:cNvSpPr txBox="1">
            <a:spLocks/>
          </p:cNvSpPr>
          <p:nvPr/>
        </p:nvSpPr>
        <p:spPr>
          <a:xfrm>
            <a:off x="3275856" y="3237179"/>
            <a:ext cx="2304256" cy="512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2400" dirty="0" smtClean="0">
                <a:solidFill>
                  <a:schemeClr val="accent3">
                    <a:lumMod val="50000"/>
                  </a:schemeClr>
                </a:solidFill>
              </a:rPr>
              <a:t>AEI-SAS (GER)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14" y="3671023"/>
            <a:ext cx="2933230" cy="166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7" r="29863"/>
          <a:stretch>
            <a:fillRect/>
          </a:stretch>
        </p:blipFill>
        <p:spPr bwMode="auto">
          <a:xfrm>
            <a:off x="6084663" y="3237179"/>
            <a:ext cx="1988434" cy="301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タイトル 2"/>
          <p:cNvSpPr txBox="1">
            <a:spLocks/>
          </p:cNvSpPr>
          <p:nvPr/>
        </p:nvSpPr>
        <p:spPr>
          <a:xfrm>
            <a:off x="5940152" y="3205010"/>
            <a:ext cx="2376264" cy="512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Multi-SAS (Virgo)</a:t>
            </a:r>
          </a:p>
        </p:txBody>
      </p:sp>
      <p:sp>
        <p:nvSpPr>
          <p:cNvPr id="27" name="タイトル 2"/>
          <p:cNvSpPr txBox="1">
            <a:spLocks/>
          </p:cNvSpPr>
          <p:nvPr/>
        </p:nvSpPr>
        <p:spPr>
          <a:xfrm>
            <a:off x="1272935" y="5614909"/>
            <a:ext cx="936104" cy="4063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solidFill>
                  <a:srgbClr val="C00000"/>
                </a:solidFill>
              </a:rPr>
              <a:t>2000</a:t>
            </a:r>
          </a:p>
        </p:txBody>
      </p:sp>
      <p:sp>
        <p:nvSpPr>
          <p:cNvPr id="28" name="タイトル 2"/>
          <p:cNvSpPr txBox="1">
            <a:spLocks/>
          </p:cNvSpPr>
          <p:nvPr/>
        </p:nvSpPr>
        <p:spPr>
          <a:xfrm>
            <a:off x="4075361" y="5614909"/>
            <a:ext cx="936104" cy="4063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solidFill>
                  <a:srgbClr val="C00000"/>
                </a:solidFill>
              </a:rPr>
              <a:t>2005</a:t>
            </a:r>
          </a:p>
        </p:txBody>
      </p:sp>
      <p:sp>
        <p:nvSpPr>
          <p:cNvPr id="29" name="タイトル 2"/>
          <p:cNvSpPr txBox="1">
            <a:spLocks/>
          </p:cNvSpPr>
          <p:nvPr/>
        </p:nvSpPr>
        <p:spPr>
          <a:xfrm>
            <a:off x="6941667" y="5614909"/>
            <a:ext cx="667972" cy="4063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solidFill>
                  <a:srgbClr val="C00000"/>
                </a:solidFill>
              </a:rPr>
              <a:t>2010</a:t>
            </a:r>
          </a:p>
        </p:txBody>
      </p:sp>
      <p:sp>
        <p:nvSpPr>
          <p:cNvPr id="2" name="右矢印 1"/>
          <p:cNvSpPr/>
          <p:nvPr/>
        </p:nvSpPr>
        <p:spPr>
          <a:xfrm>
            <a:off x="682891" y="5877272"/>
            <a:ext cx="7721045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1950260" cy="488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タイトル 2"/>
          <p:cNvSpPr txBox="1">
            <a:spLocks/>
          </p:cNvSpPr>
          <p:nvPr/>
        </p:nvSpPr>
        <p:spPr>
          <a:xfrm>
            <a:off x="467544" y="942011"/>
            <a:ext cx="2641595" cy="512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>
                <a:solidFill>
                  <a:srgbClr val="002060"/>
                </a:solidFill>
              </a:rPr>
              <a:t>KAGRA-SAS </a:t>
            </a:r>
            <a:r>
              <a:rPr kumimoji="1" lang="en-US" altLang="ja-JP" sz="2400" dirty="0" smtClean="0">
                <a:solidFill>
                  <a:srgbClr val="002060"/>
                </a:solidFill>
              </a:rPr>
              <a:t>(JPN)</a:t>
            </a:r>
          </a:p>
        </p:txBody>
      </p:sp>
      <p:sp>
        <p:nvSpPr>
          <p:cNvPr id="32" name="タイトル 2"/>
          <p:cNvSpPr txBox="1">
            <a:spLocks/>
          </p:cNvSpPr>
          <p:nvPr/>
        </p:nvSpPr>
        <p:spPr>
          <a:xfrm>
            <a:off x="539552" y="5149226"/>
            <a:ext cx="5688632" cy="5120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Collaboration with other GW project</a:t>
            </a:r>
          </a:p>
        </p:txBody>
      </p:sp>
    </p:spTree>
    <p:extLst>
      <p:ext uri="{BB962C8B-B14F-4D97-AF65-F5344CB8AC3E}">
        <p14:creationId xmlns:p14="http://schemas.microsoft.com/office/powerpoint/2010/main" val="35310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20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1063277"/>
            <a:ext cx="7128792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Introduction </a:t>
            </a:r>
            <a:r>
              <a:rPr kumimoji="1" lang="en-US" altLang="ja-JP" b="1" dirty="0">
                <a:solidFill>
                  <a:schemeClr val="bg1">
                    <a:lumMod val="65000"/>
                  </a:schemeClr>
                </a:solidFill>
              </a:rPr>
              <a:t>of KAGRA-SAS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Prototype Experiment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/>
              <a:t>Modeling of SAS</a:t>
            </a:r>
          </a:p>
        </p:txBody>
      </p:sp>
    </p:spTree>
    <p:extLst>
      <p:ext uri="{BB962C8B-B14F-4D97-AF65-F5344CB8AC3E}">
        <p14:creationId xmlns:p14="http://schemas.microsoft.com/office/powerpoint/2010/main" val="24894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Better Modeling of SAS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9" name="コンテンツ プレースホルダー 9"/>
          <p:cNvSpPr>
            <a:spLocks noGrp="1"/>
          </p:cNvSpPr>
          <p:nvPr>
            <p:ph idx="1"/>
          </p:nvPr>
        </p:nvSpPr>
        <p:spPr>
          <a:xfrm>
            <a:off x="251520" y="1124744"/>
            <a:ext cx="2736304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ja-JP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Point-mass model</a:t>
            </a:r>
            <a:br>
              <a:rPr kumimoji="1" lang="en-US" altLang="ja-JP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kumimoji="1" lang="en-US" altLang="ja-JP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(Super simple)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4526"/>
            <a:ext cx="1767618" cy="35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84526"/>
            <a:ext cx="2189631" cy="387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コンテンツ プレースホルダー 9"/>
          <p:cNvSpPr txBox="1">
            <a:spLocks/>
          </p:cNvSpPr>
          <p:nvPr/>
        </p:nvSpPr>
        <p:spPr>
          <a:xfrm>
            <a:off x="4635948" y="1124744"/>
            <a:ext cx="3168352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kumimoji="1" lang="en-US" altLang="ja-JP" b="1" dirty="0" smtClean="0"/>
              <a:t>3D rigid-body model</a:t>
            </a:r>
          </a:p>
          <a:p>
            <a:pPr marL="0" indent="0" algn="ctr">
              <a:buFont typeface="Arial" pitchFamily="34" charset="0"/>
              <a:buNone/>
            </a:pPr>
            <a:r>
              <a:rPr kumimoji="1" lang="en-US" altLang="ja-JP" b="1" dirty="0" smtClean="0">
                <a:solidFill>
                  <a:srgbClr val="FF0000"/>
                </a:solidFill>
              </a:rPr>
              <a:t>(more realistic)</a:t>
            </a:r>
          </a:p>
        </p:txBody>
      </p:sp>
      <p:sp>
        <p:nvSpPr>
          <p:cNvPr id="2" name="右矢印 1"/>
          <p:cNvSpPr/>
          <p:nvPr/>
        </p:nvSpPr>
        <p:spPr>
          <a:xfrm>
            <a:off x="3635896" y="2780928"/>
            <a:ext cx="1008112" cy="1177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コンテンツ プレースホルダー 9"/>
          <p:cNvSpPr txBox="1">
            <a:spLocks/>
          </p:cNvSpPr>
          <p:nvPr/>
        </p:nvSpPr>
        <p:spPr>
          <a:xfrm>
            <a:off x="2555776" y="4509120"/>
            <a:ext cx="2736304" cy="1409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kumimoji="1" lang="en-US" altLang="ja-JP" sz="1600" dirty="0" smtClean="0"/>
              <a:t>Only 1 dimension</a:t>
            </a:r>
          </a:p>
          <a:p>
            <a:pPr marL="0" indent="0">
              <a:buFont typeface="Arial" pitchFamily="34" charset="0"/>
              <a:buNone/>
            </a:pPr>
            <a:r>
              <a:rPr kumimoji="1" lang="en-US" altLang="ja-JP" sz="1600" dirty="0" smtClean="0"/>
              <a:t>No rotation coupling</a:t>
            </a:r>
          </a:p>
          <a:p>
            <a:pPr marL="0" indent="0">
              <a:buFont typeface="Arial" pitchFamily="34" charset="0"/>
              <a:buNone/>
            </a:pPr>
            <a:r>
              <a:rPr kumimoji="1" lang="en-US" altLang="ja-JP" sz="1600" dirty="0" smtClean="0"/>
              <a:t>No sensor noise estimation</a:t>
            </a:r>
          </a:p>
          <a:p>
            <a:pPr marL="0" indent="0">
              <a:buFont typeface="Arial" pitchFamily="34" charset="0"/>
              <a:buNone/>
            </a:pPr>
            <a:r>
              <a:rPr kumimoji="1" lang="en-US" altLang="ja-JP" sz="16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24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 from Rigid-Body Model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20" name="コンテンツ プレースホルダー 9"/>
          <p:cNvSpPr txBox="1">
            <a:spLocks/>
          </p:cNvSpPr>
          <p:nvPr/>
        </p:nvSpPr>
        <p:spPr>
          <a:xfrm>
            <a:off x="251520" y="1009478"/>
            <a:ext cx="8280920" cy="403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kumimoji="1" lang="en-US" altLang="ja-JP" dirty="0" smtClean="0"/>
              <a:t>Eigen mode calculation with 3D graphics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22" y="1772816"/>
            <a:ext cx="7505516" cy="414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4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 from Rigid-Body Model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43</a:t>
            </a:fld>
            <a:endParaRPr lang="de-D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87191"/>
            <a:ext cx="622935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26469"/>
            <a:ext cx="2088232" cy="202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30407"/>
            <a:ext cx="1373184" cy="216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円/楕円 15"/>
          <p:cNvSpPr/>
          <p:nvPr/>
        </p:nvSpPr>
        <p:spPr>
          <a:xfrm>
            <a:off x="1331640" y="1845627"/>
            <a:ext cx="1440160" cy="74181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コンテンツ プレースホルダー 7"/>
          <p:cNvSpPr txBox="1">
            <a:spLocks/>
          </p:cNvSpPr>
          <p:nvPr/>
        </p:nvSpPr>
        <p:spPr>
          <a:xfrm>
            <a:off x="611560" y="2781731"/>
            <a:ext cx="2746889" cy="775512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" pitchFamily="2" charset="2"/>
              <a:buChar char="u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solidFill>
                  <a:srgbClr val="00B050"/>
                </a:solidFill>
              </a:rPr>
              <a:t>Attachment point of heat links, asymmetry in IPs</a:t>
            </a:r>
          </a:p>
        </p:txBody>
      </p:sp>
      <p:sp>
        <p:nvSpPr>
          <p:cNvPr id="18" name="円/楕円 17"/>
          <p:cNvSpPr/>
          <p:nvPr/>
        </p:nvSpPr>
        <p:spPr>
          <a:xfrm rot="2037921">
            <a:off x="3416020" y="3381425"/>
            <a:ext cx="3205220" cy="96891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コンテンツ プレースホルダー 7"/>
          <p:cNvSpPr txBox="1">
            <a:spLocks/>
          </p:cNvSpPr>
          <p:nvPr/>
        </p:nvSpPr>
        <p:spPr>
          <a:xfrm>
            <a:off x="1835696" y="4043379"/>
            <a:ext cx="2520280" cy="898592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n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" pitchFamily="2" charset="2"/>
              <a:buChar char="u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>
                <a:solidFill>
                  <a:srgbClr val="FF0000"/>
                </a:solidFill>
              </a:rPr>
              <a:t>Asymmetry in wire </a:t>
            </a:r>
            <a:r>
              <a:rPr lang="en-US" altLang="ja-JP" sz="1800" dirty="0" err="1" smtClean="0">
                <a:solidFill>
                  <a:srgbClr val="FF0000"/>
                </a:solidFill>
              </a:rPr>
              <a:t>lenghs</a:t>
            </a:r>
            <a:r>
              <a:rPr lang="en-US" altLang="ja-JP" sz="1800" dirty="0" smtClean="0">
                <a:solidFill>
                  <a:srgbClr val="FF0000"/>
                </a:solidFill>
              </a:rPr>
              <a:t>, asymmetry in suspension points</a:t>
            </a:r>
          </a:p>
        </p:txBody>
      </p:sp>
      <p:sp>
        <p:nvSpPr>
          <p:cNvPr id="20" name="コンテンツ プレースホルダー 9"/>
          <p:cNvSpPr txBox="1">
            <a:spLocks/>
          </p:cNvSpPr>
          <p:nvPr/>
        </p:nvSpPr>
        <p:spPr>
          <a:xfrm>
            <a:off x="251520" y="1154297"/>
            <a:ext cx="8280920" cy="403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kumimoji="1" lang="en-US" altLang="ja-JP" dirty="0" smtClean="0"/>
              <a:t>Estimate angular fluctuation of the mirror</a:t>
            </a:r>
          </a:p>
        </p:txBody>
      </p:sp>
    </p:spTree>
    <p:extLst>
      <p:ext uri="{BB962C8B-B14F-4D97-AF65-F5344CB8AC3E}">
        <p14:creationId xmlns:p14="http://schemas.microsoft.com/office/powerpoint/2010/main" val="30972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8" y="837928"/>
            <a:ext cx="4913370" cy="71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Better User Interface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44</a:t>
            </a:fld>
            <a:endParaRPr lang="de-D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4701"/>
            <a:ext cx="8064896" cy="51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9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2088231"/>
          </a:xfrm>
        </p:spPr>
        <p:txBody>
          <a:bodyPr/>
          <a:lstStyle/>
          <a:p>
            <a:r>
              <a:rPr kumimoji="1" lang="en-US" altLang="ja-JP" dirty="0" smtClean="0"/>
              <a:t>Include active control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 this model</a:t>
            </a:r>
          </a:p>
          <a:p>
            <a:pPr lvl="1"/>
            <a:r>
              <a: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Strategy for length &amp; angular control</a:t>
            </a:r>
          </a:p>
          <a:p>
            <a:pPr lvl="1"/>
            <a:r>
              <a: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Control noise estimation (sensor &amp; actuator noise</a:t>
            </a:r>
            <a:r>
              <a: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lvl="1"/>
            <a:r>
              <a: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Verified at Pre-isolator Prototype</a:t>
            </a:r>
            <a:endParaRPr kumimoji="1" lang="en-US" altLang="ja-JP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Works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コンテンツ プレースホルダー 1"/>
          <p:cNvSpPr txBox="1">
            <a:spLocks/>
          </p:cNvSpPr>
          <p:nvPr/>
        </p:nvSpPr>
        <p:spPr>
          <a:xfrm>
            <a:off x="179512" y="4743146"/>
            <a:ext cx="8712968" cy="82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b="1" dirty="0" smtClean="0">
                <a:solidFill>
                  <a:srgbClr val="FF0000"/>
                </a:solidFill>
              </a:rPr>
              <a:t>If you want to be a user, please contact me!!</a:t>
            </a:r>
          </a:p>
        </p:txBody>
      </p:sp>
      <p:sp>
        <p:nvSpPr>
          <p:cNvPr id="6" name="コンテンツ プレースホルダー 1"/>
          <p:cNvSpPr txBox="1">
            <a:spLocks/>
          </p:cNvSpPr>
          <p:nvPr/>
        </p:nvSpPr>
        <p:spPr>
          <a:xfrm>
            <a:off x="179512" y="3356992"/>
            <a:ext cx="8712968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Interface with MATLAB and other application</a:t>
            </a:r>
            <a:endParaRPr kumimoji="1" lang="en-US" altLang="ja-JP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564904"/>
            <a:ext cx="8712968" cy="692696"/>
          </a:xfrm>
        </p:spPr>
        <p:txBody>
          <a:bodyPr/>
          <a:lstStyle/>
          <a:p>
            <a:pPr algn="ctr"/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46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852936"/>
            <a:ext cx="8712968" cy="692696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Appendix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52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Noise: LVDT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(Coupling from Actuator)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16" name="コンテンツ プレースホルダー 9"/>
          <p:cNvSpPr>
            <a:spLocks noGrp="1"/>
          </p:cNvSpPr>
          <p:nvPr>
            <p:ph idx="1"/>
          </p:nvPr>
        </p:nvSpPr>
        <p:spPr>
          <a:xfrm>
            <a:off x="107504" y="1052736"/>
            <a:ext cx="6408712" cy="1728192"/>
          </a:xfrm>
        </p:spPr>
        <p:txBody>
          <a:bodyPr>
            <a:normAutofit/>
          </a:bodyPr>
          <a:lstStyle/>
          <a:p>
            <a:r>
              <a:rPr kumimoji="1" lang="en-US" altLang="ja-JP" sz="1800" b="1" dirty="0" smtClean="0"/>
              <a:t>Due to high frequency (&gt;2 kHz) noise from ADC, noise flour increases</a:t>
            </a:r>
            <a:r>
              <a:rPr kumimoji="1" lang="en-US" altLang="ja-JP" sz="1800" b="1" dirty="0"/>
              <a:t/>
            </a:r>
            <a:br>
              <a:rPr kumimoji="1" lang="en-US" altLang="ja-JP" sz="1800" b="1" dirty="0"/>
            </a:br>
            <a:r>
              <a:rPr kumimoji="1" lang="ja-JP" altLang="en-US" sz="1800" b="1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1800" b="1" dirty="0" smtClean="0">
                <a:solidFill>
                  <a:srgbClr val="FF0000"/>
                </a:solidFill>
              </a:rPr>
              <a:t>Improved after digital system update</a:t>
            </a:r>
            <a:r>
              <a:rPr kumimoji="1" lang="ja-JP" altLang="en-US" sz="18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357"/>
            <a:ext cx="3851920" cy="273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40533"/>
            <a:ext cx="5012722" cy="339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89961"/>
            <a:ext cx="2090454" cy="195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8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Noise: Geophone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16" name="コンテンツ プレースホルダー 9"/>
          <p:cNvSpPr>
            <a:spLocks noGrp="1"/>
          </p:cNvSpPr>
          <p:nvPr>
            <p:ph idx="1"/>
          </p:nvPr>
        </p:nvSpPr>
        <p:spPr>
          <a:xfrm>
            <a:off x="107504" y="980728"/>
            <a:ext cx="4608512" cy="1368152"/>
          </a:xfrm>
        </p:spPr>
        <p:txBody>
          <a:bodyPr>
            <a:normAutofit/>
          </a:bodyPr>
          <a:lstStyle/>
          <a:p>
            <a:r>
              <a:rPr kumimoji="1" lang="en-US" altLang="ja-JP" sz="1800" b="1" dirty="0" smtClean="0"/>
              <a:t>Preamp designed at </a:t>
            </a:r>
            <a:r>
              <a:rPr kumimoji="1" lang="en-US" altLang="ja-JP" sz="1800" b="1" dirty="0" err="1" smtClean="0"/>
              <a:t>Nikhef</a:t>
            </a:r>
            <a:endParaRPr kumimoji="1" lang="en-US" altLang="ja-JP" sz="1800" b="1" dirty="0" smtClean="0"/>
          </a:p>
          <a:p>
            <a:r>
              <a:rPr kumimoji="1" lang="en-US" altLang="ja-JP" sz="1800" b="1" dirty="0" smtClean="0"/>
              <a:t>Noise of preamp is measured</a:t>
            </a:r>
            <a:endParaRPr kumimoji="1" lang="ja-JP" altLang="en-US" sz="1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744366" cy="20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932040" y="2348880"/>
            <a:ext cx="4000720" cy="3170885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51413"/>
            <a:ext cx="481120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コンテンツ プレースホルダー 9"/>
          <p:cNvSpPr txBox="1">
            <a:spLocks/>
          </p:cNvSpPr>
          <p:nvPr/>
        </p:nvSpPr>
        <p:spPr>
          <a:xfrm>
            <a:off x="107503" y="5661248"/>
            <a:ext cx="8721031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b="1" dirty="0" smtClean="0"/>
              <a:t>Geophone + Preamp </a:t>
            </a:r>
            <a:r>
              <a:rPr kumimoji="1" lang="ja-JP" altLang="en-US" sz="1800" b="1" dirty="0" smtClean="0"/>
              <a:t>の雑音測定：　バックグラウンドが大きすぎて難しい</a:t>
            </a:r>
            <a:r>
              <a:rPr kumimoji="1" lang="en-US" altLang="ja-JP" sz="1800" b="1" dirty="0" smtClean="0"/>
              <a:t/>
            </a:r>
            <a:br>
              <a:rPr kumimoji="1" lang="en-US" altLang="ja-JP" sz="1800" b="1" dirty="0" smtClean="0"/>
            </a:br>
            <a:r>
              <a:rPr kumimoji="1" lang="ja-JP" altLang="en-US" sz="1800" b="1" dirty="0" smtClean="0"/>
              <a:t>⇒ 神岡鉱山での測定を予定</a:t>
            </a:r>
            <a:endParaRPr kumimoji="1" lang="ja-JP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6439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0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1063277"/>
            <a:ext cx="7128792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/>
              <a:t>Introduction of KAGRA-SAS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/>
              <a:t>Prototype Experiment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/>
              <a:t>Modeling of SAS</a:t>
            </a:r>
          </a:p>
        </p:txBody>
      </p:sp>
    </p:spTree>
    <p:extLst>
      <p:ext uri="{BB962C8B-B14F-4D97-AF65-F5344CB8AC3E}">
        <p14:creationId xmlns:p14="http://schemas.microsoft.com/office/powerpoint/2010/main" val="41697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Noise: Estimation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50</a:t>
            </a:fld>
            <a:endParaRPr lang="de-DE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6"/>
            <a:ext cx="6092240" cy="424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 Function of Inverted Pendulum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51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19"/>
            <a:ext cx="3979528" cy="265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2" y="3429000"/>
            <a:ext cx="386229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コンテンツ プレースホルダー 9"/>
          <p:cNvSpPr>
            <a:spLocks noGrp="1"/>
          </p:cNvSpPr>
          <p:nvPr>
            <p:ph idx="1"/>
          </p:nvPr>
        </p:nvSpPr>
        <p:spPr>
          <a:xfrm>
            <a:off x="4355976" y="5049180"/>
            <a:ext cx="4392488" cy="756084"/>
          </a:xfrm>
          <a:solidFill>
            <a:schemeClr val="accent5">
              <a:lumMod val="20000"/>
              <a:lumOff val="80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kumimoji="1" lang="en-US" altLang="ja-JP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&lt; 0.1 Hz</a:t>
            </a:r>
            <a:r>
              <a:rPr kumimoji="1" lang="ja-JP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：</a:t>
            </a:r>
            <a:r>
              <a:rPr kumimoji="1" lang="en-US" altLang="ja-JP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Sensor Noise</a:t>
            </a:r>
          </a:p>
          <a:p>
            <a:r>
              <a:rPr kumimoji="1" lang="en-US" altLang="ja-JP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&gt; 10 Hz </a:t>
            </a:r>
            <a:r>
              <a:rPr kumimoji="1" lang="ja-JP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：</a:t>
            </a:r>
            <a:r>
              <a:rPr kumimoji="1" lang="en-US" altLang="ja-JP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Acoustic (Environmental) Noise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18013"/>
            <a:ext cx="3744416" cy="358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2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Mechanics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52</a:t>
            </a:fld>
            <a:endParaRPr lang="de-DE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06070"/>
            <a:ext cx="4464496" cy="351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09610"/>
            <a:ext cx="3168352" cy="260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97655"/>
            <a:ext cx="2939945" cy="240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線矢印コネクタ 24"/>
          <p:cNvCxnSpPr/>
          <p:nvPr/>
        </p:nvCxnSpPr>
        <p:spPr>
          <a:xfrm>
            <a:off x="3419872" y="2636912"/>
            <a:ext cx="1800200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タイトル 2"/>
          <p:cNvSpPr txBox="1">
            <a:spLocks/>
          </p:cNvSpPr>
          <p:nvPr/>
        </p:nvSpPr>
        <p:spPr>
          <a:xfrm>
            <a:off x="4379806" y="1412776"/>
            <a:ext cx="899516" cy="4237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LVDT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5004048" y="1699396"/>
            <a:ext cx="1008112" cy="496234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タイトル 2"/>
          <p:cNvSpPr txBox="1">
            <a:spLocks/>
          </p:cNvSpPr>
          <p:nvPr/>
        </p:nvSpPr>
        <p:spPr>
          <a:xfrm>
            <a:off x="4338266" y="548680"/>
            <a:ext cx="1673894" cy="6480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Coil-Magnet Actuator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5652120" y="980728"/>
            <a:ext cx="1613988" cy="905507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タイトル 2"/>
          <p:cNvSpPr txBox="1">
            <a:spLocks/>
          </p:cNvSpPr>
          <p:nvPr/>
        </p:nvSpPr>
        <p:spPr>
          <a:xfrm>
            <a:off x="3978226" y="5445224"/>
            <a:ext cx="1673894" cy="6480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Maraging</a:t>
            </a:r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Steel Spring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 flipV="1">
            <a:off x="5004048" y="5224911"/>
            <a:ext cx="720080" cy="268969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>
            <a:endCxn id="3075" idx="1"/>
          </p:cNvCxnSpPr>
          <p:nvPr/>
        </p:nvCxnSpPr>
        <p:spPr>
          <a:xfrm>
            <a:off x="3203848" y="3717032"/>
            <a:ext cx="2088232" cy="88442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タイトル 2"/>
          <p:cNvSpPr txBox="1">
            <a:spLocks/>
          </p:cNvSpPr>
          <p:nvPr/>
        </p:nvSpPr>
        <p:spPr>
          <a:xfrm>
            <a:off x="7395078" y="2924944"/>
            <a:ext cx="1673894" cy="6480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Stepper Motor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5" name="直線コネクタ 44"/>
          <p:cNvCxnSpPr/>
          <p:nvPr/>
        </p:nvCxnSpPr>
        <p:spPr>
          <a:xfrm flipV="1">
            <a:off x="8028384" y="3397655"/>
            <a:ext cx="203641" cy="1203807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8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KAGRA-SAS Overview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10" name="正方形/長方形 9"/>
          <p:cNvSpPr/>
          <p:nvPr/>
        </p:nvSpPr>
        <p:spPr>
          <a:xfrm>
            <a:off x="6012160" y="773701"/>
            <a:ext cx="849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Type-A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884368" y="764704"/>
            <a:ext cx="83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Type-B</a:t>
            </a:r>
            <a:endParaRPr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50399"/>
            <a:ext cx="2060803" cy="515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96752"/>
            <a:ext cx="1379698" cy="271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014" y="4355330"/>
            <a:ext cx="1401482" cy="19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7931159" y="4067780"/>
            <a:ext cx="83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Type-C</a:t>
            </a:r>
            <a:endParaRPr lang="ja-JP" altLang="en-US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1196752"/>
            <a:ext cx="4896544" cy="4824535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Type-A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7-stage pendulum, 5-stage vertical spring, cryogenic system</a:t>
            </a:r>
          </a:p>
          <a:p>
            <a:endParaRPr kumimoji="1" lang="en-US" altLang="ja-JP" dirty="0"/>
          </a:p>
          <a:p>
            <a:r>
              <a:rPr kumimoji="1" lang="en-US" altLang="ja-JP" b="1" dirty="0" smtClean="0">
                <a:solidFill>
                  <a:srgbClr val="00B050"/>
                </a:solidFill>
              </a:rPr>
              <a:t>Type-B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5-stage pendulum, 3-stage vertical spring</a:t>
            </a:r>
          </a:p>
          <a:p>
            <a:endParaRPr kumimoji="1" lang="en-US" altLang="ja-JP" dirty="0"/>
          </a:p>
          <a:p>
            <a:r>
              <a:rPr kumimoji="1" lang="en-US" altLang="ja-JP" b="1" dirty="0" smtClean="0">
                <a:solidFill>
                  <a:schemeClr val="accent6">
                    <a:lumMod val="50000"/>
                  </a:schemeClr>
                </a:solidFill>
              </a:rPr>
              <a:t>Type-C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dirty="0" smtClean="0"/>
              <a:t>TAMA-Stack + </a:t>
            </a:r>
            <a:r>
              <a:rPr kumimoji="1" lang="en-US" altLang="ja-JP" dirty="0"/>
              <a:t>d</a:t>
            </a:r>
            <a:r>
              <a:rPr kumimoji="1" lang="en-US" altLang="ja-JP" dirty="0" smtClean="0"/>
              <a:t>ouble pendulum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07504" y="1124744"/>
            <a:ext cx="5184576" cy="3055694"/>
          </a:xfrm>
          <a:prstGeom prst="rect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7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Modeling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54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" y="2110894"/>
            <a:ext cx="6223478" cy="474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64704"/>
            <a:ext cx="2664296" cy="534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973104"/>
            <a:ext cx="6336704" cy="1152128"/>
          </a:xfrm>
        </p:spPr>
        <p:txBody>
          <a:bodyPr/>
          <a:lstStyle/>
          <a:p>
            <a:r>
              <a:rPr kumimoji="1" lang="en-US" altLang="ja-JP" dirty="0" smtClean="0"/>
              <a:t>Simplified point-mass model</a:t>
            </a:r>
          </a:p>
          <a:p>
            <a:r>
              <a:rPr kumimoji="1" lang="en-US" altLang="ja-JP" dirty="0" smtClean="0"/>
              <a:t>Meet the requirement!!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121125" y="1916832"/>
            <a:ext cx="802803" cy="2567615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7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1340768"/>
            <a:ext cx="4014538" cy="45259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&lt;0.1 Hz poor sensitivity of geophone</a:t>
            </a:r>
          </a:p>
          <a:p>
            <a:pPr marL="0" indent="0">
              <a:buNone/>
            </a:pPr>
            <a:r>
              <a:rPr kumimoji="1" lang="en-US" altLang="ja-JP" dirty="0" smtClean="0"/>
              <a:t>&gt;10 Hz poor sensitivity of LVDT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LVDT </a:t>
            </a:r>
            <a:r>
              <a:rPr kumimoji="1" lang="en-US" altLang="ja-JP" dirty="0" err="1" smtClean="0"/>
              <a:t>v.s</a:t>
            </a:r>
            <a:r>
              <a:rPr kumimoji="1" lang="en-US" altLang="ja-JP" dirty="0" smtClean="0"/>
              <a:t>. Geophone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55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50" y="0"/>
            <a:ext cx="496785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Control Demonstration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56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604448" cy="359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1"/>
          <p:cNvSpPr txBox="1"/>
          <p:nvPr/>
        </p:nvSpPr>
        <p:spPr>
          <a:xfrm rot="16200000">
            <a:off x="-725234" y="3028311"/>
            <a:ext cx="216024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Displacement [</a:t>
            </a:r>
            <a:r>
              <a:rPr lang="en-US" altLang="ja-JP" b="1" dirty="0" err="1" smtClean="0"/>
              <a:t>μm</a:t>
            </a:r>
            <a:r>
              <a:rPr lang="en-US" altLang="ja-JP" b="1" dirty="0" smtClean="0"/>
              <a:t>]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1691680" y="1412776"/>
            <a:ext cx="0" cy="4320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"/>
          <p:cNvSpPr txBox="1"/>
          <p:nvPr/>
        </p:nvSpPr>
        <p:spPr>
          <a:xfrm>
            <a:off x="971600" y="980728"/>
            <a:ext cx="158417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Damping ON</a:t>
            </a:r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3563888" y="1412776"/>
            <a:ext cx="0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"/>
          <p:cNvSpPr txBox="1"/>
          <p:nvPr/>
        </p:nvSpPr>
        <p:spPr>
          <a:xfrm>
            <a:off x="2771800" y="980728"/>
            <a:ext cx="158417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DC Control ON</a:t>
            </a: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6228184" y="1412776"/>
            <a:ext cx="0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"/>
          <p:cNvSpPr txBox="1"/>
          <p:nvPr/>
        </p:nvSpPr>
        <p:spPr>
          <a:xfrm>
            <a:off x="5004048" y="971436"/>
            <a:ext cx="252028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X</a:t>
            </a:r>
            <a:r>
              <a:rPr lang="ja-JP" altLang="en-US" b="1" dirty="0" smtClean="0"/>
              <a:t>に</a:t>
            </a:r>
            <a:r>
              <a:rPr lang="en-US" altLang="ja-JP" b="1" dirty="0" smtClean="0"/>
              <a:t>500 </a:t>
            </a:r>
            <a:r>
              <a:rPr lang="en-US" altLang="ja-JP" b="1" dirty="0" err="1" smtClean="0"/>
              <a:t>μm</a:t>
            </a:r>
            <a:r>
              <a:rPr lang="ja-JP" altLang="en-US" b="1" dirty="0" smtClean="0"/>
              <a:t>のオフセット</a:t>
            </a:r>
            <a:endParaRPr lang="en-US" altLang="ja-JP" b="1" dirty="0" smtClean="0"/>
          </a:p>
        </p:txBody>
      </p:sp>
      <p:sp>
        <p:nvSpPr>
          <p:cNvPr id="35" name="TextBox 1"/>
          <p:cNvSpPr txBox="1"/>
          <p:nvPr/>
        </p:nvSpPr>
        <p:spPr>
          <a:xfrm>
            <a:off x="539552" y="522920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b="1" dirty="0" smtClean="0"/>
              <a:t>ダンピングにより共振周波数での揺れを抑えることに成功</a:t>
            </a:r>
            <a:endParaRPr lang="en-US" altLang="ja-JP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b="1" dirty="0" smtClean="0"/>
              <a:t>ステージの</a:t>
            </a:r>
            <a:r>
              <a:rPr lang="en-US" altLang="ja-JP" b="1" dirty="0" smtClean="0"/>
              <a:t>DC</a:t>
            </a:r>
            <a:r>
              <a:rPr lang="ja-JP" altLang="en-US" b="1" dirty="0" smtClean="0"/>
              <a:t>位置を制御することに成功</a:t>
            </a:r>
            <a:endParaRPr lang="en-US" altLang="ja-JP" b="1" dirty="0" smtClean="0"/>
          </a:p>
        </p:txBody>
      </p:sp>
    </p:spTree>
    <p:extLst>
      <p:ext uri="{BB962C8B-B14F-4D97-AF65-F5344CB8AC3E}">
        <p14:creationId xmlns:p14="http://schemas.microsoft.com/office/powerpoint/2010/main" val="37290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to Virtual X</a:t>
            </a:r>
            <a:r>
              <a:rPr lang="ja-JP" altLang="en-US" dirty="0" smtClean="0"/>
              <a:t> </a:t>
            </a:r>
            <a:r>
              <a:rPr lang="en-US" dirty="0" smtClean="0"/>
              <a:t>Actuation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57</a:t>
            </a:fld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0" y="1124744"/>
            <a:ext cx="4094849" cy="249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0" y="3643984"/>
            <a:ext cx="4167420" cy="252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30" y="836712"/>
            <a:ext cx="4295550" cy="303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5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to Virtual Y</a:t>
            </a:r>
            <a:r>
              <a:rPr lang="ja-JP" altLang="en-US" dirty="0" smtClean="0"/>
              <a:t> </a:t>
            </a:r>
            <a:r>
              <a:rPr lang="en-US" dirty="0" smtClean="0"/>
              <a:t>Actuation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58</a:t>
            </a:fld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6" y="1076698"/>
            <a:ext cx="4099914" cy="249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836003"/>
            <a:ext cx="4248471" cy="302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8" y="3633457"/>
            <a:ext cx="4093152" cy="253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5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to Virtual </a:t>
            </a:r>
            <a:r>
              <a:rPr lang="en-US" altLang="ja-JP" dirty="0" smtClean="0"/>
              <a:t>θ</a:t>
            </a:r>
            <a:r>
              <a:rPr lang="ja-JP" altLang="en-US" dirty="0" smtClean="0"/>
              <a:t> </a:t>
            </a:r>
            <a:r>
              <a:rPr lang="en-US" dirty="0" smtClean="0"/>
              <a:t>Actuation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59</a:t>
            </a:fld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11703"/>
            <a:ext cx="4119334" cy="294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1124744"/>
            <a:ext cx="4067944" cy="245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674726"/>
            <a:ext cx="4067944" cy="249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1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0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1063277"/>
            <a:ext cx="7128792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/>
              <a:t>Introduction of KAGRA-SAS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Prototype Experiment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Modeling of SAS</a:t>
            </a:r>
          </a:p>
        </p:txBody>
      </p:sp>
    </p:spTree>
    <p:extLst>
      <p:ext uri="{BB962C8B-B14F-4D97-AF65-F5344CB8AC3E}">
        <p14:creationId xmlns:p14="http://schemas.microsoft.com/office/powerpoint/2010/main" val="7005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4886003"/>
          </a:xfrm>
        </p:spPr>
        <p:txBody>
          <a:bodyPr/>
          <a:lstStyle/>
          <a:p>
            <a:r>
              <a:rPr kumimoji="1" lang="en-US" altLang="ja-JP" dirty="0" smtClean="0"/>
              <a:t>Coupling between translational and rotational </a:t>
            </a:r>
            <a:r>
              <a:rPr kumimoji="1" lang="en-US" altLang="ja-JP" dirty="0" err="1" smtClean="0"/>
              <a:t>DoFs</a:t>
            </a:r>
            <a:endParaRPr kumimoji="1" lang="en-US" altLang="ja-JP" dirty="0" smtClean="0"/>
          </a:p>
          <a:p>
            <a:r>
              <a:rPr kumimoji="1" lang="en-US" altLang="ja-JP" dirty="0" smtClean="0"/>
              <a:t>Detailed active control system and noise from it</a:t>
            </a:r>
          </a:p>
          <a:p>
            <a:r>
              <a:rPr kumimoji="1" lang="en-US" altLang="ja-JP" dirty="0" smtClean="0"/>
              <a:t>Mechanical response of heat links (for heat paths)</a:t>
            </a:r>
          </a:p>
          <a:p>
            <a:r>
              <a:rPr kumimoji="1" lang="en-US" altLang="ja-JP" dirty="0" smtClean="0"/>
              <a:t>Elastic mode of the wires, springs and bodies</a:t>
            </a:r>
          </a:p>
          <a:p>
            <a:r>
              <a:rPr kumimoji="1" lang="en-US" altLang="ja-JP" dirty="0" smtClean="0"/>
              <a:t>Drift due to temperature change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 is Missing in the Model?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44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KAGRA-SAS Overview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350" y="1471911"/>
            <a:ext cx="4522906" cy="466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7596336" y="260648"/>
            <a:ext cx="849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Type-A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77671" y="965733"/>
            <a:ext cx="83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Type-B</a:t>
            </a:r>
            <a:endParaRPr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32353"/>
            <a:ext cx="2267744" cy="567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6" y="1287843"/>
            <a:ext cx="1379698" cy="271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32" y="4355330"/>
            <a:ext cx="1401482" cy="19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2068045" y="4067780"/>
            <a:ext cx="831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Type-C</a:t>
            </a:r>
            <a:endParaRPr lang="ja-JP" altLang="en-US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634927" y="1102579"/>
            <a:ext cx="2337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Interferometer</a:t>
            </a:r>
            <a:endPara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3149814" y="5229200"/>
            <a:ext cx="1062146" cy="10312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2068045" y="1700808"/>
            <a:ext cx="1999899" cy="151216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H="1">
            <a:off x="5220072" y="2204864"/>
            <a:ext cx="1384477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48519"/>
            <a:ext cx="2008943" cy="3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717132" y="4067780"/>
            <a:ext cx="1630732" cy="224154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KAGRA-SAS Overview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38747"/>
            <a:ext cx="5400600" cy="515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86" y="692696"/>
            <a:ext cx="265539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3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61" y="2131675"/>
            <a:ext cx="2445772" cy="192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Status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86" y="692696"/>
            <a:ext cx="265539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6825619" y="2453003"/>
            <a:ext cx="1478328" cy="956276"/>
          </a:xfrm>
          <a:prstGeom prst="rect">
            <a:avLst/>
          </a:prstGeom>
          <a:solidFill>
            <a:schemeClr val="accent1">
              <a:tint val="10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H="1" flipV="1">
            <a:off x="5724128" y="2453003"/>
            <a:ext cx="1224136" cy="255918"/>
          </a:xfrm>
          <a:prstGeom prst="line">
            <a:avLst/>
          </a:prstGeom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タイトル 2"/>
          <p:cNvSpPr txBox="1">
            <a:spLocks/>
          </p:cNvSpPr>
          <p:nvPr/>
        </p:nvSpPr>
        <p:spPr>
          <a:xfrm>
            <a:off x="251520" y="1052737"/>
            <a:ext cx="5256584" cy="9361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dirty="0" smtClean="0"/>
              <a:t>Standard filter:</a:t>
            </a:r>
          </a:p>
          <a:p>
            <a:r>
              <a:rPr kumimoji="1" lang="en-US" altLang="ja-JP" sz="2400" b="0" dirty="0" smtClean="0"/>
              <a:t>Prototype test at </a:t>
            </a:r>
            <a:r>
              <a:rPr kumimoji="1" lang="en-US" altLang="ja-JP" sz="2400" b="0" dirty="0" err="1" smtClean="0"/>
              <a:t>Nikhef</a:t>
            </a:r>
            <a:r>
              <a:rPr kumimoji="1" lang="en-US" altLang="ja-JP" sz="2400" b="0" dirty="0" smtClean="0"/>
              <a:t> (2011. 2.)</a:t>
            </a:r>
          </a:p>
        </p:txBody>
      </p:sp>
      <p:sp>
        <p:nvSpPr>
          <p:cNvPr id="12" name="タイトル 2"/>
          <p:cNvSpPr txBox="1">
            <a:spLocks/>
          </p:cNvSpPr>
          <p:nvPr/>
        </p:nvSpPr>
        <p:spPr>
          <a:xfrm>
            <a:off x="251520" y="4797152"/>
            <a:ext cx="6264696" cy="6480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400" b="0" dirty="0" smtClean="0"/>
              <a:t>Production (19 filters) has been already finished.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6" y="2155450"/>
            <a:ext cx="2542070" cy="187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2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18051</TotalTime>
  <Words>1171</Words>
  <Application>Microsoft Office PowerPoint</Application>
  <PresentationFormat>画面に合わせる (4:3)</PresentationFormat>
  <Paragraphs>344</Paragraphs>
  <Slides>60</Slides>
  <Notes>27</Notes>
  <HiddenSlides>1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61" baseType="lpstr">
      <vt:lpstr>Larissa-Design</vt:lpstr>
      <vt:lpstr>Development Status of Seismic Attenuation System for KAGRA</vt:lpstr>
      <vt:lpstr>About SAS</vt:lpstr>
      <vt:lpstr>Key Technology of SAS</vt:lpstr>
      <vt:lpstr>SAS for Gravitational Wave Detectors</vt:lpstr>
      <vt:lpstr>Contents</vt:lpstr>
      <vt:lpstr>Contents</vt:lpstr>
      <vt:lpstr>KAGRA-SAS Overview</vt:lpstr>
      <vt:lpstr>KAGRA-SAS Overview</vt:lpstr>
      <vt:lpstr>Development Status</vt:lpstr>
      <vt:lpstr>Development Status</vt:lpstr>
      <vt:lpstr>Development Status</vt:lpstr>
      <vt:lpstr>Development Status</vt:lpstr>
      <vt:lpstr>Contents</vt:lpstr>
      <vt:lpstr>Pre-Isolator</vt:lpstr>
      <vt:lpstr>Pre-Isolator Prototype in Kashiwa</vt:lpstr>
      <vt:lpstr>Mechanics</vt:lpstr>
      <vt:lpstr>Hydraulic Piston</vt:lpstr>
      <vt:lpstr>Sensor &amp; Actuator Unit</vt:lpstr>
      <vt:lpstr>LVDT Driver</vt:lpstr>
      <vt:lpstr>Inertial Sensor (Seismometer)</vt:lpstr>
      <vt:lpstr>Digital System</vt:lpstr>
      <vt:lpstr>Study on GAS Filter</vt:lpstr>
      <vt:lpstr>GAS Filter Tuning</vt:lpstr>
      <vt:lpstr>Large GAS Filter Tuning</vt:lpstr>
      <vt:lpstr>Large GAS Filter Tuning (2)</vt:lpstr>
      <vt:lpstr>Q-factor Transition of Anti-Spring System</vt:lpstr>
      <vt:lpstr>Q-factor Transition of GAS (Previous Result)</vt:lpstr>
      <vt:lpstr>Q-factor Transition of Large GAS (New)</vt:lpstr>
      <vt:lpstr>Interpretation of New Result</vt:lpstr>
      <vt:lpstr>Future Works</vt:lpstr>
      <vt:lpstr>Inverted Pendulum Control</vt:lpstr>
      <vt:lpstr>IP Prototype System Overview</vt:lpstr>
      <vt:lpstr>Tuning of IP</vt:lpstr>
      <vt:lpstr>Top Stage Motion (LVDT Signal)</vt:lpstr>
      <vt:lpstr>Top Stage Motion (LVDT Signal)</vt:lpstr>
      <vt:lpstr>Active Damping</vt:lpstr>
      <vt:lpstr>Isolation Performance with Active Damping</vt:lpstr>
      <vt:lpstr>Active Damping with Geophone</vt:lpstr>
      <vt:lpstr>Future Plan</vt:lpstr>
      <vt:lpstr>Contents</vt:lpstr>
      <vt:lpstr>For Better Modeling of SAS</vt:lpstr>
      <vt:lpstr>Output from Rigid-Body Model</vt:lpstr>
      <vt:lpstr>Output from Rigid-Body Model</vt:lpstr>
      <vt:lpstr>For Better User Interface </vt:lpstr>
      <vt:lpstr>Future Works</vt:lpstr>
      <vt:lpstr>END</vt:lpstr>
      <vt:lpstr>Appendix</vt:lpstr>
      <vt:lpstr>Sensor Noise: LVDT (Coupling from Actuator)</vt:lpstr>
      <vt:lpstr>Sensor Noise: Geophone</vt:lpstr>
      <vt:lpstr>Sensor Noise: Estimation</vt:lpstr>
      <vt:lpstr>Transfer Function of Inverted Pendulum</vt:lpstr>
      <vt:lpstr>Mechanics</vt:lpstr>
      <vt:lpstr>KAGRA-SAS Overview</vt:lpstr>
      <vt:lpstr>Simple Modeling</vt:lpstr>
      <vt:lpstr>LVDT v.s. Geophone</vt:lpstr>
      <vt:lpstr>Active Control Demonstration</vt:lpstr>
      <vt:lpstr>Response to Virtual X Actuation</vt:lpstr>
      <vt:lpstr>Response to Virtual Y Actuation</vt:lpstr>
      <vt:lpstr>Response to Virtual θ Actuation</vt:lpstr>
      <vt:lpstr>What is Missing in the Model?</vt:lpstr>
    </vt:vector>
  </TitlesOfParts>
  <Company>Institut für Gravitationsphysik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Opto-mechanical coupling in a Michelson-Sagnac</dc:title>
  <dc:creator>Henning Kaufer</dc:creator>
  <cp:lastModifiedBy>tsekiguchi</cp:lastModifiedBy>
  <cp:revision>1482</cp:revision>
  <dcterms:created xsi:type="dcterms:W3CDTF">2011-01-04T09:05:01Z</dcterms:created>
  <dcterms:modified xsi:type="dcterms:W3CDTF">2013-04-19T06:00:03Z</dcterms:modified>
</cp:coreProperties>
</file>