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9" r:id="rId2"/>
    <p:sldId id="298" r:id="rId3"/>
    <p:sldId id="315" r:id="rId4"/>
    <p:sldId id="316" r:id="rId5"/>
    <p:sldId id="313" r:id="rId6"/>
    <p:sldId id="317" r:id="rId7"/>
    <p:sldId id="331" r:id="rId8"/>
    <p:sldId id="318" r:id="rId9"/>
    <p:sldId id="319" r:id="rId10"/>
    <p:sldId id="320" r:id="rId11"/>
    <p:sldId id="321" r:id="rId12"/>
    <p:sldId id="322" r:id="rId13"/>
    <p:sldId id="323" r:id="rId14"/>
    <p:sldId id="324" r:id="rId15"/>
    <p:sldId id="326" r:id="rId16"/>
    <p:sldId id="327" r:id="rId17"/>
    <p:sldId id="328" r:id="rId18"/>
    <p:sldId id="329" r:id="rId19"/>
    <p:sldId id="330" r:id="rId20"/>
  </p:sldIdLst>
  <p:sldSz cx="9144000" cy="6858000" type="screen4x3"/>
  <p:notesSz cx="10234613" cy="146637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06" autoAdjust="0"/>
    <p:restoredTop sz="85846" autoAdjust="0"/>
  </p:normalViewPr>
  <p:slideViewPr>
    <p:cSldViewPr>
      <p:cViewPr>
        <p:scale>
          <a:sx n="60" d="100"/>
          <a:sy n="60" d="100"/>
        </p:scale>
        <p:origin x="-73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1"/>
            <a:ext cx="4434998" cy="733187"/>
          </a:xfrm>
          <a:prstGeom prst="rect">
            <a:avLst/>
          </a:prstGeom>
        </p:spPr>
        <p:txBody>
          <a:bodyPr vert="horz" lIns="142253" tIns="71126" rIns="142253" bIns="71126" rtlCol="0"/>
          <a:lstStyle>
            <a:lvl1pPr algn="l">
              <a:defRPr sz="2000"/>
            </a:lvl1pPr>
          </a:lstStyle>
          <a:p>
            <a:endParaRPr lang="de-DE"/>
          </a:p>
        </p:txBody>
      </p:sp>
      <p:sp>
        <p:nvSpPr>
          <p:cNvPr id="3" name="Datumsplatzhalter 2"/>
          <p:cNvSpPr>
            <a:spLocks noGrp="1"/>
          </p:cNvSpPr>
          <p:nvPr>
            <p:ph type="dt" idx="1"/>
          </p:nvPr>
        </p:nvSpPr>
        <p:spPr>
          <a:xfrm>
            <a:off x="5797250" y="1"/>
            <a:ext cx="4434998" cy="733187"/>
          </a:xfrm>
          <a:prstGeom prst="rect">
            <a:avLst/>
          </a:prstGeom>
        </p:spPr>
        <p:txBody>
          <a:bodyPr vert="horz" lIns="142253" tIns="71126" rIns="142253" bIns="71126" rtlCol="0"/>
          <a:lstStyle>
            <a:lvl1pPr algn="r">
              <a:defRPr sz="2000"/>
            </a:lvl1pPr>
          </a:lstStyle>
          <a:p>
            <a:fld id="{57DF2EA2-CF93-43A9-8038-927FA5B6F6B4}" type="datetimeFigureOut">
              <a:rPr lang="de-DE" smtClean="0"/>
              <a:pPr/>
              <a:t>26.03.2013</a:t>
            </a:fld>
            <a:endParaRPr lang="de-DE"/>
          </a:p>
        </p:txBody>
      </p:sp>
      <p:sp>
        <p:nvSpPr>
          <p:cNvPr id="4" name="Folienbildplatzhalter 3"/>
          <p:cNvSpPr>
            <a:spLocks noGrp="1" noRot="1" noChangeAspect="1"/>
          </p:cNvSpPr>
          <p:nvPr>
            <p:ph type="sldImg" idx="2"/>
          </p:nvPr>
        </p:nvSpPr>
        <p:spPr>
          <a:xfrm>
            <a:off x="1454150" y="1103313"/>
            <a:ext cx="7326313" cy="5494337"/>
          </a:xfrm>
          <a:prstGeom prst="rect">
            <a:avLst/>
          </a:prstGeom>
          <a:noFill/>
          <a:ln w="12700">
            <a:solidFill>
              <a:prstClr val="black"/>
            </a:solidFill>
          </a:ln>
        </p:spPr>
        <p:txBody>
          <a:bodyPr vert="horz" lIns="142253" tIns="71126" rIns="142253" bIns="71126" rtlCol="0" anchor="ctr"/>
          <a:lstStyle/>
          <a:p>
            <a:endParaRPr lang="de-DE"/>
          </a:p>
        </p:txBody>
      </p:sp>
      <p:sp>
        <p:nvSpPr>
          <p:cNvPr id="5" name="Notizenplatzhalter 4"/>
          <p:cNvSpPr>
            <a:spLocks noGrp="1"/>
          </p:cNvSpPr>
          <p:nvPr>
            <p:ph type="body" sz="quarter" idx="3"/>
          </p:nvPr>
        </p:nvSpPr>
        <p:spPr>
          <a:xfrm>
            <a:off x="1023462" y="6965275"/>
            <a:ext cx="8187690" cy="6598682"/>
          </a:xfrm>
          <a:prstGeom prst="rect">
            <a:avLst/>
          </a:prstGeom>
        </p:spPr>
        <p:txBody>
          <a:bodyPr vert="horz" lIns="142253" tIns="71126" rIns="142253" bIns="71126"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2" y="13928007"/>
            <a:ext cx="4434998" cy="733187"/>
          </a:xfrm>
          <a:prstGeom prst="rect">
            <a:avLst/>
          </a:prstGeom>
        </p:spPr>
        <p:txBody>
          <a:bodyPr vert="horz" lIns="142253" tIns="71126" rIns="142253" bIns="71126" rtlCol="0" anchor="b"/>
          <a:lstStyle>
            <a:lvl1pPr algn="l">
              <a:defRPr sz="2000"/>
            </a:lvl1pPr>
          </a:lstStyle>
          <a:p>
            <a:endParaRPr lang="de-DE"/>
          </a:p>
        </p:txBody>
      </p:sp>
      <p:sp>
        <p:nvSpPr>
          <p:cNvPr id="7" name="Foliennummernplatzhalter 6"/>
          <p:cNvSpPr>
            <a:spLocks noGrp="1"/>
          </p:cNvSpPr>
          <p:nvPr>
            <p:ph type="sldNum" sz="quarter" idx="5"/>
          </p:nvPr>
        </p:nvSpPr>
        <p:spPr>
          <a:xfrm>
            <a:off x="5797250" y="13928007"/>
            <a:ext cx="4434998" cy="733187"/>
          </a:xfrm>
          <a:prstGeom prst="rect">
            <a:avLst/>
          </a:prstGeom>
        </p:spPr>
        <p:txBody>
          <a:bodyPr vert="horz" lIns="142253" tIns="71126" rIns="142253" bIns="71126" rtlCol="0" anchor="b"/>
          <a:lstStyle>
            <a:lvl1pPr algn="r">
              <a:defRPr sz="2000"/>
            </a:lvl1pPr>
          </a:lstStyle>
          <a:p>
            <a:fld id="{20149CAE-4E88-4A57-84D2-7AB66885FC16}" type="slidenum">
              <a:rPr lang="de-DE" smtClean="0"/>
              <a:pPr/>
              <a:t>‹#›</a:t>
            </a:fld>
            <a:endParaRPr lang="de-DE"/>
          </a:p>
        </p:txBody>
      </p:sp>
    </p:spTree>
    <p:extLst>
      <p:ext uri="{BB962C8B-B14F-4D97-AF65-F5344CB8AC3E}">
        <p14:creationId xmlns:p14="http://schemas.microsoft.com/office/powerpoint/2010/main" val="3052405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149CAE-4E88-4A57-84D2-7AB66885FC16}" type="slidenum">
              <a:rPr lang="de-DE" smtClean="0"/>
              <a:pPr/>
              <a:t>1</a:t>
            </a:fld>
            <a:endParaRPr lang="de-DE"/>
          </a:p>
        </p:txBody>
      </p:sp>
    </p:spTree>
    <p:extLst>
      <p:ext uri="{BB962C8B-B14F-4D97-AF65-F5344CB8AC3E}">
        <p14:creationId xmlns:p14="http://schemas.microsoft.com/office/powerpoint/2010/main" val="1991404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149CAE-4E88-4A57-84D2-7AB66885FC16}" type="slidenum">
              <a:rPr lang="de-DE" smtClean="0"/>
              <a:pPr/>
              <a:t>10</a:t>
            </a:fld>
            <a:endParaRPr lang="de-DE"/>
          </a:p>
        </p:txBody>
      </p:sp>
    </p:spTree>
    <p:extLst>
      <p:ext uri="{BB962C8B-B14F-4D97-AF65-F5344CB8AC3E}">
        <p14:creationId xmlns:p14="http://schemas.microsoft.com/office/powerpoint/2010/main" val="1408459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149CAE-4E88-4A57-84D2-7AB66885FC16}" type="slidenum">
              <a:rPr lang="de-DE" smtClean="0"/>
              <a:pPr/>
              <a:t>11</a:t>
            </a:fld>
            <a:endParaRPr lang="de-DE"/>
          </a:p>
        </p:txBody>
      </p:sp>
    </p:spTree>
    <p:extLst>
      <p:ext uri="{BB962C8B-B14F-4D97-AF65-F5344CB8AC3E}">
        <p14:creationId xmlns:p14="http://schemas.microsoft.com/office/powerpoint/2010/main" val="1408459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149CAE-4E88-4A57-84D2-7AB66885FC16}" type="slidenum">
              <a:rPr lang="de-DE" smtClean="0"/>
              <a:pPr/>
              <a:t>12</a:t>
            </a:fld>
            <a:endParaRPr lang="de-DE"/>
          </a:p>
        </p:txBody>
      </p:sp>
    </p:spTree>
    <p:extLst>
      <p:ext uri="{BB962C8B-B14F-4D97-AF65-F5344CB8AC3E}">
        <p14:creationId xmlns:p14="http://schemas.microsoft.com/office/powerpoint/2010/main" val="1408459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149CAE-4E88-4A57-84D2-7AB66885FC16}" type="slidenum">
              <a:rPr lang="de-DE" smtClean="0"/>
              <a:pPr/>
              <a:t>13</a:t>
            </a:fld>
            <a:endParaRPr lang="de-DE"/>
          </a:p>
        </p:txBody>
      </p:sp>
    </p:spTree>
    <p:extLst>
      <p:ext uri="{BB962C8B-B14F-4D97-AF65-F5344CB8AC3E}">
        <p14:creationId xmlns:p14="http://schemas.microsoft.com/office/powerpoint/2010/main" val="1408459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149CAE-4E88-4A57-84D2-7AB66885FC16}" type="slidenum">
              <a:rPr lang="de-DE" smtClean="0"/>
              <a:pPr/>
              <a:t>14</a:t>
            </a:fld>
            <a:endParaRPr lang="de-DE"/>
          </a:p>
        </p:txBody>
      </p:sp>
    </p:spTree>
    <p:extLst>
      <p:ext uri="{BB962C8B-B14F-4D97-AF65-F5344CB8AC3E}">
        <p14:creationId xmlns:p14="http://schemas.microsoft.com/office/powerpoint/2010/main" val="1408459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149CAE-4E88-4A57-84D2-7AB66885FC16}" type="slidenum">
              <a:rPr lang="de-DE" smtClean="0"/>
              <a:pPr/>
              <a:t>15</a:t>
            </a:fld>
            <a:endParaRPr lang="de-DE"/>
          </a:p>
        </p:txBody>
      </p:sp>
    </p:spTree>
    <p:extLst>
      <p:ext uri="{BB962C8B-B14F-4D97-AF65-F5344CB8AC3E}">
        <p14:creationId xmlns:p14="http://schemas.microsoft.com/office/powerpoint/2010/main" val="1408459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149CAE-4E88-4A57-84D2-7AB66885FC16}" type="slidenum">
              <a:rPr lang="de-DE" smtClean="0"/>
              <a:pPr/>
              <a:t>16</a:t>
            </a:fld>
            <a:endParaRPr lang="de-DE"/>
          </a:p>
        </p:txBody>
      </p:sp>
    </p:spTree>
    <p:extLst>
      <p:ext uri="{BB962C8B-B14F-4D97-AF65-F5344CB8AC3E}">
        <p14:creationId xmlns:p14="http://schemas.microsoft.com/office/powerpoint/2010/main" val="1408459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0149CAE-4E88-4A57-84D2-7AB66885FC16}" type="slidenum">
              <a:rPr lang="de-DE" smtClean="0"/>
              <a:pPr/>
              <a:t>17</a:t>
            </a:fld>
            <a:endParaRPr lang="de-DE"/>
          </a:p>
        </p:txBody>
      </p:sp>
    </p:spTree>
    <p:extLst>
      <p:ext uri="{BB962C8B-B14F-4D97-AF65-F5344CB8AC3E}">
        <p14:creationId xmlns:p14="http://schemas.microsoft.com/office/powerpoint/2010/main" val="265962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0149CAE-4E88-4A57-84D2-7AB66885FC16}" type="slidenum">
              <a:rPr lang="de-DE" smtClean="0"/>
              <a:pPr/>
              <a:t>18</a:t>
            </a:fld>
            <a:endParaRPr lang="de-DE"/>
          </a:p>
        </p:txBody>
      </p:sp>
    </p:spTree>
    <p:extLst>
      <p:ext uri="{BB962C8B-B14F-4D97-AF65-F5344CB8AC3E}">
        <p14:creationId xmlns:p14="http://schemas.microsoft.com/office/powerpoint/2010/main" val="265962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149CAE-4E88-4A57-84D2-7AB66885FC16}" type="slidenum">
              <a:rPr lang="de-DE" smtClean="0"/>
              <a:pPr/>
              <a:t>19</a:t>
            </a:fld>
            <a:endParaRPr lang="de-DE"/>
          </a:p>
        </p:txBody>
      </p:sp>
    </p:spTree>
    <p:extLst>
      <p:ext uri="{BB962C8B-B14F-4D97-AF65-F5344CB8AC3E}">
        <p14:creationId xmlns:p14="http://schemas.microsoft.com/office/powerpoint/2010/main" val="1408459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149CAE-4E88-4A57-84D2-7AB66885FC16}" type="slidenum">
              <a:rPr lang="de-DE" smtClean="0"/>
              <a:pPr/>
              <a:t>2</a:t>
            </a:fld>
            <a:endParaRPr lang="de-DE"/>
          </a:p>
        </p:txBody>
      </p:sp>
    </p:spTree>
    <p:extLst>
      <p:ext uri="{BB962C8B-B14F-4D97-AF65-F5344CB8AC3E}">
        <p14:creationId xmlns:p14="http://schemas.microsoft.com/office/powerpoint/2010/main" val="1408459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0149CAE-4E88-4A57-84D2-7AB66885FC16}" type="slidenum">
              <a:rPr lang="de-DE" smtClean="0"/>
              <a:pPr/>
              <a:t>3</a:t>
            </a:fld>
            <a:endParaRPr lang="de-DE"/>
          </a:p>
        </p:txBody>
      </p:sp>
    </p:spTree>
    <p:extLst>
      <p:ext uri="{BB962C8B-B14F-4D97-AF65-F5344CB8AC3E}">
        <p14:creationId xmlns:p14="http://schemas.microsoft.com/office/powerpoint/2010/main" val="265962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0149CAE-4E88-4A57-84D2-7AB66885FC16}" type="slidenum">
              <a:rPr lang="de-DE" smtClean="0"/>
              <a:pPr/>
              <a:t>4</a:t>
            </a:fld>
            <a:endParaRPr lang="de-DE"/>
          </a:p>
        </p:txBody>
      </p:sp>
    </p:spTree>
    <p:extLst>
      <p:ext uri="{BB962C8B-B14F-4D97-AF65-F5344CB8AC3E}">
        <p14:creationId xmlns:p14="http://schemas.microsoft.com/office/powerpoint/2010/main" val="265962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0149CAE-4E88-4A57-84D2-7AB66885FC16}" type="slidenum">
              <a:rPr lang="de-DE" smtClean="0"/>
              <a:pPr/>
              <a:t>5</a:t>
            </a:fld>
            <a:endParaRPr lang="de-DE"/>
          </a:p>
        </p:txBody>
      </p:sp>
    </p:spTree>
    <p:extLst>
      <p:ext uri="{BB962C8B-B14F-4D97-AF65-F5344CB8AC3E}">
        <p14:creationId xmlns:p14="http://schemas.microsoft.com/office/powerpoint/2010/main" val="265962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0149CAE-4E88-4A57-84D2-7AB66885FC16}" type="slidenum">
              <a:rPr lang="de-DE" smtClean="0"/>
              <a:pPr/>
              <a:t>6</a:t>
            </a:fld>
            <a:endParaRPr lang="de-DE"/>
          </a:p>
        </p:txBody>
      </p:sp>
    </p:spTree>
    <p:extLst>
      <p:ext uri="{BB962C8B-B14F-4D97-AF65-F5344CB8AC3E}">
        <p14:creationId xmlns:p14="http://schemas.microsoft.com/office/powerpoint/2010/main" val="265962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149CAE-4E88-4A57-84D2-7AB66885FC16}" type="slidenum">
              <a:rPr lang="de-DE" smtClean="0"/>
              <a:pPr/>
              <a:t>7</a:t>
            </a:fld>
            <a:endParaRPr lang="de-DE"/>
          </a:p>
        </p:txBody>
      </p:sp>
    </p:spTree>
    <p:extLst>
      <p:ext uri="{BB962C8B-B14F-4D97-AF65-F5344CB8AC3E}">
        <p14:creationId xmlns:p14="http://schemas.microsoft.com/office/powerpoint/2010/main" val="1408459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149CAE-4E88-4A57-84D2-7AB66885FC16}" type="slidenum">
              <a:rPr lang="de-DE" smtClean="0"/>
              <a:pPr/>
              <a:t>8</a:t>
            </a:fld>
            <a:endParaRPr lang="de-DE"/>
          </a:p>
        </p:txBody>
      </p:sp>
    </p:spTree>
    <p:extLst>
      <p:ext uri="{BB962C8B-B14F-4D97-AF65-F5344CB8AC3E}">
        <p14:creationId xmlns:p14="http://schemas.microsoft.com/office/powerpoint/2010/main" val="1408459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149CAE-4E88-4A57-84D2-7AB66885FC16}" type="slidenum">
              <a:rPr lang="de-DE" smtClean="0"/>
              <a:pPr/>
              <a:t>9</a:t>
            </a:fld>
            <a:endParaRPr lang="de-DE"/>
          </a:p>
        </p:txBody>
      </p:sp>
    </p:spTree>
    <p:extLst>
      <p:ext uri="{BB962C8B-B14F-4D97-AF65-F5344CB8AC3E}">
        <p14:creationId xmlns:p14="http://schemas.microsoft.com/office/powerpoint/2010/main" val="1408459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7CC9ECB2-8609-4612-B136-4EC12F569237}" type="datetime1">
              <a:rPr lang="de-DE" smtClean="0"/>
              <a:pPr/>
              <a:t>26.03.2013</a:t>
            </a:fld>
            <a:endParaRPr lang="de-DE"/>
          </a:p>
        </p:txBody>
      </p:sp>
      <p:sp>
        <p:nvSpPr>
          <p:cNvPr id="5" name="Fußzeilenplatzhalter 4"/>
          <p:cNvSpPr>
            <a:spLocks noGrp="1"/>
          </p:cNvSpPr>
          <p:nvPr>
            <p:ph type="ftr" sz="quarter" idx="11"/>
          </p:nvPr>
        </p:nvSpPr>
        <p:spPr/>
        <p:txBody>
          <a:bodyPr/>
          <a:lstStyle/>
          <a:p>
            <a:r>
              <a:rPr lang="de-DE" smtClean="0"/>
              <a:t>2</a:t>
            </a:r>
            <a:endParaRPr lang="de-DE"/>
          </a:p>
        </p:txBody>
      </p:sp>
      <p:sp>
        <p:nvSpPr>
          <p:cNvPr id="6" name="Foliennummernplatzhalter 5"/>
          <p:cNvSpPr>
            <a:spLocks noGrp="1"/>
          </p:cNvSpPr>
          <p:nvPr>
            <p:ph type="sldNum" sz="quarter" idx="12"/>
          </p:nvPr>
        </p:nvSpPr>
        <p:spPr/>
        <p:txBody>
          <a:bodyPr/>
          <a:lstStyle/>
          <a:p>
            <a:fld id="{F6F58ED1-7DA8-44AB-BE95-40629BCD7483}"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D5EE20B5-C764-410C-BC6C-DEFCA1619B1D}" type="datetime1">
              <a:rPr lang="de-DE" smtClean="0"/>
              <a:pPr/>
              <a:t>26.03.2013</a:t>
            </a:fld>
            <a:endParaRPr lang="de-DE"/>
          </a:p>
        </p:txBody>
      </p:sp>
      <p:sp>
        <p:nvSpPr>
          <p:cNvPr id="5" name="Fußzeilenplatzhalter 4"/>
          <p:cNvSpPr>
            <a:spLocks noGrp="1"/>
          </p:cNvSpPr>
          <p:nvPr>
            <p:ph type="ftr" sz="quarter" idx="11"/>
          </p:nvPr>
        </p:nvSpPr>
        <p:spPr/>
        <p:txBody>
          <a:bodyPr/>
          <a:lstStyle/>
          <a:p>
            <a:r>
              <a:rPr lang="de-DE" smtClean="0"/>
              <a:t>2</a:t>
            </a:r>
            <a:endParaRPr lang="de-DE"/>
          </a:p>
        </p:txBody>
      </p:sp>
      <p:sp>
        <p:nvSpPr>
          <p:cNvPr id="6" name="Foliennummernplatzhalter 5"/>
          <p:cNvSpPr>
            <a:spLocks noGrp="1"/>
          </p:cNvSpPr>
          <p:nvPr>
            <p:ph type="sldNum" sz="quarter" idx="12"/>
          </p:nvPr>
        </p:nvSpPr>
        <p:spPr/>
        <p:txBody>
          <a:bodyPr/>
          <a:lstStyle/>
          <a:p>
            <a:fld id="{F6F58ED1-7DA8-44AB-BE95-40629BCD7483}"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133BF58-7481-4418-BA7C-F2F4E1F9B8BE}" type="datetime1">
              <a:rPr lang="de-DE" smtClean="0"/>
              <a:pPr/>
              <a:t>26.03.2013</a:t>
            </a:fld>
            <a:endParaRPr lang="de-DE"/>
          </a:p>
        </p:txBody>
      </p:sp>
      <p:sp>
        <p:nvSpPr>
          <p:cNvPr id="5" name="Fußzeilenplatzhalter 4"/>
          <p:cNvSpPr>
            <a:spLocks noGrp="1"/>
          </p:cNvSpPr>
          <p:nvPr>
            <p:ph type="ftr" sz="quarter" idx="11"/>
          </p:nvPr>
        </p:nvSpPr>
        <p:spPr/>
        <p:txBody>
          <a:bodyPr/>
          <a:lstStyle/>
          <a:p>
            <a:r>
              <a:rPr lang="de-DE" smtClean="0"/>
              <a:t>2</a:t>
            </a:r>
            <a:endParaRPr lang="de-DE"/>
          </a:p>
        </p:txBody>
      </p:sp>
      <p:sp>
        <p:nvSpPr>
          <p:cNvPr id="6" name="Foliennummernplatzhalter 5"/>
          <p:cNvSpPr>
            <a:spLocks noGrp="1"/>
          </p:cNvSpPr>
          <p:nvPr>
            <p:ph type="sldNum" sz="quarter" idx="12"/>
          </p:nvPr>
        </p:nvSpPr>
        <p:spPr/>
        <p:txBody>
          <a:bodyPr/>
          <a:lstStyle/>
          <a:p>
            <a:fld id="{F6F58ED1-7DA8-44AB-BE95-40629BCD7483}"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18" name="Rechteck 17"/>
          <p:cNvSpPr/>
          <p:nvPr userDrawn="1"/>
        </p:nvSpPr>
        <p:spPr>
          <a:xfrm>
            <a:off x="0" y="6309320"/>
            <a:ext cx="9144000" cy="548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userDrawn="1"/>
        </p:nvSpPr>
        <p:spPr>
          <a:xfrm>
            <a:off x="0" y="6301203"/>
            <a:ext cx="9144000" cy="476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Inhaltsplatzhalter 2"/>
          <p:cNvSpPr>
            <a:spLocks noGrp="1"/>
          </p:cNvSpPr>
          <p:nvPr>
            <p:ph idx="1"/>
          </p:nvPr>
        </p:nvSpPr>
        <p:spPr>
          <a:xfrm>
            <a:off x="179512" y="1412776"/>
            <a:ext cx="8712968" cy="4525963"/>
          </a:xfrm>
        </p:spPr>
        <p:txBody>
          <a:bodyPr>
            <a:normAutofit/>
          </a:bodyPr>
          <a:lstStyle>
            <a:lvl1pPr>
              <a:defRPr sz="2400" b="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 name="Titel 1"/>
          <p:cNvSpPr>
            <a:spLocks noGrp="1"/>
          </p:cNvSpPr>
          <p:nvPr>
            <p:ph type="title"/>
          </p:nvPr>
        </p:nvSpPr>
        <p:spPr>
          <a:xfrm>
            <a:off x="179512" y="188640"/>
            <a:ext cx="8712968" cy="692696"/>
          </a:xfrm>
        </p:spPr>
        <p:txBody>
          <a:bodyPr>
            <a:noAutofit/>
          </a:bodyPr>
          <a:lstStyle>
            <a:lvl1pPr algn="l">
              <a:defRPr sz="3600" b="1">
                <a:solidFill>
                  <a:schemeClr val="tx1"/>
                </a:solidFill>
              </a:defRPr>
            </a:lvl1pPr>
          </a:lstStyle>
          <a:p>
            <a:r>
              <a:rPr lang="de-DE" smtClean="0"/>
              <a:t>Titelmasterformat durch Klicken</a:t>
            </a:r>
            <a:endParaRPr lang="de-DE"/>
          </a:p>
        </p:txBody>
      </p:sp>
      <p:sp>
        <p:nvSpPr>
          <p:cNvPr id="22" name="Textfeld 21"/>
          <p:cNvSpPr txBox="1"/>
          <p:nvPr userDrawn="1"/>
        </p:nvSpPr>
        <p:spPr>
          <a:xfrm>
            <a:off x="3859937" y="6337438"/>
            <a:ext cx="4258282" cy="492443"/>
          </a:xfrm>
          <a:prstGeom prst="rect">
            <a:avLst/>
          </a:prstGeom>
          <a:noFill/>
        </p:spPr>
        <p:txBody>
          <a:bodyPr wrap="none" rtlCol="0">
            <a:spAutoFit/>
          </a:bodyPr>
          <a:lstStyle/>
          <a:p>
            <a:pPr algn="ctr"/>
            <a:r>
              <a:rPr lang="de-DE" sz="1300" b="0" dirty="0" smtClean="0">
                <a:solidFill>
                  <a:schemeClr val="bg1"/>
                </a:solidFill>
              </a:rPr>
              <a:t>Takanori Sekiguchi</a:t>
            </a:r>
          </a:p>
          <a:p>
            <a:pPr algn="ctr"/>
            <a:r>
              <a:rPr lang="de-DE" sz="1300" b="0" dirty="0" smtClean="0">
                <a:solidFill>
                  <a:srgbClr val="FFFF00"/>
                </a:solidFill>
              </a:rPr>
              <a:t>Anual Meeting of Physics</a:t>
            </a:r>
            <a:r>
              <a:rPr lang="de-DE" sz="1300" b="0" baseline="0" dirty="0" smtClean="0">
                <a:solidFill>
                  <a:srgbClr val="FFFF00"/>
                </a:solidFill>
              </a:rPr>
              <a:t> Society of Japan (May. 26th, 2013)</a:t>
            </a:r>
            <a:endParaRPr lang="de-DE" sz="1300" b="0" dirty="0">
              <a:solidFill>
                <a:srgbClr val="FFFF00"/>
              </a:solidFill>
            </a:endParaRPr>
          </a:p>
        </p:txBody>
      </p:sp>
      <p:sp>
        <p:nvSpPr>
          <p:cNvPr id="27" name="Foliennummernplatzhalter 26"/>
          <p:cNvSpPr>
            <a:spLocks noGrp="1"/>
          </p:cNvSpPr>
          <p:nvPr>
            <p:ph type="sldNum" sz="quarter" idx="11"/>
          </p:nvPr>
        </p:nvSpPr>
        <p:spPr>
          <a:xfrm>
            <a:off x="8244408" y="6381328"/>
            <a:ext cx="792088" cy="365125"/>
          </a:xfrm>
        </p:spPr>
        <p:txBody>
          <a:bodyPr/>
          <a:lstStyle>
            <a:lvl1pPr>
              <a:defRPr sz="2400" b="0">
                <a:solidFill>
                  <a:schemeClr val="bg1"/>
                </a:solidFill>
              </a:defRPr>
            </a:lvl1pPr>
          </a:lstStyle>
          <a:p>
            <a:fld id="{F6F58ED1-7DA8-44AB-BE95-40629BCD7483}" type="slidenum">
              <a:rPr lang="de-DE" smtClean="0"/>
              <a:pPr/>
              <a:t>‹#›</a:t>
            </a:fld>
            <a:endParaRPr lang="de-DE"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03512" y="6376343"/>
            <a:ext cx="929860" cy="437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512" y="6376343"/>
            <a:ext cx="152400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633372" y="6376342"/>
            <a:ext cx="1035508" cy="43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7C5C83C9-1758-4BC6-80E8-5074787E3513}" type="datetime1">
              <a:rPr lang="de-DE" smtClean="0"/>
              <a:pPr/>
              <a:t>26.03.2013</a:t>
            </a:fld>
            <a:endParaRPr lang="de-DE"/>
          </a:p>
        </p:txBody>
      </p:sp>
      <p:sp>
        <p:nvSpPr>
          <p:cNvPr id="5" name="Fußzeilenplatzhalter 4"/>
          <p:cNvSpPr>
            <a:spLocks noGrp="1"/>
          </p:cNvSpPr>
          <p:nvPr>
            <p:ph type="ftr" sz="quarter" idx="11"/>
          </p:nvPr>
        </p:nvSpPr>
        <p:spPr/>
        <p:txBody>
          <a:bodyPr/>
          <a:lstStyle/>
          <a:p>
            <a:r>
              <a:rPr lang="de-DE" smtClean="0"/>
              <a:t>2</a:t>
            </a:r>
            <a:endParaRPr lang="de-DE"/>
          </a:p>
        </p:txBody>
      </p:sp>
      <p:sp>
        <p:nvSpPr>
          <p:cNvPr id="6" name="Foliennummernplatzhalter 5"/>
          <p:cNvSpPr>
            <a:spLocks noGrp="1"/>
          </p:cNvSpPr>
          <p:nvPr>
            <p:ph type="sldNum" sz="quarter" idx="12"/>
          </p:nvPr>
        </p:nvSpPr>
        <p:spPr/>
        <p:txBody>
          <a:bodyPr/>
          <a:lstStyle/>
          <a:p>
            <a:fld id="{F6F58ED1-7DA8-44AB-BE95-40629BCD7483}"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B565C780-994B-426B-969B-59EA46A2ACF4}" type="datetime1">
              <a:rPr lang="de-DE" smtClean="0"/>
              <a:pPr/>
              <a:t>26.03.2013</a:t>
            </a:fld>
            <a:endParaRPr lang="de-DE"/>
          </a:p>
        </p:txBody>
      </p:sp>
      <p:sp>
        <p:nvSpPr>
          <p:cNvPr id="6" name="Fußzeilenplatzhalter 5"/>
          <p:cNvSpPr>
            <a:spLocks noGrp="1"/>
          </p:cNvSpPr>
          <p:nvPr>
            <p:ph type="ftr" sz="quarter" idx="11"/>
          </p:nvPr>
        </p:nvSpPr>
        <p:spPr/>
        <p:txBody>
          <a:bodyPr/>
          <a:lstStyle/>
          <a:p>
            <a:r>
              <a:rPr lang="de-DE" smtClean="0"/>
              <a:t>2</a:t>
            </a:r>
            <a:endParaRPr lang="de-DE"/>
          </a:p>
        </p:txBody>
      </p:sp>
      <p:sp>
        <p:nvSpPr>
          <p:cNvPr id="7" name="Foliennummernplatzhalter 6"/>
          <p:cNvSpPr>
            <a:spLocks noGrp="1"/>
          </p:cNvSpPr>
          <p:nvPr>
            <p:ph type="sldNum" sz="quarter" idx="12"/>
          </p:nvPr>
        </p:nvSpPr>
        <p:spPr/>
        <p:txBody>
          <a:bodyPr/>
          <a:lstStyle/>
          <a:p>
            <a:fld id="{F6F58ED1-7DA8-44AB-BE95-40629BCD7483}"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51F394E5-8BD8-46D5-94CB-0F15DBA22155}" type="datetime1">
              <a:rPr lang="de-DE" smtClean="0"/>
              <a:pPr/>
              <a:t>26.03.2013</a:t>
            </a:fld>
            <a:endParaRPr lang="de-DE"/>
          </a:p>
        </p:txBody>
      </p:sp>
      <p:sp>
        <p:nvSpPr>
          <p:cNvPr id="8" name="Fußzeilenplatzhalter 7"/>
          <p:cNvSpPr>
            <a:spLocks noGrp="1"/>
          </p:cNvSpPr>
          <p:nvPr>
            <p:ph type="ftr" sz="quarter" idx="11"/>
          </p:nvPr>
        </p:nvSpPr>
        <p:spPr/>
        <p:txBody>
          <a:bodyPr/>
          <a:lstStyle/>
          <a:p>
            <a:r>
              <a:rPr lang="de-DE" smtClean="0"/>
              <a:t>2</a:t>
            </a:r>
            <a:endParaRPr lang="de-DE"/>
          </a:p>
        </p:txBody>
      </p:sp>
      <p:sp>
        <p:nvSpPr>
          <p:cNvPr id="9" name="Foliennummernplatzhalter 8"/>
          <p:cNvSpPr>
            <a:spLocks noGrp="1"/>
          </p:cNvSpPr>
          <p:nvPr>
            <p:ph type="sldNum" sz="quarter" idx="12"/>
          </p:nvPr>
        </p:nvSpPr>
        <p:spPr/>
        <p:txBody>
          <a:bodyPr/>
          <a:lstStyle/>
          <a:p>
            <a:fld id="{F6F58ED1-7DA8-44AB-BE95-40629BCD7483}"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E373C0A3-993D-429D-A65D-BE3E884F4515}" type="datetime1">
              <a:rPr lang="de-DE" smtClean="0"/>
              <a:pPr/>
              <a:t>26.03.2013</a:t>
            </a:fld>
            <a:endParaRPr lang="de-DE"/>
          </a:p>
        </p:txBody>
      </p:sp>
      <p:sp>
        <p:nvSpPr>
          <p:cNvPr id="4" name="Fußzeilenplatzhalter 3"/>
          <p:cNvSpPr>
            <a:spLocks noGrp="1"/>
          </p:cNvSpPr>
          <p:nvPr>
            <p:ph type="ftr" sz="quarter" idx="11"/>
          </p:nvPr>
        </p:nvSpPr>
        <p:spPr/>
        <p:txBody>
          <a:bodyPr/>
          <a:lstStyle/>
          <a:p>
            <a:r>
              <a:rPr lang="de-DE" smtClean="0"/>
              <a:t>2</a:t>
            </a:r>
            <a:endParaRPr lang="de-DE"/>
          </a:p>
        </p:txBody>
      </p:sp>
      <p:sp>
        <p:nvSpPr>
          <p:cNvPr id="5" name="Foliennummernplatzhalter 4"/>
          <p:cNvSpPr>
            <a:spLocks noGrp="1"/>
          </p:cNvSpPr>
          <p:nvPr>
            <p:ph type="sldNum" sz="quarter" idx="12"/>
          </p:nvPr>
        </p:nvSpPr>
        <p:spPr/>
        <p:txBody>
          <a:bodyPr/>
          <a:lstStyle/>
          <a:p>
            <a:fld id="{F6F58ED1-7DA8-44AB-BE95-40629BCD7483}"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3FA2E6C-F757-414B-9621-FB07F6CE85FA}" type="datetime1">
              <a:rPr lang="de-DE" smtClean="0"/>
              <a:pPr/>
              <a:t>26.03.2013</a:t>
            </a:fld>
            <a:endParaRPr lang="de-DE"/>
          </a:p>
        </p:txBody>
      </p:sp>
      <p:sp>
        <p:nvSpPr>
          <p:cNvPr id="3" name="Fußzeilenplatzhalter 2"/>
          <p:cNvSpPr>
            <a:spLocks noGrp="1"/>
          </p:cNvSpPr>
          <p:nvPr>
            <p:ph type="ftr" sz="quarter" idx="11"/>
          </p:nvPr>
        </p:nvSpPr>
        <p:spPr/>
        <p:txBody>
          <a:bodyPr/>
          <a:lstStyle/>
          <a:p>
            <a:r>
              <a:rPr lang="de-DE" smtClean="0"/>
              <a:t>2</a:t>
            </a:r>
            <a:endParaRPr lang="de-DE"/>
          </a:p>
        </p:txBody>
      </p:sp>
      <p:sp>
        <p:nvSpPr>
          <p:cNvPr id="4" name="Foliennummernplatzhalter 3"/>
          <p:cNvSpPr>
            <a:spLocks noGrp="1"/>
          </p:cNvSpPr>
          <p:nvPr>
            <p:ph type="sldNum" sz="quarter" idx="12"/>
          </p:nvPr>
        </p:nvSpPr>
        <p:spPr/>
        <p:txBody>
          <a:bodyPr/>
          <a:lstStyle/>
          <a:p>
            <a:fld id="{F6F58ED1-7DA8-44AB-BE95-40629BCD7483}"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08753AF5-CA48-4D46-A52F-4790C2910366}" type="datetime1">
              <a:rPr lang="de-DE" smtClean="0"/>
              <a:pPr/>
              <a:t>26.03.2013</a:t>
            </a:fld>
            <a:endParaRPr lang="de-DE"/>
          </a:p>
        </p:txBody>
      </p:sp>
      <p:sp>
        <p:nvSpPr>
          <p:cNvPr id="6" name="Fußzeilenplatzhalter 5"/>
          <p:cNvSpPr>
            <a:spLocks noGrp="1"/>
          </p:cNvSpPr>
          <p:nvPr>
            <p:ph type="ftr" sz="quarter" idx="11"/>
          </p:nvPr>
        </p:nvSpPr>
        <p:spPr/>
        <p:txBody>
          <a:bodyPr/>
          <a:lstStyle/>
          <a:p>
            <a:r>
              <a:rPr lang="de-DE" smtClean="0"/>
              <a:t>2</a:t>
            </a:r>
            <a:endParaRPr lang="de-DE"/>
          </a:p>
        </p:txBody>
      </p:sp>
      <p:sp>
        <p:nvSpPr>
          <p:cNvPr id="7" name="Foliennummernplatzhalter 6"/>
          <p:cNvSpPr>
            <a:spLocks noGrp="1"/>
          </p:cNvSpPr>
          <p:nvPr>
            <p:ph type="sldNum" sz="quarter" idx="12"/>
          </p:nvPr>
        </p:nvSpPr>
        <p:spPr/>
        <p:txBody>
          <a:bodyPr/>
          <a:lstStyle/>
          <a:p>
            <a:fld id="{F6F58ED1-7DA8-44AB-BE95-40629BCD7483}"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E56ECA1F-D39D-48C1-AE78-48659A21AC0A}" type="datetime1">
              <a:rPr lang="de-DE" smtClean="0"/>
              <a:pPr/>
              <a:t>26.03.2013</a:t>
            </a:fld>
            <a:endParaRPr lang="de-DE"/>
          </a:p>
        </p:txBody>
      </p:sp>
      <p:sp>
        <p:nvSpPr>
          <p:cNvPr id="6" name="Fußzeilenplatzhalter 5"/>
          <p:cNvSpPr>
            <a:spLocks noGrp="1"/>
          </p:cNvSpPr>
          <p:nvPr>
            <p:ph type="ftr" sz="quarter" idx="11"/>
          </p:nvPr>
        </p:nvSpPr>
        <p:spPr/>
        <p:txBody>
          <a:bodyPr/>
          <a:lstStyle/>
          <a:p>
            <a:r>
              <a:rPr lang="de-DE" smtClean="0"/>
              <a:t>2</a:t>
            </a:r>
            <a:endParaRPr lang="de-DE"/>
          </a:p>
        </p:txBody>
      </p:sp>
      <p:sp>
        <p:nvSpPr>
          <p:cNvPr id="7" name="Foliennummernplatzhalter 6"/>
          <p:cNvSpPr>
            <a:spLocks noGrp="1"/>
          </p:cNvSpPr>
          <p:nvPr>
            <p:ph type="sldNum" sz="quarter" idx="12"/>
          </p:nvPr>
        </p:nvSpPr>
        <p:spPr/>
        <p:txBody>
          <a:bodyPr/>
          <a:lstStyle/>
          <a:p>
            <a:fld id="{F6F58ED1-7DA8-44AB-BE95-40629BCD7483}"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072000-DAFD-427F-81F4-D3F3899AB08D}" type="datetime1">
              <a:rPr lang="de-DE" smtClean="0"/>
              <a:pPr/>
              <a:t>26.03.2013</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2</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F58ED1-7DA8-44AB-BE95-40629BCD7483}" type="slidenum">
              <a:rPr lang="de-DE" smtClean="0"/>
              <a:pPr/>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8647" y="0"/>
            <a:ext cx="4685445" cy="6309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179512" y="332657"/>
            <a:ext cx="6858196" cy="1224135"/>
          </a:xfrm>
          <a:solidFill>
            <a:schemeClr val="accent2">
              <a:lumMod val="20000"/>
              <a:lumOff val="80000"/>
            </a:schemeClr>
          </a:solidFill>
          <a:effectLst>
            <a:outerShdw blurRad="50800" dist="38100" dir="2700000" algn="tl" rotWithShape="0">
              <a:prstClr val="black">
                <a:alpha val="40000"/>
              </a:prstClr>
            </a:outerShdw>
          </a:effectLst>
        </p:spPr>
        <p:txBody>
          <a:bodyPr/>
          <a:lstStyle/>
          <a:p>
            <a:r>
              <a:rPr lang="en-US" altLang="ja-JP" sz="4000" dirty="0">
                <a:effectLst>
                  <a:outerShdw blurRad="38100" dist="38100" dir="2700000" algn="tl">
                    <a:srgbClr val="000000">
                      <a:alpha val="43137"/>
                    </a:srgbClr>
                  </a:outerShdw>
                </a:effectLst>
              </a:rPr>
              <a:t>KAGRA</a:t>
            </a:r>
            <a:r>
              <a:rPr lang="ja-JP" altLang="en-US" sz="4000" dirty="0">
                <a:effectLst>
                  <a:outerShdw blurRad="38100" dist="38100" dir="2700000" algn="tl">
                    <a:srgbClr val="000000">
                      <a:alpha val="43137"/>
                    </a:srgbClr>
                  </a:outerShdw>
                </a:effectLst>
              </a:rPr>
              <a:t>用防振</a:t>
            </a:r>
            <a:r>
              <a:rPr lang="ja-JP" altLang="en-US" sz="4000" dirty="0" smtClean="0">
                <a:effectLst>
                  <a:outerShdw blurRad="38100" dist="38100" dir="2700000" algn="tl">
                    <a:srgbClr val="000000">
                      <a:alpha val="43137"/>
                    </a:srgbClr>
                  </a:outerShdw>
                </a:effectLst>
              </a:rPr>
              <a:t>装置</a:t>
            </a:r>
            <a:r>
              <a:rPr lang="en-US" altLang="ja-JP" sz="4000" dirty="0" smtClean="0">
                <a:effectLst>
                  <a:outerShdw blurRad="38100" dist="38100" dir="2700000" algn="tl">
                    <a:srgbClr val="000000">
                      <a:alpha val="43137"/>
                    </a:srgbClr>
                  </a:outerShdw>
                </a:effectLst>
              </a:rPr>
              <a:t/>
            </a:r>
            <a:br>
              <a:rPr lang="en-US" altLang="ja-JP" sz="4000" dirty="0" smtClean="0">
                <a:effectLst>
                  <a:outerShdw blurRad="38100" dist="38100" dir="2700000" algn="tl">
                    <a:srgbClr val="000000">
                      <a:alpha val="43137"/>
                    </a:srgbClr>
                  </a:outerShdw>
                </a:effectLst>
              </a:rPr>
            </a:br>
            <a:r>
              <a:rPr lang="ja-JP" altLang="en-US" sz="4000" dirty="0" smtClean="0">
                <a:effectLst>
                  <a:outerShdw blurRad="38100" dist="38100" dir="2700000" algn="tl">
                    <a:srgbClr val="000000">
                      <a:alpha val="43137"/>
                    </a:srgbClr>
                  </a:outerShdw>
                </a:effectLst>
              </a:rPr>
              <a:t>プレアイソレータ</a:t>
            </a:r>
            <a:r>
              <a:rPr lang="ja-JP" altLang="en-US" sz="4000" dirty="0">
                <a:effectLst>
                  <a:outerShdw blurRad="38100" dist="38100" dir="2700000" algn="tl">
                    <a:srgbClr val="000000">
                      <a:alpha val="43137"/>
                    </a:srgbClr>
                  </a:outerShdw>
                </a:effectLst>
              </a:rPr>
              <a:t>の性能測定 </a:t>
            </a:r>
            <a:r>
              <a:rPr lang="en-US" altLang="ja-JP" sz="4000" dirty="0">
                <a:effectLst>
                  <a:outerShdw blurRad="38100" dist="38100" dir="2700000" algn="tl">
                    <a:srgbClr val="000000">
                      <a:alpha val="43137"/>
                    </a:srgbClr>
                  </a:outerShdw>
                </a:effectLst>
              </a:rPr>
              <a:t>III</a:t>
            </a:r>
            <a:endParaRPr lang="de-DE" sz="4000" dirty="0">
              <a:effectLst>
                <a:outerShdw blurRad="38100" dist="38100" dir="2700000" algn="tl">
                  <a:srgbClr val="000000">
                    <a:alpha val="43137"/>
                  </a:srgbClr>
                </a:outerShdw>
              </a:effectLst>
            </a:endParaRPr>
          </a:p>
        </p:txBody>
      </p:sp>
      <p:sp>
        <p:nvSpPr>
          <p:cNvPr id="8" name="Foliennummernplatzhalter 7"/>
          <p:cNvSpPr>
            <a:spLocks noGrp="1"/>
          </p:cNvSpPr>
          <p:nvPr>
            <p:ph type="sldNum" sz="quarter" idx="11"/>
          </p:nvPr>
        </p:nvSpPr>
        <p:spPr/>
        <p:txBody>
          <a:bodyPr/>
          <a:lstStyle/>
          <a:p>
            <a:fld id="{F6F58ED1-7DA8-44AB-BE95-40629BCD7483}" type="slidenum">
              <a:rPr lang="de-DE" smtClean="0"/>
              <a:pPr/>
              <a:t>1</a:t>
            </a:fld>
            <a:endParaRPr lang="de-DE"/>
          </a:p>
        </p:txBody>
      </p:sp>
      <p:sp>
        <p:nvSpPr>
          <p:cNvPr id="10" name="コンテンツ プレースホルダー 9"/>
          <p:cNvSpPr>
            <a:spLocks noGrp="1"/>
          </p:cNvSpPr>
          <p:nvPr>
            <p:ph idx="1"/>
          </p:nvPr>
        </p:nvSpPr>
        <p:spPr>
          <a:xfrm>
            <a:off x="107504" y="4221088"/>
            <a:ext cx="5112568" cy="1080120"/>
          </a:xfrm>
          <a:solidFill>
            <a:schemeClr val="accent5">
              <a:lumMod val="20000"/>
              <a:lumOff val="80000"/>
            </a:schemeClr>
          </a:solidFill>
          <a:effectLst>
            <a:outerShdw blurRad="50800" dist="38100" dir="2700000" algn="tl" rotWithShape="0">
              <a:prstClr val="black">
                <a:alpha val="40000"/>
              </a:prstClr>
            </a:outerShdw>
          </a:effectLst>
        </p:spPr>
        <p:txBody>
          <a:bodyPr>
            <a:normAutofit/>
          </a:bodyPr>
          <a:lstStyle/>
          <a:p>
            <a:r>
              <a:rPr kumimoji="1" lang="ja-JP" altLang="en-US" sz="1800" b="1" dirty="0" smtClean="0"/>
              <a:t>倒立振り子の防振性能の測定</a:t>
            </a:r>
            <a:endParaRPr kumimoji="1" lang="en-US" altLang="ja-JP" sz="1800" b="1" dirty="0" smtClean="0"/>
          </a:p>
          <a:p>
            <a:r>
              <a:rPr kumimoji="1" lang="en-US" altLang="ja-JP" sz="1800" b="1" dirty="0" smtClean="0"/>
              <a:t>Geophone, LVDT</a:t>
            </a:r>
            <a:r>
              <a:rPr kumimoji="1" lang="ja-JP" altLang="en-US" sz="1800" b="1" dirty="0"/>
              <a:t>による</a:t>
            </a:r>
            <a:r>
              <a:rPr kumimoji="1" lang="ja-JP" altLang="en-US" sz="1800" b="1" dirty="0" smtClean="0"/>
              <a:t>倒立振り子の制御</a:t>
            </a:r>
            <a:endParaRPr kumimoji="1" lang="en-US" altLang="ja-JP" sz="1800" b="1" dirty="0"/>
          </a:p>
          <a:p>
            <a:r>
              <a:rPr kumimoji="1" lang="ja-JP" altLang="en-US" sz="1800" b="1" dirty="0" smtClean="0"/>
              <a:t>センサー雑音の測定</a:t>
            </a:r>
            <a:endParaRPr kumimoji="1" lang="en-US" altLang="ja-JP" sz="1800" b="1" dirty="0" smtClean="0"/>
          </a:p>
        </p:txBody>
      </p:sp>
      <p:sp>
        <p:nvSpPr>
          <p:cNvPr id="13" name="サブタイトル 2"/>
          <p:cNvSpPr txBox="1">
            <a:spLocks/>
          </p:cNvSpPr>
          <p:nvPr/>
        </p:nvSpPr>
        <p:spPr>
          <a:xfrm>
            <a:off x="7037708" y="980728"/>
            <a:ext cx="1648725" cy="768288"/>
          </a:xfrm>
          <a:prstGeom prst="rect">
            <a:avLst/>
          </a:prstGeom>
          <a:noFill/>
        </p:spPr>
        <p:txBody>
          <a:bodyPr vert="horz" rtlCol="0">
            <a:noAutofit/>
          </a:bodyPr>
          <a:lstStyle>
            <a:lvl1pPr marL="342900" indent="-342900" algn="l" rtl="0" eaLnBrk="1" latinLnBrk="0" hangingPunct="1">
              <a:spcBef>
                <a:spcPct val="20000"/>
              </a:spcBef>
              <a:buClr>
                <a:schemeClr val="accent1"/>
              </a:buClr>
              <a:buSzPct val="75000"/>
              <a:buFont typeface="Wingdings"/>
              <a:buChar char="p"/>
              <a:defRPr kumimoji="1" sz="3200" baseline="0">
                <a:solidFill>
                  <a:schemeClr val="tx2"/>
                </a:solidFill>
                <a:latin typeface="+mn-lt"/>
                <a:ea typeface="+mn-ea"/>
                <a:cs typeface="+mn-cs"/>
              </a:defRPr>
            </a:lvl1pPr>
            <a:lvl2pPr marL="742950" indent="-285750" algn="l" rtl="0" eaLnBrk="1" latinLnBrk="0" hangingPunct="1">
              <a:spcBef>
                <a:spcPct val="20000"/>
              </a:spcBef>
              <a:buClr>
                <a:schemeClr val="accent3"/>
              </a:buClr>
              <a:buSzPct val="65000"/>
              <a:buFont typeface="Wingdings"/>
              <a:buChar char="p"/>
              <a:defRPr kumimoji="1" sz="2800" baseline="0">
                <a:solidFill>
                  <a:schemeClr val="tx2"/>
                </a:solidFill>
                <a:latin typeface="+mn-lt"/>
                <a:ea typeface="+mn-ea"/>
                <a:cs typeface="+mn-cs"/>
              </a:defRPr>
            </a:lvl2pPr>
            <a:lvl3pPr marL="1143000" indent="-228600" algn="l" rtl="0" eaLnBrk="1" latinLnBrk="0" hangingPunct="1">
              <a:spcBef>
                <a:spcPct val="20000"/>
              </a:spcBef>
              <a:buClr>
                <a:schemeClr val="accent4"/>
              </a:buClr>
              <a:buSzPct val="65000"/>
              <a:buFont typeface="Wingdings"/>
              <a:buChar char="p"/>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5"/>
              </a:buClr>
              <a:buSzPct val="65000"/>
              <a:buFont typeface="Wingdings"/>
              <a:buChar char="p"/>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2"/>
              </a:buClr>
              <a:buSzPct val="65000"/>
              <a:buFont typeface="Wingdings"/>
              <a:buChar char="p"/>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bg2"/>
              </a:buClr>
              <a:buSzPct val="55000"/>
              <a:buFont typeface="Wingdings"/>
              <a:buChar char="p"/>
              <a:defRPr kumimoji="1" sz="2000">
                <a:solidFill>
                  <a:schemeClr val="tx1"/>
                </a:solidFill>
                <a:latin typeface="+mn-lt"/>
                <a:ea typeface="+mn-ea"/>
                <a:cs typeface="+mn-cs"/>
              </a:defRPr>
            </a:lvl6pPr>
            <a:lvl7pPr marL="2971800" indent="-228600" algn="l" rtl="0" eaLnBrk="1" latinLnBrk="0" hangingPunct="1">
              <a:spcBef>
                <a:spcPct val="20000"/>
              </a:spcBef>
              <a:buClr>
                <a:schemeClr val="accent6"/>
              </a:buClr>
              <a:buSzPct val="55000"/>
              <a:buFont typeface="Wingdings"/>
              <a:buChar char="p"/>
              <a:defRPr kumimoji="1" sz="2000">
                <a:solidFill>
                  <a:schemeClr val="tx1"/>
                </a:solidFill>
                <a:latin typeface="+mn-lt"/>
                <a:ea typeface="+mn-ea"/>
                <a:cs typeface="+mn-cs"/>
              </a:defRPr>
            </a:lvl7pPr>
            <a:lvl8pPr marL="3429000" indent="-228600" algn="l" rtl="0" eaLnBrk="1" latinLnBrk="0" hangingPunct="1">
              <a:spcBef>
                <a:spcPct val="20000"/>
              </a:spcBef>
              <a:buClr>
                <a:schemeClr val="accent1">
                  <a:tint val="60000"/>
                </a:schemeClr>
              </a:buClr>
              <a:buSzPct val="55000"/>
              <a:buFont typeface="Wingdings"/>
              <a:buChar char="p"/>
              <a:defRPr kumimoji="1" sz="2000">
                <a:solidFill>
                  <a:schemeClr val="tx1"/>
                </a:solidFill>
                <a:latin typeface="+mn-lt"/>
                <a:ea typeface="+mn-ea"/>
                <a:cs typeface="+mn-cs"/>
              </a:defRPr>
            </a:lvl8pPr>
            <a:lvl9pPr marL="3886200" indent="-228600" algn="l" rtl="0" eaLnBrk="1" latinLnBrk="0" hangingPunct="1">
              <a:spcBef>
                <a:spcPct val="20000"/>
              </a:spcBef>
              <a:buClr>
                <a:schemeClr val="bg2">
                  <a:tint val="60000"/>
                </a:schemeClr>
              </a:buClr>
              <a:buSzPct val="55000"/>
              <a:buFont typeface="Wingdings"/>
              <a:buChar char="p"/>
              <a:defRPr kumimoji="1" sz="2000">
                <a:solidFill>
                  <a:schemeClr val="tx1"/>
                </a:solidFill>
                <a:latin typeface="+mn-lt"/>
                <a:ea typeface="+mn-ea"/>
                <a:cs typeface="+mn-cs"/>
              </a:defRPr>
            </a:lvl9pPr>
          </a:lstStyle>
          <a:p>
            <a:pPr marL="0" indent="0" algn="ctr">
              <a:buNone/>
            </a:pPr>
            <a:r>
              <a:rPr lang="en-US" altLang="ja-JP" sz="1800" b="1" dirty="0" smtClean="0">
                <a:solidFill>
                  <a:srgbClr val="FF0000"/>
                </a:solidFill>
                <a:effectLst>
                  <a:outerShdw blurRad="38100" dist="38100" dir="2700000" algn="tl">
                    <a:srgbClr val="000000">
                      <a:alpha val="43137"/>
                    </a:srgbClr>
                  </a:outerShdw>
                </a:effectLst>
                <a:ea typeface="ＭＳ ゴシック" pitchFamily="49" charset="-128"/>
                <a:cs typeface="Arial" pitchFamily="34" charset="0"/>
              </a:rPr>
              <a:t>Pre-Isolator</a:t>
            </a:r>
          </a:p>
          <a:p>
            <a:pPr marL="0" indent="0" algn="ctr">
              <a:buNone/>
            </a:pPr>
            <a:r>
              <a:rPr lang="en-US" altLang="ja-JP" sz="1800" b="1" dirty="0" smtClean="0">
                <a:solidFill>
                  <a:srgbClr val="FF0000"/>
                </a:solidFill>
                <a:effectLst>
                  <a:outerShdw blurRad="38100" dist="38100" dir="2700000" algn="tl">
                    <a:srgbClr val="000000">
                      <a:alpha val="43137"/>
                    </a:srgbClr>
                  </a:outerShdw>
                </a:effectLst>
                <a:ea typeface="ＭＳ ゴシック" pitchFamily="49" charset="-128"/>
                <a:cs typeface="Arial" pitchFamily="34" charset="0"/>
              </a:rPr>
              <a:t>Prototype</a:t>
            </a:r>
            <a:endParaRPr lang="ja-JP" altLang="en-US" sz="1800" b="1" dirty="0">
              <a:solidFill>
                <a:srgbClr val="FF0000"/>
              </a:solidFill>
              <a:effectLst>
                <a:outerShdw blurRad="38100" dist="38100" dir="2700000" algn="tl">
                  <a:srgbClr val="000000">
                    <a:alpha val="43137"/>
                  </a:srgbClr>
                </a:outerShdw>
              </a:effectLst>
              <a:ea typeface="ＭＳ ゴシック" pitchFamily="49" charset="-128"/>
              <a:cs typeface="Arial" pitchFamily="34" charset="0"/>
            </a:endParaRPr>
          </a:p>
        </p:txBody>
      </p:sp>
      <p:sp>
        <p:nvSpPr>
          <p:cNvPr id="18" name="サブタイトル 2"/>
          <p:cNvSpPr txBox="1">
            <a:spLocks/>
          </p:cNvSpPr>
          <p:nvPr/>
        </p:nvSpPr>
        <p:spPr>
          <a:xfrm>
            <a:off x="5724128" y="3861048"/>
            <a:ext cx="2105668" cy="768288"/>
          </a:xfrm>
          <a:prstGeom prst="rect">
            <a:avLst/>
          </a:prstGeom>
          <a:noFill/>
        </p:spPr>
        <p:txBody>
          <a:bodyPr vert="horz" rtlCol="0">
            <a:noAutofit/>
          </a:bodyPr>
          <a:lstStyle>
            <a:lvl1pPr marL="342900" indent="-342900" algn="l" rtl="0" eaLnBrk="1" latinLnBrk="0" hangingPunct="1">
              <a:spcBef>
                <a:spcPct val="20000"/>
              </a:spcBef>
              <a:buClr>
                <a:schemeClr val="accent1"/>
              </a:buClr>
              <a:buSzPct val="75000"/>
              <a:buFont typeface="Wingdings"/>
              <a:buChar char="p"/>
              <a:defRPr kumimoji="1" sz="3200" baseline="0">
                <a:solidFill>
                  <a:schemeClr val="tx2"/>
                </a:solidFill>
                <a:latin typeface="+mn-lt"/>
                <a:ea typeface="+mn-ea"/>
                <a:cs typeface="+mn-cs"/>
              </a:defRPr>
            </a:lvl1pPr>
            <a:lvl2pPr marL="742950" indent="-285750" algn="l" rtl="0" eaLnBrk="1" latinLnBrk="0" hangingPunct="1">
              <a:spcBef>
                <a:spcPct val="20000"/>
              </a:spcBef>
              <a:buClr>
                <a:schemeClr val="accent3"/>
              </a:buClr>
              <a:buSzPct val="65000"/>
              <a:buFont typeface="Wingdings"/>
              <a:buChar char="p"/>
              <a:defRPr kumimoji="1" sz="2800" baseline="0">
                <a:solidFill>
                  <a:schemeClr val="tx2"/>
                </a:solidFill>
                <a:latin typeface="+mn-lt"/>
                <a:ea typeface="+mn-ea"/>
                <a:cs typeface="+mn-cs"/>
              </a:defRPr>
            </a:lvl2pPr>
            <a:lvl3pPr marL="1143000" indent="-228600" algn="l" rtl="0" eaLnBrk="1" latinLnBrk="0" hangingPunct="1">
              <a:spcBef>
                <a:spcPct val="20000"/>
              </a:spcBef>
              <a:buClr>
                <a:schemeClr val="accent4"/>
              </a:buClr>
              <a:buSzPct val="65000"/>
              <a:buFont typeface="Wingdings"/>
              <a:buChar char="p"/>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5"/>
              </a:buClr>
              <a:buSzPct val="65000"/>
              <a:buFont typeface="Wingdings"/>
              <a:buChar char="p"/>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2"/>
              </a:buClr>
              <a:buSzPct val="65000"/>
              <a:buFont typeface="Wingdings"/>
              <a:buChar char="p"/>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bg2"/>
              </a:buClr>
              <a:buSzPct val="55000"/>
              <a:buFont typeface="Wingdings"/>
              <a:buChar char="p"/>
              <a:defRPr kumimoji="1" sz="2000">
                <a:solidFill>
                  <a:schemeClr val="tx1"/>
                </a:solidFill>
                <a:latin typeface="+mn-lt"/>
                <a:ea typeface="+mn-ea"/>
                <a:cs typeface="+mn-cs"/>
              </a:defRPr>
            </a:lvl6pPr>
            <a:lvl7pPr marL="2971800" indent="-228600" algn="l" rtl="0" eaLnBrk="1" latinLnBrk="0" hangingPunct="1">
              <a:spcBef>
                <a:spcPct val="20000"/>
              </a:spcBef>
              <a:buClr>
                <a:schemeClr val="accent6"/>
              </a:buClr>
              <a:buSzPct val="55000"/>
              <a:buFont typeface="Wingdings"/>
              <a:buChar char="p"/>
              <a:defRPr kumimoji="1" sz="2000">
                <a:solidFill>
                  <a:schemeClr val="tx1"/>
                </a:solidFill>
                <a:latin typeface="+mn-lt"/>
                <a:ea typeface="+mn-ea"/>
                <a:cs typeface="+mn-cs"/>
              </a:defRPr>
            </a:lvl7pPr>
            <a:lvl8pPr marL="3429000" indent="-228600" algn="l" rtl="0" eaLnBrk="1" latinLnBrk="0" hangingPunct="1">
              <a:spcBef>
                <a:spcPct val="20000"/>
              </a:spcBef>
              <a:buClr>
                <a:schemeClr val="accent1">
                  <a:tint val="60000"/>
                </a:schemeClr>
              </a:buClr>
              <a:buSzPct val="55000"/>
              <a:buFont typeface="Wingdings"/>
              <a:buChar char="p"/>
              <a:defRPr kumimoji="1" sz="2000">
                <a:solidFill>
                  <a:schemeClr val="tx1"/>
                </a:solidFill>
                <a:latin typeface="+mn-lt"/>
                <a:ea typeface="+mn-ea"/>
                <a:cs typeface="+mn-cs"/>
              </a:defRPr>
            </a:lvl8pPr>
            <a:lvl9pPr marL="3886200" indent="-228600" algn="l" rtl="0" eaLnBrk="1" latinLnBrk="0" hangingPunct="1">
              <a:spcBef>
                <a:spcPct val="20000"/>
              </a:spcBef>
              <a:buClr>
                <a:schemeClr val="bg2">
                  <a:tint val="60000"/>
                </a:schemeClr>
              </a:buClr>
              <a:buSzPct val="55000"/>
              <a:buFont typeface="Wingdings"/>
              <a:buChar char="p"/>
              <a:defRPr kumimoji="1" sz="2000">
                <a:solidFill>
                  <a:schemeClr val="tx1"/>
                </a:solidFill>
                <a:latin typeface="+mn-lt"/>
                <a:ea typeface="+mn-ea"/>
                <a:cs typeface="+mn-cs"/>
              </a:defRPr>
            </a:lvl9pPr>
          </a:lstStyle>
          <a:p>
            <a:pPr marL="0" indent="0" algn="ctr">
              <a:buNone/>
            </a:pPr>
            <a:r>
              <a:rPr lang="en-US" altLang="ja-JP" sz="1800" b="1" dirty="0" smtClean="0">
                <a:solidFill>
                  <a:schemeClr val="accent5">
                    <a:lumMod val="20000"/>
                    <a:lumOff val="80000"/>
                  </a:schemeClr>
                </a:solidFill>
                <a:effectLst>
                  <a:outerShdw blurRad="38100" dist="38100" dir="2700000" algn="tl">
                    <a:srgbClr val="000000">
                      <a:alpha val="43137"/>
                    </a:srgbClr>
                  </a:outerShdw>
                </a:effectLst>
                <a:ea typeface="ＭＳ ゴシック" pitchFamily="49" charset="-128"/>
                <a:cs typeface="Arial" pitchFamily="34" charset="0"/>
              </a:rPr>
              <a:t>Digital System,</a:t>
            </a:r>
          </a:p>
          <a:p>
            <a:pPr marL="0" indent="0" algn="ctr">
              <a:buNone/>
            </a:pPr>
            <a:r>
              <a:rPr lang="en-US" altLang="ja-JP" sz="1800" b="1" dirty="0" smtClean="0">
                <a:solidFill>
                  <a:schemeClr val="accent5">
                    <a:lumMod val="20000"/>
                    <a:lumOff val="80000"/>
                  </a:schemeClr>
                </a:solidFill>
                <a:effectLst>
                  <a:outerShdw blurRad="38100" dist="38100" dir="2700000" algn="tl">
                    <a:srgbClr val="000000">
                      <a:alpha val="43137"/>
                    </a:srgbClr>
                  </a:outerShdw>
                </a:effectLst>
                <a:ea typeface="ＭＳ ゴシック" pitchFamily="49" charset="-128"/>
                <a:cs typeface="Arial" pitchFamily="34" charset="0"/>
              </a:rPr>
              <a:t>Analog Electronics</a:t>
            </a:r>
            <a:endParaRPr lang="ja-JP" altLang="en-US" sz="1800" b="1" dirty="0">
              <a:solidFill>
                <a:schemeClr val="accent5">
                  <a:lumMod val="20000"/>
                  <a:lumOff val="80000"/>
                </a:schemeClr>
              </a:solidFill>
              <a:effectLst>
                <a:outerShdw blurRad="38100" dist="38100" dir="2700000" algn="tl">
                  <a:srgbClr val="000000">
                    <a:alpha val="43137"/>
                  </a:srgbClr>
                </a:outerShdw>
              </a:effectLst>
              <a:ea typeface="ＭＳ ゴシック" pitchFamily="49" charset="-128"/>
              <a:cs typeface="Arial" pitchFamily="34" charset="0"/>
            </a:endParaRPr>
          </a:p>
        </p:txBody>
      </p:sp>
      <p:sp>
        <p:nvSpPr>
          <p:cNvPr id="15" name="Untertitel 2"/>
          <p:cNvSpPr txBox="1">
            <a:spLocks/>
          </p:cNvSpPr>
          <p:nvPr/>
        </p:nvSpPr>
        <p:spPr>
          <a:xfrm>
            <a:off x="134790" y="2756520"/>
            <a:ext cx="6669458" cy="11045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ja-JP" altLang="en-US" sz="1400" b="1" dirty="0" smtClean="0">
                <a:solidFill>
                  <a:schemeClr val="tx1">
                    <a:lumMod val="50000"/>
                    <a:lumOff val="50000"/>
                  </a:schemeClr>
                </a:solidFill>
              </a:rPr>
              <a:t>高橋竜太郎，山元一広，内山隆，石崎秀晴，高森昭光，宮川治，</a:t>
            </a:r>
            <a:r>
              <a:rPr lang="en-US" altLang="ja-JP" sz="1400" b="1" dirty="0" smtClean="0">
                <a:solidFill>
                  <a:schemeClr val="tx1">
                    <a:lumMod val="50000"/>
                    <a:lumOff val="50000"/>
                  </a:schemeClr>
                </a:solidFill>
              </a:rPr>
              <a:t/>
            </a:r>
            <a:br>
              <a:rPr lang="en-US" altLang="ja-JP" sz="1400" b="1" dirty="0" smtClean="0">
                <a:solidFill>
                  <a:schemeClr val="tx1">
                    <a:lumMod val="50000"/>
                    <a:lumOff val="50000"/>
                  </a:schemeClr>
                </a:solidFill>
              </a:rPr>
            </a:br>
            <a:r>
              <a:rPr lang="ja-JP" altLang="en-US" sz="1400" b="1" dirty="0" smtClean="0">
                <a:solidFill>
                  <a:schemeClr val="tx1">
                    <a:lumMod val="50000"/>
                    <a:lumOff val="50000"/>
                  </a:schemeClr>
                </a:solidFill>
              </a:rPr>
              <a:t>上泉眞裕，</a:t>
            </a:r>
            <a:r>
              <a:rPr lang="en-US" altLang="ja-JP" sz="1400" b="1" dirty="0" smtClean="0">
                <a:solidFill>
                  <a:schemeClr val="tx1">
                    <a:lumMod val="50000"/>
                    <a:lumOff val="50000"/>
                  </a:schemeClr>
                </a:solidFill>
              </a:rPr>
              <a:t>Riccardo </a:t>
            </a:r>
            <a:r>
              <a:rPr lang="en-US" altLang="ja-JP" sz="1400" b="1" dirty="0" err="1" smtClean="0">
                <a:solidFill>
                  <a:schemeClr val="tx1">
                    <a:lumMod val="50000"/>
                    <a:lumOff val="50000"/>
                  </a:schemeClr>
                </a:solidFill>
              </a:rPr>
              <a:t>DeSalvo</a:t>
            </a:r>
            <a:r>
              <a:rPr lang="ja-JP" altLang="en-US" sz="1400" b="1" dirty="0" err="1" smtClean="0">
                <a:solidFill>
                  <a:schemeClr val="tx1">
                    <a:lumMod val="50000"/>
                    <a:lumOff val="50000"/>
                  </a:schemeClr>
                </a:solidFill>
              </a:rPr>
              <a:t>，</a:t>
            </a:r>
            <a:r>
              <a:rPr lang="en-US" altLang="ja-JP" sz="1400" b="1" dirty="0" err="1" smtClean="0">
                <a:solidFill>
                  <a:schemeClr val="tx1">
                    <a:lumMod val="50000"/>
                    <a:lumOff val="50000"/>
                  </a:schemeClr>
                </a:solidFill>
              </a:rPr>
              <a:t>Ettore</a:t>
            </a:r>
            <a:r>
              <a:rPr lang="en-US" altLang="ja-JP" sz="1400" b="1" dirty="0" smtClean="0">
                <a:solidFill>
                  <a:schemeClr val="tx1">
                    <a:lumMod val="50000"/>
                    <a:lumOff val="50000"/>
                  </a:schemeClr>
                </a:solidFill>
              </a:rPr>
              <a:t> </a:t>
            </a:r>
            <a:r>
              <a:rPr lang="en-US" altLang="ja-JP" sz="1400" b="1" dirty="0" err="1" smtClean="0">
                <a:solidFill>
                  <a:schemeClr val="tx1">
                    <a:lumMod val="50000"/>
                    <a:lumOff val="50000"/>
                  </a:schemeClr>
                </a:solidFill>
              </a:rPr>
              <a:t>Majorana</a:t>
            </a:r>
            <a:r>
              <a:rPr lang="ja-JP" altLang="en-US" sz="1400" b="1" dirty="0" err="1" smtClean="0">
                <a:solidFill>
                  <a:schemeClr val="tx1">
                    <a:lumMod val="50000"/>
                    <a:lumOff val="50000"/>
                  </a:schemeClr>
                </a:solidFill>
              </a:rPr>
              <a:t>，</a:t>
            </a:r>
            <a:r>
              <a:rPr lang="en-US" altLang="ja-JP" sz="1400" b="1" dirty="0" smtClean="0">
                <a:solidFill>
                  <a:schemeClr val="tx1">
                    <a:lumMod val="50000"/>
                    <a:lumOff val="50000"/>
                  </a:schemeClr>
                </a:solidFill>
              </a:rPr>
              <a:t>Eric </a:t>
            </a:r>
            <a:r>
              <a:rPr lang="en-US" altLang="ja-JP" sz="1400" b="1" dirty="0" err="1" smtClean="0">
                <a:solidFill>
                  <a:schemeClr val="tx1">
                    <a:lumMod val="50000"/>
                    <a:lumOff val="50000"/>
                  </a:schemeClr>
                </a:solidFill>
              </a:rPr>
              <a:t>Hennes</a:t>
            </a:r>
            <a:r>
              <a:rPr lang="ja-JP" altLang="en-US" sz="1400" b="1" dirty="0" err="1" smtClean="0">
                <a:solidFill>
                  <a:schemeClr val="tx1">
                    <a:lumMod val="50000"/>
                    <a:lumOff val="50000"/>
                  </a:schemeClr>
                </a:solidFill>
              </a:rPr>
              <a:t>，</a:t>
            </a:r>
            <a:r>
              <a:rPr lang="en-US" altLang="ja-JP" sz="1400" b="1" dirty="0" smtClean="0">
                <a:solidFill>
                  <a:schemeClr val="tx1">
                    <a:lumMod val="50000"/>
                    <a:lumOff val="50000"/>
                  </a:schemeClr>
                </a:solidFill>
              </a:rPr>
              <a:t/>
            </a:r>
            <a:br>
              <a:rPr lang="en-US" altLang="ja-JP" sz="1400" b="1" dirty="0" smtClean="0">
                <a:solidFill>
                  <a:schemeClr val="tx1">
                    <a:lumMod val="50000"/>
                    <a:lumOff val="50000"/>
                  </a:schemeClr>
                </a:solidFill>
              </a:rPr>
            </a:br>
            <a:r>
              <a:rPr lang="en-US" altLang="ja-JP" sz="1400" b="1" dirty="0" smtClean="0">
                <a:solidFill>
                  <a:schemeClr val="tx1">
                    <a:lumMod val="50000"/>
                    <a:lumOff val="50000"/>
                  </a:schemeClr>
                </a:solidFill>
              </a:rPr>
              <a:t>Jo van den Brand</a:t>
            </a:r>
            <a:r>
              <a:rPr lang="ja-JP" altLang="en-US" sz="1400" b="1" dirty="0" err="1" smtClean="0">
                <a:solidFill>
                  <a:schemeClr val="tx1">
                    <a:lumMod val="50000"/>
                    <a:lumOff val="50000"/>
                  </a:schemeClr>
                </a:solidFill>
              </a:rPr>
              <a:t>，</a:t>
            </a:r>
            <a:r>
              <a:rPr lang="en-US" altLang="ja-JP" sz="1400" b="1" dirty="0" smtClean="0">
                <a:solidFill>
                  <a:schemeClr val="tx1">
                    <a:lumMod val="50000"/>
                    <a:lumOff val="50000"/>
                  </a:schemeClr>
                </a:solidFill>
              </a:rPr>
              <a:t>Alessandro </a:t>
            </a:r>
            <a:r>
              <a:rPr lang="en-US" altLang="ja-JP" sz="1400" b="1" dirty="0" err="1" smtClean="0">
                <a:solidFill>
                  <a:schemeClr val="tx1">
                    <a:lumMod val="50000"/>
                    <a:lumOff val="50000"/>
                  </a:schemeClr>
                </a:solidFill>
              </a:rPr>
              <a:t>Bertolini</a:t>
            </a:r>
            <a:r>
              <a:rPr lang="ja-JP" altLang="en-US" sz="1400" b="1" dirty="0" err="1" smtClean="0">
                <a:solidFill>
                  <a:schemeClr val="tx1">
                    <a:lumMod val="50000"/>
                    <a:lumOff val="50000"/>
                  </a:schemeClr>
                </a:solidFill>
              </a:rPr>
              <a:t>，</a:t>
            </a:r>
            <a:r>
              <a:rPr lang="en-US" altLang="ja-JP" sz="1400" b="1" dirty="0" smtClean="0">
                <a:solidFill>
                  <a:schemeClr val="tx1">
                    <a:lumMod val="50000"/>
                    <a:lumOff val="50000"/>
                  </a:schemeClr>
                </a:solidFill>
              </a:rPr>
              <a:t>Nicholas Lockerbie</a:t>
            </a:r>
            <a:r>
              <a:rPr lang="ja-JP" altLang="en-US" sz="1400" b="1" dirty="0" err="1" smtClean="0">
                <a:solidFill>
                  <a:schemeClr val="tx1">
                    <a:lumMod val="50000"/>
                    <a:lumOff val="50000"/>
                  </a:schemeClr>
                </a:solidFill>
              </a:rPr>
              <a:t>，</a:t>
            </a:r>
            <a:r>
              <a:rPr lang="en-US" altLang="ja-JP" sz="1400" b="1" dirty="0" smtClean="0">
                <a:solidFill>
                  <a:schemeClr val="tx1">
                    <a:lumMod val="50000"/>
                    <a:lumOff val="50000"/>
                  </a:schemeClr>
                </a:solidFill>
              </a:rPr>
              <a:t/>
            </a:r>
            <a:br>
              <a:rPr lang="en-US" altLang="ja-JP" sz="1400" b="1" dirty="0" smtClean="0">
                <a:solidFill>
                  <a:schemeClr val="tx1">
                    <a:lumMod val="50000"/>
                    <a:lumOff val="50000"/>
                  </a:schemeClr>
                </a:solidFill>
              </a:rPr>
            </a:br>
            <a:r>
              <a:rPr lang="ja-JP" altLang="en-US" sz="1400" b="1" dirty="0" smtClean="0">
                <a:solidFill>
                  <a:schemeClr val="tx1">
                    <a:lumMod val="50000"/>
                    <a:lumOff val="50000"/>
                  </a:schemeClr>
                </a:solidFill>
              </a:rPr>
              <a:t>大橋正健，黒田和明，</a:t>
            </a:r>
            <a:r>
              <a:rPr lang="en-US" altLang="ja-JP" sz="1400" b="1" dirty="0" smtClean="0">
                <a:solidFill>
                  <a:srgbClr val="7030A0"/>
                </a:solidFill>
              </a:rPr>
              <a:t>KAGRA Collaboration</a:t>
            </a:r>
            <a:endParaRPr lang="de-DE" sz="1400" dirty="0" err="1">
              <a:solidFill>
                <a:srgbClr val="7030A0"/>
              </a:solidFill>
            </a:endParaRPr>
          </a:p>
        </p:txBody>
      </p:sp>
      <p:sp>
        <p:nvSpPr>
          <p:cNvPr id="16" name="Untertitel 2"/>
          <p:cNvSpPr txBox="1">
            <a:spLocks/>
          </p:cNvSpPr>
          <p:nvPr/>
        </p:nvSpPr>
        <p:spPr>
          <a:xfrm>
            <a:off x="107504" y="2120652"/>
            <a:ext cx="6048672" cy="58826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pPr>
            <a:r>
              <a:rPr lang="ja-JP" altLang="en-US" sz="1800" b="1" dirty="0" smtClean="0">
                <a:solidFill>
                  <a:schemeClr val="accent3">
                    <a:lumMod val="50000"/>
                  </a:schemeClr>
                </a:solidFill>
              </a:rPr>
              <a:t>東大 理学系研究科 物理学専攻 博士１年</a:t>
            </a:r>
            <a:r>
              <a:rPr lang="ja-JP" altLang="en-US" sz="1800" b="1" dirty="0">
                <a:solidFill>
                  <a:schemeClr val="accent3">
                    <a:lumMod val="50000"/>
                  </a:schemeClr>
                </a:solidFill>
              </a:rPr>
              <a:t>　</a:t>
            </a:r>
            <a:r>
              <a:rPr lang="ja-JP" altLang="en-US" sz="1800" b="1" dirty="0" smtClean="0">
                <a:solidFill>
                  <a:srgbClr val="FF0000"/>
                </a:solidFill>
              </a:rPr>
              <a:t>関口貴令</a:t>
            </a:r>
            <a:endParaRPr lang="de-DE" sz="1800" b="1" dirty="0" err="1">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Sensor Noise: Geophone</a:t>
            </a:r>
            <a:endParaRPr lang="en-US" dirty="0"/>
          </a:p>
        </p:txBody>
      </p:sp>
      <p:sp>
        <p:nvSpPr>
          <p:cNvPr id="4" name="Slide Number Placeholder 3"/>
          <p:cNvSpPr>
            <a:spLocks noGrp="1"/>
          </p:cNvSpPr>
          <p:nvPr>
            <p:ph type="sldNum" sz="quarter" idx="11"/>
          </p:nvPr>
        </p:nvSpPr>
        <p:spPr/>
        <p:txBody>
          <a:bodyPr/>
          <a:lstStyle/>
          <a:p>
            <a:fld id="{F6F58ED1-7DA8-44AB-BE95-40629BCD7483}" type="slidenum">
              <a:rPr lang="de-DE" smtClean="0"/>
              <a:pPr/>
              <a:t>10</a:t>
            </a:fld>
            <a:endParaRPr lang="de-DE" dirty="0"/>
          </a:p>
        </p:txBody>
      </p:sp>
      <p:sp>
        <p:nvSpPr>
          <p:cNvPr id="16" name="コンテンツ プレースホルダー 9"/>
          <p:cNvSpPr>
            <a:spLocks noGrp="1"/>
          </p:cNvSpPr>
          <p:nvPr>
            <p:ph idx="1"/>
          </p:nvPr>
        </p:nvSpPr>
        <p:spPr>
          <a:xfrm>
            <a:off x="107504" y="980728"/>
            <a:ext cx="4608512" cy="1368152"/>
          </a:xfrm>
        </p:spPr>
        <p:txBody>
          <a:bodyPr>
            <a:normAutofit/>
          </a:bodyPr>
          <a:lstStyle/>
          <a:p>
            <a:r>
              <a:rPr kumimoji="1" lang="en-US" altLang="ja-JP" sz="1800" b="1" dirty="0" smtClean="0"/>
              <a:t>Geophone</a:t>
            </a:r>
            <a:r>
              <a:rPr kumimoji="1" lang="ja-JP" altLang="en-US" sz="1800" b="1" dirty="0" smtClean="0"/>
              <a:t>自身の雑音よりも測定系の雑音が支配的  ⇒ </a:t>
            </a:r>
            <a:r>
              <a:rPr kumimoji="1" lang="en-US" altLang="ja-JP" sz="1800" b="1" dirty="0" smtClean="0"/>
              <a:t>Preamp</a:t>
            </a:r>
            <a:r>
              <a:rPr kumimoji="1" lang="ja-JP" altLang="en-US" sz="1800" b="1" dirty="0" smtClean="0"/>
              <a:t>で信号増幅</a:t>
            </a:r>
            <a:endParaRPr kumimoji="1" lang="en-US" altLang="ja-JP" sz="1800" b="1" dirty="0" smtClean="0"/>
          </a:p>
          <a:p>
            <a:endParaRPr kumimoji="1" lang="en-US" altLang="ja-JP" sz="1800" b="1" dirty="0"/>
          </a:p>
          <a:p>
            <a:r>
              <a:rPr kumimoji="1" lang="en-US" altLang="ja-JP" sz="1800" b="1" dirty="0" smtClean="0"/>
              <a:t>NIKHEF</a:t>
            </a:r>
            <a:r>
              <a:rPr kumimoji="1" lang="ja-JP" altLang="en-US" sz="1800" b="1" dirty="0" smtClean="0"/>
              <a:t>製</a:t>
            </a:r>
            <a:r>
              <a:rPr kumimoji="1" lang="en-US" altLang="ja-JP" sz="1800" b="1" dirty="0" smtClean="0"/>
              <a:t>Preamp</a:t>
            </a:r>
            <a:r>
              <a:rPr kumimoji="1" lang="ja-JP" altLang="en-US" sz="1800" b="1" dirty="0" smtClean="0"/>
              <a:t>の雑音評価、測定</a:t>
            </a:r>
            <a:endParaRPr kumimoji="1" lang="ja-JP" altLang="en-US" sz="1800" b="1"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16632"/>
            <a:ext cx="2744366" cy="2019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図 12"/>
          <p:cNvPicPr/>
          <p:nvPr/>
        </p:nvPicPr>
        <p:blipFill>
          <a:blip r:embed="rId4"/>
          <a:stretch>
            <a:fillRect/>
          </a:stretch>
        </p:blipFill>
        <p:spPr>
          <a:xfrm>
            <a:off x="4932040" y="2348880"/>
            <a:ext cx="4000720" cy="3170885"/>
          </a:xfrm>
          <a:prstGeom prst="rect">
            <a:avLst/>
          </a:prstGeom>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2351413"/>
            <a:ext cx="4811201"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コンテンツ プレースホルダー 9"/>
          <p:cNvSpPr txBox="1">
            <a:spLocks/>
          </p:cNvSpPr>
          <p:nvPr/>
        </p:nvSpPr>
        <p:spPr>
          <a:xfrm>
            <a:off x="107503" y="5661248"/>
            <a:ext cx="8721031"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en-US" altLang="ja-JP" sz="1800" b="1" dirty="0" smtClean="0"/>
              <a:t>Geophone + Preamp </a:t>
            </a:r>
            <a:r>
              <a:rPr kumimoji="1" lang="ja-JP" altLang="en-US" sz="1800" b="1" dirty="0" smtClean="0"/>
              <a:t>の雑音測定：　バックグラウンドが大きすぎて難しい</a:t>
            </a:r>
            <a:r>
              <a:rPr kumimoji="1" lang="en-US" altLang="ja-JP" sz="1800" b="1" dirty="0" smtClean="0"/>
              <a:t/>
            </a:r>
            <a:br>
              <a:rPr kumimoji="1" lang="en-US" altLang="ja-JP" sz="1800" b="1" dirty="0" smtClean="0"/>
            </a:br>
            <a:r>
              <a:rPr kumimoji="1" lang="ja-JP" altLang="en-US" sz="1800" b="1" dirty="0" smtClean="0"/>
              <a:t>⇒ 神岡鉱山での測定を予定</a:t>
            </a:r>
            <a:endParaRPr kumimoji="1" lang="ja-JP" altLang="en-US" sz="1800" b="1" dirty="0"/>
          </a:p>
        </p:txBody>
      </p:sp>
    </p:spTree>
    <p:extLst>
      <p:ext uri="{BB962C8B-B14F-4D97-AF65-F5344CB8AC3E}">
        <p14:creationId xmlns:p14="http://schemas.microsoft.com/office/powerpoint/2010/main" val="1006871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Sensor Noise: Estimation</a:t>
            </a:r>
            <a:endParaRPr lang="en-US" dirty="0"/>
          </a:p>
        </p:txBody>
      </p:sp>
      <p:sp>
        <p:nvSpPr>
          <p:cNvPr id="4" name="Slide Number Placeholder 3"/>
          <p:cNvSpPr>
            <a:spLocks noGrp="1"/>
          </p:cNvSpPr>
          <p:nvPr>
            <p:ph type="sldNum" sz="quarter" idx="11"/>
          </p:nvPr>
        </p:nvSpPr>
        <p:spPr/>
        <p:txBody>
          <a:bodyPr/>
          <a:lstStyle/>
          <a:p>
            <a:fld id="{F6F58ED1-7DA8-44AB-BE95-40629BCD7483}" type="slidenum">
              <a:rPr lang="de-DE" smtClean="0"/>
              <a:pPr/>
              <a:t>11</a:t>
            </a:fld>
            <a:endParaRPr lang="de-DE" dirty="0"/>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1772816"/>
            <a:ext cx="6092240" cy="4247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コンテンツ プレースホルダー 9"/>
          <p:cNvSpPr txBox="1">
            <a:spLocks/>
          </p:cNvSpPr>
          <p:nvPr/>
        </p:nvSpPr>
        <p:spPr>
          <a:xfrm>
            <a:off x="107503" y="1196752"/>
            <a:ext cx="8721031"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1800" b="1" dirty="0" smtClean="0"/>
              <a:t>雑音レベルが問題になるかどうかはシミュレーションで要確認</a:t>
            </a:r>
            <a:endParaRPr kumimoji="1" lang="ja-JP" altLang="en-US" sz="1800" b="1" dirty="0"/>
          </a:p>
        </p:txBody>
      </p:sp>
    </p:spTree>
    <p:extLst>
      <p:ext uri="{BB962C8B-B14F-4D97-AF65-F5344CB8AC3E}">
        <p14:creationId xmlns:p14="http://schemas.microsoft.com/office/powerpoint/2010/main" val="4143612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Summary</a:t>
            </a:r>
            <a:endParaRPr lang="en-US" dirty="0"/>
          </a:p>
        </p:txBody>
      </p:sp>
      <p:sp>
        <p:nvSpPr>
          <p:cNvPr id="4" name="Slide Number Placeholder 3"/>
          <p:cNvSpPr>
            <a:spLocks noGrp="1"/>
          </p:cNvSpPr>
          <p:nvPr>
            <p:ph type="sldNum" sz="quarter" idx="11"/>
          </p:nvPr>
        </p:nvSpPr>
        <p:spPr/>
        <p:txBody>
          <a:bodyPr/>
          <a:lstStyle/>
          <a:p>
            <a:fld id="{F6F58ED1-7DA8-44AB-BE95-40629BCD7483}" type="slidenum">
              <a:rPr lang="de-DE" smtClean="0"/>
              <a:pPr/>
              <a:t>12</a:t>
            </a:fld>
            <a:endParaRPr lang="de-DE" dirty="0"/>
          </a:p>
        </p:txBody>
      </p:sp>
      <p:sp>
        <p:nvSpPr>
          <p:cNvPr id="11" name="コンテンツ プレースホルダー 9"/>
          <p:cNvSpPr txBox="1">
            <a:spLocks/>
          </p:cNvSpPr>
          <p:nvPr/>
        </p:nvSpPr>
        <p:spPr>
          <a:xfrm>
            <a:off x="107503" y="1196752"/>
            <a:ext cx="8721031" cy="4680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en-US" altLang="ja-JP" sz="1800" b="1" dirty="0" smtClean="0"/>
              <a:t>2</a:t>
            </a:r>
            <a:r>
              <a:rPr kumimoji="1" lang="ja-JP" altLang="en-US" sz="1800" b="1" dirty="0" smtClean="0"/>
              <a:t>段振り子の構成でプレアイソレータの伝達関数測定・制御実験を実施</a:t>
            </a:r>
            <a:endParaRPr kumimoji="1" lang="en-US" altLang="ja-JP" sz="1800" b="1" dirty="0" smtClean="0"/>
          </a:p>
          <a:p>
            <a:endParaRPr kumimoji="1" lang="en-US" altLang="ja-JP" sz="1800" b="1" dirty="0"/>
          </a:p>
          <a:p>
            <a:r>
              <a:rPr kumimoji="1" lang="ja-JP" altLang="en-US" sz="1800" b="1" dirty="0" smtClean="0"/>
              <a:t>伝達関数の測定から倒立振り子は予想通りの防振性能を示している </a:t>
            </a:r>
            <a:r>
              <a:rPr kumimoji="1" lang="en-US" altLang="ja-JP" sz="1800" b="1" dirty="0" smtClean="0"/>
              <a:t>(&lt; 10 Hz)</a:t>
            </a:r>
          </a:p>
          <a:p>
            <a:endParaRPr kumimoji="1" lang="en-US" altLang="ja-JP" sz="1800" b="1" dirty="0"/>
          </a:p>
          <a:p>
            <a:r>
              <a:rPr kumimoji="1" lang="en-US" altLang="ja-JP" sz="1800" b="1" dirty="0" smtClean="0"/>
              <a:t>10 Hz</a:t>
            </a:r>
            <a:r>
              <a:rPr kumimoji="1" lang="ja-JP" altLang="en-US" sz="1800" b="1" dirty="0" smtClean="0"/>
              <a:t>以上の伝達関数の測定は環境雑音でリミット</a:t>
            </a:r>
            <a:r>
              <a:rPr kumimoji="1" lang="en-US" altLang="ja-JP" sz="1800" b="1" dirty="0" smtClean="0"/>
              <a:t/>
            </a:r>
            <a:br>
              <a:rPr kumimoji="1" lang="en-US" altLang="ja-JP" sz="1800" b="1" dirty="0" smtClean="0"/>
            </a:br>
            <a:r>
              <a:rPr kumimoji="1" lang="ja-JP" altLang="en-US" sz="1800" b="1" dirty="0" smtClean="0"/>
              <a:t>⇒より静かな環境の構築、あるいは強制振動による測定</a:t>
            </a:r>
            <a:endParaRPr kumimoji="1" lang="en-US" altLang="ja-JP" sz="1800" b="1" dirty="0" smtClean="0"/>
          </a:p>
          <a:p>
            <a:endParaRPr kumimoji="1" lang="en-US" altLang="ja-JP" sz="1800" b="1" dirty="0"/>
          </a:p>
          <a:p>
            <a:r>
              <a:rPr kumimoji="1" lang="ja-JP" altLang="en-US" sz="1800" b="1" dirty="0" smtClean="0"/>
              <a:t>センサー雑音（</a:t>
            </a:r>
            <a:r>
              <a:rPr kumimoji="1" lang="en-US" altLang="ja-JP" sz="1800" b="1" dirty="0" smtClean="0"/>
              <a:t>LVDT, Geophone</a:t>
            </a:r>
            <a:r>
              <a:rPr kumimoji="1" lang="ja-JP" altLang="en-US" sz="1800" b="1" dirty="0" smtClean="0"/>
              <a:t>）の見積もり、測定を行い神岡の地面振動レベルとの比較を行った</a:t>
            </a:r>
            <a:endParaRPr kumimoji="1" lang="en-US" altLang="ja-JP" sz="1800" b="1" dirty="0" smtClean="0"/>
          </a:p>
          <a:p>
            <a:endParaRPr kumimoji="1" lang="en-US" altLang="ja-JP" sz="1800" b="1" dirty="0"/>
          </a:p>
          <a:p>
            <a:r>
              <a:rPr kumimoji="1" lang="ja-JP" altLang="en-US" sz="1800" b="1" dirty="0" smtClean="0"/>
              <a:t>雑音レベルが制御において問題</a:t>
            </a:r>
            <a:r>
              <a:rPr kumimoji="1" lang="ja-JP" altLang="en-US" sz="1800" b="1" dirty="0"/>
              <a:t>となる</a:t>
            </a:r>
            <a:r>
              <a:rPr kumimoji="1" lang="ja-JP" altLang="en-US" sz="1800" b="1" dirty="0" smtClean="0"/>
              <a:t>かどうかは、シミュレーションおよび実験によってこれから確かめる必要がある</a:t>
            </a:r>
            <a:endParaRPr kumimoji="1" lang="en-US" altLang="ja-JP" sz="1800" b="1" dirty="0" smtClean="0"/>
          </a:p>
          <a:p>
            <a:endParaRPr kumimoji="1" lang="en-US" altLang="ja-JP" sz="1800" b="1" dirty="0"/>
          </a:p>
          <a:p>
            <a:endParaRPr kumimoji="1" lang="ja-JP" altLang="en-US" sz="1800" b="1" dirty="0"/>
          </a:p>
        </p:txBody>
      </p:sp>
    </p:spTree>
    <p:extLst>
      <p:ext uri="{BB962C8B-B14F-4D97-AF65-F5344CB8AC3E}">
        <p14:creationId xmlns:p14="http://schemas.microsoft.com/office/powerpoint/2010/main" val="3038488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ja-JP" dirty="0" smtClean="0"/>
              <a:t>Future Works (1)</a:t>
            </a:r>
            <a:endParaRPr lang="en-US" dirty="0"/>
          </a:p>
        </p:txBody>
      </p:sp>
      <p:sp>
        <p:nvSpPr>
          <p:cNvPr id="4" name="Slide Number Placeholder 3"/>
          <p:cNvSpPr>
            <a:spLocks noGrp="1"/>
          </p:cNvSpPr>
          <p:nvPr>
            <p:ph type="sldNum" sz="quarter" idx="11"/>
          </p:nvPr>
        </p:nvSpPr>
        <p:spPr/>
        <p:txBody>
          <a:bodyPr/>
          <a:lstStyle/>
          <a:p>
            <a:fld id="{F6F58ED1-7DA8-44AB-BE95-40629BCD7483}" type="slidenum">
              <a:rPr lang="de-DE" smtClean="0"/>
              <a:pPr/>
              <a:t>13</a:t>
            </a:fld>
            <a:endParaRPr lang="de-DE" dirty="0"/>
          </a:p>
        </p:txBody>
      </p:sp>
      <p:sp>
        <p:nvSpPr>
          <p:cNvPr id="11" name="コンテンツ プレースホルダー 9"/>
          <p:cNvSpPr txBox="1">
            <a:spLocks/>
          </p:cNvSpPr>
          <p:nvPr/>
        </p:nvSpPr>
        <p:spPr>
          <a:xfrm>
            <a:off x="107503" y="1196752"/>
            <a:ext cx="8721031" cy="49685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1800" b="1" dirty="0" smtClean="0"/>
              <a:t>倒立振り子の高周波での防振性能を確認</a:t>
            </a:r>
            <a:r>
              <a:rPr kumimoji="1" lang="en-US" altLang="ja-JP" sz="1800" b="1" dirty="0" smtClean="0"/>
              <a:t/>
            </a:r>
            <a:br>
              <a:rPr kumimoji="1" lang="en-US" altLang="ja-JP" sz="1800" b="1" dirty="0" smtClean="0"/>
            </a:br>
            <a:r>
              <a:rPr kumimoji="1" lang="ja-JP" altLang="en-US" sz="1800" b="1" dirty="0" smtClean="0"/>
              <a:t>（弾性体モードの共振の影響、</a:t>
            </a:r>
            <a:r>
              <a:rPr kumimoji="1" lang="en-US" altLang="ja-JP" sz="1800" b="1" dirty="0" smtClean="0"/>
              <a:t>Center of Percussion</a:t>
            </a:r>
            <a:r>
              <a:rPr kumimoji="1" lang="ja-JP" altLang="en-US" sz="1800" b="1" dirty="0" smtClean="0"/>
              <a:t>効果の確認、</a:t>
            </a:r>
            <a:r>
              <a:rPr kumimoji="1" lang="en-US" altLang="ja-JP" sz="1800" b="1" dirty="0" smtClean="0"/>
              <a:t/>
            </a:r>
            <a:br>
              <a:rPr kumimoji="1" lang="en-US" altLang="ja-JP" sz="1800" b="1" dirty="0" smtClean="0"/>
            </a:br>
            <a:r>
              <a:rPr kumimoji="1" lang="en-US" altLang="ja-JP" sz="1800" b="1" dirty="0" smtClean="0"/>
              <a:t>Counterweight</a:t>
            </a:r>
            <a:r>
              <a:rPr kumimoji="1" lang="ja-JP" altLang="en-US" sz="1800" b="1" dirty="0" smtClean="0"/>
              <a:t>のチューニング）</a:t>
            </a:r>
            <a:endParaRPr kumimoji="1" lang="en-US" altLang="ja-JP" sz="1800" b="1" dirty="0" smtClean="0"/>
          </a:p>
          <a:p>
            <a:endParaRPr kumimoji="1" lang="en-US" altLang="ja-JP" sz="1800" b="1" dirty="0" smtClean="0"/>
          </a:p>
          <a:p>
            <a:r>
              <a:rPr kumimoji="1" lang="en-US" altLang="ja-JP" sz="1800" b="1" dirty="0" smtClean="0"/>
              <a:t>Geophone, LVDT</a:t>
            </a:r>
            <a:r>
              <a:rPr kumimoji="1" lang="ja-JP" altLang="en-US" sz="1800" b="1" dirty="0" smtClean="0"/>
              <a:t>を</a:t>
            </a:r>
            <a:r>
              <a:rPr kumimoji="1" lang="en-US" altLang="ja-JP" sz="1800" b="1" dirty="0" smtClean="0"/>
              <a:t>3</a:t>
            </a:r>
            <a:r>
              <a:rPr kumimoji="1" lang="ja-JP" altLang="en-US" sz="1800" b="1" dirty="0" smtClean="0"/>
              <a:t>個ずつ用いた</a:t>
            </a:r>
            <a:r>
              <a:rPr kumimoji="1" lang="en-US" altLang="ja-JP" sz="1800" b="1" dirty="0" smtClean="0"/>
              <a:t>3</a:t>
            </a:r>
            <a:r>
              <a:rPr kumimoji="1" lang="ja-JP" altLang="en-US" sz="1800" b="1" dirty="0" smtClean="0"/>
              <a:t>自由度同時制御</a:t>
            </a:r>
            <a:r>
              <a:rPr kumimoji="1" lang="en-US" altLang="ja-JP" sz="1800" b="1" dirty="0" smtClean="0"/>
              <a:t/>
            </a:r>
            <a:br>
              <a:rPr kumimoji="1" lang="en-US" altLang="ja-JP" sz="1800" b="1" dirty="0" smtClean="0"/>
            </a:br>
            <a:r>
              <a:rPr kumimoji="1" lang="ja-JP" altLang="en-US" sz="1800" b="1" dirty="0" smtClean="0"/>
              <a:t>（センサーのブレンディング、</a:t>
            </a:r>
            <a:r>
              <a:rPr kumimoji="1" lang="en-US" altLang="ja-JP" sz="1800" b="1" dirty="0" smtClean="0"/>
              <a:t>DC</a:t>
            </a:r>
            <a:r>
              <a:rPr kumimoji="1" lang="ja-JP" altLang="en-US" sz="1800" b="1" dirty="0" smtClean="0"/>
              <a:t>制御＋ダンピング制御</a:t>
            </a:r>
            <a:r>
              <a:rPr kumimoji="1" lang="ja-JP" altLang="en-US" sz="1800" b="1" dirty="0"/>
              <a:t>）</a:t>
            </a:r>
            <a:endParaRPr kumimoji="1" lang="en-US" altLang="ja-JP" sz="1800" b="1" dirty="0" smtClean="0"/>
          </a:p>
          <a:p>
            <a:endParaRPr kumimoji="1" lang="en-US" altLang="ja-JP" sz="1800" b="1" dirty="0"/>
          </a:p>
          <a:p>
            <a:r>
              <a:rPr kumimoji="1" lang="ja-JP" altLang="en-US" sz="1800" b="1" dirty="0" smtClean="0"/>
              <a:t>倒立振り子をさらに低周波に追い込む</a:t>
            </a:r>
            <a:r>
              <a:rPr kumimoji="1" lang="en-US" altLang="ja-JP" sz="1800" b="1" dirty="0" smtClean="0"/>
              <a:t>(</a:t>
            </a:r>
            <a:r>
              <a:rPr kumimoji="1" lang="ja-JP" altLang="en-US" sz="1800" b="1" dirty="0" smtClean="0"/>
              <a:t>目標： </a:t>
            </a:r>
            <a:r>
              <a:rPr kumimoji="1" lang="en-US" altLang="ja-JP" sz="1800" b="1" dirty="0" smtClean="0"/>
              <a:t>30 </a:t>
            </a:r>
            <a:r>
              <a:rPr kumimoji="1" lang="en-US" altLang="ja-JP" sz="1800" b="1" dirty="0" err="1" smtClean="0"/>
              <a:t>mHz</a:t>
            </a:r>
            <a:r>
              <a:rPr kumimoji="1" lang="en-US" altLang="ja-JP" sz="1800" b="1" dirty="0" smtClean="0"/>
              <a:t>)</a:t>
            </a:r>
            <a:br>
              <a:rPr kumimoji="1" lang="en-US" altLang="ja-JP" sz="1800" b="1" dirty="0" smtClean="0"/>
            </a:br>
            <a:r>
              <a:rPr kumimoji="1" lang="ja-JP" altLang="en-US" sz="1800" b="1" dirty="0" smtClean="0"/>
              <a:t>（温度ドリフト、ヒステリシスの影響、防振性能の再確認）</a:t>
            </a:r>
            <a:endParaRPr kumimoji="1" lang="en-US" altLang="ja-JP" sz="1800" b="1" dirty="0" smtClean="0"/>
          </a:p>
          <a:p>
            <a:endParaRPr kumimoji="1" lang="en-US" altLang="ja-JP" sz="1800" b="1" dirty="0" smtClean="0"/>
          </a:p>
          <a:p>
            <a:r>
              <a:rPr kumimoji="1" lang="ja-JP" altLang="en-US" sz="1800" b="1" dirty="0"/>
              <a:t>倒立振り</a:t>
            </a:r>
            <a:r>
              <a:rPr kumimoji="1" lang="ja-JP" altLang="en-US" sz="1800" b="1" dirty="0" smtClean="0"/>
              <a:t>子および</a:t>
            </a:r>
            <a:r>
              <a:rPr kumimoji="1" lang="en-US" altLang="ja-JP" sz="1800" b="1" dirty="0" smtClean="0"/>
              <a:t>GAS</a:t>
            </a:r>
            <a:r>
              <a:rPr kumimoji="1" lang="ja-JP" altLang="en-US" sz="1800" b="1" dirty="0" smtClean="0"/>
              <a:t>フィルターの温度ドリフト測定</a:t>
            </a:r>
            <a:r>
              <a:rPr kumimoji="1" lang="en-US" altLang="ja-JP" sz="1800" b="1" dirty="0" smtClean="0"/>
              <a:t/>
            </a:r>
            <a:br>
              <a:rPr kumimoji="1" lang="en-US" altLang="ja-JP" sz="1800" b="1" dirty="0" smtClean="0"/>
            </a:br>
            <a:r>
              <a:rPr kumimoji="1" lang="ja-JP" altLang="en-US" sz="1800" b="1" dirty="0" smtClean="0"/>
              <a:t>（温度変化に対する要請）</a:t>
            </a:r>
            <a:endParaRPr kumimoji="1" lang="en-US" altLang="ja-JP" sz="1800" b="1" dirty="0" smtClean="0"/>
          </a:p>
          <a:p>
            <a:endParaRPr kumimoji="1" lang="en-US" altLang="ja-JP" sz="1800" b="1" dirty="0"/>
          </a:p>
          <a:p>
            <a:r>
              <a:rPr kumimoji="1" lang="ja-JP" altLang="en-US" sz="1800" b="1" dirty="0" smtClean="0">
                <a:solidFill>
                  <a:schemeClr val="tx1">
                    <a:lumMod val="75000"/>
                    <a:lumOff val="25000"/>
                  </a:schemeClr>
                </a:solidFill>
              </a:rPr>
              <a:t>通常の周波数ドメインでのフィルター設計以外の制御方法を試す</a:t>
            </a:r>
            <a:r>
              <a:rPr kumimoji="1" lang="en-US" altLang="ja-JP" sz="1800" b="1" dirty="0" smtClean="0">
                <a:solidFill>
                  <a:schemeClr val="tx1">
                    <a:lumMod val="75000"/>
                    <a:lumOff val="25000"/>
                  </a:schemeClr>
                </a:solidFill>
              </a:rPr>
              <a:t/>
            </a:r>
            <a:br>
              <a:rPr kumimoji="1" lang="en-US" altLang="ja-JP" sz="1800" b="1" dirty="0" smtClean="0">
                <a:solidFill>
                  <a:schemeClr val="tx1">
                    <a:lumMod val="75000"/>
                    <a:lumOff val="25000"/>
                  </a:schemeClr>
                </a:solidFill>
              </a:rPr>
            </a:br>
            <a:r>
              <a:rPr kumimoji="1" lang="ja-JP" altLang="en-US" sz="1800" b="1" dirty="0" smtClean="0">
                <a:solidFill>
                  <a:schemeClr val="tx1">
                    <a:lumMod val="75000"/>
                    <a:lumOff val="25000"/>
                  </a:schemeClr>
                </a:solidFill>
              </a:rPr>
              <a:t>（</a:t>
            </a:r>
            <a:r>
              <a:rPr kumimoji="1" lang="en-US" altLang="ja-JP" sz="1800" b="1" dirty="0" err="1" smtClean="0">
                <a:solidFill>
                  <a:schemeClr val="tx1">
                    <a:lumMod val="75000"/>
                    <a:lumOff val="25000"/>
                  </a:schemeClr>
                </a:solidFill>
              </a:rPr>
              <a:t>Kalman</a:t>
            </a:r>
            <a:r>
              <a:rPr kumimoji="1" lang="ja-JP" altLang="en-US" sz="1800" b="1" dirty="0" smtClean="0">
                <a:solidFill>
                  <a:schemeClr val="tx1">
                    <a:lumMod val="75000"/>
                    <a:lumOff val="25000"/>
                  </a:schemeClr>
                </a:solidFill>
              </a:rPr>
              <a:t>フィルター、フィードフォワード制御）</a:t>
            </a:r>
            <a:endParaRPr kumimoji="1" lang="en-US" altLang="ja-JP" sz="1800" b="1" dirty="0">
              <a:solidFill>
                <a:schemeClr val="tx1">
                  <a:lumMod val="75000"/>
                  <a:lumOff val="25000"/>
                </a:schemeClr>
              </a:solidFill>
            </a:endParaRPr>
          </a:p>
          <a:p>
            <a:endParaRPr kumimoji="1" lang="ja-JP" altLang="en-US" sz="1800" b="1" dirty="0"/>
          </a:p>
        </p:txBody>
      </p:sp>
    </p:spTree>
    <p:extLst>
      <p:ext uri="{BB962C8B-B14F-4D97-AF65-F5344CB8AC3E}">
        <p14:creationId xmlns:p14="http://schemas.microsoft.com/office/powerpoint/2010/main" val="4280266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ja-JP" dirty="0" smtClean="0"/>
              <a:t>Future Works (2)</a:t>
            </a:r>
            <a:endParaRPr lang="en-US" dirty="0"/>
          </a:p>
        </p:txBody>
      </p:sp>
      <p:sp>
        <p:nvSpPr>
          <p:cNvPr id="4" name="Slide Number Placeholder 3"/>
          <p:cNvSpPr>
            <a:spLocks noGrp="1"/>
          </p:cNvSpPr>
          <p:nvPr>
            <p:ph type="sldNum" sz="quarter" idx="11"/>
          </p:nvPr>
        </p:nvSpPr>
        <p:spPr/>
        <p:txBody>
          <a:bodyPr/>
          <a:lstStyle/>
          <a:p>
            <a:fld id="{F6F58ED1-7DA8-44AB-BE95-40629BCD7483}" type="slidenum">
              <a:rPr lang="de-DE" smtClean="0"/>
              <a:pPr/>
              <a:t>14</a:t>
            </a:fld>
            <a:endParaRPr lang="de-DE" dirty="0"/>
          </a:p>
        </p:txBody>
      </p:sp>
      <p:sp>
        <p:nvSpPr>
          <p:cNvPr id="11" name="コンテンツ プレースホルダー 9"/>
          <p:cNvSpPr txBox="1">
            <a:spLocks/>
          </p:cNvSpPr>
          <p:nvPr/>
        </p:nvSpPr>
        <p:spPr>
          <a:xfrm>
            <a:off x="107503" y="1196752"/>
            <a:ext cx="8721031" cy="49685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1800" b="1" dirty="0" smtClean="0"/>
              <a:t>ステッピングモータ</a:t>
            </a:r>
            <a:r>
              <a:rPr kumimoji="1" lang="ja-JP" altLang="en-US" sz="1800" b="1" dirty="0"/>
              <a:t>に</a:t>
            </a:r>
            <a:r>
              <a:rPr kumimoji="1" lang="ja-JP" altLang="en-US" sz="1800" b="1" dirty="0" smtClean="0"/>
              <a:t>よる</a:t>
            </a:r>
            <a:r>
              <a:rPr kumimoji="1" lang="en-US" altLang="ja-JP" sz="1800" b="1" dirty="0" smtClean="0"/>
              <a:t>DC</a:t>
            </a:r>
            <a:r>
              <a:rPr kumimoji="1" lang="ja-JP" altLang="en-US" sz="1800" b="1" dirty="0" smtClean="0"/>
              <a:t>位置制御のためのコード作成</a:t>
            </a:r>
            <a:r>
              <a:rPr kumimoji="1" lang="en-US" altLang="ja-JP" sz="1800" b="1" dirty="0" smtClean="0"/>
              <a:t/>
            </a:r>
            <a:br>
              <a:rPr kumimoji="1" lang="en-US" altLang="ja-JP" sz="1800" b="1" dirty="0" smtClean="0"/>
            </a:br>
            <a:r>
              <a:rPr kumimoji="1" lang="ja-JP" altLang="en-US" sz="1800" b="1" dirty="0" smtClean="0"/>
              <a:t>（</a:t>
            </a:r>
            <a:r>
              <a:rPr kumimoji="1" lang="en-US" altLang="ja-JP" sz="1800" b="1" dirty="0" smtClean="0"/>
              <a:t>3</a:t>
            </a:r>
            <a:r>
              <a:rPr kumimoji="1" lang="ja-JP" altLang="en-US" sz="1800" b="1" dirty="0" smtClean="0"/>
              <a:t>自由度を同時に目的の位置に追い込む）</a:t>
            </a:r>
            <a:endParaRPr kumimoji="1" lang="en-US" altLang="ja-JP" sz="1800" b="1" dirty="0" smtClean="0"/>
          </a:p>
          <a:p>
            <a:endParaRPr kumimoji="1" lang="en-US" altLang="ja-JP" sz="1800" b="1" dirty="0"/>
          </a:p>
          <a:p>
            <a:r>
              <a:rPr kumimoji="1" lang="ja-JP" altLang="en-US" sz="1800" b="1" dirty="0" smtClean="0"/>
              <a:t>アクティブ制御を含めたサスペンションモデルの作成</a:t>
            </a:r>
            <a:r>
              <a:rPr kumimoji="1" lang="en-US" altLang="ja-JP" sz="1800" b="1" dirty="0" smtClean="0"/>
              <a:t/>
            </a:r>
            <a:br>
              <a:rPr kumimoji="1" lang="en-US" altLang="ja-JP" sz="1800" b="1" dirty="0" smtClean="0"/>
            </a:br>
            <a:r>
              <a:rPr kumimoji="1" lang="ja-JP" altLang="en-US" sz="1800" b="1" dirty="0" smtClean="0"/>
              <a:t>（実験による妥当性</a:t>
            </a:r>
            <a:r>
              <a:rPr kumimoji="1" lang="ja-JP" altLang="en-US" sz="1800" b="1" dirty="0"/>
              <a:t>検証</a:t>
            </a:r>
            <a:r>
              <a:rPr kumimoji="1" lang="ja-JP" altLang="en-US" sz="1800" b="1" dirty="0" smtClean="0"/>
              <a:t>）</a:t>
            </a:r>
            <a:endParaRPr kumimoji="1" lang="en-US" altLang="ja-JP" sz="1800" b="1" dirty="0" smtClean="0"/>
          </a:p>
          <a:p>
            <a:endParaRPr kumimoji="1" lang="en-US" altLang="ja-JP" sz="1800" b="1" dirty="0" smtClean="0"/>
          </a:p>
          <a:p>
            <a:r>
              <a:rPr kumimoji="1" lang="ja-JP" altLang="en-US" sz="1800" b="1" dirty="0" smtClean="0"/>
              <a:t>センサーおよびアクチュエータ雑音の影響の調査</a:t>
            </a:r>
            <a:r>
              <a:rPr kumimoji="1" lang="en-US" altLang="ja-JP" sz="1800" b="1" dirty="0" smtClean="0"/>
              <a:t/>
            </a:r>
            <a:br>
              <a:rPr kumimoji="1" lang="en-US" altLang="ja-JP" sz="1800" b="1" dirty="0" smtClean="0"/>
            </a:br>
            <a:r>
              <a:rPr kumimoji="1" lang="ja-JP" altLang="en-US" sz="1800" b="1" dirty="0" smtClean="0"/>
              <a:t>（必要とあればセンサー雑音の改善）</a:t>
            </a:r>
            <a:endParaRPr kumimoji="1" lang="en-US" altLang="ja-JP" sz="1800" b="1" dirty="0" smtClean="0"/>
          </a:p>
          <a:p>
            <a:endParaRPr kumimoji="1" lang="en-US" altLang="ja-JP" sz="1800" b="1" dirty="0"/>
          </a:p>
          <a:p>
            <a:r>
              <a:rPr kumimoji="1" lang="en-US" altLang="ja-JP" sz="1800" b="1" dirty="0" smtClean="0"/>
              <a:t>Standard GAS Filter</a:t>
            </a:r>
            <a:r>
              <a:rPr kumimoji="1" lang="ja-JP" altLang="en-US" sz="1800" b="1" dirty="0" smtClean="0"/>
              <a:t>を含めた</a:t>
            </a:r>
            <a:r>
              <a:rPr kumimoji="1" lang="en-US" altLang="ja-JP" sz="1800" b="1" dirty="0" smtClean="0"/>
              <a:t>3</a:t>
            </a:r>
            <a:r>
              <a:rPr kumimoji="1" lang="ja-JP" altLang="en-US" sz="1800" b="1" dirty="0" smtClean="0"/>
              <a:t>段振り子の構成</a:t>
            </a:r>
            <a:r>
              <a:rPr kumimoji="1" lang="en-US" altLang="ja-JP" sz="1800" b="1" dirty="0" smtClean="0"/>
              <a:t/>
            </a:r>
            <a:br>
              <a:rPr kumimoji="1" lang="en-US" altLang="ja-JP" sz="1800" b="1" dirty="0" smtClean="0"/>
            </a:br>
            <a:r>
              <a:rPr kumimoji="1" lang="en-US" altLang="ja-JP" sz="1800" b="1" dirty="0" smtClean="0"/>
              <a:t>Torsion Mode</a:t>
            </a:r>
            <a:r>
              <a:rPr kumimoji="1" lang="ja-JP" altLang="en-US" sz="1800" b="1" dirty="0" smtClean="0"/>
              <a:t>をダンプするための</a:t>
            </a:r>
            <a:r>
              <a:rPr kumimoji="1" lang="en-US" altLang="ja-JP" sz="1800" b="1" dirty="0" smtClean="0"/>
              <a:t>Eddy Current Damper</a:t>
            </a:r>
            <a:r>
              <a:rPr kumimoji="1" lang="ja-JP" altLang="en-US" sz="1800" b="1" dirty="0" smtClean="0"/>
              <a:t>の性能確認</a:t>
            </a:r>
            <a:r>
              <a:rPr kumimoji="1" lang="en-US" altLang="ja-JP" sz="1800" b="1" dirty="0" smtClean="0"/>
              <a:t/>
            </a:r>
            <a:br>
              <a:rPr kumimoji="1" lang="en-US" altLang="ja-JP" sz="1800" b="1" dirty="0" smtClean="0"/>
            </a:br>
            <a:r>
              <a:rPr kumimoji="1" lang="ja-JP" altLang="en-US" sz="1800" b="1" dirty="0" smtClean="0"/>
              <a:t>（全自由度での防振性能確認）</a:t>
            </a:r>
            <a:endParaRPr kumimoji="1" lang="en-US" altLang="ja-JP" sz="1800" b="1" dirty="0"/>
          </a:p>
          <a:p>
            <a:endParaRPr kumimoji="1" lang="en-US" altLang="ja-JP" sz="1800" b="1" dirty="0" smtClean="0"/>
          </a:p>
          <a:p>
            <a:r>
              <a:rPr kumimoji="1" lang="en-US" altLang="ja-JP" sz="1800" b="1" dirty="0"/>
              <a:t>Geophone</a:t>
            </a:r>
            <a:r>
              <a:rPr kumimoji="1" lang="ja-JP" altLang="en-US" sz="1800" b="1" dirty="0"/>
              <a:t>のノイズ測定、水平</a:t>
            </a:r>
            <a:r>
              <a:rPr kumimoji="1" lang="en-US" altLang="ja-JP" sz="1800" b="1" dirty="0"/>
              <a:t>Geophone</a:t>
            </a:r>
            <a:r>
              <a:rPr kumimoji="1" lang="ja-JP" altLang="en-US" sz="1800" b="1" dirty="0"/>
              <a:t>の</a:t>
            </a:r>
            <a:r>
              <a:rPr kumimoji="1" lang="en-US" altLang="ja-JP" sz="1800" b="1" dirty="0"/>
              <a:t>Tilt</a:t>
            </a:r>
            <a:r>
              <a:rPr kumimoji="1" lang="ja-JP" altLang="en-US" sz="1800" b="1" dirty="0"/>
              <a:t>カップリングの測定</a:t>
            </a:r>
            <a:r>
              <a:rPr kumimoji="1" lang="en-US" altLang="ja-JP" sz="1800" b="1" dirty="0"/>
              <a:t/>
            </a:r>
            <a:br>
              <a:rPr kumimoji="1" lang="en-US" altLang="ja-JP" sz="1800" b="1" dirty="0"/>
            </a:br>
            <a:r>
              <a:rPr kumimoji="1" lang="ja-JP" altLang="en-US" sz="1800" b="1" dirty="0"/>
              <a:t>（神岡での作業）</a:t>
            </a:r>
            <a:endParaRPr kumimoji="1" lang="en-US" altLang="ja-JP" sz="1800" b="1"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8408" y="1164378"/>
            <a:ext cx="1940056" cy="2984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5450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564904"/>
            <a:ext cx="8712968" cy="692696"/>
          </a:xfrm>
        </p:spPr>
        <p:txBody>
          <a:bodyPr/>
          <a:lstStyle/>
          <a:p>
            <a:pPr algn="ctr"/>
            <a:r>
              <a:rPr lang="en-US" dirty="0" smtClean="0">
                <a:effectLst>
                  <a:outerShdw blurRad="38100" dist="38100" dir="2700000" algn="tl">
                    <a:srgbClr val="000000">
                      <a:alpha val="43137"/>
                    </a:srgbClr>
                  </a:outerShdw>
                </a:effectLst>
              </a:rPr>
              <a:t>End</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1"/>
          </p:nvPr>
        </p:nvSpPr>
        <p:spPr/>
        <p:txBody>
          <a:bodyPr/>
          <a:lstStyle/>
          <a:p>
            <a:fld id="{F6F58ED1-7DA8-44AB-BE95-40629BCD7483}" type="slidenum">
              <a:rPr lang="de-DE" smtClean="0"/>
              <a:pPr/>
              <a:t>15</a:t>
            </a:fld>
            <a:endParaRPr lang="de-DE" dirty="0"/>
          </a:p>
        </p:txBody>
      </p:sp>
    </p:spTree>
    <p:extLst>
      <p:ext uri="{BB962C8B-B14F-4D97-AF65-F5344CB8AC3E}">
        <p14:creationId xmlns:p14="http://schemas.microsoft.com/office/powerpoint/2010/main" val="2048689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564904"/>
            <a:ext cx="8712968" cy="692696"/>
          </a:xfrm>
        </p:spPr>
        <p:txBody>
          <a:bodyPr/>
          <a:lstStyle/>
          <a:p>
            <a:pPr algn="ctr"/>
            <a:r>
              <a:rPr lang="en-US" dirty="0" smtClean="0">
                <a:effectLst>
                  <a:outerShdw blurRad="38100" dist="38100" dir="2700000" algn="tl">
                    <a:srgbClr val="000000">
                      <a:alpha val="43137"/>
                    </a:srgbClr>
                  </a:outerShdw>
                </a:effectLst>
              </a:rPr>
              <a:t>Appendices</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1"/>
          </p:nvPr>
        </p:nvSpPr>
        <p:spPr/>
        <p:txBody>
          <a:bodyPr/>
          <a:lstStyle/>
          <a:p>
            <a:fld id="{F6F58ED1-7DA8-44AB-BE95-40629BCD7483}" type="slidenum">
              <a:rPr lang="de-DE" smtClean="0"/>
              <a:pPr/>
              <a:t>16</a:t>
            </a:fld>
            <a:endParaRPr lang="de-DE" dirty="0"/>
          </a:p>
        </p:txBody>
      </p:sp>
    </p:spTree>
    <p:extLst>
      <p:ext uri="{BB962C8B-B14F-4D97-AF65-F5344CB8AC3E}">
        <p14:creationId xmlns:p14="http://schemas.microsoft.com/office/powerpoint/2010/main" val="1456603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Transfer Function of Inverted Pendulum</a:t>
            </a:r>
            <a:endParaRPr lang="en-US" dirty="0"/>
          </a:p>
        </p:txBody>
      </p:sp>
      <p:sp>
        <p:nvSpPr>
          <p:cNvPr id="4" name="Slide Number Placeholder 3"/>
          <p:cNvSpPr>
            <a:spLocks noGrp="1"/>
          </p:cNvSpPr>
          <p:nvPr>
            <p:ph type="sldNum" sz="quarter" idx="11"/>
          </p:nvPr>
        </p:nvSpPr>
        <p:spPr/>
        <p:txBody>
          <a:bodyPr/>
          <a:lstStyle/>
          <a:p>
            <a:fld id="{F6F58ED1-7DA8-44AB-BE95-40629BCD7483}" type="slidenum">
              <a:rPr lang="de-DE" smtClean="0"/>
              <a:pPr/>
              <a:t>17</a:t>
            </a:fld>
            <a:endParaRPr lang="de-D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908719"/>
            <a:ext cx="3979528" cy="2658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4837" y="873003"/>
            <a:ext cx="3862297"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744" y="3567242"/>
            <a:ext cx="3890200" cy="2664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9992" y="3689436"/>
            <a:ext cx="4009150" cy="2403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73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Geophone + Preamp Noise Measurement</a:t>
            </a:r>
            <a:endParaRPr lang="en-US" dirty="0"/>
          </a:p>
        </p:txBody>
      </p:sp>
      <p:sp>
        <p:nvSpPr>
          <p:cNvPr id="4" name="Slide Number Placeholder 3"/>
          <p:cNvSpPr>
            <a:spLocks noGrp="1"/>
          </p:cNvSpPr>
          <p:nvPr>
            <p:ph type="sldNum" sz="quarter" idx="11"/>
          </p:nvPr>
        </p:nvSpPr>
        <p:spPr/>
        <p:txBody>
          <a:bodyPr/>
          <a:lstStyle/>
          <a:p>
            <a:fld id="{F6F58ED1-7DA8-44AB-BE95-40629BCD7483}" type="slidenum">
              <a:rPr lang="de-DE" smtClean="0"/>
              <a:pPr/>
              <a:t>18</a:t>
            </a:fld>
            <a:endParaRPr lang="de-DE" dirty="0"/>
          </a:p>
        </p:txBody>
      </p:sp>
      <p:pic>
        <p:nvPicPr>
          <p:cNvPr id="8" name="図 7"/>
          <p:cNvPicPr/>
          <p:nvPr/>
        </p:nvPicPr>
        <p:blipFill>
          <a:blip r:embed="rId3"/>
          <a:stretch>
            <a:fillRect/>
          </a:stretch>
        </p:blipFill>
        <p:spPr>
          <a:xfrm>
            <a:off x="258033" y="764704"/>
            <a:ext cx="3593887" cy="2880320"/>
          </a:xfrm>
          <a:prstGeom prst="rect">
            <a:avLst/>
          </a:prstGeom>
        </p:spPr>
      </p:pic>
      <p:pic>
        <p:nvPicPr>
          <p:cNvPr id="10" name="図 9"/>
          <p:cNvPicPr/>
          <p:nvPr/>
        </p:nvPicPr>
        <p:blipFill>
          <a:blip r:embed="rId4"/>
          <a:stretch>
            <a:fillRect/>
          </a:stretch>
        </p:blipFill>
        <p:spPr>
          <a:xfrm>
            <a:off x="4139952" y="3467447"/>
            <a:ext cx="3528392" cy="2821568"/>
          </a:xfrm>
          <a:prstGeom prst="rect">
            <a:avLst/>
          </a:prstGeom>
        </p:spPr>
      </p:pic>
      <p:pic>
        <p:nvPicPr>
          <p:cNvPr id="11" name="図 10"/>
          <p:cNvPicPr/>
          <p:nvPr/>
        </p:nvPicPr>
        <p:blipFill>
          <a:blip r:embed="rId5"/>
          <a:stretch>
            <a:fillRect/>
          </a:stretch>
        </p:blipFill>
        <p:spPr>
          <a:xfrm>
            <a:off x="258033" y="3478183"/>
            <a:ext cx="3593887" cy="2831137"/>
          </a:xfrm>
          <a:prstGeom prst="rect">
            <a:avLst/>
          </a:prstGeom>
        </p:spPr>
      </p:pic>
    </p:spTree>
    <p:extLst>
      <p:ext uri="{BB962C8B-B14F-4D97-AF65-F5344CB8AC3E}">
        <p14:creationId xmlns:p14="http://schemas.microsoft.com/office/powerpoint/2010/main" val="2744836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ja-JP" dirty="0" smtClean="0"/>
              <a:t>Future Works (3)</a:t>
            </a:r>
            <a:endParaRPr lang="en-US" dirty="0"/>
          </a:p>
        </p:txBody>
      </p:sp>
      <p:sp>
        <p:nvSpPr>
          <p:cNvPr id="4" name="Slide Number Placeholder 3"/>
          <p:cNvSpPr>
            <a:spLocks noGrp="1"/>
          </p:cNvSpPr>
          <p:nvPr>
            <p:ph type="sldNum" sz="quarter" idx="11"/>
          </p:nvPr>
        </p:nvSpPr>
        <p:spPr/>
        <p:txBody>
          <a:bodyPr/>
          <a:lstStyle/>
          <a:p>
            <a:fld id="{F6F58ED1-7DA8-44AB-BE95-40629BCD7483}" type="slidenum">
              <a:rPr lang="de-DE" smtClean="0"/>
              <a:pPr/>
              <a:t>19</a:t>
            </a:fld>
            <a:endParaRPr lang="de-DE" dirty="0"/>
          </a:p>
        </p:txBody>
      </p:sp>
      <p:sp>
        <p:nvSpPr>
          <p:cNvPr id="11" name="コンテンツ プレースホルダー 9"/>
          <p:cNvSpPr txBox="1">
            <a:spLocks/>
          </p:cNvSpPr>
          <p:nvPr/>
        </p:nvSpPr>
        <p:spPr>
          <a:xfrm>
            <a:off x="107503" y="1196752"/>
            <a:ext cx="8721031" cy="49685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en-US" altLang="ja-JP" sz="1800" b="1" dirty="0" smtClean="0"/>
              <a:t>Geophone</a:t>
            </a:r>
            <a:r>
              <a:rPr kumimoji="1" lang="ja-JP" altLang="en-US" sz="1800" b="1" dirty="0" smtClean="0"/>
              <a:t>のノイズ測定、水平</a:t>
            </a:r>
            <a:r>
              <a:rPr kumimoji="1" lang="en-US" altLang="ja-JP" sz="1800" b="1" dirty="0" smtClean="0"/>
              <a:t>Geophone</a:t>
            </a:r>
            <a:r>
              <a:rPr kumimoji="1" lang="ja-JP" altLang="en-US" sz="1800" b="1" dirty="0" smtClean="0"/>
              <a:t>の</a:t>
            </a:r>
            <a:r>
              <a:rPr kumimoji="1" lang="en-US" altLang="ja-JP" sz="1800" b="1" dirty="0" smtClean="0"/>
              <a:t>Tilt</a:t>
            </a:r>
            <a:r>
              <a:rPr kumimoji="1" lang="ja-JP" altLang="en-US" sz="1800" b="1" dirty="0" smtClean="0"/>
              <a:t>カップリングの測定</a:t>
            </a:r>
            <a:r>
              <a:rPr kumimoji="1" lang="en-US" altLang="ja-JP" sz="1800" b="1" dirty="0" smtClean="0"/>
              <a:t/>
            </a:r>
            <a:br>
              <a:rPr kumimoji="1" lang="en-US" altLang="ja-JP" sz="1800" b="1" dirty="0" smtClean="0"/>
            </a:br>
            <a:r>
              <a:rPr kumimoji="1" lang="ja-JP" altLang="en-US" sz="1800" b="1" dirty="0" smtClean="0"/>
              <a:t>（神岡での作業）</a:t>
            </a:r>
            <a:endParaRPr kumimoji="1" lang="en-US" altLang="ja-JP" sz="1800" b="1" dirty="0" smtClean="0"/>
          </a:p>
          <a:p>
            <a:endParaRPr kumimoji="1" lang="en-US" altLang="ja-JP" sz="1800" b="1" dirty="0" smtClean="0">
              <a:solidFill>
                <a:schemeClr val="tx1">
                  <a:lumMod val="75000"/>
                  <a:lumOff val="25000"/>
                </a:schemeClr>
              </a:solidFill>
            </a:endParaRPr>
          </a:p>
          <a:p>
            <a:r>
              <a:rPr kumimoji="1" lang="ja-JP" altLang="en-US" sz="1800" b="1" dirty="0" smtClean="0">
                <a:solidFill>
                  <a:schemeClr val="tx1">
                    <a:lumMod val="75000"/>
                    <a:lumOff val="25000"/>
                  </a:schemeClr>
                </a:solidFill>
              </a:rPr>
              <a:t>実機の</a:t>
            </a:r>
            <a:r>
              <a:rPr kumimoji="1" lang="en-US" altLang="ja-JP" sz="1800" b="1" dirty="0" smtClean="0">
                <a:solidFill>
                  <a:schemeClr val="tx1">
                    <a:lumMod val="75000"/>
                    <a:lumOff val="25000"/>
                  </a:schemeClr>
                </a:solidFill>
              </a:rPr>
              <a:t>Standard GAS Filter</a:t>
            </a:r>
            <a:r>
              <a:rPr kumimoji="1" lang="ja-JP" altLang="en-US" sz="1800" b="1" dirty="0" smtClean="0">
                <a:solidFill>
                  <a:schemeClr val="tx1">
                    <a:lumMod val="75000"/>
                    <a:lumOff val="25000"/>
                  </a:schemeClr>
                </a:solidFill>
              </a:rPr>
              <a:t>の共振周波数、</a:t>
            </a:r>
            <a:r>
              <a:rPr kumimoji="1" lang="en-US" altLang="ja-JP" sz="1800" b="1" dirty="0" smtClean="0">
                <a:solidFill>
                  <a:schemeClr val="tx1">
                    <a:lumMod val="75000"/>
                    <a:lumOff val="25000"/>
                  </a:schemeClr>
                </a:solidFill>
              </a:rPr>
              <a:t>Q</a:t>
            </a:r>
            <a:r>
              <a:rPr kumimoji="1" lang="ja-JP" altLang="en-US" sz="1800" b="1" dirty="0" smtClean="0">
                <a:solidFill>
                  <a:schemeClr val="tx1">
                    <a:lumMod val="75000"/>
                    <a:lumOff val="25000"/>
                  </a:schemeClr>
                </a:solidFill>
              </a:rPr>
              <a:t>値測定、</a:t>
            </a:r>
            <a:r>
              <a:rPr kumimoji="1" lang="en-US" altLang="ja-JP" sz="1800" b="1" dirty="0" smtClean="0">
                <a:solidFill>
                  <a:schemeClr val="tx1">
                    <a:lumMod val="75000"/>
                    <a:lumOff val="25000"/>
                  </a:schemeClr>
                </a:solidFill>
              </a:rPr>
              <a:t>Magic wand</a:t>
            </a:r>
            <a:r>
              <a:rPr kumimoji="1" lang="ja-JP" altLang="en-US" sz="1800" b="1" dirty="0" smtClean="0">
                <a:solidFill>
                  <a:schemeClr val="tx1">
                    <a:lumMod val="75000"/>
                    <a:lumOff val="25000"/>
                  </a:schemeClr>
                </a:solidFill>
              </a:rPr>
              <a:t>のアセンブリ</a:t>
            </a:r>
            <a:r>
              <a:rPr kumimoji="1" lang="en-US" altLang="ja-JP" sz="1800" b="1" dirty="0">
                <a:solidFill>
                  <a:schemeClr val="tx1">
                    <a:lumMod val="75000"/>
                    <a:lumOff val="25000"/>
                  </a:schemeClr>
                </a:solidFill>
              </a:rPr>
              <a:t/>
            </a:r>
            <a:br>
              <a:rPr kumimoji="1" lang="en-US" altLang="ja-JP" sz="1800" b="1" dirty="0">
                <a:solidFill>
                  <a:schemeClr val="tx1">
                    <a:lumMod val="75000"/>
                    <a:lumOff val="25000"/>
                  </a:schemeClr>
                </a:solidFill>
              </a:rPr>
            </a:br>
            <a:r>
              <a:rPr kumimoji="1" lang="ja-JP" altLang="en-US" sz="1800" b="1" dirty="0" smtClean="0">
                <a:solidFill>
                  <a:schemeClr val="tx1">
                    <a:lumMod val="75000"/>
                    <a:lumOff val="25000"/>
                  </a:schemeClr>
                </a:solidFill>
              </a:rPr>
              <a:t>（明野観測所</a:t>
            </a:r>
            <a:r>
              <a:rPr kumimoji="1" lang="ja-JP" altLang="en-US" sz="1800" b="1" dirty="0">
                <a:solidFill>
                  <a:schemeClr val="tx1">
                    <a:lumMod val="75000"/>
                    <a:lumOff val="25000"/>
                  </a:schemeClr>
                </a:solidFill>
              </a:rPr>
              <a:t>で</a:t>
            </a:r>
            <a:r>
              <a:rPr kumimoji="1" lang="ja-JP" altLang="en-US" sz="1800" b="1" dirty="0" smtClean="0">
                <a:solidFill>
                  <a:schemeClr val="tx1">
                    <a:lumMod val="75000"/>
                    <a:lumOff val="25000"/>
                  </a:schemeClr>
                </a:solidFill>
              </a:rPr>
              <a:t>の作業）</a:t>
            </a:r>
            <a:endParaRPr kumimoji="1" lang="en-US" altLang="ja-JP" sz="1800" b="1" dirty="0" smtClean="0">
              <a:solidFill>
                <a:schemeClr val="tx1">
                  <a:lumMod val="75000"/>
                  <a:lumOff val="25000"/>
                </a:schemeClr>
              </a:solidFill>
            </a:endParaRPr>
          </a:p>
          <a:p>
            <a:endParaRPr kumimoji="1" lang="en-US" altLang="ja-JP" sz="1800" b="1" dirty="0"/>
          </a:p>
          <a:p>
            <a:r>
              <a:rPr kumimoji="1" lang="ja-JP" altLang="en-US" sz="1800" b="1" dirty="0" smtClean="0"/>
              <a:t>ミラーアセンブリ</a:t>
            </a:r>
            <a:r>
              <a:rPr kumimoji="1" lang="ja-JP" altLang="en-US" sz="1800" b="1" dirty="0"/>
              <a:t>用</a:t>
            </a:r>
            <a:r>
              <a:rPr kumimoji="1" lang="ja-JP" altLang="en-US" sz="1800" b="1" dirty="0" smtClean="0"/>
              <a:t>ツールの試験、ペイロードのプロトタイプ試験</a:t>
            </a:r>
            <a:r>
              <a:rPr kumimoji="1" lang="en-US" altLang="ja-JP" sz="1800" b="1" dirty="0" smtClean="0"/>
              <a:t/>
            </a:r>
            <a:br>
              <a:rPr kumimoji="1" lang="en-US" altLang="ja-JP" sz="1800" b="1" dirty="0" smtClean="0"/>
            </a:br>
            <a:r>
              <a:rPr kumimoji="1" lang="ja-JP" altLang="en-US" sz="1800" b="1" dirty="0" smtClean="0"/>
              <a:t>（天文台での作業？？）</a:t>
            </a:r>
            <a:endParaRPr kumimoji="1" lang="en-US" altLang="ja-JP" sz="1800" b="1" dirty="0" smtClean="0"/>
          </a:p>
          <a:p>
            <a:endParaRPr kumimoji="1" lang="en-US" altLang="ja-JP" sz="1800" b="1" dirty="0"/>
          </a:p>
          <a:p>
            <a:r>
              <a:rPr kumimoji="1" lang="en-US" altLang="ja-JP" sz="1800" b="1" dirty="0" smtClean="0"/>
              <a:t>TAMA</a:t>
            </a:r>
            <a:r>
              <a:rPr kumimoji="1" lang="ja-JP" altLang="en-US" sz="1800" b="1" dirty="0"/>
              <a:t>における</a:t>
            </a:r>
            <a:r>
              <a:rPr kumimoji="1" lang="ja-JP" altLang="en-US" sz="1800" b="1" dirty="0" smtClean="0"/>
              <a:t>総合試験で何を測定するか確認</a:t>
            </a:r>
            <a:r>
              <a:rPr kumimoji="1" lang="en-US" altLang="ja-JP" sz="1800" b="1" dirty="0"/>
              <a:t/>
            </a:r>
            <a:br>
              <a:rPr kumimoji="1" lang="en-US" altLang="ja-JP" sz="1800" b="1" dirty="0"/>
            </a:br>
            <a:r>
              <a:rPr kumimoji="1" lang="ja-JP" altLang="en-US" sz="1800" b="1" dirty="0" smtClean="0"/>
              <a:t>（防振性能測定に、より高感度な干渉計型地震計を用意するか）</a:t>
            </a:r>
            <a:endParaRPr kumimoji="1" lang="en-US" altLang="ja-JP" sz="1800" b="1" dirty="0" smtClean="0"/>
          </a:p>
          <a:p>
            <a:endParaRPr kumimoji="1" lang="en-US" altLang="ja-JP" sz="1800" b="1" dirty="0"/>
          </a:p>
          <a:p>
            <a:r>
              <a:rPr kumimoji="1" lang="ja-JP" altLang="en-US" sz="1800" b="1" dirty="0" smtClean="0">
                <a:solidFill>
                  <a:schemeClr val="tx1">
                    <a:lumMod val="75000"/>
                    <a:lumOff val="25000"/>
                  </a:schemeClr>
                </a:solidFill>
              </a:rPr>
              <a:t>低温懸架・・・低温の縦ばね材料候補、ヒートリンクの防振測定、低温と常温の境目での</a:t>
            </a:r>
            <a:r>
              <a:rPr kumimoji="1" lang="en-US" altLang="ja-JP" sz="1800" b="1" dirty="0" smtClean="0">
                <a:solidFill>
                  <a:schemeClr val="tx1">
                    <a:lumMod val="75000"/>
                    <a:lumOff val="25000"/>
                  </a:schemeClr>
                </a:solidFill>
              </a:rPr>
              <a:t>Acoustic Emission</a:t>
            </a:r>
            <a:r>
              <a:rPr kumimoji="1" lang="ja-JP" altLang="en-US" sz="1800" b="1" dirty="0" smtClean="0">
                <a:solidFill>
                  <a:schemeClr val="tx1">
                    <a:lumMod val="75000"/>
                    <a:lumOff val="25000"/>
                  </a:schemeClr>
                </a:solidFill>
              </a:rPr>
              <a:t>調査、低温用センサー</a:t>
            </a:r>
            <a:r>
              <a:rPr kumimoji="1" lang="en-US" altLang="ja-JP" sz="1800" b="1" dirty="0" smtClean="0">
                <a:solidFill>
                  <a:schemeClr val="tx1">
                    <a:lumMod val="75000"/>
                    <a:lumOff val="25000"/>
                  </a:schemeClr>
                </a:solidFill>
              </a:rPr>
              <a:t>/</a:t>
            </a:r>
            <a:r>
              <a:rPr kumimoji="1" lang="ja-JP" altLang="en-US" sz="1800" b="1" dirty="0" smtClean="0">
                <a:solidFill>
                  <a:schemeClr val="tx1">
                    <a:lumMod val="75000"/>
                    <a:lumOff val="25000"/>
                  </a:schemeClr>
                </a:solidFill>
              </a:rPr>
              <a:t>アクチュエータの開発</a:t>
            </a:r>
            <a:endParaRPr kumimoji="1" lang="en-US" altLang="ja-JP" sz="1800" b="1" dirty="0" smtClean="0">
              <a:solidFill>
                <a:schemeClr val="tx1">
                  <a:lumMod val="75000"/>
                  <a:lumOff val="25000"/>
                </a:schemeClr>
              </a:solidFill>
            </a:endParaRPr>
          </a:p>
          <a:p>
            <a:endParaRPr kumimoji="1" lang="en-US" altLang="ja-JP" sz="1800" b="1" dirty="0">
              <a:solidFill>
                <a:schemeClr val="tx1">
                  <a:lumMod val="75000"/>
                  <a:lumOff val="25000"/>
                </a:schemeClr>
              </a:solidFill>
            </a:endParaRPr>
          </a:p>
          <a:p>
            <a:endParaRPr kumimoji="1" lang="en-US" altLang="ja-JP" sz="1800" b="1" dirty="0"/>
          </a:p>
          <a:p>
            <a:endParaRPr kumimoji="1" lang="ja-JP" altLang="en-US" sz="1800" b="1" dirty="0"/>
          </a:p>
        </p:txBody>
      </p:sp>
    </p:spTree>
    <p:extLst>
      <p:ext uri="{BB962C8B-B14F-4D97-AF65-F5344CB8AC3E}">
        <p14:creationId xmlns:p14="http://schemas.microsoft.com/office/powerpoint/2010/main" val="2082359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412776"/>
            <a:ext cx="4744815" cy="4098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smtClean="0"/>
              <a:t>Pre-Isolator</a:t>
            </a:r>
            <a:r>
              <a:rPr lang="ja-JP" altLang="en-US" dirty="0"/>
              <a:t> </a:t>
            </a:r>
            <a:r>
              <a:rPr lang="en-US" altLang="ja-JP" dirty="0" smtClean="0"/>
              <a:t>Prototype in Kashiwa</a:t>
            </a:r>
            <a:endParaRPr lang="en-US" dirty="0"/>
          </a:p>
        </p:txBody>
      </p:sp>
      <p:sp>
        <p:nvSpPr>
          <p:cNvPr id="4" name="Slide Number Placeholder 3"/>
          <p:cNvSpPr>
            <a:spLocks noGrp="1"/>
          </p:cNvSpPr>
          <p:nvPr>
            <p:ph type="sldNum" sz="quarter" idx="11"/>
          </p:nvPr>
        </p:nvSpPr>
        <p:spPr/>
        <p:txBody>
          <a:bodyPr/>
          <a:lstStyle/>
          <a:p>
            <a:fld id="{F6F58ED1-7DA8-44AB-BE95-40629BCD7483}" type="slidenum">
              <a:rPr lang="de-DE" smtClean="0"/>
              <a:pPr/>
              <a:t>2</a:t>
            </a:fld>
            <a:endParaRPr lang="de-DE" dirty="0"/>
          </a:p>
        </p:txBody>
      </p:sp>
      <p:pic>
        <p:nvPicPr>
          <p:cNvPr id="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0128" y="1397030"/>
            <a:ext cx="15240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0625" y="1424695"/>
            <a:ext cx="1273663" cy="999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5364" y="1288953"/>
            <a:ext cx="1235062" cy="1275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サブタイトル 2"/>
          <p:cNvSpPr txBox="1">
            <a:spLocks/>
          </p:cNvSpPr>
          <p:nvPr/>
        </p:nvSpPr>
        <p:spPr>
          <a:xfrm>
            <a:off x="4283968" y="1052736"/>
            <a:ext cx="1512168" cy="398320"/>
          </a:xfrm>
          <a:prstGeom prst="rect">
            <a:avLst/>
          </a:prstGeom>
          <a:noFill/>
        </p:spPr>
        <p:txBody>
          <a:bodyPr vert="horz" rtlCol="0">
            <a:noAutofit/>
          </a:bodyPr>
          <a:lstStyle>
            <a:lvl1pPr marL="342900" indent="-342900" algn="l" rtl="0" eaLnBrk="1" latinLnBrk="0" hangingPunct="1">
              <a:spcBef>
                <a:spcPct val="20000"/>
              </a:spcBef>
              <a:buClr>
                <a:schemeClr val="accent1"/>
              </a:buClr>
              <a:buSzPct val="75000"/>
              <a:buFont typeface="Wingdings"/>
              <a:buChar char="p"/>
              <a:defRPr kumimoji="1" sz="3200" baseline="0">
                <a:solidFill>
                  <a:schemeClr val="tx2"/>
                </a:solidFill>
                <a:latin typeface="+mn-lt"/>
                <a:ea typeface="+mn-ea"/>
                <a:cs typeface="+mn-cs"/>
              </a:defRPr>
            </a:lvl1pPr>
            <a:lvl2pPr marL="742950" indent="-285750" algn="l" rtl="0" eaLnBrk="1" latinLnBrk="0" hangingPunct="1">
              <a:spcBef>
                <a:spcPct val="20000"/>
              </a:spcBef>
              <a:buClr>
                <a:schemeClr val="accent3"/>
              </a:buClr>
              <a:buSzPct val="65000"/>
              <a:buFont typeface="Wingdings"/>
              <a:buChar char="p"/>
              <a:defRPr kumimoji="1" sz="2800" baseline="0">
                <a:solidFill>
                  <a:schemeClr val="tx2"/>
                </a:solidFill>
                <a:latin typeface="+mn-lt"/>
                <a:ea typeface="+mn-ea"/>
                <a:cs typeface="+mn-cs"/>
              </a:defRPr>
            </a:lvl2pPr>
            <a:lvl3pPr marL="1143000" indent="-228600" algn="l" rtl="0" eaLnBrk="1" latinLnBrk="0" hangingPunct="1">
              <a:spcBef>
                <a:spcPct val="20000"/>
              </a:spcBef>
              <a:buClr>
                <a:schemeClr val="accent4"/>
              </a:buClr>
              <a:buSzPct val="65000"/>
              <a:buFont typeface="Wingdings"/>
              <a:buChar char="p"/>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5"/>
              </a:buClr>
              <a:buSzPct val="65000"/>
              <a:buFont typeface="Wingdings"/>
              <a:buChar char="p"/>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2"/>
              </a:buClr>
              <a:buSzPct val="65000"/>
              <a:buFont typeface="Wingdings"/>
              <a:buChar char="p"/>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bg2"/>
              </a:buClr>
              <a:buSzPct val="55000"/>
              <a:buFont typeface="Wingdings"/>
              <a:buChar char="p"/>
              <a:defRPr kumimoji="1" sz="2000">
                <a:solidFill>
                  <a:schemeClr val="tx1"/>
                </a:solidFill>
                <a:latin typeface="+mn-lt"/>
                <a:ea typeface="+mn-ea"/>
                <a:cs typeface="+mn-cs"/>
              </a:defRPr>
            </a:lvl6pPr>
            <a:lvl7pPr marL="2971800" indent="-228600" algn="l" rtl="0" eaLnBrk="1" latinLnBrk="0" hangingPunct="1">
              <a:spcBef>
                <a:spcPct val="20000"/>
              </a:spcBef>
              <a:buClr>
                <a:schemeClr val="accent6"/>
              </a:buClr>
              <a:buSzPct val="55000"/>
              <a:buFont typeface="Wingdings"/>
              <a:buChar char="p"/>
              <a:defRPr kumimoji="1" sz="2000">
                <a:solidFill>
                  <a:schemeClr val="tx1"/>
                </a:solidFill>
                <a:latin typeface="+mn-lt"/>
                <a:ea typeface="+mn-ea"/>
                <a:cs typeface="+mn-cs"/>
              </a:defRPr>
            </a:lvl7pPr>
            <a:lvl8pPr marL="3429000" indent="-228600" algn="l" rtl="0" eaLnBrk="1" latinLnBrk="0" hangingPunct="1">
              <a:spcBef>
                <a:spcPct val="20000"/>
              </a:spcBef>
              <a:buClr>
                <a:schemeClr val="accent1">
                  <a:tint val="60000"/>
                </a:schemeClr>
              </a:buClr>
              <a:buSzPct val="55000"/>
              <a:buFont typeface="Wingdings"/>
              <a:buChar char="p"/>
              <a:defRPr kumimoji="1" sz="2000">
                <a:solidFill>
                  <a:schemeClr val="tx1"/>
                </a:solidFill>
                <a:latin typeface="+mn-lt"/>
                <a:ea typeface="+mn-ea"/>
                <a:cs typeface="+mn-cs"/>
              </a:defRPr>
            </a:lvl8pPr>
            <a:lvl9pPr marL="3886200" indent="-228600" algn="l" rtl="0" eaLnBrk="1" latinLnBrk="0" hangingPunct="1">
              <a:spcBef>
                <a:spcPct val="20000"/>
              </a:spcBef>
              <a:buClr>
                <a:schemeClr val="bg2">
                  <a:tint val="60000"/>
                </a:schemeClr>
              </a:buClr>
              <a:buSzPct val="55000"/>
              <a:buFont typeface="Wingdings"/>
              <a:buChar char="p"/>
              <a:defRPr kumimoji="1" sz="2000">
                <a:solidFill>
                  <a:schemeClr val="tx1"/>
                </a:solidFill>
                <a:latin typeface="+mn-lt"/>
                <a:ea typeface="+mn-ea"/>
                <a:cs typeface="+mn-cs"/>
              </a:defRPr>
            </a:lvl9pPr>
          </a:lstStyle>
          <a:p>
            <a:pPr marL="0" indent="0" algn="ctr">
              <a:buNone/>
            </a:pPr>
            <a:r>
              <a:rPr lang="en-US" altLang="ja-JP" sz="1800" b="1" dirty="0" smtClean="0">
                <a:solidFill>
                  <a:srgbClr val="FF0000"/>
                </a:solidFill>
                <a:ea typeface="ＭＳ ゴシック" pitchFamily="49" charset="-128"/>
                <a:cs typeface="Arial" pitchFamily="34" charset="0"/>
              </a:rPr>
              <a:t>X</a:t>
            </a:r>
            <a:r>
              <a:rPr lang="ja-JP" altLang="en-US" sz="1800" b="1" dirty="0">
                <a:solidFill>
                  <a:srgbClr val="FF0000"/>
                </a:solidFill>
                <a:ea typeface="ＭＳ ゴシック" pitchFamily="49" charset="-128"/>
                <a:cs typeface="Arial" pitchFamily="34" charset="0"/>
              </a:rPr>
              <a:t> </a:t>
            </a:r>
            <a:r>
              <a:rPr lang="en-US" altLang="ja-JP" sz="1800" b="1" dirty="0" smtClean="0">
                <a:solidFill>
                  <a:srgbClr val="FF0000"/>
                </a:solidFill>
                <a:ea typeface="ＭＳ ゴシック" pitchFamily="49" charset="-128"/>
                <a:cs typeface="Arial" pitchFamily="34" charset="0"/>
              </a:rPr>
              <a:t>(0.11 Hz)</a:t>
            </a:r>
            <a:endParaRPr lang="ja-JP" altLang="en-US" sz="1800" b="1" dirty="0">
              <a:solidFill>
                <a:srgbClr val="FF0000"/>
              </a:solidFill>
              <a:ea typeface="ＭＳ ゴシック" pitchFamily="49" charset="-128"/>
              <a:cs typeface="Arial" pitchFamily="34" charset="0"/>
            </a:endParaRPr>
          </a:p>
        </p:txBody>
      </p:sp>
      <p:sp>
        <p:nvSpPr>
          <p:cNvPr id="24" name="サブタイトル 2"/>
          <p:cNvSpPr txBox="1">
            <a:spLocks/>
          </p:cNvSpPr>
          <p:nvPr/>
        </p:nvSpPr>
        <p:spPr>
          <a:xfrm>
            <a:off x="5724128" y="1052736"/>
            <a:ext cx="1512168" cy="398320"/>
          </a:xfrm>
          <a:prstGeom prst="rect">
            <a:avLst/>
          </a:prstGeom>
          <a:noFill/>
        </p:spPr>
        <p:txBody>
          <a:bodyPr vert="horz" rtlCol="0">
            <a:noAutofit/>
          </a:bodyPr>
          <a:lstStyle>
            <a:lvl1pPr marL="342900" indent="-342900" algn="l" rtl="0" eaLnBrk="1" latinLnBrk="0" hangingPunct="1">
              <a:spcBef>
                <a:spcPct val="20000"/>
              </a:spcBef>
              <a:buClr>
                <a:schemeClr val="accent1"/>
              </a:buClr>
              <a:buSzPct val="75000"/>
              <a:buFont typeface="Wingdings"/>
              <a:buChar char="p"/>
              <a:defRPr kumimoji="1" sz="3200" baseline="0">
                <a:solidFill>
                  <a:schemeClr val="tx2"/>
                </a:solidFill>
                <a:latin typeface="+mn-lt"/>
                <a:ea typeface="+mn-ea"/>
                <a:cs typeface="+mn-cs"/>
              </a:defRPr>
            </a:lvl1pPr>
            <a:lvl2pPr marL="742950" indent="-285750" algn="l" rtl="0" eaLnBrk="1" latinLnBrk="0" hangingPunct="1">
              <a:spcBef>
                <a:spcPct val="20000"/>
              </a:spcBef>
              <a:buClr>
                <a:schemeClr val="accent3"/>
              </a:buClr>
              <a:buSzPct val="65000"/>
              <a:buFont typeface="Wingdings"/>
              <a:buChar char="p"/>
              <a:defRPr kumimoji="1" sz="2800" baseline="0">
                <a:solidFill>
                  <a:schemeClr val="tx2"/>
                </a:solidFill>
                <a:latin typeface="+mn-lt"/>
                <a:ea typeface="+mn-ea"/>
                <a:cs typeface="+mn-cs"/>
              </a:defRPr>
            </a:lvl2pPr>
            <a:lvl3pPr marL="1143000" indent="-228600" algn="l" rtl="0" eaLnBrk="1" latinLnBrk="0" hangingPunct="1">
              <a:spcBef>
                <a:spcPct val="20000"/>
              </a:spcBef>
              <a:buClr>
                <a:schemeClr val="accent4"/>
              </a:buClr>
              <a:buSzPct val="65000"/>
              <a:buFont typeface="Wingdings"/>
              <a:buChar char="p"/>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5"/>
              </a:buClr>
              <a:buSzPct val="65000"/>
              <a:buFont typeface="Wingdings"/>
              <a:buChar char="p"/>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2"/>
              </a:buClr>
              <a:buSzPct val="65000"/>
              <a:buFont typeface="Wingdings"/>
              <a:buChar char="p"/>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bg2"/>
              </a:buClr>
              <a:buSzPct val="55000"/>
              <a:buFont typeface="Wingdings"/>
              <a:buChar char="p"/>
              <a:defRPr kumimoji="1" sz="2000">
                <a:solidFill>
                  <a:schemeClr val="tx1"/>
                </a:solidFill>
                <a:latin typeface="+mn-lt"/>
                <a:ea typeface="+mn-ea"/>
                <a:cs typeface="+mn-cs"/>
              </a:defRPr>
            </a:lvl6pPr>
            <a:lvl7pPr marL="2971800" indent="-228600" algn="l" rtl="0" eaLnBrk="1" latinLnBrk="0" hangingPunct="1">
              <a:spcBef>
                <a:spcPct val="20000"/>
              </a:spcBef>
              <a:buClr>
                <a:schemeClr val="accent6"/>
              </a:buClr>
              <a:buSzPct val="55000"/>
              <a:buFont typeface="Wingdings"/>
              <a:buChar char="p"/>
              <a:defRPr kumimoji="1" sz="2000">
                <a:solidFill>
                  <a:schemeClr val="tx1"/>
                </a:solidFill>
                <a:latin typeface="+mn-lt"/>
                <a:ea typeface="+mn-ea"/>
                <a:cs typeface="+mn-cs"/>
              </a:defRPr>
            </a:lvl7pPr>
            <a:lvl8pPr marL="3429000" indent="-228600" algn="l" rtl="0" eaLnBrk="1" latinLnBrk="0" hangingPunct="1">
              <a:spcBef>
                <a:spcPct val="20000"/>
              </a:spcBef>
              <a:buClr>
                <a:schemeClr val="accent1">
                  <a:tint val="60000"/>
                </a:schemeClr>
              </a:buClr>
              <a:buSzPct val="55000"/>
              <a:buFont typeface="Wingdings"/>
              <a:buChar char="p"/>
              <a:defRPr kumimoji="1" sz="2000">
                <a:solidFill>
                  <a:schemeClr val="tx1"/>
                </a:solidFill>
                <a:latin typeface="+mn-lt"/>
                <a:ea typeface="+mn-ea"/>
                <a:cs typeface="+mn-cs"/>
              </a:defRPr>
            </a:lvl8pPr>
            <a:lvl9pPr marL="3886200" indent="-228600" algn="l" rtl="0" eaLnBrk="1" latinLnBrk="0" hangingPunct="1">
              <a:spcBef>
                <a:spcPct val="20000"/>
              </a:spcBef>
              <a:buClr>
                <a:schemeClr val="bg2">
                  <a:tint val="60000"/>
                </a:schemeClr>
              </a:buClr>
              <a:buSzPct val="55000"/>
              <a:buFont typeface="Wingdings"/>
              <a:buChar char="p"/>
              <a:defRPr kumimoji="1" sz="2000">
                <a:solidFill>
                  <a:schemeClr val="tx1"/>
                </a:solidFill>
                <a:latin typeface="+mn-lt"/>
                <a:ea typeface="+mn-ea"/>
                <a:cs typeface="+mn-cs"/>
              </a:defRPr>
            </a:lvl9pPr>
          </a:lstStyle>
          <a:p>
            <a:pPr marL="0" indent="0" algn="ctr">
              <a:buNone/>
            </a:pPr>
            <a:r>
              <a:rPr lang="en-US" altLang="ja-JP" sz="1800" b="1" dirty="0" smtClean="0">
                <a:solidFill>
                  <a:srgbClr val="002060"/>
                </a:solidFill>
                <a:ea typeface="ＭＳ ゴシック" pitchFamily="49" charset="-128"/>
                <a:cs typeface="Arial" pitchFamily="34" charset="0"/>
              </a:rPr>
              <a:t>Y (0.11 Hz)</a:t>
            </a:r>
            <a:endParaRPr lang="ja-JP" altLang="en-US" sz="1800" b="1" dirty="0">
              <a:solidFill>
                <a:srgbClr val="002060"/>
              </a:solidFill>
              <a:ea typeface="ＭＳ ゴシック" pitchFamily="49" charset="-128"/>
              <a:cs typeface="Arial" pitchFamily="34" charset="0"/>
            </a:endParaRPr>
          </a:p>
        </p:txBody>
      </p:sp>
      <p:sp>
        <p:nvSpPr>
          <p:cNvPr id="25" name="サブタイトル 2"/>
          <p:cNvSpPr txBox="1">
            <a:spLocks/>
          </p:cNvSpPr>
          <p:nvPr/>
        </p:nvSpPr>
        <p:spPr>
          <a:xfrm>
            <a:off x="7236296" y="1052736"/>
            <a:ext cx="1512168" cy="398320"/>
          </a:xfrm>
          <a:prstGeom prst="rect">
            <a:avLst/>
          </a:prstGeom>
          <a:noFill/>
        </p:spPr>
        <p:txBody>
          <a:bodyPr vert="horz" rtlCol="0">
            <a:noAutofit/>
          </a:bodyPr>
          <a:lstStyle>
            <a:lvl1pPr marL="342900" indent="-342900" algn="l" rtl="0" eaLnBrk="1" latinLnBrk="0" hangingPunct="1">
              <a:spcBef>
                <a:spcPct val="20000"/>
              </a:spcBef>
              <a:buClr>
                <a:schemeClr val="accent1"/>
              </a:buClr>
              <a:buSzPct val="75000"/>
              <a:buFont typeface="Wingdings"/>
              <a:buChar char="p"/>
              <a:defRPr kumimoji="1" sz="3200" baseline="0">
                <a:solidFill>
                  <a:schemeClr val="tx2"/>
                </a:solidFill>
                <a:latin typeface="+mn-lt"/>
                <a:ea typeface="+mn-ea"/>
                <a:cs typeface="+mn-cs"/>
              </a:defRPr>
            </a:lvl1pPr>
            <a:lvl2pPr marL="742950" indent="-285750" algn="l" rtl="0" eaLnBrk="1" latinLnBrk="0" hangingPunct="1">
              <a:spcBef>
                <a:spcPct val="20000"/>
              </a:spcBef>
              <a:buClr>
                <a:schemeClr val="accent3"/>
              </a:buClr>
              <a:buSzPct val="65000"/>
              <a:buFont typeface="Wingdings"/>
              <a:buChar char="p"/>
              <a:defRPr kumimoji="1" sz="2800" baseline="0">
                <a:solidFill>
                  <a:schemeClr val="tx2"/>
                </a:solidFill>
                <a:latin typeface="+mn-lt"/>
                <a:ea typeface="+mn-ea"/>
                <a:cs typeface="+mn-cs"/>
              </a:defRPr>
            </a:lvl2pPr>
            <a:lvl3pPr marL="1143000" indent="-228600" algn="l" rtl="0" eaLnBrk="1" latinLnBrk="0" hangingPunct="1">
              <a:spcBef>
                <a:spcPct val="20000"/>
              </a:spcBef>
              <a:buClr>
                <a:schemeClr val="accent4"/>
              </a:buClr>
              <a:buSzPct val="65000"/>
              <a:buFont typeface="Wingdings"/>
              <a:buChar char="p"/>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5"/>
              </a:buClr>
              <a:buSzPct val="65000"/>
              <a:buFont typeface="Wingdings"/>
              <a:buChar char="p"/>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2"/>
              </a:buClr>
              <a:buSzPct val="65000"/>
              <a:buFont typeface="Wingdings"/>
              <a:buChar char="p"/>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bg2"/>
              </a:buClr>
              <a:buSzPct val="55000"/>
              <a:buFont typeface="Wingdings"/>
              <a:buChar char="p"/>
              <a:defRPr kumimoji="1" sz="2000">
                <a:solidFill>
                  <a:schemeClr val="tx1"/>
                </a:solidFill>
                <a:latin typeface="+mn-lt"/>
                <a:ea typeface="+mn-ea"/>
                <a:cs typeface="+mn-cs"/>
              </a:defRPr>
            </a:lvl6pPr>
            <a:lvl7pPr marL="2971800" indent="-228600" algn="l" rtl="0" eaLnBrk="1" latinLnBrk="0" hangingPunct="1">
              <a:spcBef>
                <a:spcPct val="20000"/>
              </a:spcBef>
              <a:buClr>
                <a:schemeClr val="accent6"/>
              </a:buClr>
              <a:buSzPct val="55000"/>
              <a:buFont typeface="Wingdings"/>
              <a:buChar char="p"/>
              <a:defRPr kumimoji="1" sz="2000">
                <a:solidFill>
                  <a:schemeClr val="tx1"/>
                </a:solidFill>
                <a:latin typeface="+mn-lt"/>
                <a:ea typeface="+mn-ea"/>
                <a:cs typeface="+mn-cs"/>
              </a:defRPr>
            </a:lvl7pPr>
            <a:lvl8pPr marL="3429000" indent="-228600" algn="l" rtl="0" eaLnBrk="1" latinLnBrk="0" hangingPunct="1">
              <a:spcBef>
                <a:spcPct val="20000"/>
              </a:spcBef>
              <a:buClr>
                <a:schemeClr val="accent1">
                  <a:tint val="60000"/>
                </a:schemeClr>
              </a:buClr>
              <a:buSzPct val="55000"/>
              <a:buFont typeface="Wingdings"/>
              <a:buChar char="p"/>
              <a:defRPr kumimoji="1" sz="2000">
                <a:solidFill>
                  <a:schemeClr val="tx1"/>
                </a:solidFill>
                <a:latin typeface="+mn-lt"/>
                <a:ea typeface="+mn-ea"/>
                <a:cs typeface="+mn-cs"/>
              </a:defRPr>
            </a:lvl8pPr>
            <a:lvl9pPr marL="3886200" indent="-228600" algn="l" rtl="0" eaLnBrk="1" latinLnBrk="0" hangingPunct="1">
              <a:spcBef>
                <a:spcPct val="20000"/>
              </a:spcBef>
              <a:buClr>
                <a:schemeClr val="bg2">
                  <a:tint val="60000"/>
                </a:schemeClr>
              </a:buClr>
              <a:buSzPct val="55000"/>
              <a:buFont typeface="Wingdings"/>
              <a:buChar char="p"/>
              <a:defRPr kumimoji="1" sz="2000">
                <a:solidFill>
                  <a:schemeClr val="tx1"/>
                </a:solidFill>
                <a:latin typeface="+mn-lt"/>
                <a:ea typeface="+mn-ea"/>
                <a:cs typeface="+mn-cs"/>
              </a:defRPr>
            </a:lvl9pPr>
          </a:lstStyle>
          <a:p>
            <a:pPr marL="0" indent="0" algn="ctr">
              <a:buNone/>
            </a:pPr>
            <a:r>
              <a:rPr lang="el-GR" altLang="ja-JP" sz="1800" b="1" dirty="0" smtClean="0">
                <a:solidFill>
                  <a:srgbClr val="00B050"/>
                </a:solidFill>
                <a:ea typeface="ＭＳ ゴシック" pitchFamily="49" charset="-128"/>
                <a:cs typeface="Arial" pitchFamily="34" charset="0"/>
              </a:rPr>
              <a:t>Θ</a:t>
            </a:r>
            <a:r>
              <a:rPr lang="en-US" altLang="ja-JP" sz="1800" b="1" dirty="0" smtClean="0">
                <a:solidFill>
                  <a:srgbClr val="00B050"/>
                </a:solidFill>
                <a:ea typeface="ＭＳ ゴシック" pitchFamily="49" charset="-128"/>
                <a:cs typeface="Arial" pitchFamily="34" charset="0"/>
              </a:rPr>
              <a:t> (0.20 Hz)</a:t>
            </a:r>
            <a:endParaRPr lang="ja-JP" altLang="en-US" sz="1800" b="1" dirty="0">
              <a:solidFill>
                <a:srgbClr val="00B050"/>
              </a:solidFill>
              <a:ea typeface="ＭＳ ゴシック" pitchFamily="49" charset="-128"/>
              <a:cs typeface="Arial" pitchFamily="34" charset="0"/>
            </a:endParaRPr>
          </a:p>
        </p:txBody>
      </p:sp>
      <p:sp>
        <p:nvSpPr>
          <p:cNvPr id="42" name="コンテンツ プレースホルダー 9"/>
          <p:cNvSpPr>
            <a:spLocks noGrp="1"/>
          </p:cNvSpPr>
          <p:nvPr>
            <p:ph idx="1"/>
          </p:nvPr>
        </p:nvSpPr>
        <p:spPr>
          <a:xfrm>
            <a:off x="4355976" y="3501008"/>
            <a:ext cx="4392488" cy="1368152"/>
          </a:xfrm>
          <a:solidFill>
            <a:schemeClr val="accent5">
              <a:lumMod val="20000"/>
              <a:lumOff val="80000"/>
            </a:schemeClr>
          </a:solidFill>
          <a:ln w="38100">
            <a:noFill/>
          </a:ln>
          <a:effectLst>
            <a:outerShdw blurRad="50800" dist="38100" dir="2700000" algn="tl" rotWithShape="0">
              <a:prstClr val="black">
                <a:alpha val="40000"/>
              </a:prstClr>
            </a:outerShdw>
          </a:effectLst>
        </p:spPr>
        <p:txBody>
          <a:bodyPr/>
          <a:lstStyle/>
          <a:p>
            <a:r>
              <a:rPr kumimoji="1" lang="ja-JP" altLang="en-US" sz="1800" b="1" dirty="0" smtClean="0">
                <a:solidFill>
                  <a:schemeClr val="tx1">
                    <a:lumMod val="85000"/>
                    <a:lumOff val="15000"/>
                  </a:schemeClr>
                </a:solidFill>
              </a:rPr>
              <a:t>倒立振り子 ＋ 振り子 の</a:t>
            </a:r>
            <a:r>
              <a:rPr kumimoji="1" lang="en-US" altLang="ja-JP" sz="1800" b="1" dirty="0" smtClean="0">
                <a:solidFill>
                  <a:schemeClr val="tx1">
                    <a:lumMod val="85000"/>
                    <a:lumOff val="15000"/>
                  </a:schemeClr>
                </a:solidFill>
              </a:rPr>
              <a:t>2</a:t>
            </a:r>
            <a:r>
              <a:rPr kumimoji="1" lang="ja-JP" altLang="en-US" sz="1800" b="1" dirty="0" smtClean="0">
                <a:solidFill>
                  <a:schemeClr val="tx1">
                    <a:lumMod val="85000"/>
                    <a:lumOff val="15000"/>
                  </a:schemeClr>
                </a:solidFill>
              </a:rPr>
              <a:t>段の防振系</a:t>
            </a:r>
            <a:endParaRPr kumimoji="1" lang="en-US" altLang="ja-JP" sz="1800" b="1" dirty="0" smtClean="0">
              <a:solidFill>
                <a:schemeClr val="tx1">
                  <a:lumMod val="85000"/>
                  <a:lumOff val="15000"/>
                </a:schemeClr>
              </a:solidFill>
            </a:endParaRPr>
          </a:p>
          <a:p>
            <a:endParaRPr kumimoji="1" lang="en-US" altLang="ja-JP" sz="1800" b="1" dirty="0" smtClean="0">
              <a:solidFill>
                <a:schemeClr val="tx1">
                  <a:lumMod val="85000"/>
                  <a:lumOff val="15000"/>
                </a:schemeClr>
              </a:solidFill>
            </a:endParaRPr>
          </a:p>
          <a:p>
            <a:r>
              <a:rPr kumimoji="1" lang="ja-JP" altLang="en-US" sz="1800" b="1" dirty="0" smtClean="0">
                <a:solidFill>
                  <a:schemeClr val="tx1">
                    <a:lumMod val="85000"/>
                    <a:lumOff val="15000"/>
                  </a:schemeClr>
                </a:solidFill>
              </a:rPr>
              <a:t>倒立振り子の共振周波数：　</a:t>
            </a:r>
            <a:r>
              <a:rPr kumimoji="1" lang="en-US" altLang="ja-JP" sz="1800" b="1" dirty="0" smtClean="0">
                <a:solidFill>
                  <a:srgbClr val="FF0000"/>
                </a:solidFill>
                <a:effectLst>
                  <a:outerShdw blurRad="38100" dist="38100" dir="2700000" algn="tl">
                    <a:srgbClr val="000000">
                      <a:alpha val="43137"/>
                    </a:srgbClr>
                  </a:outerShdw>
                </a:effectLst>
              </a:rPr>
              <a:t>0.11 Hz</a:t>
            </a:r>
            <a:r>
              <a:rPr kumimoji="1" lang="en-US" altLang="ja-JP" sz="1800" b="1" dirty="0" smtClean="0">
                <a:solidFill>
                  <a:schemeClr val="tx1">
                    <a:lumMod val="85000"/>
                    <a:lumOff val="15000"/>
                  </a:schemeClr>
                </a:solidFill>
              </a:rPr>
              <a:t/>
            </a:r>
            <a:br>
              <a:rPr kumimoji="1" lang="en-US" altLang="ja-JP" sz="1800" b="1" dirty="0" smtClean="0">
                <a:solidFill>
                  <a:schemeClr val="tx1">
                    <a:lumMod val="85000"/>
                    <a:lumOff val="15000"/>
                  </a:schemeClr>
                </a:solidFill>
              </a:rPr>
            </a:br>
            <a:r>
              <a:rPr kumimoji="1" lang="ja-JP" altLang="en-US" sz="1800" b="1" dirty="0">
                <a:solidFill>
                  <a:schemeClr val="tx1">
                    <a:lumMod val="85000"/>
                    <a:lumOff val="15000"/>
                  </a:schemeClr>
                </a:solidFill>
              </a:rPr>
              <a:t>（</a:t>
            </a:r>
            <a:r>
              <a:rPr kumimoji="1" lang="ja-JP" altLang="en-US" sz="1800" b="1" dirty="0" smtClean="0">
                <a:solidFill>
                  <a:schemeClr val="tx1">
                    <a:lumMod val="85000"/>
                    <a:lumOff val="15000"/>
                  </a:schemeClr>
                </a:solidFill>
              </a:rPr>
              <a:t>制御実験用にやや高め）</a:t>
            </a:r>
            <a:endParaRPr kumimoji="1" lang="en-US" altLang="ja-JP" sz="1800" b="1" dirty="0" smtClean="0">
              <a:solidFill>
                <a:schemeClr val="tx1">
                  <a:lumMod val="85000"/>
                  <a:lumOff val="15000"/>
                </a:schemeClr>
              </a:solidFill>
            </a:endParaRPr>
          </a:p>
        </p:txBody>
      </p:sp>
    </p:spTree>
    <p:extLst>
      <p:ext uri="{BB962C8B-B14F-4D97-AF65-F5344CB8AC3E}">
        <p14:creationId xmlns:p14="http://schemas.microsoft.com/office/powerpoint/2010/main" val="156352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Sensors and Actuators for Control</a:t>
            </a:r>
            <a:endParaRPr lang="en-US" dirty="0"/>
          </a:p>
        </p:txBody>
      </p:sp>
      <p:sp>
        <p:nvSpPr>
          <p:cNvPr id="4" name="Slide Number Placeholder 3"/>
          <p:cNvSpPr>
            <a:spLocks noGrp="1"/>
          </p:cNvSpPr>
          <p:nvPr>
            <p:ph type="sldNum" sz="quarter" idx="11"/>
          </p:nvPr>
        </p:nvSpPr>
        <p:spPr/>
        <p:txBody>
          <a:bodyPr/>
          <a:lstStyle/>
          <a:p>
            <a:fld id="{F6F58ED1-7DA8-44AB-BE95-40629BCD7483}" type="slidenum">
              <a:rPr lang="de-DE" smtClean="0"/>
              <a:pPr/>
              <a:t>3</a:t>
            </a:fld>
            <a:endParaRPr lang="de-DE"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622444"/>
            <a:ext cx="2090454" cy="1950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コンテンツ プレースホルダー 9"/>
          <p:cNvSpPr>
            <a:spLocks noGrp="1"/>
          </p:cNvSpPr>
          <p:nvPr>
            <p:ph idx="1"/>
          </p:nvPr>
        </p:nvSpPr>
        <p:spPr>
          <a:xfrm>
            <a:off x="179512" y="1068527"/>
            <a:ext cx="8784976" cy="533435"/>
          </a:xfrm>
        </p:spPr>
        <p:txBody>
          <a:bodyPr>
            <a:noAutofit/>
          </a:bodyPr>
          <a:lstStyle/>
          <a:p>
            <a:pPr marL="0" indent="0">
              <a:buNone/>
            </a:pPr>
            <a:r>
              <a:rPr kumimoji="1" lang="en-US" altLang="ja-JP" b="1" dirty="0" smtClean="0">
                <a:solidFill>
                  <a:srgbClr val="002060"/>
                </a:solidFill>
              </a:rPr>
              <a:t>LVDT &amp; Actuator Units</a:t>
            </a:r>
            <a:endParaRPr kumimoji="1" lang="ja-JP" altLang="en-US" b="1" dirty="0">
              <a:solidFill>
                <a:srgbClr val="C00000"/>
              </a:solidFill>
            </a:endParaRPr>
          </a:p>
        </p:txBody>
      </p:sp>
      <p:sp>
        <p:nvSpPr>
          <p:cNvPr id="16" name="コンテンツ プレースホルダー 9"/>
          <p:cNvSpPr txBox="1">
            <a:spLocks/>
          </p:cNvSpPr>
          <p:nvPr/>
        </p:nvSpPr>
        <p:spPr>
          <a:xfrm>
            <a:off x="179512" y="3645024"/>
            <a:ext cx="3528392" cy="53343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kumimoji="1" lang="en-US" altLang="ja-JP" b="1" dirty="0" smtClean="0">
                <a:solidFill>
                  <a:srgbClr val="C00000"/>
                </a:solidFill>
              </a:rPr>
              <a:t>Geophone (L-4C, </a:t>
            </a:r>
            <a:r>
              <a:rPr kumimoji="1" lang="en-US" altLang="ja-JP" b="1" dirty="0" err="1" smtClean="0">
                <a:solidFill>
                  <a:srgbClr val="C00000"/>
                </a:solidFill>
              </a:rPr>
              <a:t>Sercel</a:t>
            </a:r>
            <a:r>
              <a:rPr kumimoji="1" lang="en-US" altLang="ja-JP" b="1" dirty="0" smtClean="0">
                <a:solidFill>
                  <a:srgbClr val="C00000"/>
                </a:solidFill>
              </a:rPr>
              <a:t>)</a:t>
            </a:r>
            <a:endParaRPr kumimoji="1" lang="ja-JP" altLang="en-US" b="1" dirty="0">
              <a:solidFill>
                <a:srgbClr val="C00000"/>
              </a:solidFill>
            </a:endParaRPr>
          </a:p>
        </p:txBody>
      </p:sp>
      <p:pic>
        <p:nvPicPr>
          <p:cNvPr id="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149080"/>
            <a:ext cx="2304256" cy="1907824"/>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7671" y="1196752"/>
            <a:ext cx="4834918"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6088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Transfer Function of Inverted Pendulum</a:t>
            </a:r>
            <a:endParaRPr lang="en-US" dirty="0"/>
          </a:p>
        </p:txBody>
      </p:sp>
      <p:sp>
        <p:nvSpPr>
          <p:cNvPr id="4" name="Slide Number Placeholder 3"/>
          <p:cNvSpPr>
            <a:spLocks noGrp="1"/>
          </p:cNvSpPr>
          <p:nvPr>
            <p:ph type="sldNum" sz="quarter" idx="11"/>
          </p:nvPr>
        </p:nvSpPr>
        <p:spPr/>
        <p:txBody>
          <a:bodyPr/>
          <a:lstStyle/>
          <a:p>
            <a:fld id="{F6F58ED1-7DA8-44AB-BE95-40629BCD7483}" type="slidenum">
              <a:rPr lang="de-DE" smtClean="0"/>
              <a:pPr/>
              <a:t>4</a:t>
            </a:fld>
            <a:endParaRPr lang="de-D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908719"/>
            <a:ext cx="3979528" cy="2658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462" y="3429000"/>
            <a:ext cx="3862297"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コンテンツ プレースホルダー 9"/>
          <p:cNvSpPr>
            <a:spLocks noGrp="1"/>
          </p:cNvSpPr>
          <p:nvPr>
            <p:ph idx="1"/>
          </p:nvPr>
        </p:nvSpPr>
        <p:spPr>
          <a:xfrm>
            <a:off x="4355976" y="5049180"/>
            <a:ext cx="4392488" cy="756084"/>
          </a:xfrm>
          <a:solidFill>
            <a:schemeClr val="accent5">
              <a:lumMod val="20000"/>
              <a:lumOff val="80000"/>
            </a:schemeClr>
          </a:solidFill>
          <a:ln w="38100">
            <a:noFill/>
          </a:ln>
          <a:effectLst>
            <a:outerShdw blurRad="50800" dist="38100" dir="2700000" algn="tl" rotWithShape="0">
              <a:prstClr val="black">
                <a:alpha val="40000"/>
              </a:prstClr>
            </a:outerShdw>
          </a:effectLst>
        </p:spPr>
        <p:txBody>
          <a:bodyPr/>
          <a:lstStyle/>
          <a:p>
            <a:r>
              <a:rPr kumimoji="1" lang="en-US" altLang="ja-JP" sz="1800" b="1" dirty="0" smtClean="0">
                <a:solidFill>
                  <a:schemeClr val="tx1">
                    <a:lumMod val="85000"/>
                    <a:lumOff val="15000"/>
                  </a:schemeClr>
                </a:solidFill>
              </a:rPr>
              <a:t>&lt; 0.1 Hz</a:t>
            </a:r>
            <a:r>
              <a:rPr kumimoji="1" lang="ja-JP" altLang="en-US" sz="1800" b="1" dirty="0" smtClean="0">
                <a:solidFill>
                  <a:schemeClr val="tx1">
                    <a:lumMod val="85000"/>
                    <a:lumOff val="15000"/>
                  </a:schemeClr>
                </a:solidFill>
              </a:rPr>
              <a:t>：</a:t>
            </a:r>
            <a:r>
              <a:rPr kumimoji="1" lang="en-US" altLang="ja-JP" sz="1800" b="1" dirty="0" smtClean="0">
                <a:solidFill>
                  <a:schemeClr val="tx1">
                    <a:lumMod val="85000"/>
                    <a:lumOff val="15000"/>
                  </a:schemeClr>
                </a:solidFill>
              </a:rPr>
              <a:t>Sensor Noise</a:t>
            </a:r>
          </a:p>
          <a:p>
            <a:r>
              <a:rPr kumimoji="1" lang="en-US" altLang="ja-JP" sz="1800" b="1" dirty="0" smtClean="0">
                <a:solidFill>
                  <a:schemeClr val="tx1">
                    <a:lumMod val="85000"/>
                    <a:lumOff val="15000"/>
                  </a:schemeClr>
                </a:solidFill>
              </a:rPr>
              <a:t>&gt; 10 Hz </a:t>
            </a:r>
            <a:r>
              <a:rPr kumimoji="1" lang="ja-JP" altLang="en-US" sz="1800" b="1" dirty="0" smtClean="0">
                <a:solidFill>
                  <a:schemeClr val="tx1">
                    <a:lumMod val="85000"/>
                    <a:lumOff val="15000"/>
                  </a:schemeClr>
                </a:solidFill>
              </a:rPr>
              <a:t>：</a:t>
            </a:r>
            <a:r>
              <a:rPr kumimoji="1" lang="en-US" altLang="ja-JP" sz="1800" b="1" dirty="0" smtClean="0">
                <a:solidFill>
                  <a:schemeClr val="tx1">
                    <a:lumMod val="85000"/>
                    <a:lumOff val="15000"/>
                  </a:schemeClr>
                </a:solidFill>
              </a:rPr>
              <a:t>Acoustic (Environmental) Noise</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1218013"/>
            <a:ext cx="3744416" cy="3583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8053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764704"/>
            <a:ext cx="3609975"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smtClean="0"/>
              <a:t>Active Damping</a:t>
            </a:r>
            <a:r>
              <a:rPr lang="ja-JP" altLang="en-US" dirty="0" smtClean="0"/>
              <a:t> </a:t>
            </a:r>
            <a:r>
              <a:rPr lang="en-US" altLang="ja-JP" dirty="0" smtClean="0"/>
              <a:t>with LVDT</a:t>
            </a:r>
            <a:endParaRPr lang="en-US" dirty="0"/>
          </a:p>
        </p:txBody>
      </p:sp>
      <p:sp>
        <p:nvSpPr>
          <p:cNvPr id="4" name="Slide Number Placeholder 3"/>
          <p:cNvSpPr>
            <a:spLocks noGrp="1"/>
          </p:cNvSpPr>
          <p:nvPr>
            <p:ph type="sldNum" sz="quarter" idx="11"/>
          </p:nvPr>
        </p:nvSpPr>
        <p:spPr/>
        <p:txBody>
          <a:bodyPr/>
          <a:lstStyle/>
          <a:p>
            <a:fld id="{F6F58ED1-7DA8-44AB-BE95-40629BCD7483}" type="slidenum">
              <a:rPr lang="de-DE" smtClean="0"/>
              <a:pPr/>
              <a:t>5</a:t>
            </a:fld>
            <a:endParaRPr lang="de-DE" dirty="0"/>
          </a:p>
        </p:txBody>
      </p:sp>
      <p:sp>
        <p:nvSpPr>
          <p:cNvPr id="9" name="コンテンツ プレースホルダー 9"/>
          <p:cNvSpPr>
            <a:spLocks noGrp="1"/>
          </p:cNvSpPr>
          <p:nvPr>
            <p:ph idx="1"/>
          </p:nvPr>
        </p:nvSpPr>
        <p:spPr>
          <a:xfrm>
            <a:off x="107504" y="1052736"/>
            <a:ext cx="6912768" cy="1296144"/>
          </a:xfrm>
        </p:spPr>
        <p:txBody>
          <a:bodyPr>
            <a:normAutofit/>
          </a:bodyPr>
          <a:lstStyle/>
          <a:p>
            <a:r>
              <a:rPr kumimoji="1" lang="ja-JP" altLang="en-US" sz="1800" b="1" dirty="0" smtClean="0"/>
              <a:t>単純な微分フィルタ </a:t>
            </a:r>
            <a:r>
              <a:rPr kumimoji="1" lang="en-US" altLang="ja-JP" sz="1800" b="1" dirty="0" smtClean="0"/>
              <a:t>+ Low Pass (&gt; 10 Hz)</a:t>
            </a:r>
          </a:p>
          <a:p>
            <a:r>
              <a:rPr kumimoji="1" lang="en-US" altLang="ja-JP" sz="1800" b="1" dirty="0"/>
              <a:t>RMS</a:t>
            </a:r>
            <a:r>
              <a:rPr kumimoji="1" lang="ja-JP" altLang="en-US" sz="1800" b="1" dirty="0"/>
              <a:t>振幅：　</a:t>
            </a:r>
            <a:r>
              <a:rPr kumimoji="1" lang="en-US" altLang="ja-JP" sz="1800" b="1" dirty="0"/>
              <a:t>10 </a:t>
            </a:r>
            <a:r>
              <a:rPr kumimoji="1" lang="en-US" altLang="ja-JP" sz="1800" b="1" dirty="0" err="1"/>
              <a:t>μm</a:t>
            </a:r>
            <a:r>
              <a:rPr kumimoji="1" lang="en-US" altLang="ja-JP" sz="1800" b="1" dirty="0"/>
              <a:t> </a:t>
            </a:r>
            <a:r>
              <a:rPr kumimoji="1" lang="ja-JP" altLang="en-US" sz="1800" b="1" dirty="0">
                <a:sym typeface="Wingdings" pitchFamily="2" charset="2"/>
              </a:rPr>
              <a:t>⇒ </a:t>
            </a:r>
            <a:r>
              <a:rPr kumimoji="1" lang="en-US" altLang="ja-JP" sz="1800" b="1" dirty="0">
                <a:solidFill>
                  <a:srgbClr val="FF0000"/>
                </a:solidFill>
                <a:sym typeface="Wingdings" pitchFamily="2" charset="2"/>
              </a:rPr>
              <a:t>3 </a:t>
            </a:r>
            <a:r>
              <a:rPr kumimoji="1" lang="en-US" altLang="ja-JP" sz="1800" b="1" dirty="0" err="1" smtClean="0">
                <a:solidFill>
                  <a:srgbClr val="FF0000"/>
                </a:solidFill>
                <a:sym typeface="Wingdings" pitchFamily="2" charset="2"/>
              </a:rPr>
              <a:t>μm</a:t>
            </a:r>
            <a:endParaRPr kumimoji="1" lang="ja-JP" altLang="en-US" sz="1800" b="1" dirty="0">
              <a:solidFill>
                <a:srgbClr val="FF0000"/>
              </a:solidFill>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380" y="2486429"/>
            <a:ext cx="5645365" cy="3295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4440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764704"/>
            <a:ext cx="3384376" cy="3129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smtClean="0"/>
              <a:t>Active Damping</a:t>
            </a:r>
            <a:r>
              <a:rPr lang="ja-JP" altLang="en-US" dirty="0" smtClean="0"/>
              <a:t> </a:t>
            </a:r>
            <a:r>
              <a:rPr lang="en-US" altLang="ja-JP" dirty="0" smtClean="0"/>
              <a:t>with Geophone</a:t>
            </a:r>
            <a:endParaRPr lang="en-US" dirty="0"/>
          </a:p>
        </p:txBody>
      </p:sp>
      <p:sp>
        <p:nvSpPr>
          <p:cNvPr id="4" name="Slide Number Placeholder 3"/>
          <p:cNvSpPr>
            <a:spLocks noGrp="1"/>
          </p:cNvSpPr>
          <p:nvPr>
            <p:ph type="sldNum" sz="quarter" idx="11"/>
          </p:nvPr>
        </p:nvSpPr>
        <p:spPr/>
        <p:txBody>
          <a:bodyPr/>
          <a:lstStyle/>
          <a:p>
            <a:fld id="{F6F58ED1-7DA8-44AB-BE95-40629BCD7483}" type="slidenum">
              <a:rPr lang="de-DE" smtClean="0"/>
              <a:pPr/>
              <a:t>6</a:t>
            </a:fld>
            <a:endParaRPr lang="de-DE" dirty="0"/>
          </a:p>
        </p:txBody>
      </p:sp>
      <p:sp>
        <p:nvSpPr>
          <p:cNvPr id="9" name="コンテンツ プレースホルダー 9"/>
          <p:cNvSpPr>
            <a:spLocks noGrp="1"/>
          </p:cNvSpPr>
          <p:nvPr>
            <p:ph idx="1"/>
          </p:nvPr>
        </p:nvSpPr>
        <p:spPr>
          <a:xfrm>
            <a:off x="107504" y="1052735"/>
            <a:ext cx="6912768" cy="1440161"/>
          </a:xfrm>
        </p:spPr>
        <p:txBody>
          <a:bodyPr/>
          <a:lstStyle/>
          <a:p>
            <a:r>
              <a:rPr kumimoji="1" lang="en-US" altLang="ja-JP" sz="1800" b="1" dirty="0" smtClean="0"/>
              <a:t>Geophone</a:t>
            </a:r>
            <a:r>
              <a:rPr kumimoji="1" lang="ja-JP" altLang="en-US" sz="1800" b="1" dirty="0" smtClean="0"/>
              <a:t>による速度ダンピング </a:t>
            </a:r>
            <a:r>
              <a:rPr kumimoji="1" lang="en-US" altLang="ja-JP" sz="1800" b="1" dirty="0" smtClean="0"/>
              <a:t>(</a:t>
            </a:r>
            <a:r>
              <a:rPr kumimoji="1" lang="ja-JP" altLang="en-US" sz="1800" b="1" dirty="0" smtClean="0"/>
              <a:t>他自由度は</a:t>
            </a:r>
            <a:r>
              <a:rPr kumimoji="1" lang="en-US" altLang="ja-JP" sz="1800" b="1" dirty="0" smtClean="0"/>
              <a:t>LVDT)</a:t>
            </a:r>
          </a:p>
          <a:p>
            <a:r>
              <a:rPr kumimoji="1" lang="en-US" altLang="ja-JP" sz="1800" b="1" dirty="0" smtClean="0"/>
              <a:t>RMS</a:t>
            </a:r>
            <a:r>
              <a:rPr kumimoji="1" lang="ja-JP" altLang="en-US" sz="1800" b="1" dirty="0"/>
              <a:t>振幅：　</a:t>
            </a:r>
            <a:r>
              <a:rPr kumimoji="1" lang="en-US" altLang="ja-JP" sz="1800" b="1" dirty="0"/>
              <a:t>10 </a:t>
            </a:r>
            <a:r>
              <a:rPr kumimoji="1" lang="en-US" altLang="ja-JP" sz="1800" b="1" dirty="0" err="1"/>
              <a:t>μm</a:t>
            </a:r>
            <a:r>
              <a:rPr kumimoji="1" lang="en-US" altLang="ja-JP" sz="1800" b="1" dirty="0"/>
              <a:t> </a:t>
            </a:r>
            <a:r>
              <a:rPr kumimoji="1" lang="ja-JP" altLang="en-US" sz="1800" b="1" dirty="0">
                <a:sym typeface="Wingdings" pitchFamily="2" charset="2"/>
              </a:rPr>
              <a:t>⇒ </a:t>
            </a:r>
            <a:r>
              <a:rPr kumimoji="1" lang="en-US" altLang="ja-JP" sz="1800" b="1" dirty="0" smtClean="0">
                <a:solidFill>
                  <a:srgbClr val="00B050"/>
                </a:solidFill>
                <a:sym typeface="Wingdings" pitchFamily="2" charset="2"/>
              </a:rPr>
              <a:t>1 </a:t>
            </a:r>
            <a:r>
              <a:rPr kumimoji="1" lang="en-US" altLang="ja-JP" sz="1800" b="1" dirty="0" err="1" smtClean="0">
                <a:solidFill>
                  <a:srgbClr val="00B050"/>
                </a:solidFill>
                <a:sym typeface="Wingdings" pitchFamily="2" charset="2"/>
              </a:rPr>
              <a:t>μm</a:t>
            </a:r>
            <a:endParaRPr kumimoji="1" lang="en-US" altLang="ja-JP" sz="1800" b="1" dirty="0" smtClean="0">
              <a:solidFill>
                <a:srgbClr val="00B050"/>
              </a:solidFill>
              <a:sym typeface="Wingdings" pitchFamily="2" charset="2"/>
            </a:endParaRPr>
          </a:p>
          <a:p>
            <a:endParaRPr kumimoji="1" lang="en-US" altLang="ja-JP" sz="1800" b="1" dirty="0" smtClean="0">
              <a:sym typeface="Wingdings" pitchFamily="2" charset="2"/>
            </a:endParaRPr>
          </a:p>
          <a:p>
            <a:r>
              <a:rPr kumimoji="1" lang="ja-JP" altLang="en-US" sz="1800" b="1" dirty="0" smtClean="0">
                <a:solidFill>
                  <a:srgbClr val="0070C0"/>
                </a:solidFill>
                <a:sym typeface="Wingdings" pitchFamily="2" charset="2"/>
              </a:rPr>
              <a:t>ゲインをどこまで上げられる？アクティブ防振は可？</a:t>
            </a:r>
            <a:endParaRPr kumimoji="1" lang="ja-JP" altLang="en-US" sz="1800" b="1" dirty="0">
              <a:solidFill>
                <a:srgbClr val="0070C0"/>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2492896"/>
            <a:ext cx="5671176"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9719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564904"/>
            <a:ext cx="8712968" cy="692696"/>
          </a:xfrm>
        </p:spPr>
        <p:txBody>
          <a:bodyPr/>
          <a:lstStyle/>
          <a:p>
            <a:pPr algn="ctr"/>
            <a:r>
              <a:rPr lang="en-US" altLang="ja-JP" dirty="0" smtClean="0">
                <a:effectLst>
                  <a:outerShdw blurRad="38100" dist="38100" dir="2700000" algn="tl">
                    <a:srgbClr val="000000">
                      <a:alpha val="43137"/>
                    </a:srgbClr>
                  </a:outerShdw>
                </a:effectLst>
              </a:rPr>
              <a:t>Sensor</a:t>
            </a:r>
            <a:r>
              <a:rPr lang="ja-JP" altLang="en-US" dirty="0">
                <a:effectLst>
                  <a:outerShdw blurRad="38100" dist="38100" dir="2700000" algn="tl">
                    <a:srgbClr val="000000">
                      <a:alpha val="43137"/>
                    </a:srgbClr>
                  </a:outerShdw>
                </a:effectLst>
              </a:rPr>
              <a:t> </a:t>
            </a:r>
            <a:r>
              <a:rPr lang="en-US" altLang="ja-JP" dirty="0" smtClean="0">
                <a:effectLst>
                  <a:outerShdw blurRad="38100" dist="38100" dir="2700000" algn="tl">
                    <a:srgbClr val="000000">
                      <a:alpha val="43137"/>
                    </a:srgbClr>
                  </a:outerShdw>
                </a:effectLst>
              </a:rPr>
              <a:t>Noise</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1"/>
          </p:nvPr>
        </p:nvSpPr>
        <p:spPr/>
        <p:txBody>
          <a:bodyPr/>
          <a:lstStyle/>
          <a:p>
            <a:fld id="{F6F58ED1-7DA8-44AB-BE95-40629BCD7483}" type="slidenum">
              <a:rPr lang="de-DE" smtClean="0"/>
              <a:pPr/>
              <a:t>7</a:t>
            </a:fld>
            <a:endParaRPr lang="de-DE" dirty="0"/>
          </a:p>
        </p:txBody>
      </p:sp>
    </p:spTree>
    <p:extLst>
      <p:ext uri="{BB962C8B-B14F-4D97-AF65-F5344CB8AC3E}">
        <p14:creationId xmlns:p14="http://schemas.microsoft.com/office/powerpoint/2010/main" val="798294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Sensor Noise: LVDT</a:t>
            </a:r>
            <a:endParaRPr lang="en-US" dirty="0"/>
          </a:p>
        </p:txBody>
      </p:sp>
      <p:sp>
        <p:nvSpPr>
          <p:cNvPr id="4" name="Slide Number Placeholder 3"/>
          <p:cNvSpPr>
            <a:spLocks noGrp="1"/>
          </p:cNvSpPr>
          <p:nvPr>
            <p:ph type="sldNum" sz="quarter" idx="11"/>
          </p:nvPr>
        </p:nvSpPr>
        <p:spPr/>
        <p:txBody>
          <a:bodyPr/>
          <a:lstStyle/>
          <a:p>
            <a:fld id="{F6F58ED1-7DA8-44AB-BE95-40629BCD7483}" type="slidenum">
              <a:rPr lang="de-DE" smtClean="0"/>
              <a:pPr/>
              <a:t>8</a:t>
            </a:fld>
            <a:endParaRPr lang="de-DE"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099" y="2996953"/>
            <a:ext cx="7429317"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コンテンツ プレースホルダー 9"/>
          <p:cNvSpPr>
            <a:spLocks noGrp="1"/>
          </p:cNvSpPr>
          <p:nvPr>
            <p:ph idx="1"/>
          </p:nvPr>
        </p:nvSpPr>
        <p:spPr>
          <a:xfrm>
            <a:off x="107504" y="980728"/>
            <a:ext cx="4608512" cy="1512168"/>
          </a:xfrm>
        </p:spPr>
        <p:txBody>
          <a:bodyPr>
            <a:normAutofit/>
          </a:bodyPr>
          <a:lstStyle/>
          <a:p>
            <a:r>
              <a:rPr kumimoji="1" lang="en-US" altLang="ja-JP" sz="1800" b="1" dirty="0" err="1" smtClean="0"/>
              <a:t>Nikhef</a:t>
            </a:r>
            <a:r>
              <a:rPr kumimoji="1" lang="ja-JP" altLang="en-US" sz="1800" b="1" dirty="0" smtClean="0"/>
              <a:t>製</a:t>
            </a:r>
            <a:r>
              <a:rPr kumimoji="1" lang="en-US" altLang="ja-JP" sz="1800" b="1" dirty="0" smtClean="0"/>
              <a:t>LVDT</a:t>
            </a:r>
            <a:r>
              <a:rPr kumimoji="1" lang="ja-JP" altLang="en-US" sz="1800" b="1" dirty="0" smtClean="0"/>
              <a:t>ドライバを使用</a:t>
            </a:r>
            <a:endParaRPr kumimoji="1" lang="en-US" altLang="ja-JP" sz="1800" b="1" dirty="0" smtClean="0"/>
          </a:p>
          <a:p>
            <a:r>
              <a:rPr kumimoji="1" lang="ja-JP" altLang="en-US" sz="1800" b="1" dirty="0" smtClean="0"/>
              <a:t>雑音レベルは</a:t>
            </a:r>
            <a:r>
              <a:rPr kumimoji="1" lang="en-US" altLang="ja-JP" sz="1800" b="1" dirty="0" smtClean="0"/>
              <a:t>ADC</a:t>
            </a:r>
            <a:r>
              <a:rPr kumimoji="1" lang="ja-JP" altLang="en-US" sz="1800" b="1" dirty="0" smtClean="0"/>
              <a:t>でリミット</a:t>
            </a:r>
            <a:endParaRPr kumimoji="1" lang="en-US" altLang="ja-JP" sz="1800" b="1" dirty="0" smtClean="0"/>
          </a:p>
          <a:p>
            <a:r>
              <a:rPr kumimoji="1" lang="ja-JP" altLang="en-US" sz="1800" b="1" dirty="0" smtClean="0"/>
              <a:t>出力</a:t>
            </a:r>
            <a:r>
              <a:rPr kumimoji="1" lang="ja-JP" altLang="en-US" sz="1800" b="1" dirty="0"/>
              <a:t>の</a:t>
            </a:r>
            <a:r>
              <a:rPr kumimoji="1" lang="en-US" altLang="ja-JP" sz="1800" b="1" dirty="0" smtClean="0"/>
              <a:t>DC</a:t>
            </a:r>
            <a:r>
              <a:rPr kumimoji="1" lang="ja-JP" altLang="en-US" sz="1800" b="1" dirty="0" smtClean="0"/>
              <a:t>値に依存  </a:t>
            </a:r>
            <a:r>
              <a:rPr kumimoji="1" lang="en-US" altLang="ja-JP" sz="1800" b="1" dirty="0" smtClean="0"/>
              <a:t>(ADC</a:t>
            </a:r>
            <a:r>
              <a:rPr kumimoji="1" lang="ja-JP" altLang="en-US" sz="1800" b="1" dirty="0" smtClean="0"/>
              <a:t>の特性</a:t>
            </a:r>
            <a:r>
              <a:rPr kumimoji="1" lang="en-US" altLang="ja-JP" sz="1800" b="1" dirty="0" smtClean="0"/>
              <a:t>??)</a:t>
            </a:r>
            <a:endParaRPr kumimoji="1" lang="ja-JP" altLang="en-US" sz="1800" b="1" dirty="0"/>
          </a:p>
        </p:txBody>
      </p:sp>
      <p:sp>
        <p:nvSpPr>
          <p:cNvPr id="20" name="コンテンツ プレースホルダー 9"/>
          <p:cNvSpPr txBox="1">
            <a:spLocks/>
          </p:cNvSpPr>
          <p:nvPr/>
        </p:nvSpPr>
        <p:spPr>
          <a:xfrm>
            <a:off x="971600" y="5373216"/>
            <a:ext cx="1800200" cy="504056"/>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en-US" altLang="ja-JP" b="1" dirty="0" smtClean="0">
                <a:solidFill>
                  <a:srgbClr val="FF0000"/>
                </a:solidFill>
              </a:rPr>
              <a:t>~ 4 nm/</a:t>
            </a:r>
            <a:r>
              <a:rPr kumimoji="1" lang="en-US" altLang="ja-JP" b="1" dirty="0" err="1" smtClean="0">
                <a:solidFill>
                  <a:srgbClr val="FF0000"/>
                </a:solidFill>
              </a:rPr>
              <a:t>rtHz</a:t>
            </a:r>
            <a:endParaRPr kumimoji="1" lang="ja-JP" altLang="en-US" b="1" dirty="0">
              <a:solidFill>
                <a:srgbClr val="FF0000"/>
              </a:solidFill>
            </a:endParaRPr>
          </a:p>
        </p:txBody>
      </p:sp>
      <p:cxnSp>
        <p:nvCxnSpPr>
          <p:cNvPr id="6" name="直線コネクタ 5"/>
          <p:cNvCxnSpPr/>
          <p:nvPr/>
        </p:nvCxnSpPr>
        <p:spPr>
          <a:xfrm>
            <a:off x="3059832" y="5617945"/>
            <a:ext cx="4896544" cy="0"/>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1475" y="836712"/>
            <a:ext cx="3916755" cy="2181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6295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Sensor Noise: LVDT</a:t>
            </a:r>
            <a:r>
              <a:rPr lang="ja-JP" altLang="en-US" dirty="0"/>
              <a:t> </a:t>
            </a:r>
            <a:r>
              <a:rPr lang="en-US" altLang="ja-JP" dirty="0" smtClean="0"/>
              <a:t>(Coupling from Actuator)</a:t>
            </a:r>
            <a:endParaRPr lang="en-US" dirty="0"/>
          </a:p>
        </p:txBody>
      </p:sp>
      <p:sp>
        <p:nvSpPr>
          <p:cNvPr id="4" name="Slide Number Placeholder 3"/>
          <p:cNvSpPr>
            <a:spLocks noGrp="1"/>
          </p:cNvSpPr>
          <p:nvPr>
            <p:ph type="sldNum" sz="quarter" idx="11"/>
          </p:nvPr>
        </p:nvSpPr>
        <p:spPr/>
        <p:txBody>
          <a:bodyPr/>
          <a:lstStyle/>
          <a:p>
            <a:fld id="{F6F58ED1-7DA8-44AB-BE95-40629BCD7483}" type="slidenum">
              <a:rPr lang="de-DE" smtClean="0"/>
              <a:pPr/>
              <a:t>9</a:t>
            </a:fld>
            <a:endParaRPr lang="de-DE" dirty="0"/>
          </a:p>
        </p:txBody>
      </p:sp>
      <p:sp>
        <p:nvSpPr>
          <p:cNvPr id="16" name="コンテンツ プレースホルダー 9"/>
          <p:cNvSpPr>
            <a:spLocks noGrp="1"/>
          </p:cNvSpPr>
          <p:nvPr>
            <p:ph idx="1"/>
          </p:nvPr>
        </p:nvSpPr>
        <p:spPr>
          <a:xfrm>
            <a:off x="107504" y="1052736"/>
            <a:ext cx="6408712" cy="1728192"/>
          </a:xfrm>
        </p:spPr>
        <p:txBody>
          <a:bodyPr>
            <a:normAutofit/>
          </a:bodyPr>
          <a:lstStyle/>
          <a:p>
            <a:r>
              <a:rPr kumimoji="1" lang="ja-JP" altLang="en-US" sz="1800" b="1" dirty="0" smtClean="0"/>
              <a:t>アクチュエータを駆動すると</a:t>
            </a:r>
            <a:r>
              <a:rPr kumimoji="1" lang="en-US" altLang="ja-JP" sz="1800" b="1" dirty="0" smtClean="0"/>
              <a:t>LVDT</a:t>
            </a:r>
            <a:r>
              <a:rPr kumimoji="1" lang="ja-JP" altLang="en-US" sz="1800" b="1" dirty="0" smtClean="0"/>
              <a:t>のノイズフロアが上昇</a:t>
            </a:r>
            <a:endParaRPr kumimoji="1" lang="en-US" altLang="ja-JP" sz="1800" b="1" dirty="0" smtClean="0"/>
          </a:p>
          <a:p>
            <a:endParaRPr kumimoji="1" lang="en-US" altLang="ja-JP" sz="1800" b="1" dirty="0" smtClean="0"/>
          </a:p>
          <a:p>
            <a:r>
              <a:rPr kumimoji="1" lang="en-US" altLang="ja-JP" sz="1800" b="1" dirty="0" smtClean="0"/>
              <a:t>DAC</a:t>
            </a:r>
            <a:r>
              <a:rPr kumimoji="1" lang="ja-JP" altLang="en-US" sz="1800" b="1" dirty="0" smtClean="0"/>
              <a:t>からの高周波雑音が</a:t>
            </a:r>
            <a:r>
              <a:rPr kumimoji="1" lang="en-US" altLang="ja-JP" sz="1800" b="1" dirty="0" smtClean="0"/>
              <a:t>LVDT</a:t>
            </a:r>
            <a:r>
              <a:rPr kumimoji="1" lang="ja-JP" altLang="en-US" sz="1800" b="1" dirty="0" smtClean="0"/>
              <a:t>の変調磁場とカップル</a:t>
            </a:r>
            <a:r>
              <a:rPr kumimoji="1" lang="en-US" altLang="ja-JP" sz="1800" b="1" dirty="0"/>
              <a:t/>
            </a:r>
            <a:br>
              <a:rPr kumimoji="1" lang="en-US" altLang="ja-JP" sz="1800" b="1" dirty="0"/>
            </a:br>
            <a:r>
              <a:rPr kumimoji="1" lang="ja-JP" altLang="en-US" sz="1800" b="1" dirty="0" smtClean="0">
                <a:solidFill>
                  <a:srgbClr val="FF0000"/>
                </a:solidFill>
              </a:rPr>
              <a:t>（デジタルシステムのアップデートによる改善を期待）</a:t>
            </a:r>
            <a:endParaRPr kumimoji="1" lang="ja-JP" altLang="en-US" sz="1800" b="1" dirty="0">
              <a:solidFill>
                <a:srgbClr val="FF0000"/>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924357"/>
            <a:ext cx="3851920" cy="2736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2840533"/>
            <a:ext cx="5012722" cy="3396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8" y="889961"/>
            <a:ext cx="2090454" cy="1950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6835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10187</TotalTime>
  <Words>426</Words>
  <Application>Microsoft Office PowerPoint</Application>
  <PresentationFormat>画面に合わせる (4:3)</PresentationFormat>
  <Paragraphs>131</Paragraphs>
  <Slides>19</Slides>
  <Notes>19</Notes>
  <HiddenSlides>0</HiddenSlides>
  <MMClips>0</MMClips>
  <ScaleCrop>false</ScaleCrop>
  <HeadingPairs>
    <vt:vector size="4" baseType="variant">
      <vt:variant>
        <vt:lpstr>テーマ</vt:lpstr>
      </vt:variant>
      <vt:variant>
        <vt:i4>1</vt:i4>
      </vt:variant>
      <vt:variant>
        <vt:lpstr>スライド タイトル</vt:lpstr>
      </vt:variant>
      <vt:variant>
        <vt:i4>19</vt:i4>
      </vt:variant>
    </vt:vector>
  </HeadingPairs>
  <TitlesOfParts>
    <vt:vector size="20" baseType="lpstr">
      <vt:lpstr>Larissa-Design</vt:lpstr>
      <vt:lpstr>KAGRA用防振装置 プレアイソレータの性能測定 III</vt:lpstr>
      <vt:lpstr>Pre-Isolator Prototype in Kashiwa</vt:lpstr>
      <vt:lpstr>Sensors and Actuators for Control</vt:lpstr>
      <vt:lpstr>Transfer Function of Inverted Pendulum</vt:lpstr>
      <vt:lpstr>Active Damping with LVDT</vt:lpstr>
      <vt:lpstr>Active Damping with Geophone</vt:lpstr>
      <vt:lpstr>Sensor Noise</vt:lpstr>
      <vt:lpstr>Sensor Noise: LVDT</vt:lpstr>
      <vt:lpstr>Sensor Noise: LVDT (Coupling from Actuator)</vt:lpstr>
      <vt:lpstr>Sensor Noise: Geophone</vt:lpstr>
      <vt:lpstr>Sensor Noise: Estimation</vt:lpstr>
      <vt:lpstr>Summary</vt:lpstr>
      <vt:lpstr>Future Works (1)</vt:lpstr>
      <vt:lpstr>Future Works (2)</vt:lpstr>
      <vt:lpstr>End</vt:lpstr>
      <vt:lpstr>Appendices</vt:lpstr>
      <vt:lpstr>Transfer Function of Inverted Pendulum</vt:lpstr>
      <vt:lpstr>Geophone + Preamp Noise Measurement</vt:lpstr>
      <vt:lpstr>Future Works (3)</vt:lpstr>
    </vt:vector>
  </TitlesOfParts>
  <Company>Institut für Gravitationsphysik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Opto-mechanical coupling in a Michelson-Sagnac</dc:title>
  <dc:creator>Henning Kaufer</dc:creator>
  <cp:lastModifiedBy>tsekiguchi</cp:lastModifiedBy>
  <cp:revision>1392</cp:revision>
  <dcterms:created xsi:type="dcterms:W3CDTF">2011-01-04T09:05:01Z</dcterms:created>
  <dcterms:modified xsi:type="dcterms:W3CDTF">2013-03-26T01:11:18Z</dcterms:modified>
</cp:coreProperties>
</file>