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114"/>
  </p:notesMasterIdLst>
  <p:handoutMasterIdLst>
    <p:handoutMasterId r:id="rId115"/>
  </p:handoutMasterIdLst>
  <p:sldIdLst>
    <p:sldId id="569" r:id="rId2"/>
    <p:sldId id="425" r:id="rId3"/>
    <p:sldId id="414" r:id="rId4"/>
    <p:sldId id="571" r:id="rId5"/>
    <p:sldId id="570" r:id="rId6"/>
    <p:sldId id="435" r:id="rId7"/>
    <p:sldId id="431" r:id="rId8"/>
    <p:sldId id="432" r:id="rId9"/>
    <p:sldId id="428" r:id="rId10"/>
    <p:sldId id="387" r:id="rId11"/>
    <p:sldId id="552" r:id="rId12"/>
    <p:sldId id="388" r:id="rId13"/>
    <p:sldId id="411" r:id="rId14"/>
    <p:sldId id="389" r:id="rId15"/>
    <p:sldId id="412" r:id="rId16"/>
    <p:sldId id="390" r:id="rId17"/>
    <p:sldId id="444" r:id="rId18"/>
    <p:sldId id="391" r:id="rId19"/>
    <p:sldId id="393" r:id="rId20"/>
    <p:sldId id="408" r:id="rId21"/>
    <p:sldId id="396" r:id="rId22"/>
    <p:sldId id="398" r:id="rId23"/>
    <p:sldId id="397" r:id="rId24"/>
    <p:sldId id="456" r:id="rId25"/>
    <p:sldId id="350" r:id="rId26"/>
    <p:sldId id="402" r:id="rId27"/>
    <p:sldId id="455" r:id="rId28"/>
    <p:sldId id="478" r:id="rId29"/>
    <p:sldId id="353" r:id="rId30"/>
    <p:sldId id="354" r:id="rId31"/>
    <p:sldId id="513" r:id="rId32"/>
    <p:sldId id="499" r:id="rId33"/>
    <p:sldId id="503" r:id="rId34"/>
    <p:sldId id="504" r:id="rId35"/>
    <p:sldId id="356" r:id="rId36"/>
    <p:sldId id="454" r:id="rId37"/>
    <p:sldId id="357" r:id="rId38"/>
    <p:sldId id="368" r:id="rId39"/>
    <p:sldId id="358" r:id="rId40"/>
    <p:sldId id="360" r:id="rId41"/>
    <p:sldId id="361" r:id="rId42"/>
    <p:sldId id="363" r:id="rId43"/>
    <p:sldId id="458" r:id="rId44"/>
    <p:sldId id="460" r:id="rId45"/>
    <p:sldId id="461" r:id="rId46"/>
    <p:sldId id="370" r:id="rId47"/>
    <p:sldId id="462" r:id="rId48"/>
    <p:sldId id="369" r:id="rId49"/>
    <p:sldId id="540" r:id="rId50"/>
    <p:sldId id="510" r:id="rId51"/>
    <p:sldId id="574" r:id="rId52"/>
    <p:sldId id="488" r:id="rId53"/>
    <p:sldId id="489" r:id="rId54"/>
    <p:sldId id="575" r:id="rId55"/>
    <p:sldId id="576" r:id="rId56"/>
    <p:sldId id="463" r:id="rId57"/>
    <p:sldId id="573" r:id="rId58"/>
    <p:sldId id="382" r:id="rId59"/>
    <p:sldId id="541" r:id="rId60"/>
    <p:sldId id="466" r:id="rId61"/>
    <p:sldId id="594" r:id="rId62"/>
    <p:sldId id="595" r:id="rId63"/>
    <p:sldId id="467" r:id="rId64"/>
    <p:sldId id="468" r:id="rId65"/>
    <p:sldId id="469" r:id="rId66"/>
    <p:sldId id="577" r:id="rId67"/>
    <p:sldId id="578" r:id="rId68"/>
    <p:sldId id="579" r:id="rId69"/>
    <p:sldId id="585" r:id="rId70"/>
    <p:sldId id="586" r:id="rId71"/>
    <p:sldId id="587" r:id="rId72"/>
    <p:sldId id="588" r:id="rId73"/>
    <p:sldId id="589" r:id="rId74"/>
    <p:sldId id="590" r:id="rId75"/>
    <p:sldId id="591" r:id="rId76"/>
    <p:sldId id="593" r:id="rId77"/>
    <p:sldId id="592" r:id="rId78"/>
    <p:sldId id="584" r:id="rId79"/>
    <p:sldId id="407" r:id="rId80"/>
    <p:sldId id="395" r:id="rId81"/>
    <p:sldId id="351" r:id="rId82"/>
    <p:sldId id="525" r:id="rId83"/>
    <p:sldId id="526" r:id="rId84"/>
    <p:sldId id="528" r:id="rId85"/>
    <p:sldId id="529" r:id="rId86"/>
    <p:sldId id="530" r:id="rId87"/>
    <p:sldId id="531" r:id="rId88"/>
    <p:sldId id="532" r:id="rId89"/>
    <p:sldId id="465" r:id="rId90"/>
    <p:sldId id="545" r:id="rId91"/>
    <p:sldId id="546" r:id="rId92"/>
    <p:sldId id="491" r:id="rId93"/>
    <p:sldId id="464" r:id="rId94"/>
    <p:sldId id="474" r:id="rId95"/>
    <p:sldId id="495" r:id="rId96"/>
    <p:sldId id="496" r:id="rId97"/>
    <p:sldId id="497" r:id="rId98"/>
    <p:sldId id="498" r:id="rId99"/>
    <p:sldId id="519" r:id="rId100"/>
    <p:sldId id="523" r:id="rId101"/>
    <p:sldId id="535" r:id="rId102"/>
    <p:sldId id="536" r:id="rId103"/>
    <p:sldId id="537" r:id="rId104"/>
    <p:sldId id="538" r:id="rId105"/>
    <p:sldId id="539" r:id="rId106"/>
    <p:sldId id="565" r:id="rId107"/>
    <p:sldId id="562" r:id="rId108"/>
    <p:sldId id="563" r:id="rId109"/>
    <p:sldId id="564" r:id="rId110"/>
    <p:sldId id="555" r:id="rId111"/>
    <p:sldId id="557" r:id="rId112"/>
    <p:sldId id="446" r:id="rId113"/>
  </p:sldIdLst>
  <p:sldSz cx="9144000" cy="6858000" type="screen4x3"/>
  <p:notesSz cx="6858000" cy="9144000"/>
  <p:custDataLst>
    <p:tags r:id="rId116"/>
  </p:custDataLst>
  <p:defaultTex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4977F9"/>
    <a:srgbClr val="58564C"/>
    <a:srgbClr val="5586C7"/>
    <a:srgbClr val="000000"/>
    <a:srgbClr val="008000"/>
    <a:srgbClr val="8B92C7"/>
    <a:srgbClr val="6C7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24" autoAdjust="0"/>
    <p:restoredTop sz="86700" autoAdjust="0"/>
  </p:normalViewPr>
  <p:slideViewPr>
    <p:cSldViewPr snapToGrid="0">
      <p:cViewPr varScale="1">
        <p:scale>
          <a:sx n="99" d="100"/>
          <a:sy n="99"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56"/>
    </p:cViewPr>
  </p:sorterViewPr>
  <p:notesViewPr>
    <p:cSldViewPr snapToGrid="0">
      <p:cViewPr varScale="1">
        <p:scale>
          <a:sx n="64" d="100"/>
          <a:sy n="64" d="100"/>
        </p:scale>
        <p:origin x="-2645" y="-77"/>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wmf"/><Relationship Id="rId1" Type="http://schemas.openxmlformats.org/officeDocument/2006/relationships/image" Target="../media/image159.wmf"/><Relationship Id="rId4" Type="http://schemas.openxmlformats.org/officeDocument/2006/relationships/image" Target="../media/image16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5.wmf"/><Relationship Id="rId1" Type="http://schemas.openxmlformats.org/officeDocument/2006/relationships/image" Target="../media/image16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6778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6778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6778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8CEFF968-9926-4710-B911-91161E97EB89}" type="slidenum">
              <a:rPr lang="en-US"/>
              <a:pPr>
                <a:defRPr/>
              </a:pPr>
              <a:t>‹#›</a:t>
            </a:fld>
            <a:endParaRPr lang="en-US"/>
          </a:p>
        </p:txBody>
      </p:sp>
    </p:spTree>
    <p:extLst>
      <p:ext uri="{BB962C8B-B14F-4D97-AF65-F5344CB8AC3E}">
        <p14:creationId xmlns:p14="http://schemas.microsoft.com/office/powerpoint/2010/main" val="1104616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de-DE"/>
          </a:p>
        </p:txBody>
      </p:sp>
      <p:sp>
        <p:nvSpPr>
          <p:cNvPr id="41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de-DE"/>
          </a:p>
        </p:txBody>
      </p:sp>
      <p:sp>
        <p:nvSpPr>
          <p:cNvPr id="141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de-DE"/>
          </a:p>
        </p:txBody>
      </p:sp>
      <p:sp>
        <p:nvSpPr>
          <p:cNvPr id="41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C4CFB164-1608-4267-A40C-5520F5998A8C}" type="slidenum">
              <a:rPr lang="de-DE"/>
              <a:pPr>
                <a:defRPr/>
              </a:pPr>
              <a:t>‹#›</a:t>
            </a:fld>
            <a:endParaRPr lang="de-DE"/>
          </a:p>
        </p:txBody>
      </p:sp>
    </p:spTree>
    <p:extLst>
      <p:ext uri="{BB962C8B-B14F-4D97-AF65-F5344CB8AC3E}">
        <p14:creationId xmlns:p14="http://schemas.microsoft.com/office/powerpoint/2010/main" val="17581191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98159437-80D1-4C4E-8652-74B11D8E1DCC}" type="slidenum">
              <a:rPr lang="de-DE" b="0" smtClean="0"/>
              <a:pPr eaLnBrk="1" hangingPunct="1"/>
              <a:t>1</a:t>
            </a:fld>
            <a:endParaRPr lang="de-DE" b="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7B163D8-2E43-40D4-BF61-D5BEE394E03F}" type="slidenum">
              <a:rPr lang="de-DE" b="0" smtClean="0"/>
              <a:pPr eaLnBrk="1" hangingPunct="1"/>
              <a:t>10</a:t>
            </a:fld>
            <a:endParaRPr lang="de-DE" b="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Um das zu sehen, betrachten wir zunächst einmal einen kohärenten Zustand, repräsentiert durch Phasor und Rauschen. Das ist beste Annäherung an Laserstrahl. </a:t>
            </a:r>
          </a:p>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0A140CD-8D38-4B7F-9D74-A6F3DBDEF122}" type="slidenum">
              <a:rPr lang="de-DE" b="0" smtClean="0"/>
              <a:pPr eaLnBrk="1" hangingPunct="1"/>
              <a:t>100</a:t>
            </a:fld>
            <a:endParaRPr lang="de-DE" b="0"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25B5BFC-1DFF-4651-933F-D7CC954690E3}" type="slidenum">
              <a:rPr lang="de-DE" b="0" smtClean="0"/>
              <a:pPr eaLnBrk="1" hangingPunct="1"/>
              <a:t>101</a:t>
            </a:fld>
            <a:endParaRPr lang="de-DE" b="0"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6E5BEE7-5733-45B5-B16E-2F0BCFABFBAE}" type="slidenum">
              <a:rPr lang="de-DE" b="0" smtClean="0"/>
              <a:pPr eaLnBrk="1" hangingPunct="1"/>
              <a:t>102</a:t>
            </a:fld>
            <a:endParaRPr lang="de-DE" b="0"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CFDCA05-D8CC-4245-B7FF-01F23879799B}" type="slidenum">
              <a:rPr lang="de-DE" b="0" smtClean="0"/>
              <a:pPr eaLnBrk="1" hangingPunct="1"/>
              <a:t>103</a:t>
            </a:fld>
            <a:endParaRPr lang="de-DE" b="0"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52D1394-BCBF-40E0-BACC-27E35B26D49C}" type="slidenum">
              <a:rPr lang="de-DE" b="0" smtClean="0"/>
              <a:pPr eaLnBrk="1" hangingPunct="1"/>
              <a:t>104</a:t>
            </a:fld>
            <a:endParaRPr lang="de-DE" b="0"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B197B7C-1E8C-4290-968B-9020B6E17551}" type="slidenum">
              <a:rPr lang="de-DE" b="0" smtClean="0"/>
              <a:pPr eaLnBrk="1" hangingPunct="1"/>
              <a:t>105</a:t>
            </a:fld>
            <a:endParaRPr lang="de-DE" b="0"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Beachte: Broadband!</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9B4BC64-F630-4023-831F-891FB63FC478}" type="slidenum">
              <a:rPr lang="de-DE" b="0" smtClean="0"/>
              <a:pPr eaLnBrk="1" hangingPunct="1"/>
              <a:t>106</a:t>
            </a:fld>
            <a:endParaRPr lang="de-DE" b="0"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Beachte: Broadband!</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C5C9D63-39AA-4B7E-A2F9-6B3E78CA6FC8}" type="slidenum">
              <a:rPr lang="de-DE" b="0" smtClean="0"/>
              <a:pPr eaLnBrk="1" hangingPunct="1"/>
              <a:t>107</a:t>
            </a:fld>
            <a:endParaRPr lang="de-DE" b="0"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Beachte: Broadband!</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DBC7776-9ACB-48FD-8579-5C61F64583F0}" type="slidenum">
              <a:rPr lang="de-DE" b="0" smtClean="0"/>
              <a:pPr eaLnBrk="1" hangingPunct="1"/>
              <a:t>108</a:t>
            </a:fld>
            <a:endParaRPr lang="de-DE" b="0"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Beachte: Broadband!</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C2E0485-4C10-4765-A98E-D53092629819}" type="slidenum">
              <a:rPr lang="de-DE" b="0" smtClean="0"/>
              <a:pPr eaLnBrk="1" hangingPunct="1"/>
              <a:t>109</a:t>
            </a:fld>
            <a:endParaRPr lang="de-DE" b="0"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Beachte: Broadband!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444CAF8-2CB1-40FD-86F1-869F5D4AFFE3}" type="slidenum">
              <a:rPr lang="de-DE" b="0" smtClean="0"/>
              <a:pPr eaLnBrk="1" hangingPunct="1"/>
              <a:t>11</a:t>
            </a:fld>
            <a:endParaRPr lang="de-DE" b="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DFA7D20-642E-4B2C-AE10-CFD02E44A12F}" type="slidenum">
              <a:rPr lang="de-DE" b="0" smtClean="0"/>
              <a:pPr eaLnBrk="1" hangingPunct="1"/>
              <a:t>110</a:t>
            </a:fld>
            <a:endParaRPr lang="de-DE" b="0"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Beachte: Broadband!</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0B82FE2-7C2F-4D41-A8E5-E4592D086EC1}" type="slidenum">
              <a:rPr lang="de-DE" b="0" smtClean="0"/>
              <a:pPr eaLnBrk="1" hangingPunct="1"/>
              <a:t>111</a:t>
            </a:fld>
            <a:endParaRPr lang="de-DE" b="0"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Beachte: Broadband!</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66AC102F-D22C-4BFE-B73F-C44EF18DBE83}" type="slidenum">
              <a:rPr lang="de-DE" b="0" smtClean="0"/>
              <a:pPr eaLnBrk="1" hangingPunct="1"/>
              <a:t>112</a:t>
            </a:fld>
            <a:endParaRPr lang="de-DE" b="0"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4389E4E-7D0B-4436-BD2C-8FCFB0D640D2}" type="slidenum">
              <a:rPr lang="de-DE" b="0" smtClean="0"/>
              <a:pPr eaLnBrk="1" hangingPunct="1"/>
              <a:t>12</a:t>
            </a:fld>
            <a:endParaRPr lang="de-DE" b="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5161D9B-E49D-4E60-B8DA-6F70F253B5B5}" type="slidenum">
              <a:rPr lang="de-DE" b="0" smtClean="0"/>
              <a:pPr eaLnBrk="1" hangingPunct="1"/>
              <a:t>13</a:t>
            </a:fld>
            <a:endParaRPr lang="de-DE" b="0"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FFD69C9-AB1D-41FB-AA4F-2275F23E6190}" type="slidenum">
              <a:rPr lang="de-DE" b="0" smtClean="0"/>
              <a:pPr eaLnBrk="1" hangingPunct="1"/>
              <a:t>14</a:t>
            </a:fld>
            <a:endParaRPr lang="de-DE" b="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Introduce degree of squeezing here, sqz. And anti-sqz</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BB48583-AB73-4BF8-8082-168E4D65E101}" type="slidenum">
              <a:rPr lang="de-DE" b="0" smtClean="0"/>
              <a:pPr eaLnBrk="1" hangingPunct="1"/>
              <a:t>15</a:t>
            </a:fld>
            <a:endParaRPr lang="de-DE" b="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99F786D-100C-4861-A480-890466224169}" type="slidenum">
              <a:rPr lang="de-DE" b="0" smtClean="0"/>
              <a:pPr eaLnBrk="1" hangingPunct="1"/>
              <a:t>16</a:t>
            </a:fld>
            <a:endParaRPr lang="de-DE" b="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Wie werden solche Zustände des Lichtfeldes im Labor eigentlich erzeugt?</a:t>
            </a:r>
          </a:p>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A8BC8D56-CACB-43C1-B66F-923214CC7A9E}" type="slidenum">
              <a:rPr lang="de-DE" b="0" smtClean="0"/>
              <a:pPr eaLnBrk="1" hangingPunct="1"/>
              <a:t>17</a:t>
            </a:fld>
            <a:endParaRPr lang="de-DE" b="0"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Empfindlichkeit erklären, darauf überleiten, dass Verlust herausgerechnet werden kann.</a:t>
            </a:r>
          </a:p>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239E4E5-62BB-45C4-B129-79EF93989EE7}" type="slidenum">
              <a:rPr lang="de-DE" b="0" smtClean="0"/>
              <a:pPr eaLnBrk="1" hangingPunct="1"/>
              <a:t>18</a:t>
            </a:fld>
            <a:endParaRPr lang="de-DE" b="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8F9E7E4-4205-4814-A30F-A693FFE7E87D}" type="slidenum">
              <a:rPr lang="de-DE" b="0" smtClean="0"/>
              <a:pPr eaLnBrk="1" hangingPunct="1"/>
              <a:t>19</a:t>
            </a:fld>
            <a:endParaRPr lang="de-DE" b="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6C228680-C4F8-4166-A28A-3AF9FCC9A0CD}" type="slidenum">
              <a:rPr lang="de-DE" b="0" smtClean="0"/>
              <a:pPr eaLnBrk="1" hangingPunct="1"/>
              <a:t>2</a:t>
            </a:fld>
            <a:endParaRPr lang="de-DE" b="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3B6DC38-C6D8-4BF2-8AB3-1A2E2C47517B}" type="slidenum">
              <a:rPr lang="de-DE" b="0" smtClean="0"/>
              <a:pPr eaLnBrk="1" hangingPunct="1"/>
              <a:t>20</a:t>
            </a:fld>
            <a:endParaRPr lang="de-DE" b="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98315DA3-F09D-4ADD-AB7A-3A8548779AE4}" type="slidenum">
              <a:rPr lang="de-DE" b="0" smtClean="0"/>
              <a:pPr eaLnBrk="1" hangingPunct="1"/>
              <a:t>21</a:t>
            </a:fld>
            <a:endParaRPr lang="de-DE" b="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EA02538-E063-4D7D-A368-68E135D24EA2}" type="slidenum">
              <a:rPr lang="de-DE" b="0" smtClean="0"/>
              <a:pPr eaLnBrk="1" hangingPunct="1"/>
              <a:t>22</a:t>
            </a:fld>
            <a:endParaRPr lang="de-DE" b="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C9A55ED-C800-449C-B2D3-CBBDBE05A6CE}" type="slidenum">
              <a:rPr lang="de-DE" b="0" smtClean="0"/>
              <a:pPr eaLnBrk="1" hangingPunct="1"/>
              <a:t>23</a:t>
            </a:fld>
            <a:endParaRPr lang="de-DE" b="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ECEF686-0566-494D-92DD-41CDB871CE94}" type="slidenum">
              <a:rPr lang="de-DE" b="0" smtClean="0"/>
              <a:pPr eaLnBrk="1" hangingPunct="1"/>
              <a:t>24</a:t>
            </a:fld>
            <a:endParaRPr lang="de-DE" b="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kürze</a:t>
            </a:r>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5AD0AA0-17DF-454C-99A7-F8F3A3A4C218}" type="slidenum">
              <a:rPr lang="de-DE" b="0" smtClean="0"/>
              <a:pPr eaLnBrk="1" hangingPunct="1"/>
              <a:t>25</a:t>
            </a:fld>
            <a:endParaRPr lang="de-DE" b="0"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0A8D07E-EEE5-4146-B909-A3E6DAA75E89}" type="slidenum">
              <a:rPr lang="de-DE" b="0" smtClean="0"/>
              <a:pPr eaLnBrk="1" hangingPunct="1"/>
              <a:t>26</a:t>
            </a:fld>
            <a:endParaRPr lang="de-DE" b="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ECB6E00-B51E-481A-AAE6-06178212F453}" type="slidenum">
              <a:rPr lang="de-DE" b="0" smtClean="0"/>
              <a:pPr eaLnBrk="1" hangingPunct="1"/>
              <a:t>27</a:t>
            </a:fld>
            <a:endParaRPr lang="de-DE" b="0"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214FA3A-F5CC-4C20-A6FF-14142EE8A596}" type="slidenum">
              <a:rPr lang="de-DE" b="0" smtClean="0"/>
              <a:pPr eaLnBrk="1" hangingPunct="1"/>
              <a:t>28</a:t>
            </a:fld>
            <a:endParaRPr lang="de-DE" b="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601F7F6C-C896-475A-8F90-46290A062522}" type="slidenum">
              <a:rPr lang="de-DE" b="0" smtClean="0"/>
              <a:pPr eaLnBrk="1" hangingPunct="1"/>
              <a:t>29</a:t>
            </a:fld>
            <a:endParaRPr lang="de-DE" b="0"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84D9908-BA04-4616-A6C8-08CBF9E266BB}" type="slidenum">
              <a:rPr lang="de-DE" b="0" smtClean="0"/>
              <a:pPr eaLnBrk="1" hangingPunct="1"/>
              <a:t>3</a:t>
            </a:fld>
            <a:endParaRPr lang="de-DE" b="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 meiner thesis ging es um den squeezed light laser, den ich heute gerne vorstellen möchte. Erklärung Titel, dazu Stichworte</a:t>
            </a:r>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121DE6B-C81A-4F64-8E2B-026D384D4B47}" type="slidenum">
              <a:rPr lang="de-DE" b="0" smtClean="0"/>
              <a:pPr eaLnBrk="1" hangingPunct="1"/>
              <a:t>30</a:t>
            </a:fld>
            <a:endParaRPr lang="de-DE" b="0"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84253C6-0069-4C33-97AE-EF85FF1A05AE}" type="slidenum">
              <a:rPr lang="de-DE" b="0" smtClean="0"/>
              <a:pPr eaLnBrk="1" hangingPunct="1"/>
              <a:t>31</a:t>
            </a:fld>
            <a:endParaRPr lang="de-DE" b="0"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Auch data taking</a:t>
            </a:r>
          </a:p>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94C6E414-BEE7-4CE6-A465-5A74C91071D6}" type="slidenum">
              <a:rPr lang="de-DE" b="0" smtClean="0"/>
              <a:pPr eaLnBrk="1" hangingPunct="1"/>
              <a:t>32</a:t>
            </a:fld>
            <a:endParaRPr lang="de-DE" b="0"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Temperatureintrag ändert sich. This will affect the optical gain that is a function of pump power and thus directly change the degree of squeezing or anti-squeezing. Direct effect. The detuning will additionally lead to the following effects:</a:t>
            </a:r>
          </a:p>
          <a:p>
            <a:pPr eaLnBrk="1" hangingPunct="1"/>
            <a:r>
              <a:rPr lang="en-US" smtClean="0"/>
              <a:t>- Ist die cavity nicht länger resonant, so nimmt zusätzlich der nichtlineare gain weiter ab und das beobachtete squeezing reduziert sich noch weiter.</a:t>
            </a:r>
          </a:p>
          <a:p>
            <a:pPr eaLnBrk="1" hangingPunct="1"/>
            <a:r>
              <a:rPr lang="en-US" smtClean="0"/>
              <a:t>The single sideband injected in the coherent locking scheme will see a detuned cavity. This will effectively lead to a rotation of the squeezing ellipse. Langzeitstabilität beruht nun darauf, dass wir das Experiment einstellen und nicht mehr anfassen. Rotiert die Ellipse, so ist die Auslesequadratur des Homodyndetektors nicht länger optimal und wir detektieren zum teil Anti-Squeezing. Somit verringert sich das beobachtete Squeezing-Level.</a:t>
            </a:r>
          </a:p>
          <a:p>
            <a:pPr eaLnBrk="1" hangingPunct="1"/>
            <a:r>
              <a:rPr lang="en-US" smtClean="0"/>
              <a:t>- Auch die erzeugten fehlersignale sind vom nichtlinearen gain abhängig. Ändert sich mit der Verstimmung der Gain, kann dies also zu einer zusätzlichen Drehung der Quetschellipse führen.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6A6B2E4D-FA4F-4EBF-B594-B6AF88D14F59}" type="slidenum">
              <a:rPr lang="de-DE" b="0" smtClean="0"/>
              <a:pPr eaLnBrk="1" hangingPunct="1"/>
              <a:t>33</a:t>
            </a:fld>
            <a:endParaRPr lang="de-DE" b="0"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F930790-3EB1-48B7-9753-04AB612EEC85}" type="slidenum">
              <a:rPr lang="de-DE" b="0" smtClean="0"/>
              <a:pPr eaLnBrk="1" hangingPunct="1"/>
              <a:t>34</a:t>
            </a:fld>
            <a:endParaRPr lang="de-DE" b="0"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52BCC5D-C336-4805-8C04-A8879B571601}" type="slidenum">
              <a:rPr lang="de-DE" b="0" smtClean="0"/>
              <a:pPr eaLnBrk="1" hangingPunct="1"/>
              <a:t>35</a:t>
            </a:fld>
            <a:endParaRPr lang="de-DE" b="0"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Wie schon vorher erwähnt, ist der duty-cycle sehr hoch, für diese Messung hier betrug er 99.93 Prozent.</a:t>
            </a:r>
          </a:p>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502D824-E277-4437-8CBE-2BD7D9408F2D}" type="slidenum">
              <a:rPr lang="de-DE" b="0" smtClean="0"/>
              <a:pPr eaLnBrk="1" hangingPunct="1"/>
              <a:t>36</a:t>
            </a:fld>
            <a:endParaRPr lang="de-DE" b="0"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CA0BCD2-0CBC-4FB7-B516-D79FF075DBA0}" type="slidenum">
              <a:rPr lang="de-DE" b="0" smtClean="0"/>
              <a:pPr eaLnBrk="1" hangingPunct="1"/>
              <a:t>37</a:t>
            </a:fld>
            <a:endParaRPr lang="de-DE" b="0"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B24E67F-AE90-43FF-A15C-F0232C9E9888}" type="slidenum">
              <a:rPr lang="de-DE" b="0" smtClean="0"/>
              <a:pPr eaLnBrk="1" hangingPunct="1"/>
              <a:t>38</a:t>
            </a:fld>
            <a:endParaRPr lang="de-DE" b="0"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9FCAECA-D513-4AA7-9396-0F2F52806C81}" type="slidenum">
              <a:rPr lang="de-DE" b="0" smtClean="0"/>
              <a:pPr eaLnBrk="1" hangingPunct="1"/>
              <a:t>39</a:t>
            </a:fld>
            <a:endParaRPr lang="de-DE" b="0"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E0A0740-E62F-4515-9DD4-4FA6E691E526}" type="slidenum">
              <a:rPr lang="de-DE" b="0" smtClean="0"/>
              <a:pPr eaLnBrk="1" hangingPunct="1"/>
              <a:t>4</a:t>
            </a:fld>
            <a:endParaRPr lang="de-DE" b="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Shall we stop here?</a:t>
            </a:r>
          </a:p>
          <a:p>
            <a:pPr eaLnBrk="1" hangingPunct="1"/>
            <a:r>
              <a:rPr lang="en-US" smtClean="0"/>
              <a:t>A quantum optical technique exists, the so-called squeezed light, that is a possible solution</a:t>
            </a:r>
          </a:p>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79E4EB5-E116-4DB9-9BA3-13CDDEBC4392}" type="slidenum">
              <a:rPr lang="de-DE" b="0" smtClean="0"/>
              <a:pPr eaLnBrk="1" hangingPunct="1"/>
              <a:t>40</a:t>
            </a:fld>
            <a:endParaRPr lang="de-DE" b="0"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E9C2EE9-B0E6-47AC-A500-3C931B3B349C}" type="slidenum">
              <a:rPr lang="de-DE" b="0" smtClean="0"/>
              <a:pPr eaLnBrk="1" hangingPunct="1"/>
              <a:t>41</a:t>
            </a:fld>
            <a:endParaRPr lang="de-DE" b="0"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de-DE" smtClean="0">
                <a:cs typeface="Arial" charset="0"/>
              </a:rPr>
              <a:t>1 week after transport same performance as at AEI cleanroom</a:t>
            </a:r>
            <a:endParaRPr lang="de-DE" smtClean="0"/>
          </a:p>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0E6E397-567D-4FA8-8D70-475A54979A1C}" type="slidenum">
              <a:rPr lang="de-DE" b="0" smtClean="0"/>
              <a:pPr eaLnBrk="1" hangingPunct="1"/>
              <a:t>42</a:t>
            </a:fld>
            <a:endParaRPr lang="de-DE" b="0"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4A343FB-3DFE-49D1-829C-D345CF64142E}" type="slidenum">
              <a:rPr lang="de-DE" b="0" smtClean="0"/>
              <a:pPr eaLnBrk="1" hangingPunct="1"/>
              <a:t>43</a:t>
            </a:fld>
            <a:endParaRPr lang="de-DE" b="0"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A970ACA0-0358-4E9A-918F-BA7F729ED815}" type="slidenum">
              <a:rPr lang="de-DE" b="0" smtClean="0"/>
              <a:pPr eaLnBrk="1" hangingPunct="1"/>
              <a:t>44</a:t>
            </a:fld>
            <a:endParaRPr lang="de-DE" b="0"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008B420-9B82-40F1-8881-7CA784F11869}" type="slidenum">
              <a:rPr lang="de-DE" b="0" smtClean="0"/>
              <a:pPr eaLnBrk="1" hangingPunct="1"/>
              <a:t>45</a:t>
            </a:fld>
            <a:endParaRPr lang="de-DE" b="0"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437A6D6-8D03-4D79-AE4A-71CA88889261}" type="slidenum">
              <a:rPr lang="de-DE" b="0" smtClean="0"/>
              <a:pPr eaLnBrk="1" hangingPunct="1"/>
              <a:t>46</a:t>
            </a:fld>
            <a:endParaRPr lang="de-DE" b="0"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FAE3C07-8CE3-408F-AC1B-F33AAB6BF90A}" type="slidenum">
              <a:rPr lang="de-DE" b="0" smtClean="0"/>
              <a:pPr eaLnBrk="1" hangingPunct="1"/>
              <a:t>47</a:t>
            </a:fld>
            <a:endParaRPr lang="de-DE" b="0"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2138EFE-AF8D-4350-83DF-66FD0D79D92D}" type="slidenum">
              <a:rPr lang="de-DE" b="0" smtClean="0"/>
              <a:pPr eaLnBrk="1" hangingPunct="1"/>
              <a:t>48</a:t>
            </a:fld>
            <a:endParaRPr lang="de-DE" b="0"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80A953D-D95B-47D8-A4A9-7A56C6512ECC}" type="slidenum">
              <a:rPr lang="de-DE" b="0" smtClean="0"/>
              <a:pPr eaLnBrk="1" hangingPunct="1"/>
              <a:t>49</a:t>
            </a:fld>
            <a:endParaRPr lang="de-DE" b="0"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6C228680-C4F8-4166-A28A-3AF9FCC9A0CD}" type="slidenum">
              <a:rPr lang="de-DE" b="0" smtClean="0"/>
              <a:pPr eaLnBrk="1" hangingPunct="1"/>
              <a:t>5</a:t>
            </a:fld>
            <a:endParaRPr lang="de-DE" b="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5F14206-1388-4390-8F0D-AF14F62DB718}" type="slidenum">
              <a:rPr lang="de-DE" b="0" smtClean="0"/>
              <a:pPr eaLnBrk="1" hangingPunct="1"/>
              <a:t>50</a:t>
            </a:fld>
            <a:endParaRPr lang="de-DE" b="0"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EE5E511-AE4A-486A-B4A7-D5DC2A3C9D64}" type="slidenum">
              <a:rPr lang="de-DE" b="0" smtClean="0"/>
              <a:pPr eaLnBrk="1" hangingPunct="1"/>
              <a:t>51</a:t>
            </a:fld>
            <a:endParaRPr lang="de-DE" b="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F3F3805-64AE-4DCB-AC7D-96299930BAF2}" type="slidenum">
              <a:rPr lang="de-DE" b="0" smtClean="0"/>
              <a:pPr eaLnBrk="1" hangingPunct="1"/>
              <a:t>52</a:t>
            </a:fld>
            <a:endParaRPr lang="de-DE" b="0"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71F0198-270C-419C-8281-1A9F340081F2}" type="slidenum">
              <a:rPr lang="de-DE" b="0" smtClean="0"/>
              <a:pPr eaLnBrk="1" hangingPunct="1"/>
              <a:t>53</a:t>
            </a:fld>
            <a:endParaRPr lang="de-DE" b="0"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Advantage bow tie: additional isolation, one less Faraday Isolator. Possible disadvantage: more phase noise, because longer.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7E52D87-279A-4E86-813F-4EE1AD3F48F0}" type="slidenum">
              <a:rPr lang="de-DE" b="0" smtClean="0"/>
              <a:pPr eaLnBrk="1" hangingPunct="1"/>
              <a:t>54</a:t>
            </a:fld>
            <a:endParaRPr lang="de-DE" b="0"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7E52D87-279A-4E86-813F-4EE1AD3F48F0}" type="slidenum">
              <a:rPr lang="de-DE" b="0" smtClean="0"/>
              <a:pPr eaLnBrk="1" hangingPunct="1"/>
              <a:t>55</a:t>
            </a:fld>
            <a:endParaRPr lang="de-DE" b="0"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EE5E511-AE4A-486A-B4A7-D5DC2A3C9D64}" type="slidenum">
              <a:rPr lang="de-DE" b="0" smtClean="0"/>
              <a:pPr eaLnBrk="1" hangingPunct="1"/>
              <a:t>56</a:t>
            </a:fld>
            <a:endParaRPr lang="de-DE" b="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31020D3-4A44-43D6-B8D7-2C11617128BD}" type="slidenum">
              <a:rPr lang="de-DE" b="0" smtClean="0"/>
              <a:pPr eaLnBrk="1" hangingPunct="1"/>
              <a:t>57</a:t>
            </a:fld>
            <a:endParaRPr lang="de-DE" b="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A220ECA-4A97-4A46-AAE9-03322F1FF601}" type="slidenum">
              <a:rPr lang="de-DE" b="0" smtClean="0"/>
              <a:pPr eaLnBrk="1" hangingPunct="1"/>
              <a:t>58</a:t>
            </a:fld>
            <a:endParaRPr lang="de-DE" b="0"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F218723-8B7F-491A-A2FC-7B01252C5D30}" type="slidenum">
              <a:rPr lang="de-DE" b="0" smtClean="0"/>
              <a:pPr eaLnBrk="1" hangingPunct="1"/>
              <a:t>59</a:t>
            </a:fld>
            <a:endParaRPr lang="de-DE" b="0"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E96A204-2116-4CB4-9ACD-E886AE37E66F}" type="slidenum">
              <a:rPr lang="de-DE" b="0" smtClean="0"/>
              <a:pPr eaLnBrk="1" hangingPunct="1"/>
              <a:t>6</a:t>
            </a:fld>
            <a:endParaRPr lang="de-DE" b="0"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AB4DA8B-0670-4FD8-9A0B-648221BF901D}" type="slidenum">
              <a:rPr lang="de-DE" b="0" smtClean="0"/>
              <a:pPr eaLnBrk="1" hangingPunct="1"/>
              <a:t>60</a:t>
            </a:fld>
            <a:endParaRPr lang="de-DE" b="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AB4DA8B-0670-4FD8-9A0B-648221BF901D}" type="slidenum">
              <a:rPr lang="de-DE" b="0" smtClean="0"/>
              <a:pPr eaLnBrk="1" hangingPunct="1"/>
              <a:t>61</a:t>
            </a:fld>
            <a:endParaRPr lang="de-DE" b="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AB4DA8B-0670-4FD8-9A0B-648221BF901D}" type="slidenum">
              <a:rPr lang="de-DE" b="0" smtClean="0"/>
              <a:pPr eaLnBrk="1" hangingPunct="1"/>
              <a:t>62</a:t>
            </a:fld>
            <a:endParaRPr lang="de-DE" b="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B989DBC-AF81-4B84-9E96-6C835C107F8E}" type="slidenum">
              <a:rPr lang="de-DE" b="0" smtClean="0"/>
              <a:pPr eaLnBrk="1" hangingPunct="1"/>
              <a:t>63</a:t>
            </a:fld>
            <a:endParaRPr lang="de-DE" b="0"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6953B9EF-104E-4E49-89D3-984778CFB320}" type="slidenum">
              <a:rPr lang="de-DE" b="0" smtClean="0"/>
              <a:pPr eaLnBrk="1" hangingPunct="1"/>
              <a:t>64</a:t>
            </a:fld>
            <a:endParaRPr lang="de-DE" b="0"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93CD3DEC-112F-4A81-99A4-D4A5AF2EFC5B}" type="slidenum">
              <a:rPr lang="de-DE" b="0" smtClean="0"/>
              <a:pPr eaLnBrk="1" hangingPunct="1"/>
              <a:t>65</a:t>
            </a:fld>
            <a:endParaRPr lang="de-DE" b="0"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addition: control signal optimization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EE5E511-AE4A-486A-B4A7-D5DC2A3C9D64}" type="slidenum">
              <a:rPr lang="de-DE" b="0" smtClean="0"/>
              <a:pPr eaLnBrk="1" hangingPunct="1"/>
              <a:t>66</a:t>
            </a:fld>
            <a:endParaRPr lang="de-DE" b="0"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8F9E7E4-4205-4814-A30F-A693FFE7E87D}" type="slidenum">
              <a:rPr lang="de-DE" b="0" smtClean="0"/>
              <a:pPr eaLnBrk="1" hangingPunct="1"/>
              <a:t>67</a:t>
            </a:fld>
            <a:endParaRPr lang="de-DE" b="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AD8147B6-791D-48DD-B90D-1517353CE5ED}" type="slidenum">
              <a:rPr lang="de-DE" b="0" smtClean="0"/>
              <a:pPr eaLnBrk="1" hangingPunct="1"/>
              <a:t>68</a:t>
            </a:fld>
            <a:endParaRPr lang="de-DE" b="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approach: broadband squeezed light source</a:t>
            </a:r>
          </a:p>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16DED50-4586-4EF9-B014-A51304E9E87B}" type="slidenum">
              <a:rPr lang="de-DE" b="0" smtClean="0"/>
              <a:pPr eaLnBrk="1" hangingPunct="1"/>
              <a:t>69</a:t>
            </a:fld>
            <a:endParaRPr lang="de-DE" b="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3B586B2-712E-430F-9501-B7E7B5BFAA44}" type="slidenum">
              <a:rPr lang="de-DE" b="0" smtClean="0"/>
              <a:pPr eaLnBrk="1" hangingPunct="1"/>
              <a:t>7</a:t>
            </a:fld>
            <a:endParaRPr lang="de-DE" b="0"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Was sind nun die Begrenzungen dafür, dass diese Empfindlichkeit beschränkt ist? Fundamental: RPN und thermal, jedoch von seismic und control noises überdeckt.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CB222D0-4FD0-4A43-895C-85111BD07364}" type="slidenum">
              <a:rPr lang="de-DE" b="0" smtClean="0"/>
              <a:pPr eaLnBrk="1" hangingPunct="1"/>
              <a:t>70</a:t>
            </a:fld>
            <a:endParaRPr lang="de-DE" b="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7BD6DBC-8886-433B-95EC-E3D08A6E28EB}" type="slidenum">
              <a:rPr lang="de-DE" b="0" smtClean="0"/>
              <a:pPr eaLnBrk="1" hangingPunct="1"/>
              <a:t>71</a:t>
            </a:fld>
            <a:endParaRPr lang="de-DE" b="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46C9A37-980B-4A0B-A5C7-34C9F4B2701F}" type="slidenum">
              <a:rPr lang="de-DE" b="0" smtClean="0"/>
              <a:pPr eaLnBrk="1" hangingPunct="1"/>
              <a:t>72</a:t>
            </a:fld>
            <a:endParaRPr lang="de-DE" b="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573A83C-D506-47AE-B7C2-8EFFBFDDC1C3}" type="slidenum">
              <a:rPr lang="de-DE" b="0" smtClean="0"/>
              <a:pPr eaLnBrk="1" hangingPunct="1"/>
              <a:t>73</a:t>
            </a:fld>
            <a:endParaRPr lang="de-DE" b="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EAA5294-9D1B-44CF-AB87-84FCB4F84EDF}" type="slidenum">
              <a:rPr lang="de-DE" b="0" smtClean="0"/>
              <a:pPr eaLnBrk="1" hangingPunct="1"/>
              <a:t>74</a:t>
            </a:fld>
            <a:endParaRPr lang="de-DE" b="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DC15964-B23B-4489-8B3E-020F8D0BC00B}" type="slidenum">
              <a:rPr lang="de-DE" b="0" smtClean="0"/>
              <a:pPr eaLnBrk="1" hangingPunct="1"/>
              <a:t>75</a:t>
            </a:fld>
            <a:endParaRPr lang="de-DE" b="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DC15964-B23B-4489-8B3E-020F8D0BC00B}" type="slidenum">
              <a:rPr lang="de-DE" b="0" smtClean="0"/>
              <a:pPr eaLnBrk="1" hangingPunct="1"/>
              <a:t>76</a:t>
            </a:fld>
            <a:endParaRPr lang="de-DE" b="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AF20F5D-7FAB-4DAA-87DB-E778831C43F6}" type="slidenum">
              <a:rPr lang="de-DE" b="0" smtClean="0"/>
              <a:pPr eaLnBrk="1" hangingPunct="1"/>
              <a:t>77</a:t>
            </a:fld>
            <a:endParaRPr lang="de-DE" b="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 the next 10 years, one can slightly improve loss, thus yielding even higher measured squeezing values. But this is not essential!</a:t>
            </a:r>
          </a:p>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6AE7AEDA-92BF-4C0D-8C5C-874E56755207}" type="slidenum">
              <a:rPr lang="de-DE" b="0" smtClean="0"/>
              <a:pPr eaLnBrk="1" hangingPunct="1"/>
              <a:t>78</a:t>
            </a:fld>
            <a:endParaRPr lang="de-DE" b="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approach: broadband squeezed light source</a:t>
            </a:r>
          </a:p>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F09027A-985F-4A5B-BA9B-2BFEF4C76E8B}" type="slidenum">
              <a:rPr lang="de-DE" b="0" smtClean="0"/>
              <a:pPr eaLnBrk="1" hangingPunct="1"/>
              <a:t>79</a:t>
            </a:fld>
            <a:endParaRPr lang="de-DE" b="0"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7E879BD8-0A8C-48E2-838A-EEBD93AD90D4}" type="slidenum">
              <a:rPr lang="de-DE" b="0" smtClean="0"/>
              <a:pPr eaLnBrk="1" hangingPunct="1"/>
              <a:t>8</a:t>
            </a:fld>
            <a:endParaRPr lang="de-DE" b="0"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EF196FF-3BA3-4674-9BAD-1F09473B122D}" type="slidenum">
              <a:rPr lang="de-DE" b="0" smtClean="0"/>
              <a:pPr eaLnBrk="1" hangingPunct="1"/>
              <a:t>80</a:t>
            </a:fld>
            <a:endParaRPr lang="de-DE" b="0"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13A721E0-E86B-4A53-B56D-BABB6C4D81C9}" type="slidenum">
              <a:rPr lang="de-DE" b="0" smtClean="0"/>
              <a:pPr eaLnBrk="1" hangingPunct="1"/>
              <a:t>81</a:t>
            </a:fld>
            <a:endParaRPr lang="de-DE" b="0"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90E0DF81-E40B-4346-A94B-A70F9FB8757D}" type="slidenum">
              <a:rPr lang="de-DE" b="0" smtClean="0"/>
              <a:pPr eaLnBrk="1" hangingPunct="1"/>
              <a:t>82</a:t>
            </a:fld>
            <a:endParaRPr lang="de-DE" b="0"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approach: broadband squeezed light source</a:t>
            </a:r>
          </a:p>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74DE086-ABA3-4BFD-B6A1-70C1374013E4}" type="slidenum">
              <a:rPr lang="de-DE" b="0" smtClean="0"/>
              <a:pPr eaLnBrk="1" hangingPunct="1"/>
              <a:t>83</a:t>
            </a:fld>
            <a:endParaRPr lang="de-DE" b="0"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approach: broadband squeezed light source</a:t>
            </a:r>
          </a:p>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B00ED6A-A086-4B31-B7AC-AAA6808F5C68}" type="slidenum">
              <a:rPr lang="de-DE" b="0" smtClean="0"/>
              <a:pPr eaLnBrk="1" hangingPunct="1"/>
              <a:t>84</a:t>
            </a:fld>
            <a:endParaRPr lang="de-DE" b="0"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Particularly woth mentioning at this point is the FR</a:t>
            </a:r>
          </a:p>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A69D6A9-55F4-41AA-A6F4-B57266D32885}" type="slidenum">
              <a:rPr lang="de-DE" b="0" smtClean="0"/>
              <a:pPr eaLnBrk="1" hangingPunct="1"/>
              <a:t>85</a:t>
            </a:fld>
            <a:endParaRPr lang="de-DE" b="0"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Particularly woth mentioning at this point is the FR</a:t>
            </a:r>
          </a:p>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2FAC7822-8069-4370-B19B-0BA105017320}" type="slidenum">
              <a:rPr lang="de-DE" b="0" smtClean="0"/>
              <a:pPr eaLnBrk="1" hangingPunct="1"/>
              <a:t>86</a:t>
            </a:fld>
            <a:endParaRPr lang="de-DE" b="0"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Particularly woth mentioning at this point is the FR</a:t>
            </a:r>
          </a:p>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E77A7C4-5C3F-41AD-9DEB-FCCB88303335}" type="slidenum">
              <a:rPr lang="de-DE" b="0" smtClean="0"/>
              <a:pPr eaLnBrk="1" hangingPunct="1"/>
              <a:t>87</a:t>
            </a:fld>
            <a:endParaRPr lang="de-DE" b="0"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approach: broadband squeezed light source</a:t>
            </a:r>
          </a:p>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7A6750F-9932-488B-BB82-5F8CD3CBCFB0}" type="slidenum">
              <a:rPr lang="de-DE" b="0" smtClean="0"/>
              <a:pPr eaLnBrk="1" hangingPunct="1"/>
              <a:t>88</a:t>
            </a:fld>
            <a:endParaRPr lang="de-DE" b="0"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approach: broadband squeezed light source</a:t>
            </a:r>
          </a:p>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7CEFEF4-875B-4537-929B-D5FEB72823AA}" type="slidenum">
              <a:rPr lang="de-DE" b="0" smtClean="0"/>
              <a:pPr eaLnBrk="1" hangingPunct="1"/>
              <a:t>89</a:t>
            </a:fld>
            <a:endParaRPr lang="de-DE" b="0"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A40276E4-F7A2-424D-8ED1-37182E6BD3B5}" type="slidenum">
              <a:rPr lang="de-DE" b="0" smtClean="0"/>
              <a:pPr eaLnBrk="1" hangingPunct="1"/>
              <a:t>9</a:t>
            </a:fld>
            <a:endParaRPr lang="de-DE" b="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Und nun stellt man sich die Frage: wie kann man die Empfindlichkeit der detektoren weiter verbessern? Eine Lösung wäre es, die zirkulierende Lichtleistung zu erhöhen, denn das Signal skaliert mit der Leistung, das Shot noise nur mit der Wurzel davon. Dies ist zweifelsfrei ein Ansatz, kann aber zu Problemen führen wegen höherer thermischen Last. Ein alternativer Ansatz ist es, das Quantenrauschen selbst anzugehen. Doch wo kommt dieses Rauschen eigentlich her? PS: Alternativer Ansatz im Quantenrauschlimitierten Bereich.</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22342EC-1012-4E05-B0CE-FCE1E4721BA5}" type="slidenum">
              <a:rPr lang="de-DE" b="0" smtClean="0"/>
              <a:pPr eaLnBrk="1" hangingPunct="1"/>
              <a:t>90</a:t>
            </a:fld>
            <a:endParaRPr lang="de-DE" b="0"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E758CBB4-8FE3-4098-9A97-9DDD8036AA24}" type="slidenum">
              <a:rPr lang="de-DE" b="0" smtClean="0"/>
              <a:pPr eaLnBrk="1" hangingPunct="1"/>
              <a:t>91</a:t>
            </a:fld>
            <a:endParaRPr lang="de-DE" b="0"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5F37126-2B1F-43C4-9789-61BD62E912E0}" type="slidenum">
              <a:rPr lang="de-DE" b="0" smtClean="0"/>
              <a:pPr eaLnBrk="1" hangingPunct="1"/>
              <a:t>92</a:t>
            </a:fld>
            <a:endParaRPr lang="de-DE" b="0"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E75E6A1-EC75-4FE9-988F-338877F8B438}" type="slidenum">
              <a:rPr lang="de-DE" b="0" smtClean="0"/>
              <a:pPr eaLnBrk="1" hangingPunct="1"/>
              <a:t>93</a:t>
            </a:fld>
            <a:endParaRPr lang="de-DE" b="0"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9B8AE72-657F-4707-85B8-C63A188D5564}" type="slidenum">
              <a:rPr lang="de-DE" b="0" smtClean="0"/>
              <a:pPr eaLnBrk="1" hangingPunct="1"/>
              <a:t>94</a:t>
            </a:fld>
            <a:endParaRPr lang="de-DE" b="0"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B677C529-A5E7-4462-8DD1-1B5BC87EFB42}" type="slidenum">
              <a:rPr lang="de-DE" b="0" smtClean="0"/>
              <a:pPr eaLnBrk="1" hangingPunct="1"/>
              <a:t>95</a:t>
            </a:fld>
            <a:endParaRPr lang="de-DE" b="0"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D9295527-6AA5-485E-8F4A-087F3F70B185}" type="slidenum">
              <a:rPr lang="de-DE" b="0" smtClean="0"/>
              <a:pPr eaLnBrk="1" hangingPunct="1"/>
              <a:t>96</a:t>
            </a:fld>
            <a:endParaRPr lang="de-DE" b="0"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37DFE09-526C-42C8-98EE-DE3CDE4AB603}" type="slidenum">
              <a:rPr lang="de-DE" b="0" smtClean="0"/>
              <a:pPr eaLnBrk="1" hangingPunct="1"/>
              <a:t>97</a:t>
            </a:fld>
            <a:endParaRPr lang="de-DE" b="0"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80F22872-142E-4CBD-8585-E926B3F57171}" type="slidenum">
              <a:rPr lang="de-DE" b="0" smtClean="0"/>
              <a:pPr eaLnBrk="1" hangingPunct="1"/>
              <a:t>98</a:t>
            </a:fld>
            <a:endParaRPr lang="de-DE" b="0"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8B7C80A-EAB8-4AAB-AD88-201349344708}" type="slidenum">
              <a:rPr lang="de-DE" b="0" smtClean="0"/>
              <a:pPr eaLnBrk="1" hangingPunct="1"/>
              <a:t>99</a:t>
            </a:fld>
            <a:endParaRPr lang="de-DE" b="0"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954165882"/>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67404879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0"/>
            <a:ext cx="2286000" cy="61261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0" y="0"/>
            <a:ext cx="6705600" cy="6126163"/>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75120050"/>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23505698"/>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09189900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3138773206"/>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97005094"/>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65002423"/>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9087383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78135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75903778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75425761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9" name="Rectangle 7"/>
          <p:cNvSpPr>
            <a:spLocks noChangeArrowheads="1"/>
          </p:cNvSpPr>
          <p:nvPr userDrawn="1"/>
        </p:nvSpPr>
        <p:spPr bwMode="auto">
          <a:xfrm>
            <a:off x="0" y="0"/>
            <a:ext cx="9144000" cy="685800"/>
          </a:xfrm>
          <a:prstGeom prst="rect">
            <a:avLst/>
          </a:prstGeom>
          <a:gradFill rotWithShape="1">
            <a:gsLst>
              <a:gs pos="0">
                <a:srgbClr val="3A6DAF"/>
              </a:gs>
              <a:gs pos="100000">
                <a:srgbClr val="000000"/>
              </a:gs>
            </a:gsLst>
            <a:lin ang="0" scaled="1"/>
          </a:gradFill>
          <a:ln w="9525">
            <a:noFill/>
            <a:miter lim="800000"/>
            <a:headEnd/>
            <a:tailEnd/>
          </a:ln>
          <a:effectLst/>
        </p:spPr>
        <p:txBody>
          <a:bodyPr wrap="none" anchor="ctr"/>
          <a:lstStyle/>
          <a:p>
            <a:pPr>
              <a:defRPr/>
            </a:pPr>
            <a:endParaRPr lang="de-DE"/>
          </a:p>
        </p:txBody>
      </p:sp>
      <p:sp>
        <p:nvSpPr>
          <p:cNvPr id="6147" name="Rectangle 2"/>
          <p:cNvSpPr>
            <a:spLocks noGrp="1" noChangeArrowheads="1"/>
          </p:cNvSpPr>
          <p:nvPr>
            <p:ph type="title"/>
          </p:nvPr>
        </p:nvSpPr>
        <p:spPr bwMode="auto">
          <a:xfrm>
            <a:off x="0" y="0"/>
            <a:ext cx="91440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Titel</a:t>
            </a:r>
          </a:p>
        </p:txBody>
      </p:sp>
      <p:grpSp>
        <p:nvGrpSpPr>
          <p:cNvPr id="6148" name="Gruppieren 16"/>
          <p:cNvGrpSpPr>
            <a:grpSpLocks/>
          </p:cNvGrpSpPr>
          <p:nvPr userDrawn="1"/>
        </p:nvGrpSpPr>
        <p:grpSpPr bwMode="auto">
          <a:xfrm>
            <a:off x="0" y="6777038"/>
            <a:ext cx="9144000" cy="92075"/>
            <a:chOff x="0" y="6812280"/>
            <a:chExt cx="9144000" cy="91588"/>
          </a:xfrm>
        </p:grpSpPr>
        <p:sp>
          <p:nvSpPr>
            <p:cNvPr id="8213" name="Rectangle 21"/>
            <p:cNvSpPr>
              <a:spLocks noChangeArrowheads="1"/>
            </p:cNvSpPr>
            <p:nvPr userDrawn="1"/>
          </p:nvSpPr>
          <p:spPr bwMode="auto">
            <a:xfrm>
              <a:off x="0" y="6813859"/>
              <a:ext cx="9144000" cy="90009"/>
            </a:xfrm>
            <a:prstGeom prst="rect">
              <a:avLst/>
            </a:prstGeom>
            <a:solidFill>
              <a:srgbClr val="3A6DAF"/>
            </a:solidFill>
            <a:ln w="9525">
              <a:noFill/>
              <a:miter lim="800000"/>
              <a:headEnd/>
              <a:tailEnd/>
            </a:ln>
            <a:effectLst/>
          </p:spPr>
          <p:txBody>
            <a:bodyPr wrap="none" anchor="ctr"/>
            <a:lstStyle/>
            <a:p>
              <a:pPr>
                <a:defRPr/>
              </a:pPr>
              <a:endParaRPr lang="de-DE"/>
            </a:p>
          </p:txBody>
        </p:sp>
        <p:sp>
          <p:nvSpPr>
            <p:cNvPr id="8227" name="Rectangle 35"/>
            <p:cNvSpPr>
              <a:spLocks noChangeArrowheads="1"/>
            </p:cNvSpPr>
            <p:nvPr userDrawn="1"/>
          </p:nvSpPr>
          <p:spPr bwMode="auto">
            <a:xfrm>
              <a:off x="0" y="6812280"/>
              <a:ext cx="2468563" cy="90008"/>
            </a:xfrm>
            <a:prstGeom prst="rect">
              <a:avLst/>
            </a:prstGeom>
            <a:gradFill rotWithShape="1">
              <a:gsLst>
                <a:gs pos="0">
                  <a:srgbClr val="000000"/>
                </a:gs>
                <a:gs pos="100000">
                  <a:srgbClr val="3A6DAF"/>
                </a:gs>
              </a:gsLst>
              <a:lin ang="0" scaled="1"/>
            </a:gradFill>
            <a:ln w="9525">
              <a:noFill/>
              <a:miter lim="800000"/>
              <a:headEnd/>
              <a:tailEnd/>
            </a:ln>
            <a:effectLst/>
          </p:spPr>
          <p:txBody>
            <a:bodyPr wrap="none" lIns="90000" tIns="46800" rIns="90000" bIns="46800" anchor="ctr"/>
            <a:lstStyle/>
            <a:p>
              <a:pPr>
                <a:defRPr/>
              </a:pPr>
              <a:endParaRPr lang="de-DE"/>
            </a:p>
          </p:txBody>
        </p:sp>
      </p:grpSp>
      <p:sp>
        <p:nvSpPr>
          <p:cNvPr id="8229" name="Rectangle 37"/>
          <p:cNvSpPr>
            <a:spLocks noChangeArrowheads="1"/>
          </p:cNvSpPr>
          <p:nvPr userDrawn="1"/>
        </p:nvSpPr>
        <p:spPr bwMode="auto">
          <a:xfrm>
            <a:off x="428625" y="1030288"/>
            <a:ext cx="8229600" cy="5099050"/>
          </a:xfrm>
          <a:prstGeom prst="rect">
            <a:avLst/>
          </a:prstGeom>
          <a:noFill/>
          <a:ln w="9525">
            <a:noFill/>
            <a:miter lim="800000"/>
            <a:headEnd/>
            <a:tailEnd/>
          </a:ln>
          <a:effectLst/>
        </p:spPr>
        <p:txBody>
          <a:bodyPr/>
          <a:lstStyle/>
          <a:p>
            <a:pPr marL="342900" indent="-342900">
              <a:spcBef>
                <a:spcPct val="20000"/>
              </a:spcBef>
              <a:buFontTx/>
              <a:buChar char="•"/>
              <a:defRPr/>
            </a:pPr>
            <a:endParaRPr lang="en-US" sz="2000" b="0"/>
          </a:p>
        </p:txBody>
      </p:sp>
      <p:sp>
        <p:nvSpPr>
          <p:cNvPr id="6150" name="Rectangle 39"/>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6151" name="Picture 32" descr="luh_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6988" y="0"/>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AEI-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525" y="357188"/>
            <a:ext cx="3841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p:cNvSpPr/>
          <p:nvPr userDrawn="1"/>
        </p:nvSpPr>
        <p:spPr bwMode="auto">
          <a:xfrm>
            <a:off x="0" y="6533964"/>
            <a:ext cx="363984" cy="243619"/>
          </a:xfrm>
          <a:prstGeom prst="rect">
            <a:avLst/>
          </a:prstGeom>
          <a:gradFill flip="none" rotWithShape="1">
            <a:gsLst>
              <a:gs pos="15000">
                <a:schemeClr val="tx1">
                  <a:alpha val="90000"/>
                </a:schemeClr>
              </a:gs>
              <a:gs pos="86000">
                <a:srgbClr val="5586C7">
                  <a:alpha val="91000"/>
                </a:srgbClr>
              </a:gs>
              <a:gs pos="100000">
                <a:schemeClr val="bg1"/>
              </a:gs>
            </a:gsLst>
            <a:path path="rect">
              <a:fillToRect t="100000" r="100000"/>
            </a:path>
            <a:tileRect l="-100000" b="-100000"/>
          </a:gradFill>
          <a:ln w="9525" cap="flat" cmpd="sng" algn="ctr">
            <a:noFill/>
            <a:prstDash val="solid"/>
            <a:round/>
            <a:headEnd type="none" w="med" len="med"/>
            <a:tailEnd type="none" w="med" len="med"/>
          </a:ln>
          <a:effectLst/>
        </p:spPr>
        <p:txBody>
          <a:bodyPr lIns="90000" tIns="46800" rIns="90000" bIns="46800"/>
          <a:lstStyle/>
          <a:p>
            <a:pPr>
              <a:defRPr/>
            </a:pPr>
            <a:endParaRPr lang="de-DE"/>
          </a:p>
        </p:txBody>
      </p:sp>
      <p:sp>
        <p:nvSpPr>
          <p:cNvPr id="12" name="Textfeld 11"/>
          <p:cNvSpPr txBox="1"/>
          <p:nvPr userDrawn="1"/>
        </p:nvSpPr>
        <p:spPr>
          <a:xfrm>
            <a:off x="-17463" y="6532563"/>
            <a:ext cx="442913" cy="461962"/>
          </a:xfrm>
          <a:prstGeom prst="rect">
            <a:avLst/>
          </a:prstGeom>
          <a:noFill/>
        </p:spPr>
        <p:txBody>
          <a:bodyPr>
            <a:spAutoFit/>
          </a:bodyPr>
          <a:lstStyle/>
          <a:p>
            <a:pPr>
              <a:defRPr/>
            </a:pPr>
            <a:fld id="{D44302F5-F663-456F-A6BE-FE888F8B71ED}" type="slidenum">
              <a:rPr lang="de-DE" sz="1200" b="0">
                <a:solidFill>
                  <a:schemeClr val="bg1"/>
                </a:solidFill>
              </a:rPr>
              <a:pPr>
                <a:defRPr/>
              </a:pPr>
              <a:t>‹#›</a:t>
            </a:fld>
            <a:endParaRPr lang="de-DE" sz="1200" b="0" dirty="0">
              <a:solidFill>
                <a:schemeClr val="bg1"/>
              </a:solidFill>
            </a:endParaRPr>
          </a:p>
        </p:txBody>
      </p:sp>
      <p:pic>
        <p:nvPicPr>
          <p:cNvPr id="6157" name="Grafik 13" descr="LOGO2.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148638" y="9525"/>
            <a:ext cx="977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ransition>
    <p:fade thruBlk="1"/>
  </p:transition>
  <p:timing>
    <p:tnLst>
      <p:par>
        <p:cTn id="1" dur="indefinite" restart="never" nodeType="tmRoot"/>
      </p:par>
    </p:tnLst>
  </p:timing>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1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1.xml"/><Relationship Id="rId1" Type="http://schemas.openxmlformats.org/officeDocument/2006/relationships/slideLayout" Target="../slideLayouts/slideLayout12.xml"/><Relationship Id="rId5" Type="http://schemas.openxmlformats.org/officeDocument/2006/relationships/image" Target="../media/image154.png"/><Relationship Id="rId4" Type="http://schemas.openxmlformats.org/officeDocument/2006/relationships/image" Target="../media/image153.png"/></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2.xml"/><Relationship Id="rId1" Type="http://schemas.openxmlformats.org/officeDocument/2006/relationships/slideLayout" Target="../slideLayouts/slideLayout12.xml"/><Relationship Id="rId4" Type="http://schemas.openxmlformats.org/officeDocument/2006/relationships/image" Target="../media/image156.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158.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8" Type="http://schemas.openxmlformats.org/officeDocument/2006/relationships/image" Target="../media/image160.wmf"/><Relationship Id="rId3" Type="http://schemas.openxmlformats.org/officeDocument/2006/relationships/notesSlide" Target="../notesSlides/notesSlide106.xml"/><Relationship Id="rId7" Type="http://schemas.openxmlformats.org/officeDocument/2006/relationships/oleObject" Target="../embeddings/oleObject4.bin"/><Relationship Id="rId12" Type="http://schemas.openxmlformats.org/officeDocument/2006/relationships/image" Target="../media/image162.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59.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61.wmf"/><Relationship Id="rId4" Type="http://schemas.openxmlformats.org/officeDocument/2006/relationships/image" Target="../media/image163.png"/><Relationship Id="rId9" Type="http://schemas.openxmlformats.org/officeDocument/2006/relationships/oleObject" Target="../embeddings/oleObject5.bin"/></Relationships>
</file>

<file path=ppt/slides/_rels/slide107.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notesSlide" Target="../notesSlides/notesSlide107.xml"/><Relationship Id="rId7"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64.wmf"/><Relationship Id="rId5" Type="http://schemas.openxmlformats.org/officeDocument/2006/relationships/oleObject" Target="../embeddings/oleObject7.bin"/><Relationship Id="rId10" Type="http://schemas.openxmlformats.org/officeDocument/2006/relationships/image" Target="../media/image166.wmf"/><Relationship Id="rId4" Type="http://schemas.openxmlformats.org/officeDocument/2006/relationships/image" Target="../media/image167.png"/><Relationship Id="rId9" Type="http://schemas.openxmlformats.org/officeDocument/2006/relationships/oleObject" Target="../embeddings/oleObject9.bin"/></Relationships>
</file>

<file path=ppt/slides/_rels/slide108.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notesSlide" Target="../notesSlides/notesSlide108.xml"/><Relationship Id="rId7"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64.wmf"/><Relationship Id="rId5" Type="http://schemas.openxmlformats.org/officeDocument/2006/relationships/oleObject" Target="../embeddings/oleObject10.bin"/><Relationship Id="rId10" Type="http://schemas.openxmlformats.org/officeDocument/2006/relationships/image" Target="../media/image168.wmf"/><Relationship Id="rId4" Type="http://schemas.openxmlformats.org/officeDocument/2006/relationships/image" Target="../media/image169.png"/><Relationship Id="rId9" Type="http://schemas.openxmlformats.org/officeDocument/2006/relationships/oleObject" Target="../embeddings/oleObject12.bin"/></Relationships>
</file>

<file path=ppt/slides/_rels/slide109.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notesSlide" Target="../notesSlides/notesSlide109.xml"/><Relationship Id="rId7"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164.wmf"/><Relationship Id="rId5" Type="http://schemas.openxmlformats.org/officeDocument/2006/relationships/oleObject" Target="../embeddings/oleObject13.bin"/><Relationship Id="rId4" Type="http://schemas.openxmlformats.org/officeDocument/2006/relationships/image" Target="../media/image170.png"/><Relationship Id="rId9"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2.xml"/><Relationship Id="rId7" Type="http://schemas.openxmlformats.org/officeDocument/2006/relationships/image" Target="../media/image2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110.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2.jpeg"/><Relationship Id="rId7"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notesSlide" Target="../notesSlides/notesSlide7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9.wmf"/><Relationship Id="rId5" Type="http://schemas.openxmlformats.org/officeDocument/2006/relationships/oleObject" Target="../embeddings/oleObject1.bin"/><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p:cNvSpPr>
            <a:spLocks noChangeArrowheads="1"/>
          </p:cNvSpPr>
          <p:nvPr/>
        </p:nvSpPr>
        <p:spPr bwMode="auto">
          <a:xfrm>
            <a:off x="477838" y="1598613"/>
            <a:ext cx="8188325" cy="1792287"/>
          </a:xfrm>
          <a:prstGeom prst="roundRect">
            <a:avLst>
              <a:gd name="adj" fmla="val 16667"/>
            </a:avLst>
          </a:prstGeom>
          <a:gradFill rotWithShape="0">
            <a:gsLst>
              <a:gs pos="0">
                <a:srgbClr val="3A6DAF"/>
              </a:gs>
              <a:gs pos="100000">
                <a:srgbClr val="1B3251"/>
              </a:gs>
            </a:gsLst>
            <a:lin ang="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sp>
        <p:nvSpPr>
          <p:cNvPr id="2051" name="Rectangle 3"/>
          <p:cNvSpPr>
            <a:spLocks noChangeArrowheads="1"/>
          </p:cNvSpPr>
          <p:nvPr/>
        </p:nvSpPr>
        <p:spPr bwMode="auto">
          <a:xfrm>
            <a:off x="576263" y="1906588"/>
            <a:ext cx="799147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smtClean="0">
                <a:solidFill>
                  <a:schemeClr val="bg1"/>
                </a:solidFill>
              </a:rPr>
              <a:t>Application of squeezed </a:t>
            </a:r>
            <a:r>
              <a:rPr lang="en-US" sz="3200" dirty="0">
                <a:solidFill>
                  <a:schemeClr val="bg1"/>
                </a:solidFill>
              </a:rPr>
              <a:t>light</a:t>
            </a:r>
          </a:p>
          <a:p>
            <a:pPr algn="ctr"/>
            <a:endParaRPr lang="en-US" sz="800" dirty="0">
              <a:solidFill>
                <a:schemeClr val="bg1"/>
              </a:solidFill>
            </a:endParaRPr>
          </a:p>
          <a:p>
            <a:pPr algn="ctr"/>
            <a:r>
              <a:rPr lang="en-US" sz="3200" dirty="0">
                <a:solidFill>
                  <a:schemeClr val="bg1"/>
                </a:solidFill>
              </a:rPr>
              <a:t>in present and future GW observatories</a:t>
            </a:r>
          </a:p>
        </p:txBody>
      </p:sp>
      <p:sp>
        <p:nvSpPr>
          <p:cNvPr id="2052" name="Rectangle 22"/>
          <p:cNvSpPr>
            <a:spLocks noChangeArrowheads="1"/>
          </p:cNvSpPr>
          <p:nvPr/>
        </p:nvSpPr>
        <p:spPr bwMode="auto">
          <a:xfrm>
            <a:off x="-101875" y="3957638"/>
            <a:ext cx="833596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lnSpc>
                <a:spcPct val="140000"/>
              </a:lnSpc>
              <a:spcBef>
                <a:spcPct val="20000"/>
              </a:spcBef>
            </a:pPr>
            <a:r>
              <a:rPr lang="en-US" sz="2000" b="0" dirty="0"/>
              <a:t>Alexander Khalaidovski for the AEI Quantum Interferometry </a:t>
            </a:r>
            <a:r>
              <a:rPr lang="en-US" sz="2000" b="0" dirty="0" smtClean="0"/>
              <a:t>Group </a:t>
            </a:r>
            <a:r>
              <a:rPr lang="en-US" sz="2000" b="0" dirty="0"/>
              <a:t>(Roman Schnabel)</a:t>
            </a:r>
          </a:p>
        </p:txBody>
      </p:sp>
      <p:sp>
        <p:nvSpPr>
          <p:cNvPr id="2053" name="Rectangle 25"/>
          <p:cNvSpPr>
            <a:spLocks noChangeArrowheads="1"/>
          </p:cNvSpPr>
          <p:nvPr/>
        </p:nvSpPr>
        <p:spPr bwMode="auto">
          <a:xfrm>
            <a:off x="1" y="6497053"/>
            <a:ext cx="9144000" cy="360947"/>
          </a:xfrm>
          <a:prstGeom prst="rect">
            <a:avLst/>
          </a:prstGeom>
          <a:solidFill>
            <a:srgbClr val="3B6D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p>
            <a:endParaRPr lang="de-DE"/>
          </a:p>
        </p:txBody>
      </p:sp>
      <p:sp>
        <p:nvSpPr>
          <p:cNvPr id="2055" name="Rectangle 29"/>
          <p:cNvSpPr>
            <a:spLocks noChangeArrowheads="1"/>
          </p:cNvSpPr>
          <p:nvPr/>
        </p:nvSpPr>
        <p:spPr bwMode="auto">
          <a:xfrm>
            <a:off x="150813" y="5272088"/>
            <a:ext cx="828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1200" b="0" dirty="0"/>
              <a:t>Albert Einstein Institute</a:t>
            </a:r>
          </a:p>
          <a:p>
            <a:pPr marL="342900" indent="-342900">
              <a:spcBef>
                <a:spcPct val="20000"/>
              </a:spcBef>
            </a:pPr>
            <a:r>
              <a:rPr lang="en-US" sz="1200" b="0" dirty="0"/>
              <a:t>Max Planck Institute for Gravitational Physics</a:t>
            </a:r>
          </a:p>
          <a:p>
            <a:pPr marL="342900" indent="-342900">
              <a:spcBef>
                <a:spcPct val="20000"/>
              </a:spcBef>
            </a:pPr>
            <a:r>
              <a:rPr lang="en-US" sz="1200" b="0" dirty="0"/>
              <a:t>Institute for Gravitational Physics of the Leibniz University Hannover</a:t>
            </a:r>
          </a:p>
          <a:p>
            <a:pPr marL="342900" indent="-342900">
              <a:spcBef>
                <a:spcPct val="20000"/>
              </a:spcBef>
            </a:pPr>
            <a:r>
              <a:rPr lang="en-US" sz="1200" b="0" dirty="0"/>
              <a:t>http://www.qi.aei-hannover.de</a:t>
            </a:r>
          </a:p>
        </p:txBody>
      </p:sp>
      <p:sp>
        <p:nvSpPr>
          <p:cNvPr id="2057" name="Rectangle 7"/>
          <p:cNvSpPr>
            <a:spLocks noChangeArrowheads="1"/>
          </p:cNvSpPr>
          <p:nvPr/>
        </p:nvSpPr>
        <p:spPr bwMode="auto">
          <a:xfrm>
            <a:off x="0" y="0"/>
            <a:ext cx="9144000" cy="685800"/>
          </a:xfrm>
          <a:prstGeom prst="rect">
            <a:avLst/>
          </a:prstGeom>
          <a:gradFill rotWithShape="1">
            <a:gsLst>
              <a:gs pos="0">
                <a:srgbClr val="3A6DAF"/>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2058" name="Rectangle 2"/>
          <p:cNvSpPr>
            <a:spLocks noChangeArrowheads="1"/>
          </p:cNvSpPr>
          <p:nvPr/>
        </p:nvSpPr>
        <p:spPr bwMode="auto">
          <a:xfrm>
            <a:off x="7527925" y="685800"/>
            <a:ext cx="1616075" cy="3889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2" name="Rectangle 1"/>
          <p:cNvSpPr/>
          <p:nvPr/>
        </p:nvSpPr>
        <p:spPr bwMode="auto">
          <a:xfrm>
            <a:off x="-192505" y="685800"/>
            <a:ext cx="9500134" cy="38893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192508" y="6325691"/>
            <a:ext cx="9500134" cy="38893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pic>
        <p:nvPicPr>
          <p:cNvPr id="13" name="Grafik 6" descr="Photo-beschnitten - small.jpg"/>
          <p:cNvPicPr>
            <a:picLocks noChangeAspect="1"/>
          </p:cNvPicPr>
          <p:nvPr/>
        </p:nvPicPr>
        <p:blipFill>
          <a:blip r:embed="rId3"/>
          <a:srcRect/>
          <a:stretch>
            <a:fillRect/>
          </a:stretch>
        </p:blipFill>
        <p:spPr bwMode="auto">
          <a:xfrm>
            <a:off x="5936675" y="5024390"/>
            <a:ext cx="3197701" cy="1698859"/>
          </a:xfrm>
          <a:prstGeom prst="rect">
            <a:avLst/>
          </a:prstGeom>
          <a:noFill/>
          <a:ln w="9525">
            <a:noFill/>
            <a:miter lim="800000"/>
            <a:headEnd/>
            <a:tailEnd/>
          </a:ln>
          <a:effectLst>
            <a:outerShdw blurRad="127000" dist="63500" dir="2700000" sx="101000" sy="101000" algn="tl" rotWithShape="0">
              <a:srgbClr val="58564C">
                <a:alpha val="40000"/>
              </a:srgbClr>
            </a:outerShdw>
          </a:effectLst>
        </p:spPr>
      </p:pic>
    </p:spTree>
    <p:extLst>
      <p:ext uri="{BB962C8B-B14F-4D97-AF65-F5344CB8AC3E}">
        <p14:creationId xmlns:p14="http://schemas.microsoft.com/office/powerpoint/2010/main" val="3163449604"/>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46"/>
          <p:cNvSpPr>
            <a:spLocks noChangeArrowheads="1"/>
          </p:cNvSpPr>
          <p:nvPr/>
        </p:nvSpPr>
        <p:spPr bwMode="auto">
          <a:xfrm>
            <a:off x="2430463" y="2967038"/>
            <a:ext cx="981075" cy="987425"/>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pic>
        <p:nvPicPr>
          <p:cNvPr id="18435" name="Picture 49" descr="txp_fi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090738" y="4437063"/>
            <a:ext cx="166687"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Line 50"/>
          <p:cNvSpPr>
            <a:spLocks noChangeShapeType="1"/>
          </p:cNvSpPr>
          <p:nvPr/>
        </p:nvSpPr>
        <p:spPr bwMode="auto">
          <a:xfrm flipH="1">
            <a:off x="3414713" y="2627313"/>
            <a:ext cx="0" cy="15113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de-DE"/>
          </a:p>
        </p:txBody>
      </p:sp>
      <p:sp>
        <p:nvSpPr>
          <p:cNvPr id="18437" name="Line 51"/>
          <p:cNvSpPr>
            <a:spLocks noChangeShapeType="1"/>
          </p:cNvSpPr>
          <p:nvPr/>
        </p:nvSpPr>
        <p:spPr bwMode="auto">
          <a:xfrm>
            <a:off x="2119313" y="2957513"/>
            <a:ext cx="210820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18438" name="Line 52"/>
          <p:cNvSpPr>
            <a:spLocks noChangeShapeType="1"/>
          </p:cNvSpPr>
          <p:nvPr/>
        </p:nvSpPr>
        <p:spPr bwMode="auto">
          <a:xfrm>
            <a:off x="2119313" y="3960813"/>
            <a:ext cx="210820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18439" name="Line 55"/>
          <p:cNvSpPr>
            <a:spLocks noChangeShapeType="1"/>
          </p:cNvSpPr>
          <p:nvPr/>
        </p:nvSpPr>
        <p:spPr bwMode="auto">
          <a:xfrm flipH="1">
            <a:off x="2411413" y="2627313"/>
            <a:ext cx="0" cy="15113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de-DE"/>
          </a:p>
        </p:txBody>
      </p:sp>
      <p:sp>
        <p:nvSpPr>
          <p:cNvPr id="18440" name="Line 56"/>
          <p:cNvSpPr>
            <a:spLocks noChangeShapeType="1"/>
          </p:cNvSpPr>
          <p:nvPr/>
        </p:nvSpPr>
        <p:spPr bwMode="auto">
          <a:xfrm>
            <a:off x="3821113" y="3592513"/>
            <a:ext cx="0" cy="330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8441" name="Line 57"/>
          <p:cNvSpPr>
            <a:spLocks noChangeShapeType="1"/>
          </p:cNvSpPr>
          <p:nvPr/>
        </p:nvSpPr>
        <p:spPr bwMode="auto">
          <a:xfrm flipH="1" flipV="1">
            <a:off x="3821113" y="2970213"/>
            <a:ext cx="0" cy="355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8442" name="Line 58"/>
          <p:cNvSpPr>
            <a:spLocks noChangeShapeType="1"/>
          </p:cNvSpPr>
          <p:nvPr/>
        </p:nvSpPr>
        <p:spPr bwMode="auto">
          <a:xfrm>
            <a:off x="2449513" y="2716213"/>
            <a:ext cx="901700"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pic>
        <p:nvPicPr>
          <p:cNvPr id="18443" name="Picture 61" descr="heisenberg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6550" y="984250"/>
            <a:ext cx="21526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Line 64"/>
          <p:cNvSpPr>
            <a:spLocks noChangeShapeType="1"/>
          </p:cNvSpPr>
          <p:nvPr/>
        </p:nvSpPr>
        <p:spPr bwMode="auto">
          <a:xfrm flipH="1">
            <a:off x="1338263" y="3452813"/>
            <a:ext cx="1593850" cy="1692275"/>
          </a:xfrm>
          <a:prstGeom prst="line">
            <a:avLst/>
          </a:prstGeom>
          <a:noFill/>
          <a:ln w="38100">
            <a:solidFill>
              <a:srgbClr val="FF0000"/>
            </a:solidFill>
            <a:round/>
            <a:headEnd type="triangle" w="lg" len="lg"/>
            <a:tailEnd/>
          </a:ln>
          <a:extLst>
            <a:ext uri="{909E8E84-426E-40DD-AFC4-6F175D3DCCD1}">
              <a14:hiddenFill xmlns:a14="http://schemas.microsoft.com/office/drawing/2010/main">
                <a:noFill/>
              </a14:hiddenFill>
            </a:ext>
          </a:extLst>
        </p:spPr>
        <p:txBody>
          <a:bodyPr/>
          <a:lstStyle/>
          <a:p>
            <a:endParaRPr lang="de-DE"/>
          </a:p>
        </p:txBody>
      </p:sp>
      <p:sp>
        <p:nvSpPr>
          <p:cNvPr id="2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COHERENT STATES</a:t>
            </a:r>
          </a:p>
        </p:txBody>
      </p:sp>
      <p:sp>
        <p:nvSpPr>
          <p:cNvPr id="18446" name="Freihandform 24"/>
          <p:cNvSpPr>
            <a:spLocks/>
          </p:cNvSpPr>
          <p:nvPr/>
        </p:nvSpPr>
        <p:spPr bwMode="auto">
          <a:xfrm>
            <a:off x="1801813" y="4610100"/>
            <a:ext cx="25400" cy="88900"/>
          </a:xfrm>
          <a:custGeom>
            <a:avLst/>
            <a:gdLst>
              <a:gd name="T0" fmla="*/ 0 w 25863"/>
              <a:gd name="T1" fmla="*/ 0 h 88210"/>
              <a:gd name="T2" fmla="*/ 3419 w 25863"/>
              <a:gd name="T3" fmla="*/ 19962 h 88210"/>
              <a:gd name="T4" fmla="*/ 10256 w 25863"/>
              <a:gd name="T5" fmla="*/ 31938 h 88210"/>
              <a:gd name="T6" fmla="*/ 17093 w 25863"/>
              <a:gd name="T7" fmla="*/ 75855 h 88210"/>
              <a:gd name="T8" fmla="*/ 0 60000 65536"/>
              <a:gd name="T9" fmla="*/ 0 60000 65536"/>
              <a:gd name="T10" fmla="*/ 0 60000 65536"/>
              <a:gd name="T11" fmla="*/ 0 60000 65536"/>
              <a:gd name="T12" fmla="*/ 0 w 25863"/>
              <a:gd name="T13" fmla="*/ 0 h 88210"/>
              <a:gd name="T14" fmla="*/ 25863 w 25863"/>
              <a:gd name="T15" fmla="*/ 88210 h 88210"/>
            </a:gdLst>
            <a:ahLst/>
            <a:cxnLst>
              <a:cxn ang="T8">
                <a:pos x="T0" y="T1"/>
              </a:cxn>
              <a:cxn ang="T9">
                <a:pos x="T2" y="T3"/>
              </a:cxn>
              <a:cxn ang="T10">
                <a:pos x="T4" y="T5"/>
              </a:cxn>
              <a:cxn ang="T11">
                <a:pos x="T6" y="T7"/>
              </a:cxn>
            </a:cxnLst>
            <a:rect l="T12" t="T13" r="T14" b="T15"/>
            <a:pathLst>
              <a:path w="25863" h="88210">
                <a:moveTo>
                  <a:pt x="0" y="0"/>
                </a:moveTo>
                <a:cubicBezTo>
                  <a:pt x="1270" y="6350"/>
                  <a:pt x="1536" y="12987"/>
                  <a:pt x="3810" y="19050"/>
                </a:cubicBezTo>
                <a:cubicBezTo>
                  <a:pt x="5418" y="23337"/>
                  <a:pt x="10319" y="26038"/>
                  <a:pt x="11430" y="30480"/>
                </a:cubicBezTo>
                <a:cubicBezTo>
                  <a:pt x="25863" y="88210"/>
                  <a:pt x="7551" y="49393"/>
                  <a:pt x="19050" y="72390"/>
                </a:cubicBezTo>
              </a:path>
            </a:pathLst>
          </a:custGeom>
          <a:noFill/>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sp>
        <p:nvSpPr>
          <p:cNvPr id="18447" name="Freihandform 25"/>
          <p:cNvSpPr>
            <a:spLocks/>
          </p:cNvSpPr>
          <p:nvPr/>
        </p:nvSpPr>
        <p:spPr bwMode="auto">
          <a:xfrm>
            <a:off x="1831975" y="4583113"/>
            <a:ext cx="26988" cy="88900"/>
          </a:xfrm>
          <a:custGeom>
            <a:avLst/>
            <a:gdLst>
              <a:gd name="T0" fmla="*/ 0 w 25863"/>
              <a:gd name="T1" fmla="*/ 0 h 88210"/>
              <a:gd name="T2" fmla="*/ 4918 w 25863"/>
              <a:gd name="T3" fmla="*/ 19962 h 88210"/>
              <a:gd name="T4" fmla="*/ 14756 w 25863"/>
              <a:gd name="T5" fmla="*/ 31938 h 88210"/>
              <a:gd name="T6" fmla="*/ 24596 w 25863"/>
              <a:gd name="T7" fmla="*/ 75855 h 88210"/>
              <a:gd name="T8" fmla="*/ 0 60000 65536"/>
              <a:gd name="T9" fmla="*/ 0 60000 65536"/>
              <a:gd name="T10" fmla="*/ 0 60000 65536"/>
              <a:gd name="T11" fmla="*/ 0 60000 65536"/>
              <a:gd name="T12" fmla="*/ 0 w 25863"/>
              <a:gd name="T13" fmla="*/ 0 h 88210"/>
              <a:gd name="T14" fmla="*/ 25863 w 25863"/>
              <a:gd name="T15" fmla="*/ 88210 h 88210"/>
            </a:gdLst>
            <a:ahLst/>
            <a:cxnLst>
              <a:cxn ang="T8">
                <a:pos x="T0" y="T1"/>
              </a:cxn>
              <a:cxn ang="T9">
                <a:pos x="T2" y="T3"/>
              </a:cxn>
              <a:cxn ang="T10">
                <a:pos x="T4" y="T5"/>
              </a:cxn>
              <a:cxn ang="T11">
                <a:pos x="T6" y="T7"/>
              </a:cxn>
            </a:cxnLst>
            <a:rect l="T12" t="T13" r="T14" b="T15"/>
            <a:pathLst>
              <a:path w="25863" h="88210">
                <a:moveTo>
                  <a:pt x="0" y="0"/>
                </a:moveTo>
                <a:cubicBezTo>
                  <a:pt x="1270" y="6350"/>
                  <a:pt x="1536" y="12987"/>
                  <a:pt x="3810" y="19050"/>
                </a:cubicBezTo>
                <a:cubicBezTo>
                  <a:pt x="5418" y="23337"/>
                  <a:pt x="10319" y="26038"/>
                  <a:pt x="11430" y="30480"/>
                </a:cubicBezTo>
                <a:cubicBezTo>
                  <a:pt x="25863" y="88210"/>
                  <a:pt x="7551" y="49393"/>
                  <a:pt x="19050" y="72390"/>
                </a:cubicBezTo>
              </a:path>
            </a:pathLst>
          </a:custGeom>
          <a:noFill/>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sp>
        <p:nvSpPr>
          <p:cNvPr id="18448" name="Freihandform 26"/>
          <p:cNvSpPr>
            <a:spLocks/>
          </p:cNvSpPr>
          <p:nvPr/>
        </p:nvSpPr>
        <p:spPr bwMode="auto">
          <a:xfrm>
            <a:off x="1858963" y="4549775"/>
            <a:ext cx="25400" cy="87313"/>
          </a:xfrm>
          <a:custGeom>
            <a:avLst/>
            <a:gdLst>
              <a:gd name="T0" fmla="*/ 0 w 25863"/>
              <a:gd name="T1" fmla="*/ 0 h 88210"/>
              <a:gd name="T2" fmla="*/ 3419 w 25863"/>
              <a:gd name="T3" fmla="*/ 17916 h 88210"/>
              <a:gd name="T4" fmla="*/ 10256 w 25863"/>
              <a:gd name="T5" fmla="*/ 28666 h 88210"/>
              <a:gd name="T6" fmla="*/ 17093 w 25863"/>
              <a:gd name="T7" fmla="*/ 68084 h 88210"/>
              <a:gd name="T8" fmla="*/ 0 60000 65536"/>
              <a:gd name="T9" fmla="*/ 0 60000 65536"/>
              <a:gd name="T10" fmla="*/ 0 60000 65536"/>
              <a:gd name="T11" fmla="*/ 0 60000 65536"/>
              <a:gd name="T12" fmla="*/ 0 w 25863"/>
              <a:gd name="T13" fmla="*/ 0 h 88210"/>
              <a:gd name="T14" fmla="*/ 25863 w 25863"/>
              <a:gd name="T15" fmla="*/ 88210 h 88210"/>
            </a:gdLst>
            <a:ahLst/>
            <a:cxnLst>
              <a:cxn ang="T8">
                <a:pos x="T0" y="T1"/>
              </a:cxn>
              <a:cxn ang="T9">
                <a:pos x="T2" y="T3"/>
              </a:cxn>
              <a:cxn ang="T10">
                <a:pos x="T4" y="T5"/>
              </a:cxn>
              <a:cxn ang="T11">
                <a:pos x="T6" y="T7"/>
              </a:cxn>
            </a:cxnLst>
            <a:rect l="T12" t="T13" r="T14" b="T15"/>
            <a:pathLst>
              <a:path w="25863" h="88210">
                <a:moveTo>
                  <a:pt x="0" y="0"/>
                </a:moveTo>
                <a:cubicBezTo>
                  <a:pt x="1270" y="6350"/>
                  <a:pt x="1536" y="12987"/>
                  <a:pt x="3810" y="19050"/>
                </a:cubicBezTo>
                <a:cubicBezTo>
                  <a:pt x="5418" y="23337"/>
                  <a:pt x="10319" y="26038"/>
                  <a:pt x="11430" y="30480"/>
                </a:cubicBezTo>
                <a:cubicBezTo>
                  <a:pt x="25863" y="88210"/>
                  <a:pt x="7551" y="49393"/>
                  <a:pt x="19050" y="72390"/>
                </a:cubicBezTo>
              </a:path>
            </a:pathLst>
          </a:custGeom>
          <a:noFill/>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sp>
        <p:nvSpPr>
          <p:cNvPr id="18449" name="Freihandform 27"/>
          <p:cNvSpPr>
            <a:spLocks/>
          </p:cNvSpPr>
          <p:nvPr/>
        </p:nvSpPr>
        <p:spPr bwMode="auto">
          <a:xfrm>
            <a:off x="1889125" y="4522788"/>
            <a:ext cx="26988" cy="87312"/>
          </a:xfrm>
          <a:custGeom>
            <a:avLst/>
            <a:gdLst>
              <a:gd name="T0" fmla="*/ 0 w 25863"/>
              <a:gd name="T1" fmla="*/ 0 h 88210"/>
              <a:gd name="T2" fmla="*/ 4918 w 25863"/>
              <a:gd name="T3" fmla="*/ 17916 h 88210"/>
              <a:gd name="T4" fmla="*/ 14756 w 25863"/>
              <a:gd name="T5" fmla="*/ 28665 h 88210"/>
              <a:gd name="T6" fmla="*/ 24596 w 25863"/>
              <a:gd name="T7" fmla="*/ 68080 h 88210"/>
              <a:gd name="T8" fmla="*/ 0 60000 65536"/>
              <a:gd name="T9" fmla="*/ 0 60000 65536"/>
              <a:gd name="T10" fmla="*/ 0 60000 65536"/>
              <a:gd name="T11" fmla="*/ 0 60000 65536"/>
              <a:gd name="T12" fmla="*/ 0 w 25863"/>
              <a:gd name="T13" fmla="*/ 0 h 88210"/>
              <a:gd name="T14" fmla="*/ 25863 w 25863"/>
              <a:gd name="T15" fmla="*/ 88210 h 88210"/>
            </a:gdLst>
            <a:ahLst/>
            <a:cxnLst>
              <a:cxn ang="T8">
                <a:pos x="T0" y="T1"/>
              </a:cxn>
              <a:cxn ang="T9">
                <a:pos x="T2" y="T3"/>
              </a:cxn>
              <a:cxn ang="T10">
                <a:pos x="T4" y="T5"/>
              </a:cxn>
              <a:cxn ang="T11">
                <a:pos x="T6" y="T7"/>
              </a:cxn>
            </a:cxnLst>
            <a:rect l="T12" t="T13" r="T14" b="T15"/>
            <a:pathLst>
              <a:path w="25863" h="88210">
                <a:moveTo>
                  <a:pt x="0" y="0"/>
                </a:moveTo>
                <a:cubicBezTo>
                  <a:pt x="1270" y="6350"/>
                  <a:pt x="1536" y="12987"/>
                  <a:pt x="3810" y="19050"/>
                </a:cubicBezTo>
                <a:cubicBezTo>
                  <a:pt x="5418" y="23337"/>
                  <a:pt x="10319" y="26038"/>
                  <a:pt x="11430" y="30480"/>
                </a:cubicBezTo>
                <a:cubicBezTo>
                  <a:pt x="25863" y="88210"/>
                  <a:pt x="7551" y="49393"/>
                  <a:pt x="19050" y="72390"/>
                </a:cubicBezTo>
              </a:path>
            </a:pathLst>
          </a:custGeom>
          <a:noFill/>
          <a:ln w="1905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pic>
        <p:nvPicPr>
          <p:cNvPr id="1845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63" y="1352550"/>
            <a:ext cx="16383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5725" y="5118100"/>
            <a:ext cx="16383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Line 54"/>
          <p:cNvSpPr>
            <a:spLocks noChangeShapeType="1"/>
          </p:cNvSpPr>
          <p:nvPr/>
        </p:nvSpPr>
        <p:spPr bwMode="auto">
          <a:xfrm flipV="1">
            <a:off x="1035050" y="5138738"/>
            <a:ext cx="4252913" cy="11112"/>
          </a:xfrm>
          <a:prstGeom prst="line">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18453" name="Line 53"/>
          <p:cNvSpPr>
            <a:spLocks noChangeShapeType="1"/>
          </p:cNvSpPr>
          <p:nvPr/>
        </p:nvSpPr>
        <p:spPr bwMode="auto">
          <a:xfrm>
            <a:off x="1347788" y="1827213"/>
            <a:ext cx="0" cy="3514725"/>
          </a:xfrm>
          <a:prstGeom prst="line">
            <a:avLst/>
          </a:prstGeom>
          <a:noFill/>
          <a:ln w="31750">
            <a:solidFill>
              <a:schemeClr val="tx1"/>
            </a:solidFill>
            <a:round/>
            <a:headEnd type="triangle" w="med" len="lg"/>
            <a:tailEnd/>
          </a:ln>
          <a:extLst>
            <a:ext uri="{909E8E84-426E-40DD-AFC4-6F175D3DCCD1}">
              <a14:hiddenFill xmlns:a14="http://schemas.microsoft.com/office/drawing/2010/main">
                <a:noFill/>
              </a14:hiddenFill>
            </a:ext>
          </a:extLst>
        </p:spPr>
        <p:txBody>
          <a:bodyPr/>
          <a:lstStyle/>
          <a:p>
            <a:endParaRPr lang="de-DE"/>
          </a:p>
        </p:txBody>
      </p:sp>
      <p:pic>
        <p:nvPicPr>
          <p:cNvPr id="18454"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2200" y="3313113"/>
            <a:ext cx="103505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2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00300" y="2287588"/>
            <a:ext cx="10334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2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0338" y="3313113"/>
            <a:ext cx="24257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FREQUENCY-DEPENDENT SQUEEZING</a:t>
            </a:r>
          </a:p>
        </p:txBody>
      </p:sp>
      <p:pic>
        <p:nvPicPr>
          <p:cNvPr id="1167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866775"/>
            <a:ext cx="5446713"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0" name="Group 41"/>
          <p:cNvGrpSpPr>
            <a:grpSpLocks/>
          </p:cNvGrpSpPr>
          <p:nvPr/>
        </p:nvGrpSpPr>
        <p:grpSpPr bwMode="auto">
          <a:xfrm>
            <a:off x="228600" y="2139950"/>
            <a:ext cx="8915400" cy="4557713"/>
            <a:chOff x="60" y="912"/>
            <a:chExt cx="5616" cy="2871"/>
          </a:xfrm>
        </p:grpSpPr>
        <p:pic>
          <p:nvPicPr>
            <p:cNvPr id="116743" name="Picture 42" descr="tom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 y="912"/>
              <a:ext cx="5616" cy="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3"/>
            <p:cNvSpPr txBox="1">
              <a:spLocks noChangeArrowheads="1"/>
            </p:cNvSpPr>
            <p:nvPr/>
          </p:nvSpPr>
          <p:spPr bwMode="auto">
            <a:xfrm>
              <a:off x="1520" y="2888"/>
              <a:ext cx="630" cy="202"/>
            </a:xfrm>
            <a:prstGeom prst="rect">
              <a:avLst/>
            </a:prstGeom>
            <a:noFill/>
            <a:ln w="9525">
              <a:noFill/>
              <a:miter lim="800000"/>
              <a:headEnd/>
              <a:tailEnd/>
            </a:ln>
            <a:effectLst/>
          </p:spPr>
          <p:txBody>
            <a:bodyPr wrap="none">
              <a:spAutoFit/>
            </a:bodyPr>
            <a:lstStyle/>
            <a:p>
              <a:pPr>
                <a:defRPr/>
              </a:pPr>
              <a:r>
                <a:rPr lang="en-US" sz="1500">
                  <a:solidFill>
                    <a:schemeClr val="bg1"/>
                  </a:solidFill>
                  <a:effectLst>
                    <a:outerShdw blurRad="38100" dist="38100" dir="2700000" algn="tl">
                      <a:srgbClr val="808080"/>
                    </a:outerShdw>
                  </a:effectLst>
                </a:rPr>
                <a:t>14.1 MHz</a:t>
              </a:r>
              <a:endParaRPr lang="de-DE"/>
            </a:p>
          </p:txBody>
        </p:sp>
        <p:sp>
          <p:nvSpPr>
            <p:cNvPr id="116745" name="Rectangle 44"/>
            <p:cNvSpPr>
              <a:spLocks noChangeArrowheads="1"/>
            </p:cNvSpPr>
            <p:nvPr/>
          </p:nvSpPr>
          <p:spPr bwMode="auto">
            <a:xfrm>
              <a:off x="1552" y="3264"/>
              <a:ext cx="144"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16746" name="Rectangle 45"/>
            <p:cNvSpPr>
              <a:spLocks noChangeArrowheads="1"/>
            </p:cNvSpPr>
            <p:nvPr/>
          </p:nvSpPr>
          <p:spPr bwMode="auto">
            <a:xfrm>
              <a:off x="96" y="1752"/>
              <a:ext cx="144"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sp>
        <p:nvSpPr>
          <p:cNvPr id="116741" name="Rechteck 12"/>
          <p:cNvSpPr>
            <a:spLocks noChangeArrowheads="1"/>
          </p:cNvSpPr>
          <p:nvPr/>
        </p:nvSpPr>
        <p:spPr bwMode="auto">
          <a:xfrm>
            <a:off x="0" y="2254250"/>
            <a:ext cx="4176713" cy="40322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pic>
        <p:nvPicPr>
          <p:cNvPr id="11674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84513"/>
            <a:ext cx="46069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AutoShape 7"/>
          <p:cNvSpPr>
            <a:spLocks noChangeArrowheads="1"/>
          </p:cNvSpPr>
          <p:nvPr/>
        </p:nvSpPr>
        <p:spPr bwMode="auto">
          <a:xfrm>
            <a:off x="244475" y="762000"/>
            <a:ext cx="8675688" cy="5448300"/>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45" name="Rectangle 2"/>
          <p:cNvSpPr txBox="1">
            <a:spLocks noChangeArrowheads="1"/>
          </p:cNvSpPr>
          <p:nvPr/>
        </p:nvSpPr>
        <p:spPr>
          <a:xfrm>
            <a:off x="-311150" y="103188"/>
            <a:ext cx="9144000" cy="674687"/>
          </a:xfrm>
          <a:prstGeom prst="rect">
            <a:avLst/>
          </a:prstGeom>
        </p:spPr>
        <p:txBody>
          <a:bodyPr/>
          <a:lstStyle/>
          <a:p>
            <a:pPr algn="ctr">
              <a:defRPr/>
            </a:pPr>
            <a:r>
              <a:rPr lang="en-US" sz="2600" kern="0" dirty="0">
                <a:solidFill>
                  <a:schemeClr val="bg1"/>
                </a:solidFill>
                <a:latin typeface="+mj-lt"/>
                <a:ea typeface="+mj-ea"/>
                <a:cs typeface="+mj-cs"/>
              </a:rPr>
              <a:t>PHASE-MATCHING</a:t>
            </a:r>
          </a:p>
        </p:txBody>
      </p:sp>
      <p:pic>
        <p:nvPicPr>
          <p:cNvPr id="1259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5625"/>
            <a:ext cx="82296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950" y="5180013"/>
            <a:ext cx="34766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38" y="979488"/>
            <a:ext cx="25241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7"/>
          <p:cNvSpPr>
            <a:spLocks noChangeArrowheads="1"/>
          </p:cNvSpPr>
          <p:nvPr/>
        </p:nvSpPr>
        <p:spPr bwMode="auto">
          <a:xfrm>
            <a:off x="244475" y="762000"/>
            <a:ext cx="8675688" cy="5448300"/>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45" name="Rectangle 2"/>
          <p:cNvSpPr txBox="1">
            <a:spLocks noChangeArrowheads="1"/>
          </p:cNvSpPr>
          <p:nvPr/>
        </p:nvSpPr>
        <p:spPr>
          <a:xfrm>
            <a:off x="-311150" y="103188"/>
            <a:ext cx="9144000" cy="674687"/>
          </a:xfrm>
          <a:prstGeom prst="rect">
            <a:avLst/>
          </a:prstGeom>
        </p:spPr>
        <p:txBody>
          <a:bodyPr/>
          <a:lstStyle/>
          <a:p>
            <a:pPr algn="ctr">
              <a:defRPr/>
            </a:pPr>
            <a:r>
              <a:rPr lang="en-US" sz="2600" kern="0" dirty="0">
                <a:solidFill>
                  <a:schemeClr val="bg1"/>
                </a:solidFill>
                <a:latin typeface="+mj-lt"/>
                <a:ea typeface="+mj-ea"/>
                <a:cs typeface="+mj-cs"/>
              </a:rPr>
              <a:t>SQUEEZING</a:t>
            </a:r>
          </a:p>
        </p:txBody>
      </p:sp>
      <p:pic>
        <p:nvPicPr>
          <p:cNvPr id="1269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330825"/>
            <a:ext cx="5943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930275"/>
            <a:ext cx="83883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Rechteck 8"/>
          <p:cNvSpPr>
            <a:spLocks noChangeArrowheads="1"/>
          </p:cNvSpPr>
          <p:nvPr/>
        </p:nvSpPr>
        <p:spPr bwMode="auto">
          <a:xfrm>
            <a:off x="5403850" y="1517650"/>
            <a:ext cx="665163" cy="4460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126983" name="Rechteck 9"/>
          <p:cNvSpPr>
            <a:spLocks noChangeArrowheads="1"/>
          </p:cNvSpPr>
          <p:nvPr/>
        </p:nvSpPr>
        <p:spPr bwMode="auto">
          <a:xfrm>
            <a:off x="173038" y="1649413"/>
            <a:ext cx="665162" cy="4460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Tree>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7"/>
          <p:cNvSpPr>
            <a:spLocks noChangeArrowheads="1"/>
          </p:cNvSpPr>
          <p:nvPr/>
        </p:nvSpPr>
        <p:spPr bwMode="auto">
          <a:xfrm>
            <a:off x="244475" y="762000"/>
            <a:ext cx="8675688" cy="5448300"/>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SQUEEZING</a:t>
            </a:r>
          </a:p>
        </p:txBody>
      </p:sp>
      <p:sp>
        <p:nvSpPr>
          <p:cNvPr id="128004" name="Rectangle 28"/>
          <p:cNvSpPr>
            <a:spLocks noChangeArrowheads="1"/>
          </p:cNvSpPr>
          <p:nvPr/>
        </p:nvSpPr>
        <p:spPr bwMode="auto">
          <a:xfrm>
            <a:off x="2092325" y="2641600"/>
            <a:ext cx="244475" cy="27241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05" name="Rectangle 29"/>
          <p:cNvSpPr>
            <a:spLocks noChangeArrowheads="1"/>
          </p:cNvSpPr>
          <p:nvPr/>
        </p:nvSpPr>
        <p:spPr bwMode="auto">
          <a:xfrm>
            <a:off x="2336800" y="2236788"/>
            <a:ext cx="244475" cy="31289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06" name="Rectangle 30"/>
          <p:cNvSpPr>
            <a:spLocks noChangeArrowheads="1"/>
          </p:cNvSpPr>
          <p:nvPr/>
        </p:nvSpPr>
        <p:spPr bwMode="auto">
          <a:xfrm>
            <a:off x="2581275" y="2439988"/>
            <a:ext cx="246063" cy="29257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07" name="Rectangle 31"/>
          <p:cNvSpPr>
            <a:spLocks noChangeArrowheads="1"/>
          </p:cNvSpPr>
          <p:nvPr/>
        </p:nvSpPr>
        <p:spPr bwMode="auto">
          <a:xfrm>
            <a:off x="2827338" y="2641600"/>
            <a:ext cx="244475" cy="27241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08" name="Rectangle 32"/>
          <p:cNvSpPr>
            <a:spLocks noChangeArrowheads="1"/>
          </p:cNvSpPr>
          <p:nvPr/>
        </p:nvSpPr>
        <p:spPr bwMode="auto">
          <a:xfrm>
            <a:off x="3071813" y="2557463"/>
            <a:ext cx="244475" cy="28082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09" name="Rectangle 33"/>
          <p:cNvSpPr>
            <a:spLocks noChangeArrowheads="1"/>
          </p:cNvSpPr>
          <p:nvPr/>
        </p:nvSpPr>
        <p:spPr bwMode="auto">
          <a:xfrm>
            <a:off x="3316288" y="2439988"/>
            <a:ext cx="246062" cy="29257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0" name="Rectangle 34"/>
          <p:cNvSpPr>
            <a:spLocks noChangeArrowheads="1"/>
          </p:cNvSpPr>
          <p:nvPr/>
        </p:nvSpPr>
        <p:spPr bwMode="auto">
          <a:xfrm>
            <a:off x="3560763" y="2557463"/>
            <a:ext cx="244475" cy="28082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1" name="Rectangle 35"/>
          <p:cNvSpPr>
            <a:spLocks noChangeArrowheads="1"/>
          </p:cNvSpPr>
          <p:nvPr/>
        </p:nvSpPr>
        <p:spPr bwMode="auto">
          <a:xfrm>
            <a:off x="3805238" y="2747963"/>
            <a:ext cx="244475" cy="26177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2" name="Rectangle 36"/>
          <p:cNvSpPr>
            <a:spLocks noChangeArrowheads="1"/>
          </p:cNvSpPr>
          <p:nvPr/>
        </p:nvSpPr>
        <p:spPr bwMode="auto">
          <a:xfrm>
            <a:off x="4049713" y="2641600"/>
            <a:ext cx="244475" cy="27241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3" name="Rectangle 37"/>
          <p:cNvSpPr>
            <a:spLocks noChangeArrowheads="1"/>
          </p:cNvSpPr>
          <p:nvPr/>
        </p:nvSpPr>
        <p:spPr bwMode="auto">
          <a:xfrm>
            <a:off x="4294188" y="2557463"/>
            <a:ext cx="246062" cy="28082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4" name="Rectangle 38"/>
          <p:cNvSpPr>
            <a:spLocks noChangeArrowheads="1"/>
          </p:cNvSpPr>
          <p:nvPr/>
        </p:nvSpPr>
        <p:spPr bwMode="auto">
          <a:xfrm>
            <a:off x="4540250" y="2806700"/>
            <a:ext cx="244475" cy="25590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5" name="Rectangle 39"/>
          <p:cNvSpPr>
            <a:spLocks noChangeArrowheads="1"/>
          </p:cNvSpPr>
          <p:nvPr/>
        </p:nvSpPr>
        <p:spPr bwMode="auto">
          <a:xfrm>
            <a:off x="4784725" y="2439988"/>
            <a:ext cx="244475" cy="29257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6" name="Rectangle 40"/>
          <p:cNvSpPr>
            <a:spLocks noChangeArrowheads="1"/>
          </p:cNvSpPr>
          <p:nvPr/>
        </p:nvSpPr>
        <p:spPr bwMode="auto">
          <a:xfrm>
            <a:off x="5029200" y="2466975"/>
            <a:ext cx="244475" cy="2898775"/>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7" name="Rectangle 41"/>
          <p:cNvSpPr>
            <a:spLocks noChangeArrowheads="1"/>
          </p:cNvSpPr>
          <p:nvPr/>
        </p:nvSpPr>
        <p:spPr bwMode="auto">
          <a:xfrm>
            <a:off x="5273675" y="2236788"/>
            <a:ext cx="244475" cy="31289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8" name="Rectangle 42"/>
          <p:cNvSpPr>
            <a:spLocks noChangeArrowheads="1"/>
          </p:cNvSpPr>
          <p:nvPr/>
        </p:nvSpPr>
        <p:spPr bwMode="auto">
          <a:xfrm>
            <a:off x="5518150" y="2747963"/>
            <a:ext cx="244475" cy="26177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19" name="Rectangle 43"/>
          <p:cNvSpPr>
            <a:spLocks noChangeArrowheads="1"/>
          </p:cNvSpPr>
          <p:nvPr/>
        </p:nvSpPr>
        <p:spPr bwMode="auto">
          <a:xfrm>
            <a:off x="5764213" y="2439988"/>
            <a:ext cx="244475" cy="29257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20" name="Rectangle 44"/>
          <p:cNvSpPr>
            <a:spLocks noChangeArrowheads="1"/>
          </p:cNvSpPr>
          <p:nvPr/>
        </p:nvSpPr>
        <p:spPr bwMode="auto">
          <a:xfrm>
            <a:off x="6008688" y="2557463"/>
            <a:ext cx="244475" cy="28082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21" name="Rectangle 45"/>
          <p:cNvSpPr>
            <a:spLocks noChangeArrowheads="1"/>
          </p:cNvSpPr>
          <p:nvPr/>
        </p:nvSpPr>
        <p:spPr bwMode="auto">
          <a:xfrm>
            <a:off x="6253163" y="2439988"/>
            <a:ext cx="244475" cy="29257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22" name="Rectangle 46"/>
          <p:cNvSpPr>
            <a:spLocks noChangeArrowheads="1"/>
          </p:cNvSpPr>
          <p:nvPr/>
        </p:nvSpPr>
        <p:spPr bwMode="auto">
          <a:xfrm>
            <a:off x="6497638" y="2641600"/>
            <a:ext cx="244475" cy="27241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23" name="Rectangle 47"/>
          <p:cNvSpPr>
            <a:spLocks noChangeArrowheads="1"/>
          </p:cNvSpPr>
          <p:nvPr/>
        </p:nvSpPr>
        <p:spPr bwMode="auto">
          <a:xfrm>
            <a:off x="6742113" y="2747963"/>
            <a:ext cx="244475" cy="26177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24" name="Rectangle 48"/>
          <p:cNvSpPr>
            <a:spLocks noChangeArrowheads="1"/>
          </p:cNvSpPr>
          <p:nvPr/>
        </p:nvSpPr>
        <p:spPr bwMode="auto">
          <a:xfrm>
            <a:off x="6986588" y="2641600"/>
            <a:ext cx="244475" cy="27241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25" name="Rectangle 49"/>
          <p:cNvSpPr>
            <a:spLocks noChangeArrowheads="1"/>
          </p:cNvSpPr>
          <p:nvPr/>
        </p:nvSpPr>
        <p:spPr bwMode="auto">
          <a:xfrm>
            <a:off x="7232650" y="2236788"/>
            <a:ext cx="244475" cy="31289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26" name="Rectangle 50"/>
          <p:cNvSpPr>
            <a:spLocks noChangeArrowheads="1"/>
          </p:cNvSpPr>
          <p:nvPr/>
        </p:nvSpPr>
        <p:spPr bwMode="auto">
          <a:xfrm>
            <a:off x="7477125" y="2466975"/>
            <a:ext cx="244475" cy="2898775"/>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28027" name="Line 10"/>
          <p:cNvSpPr>
            <a:spLocks noChangeAspect="1" noChangeShapeType="1"/>
          </p:cNvSpPr>
          <p:nvPr/>
        </p:nvSpPr>
        <p:spPr bwMode="auto">
          <a:xfrm>
            <a:off x="2082800" y="5365750"/>
            <a:ext cx="58039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128028" name="Line 11"/>
          <p:cNvSpPr>
            <a:spLocks noChangeAspect="1" noChangeShapeType="1"/>
          </p:cNvSpPr>
          <p:nvPr/>
        </p:nvSpPr>
        <p:spPr bwMode="auto">
          <a:xfrm flipV="1">
            <a:off x="2092325" y="1611313"/>
            <a:ext cx="0" cy="37671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128029" name="Rectangle 52"/>
          <p:cNvSpPr>
            <a:spLocks noChangeArrowheads="1"/>
          </p:cNvSpPr>
          <p:nvPr/>
        </p:nvSpPr>
        <p:spPr bwMode="auto">
          <a:xfrm>
            <a:off x="4146550" y="5480050"/>
            <a:ext cx="176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Time intervals</a:t>
            </a:r>
          </a:p>
        </p:txBody>
      </p:sp>
      <p:sp>
        <p:nvSpPr>
          <p:cNvPr id="128030" name="Text Box 13"/>
          <p:cNvSpPr txBox="1">
            <a:spLocks noChangeAspect="1" noChangeArrowheads="1"/>
          </p:cNvSpPr>
          <p:nvPr/>
        </p:nvSpPr>
        <p:spPr bwMode="auto">
          <a:xfrm rot="-5400000">
            <a:off x="-109537" y="3395662"/>
            <a:ext cx="299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000">
                <a:ea typeface="ＭＳ Ｐゴシック" pitchFamily="52" charset="-128"/>
              </a:rPr>
              <a:t>Photons per time interval</a:t>
            </a:r>
          </a:p>
        </p:txBody>
      </p:sp>
      <p:sp>
        <p:nvSpPr>
          <p:cNvPr id="37" name="Line 54"/>
          <p:cNvSpPr>
            <a:spLocks noChangeShapeType="1"/>
          </p:cNvSpPr>
          <p:nvPr/>
        </p:nvSpPr>
        <p:spPr bwMode="auto">
          <a:xfrm>
            <a:off x="2092325" y="2557463"/>
            <a:ext cx="56292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128032" name="Group 58"/>
          <p:cNvGrpSpPr>
            <a:grpSpLocks/>
          </p:cNvGrpSpPr>
          <p:nvPr/>
        </p:nvGrpSpPr>
        <p:grpSpPr bwMode="auto">
          <a:xfrm>
            <a:off x="1706563" y="2316163"/>
            <a:ext cx="404812" cy="457200"/>
            <a:chOff x="1211" y="1342"/>
            <a:chExt cx="255" cy="288"/>
          </a:xfrm>
        </p:grpSpPr>
        <p:sp>
          <p:nvSpPr>
            <p:cNvPr id="128038" name="Text Box 55"/>
            <p:cNvSpPr txBox="1">
              <a:spLocks noChangeArrowheads="1"/>
            </p:cNvSpPr>
            <p:nvPr/>
          </p:nvSpPr>
          <p:spPr bwMode="auto">
            <a:xfrm>
              <a:off x="1211" y="1342"/>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i="1">
                  <a:latin typeface="Times New Roman" pitchFamily="18" charset="0"/>
                  <a:ea typeface="ＭＳ Ｐゴシック" pitchFamily="52" charset="-128"/>
                </a:rPr>
                <a:t>N</a:t>
              </a:r>
            </a:p>
          </p:txBody>
        </p:sp>
        <p:sp>
          <p:nvSpPr>
            <p:cNvPr id="128039" name="Line 56"/>
            <p:cNvSpPr>
              <a:spLocks noChangeShapeType="1"/>
            </p:cNvSpPr>
            <p:nvPr/>
          </p:nvSpPr>
          <p:spPr bwMode="auto">
            <a:xfrm>
              <a:off x="1296" y="1392"/>
              <a:ext cx="117" cy="1"/>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41" name="Text Box 60"/>
          <p:cNvSpPr txBox="1">
            <a:spLocks noChangeArrowheads="1"/>
          </p:cNvSpPr>
          <p:nvPr/>
        </p:nvSpPr>
        <p:spPr bwMode="auto">
          <a:xfrm>
            <a:off x="4038600" y="1555750"/>
            <a:ext cx="4786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a:ea typeface="ＭＳ Ｐゴシック" pitchFamily="52" charset="-128"/>
              </a:rPr>
              <a:t>(No signal, but photon shot noise)</a:t>
            </a:r>
          </a:p>
        </p:txBody>
      </p:sp>
      <p:grpSp>
        <p:nvGrpSpPr>
          <p:cNvPr id="3" name="Group 27"/>
          <p:cNvGrpSpPr>
            <a:grpSpLocks/>
          </p:cNvGrpSpPr>
          <p:nvPr/>
        </p:nvGrpSpPr>
        <p:grpSpPr bwMode="auto">
          <a:xfrm>
            <a:off x="2090738" y="2225675"/>
            <a:ext cx="5643562" cy="668338"/>
            <a:chOff x="1353" y="1368"/>
            <a:chExt cx="3128" cy="1680"/>
          </a:xfrm>
        </p:grpSpPr>
        <p:sp>
          <p:nvSpPr>
            <p:cNvPr id="128036" name="Freeform 28"/>
            <p:cNvSpPr>
              <a:spLocks noChangeAspect="1"/>
            </p:cNvSpPr>
            <p:nvPr/>
          </p:nvSpPr>
          <p:spPr bwMode="auto">
            <a:xfrm>
              <a:off x="1353" y="1368"/>
              <a:ext cx="1569" cy="1653"/>
            </a:xfrm>
            <a:custGeom>
              <a:avLst/>
              <a:gdLst>
                <a:gd name="T0" fmla="*/ 0 w 4248"/>
                <a:gd name="T1" fmla="*/ 2 h 3162"/>
                <a:gd name="T2" fmla="*/ 0 w 4248"/>
                <a:gd name="T3" fmla="*/ 1 h 3162"/>
                <a:gd name="T4" fmla="*/ 0 w 4248"/>
                <a:gd name="T5" fmla="*/ 1 h 3162"/>
                <a:gd name="T6" fmla="*/ 0 w 4248"/>
                <a:gd name="T7" fmla="*/ 1 h 3162"/>
                <a:gd name="T8" fmla="*/ 0 w 4248"/>
                <a:gd name="T9" fmla="*/ 2 h 3162"/>
                <a:gd name="T10" fmla="*/ 0 w 4248"/>
                <a:gd name="T11" fmla="*/ 3 h 3162"/>
                <a:gd name="T12" fmla="*/ 0 w 4248"/>
                <a:gd name="T13" fmla="*/ 2 h 3162"/>
                <a:gd name="T14" fmla="*/ 0 w 4248"/>
                <a:gd name="T15" fmla="*/ 2 h 3162"/>
                <a:gd name="T16" fmla="*/ 0 60000 65536"/>
                <a:gd name="T17" fmla="*/ 0 60000 65536"/>
                <a:gd name="T18" fmla="*/ 0 60000 65536"/>
                <a:gd name="T19" fmla="*/ 0 60000 65536"/>
                <a:gd name="T20" fmla="*/ 0 60000 65536"/>
                <a:gd name="T21" fmla="*/ 0 60000 65536"/>
                <a:gd name="T22" fmla="*/ 0 60000 65536"/>
                <a:gd name="T23" fmla="*/ 0 60000 65536"/>
                <a:gd name="T24" fmla="*/ 0 w 4248"/>
                <a:gd name="T25" fmla="*/ 0 h 3162"/>
                <a:gd name="T26" fmla="*/ 4248 w 4248"/>
                <a:gd name="T27" fmla="*/ 3162 h 3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8" h="3162">
                  <a:moveTo>
                    <a:pt x="0" y="1577"/>
                  </a:moveTo>
                  <a:cubicBezTo>
                    <a:pt x="175" y="1184"/>
                    <a:pt x="351" y="792"/>
                    <a:pt x="528" y="529"/>
                  </a:cubicBezTo>
                  <a:cubicBezTo>
                    <a:pt x="705" y="266"/>
                    <a:pt x="887" y="0"/>
                    <a:pt x="1064" y="1"/>
                  </a:cubicBezTo>
                  <a:cubicBezTo>
                    <a:pt x="1241" y="2"/>
                    <a:pt x="1327" y="98"/>
                    <a:pt x="1592" y="537"/>
                  </a:cubicBezTo>
                  <a:cubicBezTo>
                    <a:pt x="1857" y="976"/>
                    <a:pt x="2389" y="2196"/>
                    <a:pt x="2656" y="2633"/>
                  </a:cubicBezTo>
                  <a:cubicBezTo>
                    <a:pt x="2923" y="3070"/>
                    <a:pt x="3015" y="3160"/>
                    <a:pt x="3192" y="3161"/>
                  </a:cubicBezTo>
                  <a:cubicBezTo>
                    <a:pt x="3369" y="3162"/>
                    <a:pt x="3544" y="2905"/>
                    <a:pt x="3720" y="2641"/>
                  </a:cubicBezTo>
                  <a:cubicBezTo>
                    <a:pt x="3896" y="2377"/>
                    <a:pt x="4160" y="1754"/>
                    <a:pt x="4248" y="1577"/>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sp>
          <p:nvSpPr>
            <p:cNvPr id="128037" name="Freeform 29"/>
            <p:cNvSpPr>
              <a:spLocks noChangeAspect="1"/>
            </p:cNvSpPr>
            <p:nvPr/>
          </p:nvSpPr>
          <p:spPr bwMode="auto">
            <a:xfrm>
              <a:off x="2911" y="1395"/>
              <a:ext cx="1570" cy="1653"/>
            </a:xfrm>
            <a:custGeom>
              <a:avLst/>
              <a:gdLst>
                <a:gd name="T0" fmla="*/ 0 w 4248"/>
                <a:gd name="T1" fmla="*/ 2 h 3162"/>
                <a:gd name="T2" fmla="*/ 0 w 4248"/>
                <a:gd name="T3" fmla="*/ 1 h 3162"/>
                <a:gd name="T4" fmla="*/ 0 w 4248"/>
                <a:gd name="T5" fmla="*/ 1 h 3162"/>
                <a:gd name="T6" fmla="*/ 0 w 4248"/>
                <a:gd name="T7" fmla="*/ 1 h 3162"/>
                <a:gd name="T8" fmla="*/ 0 w 4248"/>
                <a:gd name="T9" fmla="*/ 2 h 3162"/>
                <a:gd name="T10" fmla="*/ 0 w 4248"/>
                <a:gd name="T11" fmla="*/ 3 h 3162"/>
                <a:gd name="T12" fmla="*/ 0 w 4248"/>
                <a:gd name="T13" fmla="*/ 2 h 3162"/>
                <a:gd name="T14" fmla="*/ 0 w 4248"/>
                <a:gd name="T15" fmla="*/ 2 h 3162"/>
                <a:gd name="T16" fmla="*/ 0 60000 65536"/>
                <a:gd name="T17" fmla="*/ 0 60000 65536"/>
                <a:gd name="T18" fmla="*/ 0 60000 65536"/>
                <a:gd name="T19" fmla="*/ 0 60000 65536"/>
                <a:gd name="T20" fmla="*/ 0 60000 65536"/>
                <a:gd name="T21" fmla="*/ 0 60000 65536"/>
                <a:gd name="T22" fmla="*/ 0 60000 65536"/>
                <a:gd name="T23" fmla="*/ 0 60000 65536"/>
                <a:gd name="T24" fmla="*/ 0 w 4248"/>
                <a:gd name="T25" fmla="*/ 0 h 3162"/>
                <a:gd name="T26" fmla="*/ 4248 w 4248"/>
                <a:gd name="T27" fmla="*/ 3162 h 3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8" h="3162">
                  <a:moveTo>
                    <a:pt x="0" y="1577"/>
                  </a:moveTo>
                  <a:cubicBezTo>
                    <a:pt x="175" y="1184"/>
                    <a:pt x="351" y="792"/>
                    <a:pt x="528" y="529"/>
                  </a:cubicBezTo>
                  <a:cubicBezTo>
                    <a:pt x="705" y="266"/>
                    <a:pt x="887" y="0"/>
                    <a:pt x="1064" y="1"/>
                  </a:cubicBezTo>
                  <a:cubicBezTo>
                    <a:pt x="1241" y="2"/>
                    <a:pt x="1327" y="98"/>
                    <a:pt x="1592" y="537"/>
                  </a:cubicBezTo>
                  <a:cubicBezTo>
                    <a:pt x="1857" y="976"/>
                    <a:pt x="2389" y="2196"/>
                    <a:pt x="2656" y="2633"/>
                  </a:cubicBezTo>
                  <a:cubicBezTo>
                    <a:pt x="2923" y="3070"/>
                    <a:pt x="3015" y="3160"/>
                    <a:pt x="3192" y="3161"/>
                  </a:cubicBezTo>
                  <a:cubicBezTo>
                    <a:pt x="3369" y="3162"/>
                    <a:pt x="3544" y="2905"/>
                    <a:pt x="3720" y="2641"/>
                  </a:cubicBezTo>
                  <a:cubicBezTo>
                    <a:pt x="3896" y="2377"/>
                    <a:pt x="4160" y="1754"/>
                    <a:pt x="4248" y="1577"/>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grpSp>
      <p:sp>
        <p:nvSpPr>
          <p:cNvPr id="50" name="Text Box 40"/>
          <p:cNvSpPr txBox="1">
            <a:spLocks noChangeArrowheads="1"/>
          </p:cNvSpPr>
          <p:nvPr/>
        </p:nvSpPr>
        <p:spPr bwMode="auto">
          <a:xfrm>
            <a:off x="6418263" y="1608138"/>
            <a:ext cx="1963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a:ea typeface="ＭＳ Ｐゴシック" pitchFamily="52" charset="-128"/>
              </a:rPr>
              <a:t>(GW signal?)</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p:bldP spid="5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AutoShape 7"/>
          <p:cNvSpPr>
            <a:spLocks noChangeArrowheads="1"/>
          </p:cNvSpPr>
          <p:nvPr/>
        </p:nvSpPr>
        <p:spPr bwMode="auto">
          <a:xfrm>
            <a:off x="244475" y="762000"/>
            <a:ext cx="8675688" cy="5448300"/>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SQUEEZING</a:t>
            </a:r>
          </a:p>
        </p:txBody>
      </p:sp>
      <p:grpSp>
        <p:nvGrpSpPr>
          <p:cNvPr id="129028" name="Group 51"/>
          <p:cNvGrpSpPr>
            <a:grpSpLocks/>
          </p:cNvGrpSpPr>
          <p:nvPr/>
        </p:nvGrpSpPr>
        <p:grpSpPr bwMode="auto">
          <a:xfrm>
            <a:off x="1325563" y="1296988"/>
            <a:ext cx="7011987" cy="4479925"/>
            <a:chOff x="907" y="797"/>
            <a:chExt cx="4417" cy="2822"/>
          </a:xfrm>
        </p:grpSpPr>
        <p:pic>
          <p:nvPicPr>
            <p:cNvPr id="129046" name="Picture 4" descr="Photonstat_alpha100-3"/>
            <p:cNvPicPr>
              <a:picLocks noChangeAspect="1" noChangeArrowheads="1"/>
            </p:cNvPicPr>
            <p:nvPr/>
          </p:nvPicPr>
          <p:blipFill>
            <a:blip r:embed="rId3" cstate="print">
              <a:extLst>
                <a:ext uri="{28A0092B-C50C-407E-A947-70E740481C1C}">
                  <a14:useLocalDpi xmlns:a14="http://schemas.microsoft.com/office/drawing/2010/main" val="0"/>
                </a:ext>
              </a:extLst>
            </a:blip>
            <a:srcRect l="3711" b="7732"/>
            <a:stretch>
              <a:fillRect/>
            </a:stretch>
          </p:blipFill>
          <p:spPr bwMode="auto">
            <a:xfrm>
              <a:off x="907" y="797"/>
              <a:ext cx="4417" cy="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47" name="Rectangle 49"/>
            <p:cNvSpPr>
              <a:spLocks noChangeArrowheads="1"/>
            </p:cNvSpPr>
            <p:nvPr/>
          </p:nvSpPr>
          <p:spPr bwMode="auto">
            <a:xfrm>
              <a:off x="1973" y="1736"/>
              <a:ext cx="1063"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29048" name="Rectangle 50"/>
            <p:cNvSpPr>
              <a:spLocks noChangeArrowheads="1"/>
            </p:cNvSpPr>
            <p:nvPr/>
          </p:nvSpPr>
          <p:spPr bwMode="auto">
            <a:xfrm>
              <a:off x="1791" y="2473"/>
              <a:ext cx="1063"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sp>
        <p:nvSpPr>
          <p:cNvPr id="47" name="Text Box 29"/>
          <p:cNvSpPr txBox="1">
            <a:spLocks noRot="1" noChangeAspect="1" noMove="1" noResize="1" noEditPoints="1" noAdjustHandles="1" noChangeArrowheads="1" noChangeShapeType="1" noTextEdit="1"/>
          </p:cNvSpPr>
          <p:nvPr/>
        </p:nvSpPr>
        <p:spPr bwMode="auto">
          <a:xfrm>
            <a:off x="5869786" y="3860800"/>
            <a:ext cx="2518638" cy="685252"/>
          </a:xfrm>
          <a:prstGeom prst="rect">
            <a:avLst/>
          </a:prstGeom>
          <a:blipFill rotWithShape="1">
            <a:blip r:embed="rId4" cstate="print"/>
            <a:stretch>
              <a:fillRect l="-2179" t="-4425" r="-969" b="-11504"/>
            </a:stretch>
          </a:blipFill>
          <a:ln>
            <a:noFill/>
          </a:ln>
          <a:extLst/>
        </p:spPr>
        <p:txBody>
          <a:bodyPr/>
          <a:lstStyle/>
          <a:p>
            <a:pPr>
              <a:defRPr/>
            </a:pPr>
            <a:r>
              <a:rPr lang="de-DE">
                <a:noFill/>
              </a:rPr>
              <a:t> </a:t>
            </a:r>
          </a:p>
        </p:txBody>
      </p:sp>
      <p:sp>
        <p:nvSpPr>
          <p:cNvPr id="129030" name="Text Box 30"/>
          <p:cNvSpPr txBox="1">
            <a:spLocks noChangeArrowheads="1"/>
          </p:cNvSpPr>
          <p:nvPr/>
        </p:nvSpPr>
        <p:spPr bwMode="auto">
          <a:xfrm>
            <a:off x="5537200" y="2308225"/>
            <a:ext cx="2646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a:solidFill>
                  <a:srgbClr val="FF0000"/>
                </a:solidFill>
                <a:ea typeface="ＭＳ Ｐゴシック" pitchFamily="52" charset="-128"/>
              </a:rPr>
              <a:t>Squeezing factor: 10 dB</a:t>
            </a:r>
            <a:br>
              <a:rPr lang="de-DE">
                <a:solidFill>
                  <a:srgbClr val="FF0000"/>
                </a:solidFill>
                <a:ea typeface="ＭＳ Ｐゴシック" pitchFamily="52" charset="-128"/>
              </a:rPr>
            </a:br>
            <a:r>
              <a:rPr lang="de-DE">
                <a:solidFill>
                  <a:srgbClr val="FF0000"/>
                </a:solidFill>
                <a:ea typeface="ＭＳ Ｐゴシック" pitchFamily="52" charset="-128"/>
              </a:rPr>
              <a:t>~3</a:t>
            </a:r>
          </a:p>
        </p:txBody>
      </p:sp>
      <p:grpSp>
        <p:nvGrpSpPr>
          <p:cNvPr id="129031" name="Gruppieren 10"/>
          <p:cNvGrpSpPr>
            <a:grpSpLocks/>
          </p:cNvGrpSpPr>
          <p:nvPr/>
        </p:nvGrpSpPr>
        <p:grpSpPr bwMode="auto">
          <a:xfrm>
            <a:off x="4518025" y="4672013"/>
            <a:ext cx="1268413" cy="665162"/>
            <a:chOff x="4221589" y="4763882"/>
            <a:chExt cx="1267886" cy="665382"/>
          </a:xfrm>
        </p:grpSpPr>
        <p:sp>
          <p:nvSpPr>
            <p:cNvPr id="129043" name="Line 9"/>
            <p:cNvSpPr>
              <a:spLocks noChangeShapeType="1"/>
            </p:cNvSpPr>
            <p:nvPr/>
          </p:nvSpPr>
          <p:spPr bwMode="auto">
            <a:xfrm>
              <a:off x="4221589" y="4763882"/>
              <a:ext cx="1267886"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cxnSp>
          <p:nvCxnSpPr>
            <p:cNvPr id="129044" name="Gerade Verbindung 8"/>
            <p:cNvCxnSpPr>
              <a:cxnSpLocks noChangeShapeType="1"/>
            </p:cNvCxnSpPr>
            <p:nvPr/>
          </p:nvCxnSpPr>
          <p:spPr bwMode="auto">
            <a:xfrm rot="5400000" flipH="1" flipV="1">
              <a:off x="3894508" y="5096573"/>
              <a:ext cx="665382"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29045" name="Gerade Verbindung 9"/>
            <p:cNvCxnSpPr>
              <a:cxnSpLocks noChangeShapeType="1"/>
            </p:cNvCxnSpPr>
            <p:nvPr/>
          </p:nvCxnSpPr>
          <p:spPr bwMode="auto">
            <a:xfrm rot="5400000" flipH="1" flipV="1">
              <a:off x="5156783" y="5096573"/>
              <a:ext cx="665382"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grpSp>
      <p:sp>
        <p:nvSpPr>
          <p:cNvPr id="129032" name="Text Box 11"/>
          <p:cNvSpPr txBox="1">
            <a:spLocks noChangeArrowheads="1"/>
          </p:cNvSpPr>
          <p:nvPr/>
        </p:nvSpPr>
        <p:spPr bwMode="auto">
          <a:xfrm>
            <a:off x="3881438" y="5802313"/>
            <a:ext cx="2333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a:latin typeface="Times New Roman" pitchFamily="18" charset="0"/>
                <a:ea typeface="ＭＳ Ｐゴシック" pitchFamily="52" charset="-128"/>
              </a:rPr>
              <a:t>Photon number </a:t>
            </a:r>
            <a:r>
              <a:rPr lang="en-US" sz="2400" i="1">
                <a:latin typeface="Times New Roman" pitchFamily="18" charset="0"/>
                <a:ea typeface="ＭＳ Ｐゴシック" pitchFamily="52" charset="-128"/>
              </a:rPr>
              <a:t>N</a:t>
            </a:r>
          </a:p>
        </p:txBody>
      </p:sp>
      <p:sp>
        <p:nvSpPr>
          <p:cNvPr id="129033" name="Rectangle 12"/>
          <p:cNvSpPr>
            <a:spLocks noChangeArrowheads="1"/>
          </p:cNvSpPr>
          <p:nvPr/>
        </p:nvSpPr>
        <p:spPr bwMode="auto">
          <a:xfrm rot="-5400000">
            <a:off x="-607218" y="3159919"/>
            <a:ext cx="2881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rPr>
              <a:t>Probability [rel. units]</a:t>
            </a:r>
          </a:p>
        </p:txBody>
      </p:sp>
      <p:sp>
        <p:nvSpPr>
          <p:cNvPr id="129034" name="Line 7"/>
          <p:cNvSpPr>
            <a:spLocks noChangeShapeType="1"/>
          </p:cNvSpPr>
          <p:nvPr/>
        </p:nvSpPr>
        <p:spPr bwMode="auto">
          <a:xfrm>
            <a:off x="4705350" y="4365625"/>
            <a:ext cx="8953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9035" name="Line 8"/>
          <p:cNvSpPr>
            <a:spLocks noChangeShapeType="1"/>
          </p:cNvSpPr>
          <p:nvPr/>
        </p:nvSpPr>
        <p:spPr bwMode="auto">
          <a:xfrm>
            <a:off x="4976813" y="3205163"/>
            <a:ext cx="398462" cy="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9036" name="Line 9"/>
          <p:cNvSpPr>
            <a:spLocks noChangeShapeType="1"/>
          </p:cNvSpPr>
          <p:nvPr/>
        </p:nvSpPr>
        <p:spPr bwMode="auto">
          <a:xfrm>
            <a:off x="4518025" y="4679950"/>
            <a:ext cx="1268413"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9037" name="Line 52"/>
          <p:cNvSpPr>
            <a:spLocks noChangeShapeType="1"/>
          </p:cNvSpPr>
          <p:nvPr/>
        </p:nvSpPr>
        <p:spPr bwMode="auto">
          <a:xfrm>
            <a:off x="4976813" y="3205163"/>
            <a:ext cx="398462" cy="0"/>
          </a:xfrm>
          <a:prstGeom prst="line">
            <a:avLst/>
          </a:prstGeom>
          <a:noFill/>
          <a:ln w="38100">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de-DE"/>
          </a:p>
        </p:txBody>
      </p:sp>
      <p:sp>
        <p:nvSpPr>
          <p:cNvPr id="129038" name="Line 53"/>
          <p:cNvSpPr>
            <a:spLocks noChangeShapeType="1"/>
          </p:cNvSpPr>
          <p:nvPr/>
        </p:nvSpPr>
        <p:spPr bwMode="auto">
          <a:xfrm>
            <a:off x="4059238" y="3205163"/>
            <a:ext cx="642937" cy="0"/>
          </a:xfrm>
          <a:prstGeom prst="line">
            <a:avLst/>
          </a:prstGeom>
          <a:noFill/>
          <a:ln w="57150">
            <a:solidFill>
              <a:srgbClr val="00ADEA"/>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9039" name="Line 54"/>
          <p:cNvSpPr>
            <a:spLocks noChangeShapeType="1"/>
          </p:cNvSpPr>
          <p:nvPr/>
        </p:nvSpPr>
        <p:spPr bwMode="auto">
          <a:xfrm rot="10800000">
            <a:off x="5653088" y="3205163"/>
            <a:ext cx="642937" cy="0"/>
          </a:xfrm>
          <a:prstGeom prst="line">
            <a:avLst/>
          </a:prstGeom>
          <a:noFill/>
          <a:ln w="57150">
            <a:solidFill>
              <a:srgbClr val="00ADEA"/>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9040" name="Text Box 55"/>
          <p:cNvSpPr txBox="1">
            <a:spLocks noChangeArrowheads="1"/>
          </p:cNvSpPr>
          <p:nvPr/>
        </p:nvSpPr>
        <p:spPr bwMode="auto">
          <a:xfrm>
            <a:off x="2212975" y="2832100"/>
            <a:ext cx="1984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sz="2400">
                <a:solidFill>
                  <a:srgbClr val="009ED6"/>
                </a:solidFill>
                <a:latin typeface="Arial Rounded MT Bold" pitchFamily="34" charset="0"/>
                <a:ea typeface="ＭＳ Ｐゴシック" pitchFamily="52" charset="-128"/>
              </a:rPr>
              <a:t>Noise squeezing</a:t>
            </a:r>
          </a:p>
        </p:txBody>
      </p:sp>
      <p:sp>
        <p:nvSpPr>
          <p:cNvPr id="129041" name="Line 56"/>
          <p:cNvSpPr>
            <a:spLocks noChangeShapeType="1"/>
          </p:cNvSpPr>
          <p:nvPr/>
        </p:nvSpPr>
        <p:spPr bwMode="auto">
          <a:xfrm flipV="1">
            <a:off x="4702175" y="4365625"/>
            <a:ext cx="898525" cy="3175"/>
          </a:xfrm>
          <a:prstGeom prst="line">
            <a:avLst/>
          </a:prstGeom>
          <a:noFill/>
          <a:ln w="38100">
            <a:solidFill>
              <a:srgbClr val="0000CD"/>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de-DE"/>
          </a:p>
        </p:txBody>
      </p:sp>
      <p:sp>
        <p:nvSpPr>
          <p:cNvPr id="129042" name="Line 57"/>
          <p:cNvSpPr>
            <a:spLocks noChangeShapeType="1"/>
          </p:cNvSpPr>
          <p:nvPr/>
        </p:nvSpPr>
        <p:spPr bwMode="auto">
          <a:xfrm>
            <a:off x="4495800" y="4675188"/>
            <a:ext cx="1290638" cy="4762"/>
          </a:xfrm>
          <a:prstGeom prst="line">
            <a:avLst/>
          </a:prstGeom>
          <a:noFill/>
          <a:ln w="3810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de-DE"/>
          </a:p>
        </p:txBody>
      </p:sp>
    </p:spTree>
  </p:cSld>
  <p:clrMapOvr>
    <a:masterClrMapping/>
  </p:clrMapOvr>
  <p:transition>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SQUEEZING</a:t>
            </a:r>
          </a:p>
        </p:txBody>
      </p:sp>
      <p:sp>
        <p:nvSpPr>
          <p:cNvPr id="130051" name="Rectangle 3"/>
          <p:cNvSpPr>
            <a:spLocks noChangeArrowheads="1"/>
          </p:cNvSpPr>
          <p:nvPr/>
        </p:nvSpPr>
        <p:spPr bwMode="auto">
          <a:xfrm>
            <a:off x="1649413" y="2641600"/>
            <a:ext cx="244475" cy="27241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52" name="Rectangle 4"/>
          <p:cNvSpPr>
            <a:spLocks noChangeArrowheads="1"/>
          </p:cNvSpPr>
          <p:nvPr/>
        </p:nvSpPr>
        <p:spPr bwMode="auto">
          <a:xfrm>
            <a:off x="1893888" y="2497138"/>
            <a:ext cx="244475" cy="286861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53" name="Rectangle 5"/>
          <p:cNvSpPr>
            <a:spLocks noChangeArrowheads="1"/>
          </p:cNvSpPr>
          <p:nvPr/>
        </p:nvSpPr>
        <p:spPr bwMode="auto">
          <a:xfrm>
            <a:off x="2138363" y="2439988"/>
            <a:ext cx="246062" cy="29257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54" name="Rectangle 6"/>
          <p:cNvSpPr>
            <a:spLocks noChangeArrowheads="1"/>
          </p:cNvSpPr>
          <p:nvPr/>
        </p:nvSpPr>
        <p:spPr bwMode="auto">
          <a:xfrm>
            <a:off x="2384425" y="2605088"/>
            <a:ext cx="244475" cy="27606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55" name="Rectangle 7"/>
          <p:cNvSpPr>
            <a:spLocks noChangeArrowheads="1"/>
          </p:cNvSpPr>
          <p:nvPr/>
        </p:nvSpPr>
        <p:spPr bwMode="auto">
          <a:xfrm>
            <a:off x="2628900" y="2557463"/>
            <a:ext cx="244475" cy="28082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56" name="Rectangle 8"/>
          <p:cNvSpPr>
            <a:spLocks noChangeArrowheads="1"/>
          </p:cNvSpPr>
          <p:nvPr/>
        </p:nvSpPr>
        <p:spPr bwMode="auto">
          <a:xfrm>
            <a:off x="2873375" y="2484438"/>
            <a:ext cx="246063" cy="288131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57" name="Rectangle 9"/>
          <p:cNvSpPr>
            <a:spLocks noChangeArrowheads="1"/>
          </p:cNvSpPr>
          <p:nvPr/>
        </p:nvSpPr>
        <p:spPr bwMode="auto">
          <a:xfrm>
            <a:off x="3117850" y="2557463"/>
            <a:ext cx="244475" cy="28082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58" name="Rectangle 10"/>
          <p:cNvSpPr>
            <a:spLocks noChangeArrowheads="1"/>
          </p:cNvSpPr>
          <p:nvPr/>
        </p:nvSpPr>
        <p:spPr bwMode="auto">
          <a:xfrm>
            <a:off x="3362325" y="2659063"/>
            <a:ext cx="244475" cy="27066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59" name="Rectangle 11"/>
          <p:cNvSpPr>
            <a:spLocks noChangeArrowheads="1"/>
          </p:cNvSpPr>
          <p:nvPr/>
        </p:nvSpPr>
        <p:spPr bwMode="auto">
          <a:xfrm>
            <a:off x="3606800" y="2527300"/>
            <a:ext cx="244475" cy="28384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0" name="Rectangle 12"/>
          <p:cNvSpPr>
            <a:spLocks noChangeArrowheads="1"/>
          </p:cNvSpPr>
          <p:nvPr/>
        </p:nvSpPr>
        <p:spPr bwMode="auto">
          <a:xfrm>
            <a:off x="3851275" y="2557463"/>
            <a:ext cx="246063" cy="28082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1" name="Rectangle 13"/>
          <p:cNvSpPr>
            <a:spLocks noChangeArrowheads="1"/>
          </p:cNvSpPr>
          <p:nvPr/>
        </p:nvSpPr>
        <p:spPr bwMode="auto">
          <a:xfrm>
            <a:off x="4097338" y="2624138"/>
            <a:ext cx="244475" cy="274161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2" name="Rectangle 14"/>
          <p:cNvSpPr>
            <a:spLocks noChangeArrowheads="1"/>
          </p:cNvSpPr>
          <p:nvPr/>
        </p:nvSpPr>
        <p:spPr bwMode="auto">
          <a:xfrm>
            <a:off x="4341813" y="2484438"/>
            <a:ext cx="244475" cy="288131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3" name="Rectangle 15"/>
          <p:cNvSpPr>
            <a:spLocks noChangeArrowheads="1"/>
          </p:cNvSpPr>
          <p:nvPr/>
        </p:nvSpPr>
        <p:spPr bwMode="auto">
          <a:xfrm>
            <a:off x="4586288" y="2466975"/>
            <a:ext cx="244475" cy="2898775"/>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4" name="Rectangle 16"/>
          <p:cNvSpPr>
            <a:spLocks noChangeArrowheads="1"/>
          </p:cNvSpPr>
          <p:nvPr/>
        </p:nvSpPr>
        <p:spPr bwMode="auto">
          <a:xfrm>
            <a:off x="4830763" y="2611438"/>
            <a:ext cx="244475" cy="275431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5" name="Rectangle 17"/>
          <p:cNvSpPr>
            <a:spLocks noChangeArrowheads="1"/>
          </p:cNvSpPr>
          <p:nvPr/>
        </p:nvSpPr>
        <p:spPr bwMode="auto">
          <a:xfrm>
            <a:off x="5075238" y="2579688"/>
            <a:ext cx="244475" cy="278606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6" name="Rectangle 18"/>
          <p:cNvSpPr>
            <a:spLocks noChangeArrowheads="1"/>
          </p:cNvSpPr>
          <p:nvPr/>
        </p:nvSpPr>
        <p:spPr bwMode="auto">
          <a:xfrm>
            <a:off x="5321300" y="2489200"/>
            <a:ext cx="244475" cy="28765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7" name="Rectangle 19"/>
          <p:cNvSpPr>
            <a:spLocks noChangeArrowheads="1"/>
          </p:cNvSpPr>
          <p:nvPr/>
        </p:nvSpPr>
        <p:spPr bwMode="auto">
          <a:xfrm>
            <a:off x="5565775" y="2557463"/>
            <a:ext cx="244475" cy="2808287"/>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8" name="Rectangle 20"/>
          <p:cNvSpPr>
            <a:spLocks noChangeArrowheads="1"/>
          </p:cNvSpPr>
          <p:nvPr/>
        </p:nvSpPr>
        <p:spPr bwMode="auto">
          <a:xfrm>
            <a:off x="5810250" y="2489200"/>
            <a:ext cx="244475" cy="28765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69" name="Rectangle 21"/>
          <p:cNvSpPr>
            <a:spLocks noChangeArrowheads="1"/>
          </p:cNvSpPr>
          <p:nvPr/>
        </p:nvSpPr>
        <p:spPr bwMode="auto">
          <a:xfrm>
            <a:off x="6054725" y="2641600"/>
            <a:ext cx="244475" cy="272415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70" name="Rectangle 22"/>
          <p:cNvSpPr>
            <a:spLocks noChangeArrowheads="1"/>
          </p:cNvSpPr>
          <p:nvPr/>
        </p:nvSpPr>
        <p:spPr bwMode="auto">
          <a:xfrm>
            <a:off x="6299200" y="2535238"/>
            <a:ext cx="244475" cy="283051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71" name="Rectangle 23"/>
          <p:cNvSpPr>
            <a:spLocks noChangeArrowheads="1"/>
          </p:cNvSpPr>
          <p:nvPr/>
        </p:nvSpPr>
        <p:spPr bwMode="auto">
          <a:xfrm>
            <a:off x="6543675" y="2609850"/>
            <a:ext cx="244475" cy="2755900"/>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72" name="Rectangle 24"/>
          <p:cNvSpPr>
            <a:spLocks noChangeArrowheads="1"/>
          </p:cNvSpPr>
          <p:nvPr/>
        </p:nvSpPr>
        <p:spPr bwMode="auto">
          <a:xfrm>
            <a:off x="6789738" y="2497138"/>
            <a:ext cx="244475" cy="286861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73" name="Rectangle 25"/>
          <p:cNvSpPr>
            <a:spLocks noChangeArrowheads="1"/>
          </p:cNvSpPr>
          <p:nvPr/>
        </p:nvSpPr>
        <p:spPr bwMode="auto">
          <a:xfrm>
            <a:off x="7034213" y="2522538"/>
            <a:ext cx="244475" cy="2843212"/>
          </a:xfrm>
          <a:prstGeom prst="rect">
            <a:avLst/>
          </a:prstGeom>
          <a:solidFill>
            <a:srgbClr val="D9D9D9"/>
          </a:solidFill>
          <a:ln w="9525">
            <a:solidFill>
              <a:schemeClr val="tx1"/>
            </a:solidFill>
            <a:miter lim="800000"/>
            <a:headEnd/>
            <a:tailEnd/>
          </a:ln>
        </p:spPr>
        <p:txBody>
          <a:bodyPr wrap="none" anchor="ctr"/>
          <a:lstStyle/>
          <a:p>
            <a:endParaRPr lang="de-DE"/>
          </a:p>
        </p:txBody>
      </p:sp>
      <p:sp>
        <p:nvSpPr>
          <p:cNvPr id="130074" name="Line 26"/>
          <p:cNvSpPr>
            <a:spLocks noChangeAspect="1" noChangeShapeType="1"/>
          </p:cNvSpPr>
          <p:nvPr/>
        </p:nvSpPr>
        <p:spPr bwMode="auto">
          <a:xfrm>
            <a:off x="1639888" y="5365750"/>
            <a:ext cx="58039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130075" name="Line 27"/>
          <p:cNvSpPr>
            <a:spLocks noChangeAspect="1" noChangeShapeType="1"/>
          </p:cNvSpPr>
          <p:nvPr/>
        </p:nvSpPr>
        <p:spPr bwMode="auto">
          <a:xfrm flipV="1">
            <a:off x="1649413" y="1611313"/>
            <a:ext cx="0" cy="37671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130076" name="Rectangle 28"/>
          <p:cNvSpPr>
            <a:spLocks noChangeArrowheads="1"/>
          </p:cNvSpPr>
          <p:nvPr/>
        </p:nvSpPr>
        <p:spPr bwMode="auto">
          <a:xfrm>
            <a:off x="3703638" y="5480050"/>
            <a:ext cx="176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Time intervals</a:t>
            </a:r>
          </a:p>
        </p:txBody>
      </p:sp>
      <p:sp>
        <p:nvSpPr>
          <p:cNvPr id="130077" name="Text Box 29"/>
          <p:cNvSpPr txBox="1">
            <a:spLocks noChangeAspect="1" noChangeArrowheads="1"/>
          </p:cNvSpPr>
          <p:nvPr/>
        </p:nvSpPr>
        <p:spPr bwMode="auto">
          <a:xfrm rot="-5400000">
            <a:off x="-552449" y="3395662"/>
            <a:ext cx="299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000">
                <a:ea typeface="ＭＳ Ｐゴシック" pitchFamily="52" charset="-128"/>
              </a:rPr>
              <a:t>Photons per time interval</a:t>
            </a:r>
          </a:p>
        </p:txBody>
      </p:sp>
      <p:sp>
        <p:nvSpPr>
          <p:cNvPr id="130078" name="Line 31"/>
          <p:cNvSpPr>
            <a:spLocks noChangeShapeType="1"/>
          </p:cNvSpPr>
          <p:nvPr/>
        </p:nvSpPr>
        <p:spPr bwMode="auto">
          <a:xfrm>
            <a:off x="1649413" y="2557463"/>
            <a:ext cx="56292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130079" name="Group 32"/>
          <p:cNvGrpSpPr>
            <a:grpSpLocks/>
          </p:cNvGrpSpPr>
          <p:nvPr/>
        </p:nvGrpSpPr>
        <p:grpSpPr bwMode="auto">
          <a:xfrm>
            <a:off x="1263650" y="2316163"/>
            <a:ext cx="404813" cy="457200"/>
            <a:chOff x="1211" y="1342"/>
            <a:chExt cx="255" cy="288"/>
          </a:xfrm>
        </p:grpSpPr>
        <p:sp>
          <p:nvSpPr>
            <p:cNvPr id="130081" name="Text Box 33"/>
            <p:cNvSpPr txBox="1">
              <a:spLocks noChangeArrowheads="1"/>
            </p:cNvSpPr>
            <p:nvPr/>
          </p:nvSpPr>
          <p:spPr bwMode="auto">
            <a:xfrm>
              <a:off x="1211" y="1342"/>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i="1">
                  <a:latin typeface="Times New Roman" pitchFamily="18" charset="0"/>
                  <a:ea typeface="ＭＳ Ｐゴシック" pitchFamily="52" charset="-128"/>
                </a:rPr>
                <a:t>N</a:t>
              </a:r>
            </a:p>
          </p:txBody>
        </p:sp>
        <p:sp>
          <p:nvSpPr>
            <p:cNvPr id="130082" name="Line 34"/>
            <p:cNvSpPr>
              <a:spLocks noChangeShapeType="1"/>
            </p:cNvSpPr>
            <p:nvPr/>
          </p:nvSpPr>
          <p:spPr bwMode="auto">
            <a:xfrm>
              <a:off x="1296" y="1392"/>
              <a:ext cx="117" cy="1"/>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30080" name="Text Box 36"/>
          <p:cNvSpPr txBox="1">
            <a:spLocks noChangeArrowheads="1"/>
          </p:cNvSpPr>
          <p:nvPr/>
        </p:nvSpPr>
        <p:spPr bwMode="auto">
          <a:xfrm>
            <a:off x="6010275" y="1846263"/>
            <a:ext cx="31591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200">
                <a:solidFill>
                  <a:srgbClr val="000000"/>
                </a:solidFill>
                <a:ea typeface="ＭＳ Ｐゴシック" pitchFamily="52" charset="-128"/>
              </a:rPr>
              <a:t>Squeezing</a:t>
            </a:r>
          </a:p>
        </p:txBody>
      </p:sp>
    </p:spTree>
  </p:cSld>
  <p:clrMapOvr>
    <a:masterClrMapping/>
  </p:clrMapOvr>
  <p:transition>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COHERENT STATE</a:t>
            </a:r>
          </a:p>
        </p:txBody>
      </p:sp>
      <p:grpSp>
        <p:nvGrpSpPr>
          <p:cNvPr id="2055" name="Group 39"/>
          <p:cNvGrpSpPr>
            <a:grpSpLocks/>
          </p:cNvGrpSpPr>
          <p:nvPr/>
        </p:nvGrpSpPr>
        <p:grpSpPr bwMode="auto">
          <a:xfrm>
            <a:off x="3413125" y="2060575"/>
            <a:ext cx="5046663" cy="3168650"/>
            <a:chOff x="2014" y="1162"/>
            <a:chExt cx="3179" cy="1996"/>
          </a:xfrm>
        </p:grpSpPr>
        <p:pic>
          <p:nvPicPr>
            <p:cNvPr id="2081" name="Picture 36"/>
            <p:cNvPicPr>
              <a:picLocks noChangeAspect="1" noChangeArrowheads="1"/>
            </p:cNvPicPr>
            <p:nvPr/>
          </p:nvPicPr>
          <p:blipFill>
            <a:blip r:embed="rId4">
              <a:lum bright="60000"/>
              <a:extLst>
                <a:ext uri="{28A0092B-C50C-407E-A947-70E740481C1C}">
                  <a14:useLocalDpi xmlns:a14="http://schemas.microsoft.com/office/drawing/2010/main" val="0"/>
                </a:ext>
              </a:extLst>
            </a:blip>
            <a:srcRect l="29858" t="2415" r="21199"/>
            <a:stretch>
              <a:fillRect/>
            </a:stretch>
          </p:blipFill>
          <p:spPr bwMode="auto">
            <a:xfrm>
              <a:off x="3560" y="1254"/>
              <a:ext cx="1622"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5"/>
            <p:cNvPicPr>
              <a:picLocks noChangeAspect="1" noChangeArrowheads="1"/>
            </p:cNvPicPr>
            <p:nvPr/>
          </p:nvPicPr>
          <p:blipFill>
            <a:blip r:embed="rId4">
              <a:lum bright="60000"/>
              <a:extLst>
                <a:ext uri="{28A0092B-C50C-407E-A947-70E740481C1C}">
                  <a14:useLocalDpi xmlns:a14="http://schemas.microsoft.com/office/drawing/2010/main" val="0"/>
                </a:ext>
              </a:extLst>
            </a:blip>
            <a:srcRect l="29858" r="22095"/>
            <a:stretch>
              <a:fillRect/>
            </a:stretch>
          </p:blipFill>
          <p:spPr bwMode="auto">
            <a:xfrm>
              <a:off x="2014" y="1162"/>
              <a:ext cx="1592" cy="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3" name="Rectangle 37"/>
            <p:cNvSpPr>
              <a:spLocks noChangeArrowheads="1"/>
            </p:cNvSpPr>
            <p:nvPr/>
          </p:nvSpPr>
          <p:spPr bwMode="auto">
            <a:xfrm>
              <a:off x="5103" y="1833"/>
              <a:ext cx="90"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grpSp>
      <p:sp>
        <p:nvSpPr>
          <p:cNvPr id="2056" name="Text Box 5"/>
          <p:cNvSpPr txBox="1">
            <a:spLocks noChangeAspect="1" noChangeArrowheads="1"/>
          </p:cNvSpPr>
          <p:nvPr/>
        </p:nvSpPr>
        <p:spPr bwMode="auto">
          <a:xfrm>
            <a:off x="8648700" y="3630613"/>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i="1">
                <a:latin typeface="Times New Roman" pitchFamily="18" charset="0"/>
                <a:ea typeface="ＭＳ Ｐゴシック" pitchFamily="52" charset="-128"/>
              </a:rPr>
              <a:t>t</a:t>
            </a:r>
          </a:p>
        </p:txBody>
      </p:sp>
      <p:sp>
        <p:nvSpPr>
          <p:cNvPr id="2057" name="Text Box 6"/>
          <p:cNvSpPr txBox="1">
            <a:spLocks noChangeAspect="1" noChangeArrowheads="1"/>
          </p:cNvSpPr>
          <p:nvPr/>
        </p:nvSpPr>
        <p:spPr bwMode="auto">
          <a:xfrm>
            <a:off x="3154363" y="1674813"/>
            <a:ext cx="3857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600" i="1">
                <a:latin typeface="Times New Roman" pitchFamily="18" charset="0"/>
                <a:ea typeface="ＭＳ Ｐゴシック" pitchFamily="52" charset="-128"/>
              </a:rPr>
              <a:t>E</a:t>
            </a:r>
          </a:p>
        </p:txBody>
      </p:sp>
      <p:graphicFrame>
        <p:nvGraphicFramePr>
          <p:cNvPr id="2050" name="Object 7"/>
          <p:cNvGraphicFramePr>
            <a:graphicFrameLocks noChangeAspect="1"/>
          </p:cNvGraphicFramePr>
          <p:nvPr/>
        </p:nvGraphicFramePr>
        <p:xfrm>
          <a:off x="1316038" y="1490663"/>
          <a:ext cx="1338262" cy="477837"/>
        </p:xfrm>
        <a:graphic>
          <a:graphicData uri="http://schemas.openxmlformats.org/presentationml/2006/ole">
            <mc:AlternateContent xmlns:mc="http://schemas.openxmlformats.org/markup-compatibility/2006">
              <mc:Choice xmlns:v="urn:schemas-microsoft-com:vml" Requires="v">
                <p:oleObj spid="_x0000_s2220" name="Equation" r:id="rId5" imgW="635000" imgH="215900" progId="Equation.3">
                  <p:embed/>
                </p:oleObj>
              </mc:Choice>
              <mc:Fallback>
                <p:oleObj name="Equation" r:id="rId5" imgW="635000" imgH="2159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038" y="1490663"/>
                        <a:ext cx="1338262"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1" name="Object 8"/>
          <p:cNvGraphicFramePr>
            <a:graphicFrameLocks noChangeAspect="1"/>
          </p:cNvGraphicFramePr>
          <p:nvPr/>
        </p:nvGraphicFramePr>
        <p:xfrm>
          <a:off x="292100" y="3854450"/>
          <a:ext cx="1354138" cy="476250"/>
        </p:xfrm>
        <a:graphic>
          <a:graphicData uri="http://schemas.openxmlformats.org/presentationml/2006/ole">
            <mc:AlternateContent xmlns:mc="http://schemas.openxmlformats.org/markup-compatibility/2006">
              <mc:Choice xmlns:v="urn:schemas-microsoft-com:vml" Requires="v">
                <p:oleObj spid="_x0000_s2221" name="Equation" r:id="rId7" imgW="647700" imgH="215900" progId="Equation.3">
                  <p:embed/>
                </p:oleObj>
              </mc:Choice>
              <mc:Fallback>
                <p:oleObj name="Equation" r:id="rId7" imgW="647700" imgH="2159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100" y="3854450"/>
                        <a:ext cx="1354138"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8" name="Line 9"/>
          <p:cNvSpPr>
            <a:spLocks noChangeAspect="1" noChangeShapeType="1"/>
          </p:cNvSpPr>
          <p:nvPr/>
        </p:nvSpPr>
        <p:spPr bwMode="auto">
          <a:xfrm rot="10800000" flipV="1">
            <a:off x="749300" y="3652838"/>
            <a:ext cx="2044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059" name="Line 10"/>
          <p:cNvSpPr>
            <a:spLocks noChangeAspect="1" noChangeShapeType="1"/>
          </p:cNvSpPr>
          <p:nvPr/>
        </p:nvSpPr>
        <p:spPr bwMode="auto">
          <a:xfrm flipH="1" flipV="1">
            <a:off x="2706688" y="1852613"/>
            <a:ext cx="0" cy="31321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060" name="Line 11"/>
          <p:cNvSpPr>
            <a:spLocks noChangeAspect="1" noChangeShapeType="1"/>
          </p:cNvSpPr>
          <p:nvPr/>
        </p:nvSpPr>
        <p:spPr bwMode="auto">
          <a:xfrm flipV="1">
            <a:off x="2706688" y="2462213"/>
            <a:ext cx="0" cy="1190625"/>
          </a:xfrm>
          <a:prstGeom prst="line">
            <a:avLst/>
          </a:prstGeom>
          <a:noFill/>
          <a:ln w="28575">
            <a:solidFill>
              <a:srgbClr val="FF3D3D"/>
            </a:solidFill>
            <a:round/>
            <a:headEnd/>
            <a:tailEnd type="triangle" w="med" len="sm"/>
          </a:ln>
          <a:extLst>
            <a:ext uri="{909E8E84-426E-40DD-AFC4-6F175D3DCCD1}">
              <a14:hiddenFill xmlns:a14="http://schemas.microsoft.com/office/drawing/2010/main">
                <a:noFill/>
              </a14:hiddenFill>
            </a:ext>
          </a:extLst>
        </p:spPr>
        <p:txBody>
          <a:bodyPr wrap="none"/>
          <a:lstStyle/>
          <a:p>
            <a:endParaRPr lang="de-DE"/>
          </a:p>
        </p:txBody>
      </p:sp>
      <p:sp>
        <p:nvSpPr>
          <p:cNvPr id="2061" name="Text Box 12"/>
          <p:cNvSpPr txBox="1">
            <a:spLocks noChangeAspect="1" noChangeArrowheads="1"/>
          </p:cNvSpPr>
          <p:nvPr/>
        </p:nvSpPr>
        <p:spPr bwMode="auto">
          <a:xfrm>
            <a:off x="2274888" y="2744788"/>
            <a:ext cx="4079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i="1">
                <a:solidFill>
                  <a:srgbClr val="FF3D3D"/>
                </a:solidFill>
                <a:latin typeface="Symbol" pitchFamily="18" charset="2"/>
                <a:ea typeface="ＭＳ Ｐゴシック" pitchFamily="52" charset="-128"/>
              </a:rPr>
              <a:t>a</a:t>
            </a:r>
          </a:p>
        </p:txBody>
      </p:sp>
      <p:sp>
        <p:nvSpPr>
          <p:cNvPr id="2062" name="Line 13"/>
          <p:cNvSpPr>
            <a:spLocks noChangeAspect="1" noChangeShapeType="1"/>
          </p:cNvSpPr>
          <p:nvPr/>
        </p:nvSpPr>
        <p:spPr bwMode="auto">
          <a:xfrm flipV="1">
            <a:off x="3405188" y="2208213"/>
            <a:ext cx="0" cy="27765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063" name="Oval 14"/>
          <p:cNvSpPr>
            <a:spLocks noChangeAspect="1" noChangeArrowheads="1"/>
          </p:cNvSpPr>
          <p:nvPr/>
        </p:nvSpPr>
        <p:spPr bwMode="auto">
          <a:xfrm>
            <a:off x="2503488" y="2293938"/>
            <a:ext cx="395287" cy="395287"/>
          </a:xfrm>
          <a:prstGeom prst="ellipse">
            <a:avLst/>
          </a:prstGeom>
          <a:noFill/>
          <a:ln w="19050">
            <a:solidFill>
              <a:srgbClr val="FF3D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de-DE" sz="2400">
              <a:ea typeface="ＭＳ Ｐゴシック" pitchFamily="52" charset="-128"/>
            </a:endParaRPr>
          </a:p>
        </p:txBody>
      </p:sp>
      <p:grpSp>
        <p:nvGrpSpPr>
          <p:cNvPr id="2064" name="Group 15"/>
          <p:cNvGrpSpPr>
            <a:grpSpLocks noChangeAspect="1"/>
          </p:cNvGrpSpPr>
          <p:nvPr/>
        </p:nvGrpSpPr>
        <p:grpSpPr bwMode="auto">
          <a:xfrm>
            <a:off x="1595438" y="2293938"/>
            <a:ext cx="3260725" cy="395287"/>
            <a:chOff x="1236" y="2346"/>
            <a:chExt cx="1350" cy="168"/>
          </a:xfrm>
        </p:grpSpPr>
        <p:sp>
          <p:nvSpPr>
            <p:cNvPr id="2079" name="Line 16"/>
            <p:cNvSpPr>
              <a:spLocks noChangeAspect="1" noChangeShapeType="1"/>
            </p:cNvSpPr>
            <p:nvPr/>
          </p:nvSpPr>
          <p:spPr bwMode="auto">
            <a:xfrm>
              <a:off x="1236" y="2346"/>
              <a:ext cx="13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2080" name="Line 17"/>
            <p:cNvSpPr>
              <a:spLocks noChangeAspect="1" noChangeShapeType="1"/>
            </p:cNvSpPr>
            <p:nvPr/>
          </p:nvSpPr>
          <p:spPr bwMode="auto">
            <a:xfrm>
              <a:off x="1236" y="2514"/>
              <a:ext cx="13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grpSp>
        <p:nvGrpSpPr>
          <p:cNvPr id="2065" name="Group 18"/>
          <p:cNvGrpSpPr>
            <a:grpSpLocks noChangeAspect="1"/>
          </p:cNvGrpSpPr>
          <p:nvPr/>
        </p:nvGrpSpPr>
        <p:grpSpPr bwMode="auto">
          <a:xfrm>
            <a:off x="2487613" y="2152650"/>
            <a:ext cx="419100" cy="679450"/>
            <a:chOff x="1146" y="2298"/>
            <a:chExt cx="174" cy="288"/>
          </a:xfrm>
        </p:grpSpPr>
        <p:sp>
          <p:nvSpPr>
            <p:cNvPr id="2077" name="Line 19"/>
            <p:cNvSpPr>
              <a:spLocks noChangeAspect="1" noChangeShapeType="1"/>
            </p:cNvSpPr>
            <p:nvPr/>
          </p:nvSpPr>
          <p:spPr bwMode="auto">
            <a:xfrm>
              <a:off x="1146" y="2298"/>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2078" name="Line 20"/>
            <p:cNvSpPr>
              <a:spLocks noChangeAspect="1" noChangeShapeType="1"/>
            </p:cNvSpPr>
            <p:nvPr/>
          </p:nvSpPr>
          <p:spPr bwMode="auto">
            <a:xfrm>
              <a:off x="1320" y="2298"/>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graphicFrame>
        <p:nvGraphicFramePr>
          <p:cNvPr id="2052" name="Object 21"/>
          <p:cNvGraphicFramePr>
            <a:graphicFrameLocks noChangeAspect="1"/>
          </p:cNvGraphicFramePr>
          <p:nvPr/>
        </p:nvGraphicFramePr>
        <p:xfrm>
          <a:off x="1031875" y="2266950"/>
          <a:ext cx="665163" cy="441325"/>
        </p:xfrm>
        <a:graphic>
          <a:graphicData uri="http://schemas.openxmlformats.org/presentationml/2006/ole">
            <mc:AlternateContent xmlns:mc="http://schemas.openxmlformats.org/markup-compatibility/2006">
              <mc:Choice xmlns:v="urn:schemas-microsoft-com:vml" Requires="v">
                <p:oleObj spid="_x0000_s2222" name="Equation" r:id="rId9" imgW="342900" imgH="215900" progId="Equation.3">
                  <p:embed/>
                </p:oleObj>
              </mc:Choice>
              <mc:Fallback>
                <p:oleObj name="Equation" r:id="rId9" imgW="342900" imgH="215900" progId="Equation.3">
                  <p:embed/>
                  <p:pic>
                    <p:nvPicPr>
                      <p:cNvPr id="0"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875" y="2266950"/>
                        <a:ext cx="66516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6" name="Line 22"/>
          <p:cNvSpPr>
            <a:spLocks noChangeAspect="1" noChangeShapeType="1"/>
          </p:cNvSpPr>
          <p:nvPr/>
        </p:nvSpPr>
        <p:spPr bwMode="auto">
          <a:xfrm rot="16200000" flipV="1">
            <a:off x="2099469" y="3044031"/>
            <a:ext cx="0" cy="1189038"/>
          </a:xfrm>
          <a:prstGeom prst="line">
            <a:avLst/>
          </a:prstGeom>
          <a:noFill/>
          <a:ln w="28575">
            <a:solidFill>
              <a:srgbClr val="FF3D3D"/>
            </a:solidFill>
            <a:prstDash val="sysDot"/>
            <a:round/>
            <a:headEnd/>
            <a:tailEnd type="triangle" w="med" len="sm"/>
          </a:ln>
          <a:extLst>
            <a:ext uri="{909E8E84-426E-40DD-AFC4-6F175D3DCCD1}">
              <a14:hiddenFill xmlns:a14="http://schemas.microsoft.com/office/drawing/2010/main">
                <a:noFill/>
              </a14:hiddenFill>
            </a:ext>
          </a:extLst>
        </p:spPr>
        <p:txBody>
          <a:bodyPr wrap="none"/>
          <a:lstStyle/>
          <a:p>
            <a:endParaRPr lang="de-DE"/>
          </a:p>
        </p:txBody>
      </p:sp>
      <p:sp>
        <p:nvSpPr>
          <p:cNvPr id="2067" name="Oval 23"/>
          <p:cNvSpPr>
            <a:spLocks noChangeArrowheads="1"/>
          </p:cNvSpPr>
          <p:nvPr/>
        </p:nvSpPr>
        <p:spPr bwMode="auto">
          <a:xfrm rot="5400000">
            <a:off x="1374775" y="3446463"/>
            <a:ext cx="395287" cy="395288"/>
          </a:xfrm>
          <a:prstGeom prst="ellipse">
            <a:avLst/>
          </a:prstGeom>
          <a:noFill/>
          <a:ln w="19050">
            <a:solidFill>
              <a:srgbClr val="FF3D3D"/>
            </a:solidFill>
            <a:prstDash val="sysDot"/>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eaLnBrk="0" hangingPunct="0"/>
            <a:endParaRPr lang="de-DE" sz="2400">
              <a:ea typeface="ＭＳ Ｐゴシック" pitchFamily="52" charset="-128"/>
            </a:endParaRPr>
          </a:p>
        </p:txBody>
      </p:sp>
      <p:grpSp>
        <p:nvGrpSpPr>
          <p:cNvPr id="2068" name="Group 24"/>
          <p:cNvGrpSpPr>
            <a:grpSpLocks/>
          </p:cNvGrpSpPr>
          <p:nvPr/>
        </p:nvGrpSpPr>
        <p:grpSpPr bwMode="auto">
          <a:xfrm>
            <a:off x="1562100" y="3446463"/>
            <a:ext cx="3598863" cy="395287"/>
            <a:chOff x="1236" y="2346"/>
            <a:chExt cx="1350" cy="168"/>
          </a:xfrm>
        </p:grpSpPr>
        <p:sp>
          <p:nvSpPr>
            <p:cNvPr id="2075" name="Line 25"/>
            <p:cNvSpPr>
              <a:spLocks noChangeShapeType="1"/>
            </p:cNvSpPr>
            <p:nvPr/>
          </p:nvSpPr>
          <p:spPr bwMode="auto">
            <a:xfrm>
              <a:off x="1236" y="2346"/>
              <a:ext cx="13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2076" name="Line 26"/>
            <p:cNvSpPr>
              <a:spLocks noChangeShapeType="1"/>
            </p:cNvSpPr>
            <p:nvPr/>
          </p:nvSpPr>
          <p:spPr bwMode="auto">
            <a:xfrm>
              <a:off x="1236" y="2514"/>
              <a:ext cx="13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sp>
        <p:nvSpPr>
          <p:cNvPr id="2069" name="Rectangle 28"/>
          <p:cNvSpPr>
            <a:spLocks noChangeArrowheads="1"/>
          </p:cNvSpPr>
          <p:nvPr/>
        </p:nvSpPr>
        <p:spPr bwMode="auto">
          <a:xfrm>
            <a:off x="673100" y="1663700"/>
            <a:ext cx="853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lgn="ctr">
              <a:lnSpc>
                <a:spcPct val="90000"/>
              </a:lnSpc>
              <a:spcBef>
                <a:spcPct val="20000"/>
              </a:spcBef>
              <a:buFont typeface="Times" pitchFamily="18" charset="0"/>
              <a:buNone/>
            </a:pPr>
            <a:endParaRPr lang="en-US" sz="3200"/>
          </a:p>
          <a:p>
            <a:pPr marL="381000" indent="-381000" algn="ctr">
              <a:lnSpc>
                <a:spcPct val="90000"/>
              </a:lnSpc>
              <a:spcBef>
                <a:spcPct val="20000"/>
              </a:spcBef>
              <a:buFontTx/>
              <a:buChar char="•"/>
            </a:pPr>
            <a:endParaRPr lang="en-US" sz="3600"/>
          </a:p>
        </p:txBody>
      </p:sp>
      <p:graphicFrame>
        <p:nvGraphicFramePr>
          <p:cNvPr id="2053" name="Object 29"/>
          <p:cNvGraphicFramePr>
            <a:graphicFrameLocks noChangeAspect="1"/>
          </p:cNvGraphicFramePr>
          <p:nvPr/>
        </p:nvGraphicFramePr>
        <p:xfrm>
          <a:off x="4559300" y="5321300"/>
          <a:ext cx="2043113" cy="1041400"/>
        </p:xfrm>
        <a:graphic>
          <a:graphicData uri="http://schemas.openxmlformats.org/presentationml/2006/ole">
            <mc:AlternateContent xmlns:mc="http://schemas.openxmlformats.org/markup-compatibility/2006">
              <mc:Choice xmlns:v="urn:schemas-microsoft-com:vml" Requires="v">
                <p:oleObj spid="_x0000_s2223" name="Equation" r:id="rId11" imgW="1054100" imgH="508000" progId="Equation.3">
                  <p:embed/>
                </p:oleObj>
              </mc:Choice>
              <mc:Fallback>
                <p:oleObj name="Equation" r:id="rId11" imgW="1054100" imgH="508000" progId="Equation.3">
                  <p:embed/>
                  <p:pic>
                    <p:nvPicPr>
                      <p:cNvPr id="0" name="Object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9300" y="5321300"/>
                        <a:ext cx="2043113" cy="104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70" name="Group 30"/>
          <p:cNvGrpSpPr>
            <a:grpSpLocks/>
          </p:cNvGrpSpPr>
          <p:nvPr/>
        </p:nvGrpSpPr>
        <p:grpSpPr bwMode="auto">
          <a:xfrm>
            <a:off x="3468688" y="2468563"/>
            <a:ext cx="4965700" cy="2349500"/>
            <a:chOff x="2160" y="1419"/>
            <a:chExt cx="3128" cy="1480"/>
          </a:xfrm>
        </p:grpSpPr>
        <p:sp>
          <p:nvSpPr>
            <p:cNvPr id="2073" name="Freeform 31"/>
            <p:cNvSpPr>
              <a:spLocks noChangeAspect="1"/>
            </p:cNvSpPr>
            <p:nvPr/>
          </p:nvSpPr>
          <p:spPr bwMode="auto">
            <a:xfrm>
              <a:off x="2160" y="1419"/>
              <a:ext cx="1569" cy="1456"/>
            </a:xfrm>
            <a:custGeom>
              <a:avLst/>
              <a:gdLst>
                <a:gd name="T0" fmla="*/ 0 w 4248"/>
                <a:gd name="T1" fmla="*/ 154 h 3162"/>
                <a:gd name="T2" fmla="*/ 27 w 4248"/>
                <a:gd name="T3" fmla="*/ 52 h 3162"/>
                <a:gd name="T4" fmla="*/ 54 w 4248"/>
                <a:gd name="T5" fmla="*/ 0 h 3162"/>
                <a:gd name="T6" fmla="*/ 80 w 4248"/>
                <a:gd name="T7" fmla="*/ 52 h 3162"/>
                <a:gd name="T8" fmla="*/ 134 w 4248"/>
                <a:gd name="T9" fmla="*/ 257 h 3162"/>
                <a:gd name="T10" fmla="*/ 161 w 4248"/>
                <a:gd name="T11" fmla="*/ 309 h 3162"/>
                <a:gd name="T12" fmla="*/ 187 w 4248"/>
                <a:gd name="T13" fmla="*/ 258 h 3162"/>
                <a:gd name="T14" fmla="*/ 214 w 4248"/>
                <a:gd name="T15" fmla="*/ 154 h 3162"/>
                <a:gd name="T16" fmla="*/ 0 60000 65536"/>
                <a:gd name="T17" fmla="*/ 0 60000 65536"/>
                <a:gd name="T18" fmla="*/ 0 60000 65536"/>
                <a:gd name="T19" fmla="*/ 0 60000 65536"/>
                <a:gd name="T20" fmla="*/ 0 60000 65536"/>
                <a:gd name="T21" fmla="*/ 0 60000 65536"/>
                <a:gd name="T22" fmla="*/ 0 60000 65536"/>
                <a:gd name="T23" fmla="*/ 0 60000 65536"/>
                <a:gd name="T24" fmla="*/ 0 w 4248"/>
                <a:gd name="T25" fmla="*/ 0 h 3162"/>
                <a:gd name="T26" fmla="*/ 4248 w 4248"/>
                <a:gd name="T27" fmla="*/ 3162 h 3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8" h="3162">
                  <a:moveTo>
                    <a:pt x="0" y="1577"/>
                  </a:moveTo>
                  <a:cubicBezTo>
                    <a:pt x="175" y="1184"/>
                    <a:pt x="351" y="792"/>
                    <a:pt x="528" y="529"/>
                  </a:cubicBezTo>
                  <a:cubicBezTo>
                    <a:pt x="705" y="266"/>
                    <a:pt x="887" y="0"/>
                    <a:pt x="1064" y="1"/>
                  </a:cubicBezTo>
                  <a:cubicBezTo>
                    <a:pt x="1241" y="2"/>
                    <a:pt x="1327" y="98"/>
                    <a:pt x="1592" y="537"/>
                  </a:cubicBezTo>
                  <a:cubicBezTo>
                    <a:pt x="1857" y="976"/>
                    <a:pt x="2389" y="2196"/>
                    <a:pt x="2656" y="2633"/>
                  </a:cubicBezTo>
                  <a:cubicBezTo>
                    <a:pt x="2923" y="3070"/>
                    <a:pt x="3015" y="3160"/>
                    <a:pt x="3192" y="3161"/>
                  </a:cubicBezTo>
                  <a:cubicBezTo>
                    <a:pt x="3369" y="3162"/>
                    <a:pt x="3544" y="2905"/>
                    <a:pt x="3720" y="2641"/>
                  </a:cubicBezTo>
                  <a:cubicBezTo>
                    <a:pt x="3896" y="2377"/>
                    <a:pt x="4160" y="1754"/>
                    <a:pt x="4248" y="1577"/>
                  </a:cubicBezTo>
                </a:path>
              </a:pathLst>
            </a:custGeom>
            <a:noFill/>
            <a:ln w="381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sp>
          <p:nvSpPr>
            <p:cNvPr id="2074" name="Freeform 32"/>
            <p:cNvSpPr>
              <a:spLocks noChangeAspect="1"/>
            </p:cNvSpPr>
            <p:nvPr/>
          </p:nvSpPr>
          <p:spPr bwMode="auto">
            <a:xfrm>
              <a:off x="3718" y="1443"/>
              <a:ext cx="1570" cy="1456"/>
            </a:xfrm>
            <a:custGeom>
              <a:avLst/>
              <a:gdLst>
                <a:gd name="T0" fmla="*/ 0 w 4248"/>
                <a:gd name="T1" fmla="*/ 154 h 3162"/>
                <a:gd name="T2" fmla="*/ 27 w 4248"/>
                <a:gd name="T3" fmla="*/ 52 h 3162"/>
                <a:gd name="T4" fmla="*/ 54 w 4248"/>
                <a:gd name="T5" fmla="*/ 0 h 3162"/>
                <a:gd name="T6" fmla="*/ 80 w 4248"/>
                <a:gd name="T7" fmla="*/ 52 h 3162"/>
                <a:gd name="T8" fmla="*/ 134 w 4248"/>
                <a:gd name="T9" fmla="*/ 257 h 3162"/>
                <a:gd name="T10" fmla="*/ 161 w 4248"/>
                <a:gd name="T11" fmla="*/ 309 h 3162"/>
                <a:gd name="T12" fmla="*/ 188 w 4248"/>
                <a:gd name="T13" fmla="*/ 258 h 3162"/>
                <a:gd name="T14" fmla="*/ 214 w 4248"/>
                <a:gd name="T15" fmla="*/ 154 h 3162"/>
                <a:gd name="T16" fmla="*/ 0 60000 65536"/>
                <a:gd name="T17" fmla="*/ 0 60000 65536"/>
                <a:gd name="T18" fmla="*/ 0 60000 65536"/>
                <a:gd name="T19" fmla="*/ 0 60000 65536"/>
                <a:gd name="T20" fmla="*/ 0 60000 65536"/>
                <a:gd name="T21" fmla="*/ 0 60000 65536"/>
                <a:gd name="T22" fmla="*/ 0 60000 65536"/>
                <a:gd name="T23" fmla="*/ 0 60000 65536"/>
                <a:gd name="T24" fmla="*/ 0 w 4248"/>
                <a:gd name="T25" fmla="*/ 0 h 3162"/>
                <a:gd name="T26" fmla="*/ 4248 w 4248"/>
                <a:gd name="T27" fmla="*/ 3162 h 3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8" h="3162">
                  <a:moveTo>
                    <a:pt x="0" y="1577"/>
                  </a:moveTo>
                  <a:cubicBezTo>
                    <a:pt x="175" y="1184"/>
                    <a:pt x="351" y="792"/>
                    <a:pt x="528" y="529"/>
                  </a:cubicBezTo>
                  <a:cubicBezTo>
                    <a:pt x="705" y="266"/>
                    <a:pt x="887" y="0"/>
                    <a:pt x="1064" y="1"/>
                  </a:cubicBezTo>
                  <a:cubicBezTo>
                    <a:pt x="1241" y="2"/>
                    <a:pt x="1327" y="98"/>
                    <a:pt x="1592" y="537"/>
                  </a:cubicBezTo>
                  <a:cubicBezTo>
                    <a:pt x="1857" y="976"/>
                    <a:pt x="2389" y="2196"/>
                    <a:pt x="2656" y="2633"/>
                  </a:cubicBezTo>
                  <a:cubicBezTo>
                    <a:pt x="2923" y="3070"/>
                    <a:pt x="3015" y="3160"/>
                    <a:pt x="3192" y="3161"/>
                  </a:cubicBezTo>
                  <a:cubicBezTo>
                    <a:pt x="3369" y="3162"/>
                    <a:pt x="3544" y="2905"/>
                    <a:pt x="3720" y="2641"/>
                  </a:cubicBezTo>
                  <a:cubicBezTo>
                    <a:pt x="3896" y="2377"/>
                    <a:pt x="4160" y="1754"/>
                    <a:pt x="4248" y="1577"/>
                  </a:cubicBezTo>
                </a:path>
              </a:pathLst>
            </a:custGeom>
            <a:noFill/>
            <a:ln w="381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grpSp>
      <p:sp>
        <p:nvSpPr>
          <p:cNvPr id="2071" name="Line 33"/>
          <p:cNvSpPr>
            <a:spLocks noChangeAspect="1" noChangeShapeType="1"/>
          </p:cNvSpPr>
          <p:nvPr/>
        </p:nvSpPr>
        <p:spPr bwMode="auto">
          <a:xfrm>
            <a:off x="3405188" y="3652838"/>
            <a:ext cx="54594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072" name="Text Box 34"/>
          <p:cNvSpPr txBox="1">
            <a:spLocks noChangeArrowheads="1"/>
          </p:cNvSpPr>
          <p:nvPr/>
        </p:nvSpPr>
        <p:spPr bwMode="auto">
          <a:xfrm>
            <a:off x="2239963" y="5184775"/>
            <a:ext cx="2305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nSpc>
                <a:spcPct val="200000"/>
              </a:lnSpc>
            </a:pPr>
            <a:r>
              <a:rPr lang="en-US" u="sng">
                <a:ea typeface="ＭＳ Ｐゴシック" pitchFamily="52" charset="-128"/>
              </a:rPr>
              <a:t>Coherent state</a:t>
            </a:r>
            <a:endParaRPr lang="en-US">
              <a:ea typeface="ＭＳ Ｐゴシック" pitchFamily="52" charset="-128"/>
            </a:endParaRPr>
          </a:p>
          <a:p>
            <a:pPr>
              <a:lnSpc>
                <a:spcPct val="200000"/>
              </a:lnSpc>
            </a:pPr>
            <a:r>
              <a:rPr lang="en-US">
                <a:ea typeface="ＭＳ Ｐゴシック" pitchFamily="52" charset="-128"/>
              </a:rPr>
              <a:t>Coherent amplitude: </a:t>
            </a:r>
          </a:p>
        </p:txBody>
      </p:sp>
    </p:spTree>
  </p:cSld>
  <p:clrMapOvr>
    <a:masterClrMapping/>
  </p:clrMapOvr>
  <p:transition>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AMPLITUDE-SQUEEZING</a:t>
            </a:r>
          </a:p>
        </p:txBody>
      </p:sp>
      <p:grpSp>
        <p:nvGrpSpPr>
          <p:cNvPr id="3078" name="Group 2"/>
          <p:cNvGrpSpPr>
            <a:grpSpLocks/>
          </p:cNvGrpSpPr>
          <p:nvPr/>
        </p:nvGrpSpPr>
        <p:grpSpPr bwMode="auto">
          <a:xfrm>
            <a:off x="3003550" y="2017713"/>
            <a:ext cx="4965700" cy="3268662"/>
            <a:chOff x="2020" y="1135"/>
            <a:chExt cx="3128" cy="2059"/>
          </a:xfrm>
        </p:grpSpPr>
        <p:pic>
          <p:nvPicPr>
            <p:cNvPr id="3103" name="Picture 3"/>
            <p:cNvPicPr>
              <a:picLocks noChangeAspect="1" noChangeArrowheads="1"/>
            </p:cNvPicPr>
            <p:nvPr/>
          </p:nvPicPr>
          <p:blipFill>
            <a:blip r:embed="rId4">
              <a:lum bright="60000"/>
              <a:extLst>
                <a:ext uri="{28A0092B-C50C-407E-A947-70E740481C1C}">
                  <a14:useLocalDpi xmlns:a14="http://schemas.microsoft.com/office/drawing/2010/main" val="0"/>
                </a:ext>
              </a:extLst>
            </a:blip>
            <a:srcRect l="38939" r="9584"/>
            <a:stretch>
              <a:fillRect/>
            </a:stretch>
          </p:blipFill>
          <p:spPr bwMode="auto">
            <a:xfrm>
              <a:off x="2020" y="1135"/>
              <a:ext cx="1611"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4"/>
            <p:cNvPicPr>
              <a:picLocks noChangeAspect="1" noChangeArrowheads="1"/>
            </p:cNvPicPr>
            <p:nvPr/>
          </p:nvPicPr>
          <p:blipFill>
            <a:blip r:embed="rId4">
              <a:lum bright="60000"/>
              <a:extLst>
                <a:ext uri="{28A0092B-C50C-407E-A947-70E740481C1C}">
                  <a14:useLocalDpi xmlns:a14="http://schemas.microsoft.com/office/drawing/2010/main" val="0"/>
                </a:ext>
              </a:extLst>
            </a:blip>
            <a:srcRect l="26358" r="10184"/>
            <a:stretch>
              <a:fillRect/>
            </a:stretch>
          </p:blipFill>
          <p:spPr bwMode="auto">
            <a:xfrm>
              <a:off x="3161" y="1147"/>
              <a:ext cx="1986" cy="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5" name="Rectangle 5"/>
            <p:cNvSpPr>
              <a:spLocks noChangeArrowheads="1"/>
            </p:cNvSpPr>
            <p:nvPr/>
          </p:nvSpPr>
          <p:spPr bwMode="auto">
            <a:xfrm>
              <a:off x="5057" y="1207"/>
              <a:ext cx="91" cy="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sp>
          <p:nvSpPr>
            <p:cNvPr id="3106" name="Rectangle 6"/>
            <p:cNvSpPr>
              <a:spLocks noChangeArrowheads="1"/>
            </p:cNvSpPr>
            <p:nvPr/>
          </p:nvSpPr>
          <p:spPr bwMode="auto">
            <a:xfrm>
              <a:off x="4332" y="3049"/>
              <a:ext cx="272"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grpSp>
      <p:sp>
        <p:nvSpPr>
          <p:cNvPr id="3079" name="Text Box 10"/>
          <p:cNvSpPr txBox="1">
            <a:spLocks noChangeAspect="1" noChangeArrowheads="1"/>
          </p:cNvSpPr>
          <p:nvPr/>
        </p:nvSpPr>
        <p:spPr bwMode="auto">
          <a:xfrm>
            <a:off x="8501063" y="3630613"/>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i="1">
                <a:latin typeface="Times New Roman" pitchFamily="18" charset="0"/>
                <a:ea typeface="ＭＳ Ｐゴシック" pitchFamily="52" charset="-128"/>
              </a:rPr>
              <a:t>t</a:t>
            </a:r>
          </a:p>
        </p:txBody>
      </p:sp>
      <p:grpSp>
        <p:nvGrpSpPr>
          <p:cNvPr id="3080" name="Group 11"/>
          <p:cNvGrpSpPr>
            <a:grpSpLocks/>
          </p:cNvGrpSpPr>
          <p:nvPr/>
        </p:nvGrpSpPr>
        <p:grpSpPr bwMode="auto">
          <a:xfrm>
            <a:off x="2998788" y="3065463"/>
            <a:ext cx="4965700" cy="1176337"/>
            <a:chOff x="2160" y="1419"/>
            <a:chExt cx="3128" cy="1480"/>
          </a:xfrm>
        </p:grpSpPr>
        <p:sp>
          <p:nvSpPr>
            <p:cNvPr id="3101" name="Freeform 12"/>
            <p:cNvSpPr>
              <a:spLocks noChangeAspect="1"/>
            </p:cNvSpPr>
            <p:nvPr/>
          </p:nvSpPr>
          <p:spPr bwMode="auto">
            <a:xfrm>
              <a:off x="2160" y="1419"/>
              <a:ext cx="1569" cy="1456"/>
            </a:xfrm>
            <a:custGeom>
              <a:avLst/>
              <a:gdLst>
                <a:gd name="T0" fmla="*/ 0 w 4248"/>
                <a:gd name="T1" fmla="*/ 154 h 3162"/>
                <a:gd name="T2" fmla="*/ 27 w 4248"/>
                <a:gd name="T3" fmla="*/ 52 h 3162"/>
                <a:gd name="T4" fmla="*/ 54 w 4248"/>
                <a:gd name="T5" fmla="*/ 0 h 3162"/>
                <a:gd name="T6" fmla="*/ 80 w 4248"/>
                <a:gd name="T7" fmla="*/ 52 h 3162"/>
                <a:gd name="T8" fmla="*/ 134 w 4248"/>
                <a:gd name="T9" fmla="*/ 257 h 3162"/>
                <a:gd name="T10" fmla="*/ 161 w 4248"/>
                <a:gd name="T11" fmla="*/ 309 h 3162"/>
                <a:gd name="T12" fmla="*/ 187 w 4248"/>
                <a:gd name="T13" fmla="*/ 258 h 3162"/>
                <a:gd name="T14" fmla="*/ 214 w 4248"/>
                <a:gd name="T15" fmla="*/ 154 h 3162"/>
                <a:gd name="T16" fmla="*/ 0 60000 65536"/>
                <a:gd name="T17" fmla="*/ 0 60000 65536"/>
                <a:gd name="T18" fmla="*/ 0 60000 65536"/>
                <a:gd name="T19" fmla="*/ 0 60000 65536"/>
                <a:gd name="T20" fmla="*/ 0 60000 65536"/>
                <a:gd name="T21" fmla="*/ 0 60000 65536"/>
                <a:gd name="T22" fmla="*/ 0 60000 65536"/>
                <a:gd name="T23" fmla="*/ 0 60000 65536"/>
                <a:gd name="T24" fmla="*/ 0 w 4248"/>
                <a:gd name="T25" fmla="*/ 0 h 3162"/>
                <a:gd name="T26" fmla="*/ 4248 w 4248"/>
                <a:gd name="T27" fmla="*/ 3162 h 3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8" h="3162">
                  <a:moveTo>
                    <a:pt x="0" y="1577"/>
                  </a:moveTo>
                  <a:cubicBezTo>
                    <a:pt x="175" y="1184"/>
                    <a:pt x="351" y="792"/>
                    <a:pt x="528" y="529"/>
                  </a:cubicBezTo>
                  <a:cubicBezTo>
                    <a:pt x="705" y="266"/>
                    <a:pt x="887" y="0"/>
                    <a:pt x="1064" y="1"/>
                  </a:cubicBezTo>
                  <a:cubicBezTo>
                    <a:pt x="1241" y="2"/>
                    <a:pt x="1327" y="98"/>
                    <a:pt x="1592" y="537"/>
                  </a:cubicBezTo>
                  <a:cubicBezTo>
                    <a:pt x="1857" y="976"/>
                    <a:pt x="2389" y="2196"/>
                    <a:pt x="2656" y="2633"/>
                  </a:cubicBezTo>
                  <a:cubicBezTo>
                    <a:pt x="2923" y="3070"/>
                    <a:pt x="3015" y="3160"/>
                    <a:pt x="3192" y="3161"/>
                  </a:cubicBezTo>
                  <a:cubicBezTo>
                    <a:pt x="3369" y="3162"/>
                    <a:pt x="3544" y="2905"/>
                    <a:pt x="3720" y="2641"/>
                  </a:cubicBezTo>
                  <a:cubicBezTo>
                    <a:pt x="3896" y="2377"/>
                    <a:pt x="4160" y="1754"/>
                    <a:pt x="4248" y="1577"/>
                  </a:cubicBezTo>
                </a:path>
              </a:pathLst>
            </a:custGeom>
            <a:noFill/>
            <a:ln w="381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sp>
          <p:nvSpPr>
            <p:cNvPr id="3102" name="Freeform 13"/>
            <p:cNvSpPr>
              <a:spLocks noChangeAspect="1"/>
            </p:cNvSpPr>
            <p:nvPr/>
          </p:nvSpPr>
          <p:spPr bwMode="auto">
            <a:xfrm>
              <a:off x="3718" y="1443"/>
              <a:ext cx="1570" cy="1456"/>
            </a:xfrm>
            <a:custGeom>
              <a:avLst/>
              <a:gdLst>
                <a:gd name="T0" fmla="*/ 0 w 4248"/>
                <a:gd name="T1" fmla="*/ 154 h 3162"/>
                <a:gd name="T2" fmla="*/ 27 w 4248"/>
                <a:gd name="T3" fmla="*/ 52 h 3162"/>
                <a:gd name="T4" fmla="*/ 54 w 4248"/>
                <a:gd name="T5" fmla="*/ 0 h 3162"/>
                <a:gd name="T6" fmla="*/ 80 w 4248"/>
                <a:gd name="T7" fmla="*/ 52 h 3162"/>
                <a:gd name="T8" fmla="*/ 134 w 4248"/>
                <a:gd name="T9" fmla="*/ 257 h 3162"/>
                <a:gd name="T10" fmla="*/ 161 w 4248"/>
                <a:gd name="T11" fmla="*/ 309 h 3162"/>
                <a:gd name="T12" fmla="*/ 188 w 4248"/>
                <a:gd name="T13" fmla="*/ 258 h 3162"/>
                <a:gd name="T14" fmla="*/ 214 w 4248"/>
                <a:gd name="T15" fmla="*/ 154 h 3162"/>
                <a:gd name="T16" fmla="*/ 0 60000 65536"/>
                <a:gd name="T17" fmla="*/ 0 60000 65536"/>
                <a:gd name="T18" fmla="*/ 0 60000 65536"/>
                <a:gd name="T19" fmla="*/ 0 60000 65536"/>
                <a:gd name="T20" fmla="*/ 0 60000 65536"/>
                <a:gd name="T21" fmla="*/ 0 60000 65536"/>
                <a:gd name="T22" fmla="*/ 0 60000 65536"/>
                <a:gd name="T23" fmla="*/ 0 60000 65536"/>
                <a:gd name="T24" fmla="*/ 0 w 4248"/>
                <a:gd name="T25" fmla="*/ 0 h 3162"/>
                <a:gd name="T26" fmla="*/ 4248 w 4248"/>
                <a:gd name="T27" fmla="*/ 3162 h 3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8" h="3162">
                  <a:moveTo>
                    <a:pt x="0" y="1577"/>
                  </a:moveTo>
                  <a:cubicBezTo>
                    <a:pt x="175" y="1184"/>
                    <a:pt x="351" y="792"/>
                    <a:pt x="528" y="529"/>
                  </a:cubicBezTo>
                  <a:cubicBezTo>
                    <a:pt x="705" y="266"/>
                    <a:pt x="887" y="0"/>
                    <a:pt x="1064" y="1"/>
                  </a:cubicBezTo>
                  <a:cubicBezTo>
                    <a:pt x="1241" y="2"/>
                    <a:pt x="1327" y="98"/>
                    <a:pt x="1592" y="537"/>
                  </a:cubicBezTo>
                  <a:cubicBezTo>
                    <a:pt x="1857" y="976"/>
                    <a:pt x="2389" y="2196"/>
                    <a:pt x="2656" y="2633"/>
                  </a:cubicBezTo>
                  <a:cubicBezTo>
                    <a:pt x="2923" y="3070"/>
                    <a:pt x="3015" y="3160"/>
                    <a:pt x="3192" y="3161"/>
                  </a:cubicBezTo>
                  <a:cubicBezTo>
                    <a:pt x="3369" y="3162"/>
                    <a:pt x="3544" y="2905"/>
                    <a:pt x="3720" y="2641"/>
                  </a:cubicBezTo>
                  <a:cubicBezTo>
                    <a:pt x="3896" y="2377"/>
                    <a:pt x="4160" y="1754"/>
                    <a:pt x="4248" y="1577"/>
                  </a:cubicBezTo>
                </a:path>
              </a:pathLst>
            </a:custGeom>
            <a:noFill/>
            <a:ln w="381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grpSp>
      <p:sp>
        <p:nvSpPr>
          <p:cNvPr id="3081" name="Line 14"/>
          <p:cNvSpPr>
            <a:spLocks noChangeAspect="1" noChangeShapeType="1"/>
          </p:cNvSpPr>
          <p:nvPr/>
        </p:nvSpPr>
        <p:spPr bwMode="auto">
          <a:xfrm>
            <a:off x="2986088" y="3652838"/>
            <a:ext cx="58023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3082" name="Text Box 15"/>
          <p:cNvSpPr txBox="1">
            <a:spLocks noChangeAspect="1" noChangeArrowheads="1"/>
          </p:cNvSpPr>
          <p:nvPr/>
        </p:nvSpPr>
        <p:spPr bwMode="auto">
          <a:xfrm>
            <a:off x="2752725" y="1674813"/>
            <a:ext cx="3857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600" i="1">
                <a:latin typeface="Times New Roman" pitchFamily="18" charset="0"/>
                <a:ea typeface="ＭＳ Ｐゴシック" pitchFamily="52" charset="-128"/>
              </a:rPr>
              <a:t>E</a:t>
            </a:r>
          </a:p>
        </p:txBody>
      </p:sp>
      <p:sp>
        <p:nvSpPr>
          <p:cNvPr id="3083" name="Line 16"/>
          <p:cNvSpPr>
            <a:spLocks noChangeAspect="1" noChangeShapeType="1"/>
          </p:cNvSpPr>
          <p:nvPr/>
        </p:nvSpPr>
        <p:spPr bwMode="auto">
          <a:xfrm flipV="1">
            <a:off x="2987675" y="2203450"/>
            <a:ext cx="0" cy="27781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3084" name="Line 17"/>
          <p:cNvSpPr>
            <a:spLocks noChangeAspect="1" noChangeShapeType="1"/>
          </p:cNvSpPr>
          <p:nvPr/>
        </p:nvSpPr>
        <p:spPr bwMode="auto">
          <a:xfrm rot="10800000" flipV="1">
            <a:off x="330200" y="3648075"/>
            <a:ext cx="2044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3085" name="Line 18"/>
          <p:cNvSpPr>
            <a:spLocks noChangeAspect="1" noChangeShapeType="1"/>
          </p:cNvSpPr>
          <p:nvPr/>
        </p:nvSpPr>
        <p:spPr bwMode="auto">
          <a:xfrm flipH="1" flipV="1">
            <a:off x="2279650" y="1849438"/>
            <a:ext cx="0" cy="31321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3086" name="Line 19"/>
          <p:cNvSpPr>
            <a:spLocks noChangeShapeType="1"/>
          </p:cNvSpPr>
          <p:nvPr/>
        </p:nvSpPr>
        <p:spPr bwMode="auto">
          <a:xfrm flipV="1">
            <a:off x="2279650" y="3051175"/>
            <a:ext cx="0" cy="593725"/>
          </a:xfrm>
          <a:prstGeom prst="line">
            <a:avLst/>
          </a:prstGeom>
          <a:noFill/>
          <a:ln w="28575">
            <a:solidFill>
              <a:srgbClr val="FF3D3D"/>
            </a:solidFill>
            <a:round/>
            <a:headEnd/>
            <a:tailEnd type="triangle" w="med" len="sm"/>
          </a:ln>
          <a:extLst>
            <a:ext uri="{909E8E84-426E-40DD-AFC4-6F175D3DCCD1}">
              <a14:hiddenFill xmlns:a14="http://schemas.microsoft.com/office/drawing/2010/main">
                <a:noFill/>
              </a14:hiddenFill>
            </a:ext>
          </a:extLst>
        </p:spPr>
        <p:txBody>
          <a:bodyPr wrap="none"/>
          <a:lstStyle/>
          <a:p>
            <a:endParaRPr lang="de-DE"/>
          </a:p>
        </p:txBody>
      </p:sp>
      <p:sp>
        <p:nvSpPr>
          <p:cNvPr id="3087" name="Oval 20"/>
          <p:cNvSpPr>
            <a:spLocks noChangeAspect="1" noChangeArrowheads="1"/>
          </p:cNvSpPr>
          <p:nvPr/>
        </p:nvSpPr>
        <p:spPr bwMode="auto">
          <a:xfrm>
            <a:off x="1885950" y="2998788"/>
            <a:ext cx="792163" cy="196850"/>
          </a:xfrm>
          <a:prstGeom prst="ellipse">
            <a:avLst/>
          </a:prstGeom>
          <a:noFill/>
          <a:ln w="19050">
            <a:solidFill>
              <a:srgbClr val="FF3D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de-DE" sz="2400">
              <a:ea typeface="ＭＳ Ｐゴシック" pitchFamily="52" charset="-128"/>
            </a:endParaRPr>
          </a:p>
        </p:txBody>
      </p:sp>
      <p:grpSp>
        <p:nvGrpSpPr>
          <p:cNvPr id="3088" name="Group 21"/>
          <p:cNvGrpSpPr>
            <a:grpSpLocks/>
          </p:cNvGrpSpPr>
          <p:nvPr/>
        </p:nvGrpSpPr>
        <p:grpSpPr bwMode="auto">
          <a:xfrm>
            <a:off x="1595438" y="2986088"/>
            <a:ext cx="2087562" cy="215900"/>
            <a:chOff x="816" y="1844"/>
            <a:chExt cx="2016" cy="124"/>
          </a:xfrm>
        </p:grpSpPr>
        <p:sp>
          <p:nvSpPr>
            <p:cNvPr id="3099" name="Line 22"/>
            <p:cNvSpPr>
              <a:spLocks noChangeShapeType="1"/>
            </p:cNvSpPr>
            <p:nvPr/>
          </p:nvSpPr>
          <p:spPr bwMode="auto">
            <a:xfrm>
              <a:off x="816" y="1844"/>
              <a:ext cx="201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3100" name="Line 23"/>
            <p:cNvSpPr>
              <a:spLocks noChangeShapeType="1"/>
            </p:cNvSpPr>
            <p:nvPr/>
          </p:nvSpPr>
          <p:spPr bwMode="auto">
            <a:xfrm>
              <a:off x="816" y="1968"/>
              <a:ext cx="201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grpSp>
        <p:nvGrpSpPr>
          <p:cNvPr id="3089" name="Group 24"/>
          <p:cNvGrpSpPr>
            <a:grpSpLocks noChangeAspect="1"/>
          </p:cNvGrpSpPr>
          <p:nvPr/>
        </p:nvGrpSpPr>
        <p:grpSpPr bwMode="auto">
          <a:xfrm>
            <a:off x="1879600" y="2736850"/>
            <a:ext cx="796925" cy="679450"/>
            <a:chOff x="908" y="1701"/>
            <a:chExt cx="456" cy="389"/>
          </a:xfrm>
        </p:grpSpPr>
        <p:sp>
          <p:nvSpPr>
            <p:cNvPr id="3097" name="Line 25"/>
            <p:cNvSpPr>
              <a:spLocks noChangeAspect="1" noChangeShapeType="1"/>
            </p:cNvSpPr>
            <p:nvPr/>
          </p:nvSpPr>
          <p:spPr bwMode="auto">
            <a:xfrm>
              <a:off x="908" y="1701"/>
              <a:ext cx="0" cy="3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3098" name="Line 26"/>
            <p:cNvSpPr>
              <a:spLocks noChangeAspect="1" noChangeShapeType="1"/>
            </p:cNvSpPr>
            <p:nvPr/>
          </p:nvSpPr>
          <p:spPr bwMode="auto">
            <a:xfrm>
              <a:off x="1364" y="1701"/>
              <a:ext cx="0" cy="3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grpSp>
        <p:nvGrpSpPr>
          <p:cNvPr id="3090" name="Group 27"/>
          <p:cNvGrpSpPr>
            <a:grpSpLocks/>
          </p:cNvGrpSpPr>
          <p:nvPr/>
        </p:nvGrpSpPr>
        <p:grpSpPr bwMode="auto">
          <a:xfrm rot="5400000">
            <a:off x="2408237" y="1928813"/>
            <a:ext cx="796925" cy="3429000"/>
            <a:chOff x="908" y="1701"/>
            <a:chExt cx="456" cy="389"/>
          </a:xfrm>
        </p:grpSpPr>
        <p:sp>
          <p:nvSpPr>
            <p:cNvPr id="3095" name="Line 28"/>
            <p:cNvSpPr>
              <a:spLocks noChangeShapeType="1"/>
            </p:cNvSpPr>
            <p:nvPr/>
          </p:nvSpPr>
          <p:spPr bwMode="auto">
            <a:xfrm>
              <a:off x="908" y="1701"/>
              <a:ext cx="0" cy="3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3096" name="Line 29"/>
            <p:cNvSpPr>
              <a:spLocks noChangeShapeType="1"/>
            </p:cNvSpPr>
            <p:nvPr/>
          </p:nvSpPr>
          <p:spPr bwMode="auto">
            <a:xfrm>
              <a:off x="1364" y="1701"/>
              <a:ext cx="0" cy="3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sp>
        <p:nvSpPr>
          <p:cNvPr id="3091" name="Line 30"/>
          <p:cNvSpPr>
            <a:spLocks noChangeShapeType="1"/>
          </p:cNvSpPr>
          <p:nvPr/>
        </p:nvSpPr>
        <p:spPr bwMode="auto">
          <a:xfrm rot="16200000" flipV="1">
            <a:off x="1974850" y="3341688"/>
            <a:ext cx="0" cy="596900"/>
          </a:xfrm>
          <a:prstGeom prst="line">
            <a:avLst/>
          </a:prstGeom>
          <a:noFill/>
          <a:ln w="28575">
            <a:solidFill>
              <a:srgbClr val="FF3D3D"/>
            </a:solidFill>
            <a:prstDash val="sysDot"/>
            <a:round/>
            <a:headEnd/>
            <a:tailEnd type="triangle" w="med" len="sm"/>
          </a:ln>
          <a:extLst>
            <a:ext uri="{909E8E84-426E-40DD-AFC4-6F175D3DCCD1}">
              <a14:hiddenFill xmlns:a14="http://schemas.microsoft.com/office/drawing/2010/main">
                <a:noFill/>
              </a14:hiddenFill>
            </a:ext>
          </a:extLst>
        </p:spPr>
        <p:txBody>
          <a:bodyPr wrap="none"/>
          <a:lstStyle/>
          <a:p>
            <a:endParaRPr lang="de-DE"/>
          </a:p>
        </p:txBody>
      </p:sp>
      <p:sp>
        <p:nvSpPr>
          <p:cNvPr id="3092" name="Oval 31"/>
          <p:cNvSpPr>
            <a:spLocks noChangeAspect="1" noChangeArrowheads="1"/>
          </p:cNvSpPr>
          <p:nvPr/>
        </p:nvSpPr>
        <p:spPr bwMode="auto">
          <a:xfrm rot="5400000">
            <a:off x="1296987" y="3549651"/>
            <a:ext cx="790575" cy="196850"/>
          </a:xfrm>
          <a:prstGeom prst="ellipse">
            <a:avLst/>
          </a:prstGeom>
          <a:noFill/>
          <a:ln w="19050">
            <a:solidFill>
              <a:srgbClr val="FF3D3D"/>
            </a:solidFill>
            <a:prstDash val="sysDot"/>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eaLnBrk="0" hangingPunct="0"/>
            <a:endParaRPr lang="de-DE" sz="2400">
              <a:ea typeface="ＭＳ Ｐゴシック" pitchFamily="52" charset="-128"/>
            </a:endParaRPr>
          </a:p>
        </p:txBody>
      </p:sp>
      <p:graphicFrame>
        <p:nvGraphicFramePr>
          <p:cNvPr id="3074" name="Object 32"/>
          <p:cNvGraphicFramePr>
            <a:graphicFrameLocks noChangeAspect="1"/>
          </p:cNvGraphicFramePr>
          <p:nvPr/>
        </p:nvGraphicFramePr>
        <p:xfrm>
          <a:off x="1336675" y="1663700"/>
          <a:ext cx="746125" cy="446088"/>
        </p:xfrm>
        <a:graphic>
          <a:graphicData uri="http://schemas.openxmlformats.org/presentationml/2006/ole">
            <mc:AlternateContent xmlns:mc="http://schemas.openxmlformats.org/markup-compatibility/2006">
              <mc:Choice xmlns:v="urn:schemas-microsoft-com:vml" Requires="v">
                <p:oleObj spid="_x0000_s3209" name="Equation" r:id="rId5" imgW="355320" imgH="203040" progId="Equation.3">
                  <p:embed/>
                </p:oleObj>
              </mc:Choice>
              <mc:Fallback>
                <p:oleObj name="Equation" r:id="rId5" imgW="355320" imgH="203040" progId="Equation.3">
                  <p:embed/>
                  <p:pic>
                    <p:nvPicPr>
                      <p:cNvPr id="0" name="Object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6675" y="1663700"/>
                        <a:ext cx="7461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33"/>
          <p:cNvGraphicFramePr>
            <a:graphicFrameLocks noChangeAspect="1"/>
          </p:cNvGraphicFramePr>
          <p:nvPr/>
        </p:nvGraphicFramePr>
        <p:xfrm>
          <a:off x="325438" y="3765550"/>
          <a:ext cx="690562" cy="444500"/>
        </p:xfrm>
        <a:graphic>
          <a:graphicData uri="http://schemas.openxmlformats.org/presentationml/2006/ole">
            <mc:AlternateContent xmlns:mc="http://schemas.openxmlformats.org/markup-compatibility/2006">
              <mc:Choice xmlns:v="urn:schemas-microsoft-com:vml" Requires="v">
                <p:oleObj spid="_x0000_s3210" name="Equation" r:id="rId7" imgW="330120" imgH="203040" progId="Equation.3">
                  <p:embed/>
                </p:oleObj>
              </mc:Choice>
              <mc:Fallback>
                <p:oleObj name="Equation" r:id="rId7" imgW="330120" imgH="203040" progId="Equation.3">
                  <p:embed/>
                  <p:pic>
                    <p:nvPicPr>
                      <p:cNvPr id="0" name="Object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438" y="3765550"/>
                        <a:ext cx="69056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3" name="Text Box 34"/>
          <p:cNvSpPr txBox="1">
            <a:spLocks noChangeAspect="1" noChangeArrowheads="1"/>
          </p:cNvSpPr>
          <p:nvPr/>
        </p:nvSpPr>
        <p:spPr bwMode="auto">
          <a:xfrm>
            <a:off x="1846263" y="3201988"/>
            <a:ext cx="4079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i="1">
                <a:solidFill>
                  <a:srgbClr val="FF3D3D"/>
                </a:solidFill>
                <a:latin typeface="Symbol" pitchFamily="18" charset="2"/>
                <a:ea typeface="ＭＳ Ｐゴシック" pitchFamily="52" charset="-128"/>
              </a:rPr>
              <a:t>a</a:t>
            </a:r>
          </a:p>
        </p:txBody>
      </p:sp>
      <p:graphicFrame>
        <p:nvGraphicFramePr>
          <p:cNvPr id="3076" name="Object 35"/>
          <p:cNvGraphicFramePr>
            <a:graphicFrameLocks noChangeAspect="1"/>
          </p:cNvGraphicFramePr>
          <p:nvPr/>
        </p:nvGraphicFramePr>
        <p:xfrm>
          <a:off x="820738" y="2809875"/>
          <a:ext cx="665162" cy="441325"/>
        </p:xfrm>
        <a:graphic>
          <a:graphicData uri="http://schemas.openxmlformats.org/presentationml/2006/ole">
            <mc:AlternateContent xmlns:mc="http://schemas.openxmlformats.org/markup-compatibility/2006">
              <mc:Choice xmlns:v="urn:schemas-microsoft-com:vml" Requires="v">
                <p:oleObj spid="_x0000_s3211" name="Equation" r:id="rId9" imgW="342900" imgH="215900" progId="Equation.3">
                  <p:embed/>
                </p:oleObj>
              </mc:Choice>
              <mc:Fallback>
                <p:oleObj name="Equation" r:id="rId9" imgW="342900" imgH="215900" progId="Equation.3">
                  <p:embed/>
                  <p:pic>
                    <p:nvPicPr>
                      <p:cNvPr id="0" name="Object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738" y="2809875"/>
                        <a:ext cx="665162"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4" name="Rectangle 36"/>
          <p:cNvSpPr>
            <a:spLocks noChangeArrowheads="1"/>
          </p:cNvSpPr>
          <p:nvPr/>
        </p:nvSpPr>
        <p:spPr bwMode="auto">
          <a:xfrm>
            <a:off x="4767263" y="3702050"/>
            <a:ext cx="144462" cy="14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spTree>
  </p:cSld>
  <p:clrMapOvr>
    <a:masterClrMapping/>
  </p:clrMapOvr>
  <p:transition>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PHASE-SQUEEZING</a:t>
            </a:r>
          </a:p>
        </p:txBody>
      </p:sp>
      <p:grpSp>
        <p:nvGrpSpPr>
          <p:cNvPr id="4102" name="Group 40"/>
          <p:cNvGrpSpPr>
            <a:grpSpLocks/>
          </p:cNvGrpSpPr>
          <p:nvPr/>
        </p:nvGrpSpPr>
        <p:grpSpPr bwMode="auto">
          <a:xfrm>
            <a:off x="2998788" y="1196975"/>
            <a:ext cx="5046662" cy="5000625"/>
            <a:chOff x="2017" y="618"/>
            <a:chExt cx="3179" cy="3150"/>
          </a:xfrm>
        </p:grpSpPr>
        <p:pic>
          <p:nvPicPr>
            <p:cNvPr id="4126" name="Picture 34"/>
            <p:cNvPicPr>
              <a:picLocks noChangeAspect="1" noChangeArrowheads="1"/>
            </p:cNvPicPr>
            <p:nvPr/>
          </p:nvPicPr>
          <p:blipFill>
            <a:blip r:embed="rId4">
              <a:lum bright="60000"/>
              <a:extLst>
                <a:ext uri="{28A0092B-C50C-407E-A947-70E740481C1C}">
                  <a14:useLocalDpi xmlns:a14="http://schemas.microsoft.com/office/drawing/2010/main" val="0"/>
                </a:ext>
              </a:extLst>
            </a:blip>
            <a:srcRect l="33096" r="16849"/>
            <a:stretch>
              <a:fillRect/>
            </a:stretch>
          </p:blipFill>
          <p:spPr bwMode="auto">
            <a:xfrm>
              <a:off x="3570" y="650"/>
              <a:ext cx="1626" cy="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3"/>
            <p:cNvPicPr>
              <a:picLocks noChangeAspect="1" noChangeArrowheads="1"/>
            </p:cNvPicPr>
            <p:nvPr/>
          </p:nvPicPr>
          <p:blipFill>
            <a:blip r:embed="rId4">
              <a:lum bright="60000"/>
              <a:extLst>
                <a:ext uri="{28A0092B-C50C-407E-A947-70E740481C1C}">
                  <a14:useLocalDpi xmlns:a14="http://schemas.microsoft.com/office/drawing/2010/main" val="0"/>
                </a:ext>
              </a:extLst>
            </a:blip>
            <a:srcRect l="33096" r="17451"/>
            <a:stretch>
              <a:fillRect/>
            </a:stretch>
          </p:blipFill>
          <p:spPr bwMode="auto">
            <a:xfrm>
              <a:off x="2017" y="630"/>
              <a:ext cx="1606" cy="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8" name="Rectangle 35"/>
            <p:cNvSpPr>
              <a:spLocks noChangeArrowheads="1"/>
            </p:cNvSpPr>
            <p:nvPr/>
          </p:nvSpPr>
          <p:spPr bwMode="auto">
            <a:xfrm>
              <a:off x="3878" y="618"/>
              <a:ext cx="137"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sp>
          <p:nvSpPr>
            <p:cNvPr id="4129" name="Rectangle 36"/>
            <p:cNvSpPr>
              <a:spLocks noChangeArrowheads="1"/>
            </p:cNvSpPr>
            <p:nvPr/>
          </p:nvSpPr>
          <p:spPr bwMode="auto">
            <a:xfrm>
              <a:off x="2472" y="663"/>
              <a:ext cx="137"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sp>
          <p:nvSpPr>
            <p:cNvPr id="4130" name="Rectangle 37"/>
            <p:cNvSpPr>
              <a:spLocks noChangeArrowheads="1"/>
            </p:cNvSpPr>
            <p:nvPr/>
          </p:nvSpPr>
          <p:spPr bwMode="auto">
            <a:xfrm>
              <a:off x="3243" y="3566"/>
              <a:ext cx="137"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sp>
          <p:nvSpPr>
            <p:cNvPr id="4131" name="Rectangle 38"/>
            <p:cNvSpPr>
              <a:spLocks noChangeArrowheads="1"/>
            </p:cNvSpPr>
            <p:nvPr/>
          </p:nvSpPr>
          <p:spPr bwMode="auto">
            <a:xfrm>
              <a:off x="4830" y="3487"/>
              <a:ext cx="137"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sp>
          <p:nvSpPr>
            <p:cNvPr id="4132" name="Rectangle 39"/>
            <p:cNvSpPr>
              <a:spLocks noChangeArrowheads="1"/>
            </p:cNvSpPr>
            <p:nvPr/>
          </p:nvSpPr>
          <p:spPr bwMode="auto">
            <a:xfrm>
              <a:off x="4694" y="3566"/>
              <a:ext cx="137"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grpSp>
      <p:sp>
        <p:nvSpPr>
          <p:cNvPr id="4103" name="Text Box 6"/>
          <p:cNvSpPr txBox="1">
            <a:spLocks noChangeAspect="1" noChangeArrowheads="1"/>
          </p:cNvSpPr>
          <p:nvPr/>
        </p:nvSpPr>
        <p:spPr bwMode="auto">
          <a:xfrm>
            <a:off x="8501063" y="3630613"/>
            <a:ext cx="26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i="1">
                <a:latin typeface="Times New Roman" pitchFamily="18" charset="0"/>
                <a:ea typeface="ＭＳ Ｐゴシック" pitchFamily="52" charset="-128"/>
              </a:rPr>
              <a:t>t</a:t>
            </a:r>
          </a:p>
        </p:txBody>
      </p:sp>
      <p:grpSp>
        <p:nvGrpSpPr>
          <p:cNvPr id="4104" name="Group 7"/>
          <p:cNvGrpSpPr>
            <a:grpSpLocks/>
          </p:cNvGrpSpPr>
          <p:nvPr/>
        </p:nvGrpSpPr>
        <p:grpSpPr bwMode="auto">
          <a:xfrm>
            <a:off x="3049588" y="2468563"/>
            <a:ext cx="4965700" cy="2349500"/>
            <a:chOff x="2160" y="1419"/>
            <a:chExt cx="3128" cy="1480"/>
          </a:xfrm>
        </p:grpSpPr>
        <p:sp>
          <p:nvSpPr>
            <p:cNvPr id="4124" name="Freeform 8"/>
            <p:cNvSpPr>
              <a:spLocks noChangeAspect="1"/>
            </p:cNvSpPr>
            <p:nvPr/>
          </p:nvSpPr>
          <p:spPr bwMode="auto">
            <a:xfrm>
              <a:off x="2160" y="1419"/>
              <a:ext cx="1569" cy="1456"/>
            </a:xfrm>
            <a:custGeom>
              <a:avLst/>
              <a:gdLst>
                <a:gd name="T0" fmla="*/ 0 w 4248"/>
                <a:gd name="T1" fmla="*/ 154 h 3162"/>
                <a:gd name="T2" fmla="*/ 27 w 4248"/>
                <a:gd name="T3" fmla="*/ 52 h 3162"/>
                <a:gd name="T4" fmla="*/ 54 w 4248"/>
                <a:gd name="T5" fmla="*/ 0 h 3162"/>
                <a:gd name="T6" fmla="*/ 80 w 4248"/>
                <a:gd name="T7" fmla="*/ 52 h 3162"/>
                <a:gd name="T8" fmla="*/ 134 w 4248"/>
                <a:gd name="T9" fmla="*/ 257 h 3162"/>
                <a:gd name="T10" fmla="*/ 161 w 4248"/>
                <a:gd name="T11" fmla="*/ 309 h 3162"/>
                <a:gd name="T12" fmla="*/ 187 w 4248"/>
                <a:gd name="T13" fmla="*/ 258 h 3162"/>
                <a:gd name="T14" fmla="*/ 214 w 4248"/>
                <a:gd name="T15" fmla="*/ 154 h 3162"/>
                <a:gd name="T16" fmla="*/ 0 60000 65536"/>
                <a:gd name="T17" fmla="*/ 0 60000 65536"/>
                <a:gd name="T18" fmla="*/ 0 60000 65536"/>
                <a:gd name="T19" fmla="*/ 0 60000 65536"/>
                <a:gd name="T20" fmla="*/ 0 60000 65536"/>
                <a:gd name="T21" fmla="*/ 0 60000 65536"/>
                <a:gd name="T22" fmla="*/ 0 60000 65536"/>
                <a:gd name="T23" fmla="*/ 0 60000 65536"/>
                <a:gd name="T24" fmla="*/ 0 w 4248"/>
                <a:gd name="T25" fmla="*/ 0 h 3162"/>
                <a:gd name="T26" fmla="*/ 4248 w 4248"/>
                <a:gd name="T27" fmla="*/ 3162 h 3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8" h="3162">
                  <a:moveTo>
                    <a:pt x="0" y="1577"/>
                  </a:moveTo>
                  <a:cubicBezTo>
                    <a:pt x="175" y="1184"/>
                    <a:pt x="351" y="792"/>
                    <a:pt x="528" y="529"/>
                  </a:cubicBezTo>
                  <a:cubicBezTo>
                    <a:pt x="705" y="266"/>
                    <a:pt x="887" y="0"/>
                    <a:pt x="1064" y="1"/>
                  </a:cubicBezTo>
                  <a:cubicBezTo>
                    <a:pt x="1241" y="2"/>
                    <a:pt x="1327" y="98"/>
                    <a:pt x="1592" y="537"/>
                  </a:cubicBezTo>
                  <a:cubicBezTo>
                    <a:pt x="1857" y="976"/>
                    <a:pt x="2389" y="2196"/>
                    <a:pt x="2656" y="2633"/>
                  </a:cubicBezTo>
                  <a:cubicBezTo>
                    <a:pt x="2923" y="3070"/>
                    <a:pt x="3015" y="3160"/>
                    <a:pt x="3192" y="3161"/>
                  </a:cubicBezTo>
                  <a:cubicBezTo>
                    <a:pt x="3369" y="3162"/>
                    <a:pt x="3544" y="2905"/>
                    <a:pt x="3720" y="2641"/>
                  </a:cubicBezTo>
                  <a:cubicBezTo>
                    <a:pt x="3896" y="2377"/>
                    <a:pt x="4160" y="1754"/>
                    <a:pt x="4248" y="1577"/>
                  </a:cubicBezTo>
                </a:path>
              </a:pathLst>
            </a:custGeom>
            <a:noFill/>
            <a:ln w="381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sp>
          <p:nvSpPr>
            <p:cNvPr id="4125" name="Freeform 9"/>
            <p:cNvSpPr>
              <a:spLocks noChangeAspect="1"/>
            </p:cNvSpPr>
            <p:nvPr/>
          </p:nvSpPr>
          <p:spPr bwMode="auto">
            <a:xfrm>
              <a:off x="3718" y="1443"/>
              <a:ext cx="1570" cy="1456"/>
            </a:xfrm>
            <a:custGeom>
              <a:avLst/>
              <a:gdLst>
                <a:gd name="T0" fmla="*/ 0 w 4248"/>
                <a:gd name="T1" fmla="*/ 154 h 3162"/>
                <a:gd name="T2" fmla="*/ 27 w 4248"/>
                <a:gd name="T3" fmla="*/ 52 h 3162"/>
                <a:gd name="T4" fmla="*/ 54 w 4248"/>
                <a:gd name="T5" fmla="*/ 0 h 3162"/>
                <a:gd name="T6" fmla="*/ 80 w 4248"/>
                <a:gd name="T7" fmla="*/ 52 h 3162"/>
                <a:gd name="T8" fmla="*/ 134 w 4248"/>
                <a:gd name="T9" fmla="*/ 257 h 3162"/>
                <a:gd name="T10" fmla="*/ 161 w 4248"/>
                <a:gd name="T11" fmla="*/ 309 h 3162"/>
                <a:gd name="T12" fmla="*/ 188 w 4248"/>
                <a:gd name="T13" fmla="*/ 258 h 3162"/>
                <a:gd name="T14" fmla="*/ 214 w 4248"/>
                <a:gd name="T15" fmla="*/ 154 h 3162"/>
                <a:gd name="T16" fmla="*/ 0 60000 65536"/>
                <a:gd name="T17" fmla="*/ 0 60000 65536"/>
                <a:gd name="T18" fmla="*/ 0 60000 65536"/>
                <a:gd name="T19" fmla="*/ 0 60000 65536"/>
                <a:gd name="T20" fmla="*/ 0 60000 65536"/>
                <a:gd name="T21" fmla="*/ 0 60000 65536"/>
                <a:gd name="T22" fmla="*/ 0 60000 65536"/>
                <a:gd name="T23" fmla="*/ 0 60000 65536"/>
                <a:gd name="T24" fmla="*/ 0 w 4248"/>
                <a:gd name="T25" fmla="*/ 0 h 3162"/>
                <a:gd name="T26" fmla="*/ 4248 w 4248"/>
                <a:gd name="T27" fmla="*/ 3162 h 3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8" h="3162">
                  <a:moveTo>
                    <a:pt x="0" y="1577"/>
                  </a:moveTo>
                  <a:cubicBezTo>
                    <a:pt x="175" y="1184"/>
                    <a:pt x="351" y="792"/>
                    <a:pt x="528" y="529"/>
                  </a:cubicBezTo>
                  <a:cubicBezTo>
                    <a:pt x="705" y="266"/>
                    <a:pt x="887" y="0"/>
                    <a:pt x="1064" y="1"/>
                  </a:cubicBezTo>
                  <a:cubicBezTo>
                    <a:pt x="1241" y="2"/>
                    <a:pt x="1327" y="98"/>
                    <a:pt x="1592" y="537"/>
                  </a:cubicBezTo>
                  <a:cubicBezTo>
                    <a:pt x="1857" y="976"/>
                    <a:pt x="2389" y="2196"/>
                    <a:pt x="2656" y="2633"/>
                  </a:cubicBezTo>
                  <a:cubicBezTo>
                    <a:pt x="2923" y="3070"/>
                    <a:pt x="3015" y="3160"/>
                    <a:pt x="3192" y="3161"/>
                  </a:cubicBezTo>
                  <a:cubicBezTo>
                    <a:pt x="3369" y="3162"/>
                    <a:pt x="3544" y="2905"/>
                    <a:pt x="3720" y="2641"/>
                  </a:cubicBezTo>
                  <a:cubicBezTo>
                    <a:pt x="3896" y="2377"/>
                    <a:pt x="4160" y="1754"/>
                    <a:pt x="4248" y="1577"/>
                  </a:cubicBezTo>
                </a:path>
              </a:pathLst>
            </a:custGeom>
            <a:noFill/>
            <a:ln w="381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grpSp>
      <p:sp>
        <p:nvSpPr>
          <p:cNvPr id="4105" name="Line 10"/>
          <p:cNvSpPr>
            <a:spLocks noChangeAspect="1" noChangeShapeType="1"/>
          </p:cNvSpPr>
          <p:nvPr/>
        </p:nvSpPr>
        <p:spPr bwMode="auto">
          <a:xfrm>
            <a:off x="2986088" y="3652838"/>
            <a:ext cx="58023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grpSp>
        <p:nvGrpSpPr>
          <p:cNvPr id="4106" name="Group 11"/>
          <p:cNvGrpSpPr>
            <a:grpSpLocks/>
          </p:cNvGrpSpPr>
          <p:nvPr/>
        </p:nvGrpSpPr>
        <p:grpSpPr bwMode="auto">
          <a:xfrm>
            <a:off x="1174750" y="2087563"/>
            <a:ext cx="3260725" cy="806450"/>
            <a:chOff x="868" y="1179"/>
            <a:chExt cx="2054" cy="508"/>
          </a:xfrm>
        </p:grpSpPr>
        <p:sp>
          <p:nvSpPr>
            <p:cNvPr id="4122" name="Line 12"/>
            <p:cNvSpPr>
              <a:spLocks noChangeAspect="1" noChangeShapeType="1"/>
            </p:cNvSpPr>
            <p:nvPr/>
          </p:nvSpPr>
          <p:spPr bwMode="auto">
            <a:xfrm>
              <a:off x="868" y="1179"/>
              <a:ext cx="205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4123" name="Line 13"/>
            <p:cNvSpPr>
              <a:spLocks noChangeAspect="1" noChangeShapeType="1"/>
            </p:cNvSpPr>
            <p:nvPr/>
          </p:nvSpPr>
          <p:spPr bwMode="auto">
            <a:xfrm>
              <a:off x="868" y="1687"/>
              <a:ext cx="205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grpSp>
        <p:nvGrpSpPr>
          <p:cNvPr id="4107" name="Group 14"/>
          <p:cNvGrpSpPr>
            <a:grpSpLocks/>
          </p:cNvGrpSpPr>
          <p:nvPr/>
        </p:nvGrpSpPr>
        <p:grpSpPr bwMode="auto">
          <a:xfrm rot="5400000">
            <a:off x="2569369" y="1591469"/>
            <a:ext cx="223837" cy="4098925"/>
            <a:chOff x="1076" y="1761"/>
            <a:chExt cx="124" cy="447"/>
          </a:xfrm>
        </p:grpSpPr>
        <p:sp>
          <p:nvSpPr>
            <p:cNvPr id="4120" name="Line 15"/>
            <p:cNvSpPr>
              <a:spLocks noChangeShapeType="1"/>
            </p:cNvSpPr>
            <p:nvPr/>
          </p:nvSpPr>
          <p:spPr bwMode="auto">
            <a:xfrm>
              <a:off x="1076" y="1761"/>
              <a:ext cx="0" cy="4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4121" name="Line 16"/>
            <p:cNvSpPr>
              <a:spLocks noChangeShapeType="1"/>
            </p:cNvSpPr>
            <p:nvPr/>
          </p:nvSpPr>
          <p:spPr bwMode="auto">
            <a:xfrm>
              <a:off x="1200" y="1761"/>
              <a:ext cx="0" cy="4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sp>
        <p:nvSpPr>
          <p:cNvPr id="4108" name="Line 17"/>
          <p:cNvSpPr>
            <a:spLocks noChangeAspect="1" noChangeShapeType="1"/>
          </p:cNvSpPr>
          <p:nvPr/>
        </p:nvSpPr>
        <p:spPr bwMode="auto">
          <a:xfrm rot="10800000" flipV="1">
            <a:off x="327025" y="3646488"/>
            <a:ext cx="2044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4109" name="Line 18"/>
          <p:cNvSpPr>
            <a:spLocks noChangeAspect="1" noChangeShapeType="1"/>
          </p:cNvSpPr>
          <p:nvPr/>
        </p:nvSpPr>
        <p:spPr bwMode="auto">
          <a:xfrm flipH="1" flipV="1">
            <a:off x="2276475" y="1847850"/>
            <a:ext cx="0" cy="31305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4110" name="Line 19"/>
          <p:cNvSpPr>
            <a:spLocks noChangeAspect="1" noChangeShapeType="1"/>
          </p:cNvSpPr>
          <p:nvPr/>
        </p:nvSpPr>
        <p:spPr bwMode="auto">
          <a:xfrm flipV="1">
            <a:off x="2276475" y="2457450"/>
            <a:ext cx="0" cy="1189038"/>
          </a:xfrm>
          <a:prstGeom prst="line">
            <a:avLst/>
          </a:prstGeom>
          <a:noFill/>
          <a:ln w="28575">
            <a:solidFill>
              <a:srgbClr val="FF3D3D"/>
            </a:solidFill>
            <a:round/>
            <a:headEnd/>
            <a:tailEnd type="triangle" w="med" len="sm"/>
          </a:ln>
          <a:extLst>
            <a:ext uri="{909E8E84-426E-40DD-AFC4-6F175D3DCCD1}">
              <a14:hiddenFill xmlns:a14="http://schemas.microsoft.com/office/drawing/2010/main">
                <a:noFill/>
              </a14:hiddenFill>
            </a:ext>
          </a:extLst>
        </p:spPr>
        <p:txBody>
          <a:bodyPr wrap="none"/>
          <a:lstStyle/>
          <a:p>
            <a:endParaRPr lang="de-DE"/>
          </a:p>
        </p:txBody>
      </p:sp>
      <p:sp>
        <p:nvSpPr>
          <p:cNvPr id="4111" name="Oval 20"/>
          <p:cNvSpPr>
            <a:spLocks noChangeAspect="1" noChangeArrowheads="1"/>
          </p:cNvSpPr>
          <p:nvPr/>
        </p:nvSpPr>
        <p:spPr bwMode="auto">
          <a:xfrm>
            <a:off x="2171700" y="2101850"/>
            <a:ext cx="196850" cy="790575"/>
          </a:xfrm>
          <a:prstGeom prst="ellipse">
            <a:avLst/>
          </a:prstGeom>
          <a:noFill/>
          <a:ln w="19050">
            <a:solidFill>
              <a:srgbClr val="FF3D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de-DE" sz="2400">
              <a:ea typeface="ＭＳ Ｐゴシック" pitchFamily="52" charset="-128"/>
            </a:endParaRPr>
          </a:p>
        </p:txBody>
      </p:sp>
      <p:grpSp>
        <p:nvGrpSpPr>
          <p:cNvPr id="4112" name="Group 21"/>
          <p:cNvGrpSpPr>
            <a:grpSpLocks noChangeAspect="1"/>
          </p:cNvGrpSpPr>
          <p:nvPr/>
        </p:nvGrpSpPr>
        <p:grpSpPr bwMode="auto">
          <a:xfrm>
            <a:off x="2160588" y="2044700"/>
            <a:ext cx="217487" cy="922338"/>
            <a:chOff x="1076" y="1761"/>
            <a:chExt cx="124" cy="447"/>
          </a:xfrm>
        </p:grpSpPr>
        <p:sp>
          <p:nvSpPr>
            <p:cNvPr id="4118" name="Line 22"/>
            <p:cNvSpPr>
              <a:spLocks noChangeAspect="1" noChangeShapeType="1"/>
            </p:cNvSpPr>
            <p:nvPr/>
          </p:nvSpPr>
          <p:spPr bwMode="auto">
            <a:xfrm>
              <a:off x="1076" y="1761"/>
              <a:ext cx="0" cy="4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4119" name="Line 23"/>
            <p:cNvSpPr>
              <a:spLocks noChangeAspect="1" noChangeShapeType="1"/>
            </p:cNvSpPr>
            <p:nvPr/>
          </p:nvSpPr>
          <p:spPr bwMode="auto">
            <a:xfrm>
              <a:off x="1200" y="1761"/>
              <a:ext cx="0" cy="44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sp>
        <p:nvSpPr>
          <p:cNvPr id="4113" name="Line 24"/>
          <p:cNvSpPr>
            <a:spLocks noChangeAspect="1" noChangeShapeType="1"/>
          </p:cNvSpPr>
          <p:nvPr/>
        </p:nvSpPr>
        <p:spPr bwMode="auto">
          <a:xfrm rot="16200000" flipV="1">
            <a:off x="1677194" y="3044031"/>
            <a:ext cx="0" cy="1189038"/>
          </a:xfrm>
          <a:prstGeom prst="line">
            <a:avLst/>
          </a:prstGeom>
          <a:noFill/>
          <a:ln w="28575">
            <a:solidFill>
              <a:srgbClr val="FF3D3D"/>
            </a:solidFill>
            <a:prstDash val="sysDot"/>
            <a:round/>
            <a:headEnd/>
            <a:tailEnd type="triangle" w="med" len="sm"/>
          </a:ln>
          <a:extLst>
            <a:ext uri="{909E8E84-426E-40DD-AFC4-6F175D3DCCD1}">
              <a14:hiddenFill xmlns:a14="http://schemas.microsoft.com/office/drawing/2010/main">
                <a:noFill/>
              </a14:hiddenFill>
            </a:ext>
          </a:extLst>
        </p:spPr>
        <p:txBody>
          <a:bodyPr wrap="none"/>
          <a:lstStyle/>
          <a:p>
            <a:endParaRPr lang="de-DE"/>
          </a:p>
        </p:txBody>
      </p:sp>
      <p:sp>
        <p:nvSpPr>
          <p:cNvPr id="4114" name="Oval 25"/>
          <p:cNvSpPr>
            <a:spLocks noChangeAspect="1" noChangeArrowheads="1"/>
          </p:cNvSpPr>
          <p:nvPr/>
        </p:nvSpPr>
        <p:spPr bwMode="auto">
          <a:xfrm rot="5400000">
            <a:off x="998538" y="3246437"/>
            <a:ext cx="196850" cy="790575"/>
          </a:xfrm>
          <a:prstGeom prst="ellipse">
            <a:avLst/>
          </a:prstGeom>
          <a:noFill/>
          <a:ln w="19050">
            <a:solidFill>
              <a:srgbClr val="FF3D3D"/>
            </a:solidFill>
            <a:prstDash val="sysDot"/>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eaLnBrk="0" hangingPunct="0"/>
            <a:endParaRPr lang="de-DE" sz="2400">
              <a:ea typeface="ＭＳ Ｐゴシック" pitchFamily="52" charset="-128"/>
            </a:endParaRPr>
          </a:p>
        </p:txBody>
      </p:sp>
      <p:graphicFrame>
        <p:nvGraphicFramePr>
          <p:cNvPr id="4098" name="Object 26"/>
          <p:cNvGraphicFramePr>
            <a:graphicFrameLocks noChangeAspect="1"/>
          </p:cNvGraphicFramePr>
          <p:nvPr/>
        </p:nvGraphicFramePr>
        <p:xfrm>
          <a:off x="1333500" y="1663700"/>
          <a:ext cx="746125" cy="446088"/>
        </p:xfrm>
        <a:graphic>
          <a:graphicData uri="http://schemas.openxmlformats.org/presentationml/2006/ole">
            <mc:AlternateContent xmlns:mc="http://schemas.openxmlformats.org/markup-compatibility/2006">
              <mc:Choice xmlns:v="urn:schemas-microsoft-com:vml" Requires="v">
                <p:oleObj spid="_x0000_s4235" name="Equation" r:id="rId5" imgW="355320" imgH="203040" progId="Equation.3">
                  <p:embed/>
                </p:oleObj>
              </mc:Choice>
              <mc:Fallback>
                <p:oleObj name="Equation" r:id="rId5" imgW="355320" imgH="203040" progId="Equation.3">
                  <p:embed/>
                  <p:pic>
                    <p:nvPicPr>
                      <p:cNvPr id="0" name="Object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1663700"/>
                        <a:ext cx="7461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27"/>
          <p:cNvGraphicFramePr>
            <a:graphicFrameLocks noChangeAspect="1"/>
          </p:cNvGraphicFramePr>
          <p:nvPr/>
        </p:nvGraphicFramePr>
        <p:xfrm>
          <a:off x="322263" y="3765550"/>
          <a:ext cx="690562" cy="444500"/>
        </p:xfrm>
        <a:graphic>
          <a:graphicData uri="http://schemas.openxmlformats.org/presentationml/2006/ole">
            <mc:AlternateContent xmlns:mc="http://schemas.openxmlformats.org/markup-compatibility/2006">
              <mc:Choice xmlns:v="urn:schemas-microsoft-com:vml" Requires="v">
                <p:oleObj spid="_x0000_s4236" name="Equation" r:id="rId7" imgW="330120" imgH="203040" progId="Equation.3">
                  <p:embed/>
                </p:oleObj>
              </mc:Choice>
              <mc:Fallback>
                <p:oleObj name="Equation" r:id="rId7" imgW="330120" imgH="203040" progId="Equation.3">
                  <p:embed/>
                  <p:pic>
                    <p:nvPicPr>
                      <p:cNvPr id="0"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263" y="3765550"/>
                        <a:ext cx="69056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15" name="Text Box 28"/>
          <p:cNvSpPr txBox="1">
            <a:spLocks noChangeAspect="1" noChangeArrowheads="1"/>
          </p:cNvSpPr>
          <p:nvPr/>
        </p:nvSpPr>
        <p:spPr bwMode="auto">
          <a:xfrm>
            <a:off x="1843088" y="2744788"/>
            <a:ext cx="4079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i="1">
                <a:solidFill>
                  <a:srgbClr val="FF3D3D"/>
                </a:solidFill>
                <a:latin typeface="Symbol" pitchFamily="18" charset="2"/>
                <a:ea typeface="ＭＳ Ｐゴシック" pitchFamily="52" charset="-128"/>
              </a:rPr>
              <a:t>a</a:t>
            </a:r>
          </a:p>
        </p:txBody>
      </p:sp>
      <p:sp>
        <p:nvSpPr>
          <p:cNvPr id="4116" name="Text Box 29"/>
          <p:cNvSpPr txBox="1">
            <a:spLocks noChangeAspect="1" noChangeArrowheads="1"/>
          </p:cNvSpPr>
          <p:nvPr/>
        </p:nvSpPr>
        <p:spPr bwMode="auto">
          <a:xfrm>
            <a:off x="2752725" y="1674813"/>
            <a:ext cx="3857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600" i="1">
                <a:latin typeface="Times New Roman" pitchFamily="18" charset="0"/>
                <a:ea typeface="ＭＳ Ｐゴシック" pitchFamily="52" charset="-128"/>
              </a:rPr>
              <a:t>E</a:t>
            </a:r>
          </a:p>
        </p:txBody>
      </p:sp>
      <p:sp>
        <p:nvSpPr>
          <p:cNvPr id="4117" name="Line 30"/>
          <p:cNvSpPr>
            <a:spLocks noChangeAspect="1" noChangeShapeType="1"/>
          </p:cNvSpPr>
          <p:nvPr/>
        </p:nvSpPr>
        <p:spPr bwMode="auto">
          <a:xfrm flipV="1">
            <a:off x="2986088" y="2208213"/>
            <a:ext cx="0" cy="27765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graphicFrame>
        <p:nvGraphicFramePr>
          <p:cNvPr id="4100" name="Object 32"/>
          <p:cNvGraphicFramePr>
            <a:graphicFrameLocks noChangeAspect="1"/>
          </p:cNvGraphicFramePr>
          <p:nvPr/>
        </p:nvGraphicFramePr>
        <p:xfrm>
          <a:off x="701675" y="2241550"/>
          <a:ext cx="665163" cy="441325"/>
        </p:xfrm>
        <a:graphic>
          <a:graphicData uri="http://schemas.openxmlformats.org/presentationml/2006/ole">
            <mc:AlternateContent xmlns:mc="http://schemas.openxmlformats.org/markup-compatibility/2006">
              <mc:Choice xmlns:v="urn:schemas-microsoft-com:vml" Requires="v">
                <p:oleObj spid="_x0000_s4237" name="Equation" r:id="rId9" imgW="342900" imgH="215900" progId="Equation.3">
                  <p:embed/>
                </p:oleObj>
              </mc:Choice>
              <mc:Fallback>
                <p:oleObj name="Equation" r:id="rId9" imgW="342900" imgH="215900" progId="Equation.3">
                  <p:embed/>
                  <p:pic>
                    <p:nvPicPr>
                      <p:cNvPr id="0" name="Object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675" y="2241550"/>
                        <a:ext cx="665163"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SQUEEZED VACUUM</a:t>
            </a:r>
          </a:p>
        </p:txBody>
      </p:sp>
      <p:grpSp>
        <p:nvGrpSpPr>
          <p:cNvPr id="5126" name="Group 35"/>
          <p:cNvGrpSpPr>
            <a:grpSpLocks/>
          </p:cNvGrpSpPr>
          <p:nvPr/>
        </p:nvGrpSpPr>
        <p:grpSpPr bwMode="auto">
          <a:xfrm>
            <a:off x="2992438" y="3092450"/>
            <a:ext cx="5048250" cy="1535113"/>
            <a:chOff x="2013" y="1692"/>
            <a:chExt cx="3180" cy="967"/>
          </a:xfrm>
        </p:grpSpPr>
        <p:grpSp>
          <p:nvGrpSpPr>
            <p:cNvPr id="5146" name="Group 31"/>
            <p:cNvGrpSpPr>
              <a:grpSpLocks/>
            </p:cNvGrpSpPr>
            <p:nvPr/>
          </p:nvGrpSpPr>
          <p:grpSpPr bwMode="auto">
            <a:xfrm>
              <a:off x="2013" y="1692"/>
              <a:ext cx="3180" cy="952"/>
              <a:chOff x="2013" y="1692"/>
              <a:chExt cx="3276" cy="952"/>
            </a:xfrm>
          </p:grpSpPr>
          <p:pic>
            <p:nvPicPr>
              <p:cNvPr id="5150" name="Picture 30"/>
              <p:cNvPicPr>
                <a:picLocks noChangeAspect="1" noChangeArrowheads="1"/>
              </p:cNvPicPr>
              <p:nvPr/>
            </p:nvPicPr>
            <p:blipFill>
              <a:blip r:embed="rId4">
                <a:lum bright="60000"/>
                <a:extLst>
                  <a:ext uri="{28A0092B-C50C-407E-A947-70E740481C1C}">
                    <a14:useLocalDpi xmlns:a14="http://schemas.microsoft.com/office/drawing/2010/main" val="0"/>
                  </a:ext>
                </a:extLst>
              </a:blip>
              <a:srcRect l="2393"/>
              <a:stretch>
                <a:fillRect/>
              </a:stretch>
            </p:blipFill>
            <p:spPr bwMode="auto">
              <a:xfrm>
                <a:off x="3651" y="1692"/>
                <a:ext cx="1638" cy="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1" name="Picture 29"/>
              <p:cNvPicPr>
                <a:picLocks noChangeAspect="1" noChangeArrowheads="1"/>
              </p:cNvPicPr>
              <p:nvPr/>
            </p:nvPicPr>
            <p:blipFill>
              <a:blip r:embed="rId4">
                <a:lum bright="60000"/>
                <a:extLst>
                  <a:ext uri="{28A0092B-C50C-407E-A947-70E740481C1C}">
                    <a14:useLocalDpi xmlns:a14="http://schemas.microsoft.com/office/drawing/2010/main" val="0"/>
                  </a:ext>
                </a:extLst>
              </a:blip>
              <a:srcRect l="2393"/>
              <a:stretch>
                <a:fillRect/>
              </a:stretch>
            </p:blipFill>
            <p:spPr bwMode="auto">
              <a:xfrm>
                <a:off x="2013" y="1698"/>
                <a:ext cx="1638" cy="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47" name="Rectangle 32"/>
            <p:cNvSpPr>
              <a:spLocks noChangeArrowheads="1"/>
            </p:cNvSpPr>
            <p:nvPr/>
          </p:nvSpPr>
          <p:spPr bwMode="auto">
            <a:xfrm>
              <a:off x="3787" y="1706"/>
              <a:ext cx="45" cy="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sp>
          <p:nvSpPr>
            <p:cNvPr id="5148" name="Rectangle 33"/>
            <p:cNvSpPr>
              <a:spLocks noChangeArrowheads="1"/>
            </p:cNvSpPr>
            <p:nvPr/>
          </p:nvSpPr>
          <p:spPr bwMode="auto">
            <a:xfrm>
              <a:off x="4150" y="2614"/>
              <a:ext cx="45" cy="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sp>
          <p:nvSpPr>
            <p:cNvPr id="5149" name="Rectangle 34"/>
            <p:cNvSpPr>
              <a:spLocks noChangeArrowheads="1"/>
            </p:cNvSpPr>
            <p:nvPr/>
          </p:nvSpPr>
          <p:spPr bwMode="auto">
            <a:xfrm>
              <a:off x="3198" y="2614"/>
              <a:ext cx="90" cy="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2400">
                <a:ea typeface="ＭＳ Ｐゴシック" pitchFamily="52" charset="-128"/>
              </a:endParaRPr>
            </a:p>
          </p:txBody>
        </p:sp>
      </p:grpSp>
      <p:sp>
        <p:nvSpPr>
          <p:cNvPr id="5127" name="Line 2"/>
          <p:cNvSpPr>
            <a:spLocks noChangeAspect="1" noChangeShapeType="1"/>
          </p:cNvSpPr>
          <p:nvPr/>
        </p:nvSpPr>
        <p:spPr bwMode="auto">
          <a:xfrm>
            <a:off x="2986088" y="3843338"/>
            <a:ext cx="58023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5128" name="Line 5"/>
          <p:cNvSpPr>
            <a:spLocks noChangeShapeType="1"/>
          </p:cNvSpPr>
          <p:nvPr/>
        </p:nvSpPr>
        <p:spPr bwMode="auto">
          <a:xfrm flipV="1">
            <a:off x="2997200" y="3835400"/>
            <a:ext cx="5029200" cy="12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129" name="Text Box 6"/>
          <p:cNvSpPr txBox="1">
            <a:spLocks noChangeAspect="1" noChangeArrowheads="1"/>
          </p:cNvSpPr>
          <p:nvPr/>
        </p:nvSpPr>
        <p:spPr bwMode="auto">
          <a:xfrm>
            <a:off x="8483600" y="3821113"/>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400" i="1">
                <a:latin typeface="Times New Roman" pitchFamily="18" charset="0"/>
                <a:ea typeface="ＭＳ Ｐゴシック" pitchFamily="52" charset="-128"/>
              </a:rPr>
              <a:t>t</a:t>
            </a:r>
          </a:p>
        </p:txBody>
      </p:sp>
      <p:sp>
        <p:nvSpPr>
          <p:cNvPr id="5130" name="Text Box 7"/>
          <p:cNvSpPr txBox="1">
            <a:spLocks noChangeAspect="1" noChangeArrowheads="1"/>
          </p:cNvSpPr>
          <p:nvPr/>
        </p:nvSpPr>
        <p:spPr bwMode="auto">
          <a:xfrm>
            <a:off x="2735263" y="1865313"/>
            <a:ext cx="3857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600" i="1">
                <a:latin typeface="Times New Roman" pitchFamily="18" charset="0"/>
                <a:ea typeface="ＭＳ Ｐゴシック" pitchFamily="52" charset="-128"/>
              </a:rPr>
              <a:t>E</a:t>
            </a:r>
          </a:p>
        </p:txBody>
      </p:sp>
      <p:graphicFrame>
        <p:nvGraphicFramePr>
          <p:cNvPr id="5122" name="Object 8"/>
          <p:cNvGraphicFramePr>
            <a:graphicFrameLocks noChangeAspect="1"/>
          </p:cNvGraphicFramePr>
          <p:nvPr/>
        </p:nvGraphicFramePr>
        <p:xfrm>
          <a:off x="1336675" y="1854200"/>
          <a:ext cx="746125" cy="446088"/>
        </p:xfrm>
        <a:graphic>
          <a:graphicData uri="http://schemas.openxmlformats.org/presentationml/2006/ole">
            <mc:AlternateContent xmlns:mc="http://schemas.openxmlformats.org/markup-compatibility/2006">
              <mc:Choice xmlns:v="urn:schemas-microsoft-com:vml" Requires="v">
                <p:oleObj spid="_x0000_s5254" name="Equation" r:id="rId5" imgW="355320" imgH="203040" progId="Equation.3">
                  <p:embed/>
                </p:oleObj>
              </mc:Choice>
              <mc:Fallback>
                <p:oleObj name="Equation" r:id="rId5" imgW="355320" imgH="20304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6675" y="1854200"/>
                        <a:ext cx="746125"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9"/>
          <p:cNvGraphicFramePr>
            <a:graphicFrameLocks noChangeAspect="1"/>
          </p:cNvGraphicFramePr>
          <p:nvPr/>
        </p:nvGraphicFramePr>
        <p:xfrm>
          <a:off x="325438" y="3956050"/>
          <a:ext cx="690562" cy="444500"/>
        </p:xfrm>
        <a:graphic>
          <a:graphicData uri="http://schemas.openxmlformats.org/presentationml/2006/ole">
            <mc:AlternateContent xmlns:mc="http://schemas.openxmlformats.org/markup-compatibility/2006">
              <mc:Choice xmlns:v="urn:schemas-microsoft-com:vml" Requires="v">
                <p:oleObj spid="_x0000_s5255" name="Equation" r:id="rId7" imgW="330120" imgH="203040" progId="Equation.3">
                  <p:embed/>
                </p:oleObj>
              </mc:Choice>
              <mc:Fallback>
                <p:oleObj name="Equation" r:id="rId7" imgW="330120" imgH="20304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438" y="3956050"/>
                        <a:ext cx="69056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1" name="Line 10"/>
          <p:cNvSpPr>
            <a:spLocks noChangeAspect="1" noChangeShapeType="1"/>
          </p:cNvSpPr>
          <p:nvPr/>
        </p:nvSpPr>
        <p:spPr bwMode="auto">
          <a:xfrm rot="10800000" flipV="1">
            <a:off x="330200" y="3843338"/>
            <a:ext cx="2044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5132" name="Line 11"/>
          <p:cNvSpPr>
            <a:spLocks noChangeAspect="1" noChangeShapeType="1"/>
          </p:cNvSpPr>
          <p:nvPr/>
        </p:nvSpPr>
        <p:spPr bwMode="auto">
          <a:xfrm flipH="1" flipV="1">
            <a:off x="2287588" y="2043113"/>
            <a:ext cx="0" cy="31321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5133" name="Line 12"/>
          <p:cNvSpPr>
            <a:spLocks noChangeAspect="1" noChangeShapeType="1"/>
          </p:cNvSpPr>
          <p:nvPr/>
        </p:nvSpPr>
        <p:spPr bwMode="auto">
          <a:xfrm flipV="1">
            <a:off x="2986088" y="2398713"/>
            <a:ext cx="0" cy="27765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5134" name="Line 16"/>
          <p:cNvSpPr>
            <a:spLocks noChangeAspect="1" noChangeShapeType="1"/>
          </p:cNvSpPr>
          <p:nvPr/>
        </p:nvSpPr>
        <p:spPr bwMode="auto">
          <a:xfrm rot="10800000" flipV="1">
            <a:off x="330200" y="3838575"/>
            <a:ext cx="2044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5135" name="Oval 17"/>
          <p:cNvSpPr>
            <a:spLocks noChangeAspect="1" noChangeArrowheads="1"/>
          </p:cNvSpPr>
          <p:nvPr/>
        </p:nvSpPr>
        <p:spPr bwMode="auto">
          <a:xfrm>
            <a:off x="1885950" y="3760788"/>
            <a:ext cx="792163" cy="196850"/>
          </a:xfrm>
          <a:prstGeom prst="ellipse">
            <a:avLst/>
          </a:prstGeom>
          <a:noFill/>
          <a:ln w="19050">
            <a:solidFill>
              <a:srgbClr val="FF3D3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de-DE" sz="2400">
              <a:ea typeface="ＭＳ Ｐゴシック" pitchFamily="52" charset="-128"/>
            </a:endParaRPr>
          </a:p>
        </p:txBody>
      </p:sp>
      <p:grpSp>
        <p:nvGrpSpPr>
          <p:cNvPr id="5136" name="Group 18"/>
          <p:cNvGrpSpPr>
            <a:grpSpLocks/>
          </p:cNvGrpSpPr>
          <p:nvPr/>
        </p:nvGrpSpPr>
        <p:grpSpPr bwMode="auto">
          <a:xfrm>
            <a:off x="1595438" y="3735388"/>
            <a:ext cx="3230562" cy="239712"/>
            <a:chOff x="816" y="1844"/>
            <a:chExt cx="2016" cy="124"/>
          </a:xfrm>
        </p:grpSpPr>
        <p:sp>
          <p:nvSpPr>
            <p:cNvPr id="5144" name="Line 19"/>
            <p:cNvSpPr>
              <a:spLocks noChangeShapeType="1"/>
            </p:cNvSpPr>
            <p:nvPr/>
          </p:nvSpPr>
          <p:spPr bwMode="auto">
            <a:xfrm>
              <a:off x="816" y="1844"/>
              <a:ext cx="201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5145" name="Line 20"/>
            <p:cNvSpPr>
              <a:spLocks noChangeShapeType="1"/>
            </p:cNvSpPr>
            <p:nvPr/>
          </p:nvSpPr>
          <p:spPr bwMode="auto">
            <a:xfrm>
              <a:off x="816" y="1968"/>
              <a:ext cx="201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grpSp>
        <p:nvGrpSpPr>
          <p:cNvPr id="5137" name="Group 21"/>
          <p:cNvGrpSpPr>
            <a:grpSpLocks noChangeAspect="1"/>
          </p:cNvGrpSpPr>
          <p:nvPr/>
        </p:nvGrpSpPr>
        <p:grpSpPr bwMode="auto">
          <a:xfrm>
            <a:off x="1879600" y="3498850"/>
            <a:ext cx="796925" cy="679450"/>
            <a:chOff x="908" y="1701"/>
            <a:chExt cx="456" cy="389"/>
          </a:xfrm>
        </p:grpSpPr>
        <p:sp>
          <p:nvSpPr>
            <p:cNvPr id="5142" name="Line 22"/>
            <p:cNvSpPr>
              <a:spLocks noChangeAspect="1" noChangeShapeType="1"/>
            </p:cNvSpPr>
            <p:nvPr/>
          </p:nvSpPr>
          <p:spPr bwMode="auto">
            <a:xfrm>
              <a:off x="908" y="1701"/>
              <a:ext cx="0" cy="3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5143" name="Line 23"/>
            <p:cNvSpPr>
              <a:spLocks noChangeAspect="1" noChangeShapeType="1"/>
            </p:cNvSpPr>
            <p:nvPr/>
          </p:nvSpPr>
          <p:spPr bwMode="auto">
            <a:xfrm>
              <a:off x="1364" y="1701"/>
              <a:ext cx="0" cy="3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grpSp>
        <p:nvGrpSpPr>
          <p:cNvPr id="5138" name="Group 24"/>
          <p:cNvGrpSpPr>
            <a:grpSpLocks/>
          </p:cNvGrpSpPr>
          <p:nvPr/>
        </p:nvGrpSpPr>
        <p:grpSpPr bwMode="auto">
          <a:xfrm rot="5400000">
            <a:off x="2560637" y="2881313"/>
            <a:ext cx="796925" cy="1905000"/>
            <a:chOff x="908" y="1701"/>
            <a:chExt cx="456" cy="389"/>
          </a:xfrm>
        </p:grpSpPr>
        <p:sp>
          <p:nvSpPr>
            <p:cNvPr id="5140" name="Line 25"/>
            <p:cNvSpPr>
              <a:spLocks noChangeShapeType="1"/>
            </p:cNvSpPr>
            <p:nvPr/>
          </p:nvSpPr>
          <p:spPr bwMode="auto">
            <a:xfrm>
              <a:off x="908" y="1701"/>
              <a:ext cx="0" cy="3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5141" name="Line 26"/>
            <p:cNvSpPr>
              <a:spLocks noChangeShapeType="1"/>
            </p:cNvSpPr>
            <p:nvPr/>
          </p:nvSpPr>
          <p:spPr bwMode="auto">
            <a:xfrm>
              <a:off x="1364" y="1701"/>
              <a:ext cx="0" cy="38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de-DE"/>
            </a:p>
          </p:txBody>
        </p:sp>
      </p:grpSp>
      <p:sp>
        <p:nvSpPr>
          <p:cNvPr id="5139" name="Oval 27"/>
          <p:cNvSpPr>
            <a:spLocks noChangeAspect="1" noChangeArrowheads="1"/>
          </p:cNvSpPr>
          <p:nvPr/>
        </p:nvSpPr>
        <p:spPr bwMode="auto">
          <a:xfrm rot="5400000">
            <a:off x="1906587" y="3740151"/>
            <a:ext cx="790575" cy="196850"/>
          </a:xfrm>
          <a:prstGeom prst="ellipse">
            <a:avLst/>
          </a:prstGeom>
          <a:noFill/>
          <a:ln w="19050">
            <a:solidFill>
              <a:srgbClr val="FF3D3D"/>
            </a:solidFill>
            <a:prstDash val="sysDot"/>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eaLnBrk="0" hangingPunct="0"/>
            <a:endParaRPr lang="de-DE" sz="2400">
              <a:ea typeface="ＭＳ Ｐゴシック" pitchFamily="52" charset="-128"/>
            </a:endParaRPr>
          </a:p>
        </p:txBody>
      </p:sp>
      <p:graphicFrame>
        <p:nvGraphicFramePr>
          <p:cNvPr id="5124" name="Object 28"/>
          <p:cNvGraphicFramePr>
            <a:graphicFrameLocks noChangeAspect="1"/>
          </p:cNvGraphicFramePr>
          <p:nvPr/>
        </p:nvGraphicFramePr>
        <p:xfrm>
          <a:off x="325438" y="3956050"/>
          <a:ext cx="690562" cy="444500"/>
        </p:xfrm>
        <a:graphic>
          <a:graphicData uri="http://schemas.openxmlformats.org/presentationml/2006/ole">
            <mc:AlternateContent xmlns:mc="http://schemas.openxmlformats.org/markup-compatibility/2006">
              <mc:Choice xmlns:v="urn:schemas-microsoft-com:vml" Requires="v">
                <p:oleObj spid="_x0000_s5256" name="Equation" r:id="rId9" imgW="330120" imgH="203040" progId="Equation.3">
                  <p:embed/>
                </p:oleObj>
              </mc:Choice>
              <mc:Fallback>
                <p:oleObj name="Equation" r:id="rId9" imgW="330120" imgH="203040" progId="Equation.3">
                  <p:embed/>
                  <p:pic>
                    <p:nvPicPr>
                      <p:cNvPr id="0" name="Object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438" y="3956050"/>
                        <a:ext cx="69056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7"/>
          <p:cNvSpPr>
            <a:spLocks noChangeArrowheads="1"/>
          </p:cNvSpPr>
          <p:nvPr/>
        </p:nvSpPr>
        <p:spPr bwMode="auto">
          <a:xfrm>
            <a:off x="244475" y="762000"/>
            <a:ext cx="8675688" cy="5448300"/>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pic>
        <p:nvPicPr>
          <p:cNvPr id="19459" name="Picture 7" descr="michel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338" y="1227138"/>
            <a:ext cx="622300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6" descr="txp_fig"/>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968875" y="3451225"/>
            <a:ext cx="8016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2"/>
          <p:cNvGrpSpPr>
            <a:grpSpLocks/>
          </p:cNvGrpSpPr>
          <p:nvPr/>
        </p:nvGrpSpPr>
        <p:grpSpPr bwMode="auto">
          <a:xfrm>
            <a:off x="3176588" y="2547938"/>
            <a:ext cx="647700" cy="1397000"/>
            <a:chOff x="2001" y="1605"/>
            <a:chExt cx="408" cy="880"/>
          </a:xfrm>
        </p:grpSpPr>
        <p:sp>
          <p:nvSpPr>
            <p:cNvPr id="19499" name="Oval 37"/>
            <p:cNvSpPr>
              <a:spLocks noChangeArrowheads="1"/>
            </p:cNvSpPr>
            <p:nvPr/>
          </p:nvSpPr>
          <p:spPr bwMode="auto">
            <a:xfrm>
              <a:off x="2001" y="1605"/>
              <a:ext cx="408" cy="408"/>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500" name="Line 10"/>
            <p:cNvSpPr>
              <a:spLocks noChangeShapeType="1"/>
            </p:cNvSpPr>
            <p:nvPr/>
          </p:nvSpPr>
          <p:spPr bwMode="auto">
            <a:xfrm flipH="1" flipV="1">
              <a:off x="2198" y="1805"/>
              <a:ext cx="6" cy="680"/>
            </a:xfrm>
            <a:prstGeom prst="line">
              <a:avLst/>
            </a:prstGeom>
            <a:noFill/>
            <a:ln w="508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grpSp>
      <p:grpSp>
        <p:nvGrpSpPr>
          <p:cNvPr id="3" name="Group 85"/>
          <p:cNvGrpSpPr>
            <a:grpSpLocks/>
          </p:cNvGrpSpPr>
          <p:nvPr/>
        </p:nvGrpSpPr>
        <p:grpSpPr bwMode="auto">
          <a:xfrm>
            <a:off x="4073525" y="1527175"/>
            <a:ext cx="2851150" cy="2360613"/>
            <a:chOff x="2566" y="962"/>
            <a:chExt cx="1796" cy="1487"/>
          </a:xfrm>
        </p:grpSpPr>
        <p:grpSp>
          <p:nvGrpSpPr>
            <p:cNvPr id="19493" name="Group 83"/>
            <p:cNvGrpSpPr>
              <a:grpSpLocks/>
            </p:cNvGrpSpPr>
            <p:nvPr/>
          </p:nvGrpSpPr>
          <p:grpSpPr bwMode="auto">
            <a:xfrm>
              <a:off x="2566" y="962"/>
              <a:ext cx="209" cy="430"/>
              <a:chOff x="2566" y="962"/>
              <a:chExt cx="209" cy="430"/>
            </a:xfrm>
          </p:grpSpPr>
          <p:sp>
            <p:nvSpPr>
              <p:cNvPr id="19497" name="Oval 38"/>
              <p:cNvSpPr>
                <a:spLocks noChangeArrowheads="1"/>
              </p:cNvSpPr>
              <p:nvPr/>
            </p:nvSpPr>
            <p:spPr bwMode="auto">
              <a:xfrm>
                <a:off x="2566" y="962"/>
                <a:ext cx="209" cy="209"/>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498" name="Line 12"/>
              <p:cNvSpPr>
                <a:spLocks noChangeShapeType="1"/>
              </p:cNvSpPr>
              <p:nvPr/>
            </p:nvSpPr>
            <p:spPr bwMode="auto">
              <a:xfrm flipV="1">
                <a:off x="2670" y="1052"/>
                <a:ext cx="0" cy="340"/>
              </a:xfrm>
              <a:prstGeom prst="line">
                <a:avLst/>
              </a:prstGeom>
              <a:noFill/>
              <a:ln w="508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grpSp>
        <p:grpSp>
          <p:nvGrpSpPr>
            <p:cNvPr id="19494" name="Group 84"/>
            <p:cNvGrpSpPr>
              <a:grpSpLocks/>
            </p:cNvGrpSpPr>
            <p:nvPr/>
          </p:nvGrpSpPr>
          <p:grpSpPr bwMode="auto">
            <a:xfrm>
              <a:off x="4153" y="2019"/>
              <a:ext cx="209" cy="430"/>
              <a:chOff x="4153" y="2019"/>
              <a:chExt cx="209" cy="430"/>
            </a:xfrm>
          </p:grpSpPr>
          <p:sp>
            <p:nvSpPr>
              <p:cNvPr id="19495" name="Oval 45"/>
              <p:cNvSpPr>
                <a:spLocks noChangeArrowheads="1"/>
              </p:cNvSpPr>
              <p:nvPr/>
            </p:nvSpPr>
            <p:spPr bwMode="auto">
              <a:xfrm>
                <a:off x="4153" y="2019"/>
                <a:ext cx="209" cy="209"/>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496" name="Line 46"/>
              <p:cNvSpPr>
                <a:spLocks noChangeShapeType="1"/>
              </p:cNvSpPr>
              <p:nvPr/>
            </p:nvSpPr>
            <p:spPr bwMode="auto">
              <a:xfrm flipV="1">
                <a:off x="4257" y="2109"/>
                <a:ext cx="0" cy="340"/>
              </a:xfrm>
              <a:prstGeom prst="line">
                <a:avLst/>
              </a:prstGeom>
              <a:noFill/>
              <a:ln w="508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grpSp>
      </p:grpSp>
      <p:grpSp>
        <p:nvGrpSpPr>
          <p:cNvPr id="6" name="Group 88"/>
          <p:cNvGrpSpPr>
            <a:grpSpLocks/>
          </p:cNvGrpSpPr>
          <p:nvPr/>
        </p:nvGrpSpPr>
        <p:grpSpPr bwMode="auto">
          <a:xfrm>
            <a:off x="5100638" y="1524000"/>
            <a:ext cx="1836737" cy="3667125"/>
            <a:chOff x="3213" y="960"/>
            <a:chExt cx="1157" cy="2310"/>
          </a:xfrm>
        </p:grpSpPr>
        <p:grpSp>
          <p:nvGrpSpPr>
            <p:cNvPr id="19487" name="Group 86"/>
            <p:cNvGrpSpPr>
              <a:grpSpLocks/>
            </p:cNvGrpSpPr>
            <p:nvPr/>
          </p:nvGrpSpPr>
          <p:grpSpPr bwMode="auto">
            <a:xfrm>
              <a:off x="3213" y="960"/>
              <a:ext cx="209" cy="430"/>
              <a:chOff x="3213" y="960"/>
              <a:chExt cx="209" cy="430"/>
            </a:xfrm>
          </p:grpSpPr>
          <p:sp>
            <p:nvSpPr>
              <p:cNvPr id="19491" name="Oval 41"/>
              <p:cNvSpPr>
                <a:spLocks noChangeArrowheads="1"/>
              </p:cNvSpPr>
              <p:nvPr/>
            </p:nvSpPr>
            <p:spPr bwMode="auto">
              <a:xfrm>
                <a:off x="3213" y="960"/>
                <a:ext cx="209" cy="209"/>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492" name="Line 42"/>
              <p:cNvSpPr>
                <a:spLocks noChangeShapeType="1"/>
              </p:cNvSpPr>
              <p:nvPr/>
            </p:nvSpPr>
            <p:spPr bwMode="auto">
              <a:xfrm flipV="1">
                <a:off x="3317" y="1050"/>
                <a:ext cx="0" cy="340"/>
              </a:xfrm>
              <a:prstGeom prst="line">
                <a:avLst/>
              </a:prstGeom>
              <a:noFill/>
              <a:ln w="508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grpSp>
        <p:grpSp>
          <p:nvGrpSpPr>
            <p:cNvPr id="19488" name="Group 87"/>
            <p:cNvGrpSpPr>
              <a:grpSpLocks/>
            </p:cNvGrpSpPr>
            <p:nvPr/>
          </p:nvGrpSpPr>
          <p:grpSpPr bwMode="auto">
            <a:xfrm>
              <a:off x="4161" y="2840"/>
              <a:ext cx="209" cy="430"/>
              <a:chOff x="4161" y="2840"/>
              <a:chExt cx="209" cy="430"/>
            </a:xfrm>
          </p:grpSpPr>
          <p:sp>
            <p:nvSpPr>
              <p:cNvPr id="19489" name="Oval 48"/>
              <p:cNvSpPr>
                <a:spLocks noChangeArrowheads="1"/>
              </p:cNvSpPr>
              <p:nvPr/>
            </p:nvSpPr>
            <p:spPr bwMode="auto">
              <a:xfrm>
                <a:off x="4161" y="2840"/>
                <a:ext cx="209" cy="209"/>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490" name="Line 49"/>
              <p:cNvSpPr>
                <a:spLocks noChangeShapeType="1"/>
              </p:cNvSpPr>
              <p:nvPr/>
            </p:nvSpPr>
            <p:spPr bwMode="auto">
              <a:xfrm flipV="1">
                <a:off x="4265" y="2930"/>
                <a:ext cx="0" cy="340"/>
              </a:xfrm>
              <a:prstGeom prst="line">
                <a:avLst/>
              </a:prstGeom>
              <a:noFill/>
              <a:ln w="508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grpSp>
      </p:grpSp>
      <p:grpSp>
        <p:nvGrpSpPr>
          <p:cNvPr id="9" name="Group 90"/>
          <p:cNvGrpSpPr>
            <a:grpSpLocks/>
          </p:cNvGrpSpPr>
          <p:nvPr/>
        </p:nvGrpSpPr>
        <p:grpSpPr bwMode="auto">
          <a:xfrm>
            <a:off x="3327400" y="4375150"/>
            <a:ext cx="333375" cy="1212850"/>
            <a:chOff x="2096" y="2756"/>
            <a:chExt cx="210" cy="764"/>
          </a:xfrm>
        </p:grpSpPr>
        <p:sp>
          <p:nvSpPr>
            <p:cNvPr id="19483" name="Oval 60"/>
            <p:cNvSpPr>
              <a:spLocks noChangeArrowheads="1"/>
            </p:cNvSpPr>
            <p:nvPr/>
          </p:nvSpPr>
          <p:spPr bwMode="auto">
            <a:xfrm>
              <a:off x="2097" y="3090"/>
              <a:ext cx="209" cy="209"/>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484" name="Line 61"/>
            <p:cNvSpPr>
              <a:spLocks noChangeShapeType="1"/>
            </p:cNvSpPr>
            <p:nvPr/>
          </p:nvSpPr>
          <p:spPr bwMode="auto">
            <a:xfrm flipV="1">
              <a:off x="2201" y="3180"/>
              <a:ext cx="0" cy="340"/>
            </a:xfrm>
            <a:prstGeom prst="line">
              <a:avLst/>
            </a:prstGeom>
            <a:noFill/>
            <a:ln w="508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sp>
          <p:nvSpPr>
            <p:cNvPr id="19485" name="Oval 57"/>
            <p:cNvSpPr>
              <a:spLocks noChangeArrowheads="1"/>
            </p:cNvSpPr>
            <p:nvPr/>
          </p:nvSpPr>
          <p:spPr bwMode="auto">
            <a:xfrm>
              <a:off x="2096" y="2756"/>
              <a:ext cx="209" cy="209"/>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486" name="Line 58"/>
            <p:cNvSpPr>
              <a:spLocks noChangeShapeType="1"/>
            </p:cNvSpPr>
            <p:nvPr/>
          </p:nvSpPr>
          <p:spPr bwMode="auto">
            <a:xfrm flipV="1">
              <a:off x="2200" y="2846"/>
              <a:ext cx="0" cy="340"/>
            </a:xfrm>
            <a:prstGeom prst="line">
              <a:avLst/>
            </a:prstGeom>
            <a:noFill/>
            <a:ln w="508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grpSp>
      <p:sp>
        <p:nvSpPr>
          <p:cNvPr id="19465" name="Rectangle 62"/>
          <p:cNvSpPr>
            <a:spLocks noChangeArrowheads="1"/>
          </p:cNvSpPr>
          <p:nvPr/>
        </p:nvSpPr>
        <p:spPr bwMode="auto">
          <a:xfrm>
            <a:off x="4295775" y="5573713"/>
            <a:ext cx="2570163" cy="53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nvGrpSpPr>
          <p:cNvPr id="10" name="Group 89"/>
          <p:cNvGrpSpPr>
            <a:grpSpLocks/>
          </p:cNvGrpSpPr>
          <p:nvPr/>
        </p:nvGrpSpPr>
        <p:grpSpPr bwMode="auto">
          <a:xfrm>
            <a:off x="5253038" y="4640263"/>
            <a:ext cx="796925" cy="1344612"/>
            <a:chOff x="3309" y="2923"/>
            <a:chExt cx="502" cy="847"/>
          </a:xfrm>
        </p:grpSpPr>
        <p:pic>
          <p:nvPicPr>
            <p:cNvPr id="19478" name="Picture 31" descr="txp_fig"/>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487" y="3288"/>
              <a:ext cx="32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9" name="Oval 64"/>
            <p:cNvSpPr>
              <a:spLocks noChangeArrowheads="1"/>
            </p:cNvSpPr>
            <p:nvPr/>
          </p:nvSpPr>
          <p:spPr bwMode="auto">
            <a:xfrm>
              <a:off x="3309" y="2923"/>
              <a:ext cx="209" cy="209"/>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480" name="Line 65"/>
            <p:cNvSpPr>
              <a:spLocks noChangeShapeType="1"/>
            </p:cNvSpPr>
            <p:nvPr/>
          </p:nvSpPr>
          <p:spPr bwMode="auto">
            <a:xfrm flipV="1">
              <a:off x="3413" y="3013"/>
              <a:ext cx="0" cy="340"/>
            </a:xfrm>
            <a:prstGeom prst="line">
              <a:avLst/>
            </a:prstGeom>
            <a:noFill/>
            <a:ln w="50800">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sp>
          <p:nvSpPr>
            <p:cNvPr id="19481" name="Oval 70"/>
            <p:cNvSpPr>
              <a:spLocks noChangeArrowheads="1"/>
            </p:cNvSpPr>
            <p:nvPr/>
          </p:nvSpPr>
          <p:spPr bwMode="auto">
            <a:xfrm>
              <a:off x="3310" y="3561"/>
              <a:ext cx="209" cy="209"/>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19482" name="Line 71"/>
            <p:cNvSpPr>
              <a:spLocks noChangeShapeType="1"/>
            </p:cNvSpPr>
            <p:nvPr/>
          </p:nvSpPr>
          <p:spPr bwMode="auto">
            <a:xfrm flipV="1">
              <a:off x="3414" y="3363"/>
              <a:ext cx="0" cy="340"/>
            </a:xfrm>
            <a:prstGeom prst="line">
              <a:avLst/>
            </a:prstGeom>
            <a:noFill/>
            <a:ln w="50800">
              <a:solidFill>
                <a:srgbClr val="FF0000"/>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de-DE"/>
            </a:p>
          </p:txBody>
        </p:sp>
      </p:grpSp>
      <p:pic>
        <p:nvPicPr>
          <p:cNvPr id="19467" name="Picture 73" descr="P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6600" y="5557838"/>
            <a:ext cx="62706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102"/>
          <p:cNvSpPr>
            <a:spLocks noChangeArrowheads="1"/>
          </p:cNvSpPr>
          <p:nvPr/>
        </p:nvSpPr>
        <p:spPr bwMode="auto">
          <a:xfrm rot="5400000">
            <a:off x="4005263" y="3309938"/>
            <a:ext cx="449262" cy="6397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993366"/>
          </a:solidFill>
          <a:ln w="9525">
            <a:solidFill>
              <a:schemeClr val="tx1"/>
            </a:solidFill>
            <a:miter lim="800000"/>
            <a:headEnd/>
            <a:tailEnd/>
          </a:ln>
        </p:spPr>
        <p:txBody>
          <a:bodyPr wrap="none" anchor="ctr"/>
          <a:lstStyle/>
          <a:p>
            <a:endParaRPr lang="de-DE"/>
          </a:p>
        </p:txBody>
      </p:sp>
      <p:sp>
        <p:nvSpPr>
          <p:cNvPr id="19469" name="Rectangle 103"/>
          <p:cNvSpPr>
            <a:spLocks noChangeArrowheads="1"/>
          </p:cNvSpPr>
          <p:nvPr/>
        </p:nvSpPr>
        <p:spPr bwMode="auto">
          <a:xfrm>
            <a:off x="4775200" y="44323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9470" name="Rectangle 104"/>
          <p:cNvSpPr>
            <a:spLocks noChangeArrowheads="1"/>
          </p:cNvSpPr>
          <p:nvPr/>
        </p:nvSpPr>
        <p:spPr bwMode="auto">
          <a:xfrm>
            <a:off x="4756150" y="46228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9471" name="Rectangle 105"/>
          <p:cNvSpPr>
            <a:spLocks noChangeArrowheads="1"/>
          </p:cNvSpPr>
          <p:nvPr/>
        </p:nvSpPr>
        <p:spPr bwMode="auto">
          <a:xfrm>
            <a:off x="4775200" y="48133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9472" name="Rectangle 107"/>
          <p:cNvSpPr>
            <a:spLocks noChangeArrowheads="1"/>
          </p:cNvSpPr>
          <p:nvPr/>
        </p:nvSpPr>
        <p:spPr bwMode="auto">
          <a:xfrm>
            <a:off x="4768850" y="50038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9473" name="Rectangle 108"/>
          <p:cNvSpPr>
            <a:spLocks noChangeArrowheads="1"/>
          </p:cNvSpPr>
          <p:nvPr/>
        </p:nvSpPr>
        <p:spPr bwMode="auto">
          <a:xfrm>
            <a:off x="4756150" y="51943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45" name="Rectangle 2"/>
          <p:cNvSpPr txBox="1">
            <a:spLocks noChangeArrowheads="1"/>
          </p:cNvSpPr>
          <p:nvPr/>
        </p:nvSpPr>
        <p:spPr>
          <a:xfrm>
            <a:off x="-311150" y="103188"/>
            <a:ext cx="9144000" cy="674687"/>
          </a:xfrm>
          <a:prstGeom prst="rect">
            <a:avLst/>
          </a:prstGeom>
        </p:spPr>
        <p:txBody>
          <a:bodyPr/>
          <a:lstStyle/>
          <a:p>
            <a:pPr algn="ctr">
              <a:defRPr/>
            </a:pPr>
            <a:r>
              <a:rPr lang="en-US" sz="2600" kern="0" dirty="0">
                <a:solidFill>
                  <a:schemeClr val="bg1"/>
                </a:solidFill>
                <a:latin typeface="+mj-lt"/>
                <a:ea typeface="+mj-ea"/>
                <a:cs typeface="+mj-cs"/>
              </a:rPr>
              <a:t>NOISE IN A MICHELSON IFO I – BRIGHT PORT</a:t>
            </a:r>
          </a:p>
        </p:txBody>
      </p:sp>
      <p:sp>
        <p:nvSpPr>
          <p:cNvPr id="19475" name="Rechteck 48"/>
          <p:cNvSpPr>
            <a:spLocks noChangeArrowheads="1"/>
          </p:cNvSpPr>
          <p:nvPr/>
        </p:nvSpPr>
        <p:spPr bwMode="auto">
          <a:xfrm>
            <a:off x="1273175" y="3627438"/>
            <a:ext cx="1238250" cy="11763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pic>
        <p:nvPicPr>
          <p:cNvPr id="19476" name="Grafik 47" descr="Laser.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3665538"/>
            <a:ext cx="1320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7" name="Rechteck 43"/>
          <p:cNvSpPr>
            <a:spLocks noChangeArrowheads="1"/>
          </p:cNvSpPr>
          <p:nvPr/>
        </p:nvSpPr>
        <p:spPr bwMode="auto">
          <a:xfrm>
            <a:off x="1725613" y="3074988"/>
            <a:ext cx="892175" cy="292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64" presetClass="path" presetSubtype="0" accel="50000" decel="50000" fill="hold" nodeType="withEffect">
                                  <p:stCondLst>
                                    <p:cond delay="0"/>
                                  </p:stCondLst>
                                  <p:childTnLst>
                                    <p:animMotion origin="layout" path="M 1.94444E-6 1.11111E-6 L 1.94444E-6 -0.12315 " pathEditMode="relative" rAng="0" ptsTypes="AA">
                                      <p:cBhvr>
                                        <p:cTn id="29" dur="2000" fill="hold"/>
                                        <p:tgtEl>
                                          <p:spTgt spid="9"/>
                                        </p:tgtEl>
                                        <p:attrNameLst>
                                          <p:attrName>ppt_x</p:attrName>
                                          <p:attrName>ppt_y</p:attrName>
                                        </p:attrNameLst>
                                      </p:cBhvr>
                                      <p:rCtr x="0" y="-6157"/>
                                    </p:animMotion>
                                  </p:childTnLst>
                                </p:cTn>
                              </p:par>
                              <p:par>
                                <p:cTn id="30" presetID="10" presetClass="exit" presetSubtype="0" fill="hold" nodeType="withEffect">
                                  <p:stCondLst>
                                    <p:cond delay="1000"/>
                                  </p:stCondLst>
                                  <p:childTnLst>
                                    <p:animEffect transition="out" filter="fade">
                                      <p:cBhvr>
                                        <p:cTn id="31" dur="2000"/>
                                        <p:tgtEl>
                                          <p:spTgt spid="9"/>
                                        </p:tgtEl>
                                      </p:cBhvr>
                                    </p:animEffect>
                                    <p:set>
                                      <p:cBhvr>
                                        <p:cTn id="32" dur="1" fill="hold">
                                          <p:stCondLst>
                                            <p:cond delay="1999"/>
                                          </p:stCondLst>
                                        </p:cTn>
                                        <p:tgtEl>
                                          <p:spTgt spid="9"/>
                                        </p:tgtEl>
                                        <p:attrNameLst>
                                          <p:attrName>style.visibility</p:attrName>
                                        </p:attrNameLst>
                                      </p:cBhvr>
                                      <p:to>
                                        <p:strVal val="hidden"/>
                                      </p:to>
                                    </p:set>
                                  </p:childTnLst>
                                </p:cTn>
                              </p:par>
                              <p:par>
                                <p:cTn id="33" presetID="42" presetClass="path" presetSubtype="0" accel="50000" decel="50000" fill="hold" nodeType="withEffect">
                                  <p:stCondLst>
                                    <p:cond delay="0"/>
                                  </p:stCondLst>
                                  <p:childTnLst>
                                    <p:animMotion origin="layout" path="M -2.5E-6 3.7037E-7 L -0.00069 0.12593 " pathEditMode="relative" rAng="0" ptsTypes="AA">
                                      <p:cBhvr>
                                        <p:cTn id="34" dur="2000" fill="hold"/>
                                        <p:tgtEl>
                                          <p:spTgt spid="2"/>
                                        </p:tgtEl>
                                        <p:attrNameLst>
                                          <p:attrName>ppt_x</p:attrName>
                                          <p:attrName>ppt_y</p:attrName>
                                        </p:attrNameLst>
                                      </p:cBhvr>
                                      <p:rCtr x="-35" y="6296"/>
                                    </p:animMotion>
                                  </p:childTnLst>
                                </p:cTn>
                              </p:par>
                              <p:par>
                                <p:cTn id="35" presetID="10" presetClass="exit" presetSubtype="0" fill="hold" nodeType="withEffect">
                                  <p:stCondLst>
                                    <p:cond delay="100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par>
                                <p:cTn id="38" presetID="10" presetClass="exit" presetSubtype="0" fill="hold" nodeType="withEffect">
                                  <p:stCondLst>
                                    <p:cond delay="1000"/>
                                  </p:stCondLst>
                                  <p:childTnLst>
                                    <p:animEffect transition="out" filter="fade">
                                      <p:cBhvr>
                                        <p:cTn id="39" dur="2000"/>
                                        <p:tgtEl>
                                          <p:spTgt spid="6"/>
                                        </p:tgtEl>
                                      </p:cBhvr>
                                    </p:animEffect>
                                    <p:set>
                                      <p:cBhvr>
                                        <p:cTn id="40" dur="1" fill="hold">
                                          <p:stCondLst>
                                            <p:cond delay="1999"/>
                                          </p:stCondLst>
                                        </p:cTn>
                                        <p:tgtEl>
                                          <p:spTgt spid="6"/>
                                        </p:tgtEl>
                                        <p:attrNameLst>
                                          <p:attrName>style.visibility</p:attrName>
                                        </p:attrNameLst>
                                      </p:cBhvr>
                                      <p:to>
                                        <p:strVal val="hidden"/>
                                      </p:to>
                                    </p:set>
                                  </p:childTnLst>
                                </p:cTn>
                              </p:par>
                              <p:par>
                                <p:cTn id="41" presetID="10" presetClass="exit" presetSubtype="0" fill="hold" nodeType="withEffect">
                                  <p:stCondLst>
                                    <p:cond delay="1000"/>
                                  </p:stCondLst>
                                  <p:childTnLst>
                                    <p:animEffect transition="out" filter="fade">
                                      <p:cBhvr>
                                        <p:cTn id="42" dur="2000"/>
                                        <p:tgtEl>
                                          <p:spTgt spid="3"/>
                                        </p:tgtEl>
                                      </p:cBhvr>
                                    </p:animEffect>
                                    <p:set>
                                      <p:cBhvr>
                                        <p:cTn id="43" dur="1" fill="hold">
                                          <p:stCondLst>
                                            <p:cond delay="1999"/>
                                          </p:stCondLst>
                                        </p:cTn>
                                        <p:tgtEl>
                                          <p:spTgt spid="3"/>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THERMAL NOISE</a:t>
            </a:r>
          </a:p>
        </p:txBody>
      </p:sp>
      <p:grpSp>
        <p:nvGrpSpPr>
          <p:cNvPr id="2" name="Group 34"/>
          <p:cNvGrpSpPr>
            <a:grpSpLocks/>
          </p:cNvGrpSpPr>
          <p:nvPr/>
        </p:nvGrpSpPr>
        <p:grpSpPr bwMode="auto">
          <a:xfrm>
            <a:off x="1766888" y="1936750"/>
            <a:ext cx="7275512" cy="4811713"/>
            <a:chOff x="1113" y="1276"/>
            <a:chExt cx="4583" cy="3031"/>
          </a:xfrm>
        </p:grpSpPr>
        <p:sp>
          <p:nvSpPr>
            <p:cNvPr id="133131" name="Text Box 25"/>
            <p:cNvSpPr txBox="1">
              <a:spLocks noChangeArrowheads="1"/>
            </p:cNvSpPr>
            <p:nvPr/>
          </p:nvSpPr>
          <p:spPr bwMode="auto">
            <a:xfrm>
              <a:off x="1473" y="4171"/>
              <a:ext cx="422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spcBef>
                  <a:spcPct val="25000"/>
                </a:spcBef>
              </a:pPr>
              <a:r>
                <a:rPr lang="de-DE" sz="1400" b="0"/>
                <a:t>Abbott </a:t>
              </a:r>
              <a:r>
                <a:rPr lang="de-DE" sz="1400" b="0" i="1"/>
                <a:t>et al</a:t>
              </a:r>
              <a:r>
                <a:rPr lang="de-DE" sz="1400" b="0"/>
                <a:t>, Seismic isolation for advanced LIGO</a:t>
              </a:r>
            </a:p>
          </p:txBody>
        </p:sp>
        <p:grpSp>
          <p:nvGrpSpPr>
            <p:cNvPr id="133132" name="Group 32"/>
            <p:cNvGrpSpPr>
              <a:grpSpLocks/>
            </p:cNvGrpSpPr>
            <p:nvPr/>
          </p:nvGrpSpPr>
          <p:grpSpPr bwMode="auto">
            <a:xfrm>
              <a:off x="1113" y="1276"/>
              <a:ext cx="3711" cy="2645"/>
              <a:chOff x="881" y="924"/>
              <a:chExt cx="3711" cy="2645"/>
            </a:xfrm>
          </p:grpSpPr>
          <p:sp>
            <p:nvSpPr>
              <p:cNvPr id="133133" name="AutoShape 23"/>
              <p:cNvSpPr>
                <a:spLocks noChangeArrowheads="1"/>
              </p:cNvSpPr>
              <p:nvPr/>
            </p:nvSpPr>
            <p:spPr bwMode="auto">
              <a:xfrm>
                <a:off x="881" y="924"/>
                <a:ext cx="3711" cy="2645"/>
              </a:xfrm>
              <a:prstGeom prst="roundRect">
                <a:avLst>
                  <a:gd name="adj" fmla="val 16667"/>
                </a:avLst>
              </a:prstGeom>
              <a:solidFill>
                <a:schemeClr val="bg1"/>
              </a:solidFill>
              <a:ln w="12700">
                <a:solidFill>
                  <a:schemeClr val="tx1"/>
                </a:solidFill>
                <a:round/>
                <a:headEnd/>
                <a:tailEnd/>
              </a:ln>
            </p:spPr>
            <p:txBody>
              <a:bodyPr wrap="none" anchor="ctr"/>
              <a:lstStyle/>
              <a:p>
                <a:endParaRPr lang="de-DE"/>
              </a:p>
            </p:txBody>
          </p:sp>
          <p:pic>
            <p:nvPicPr>
              <p:cNvPr id="13313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 y="1045"/>
                <a:ext cx="3311" cy="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5" name="Rectangle 29"/>
              <p:cNvSpPr>
                <a:spLocks noChangeArrowheads="1"/>
              </p:cNvSpPr>
              <p:nvPr/>
            </p:nvSpPr>
            <p:spPr bwMode="auto">
              <a:xfrm>
                <a:off x="4280" y="1480"/>
                <a:ext cx="24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grpSp>
      </p:grpSp>
      <p:grpSp>
        <p:nvGrpSpPr>
          <p:cNvPr id="133124" name="Group 33"/>
          <p:cNvGrpSpPr>
            <a:grpSpLocks/>
          </p:cNvGrpSpPr>
          <p:nvPr/>
        </p:nvGrpSpPr>
        <p:grpSpPr bwMode="auto">
          <a:xfrm>
            <a:off x="587375" y="1144588"/>
            <a:ext cx="7859713" cy="647700"/>
            <a:chOff x="362" y="689"/>
            <a:chExt cx="4951" cy="408"/>
          </a:xfrm>
        </p:grpSpPr>
        <p:sp>
          <p:nvSpPr>
            <p:cNvPr id="133129" name="AutoShape 31"/>
            <p:cNvSpPr>
              <a:spLocks noChangeArrowheads="1"/>
            </p:cNvSpPr>
            <p:nvPr/>
          </p:nvSpPr>
          <p:spPr bwMode="auto">
            <a:xfrm>
              <a:off x="362" y="689"/>
              <a:ext cx="4950" cy="408"/>
            </a:xfrm>
            <a:prstGeom prst="roundRect">
              <a:avLst>
                <a:gd name="adj" fmla="val 16667"/>
              </a:avLst>
            </a:prstGeom>
            <a:solidFill>
              <a:srgbClr val="C0C0C0"/>
            </a:solidFill>
            <a:ln w="12700">
              <a:solidFill>
                <a:schemeClr val="tx1"/>
              </a:solidFill>
              <a:round/>
              <a:headEnd/>
              <a:tailEnd/>
            </a:ln>
          </p:spPr>
          <p:txBody>
            <a:bodyPr wrap="none" anchor="ctr"/>
            <a:lstStyle/>
            <a:p>
              <a:endParaRPr lang="de-DE"/>
            </a:p>
          </p:txBody>
        </p:sp>
        <p:sp>
          <p:nvSpPr>
            <p:cNvPr id="133130" name="Text Box 27"/>
            <p:cNvSpPr txBox="1">
              <a:spLocks noChangeArrowheads="1"/>
            </p:cNvSpPr>
            <p:nvPr/>
          </p:nvSpPr>
          <p:spPr bwMode="auto">
            <a:xfrm>
              <a:off x="434" y="780"/>
              <a:ext cx="487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25000"/>
                </a:spcBef>
              </a:pPr>
              <a:r>
                <a:rPr lang="de-DE" sz="2000" b="0">
                  <a:sym typeface="Symbol" pitchFamily="18" charset="2"/>
                </a:rPr>
                <a:t>… will be one main problem in 2nd generation detectors</a:t>
              </a:r>
              <a:endParaRPr lang="de-DE" sz="2000" b="0"/>
            </a:p>
          </p:txBody>
        </p:sp>
      </p:grpSp>
      <p:grpSp>
        <p:nvGrpSpPr>
          <p:cNvPr id="5" name="Group 39"/>
          <p:cNvGrpSpPr>
            <a:grpSpLocks/>
          </p:cNvGrpSpPr>
          <p:nvPr/>
        </p:nvGrpSpPr>
        <p:grpSpPr bwMode="auto">
          <a:xfrm>
            <a:off x="1768475" y="2312988"/>
            <a:ext cx="6118225" cy="1257300"/>
            <a:chOff x="1114" y="1281"/>
            <a:chExt cx="3854" cy="792"/>
          </a:xfrm>
        </p:grpSpPr>
        <p:sp>
          <p:nvSpPr>
            <p:cNvPr id="133126" name="AutoShape 36"/>
            <p:cNvSpPr>
              <a:spLocks noChangeArrowheads="1"/>
            </p:cNvSpPr>
            <p:nvPr/>
          </p:nvSpPr>
          <p:spPr bwMode="auto">
            <a:xfrm>
              <a:off x="1114" y="1281"/>
              <a:ext cx="3834" cy="792"/>
            </a:xfrm>
            <a:prstGeom prst="roundRect">
              <a:avLst>
                <a:gd name="adj" fmla="val 16667"/>
              </a:avLst>
            </a:prstGeom>
            <a:solidFill>
              <a:srgbClr val="C0C0C0"/>
            </a:solidFill>
            <a:ln w="12700">
              <a:solidFill>
                <a:schemeClr val="tx1"/>
              </a:solidFill>
              <a:round/>
              <a:headEnd/>
              <a:tailEnd/>
            </a:ln>
          </p:spPr>
          <p:txBody>
            <a:bodyPr wrap="none" anchor="ctr"/>
            <a:lstStyle/>
            <a:p>
              <a:endParaRPr lang="de-DE"/>
            </a:p>
          </p:txBody>
        </p:sp>
        <p:sp>
          <p:nvSpPr>
            <p:cNvPr id="133127" name="Text Box 37"/>
            <p:cNvSpPr txBox="1">
              <a:spLocks noChangeArrowheads="1"/>
            </p:cNvSpPr>
            <p:nvPr/>
          </p:nvSpPr>
          <p:spPr bwMode="auto">
            <a:xfrm>
              <a:off x="1202" y="1396"/>
              <a:ext cx="376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a:sym typeface="Symbol" pitchFamily="18" charset="2"/>
                </a:rPr>
                <a:t>thermal noise amplitude </a:t>
              </a:r>
              <a:r>
                <a:rPr lang="en-US" sz="2400">
                  <a:cs typeface="Arial" charset="0"/>
                  <a:sym typeface="Symbol" pitchFamily="18" charset="2"/>
                </a:rPr>
                <a:t>~ temperature</a:t>
              </a:r>
              <a:endParaRPr lang="en-US" sz="2400">
                <a:cs typeface="Arial" charset="0"/>
              </a:endParaRPr>
            </a:p>
          </p:txBody>
        </p:sp>
        <p:sp>
          <p:nvSpPr>
            <p:cNvPr id="133128" name="Text Box 38"/>
            <p:cNvSpPr txBox="1">
              <a:spLocks noChangeArrowheads="1"/>
            </p:cNvSpPr>
            <p:nvPr/>
          </p:nvSpPr>
          <p:spPr bwMode="auto">
            <a:xfrm>
              <a:off x="3306" y="1700"/>
              <a:ext cx="163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en-US" sz="2400">
                  <a:cs typeface="Arial" charset="0"/>
                  <a:sym typeface="Symbol" pitchFamily="18" charset="2"/>
                </a:rPr>
                <a:t>~ 1/quality factor</a:t>
              </a:r>
              <a:endParaRPr lang="en-US" sz="2400">
                <a:cs typeface="Arial" charset="0"/>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SAPHIRE</a:t>
            </a:r>
          </a:p>
        </p:txBody>
      </p:sp>
      <p:sp>
        <p:nvSpPr>
          <p:cNvPr id="135171" name="Text Box 9"/>
          <p:cNvSpPr txBox="1">
            <a:spLocks noChangeArrowheads="1"/>
          </p:cNvSpPr>
          <p:nvPr/>
        </p:nvSpPr>
        <p:spPr bwMode="auto">
          <a:xfrm>
            <a:off x="0" y="6604000"/>
            <a:ext cx="5667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25000"/>
              </a:spcBef>
            </a:pPr>
            <a:r>
              <a:rPr lang="de-DE" sz="1200">
                <a:solidFill>
                  <a:srgbClr val="C0C0C0"/>
                </a:solidFill>
              </a:rPr>
              <a:t>46</a:t>
            </a:r>
          </a:p>
        </p:txBody>
      </p:sp>
      <p:pic>
        <p:nvPicPr>
          <p:cNvPr id="13517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295400"/>
            <a:ext cx="60404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5173" name="Group 25"/>
          <p:cNvGrpSpPr>
            <a:grpSpLocks/>
          </p:cNvGrpSpPr>
          <p:nvPr/>
        </p:nvGrpSpPr>
        <p:grpSpPr bwMode="auto">
          <a:xfrm>
            <a:off x="6578600" y="2820988"/>
            <a:ext cx="2870200" cy="990600"/>
            <a:chOff x="4144" y="913"/>
            <a:chExt cx="1808" cy="624"/>
          </a:xfrm>
        </p:grpSpPr>
        <p:sp>
          <p:nvSpPr>
            <p:cNvPr id="135175" name="Text Box 16"/>
            <p:cNvSpPr txBox="1">
              <a:spLocks noChangeArrowheads="1"/>
            </p:cNvSpPr>
            <p:nvPr/>
          </p:nvSpPr>
          <p:spPr bwMode="auto">
            <a:xfrm>
              <a:off x="4144" y="1163"/>
              <a:ext cx="86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spcBef>
                  <a:spcPct val="25000"/>
                </a:spcBef>
              </a:pPr>
              <a:r>
                <a:rPr lang="de-DE" sz="1400">
                  <a:solidFill>
                    <a:srgbClr val="292929"/>
                  </a:solidFill>
                </a:rPr>
                <a:t>Q &gt; 10</a:t>
              </a:r>
              <a:r>
                <a:rPr lang="de-DE" sz="1400" baseline="30000">
                  <a:solidFill>
                    <a:srgbClr val="292929"/>
                  </a:solidFill>
                </a:rPr>
                <a:t>8</a:t>
              </a:r>
            </a:p>
          </p:txBody>
        </p:sp>
        <p:sp>
          <p:nvSpPr>
            <p:cNvPr id="135176" name="AutoShape 18"/>
            <p:cNvSpPr>
              <a:spLocks noChangeArrowheads="1"/>
            </p:cNvSpPr>
            <p:nvPr/>
          </p:nvSpPr>
          <p:spPr bwMode="auto">
            <a:xfrm>
              <a:off x="4146" y="913"/>
              <a:ext cx="1550" cy="624"/>
            </a:xfrm>
            <a:prstGeom prst="roundRect">
              <a:avLst>
                <a:gd name="adj" fmla="val 16667"/>
              </a:avLst>
            </a:prstGeom>
            <a:solidFill>
              <a:srgbClr val="C0C0C0"/>
            </a:solidFill>
            <a:ln w="12700">
              <a:solidFill>
                <a:schemeClr val="tx1"/>
              </a:solidFill>
              <a:round/>
              <a:headEnd/>
              <a:tailEnd/>
            </a:ln>
          </p:spPr>
          <p:txBody>
            <a:bodyPr wrap="none" anchor="ctr"/>
            <a:lstStyle/>
            <a:p>
              <a:endParaRPr lang="de-DE"/>
            </a:p>
          </p:txBody>
        </p:sp>
        <p:sp>
          <p:nvSpPr>
            <p:cNvPr id="135177" name="Text Box 19"/>
            <p:cNvSpPr txBox="1">
              <a:spLocks noChangeArrowheads="1"/>
            </p:cNvSpPr>
            <p:nvPr/>
          </p:nvSpPr>
          <p:spPr bwMode="auto">
            <a:xfrm>
              <a:off x="4153" y="961"/>
              <a:ext cx="1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t>Bulk substrate:</a:t>
              </a:r>
            </a:p>
          </p:txBody>
        </p:sp>
        <p:sp>
          <p:nvSpPr>
            <p:cNvPr id="135178" name="Text Box 20"/>
            <p:cNvSpPr txBox="1">
              <a:spLocks noChangeArrowheads="1"/>
            </p:cNvSpPr>
            <p:nvPr/>
          </p:nvSpPr>
          <p:spPr bwMode="auto">
            <a:xfrm>
              <a:off x="4251" y="1173"/>
              <a:ext cx="170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t>Q &gt; 10</a:t>
              </a:r>
              <a:r>
                <a:rPr lang="de-DE" baseline="30000"/>
                <a:t>8</a:t>
              </a:r>
              <a:r>
                <a:rPr lang="de-DE"/>
                <a:t> @ T &lt; 20 K</a:t>
              </a:r>
            </a:p>
          </p:txBody>
        </p:sp>
      </p:grpSp>
      <p:sp>
        <p:nvSpPr>
          <p:cNvPr id="135174" name="Text Box 28"/>
          <p:cNvSpPr txBox="1">
            <a:spLocks noChangeArrowheads="1"/>
          </p:cNvSpPr>
          <p:nvPr/>
        </p:nvSpPr>
        <p:spPr bwMode="auto">
          <a:xfrm>
            <a:off x="4038600" y="6532563"/>
            <a:ext cx="5003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spcBef>
                <a:spcPct val="25000"/>
              </a:spcBef>
            </a:pPr>
            <a:r>
              <a:rPr lang="de-DE" sz="1400" b="0"/>
              <a:t>Yamamoto </a:t>
            </a:r>
            <a:r>
              <a:rPr lang="de-DE" sz="1400" b="0" i="1"/>
              <a:t>et al</a:t>
            </a:r>
            <a:r>
              <a:rPr lang="de-DE" sz="1400" b="0"/>
              <a:t>, (2006)</a:t>
            </a:r>
          </a:p>
        </p:txBody>
      </p:sp>
    </p:spTree>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rafik 19" descr="Experimental scheme - coher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317625"/>
            <a:ext cx="8793163"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EXPERIMENTAL LAYOUT</a:t>
            </a:r>
          </a:p>
        </p:txBody>
      </p:sp>
      <p:grpSp>
        <p:nvGrpSpPr>
          <p:cNvPr id="2" name="Gruppieren 16"/>
          <p:cNvGrpSpPr>
            <a:grpSpLocks/>
          </p:cNvGrpSpPr>
          <p:nvPr/>
        </p:nvGrpSpPr>
        <p:grpSpPr bwMode="auto">
          <a:xfrm>
            <a:off x="266700" y="1169988"/>
            <a:ext cx="3875088" cy="3424237"/>
            <a:chOff x="266400" y="1170000"/>
            <a:chExt cx="3875388" cy="3424225"/>
          </a:xfrm>
        </p:grpSpPr>
        <p:cxnSp>
          <p:nvCxnSpPr>
            <p:cNvPr id="33807" name="Gerade Verbindung mit Pfeil 8"/>
            <p:cNvCxnSpPr>
              <a:cxnSpLocks noChangeShapeType="1"/>
            </p:cNvCxnSpPr>
            <p:nvPr/>
          </p:nvCxnSpPr>
          <p:spPr bwMode="auto">
            <a:xfrm rot="16200000" flipH="1">
              <a:off x="3252912" y="3705349"/>
              <a:ext cx="985337" cy="79241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3808" name="Grafik 15" descr="SingleSideban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400" y="1170000"/>
              <a:ext cx="3365086" cy="24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uppieren 18"/>
          <p:cNvGrpSpPr>
            <a:grpSpLocks/>
          </p:cNvGrpSpPr>
          <p:nvPr/>
        </p:nvGrpSpPr>
        <p:grpSpPr bwMode="auto">
          <a:xfrm>
            <a:off x="4603750" y="1717675"/>
            <a:ext cx="3930650" cy="3062288"/>
            <a:chOff x="4603750" y="1717200"/>
            <a:chExt cx="3930778" cy="3062762"/>
          </a:xfrm>
        </p:grpSpPr>
        <p:cxnSp>
          <p:nvCxnSpPr>
            <p:cNvPr id="33805" name="Gerade Verbindung mit Pfeil 9"/>
            <p:cNvCxnSpPr>
              <a:cxnSpLocks noChangeShapeType="1"/>
            </p:cNvCxnSpPr>
            <p:nvPr/>
          </p:nvCxnSpPr>
          <p:spPr bwMode="auto">
            <a:xfrm rot="5400000">
              <a:off x="4583490" y="4109557"/>
              <a:ext cx="690665" cy="650146"/>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3806" name="Grafik 17" descr="DoubleSideban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66000" y="1717200"/>
              <a:ext cx="3368528" cy="24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uppieren 17"/>
          <p:cNvGrpSpPr>
            <a:grpSpLocks/>
          </p:cNvGrpSpPr>
          <p:nvPr/>
        </p:nvGrpSpPr>
        <p:grpSpPr bwMode="auto">
          <a:xfrm>
            <a:off x="7938" y="1177925"/>
            <a:ext cx="9136062" cy="4929188"/>
            <a:chOff x="-1" y="1216978"/>
            <a:chExt cx="9136443" cy="4929822"/>
          </a:xfrm>
        </p:grpSpPr>
        <p:pic>
          <p:nvPicPr>
            <p:cNvPr id="338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216978"/>
              <a:ext cx="9136443" cy="492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917" y="1849120"/>
              <a:ext cx="3235436" cy="257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 Box 12"/>
          <p:cNvSpPr txBox="1">
            <a:spLocks noChangeArrowheads="1"/>
          </p:cNvSpPr>
          <p:nvPr/>
        </p:nvSpPr>
        <p:spPr bwMode="auto">
          <a:xfrm>
            <a:off x="4311650" y="6551613"/>
            <a:ext cx="4800600" cy="184150"/>
          </a:xfrm>
          <a:prstGeom prst="rect">
            <a:avLst/>
          </a:prstGeom>
          <a:noFill/>
          <a:ln w="9525">
            <a:noFill/>
            <a:miter lim="800000"/>
            <a:headEnd/>
            <a:tailEnd/>
          </a:ln>
        </p:spPr>
        <p:txBody>
          <a:bodyPr lIns="0" tIns="0" rIns="0" bIns="0">
            <a:spAutoFit/>
          </a:bodyPr>
          <a:lstStyle/>
          <a:p>
            <a:pPr algn="r">
              <a:spcBef>
                <a:spcPct val="25000"/>
              </a:spcBef>
              <a:defRPr/>
            </a:pPr>
            <a:r>
              <a:rPr lang="de-DE" sz="1200" b="0" dirty="0">
                <a:latin typeface="+mj-lt"/>
                <a:sym typeface="Symbol" pitchFamily="18" charset="2"/>
              </a:rPr>
              <a:t>S. </a:t>
            </a:r>
            <a:r>
              <a:rPr lang="de-DE" sz="1200" b="0" dirty="0" err="1">
                <a:latin typeface="+mj-lt"/>
                <a:sym typeface="Symbol" pitchFamily="18" charset="2"/>
              </a:rPr>
              <a:t>Chelkowski</a:t>
            </a:r>
            <a:r>
              <a:rPr lang="de-DE" sz="1200" b="0" dirty="0">
                <a:latin typeface="+mj-lt"/>
                <a:sym typeface="Symbol" pitchFamily="18" charset="2"/>
              </a:rPr>
              <a:t>, </a:t>
            </a:r>
            <a:r>
              <a:rPr lang="de-DE" sz="1200" b="0" dirty="0" err="1">
                <a:latin typeface="+mj-lt"/>
                <a:sym typeface="Symbol" pitchFamily="18" charset="2"/>
              </a:rPr>
              <a:t>PhD</a:t>
            </a:r>
            <a:r>
              <a:rPr lang="de-DE" sz="1200" b="0" dirty="0">
                <a:latin typeface="+mj-lt"/>
                <a:sym typeface="Symbol" pitchFamily="18" charset="2"/>
              </a:rPr>
              <a:t> </a:t>
            </a:r>
            <a:r>
              <a:rPr lang="de-DE" sz="1200" b="0" dirty="0" err="1">
                <a:latin typeface="+mj-lt"/>
                <a:sym typeface="Symbol" pitchFamily="18" charset="2"/>
              </a:rPr>
              <a:t>thesis</a:t>
            </a:r>
            <a:r>
              <a:rPr lang="de-DE" sz="1200" b="0" dirty="0">
                <a:latin typeface="+mj-lt"/>
                <a:sym typeface="Symbol" pitchFamily="18" charset="2"/>
              </a:rPr>
              <a:t> (2007); H. </a:t>
            </a:r>
            <a:r>
              <a:rPr lang="de-DE" sz="1200" b="0" dirty="0" err="1">
                <a:latin typeface="+mj-lt"/>
                <a:sym typeface="Symbol" pitchFamily="18" charset="2"/>
              </a:rPr>
              <a:t>Vahlbruch</a:t>
            </a:r>
            <a:r>
              <a:rPr lang="de-DE" sz="1200" b="0" dirty="0">
                <a:latin typeface="+mj-lt"/>
                <a:sym typeface="Symbol" pitchFamily="18" charset="2"/>
              </a:rPr>
              <a:t>, </a:t>
            </a:r>
            <a:r>
              <a:rPr lang="de-DE" sz="1200" b="0" dirty="0" err="1">
                <a:latin typeface="+mj-lt"/>
                <a:sym typeface="Symbol" pitchFamily="18" charset="2"/>
              </a:rPr>
              <a:t>PhD</a:t>
            </a:r>
            <a:r>
              <a:rPr lang="de-DE" sz="1200" b="0" dirty="0">
                <a:latin typeface="+mj-lt"/>
                <a:sym typeface="Symbol" pitchFamily="18" charset="2"/>
              </a:rPr>
              <a:t> </a:t>
            </a:r>
            <a:r>
              <a:rPr lang="de-DE" sz="1200" b="0" dirty="0" err="1">
                <a:latin typeface="+mj-lt"/>
                <a:sym typeface="Symbol" pitchFamily="18" charset="2"/>
              </a:rPr>
              <a:t>thesis</a:t>
            </a:r>
            <a:r>
              <a:rPr lang="de-DE" sz="1200" b="0" dirty="0">
                <a:latin typeface="+mj-lt"/>
                <a:sym typeface="Symbol" pitchFamily="18" charset="2"/>
              </a:rPr>
              <a:t> (2008)</a:t>
            </a:r>
          </a:p>
        </p:txBody>
      </p:sp>
      <p:cxnSp>
        <p:nvCxnSpPr>
          <p:cNvPr id="33800" name="Gerade Verbindung 7"/>
          <p:cNvCxnSpPr>
            <a:cxnSpLocks noChangeShapeType="1"/>
          </p:cNvCxnSpPr>
          <p:nvPr/>
        </p:nvCxnSpPr>
        <p:spPr bwMode="auto">
          <a:xfrm flipV="1">
            <a:off x="5641975" y="6067425"/>
            <a:ext cx="349408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8" name="Text Box 12"/>
          <p:cNvSpPr txBox="1">
            <a:spLocks noChangeArrowheads="1"/>
          </p:cNvSpPr>
          <p:nvPr/>
        </p:nvSpPr>
        <p:spPr bwMode="auto">
          <a:xfrm>
            <a:off x="5246688" y="6343650"/>
            <a:ext cx="3865562" cy="184150"/>
          </a:xfrm>
          <a:prstGeom prst="rect">
            <a:avLst/>
          </a:prstGeom>
          <a:noFill/>
          <a:ln w="9525">
            <a:noFill/>
            <a:miter lim="800000"/>
            <a:headEnd/>
            <a:tailEnd/>
          </a:ln>
        </p:spPr>
        <p:txBody>
          <a:bodyPr lIns="0" tIns="0" rIns="0" bIns="0">
            <a:spAutoFit/>
          </a:bodyPr>
          <a:lstStyle/>
          <a:p>
            <a:pPr algn="r">
              <a:spcBef>
                <a:spcPct val="25000"/>
              </a:spcBef>
              <a:defRPr/>
            </a:pPr>
            <a:r>
              <a:rPr lang="de-DE" sz="1200" b="0">
                <a:latin typeface="+mj-lt"/>
                <a:sym typeface="Symbol" pitchFamily="18" charset="2"/>
              </a:rPr>
              <a:t>Chelkowski </a:t>
            </a:r>
            <a:r>
              <a:rPr lang="de-DE" sz="1200" b="0" i="1">
                <a:latin typeface="+mj-lt"/>
                <a:sym typeface="Symbol" pitchFamily="18" charset="2"/>
              </a:rPr>
              <a:t>et al.</a:t>
            </a:r>
            <a:r>
              <a:rPr lang="de-DE" sz="1200" b="0">
                <a:latin typeface="+mj-lt"/>
                <a:sym typeface="Symbol" pitchFamily="18" charset="2"/>
              </a:rPr>
              <a:t>, Phys. Rev. A  75 (2007) 043814</a:t>
            </a:r>
          </a:p>
        </p:txBody>
      </p:sp>
      <p:sp>
        <p:nvSpPr>
          <p:cNvPr id="19" name="Text Box 12"/>
          <p:cNvSpPr txBox="1">
            <a:spLocks noChangeArrowheads="1"/>
          </p:cNvSpPr>
          <p:nvPr/>
        </p:nvSpPr>
        <p:spPr bwMode="auto">
          <a:xfrm>
            <a:off x="5243513" y="6121400"/>
            <a:ext cx="3865562" cy="185738"/>
          </a:xfrm>
          <a:prstGeom prst="rect">
            <a:avLst/>
          </a:prstGeom>
          <a:noFill/>
          <a:ln w="9525">
            <a:noFill/>
            <a:miter lim="800000"/>
            <a:headEnd/>
            <a:tailEnd/>
          </a:ln>
        </p:spPr>
        <p:txBody>
          <a:bodyPr lIns="0" tIns="0" rIns="0" bIns="0">
            <a:spAutoFit/>
          </a:bodyPr>
          <a:lstStyle/>
          <a:p>
            <a:pPr algn="r">
              <a:spcBef>
                <a:spcPct val="25000"/>
              </a:spcBef>
              <a:defRPr/>
            </a:pPr>
            <a:r>
              <a:rPr lang="de-DE" sz="1200" b="0" dirty="0" err="1">
                <a:latin typeface="+mj-lt"/>
                <a:sym typeface="Symbol" pitchFamily="18" charset="2"/>
              </a:rPr>
              <a:t>Vahlbruch</a:t>
            </a:r>
            <a:r>
              <a:rPr lang="de-DE" sz="1200" b="0" dirty="0">
                <a:latin typeface="+mj-lt"/>
                <a:sym typeface="Symbol" pitchFamily="18" charset="2"/>
              </a:rPr>
              <a:t> </a:t>
            </a:r>
            <a:r>
              <a:rPr lang="de-DE" sz="1200" b="0" i="1" dirty="0">
                <a:latin typeface="+mj-lt"/>
                <a:sym typeface="Symbol" pitchFamily="18" charset="2"/>
              </a:rPr>
              <a:t>et al.</a:t>
            </a:r>
            <a:r>
              <a:rPr lang="de-DE" sz="1200" b="0" dirty="0">
                <a:latin typeface="+mj-lt"/>
                <a:sym typeface="Symbol" pitchFamily="18" charset="2"/>
              </a:rPr>
              <a:t>, Phys. </a:t>
            </a:r>
            <a:r>
              <a:rPr lang="de-DE" sz="1200" b="0" dirty="0" err="1">
                <a:latin typeface="+mj-lt"/>
                <a:sym typeface="Symbol" pitchFamily="18" charset="2"/>
              </a:rPr>
              <a:t>Rev</a:t>
            </a:r>
            <a:r>
              <a:rPr lang="de-DE" sz="1200" b="0" dirty="0">
                <a:latin typeface="+mj-lt"/>
                <a:sym typeface="Symbol" pitchFamily="18" charset="2"/>
              </a:rPr>
              <a:t>. </a:t>
            </a:r>
            <a:r>
              <a:rPr lang="de-DE" sz="1200" b="0" dirty="0" err="1">
                <a:latin typeface="+mj-lt"/>
                <a:sym typeface="Symbol" pitchFamily="18" charset="2"/>
              </a:rPr>
              <a:t>Lett</a:t>
            </a:r>
            <a:r>
              <a:rPr lang="de-DE" sz="1200" b="0" dirty="0">
                <a:latin typeface="+mj-lt"/>
                <a:sym typeface="Symbol" pitchFamily="18" charset="2"/>
              </a:rPr>
              <a:t>.  97 (2006) 011101</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14"/>
          <p:cNvSpPr>
            <a:spLocks noChangeArrowheads="1"/>
          </p:cNvSpPr>
          <p:nvPr/>
        </p:nvSpPr>
        <p:spPr bwMode="auto">
          <a:xfrm>
            <a:off x="1546225" y="3175000"/>
            <a:ext cx="1649413" cy="1643063"/>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20483" name="Line 15"/>
          <p:cNvSpPr>
            <a:spLocks noChangeShapeType="1"/>
          </p:cNvSpPr>
          <p:nvPr/>
        </p:nvSpPr>
        <p:spPr bwMode="auto">
          <a:xfrm flipH="1">
            <a:off x="3213100" y="2609850"/>
            <a:ext cx="0" cy="25146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de-DE"/>
          </a:p>
        </p:txBody>
      </p:sp>
      <p:sp>
        <p:nvSpPr>
          <p:cNvPr id="20484" name="Line 16"/>
          <p:cNvSpPr>
            <a:spLocks noChangeShapeType="1"/>
          </p:cNvSpPr>
          <p:nvPr/>
        </p:nvSpPr>
        <p:spPr bwMode="auto">
          <a:xfrm>
            <a:off x="1023938" y="3146425"/>
            <a:ext cx="354330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20485" name="Line 17"/>
          <p:cNvSpPr>
            <a:spLocks noChangeShapeType="1"/>
          </p:cNvSpPr>
          <p:nvPr/>
        </p:nvSpPr>
        <p:spPr bwMode="auto">
          <a:xfrm flipH="1">
            <a:off x="1527175" y="2711450"/>
            <a:ext cx="0" cy="24130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de-DE"/>
          </a:p>
        </p:txBody>
      </p:sp>
      <p:sp>
        <p:nvSpPr>
          <p:cNvPr id="20486" name="Line 18"/>
          <p:cNvSpPr>
            <a:spLocks noChangeShapeType="1"/>
          </p:cNvSpPr>
          <p:nvPr/>
        </p:nvSpPr>
        <p:spPr bwMode="auto">
          <a:xfrm>
            <a:off x="1604963" y="2757488"/>
            <a:ext cx="1514475"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0487" name="Line 19"/>
          <p:cNvSpPr>
            <a:spLocks noChangeShapeType="1"/>
          </p:cNvSpPr>
          <p:nvPr/>
        </p:nvSpPr>
        <p:spPr bwMode="auto">
          <a:xfrm>
            <a:off x="3756025" y="3209925"/>
            <a:ext cx="0" cy="156845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0488" name="Line 20"/>
          <p:cNvSpPr>
            <a:spLocks noChangeShapeType="1"/>
          </p:cNvSpPr>
          <p:nvPr/>
        </p:nvSpPr>
        <p:spPr bwMode="auto">
          <a:xfrm>
            <a:off x="1023938" y="4841875"/>
            <a:ext cx="290830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pic>
        <p:nvPicPr>
          <p:cNvPr id="20489" name="Picture 29" descr="heisenber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550" y="984250"/>
            <a:ext cx="21526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VACUUM STATE</a:t>
            </a:r>
          </a:p>
        </p:txBody>
      </p:sp>
      <p:pic>
        <p:nvPicPr>
          <p:cNvPr id="2049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738" y="1425575"/>
            <a:ext cx="16367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25" y="3963988"/>
            <a:ext cx="163988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7963" y="4684713"/>
            <a:ext cx="1033462"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125" y="2339975"/>
            <a:ext cx="10334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0338" y="3376613"/>
            <a:ext cx="2425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Line 23"/>
          <p:cNvSpPr>
            <a:spLocks noChangeShapeType="1"/>
          </p:cNvSpPr>
          <p:nvPr/>
        </p:nvSpPr>
        <p:spPr bwMode="auto">
          <a:xfrm flipV="1">
            <a:off x="274638" y="4003675"/>
            <a:ext cx="4489450" cy="0"/>
          </a:xfrm>
          <a:prstGeom prst="line">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20497" name="Line 22"/>
          <p:cNvSpPr>
            <a:spLocks noChangeShapeType="1"/>
          </p:cNvSpPr>
          <p:nvPr/>
        </p:nvSpPr>
        <p:spPr bwMode="auto">
          <a:xfrm flipH="1">
            <a:off x="2360613" y="1898650"/>
            <a:ext cx="0" cy="4203700"/>
          </a:xfrm>
          <a:prstGeom prst="line">
            <a:avLst/>
          </a:prstGeom>
          <a:noFill/>
          <a:ln w="31750">
            <a:solidFill>
              <a:schemeClr val="tx1"/>
            </a:solidFill>
            <a:round/>
            <a:headEnd type="triangle" w="med" len="lg"/>
            <a:tailEnd/>
          </a:ln>
          <a:extLst>
            <a:ext uri="{909E8E84-426E-40DD-AFC4-6F175D3DCCD1}">
              <a14:hiddenFill xmlns:a14="http://schemas.microsoft.com/office/drawing/2010/main">
                <a:noFill/>
              </a14:hiddenFill>
            </a:ext>
          </a:extLst>
        </p:spPr>
        <p:txBody>
          <a:bodyPr/>
          <a:lstStyle/>
          <a:p>
            <a:endParaRPr lang="de-DE"/>
          </a:p>
        </p:txBody>
      </p:sp>
      <p:pic>
        <p:nvPicPr>
          <p:cNvPr id="20498"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7438" y="4284663"/>
            <a:ext cx="8334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7"/>
          <p:cNvSpPr>
            <a:spLocks noChangeArrowheads="1"/>
          </p:cNvSpPr>
          <p:nvPr/>
        </p:nvSpPr>
        <p:spPr bwMode="auto">
          <a:xfrm>
            <a:off x="244475" y="762000"/>
            <a:ext cx="8675688" cy="5448300"/>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pic>
        <p:nvPicPr>
          <p:cNvPr id="21507" name="Picture 8" descr="michel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338" y="1227138"/>
            <a:ext cx="622300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txp_fig"/>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968875" y="3451225"/>
            <a:ext cx="8016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Oval 25"/>
          <p:cNvSpPr>
            <a:spLocks noChangeArrowheads="1"/>
          </p:cNvSpPr>
          <p:nvPr/>
        </p:nvSpPr>
        <p:spPr bwMode="auto">
          <a:xfrm>
            <a:off x="4314825" y="4841875"/>
            <a:ext cx="331788" cy="331788"/>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21510" name="Rectangle 32"/>
          <p:cNvSpPr>
            <a:spLocks noChangeArrowheads="1"/>
          </p:cNvSpPr>
          <p:nvPr/>
        </p:nvSpPr>
        <p:spPr bwMode="auto">
          <a:xfrm>
            <a:off x="4295775" y="5573713"/>
            <a:ext cx="2570163" cy="536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pic>
        <p:nvPicPr>
          <p:cNvPr id="21511" name="Picture 39" descr="P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600" y="5557838"/>
            <a:ext cx="62706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43"/>
          <p:cNvSpPr>
            <a:spLocks noChangeArrowheads="1"/>
          </p:cNvSpPr>
          <p:nvPr/>
        </p:nvSpPr>
        <p:spPr bwMode="auto">
          <a:xfrm>
            <a:off x="4775200" y="44323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21513" name="Rectangle 44"/>
          <p:cNvSpPr>
            <a:spLocks noChangeArrowheads="1"/>
          </p:cNvSpPr>
          <p:nvPr/>
        </p:nvSpPr>
        <p:spPr bwMode="auto">
          <a:xfrm>
            <a:off x="4756150" y="46228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21514" name="Rectangle 45"/>
          <p:cNvSpPr>
            <a:spLocks noChangeArrowheads="1"/>
          </p:cNvSpPr>
          <p:nvPr/>
        </p:nvSpPr>
        <p:spPr bwMode="auto">
          <a:xfrm>
            <a:off x="4775200" y="48133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21515" name="Rectangle 46"/>
          <p:cNvSpPr>
            <a:spLocks noChangeArrowheads="1"/>
          </p:cNvSpPr>
          <p:nvPr/>
        </p:nvSpPr>
        <p:spPr bwMode="auto">
          <a:xfrm>
            <a:off x="4768850" y="50038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21516" name="Rectangle 47"/>
          <p:cNvSpPr>
            <a:spLocks noChangeArrowheads="1"/>
          </p:cNvSpPr>
          <p:nvPr/>
        </p:nvSpPr>
        <p:spPr bwMode="auto">
          <a:xfrm>
            <a:off x="4756150" y="5194300"/>
            <a:ext cx="88900" cy="95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21517" name="Line 49"/>
          <p:cNvSpPr>
            <a:spLocks noChangeShapeType="1"/>
          </p:cNvSpPr>
          <p:nvPr/>
        </p:nvSpPr>
        <p:spPr bwMode="auto">
          <a:xfrm flipV="1">
            <a:off x="4810125" y="4583113"/>
            <a:ext cx="0" cy="265112"/>
          </a:xfrm>
          <a:prstGeom prst="line">
            <a:avLst/>
          </a:prstGeom>
          <a:noFill/>
          <a:ln w="25400">
            <a:solidFill>
              <a:srgbClr val="FF0000"/>
            </a:solidFill>
            <a:round/>
            <a:headEnd type="none" w="lg" len="lg"/>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60" name="AutoShape 50"/>
          <p:cNvSpPr>
            <a:spLocks noChangeArrowheads="1"/>
          </p:cNvSpPr>
          <p:nvPr/>
        </p:nvSpPr>
        <p:spPr bwMode="auto">
          <a:xfrm>
            <a:off x="4935538" y="4359275"/>
            <a:ext cx="449262" cy="6397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993366"/>
          </a:solidFill>
          <a:ln w="9525">
            <a:solidFill>
              <a:schemeClr val="tx1"/>
            </a:solidFill>
            <a:miter lim="800000"/>
            <a:headEnd/>
            <a:tailEnd/>
          </a:ln>
        </p:spPr>
        <p:txBody>
          <a:bodyPr wrap="none" anchor="ctr"/>
          <a:lstStyle/>
          <a:p>
            <a:endParaRPr lang="de-DE"/>
          </a:p>
        </p:txBody>
      </p:sp>
      <p:sp>
        <p:nvSpPr>
          <p:cNvPr id="17" name="Rectangle 2"/>
          <p:cNvSpPr txBox="1">
            <a:spLocks noChangeArrowheads="1"/>
          </p:cNvSpPr>
          <p:nvPr/>
        </p:nvSpPr>
        <p:spPr>
          <a:xfrm>
            <a:off x="-311150" y="103188"/>
            <a:ext cx="9144000" cy="674687"/>
          </a:xfrm>
          <a:prstGeom prst="rect">
            <a:avLst/>
          </a:prstGeom>
        </p:spPr>
        <p:txBody>
          <a:bodyPr/>
          <a:lstStyle/>
          <a:p>
            <a:pPr algn="ctr">
              <a:defRPr/>
            </a:pPr>
            <a:r>
              <a:rPr lang="en-US" sz="2600" kern="0" dirty="0">
                <a:solidFill>
                  <a:schemeClr val="bg1"/>
                </a:solidFill>
                <a:latin typeface="+mj-lt"/>
                <a:ea typeface="+mj-ea"/>
                <a:cs typeface="+mj-cs"/>
              </a:rPr>
              <a:t>NOISE IN A MICHELSON IFO II – DARK PORT</a:t>
            </a:r>
          </a:p>
        </p:txBody>
      </p:sp>
      <p:sp>
        <p:nvSpPr>
          <p:cNvPr id="21520" name="Rechteck 19"/>
          <p:cNvSpPr>
            <a:spLocks noChangeArrowheads="1"/>
          </p:cNvSpPr>
          <p:nvPr/>
        </p:nvSpPr>
        <p:spPr bwMode="auto">
          <a:xfrm>
            <a:off x="1273175" y="3627438"/>
            <a:ext cx="1238250" cy="11763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pic>
        <p:nvPicPr>
          <p:cNvPr id="21521" name="Grafik 20" descr="Las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5588" y="3665538"/>
            <a:ext cx="13208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2" name="Rechteck 17"/>
          <p:cNvSpPr>
            <a:spLocks noChangeArrowheads="1"/>
          </p:cNvSpPr>
          <p:nvPr/>
        </p:nvSpPr>
        <p:spPr bwMode="auto">
          <a:xfrm>
            <a:off x="4911725" y="3425825"/>
            <a:ext cx="893763" cy="4810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21523" name="Rechteck 18"/>
          <p:cNvSpPr>
            <a:spLocks noChangeArrowheads="1"/>
          </p:cNvSpPr>
          <p:nvPr/>
        </p:nvSpPr>
        <p:spPr bwMode="auto">
          <a:xfrm>
            <a:off x="1725613" y="3074988"/>
            <a:ext cx="892175" cy="292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uppieren 19"/>
          <p:cNvGrpSpPr>
            <a:grpSpLocks/>
          </p:cNvGrpSpPr>
          <p:nvPr/>
        </p:nvGrpSpPr>
        <p:grpSpPr bwMode="auto">
          <a:xfrm>
            <a:off x="1519238" y="2913063"/>
            <a:ext cx="1828800" cy="1787525"/>
            <a:chOff x="6071062" y="4523855"/>
            <a:chExt cx="1828800" cy="1787237"/>
          </a:xfrm>
        </p:grpSpPr>
        <p:sp>
          <p:nvSpPr>
            <p:cNvPr id="22547" name="Oval 14"/>
            <p:cNvSpPr>
              <a:spLocks noChangeArrowheads="1"/>
            </p:cNvSpPr>
            <p:nvPr/>
          </p:nvSpPr>
          <p:spPr bwMode="auto">
            <a:xfrm>
              <a:off x="6180571" y="4588162"/>
              <a:ext cx="1649413" cy="1643063"/>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22548" name="Rechteck 18"/>
            <p:cNvSpPr>
              <a:spLocks noChangeArrowheads="1"/>
            </p:cNvSpPr>
            <p:nvPr/>
          </p:nvSpPr>
          <p:spPr bwMode="auto">
            <a:xfrm>
              <a:off x="6071062" y="4523855"/>
              <a:ext cx="1828800" cy="1787237"/>
            </a:xfrm>
            <a:prstGeom prst="rect">
              <a:avLst/>
            </a:prstGeom>
            <a:solidFill>
              <a:schemeClr val="bg1">
                <a:alpha val="5999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grpSp>
      <p:sp>
        <p:nvSpPr>
          <p:cNvPr id="22531" name="Oval 5"/>
          <p:cNvSpPr>
            <a:spLocks noChangeArrowheads="1"/>
          </p:cNvSpPr>
          <p:nvPr/>
        </p:nvSpPr>
        <p:spPr bwMode="auto">
          <a:xfrm>
            <a:off x="1906588" y="2533650"/>
            <a:ext cx="1082675" cy="2490788"/>
          </a:xfrm>
          <a:prstGeom prst="ellipse">
            <a:avLst/>
          </a:prstGeom>
          <a:gradFill rotWithShape="1">
            <a:gsLst>
              <a:gs pos="0">
                <a:srgbClr val="6243E5"/>
              </a:gs>
              <a:gs pos="100000">
                <a:srgbClr val="897CEC"/>
              </a:gs>
            </a:gsLst>
            <a:path path="shape">
              <a:fillToRect l="50000" t="50000" r="50000" b="50000"/>
            </a:path>
          </a:gradFill>
          <a:ln w="9525">
            <a:solidFill>
              <a:schemeClr val="tx1"/>
            </a:solidFill>
            <a:round/>
            <a:headEnd/>
            <a:tailEnd/>
          </a:ln>
        </p:spPr>
        <p:txBody>
          <a:bodyPr wrap="none" anchor="ctr"/>
          <a:lstStyle/>
          <a:p>
            <a:endParaRPr lang="de-DE"/>
          </a:p>
        </p:txBody>
      </p:sp>
      <p:sp>
        <p:nvSpPr>
          <p:cNvPr id="22532" name="Line 6"/>
          <p:cNvSpPr>
            <a:spLocks noChangeShapeType="1"/>
          </p:cNvSpPr>
          <p:nvPr/>
        </p:nvSpPr>
        <p:spPr bwMode="auto">
          <a:xfrm>
            <a:off x="1460500" y="2505075"/>
            <a:ext cx="2247900"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22533" name="Line 7"/>
          <p:cNvSpPr>
            <a:spLocks noChangeShapeType="1"/>
          </p:cNvSpPr>
          <p:nvPr/>
        </p:nvSpPr>
        <p:spPr bwMode="auto">
          <a:xfrm flipH="1">
            <a:off x="1874838" y="2336800"/>
            <a:ext cx="0" cy="2868613"/>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de-DE"/>
          </a:p>
        </p:txBody>
      </p:sp>
      <p:sp>
        <p:nvSpPr>
          <p:cNvPr id="22534" name="Line 8"/>
          <p:cNvSpPr>
            <a:spLocks noChangeShapeType="1"/>
          </p:cNvSpPr>
          <p:nvPr/>
        </p:nvSpPr>
        <p:spPr bwMode="auto">
          <a:xfrm>
            <a:off x="1927225" y="2382838"/>
            <a:ext cx="1057275"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2535" name="Line 9"/>
          <p:cNvSpPr>
            <a:spLocks noChangeShapeType="1"/>
          </p:cNvSpPr>
          <p:nvPr/>
        </p:nvSpPr>
        <p:spPr bwMode="auto">
          <a:xfrm>
            <a:off x="3354388" y="2492375"/>
            <a:ext cx="0" cy="248285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2536" name="Line 10"/>
          <p:cNvSpPr>
            <a:spLocks noChangeShapeType="1"/>
          </p:cNvSpPr>
          <p:nvPr/>
        </p:nvSpPr>
        <p:spPr bwMode="auto">
          <a:xfrm>
            <a:off x="1587500" y="5051425"/>
            <a:ext cx="2249488"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22537" name="Line 17"/>
          <p:cNvSpPr>
            <a:spLocks noChangeShapeType="1"/>
          </p:cNvSpPr>
          <p:nvPr/>
        </p:nvSpPr>
        <p:spPr bwMode="auto">
          <a:xfrm flipH="1">
            <a:off x="3017838" y="2146300"/>
            <a:ext cx="0" cy="3059113"/>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de-DE"/>
          </a:p>
        </p:txBody>
      </p:sp>
      <p:pic>
        <p:nvPicPr>
          <p:cNvPr id="22538" name="Picture 23" descr="heisenber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550" y="984250"/>
            <a:ext cx="21526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SQUEEZED VACUUM STATE</a:t>
            </a:r>
          </a:p>
        </p:txBody>
      </p:sp>
      <p:pic>
        <p:nvPicPr>
          <p:cNvPr id="2254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425" y="1311275"/>
            <a:ext cx="16383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808413"/>
            <a:ext cx="16383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1613" y="3292475"/>
            <a:ext cx="2425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Line 13"/>
          <p:cNvSpPr>
            <a:spLocks noChangeShapeType="1"/>
          </p:cNvSpPr>
          <p:nvPr/>
        </p:nvSpPr>
        <p:spPr bwMode="auto">
          <a:xfrm flipV="1">
            <a:off x="368300" y="3806825"/>
            <a:ext cx="4489450" cy="0"/>
          </a:xfrm>
          <a:prstGeom prst="line">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22544" name="Line 12"/>
          <p:cNvSpPr>
            <a:spLocks noChangeShapeType="1"/>
          </p:cNvSpPr>
          <p:nvPr/>
        </p:nvSpPr>
        <p:spPr bwMode="auto">
          <a:xfrm flipH="1">
            <a:off x="2441575" y="1701800"/>
            <a:ext cx="0" cy="4203700"/>
          </a:xfrm>
          <a:prstGeom prst="line">
            <a:avLst/>
          </a:prstGeom>
          <a:noFill/>
          <a:ln w="31750">
            <a:solidFill>
              <a:schemeClr val="tx1"/>
            </a:solidFill>
            <a:round/>
            <a:headEnd type="triangle" w="med" len="lg"/>
            <a:tailEnd/>
          </a:ln>
          <a:extLst>
            <a:ext uri="{909E8E84-426E-40DD-AFC4-6F175D3DCCD1}">
              <a14:hiddenFill xmlns:a14="http://schemas.microsoft.com/office/drawing/2010/main">
                <a:noFill/>
              </a14:hiddenFill>
            </a:ext>
          </a:extLst>
        </p:spPr>
        <p:txBody>
          <a:bodyPr/>
          <a:lstStyle/>
          <a:p>
            <a:endParaRPr lang="de-DE"/>
          </a:p>
        </p:txBody>
      </p:sp>
      <p:pic>
        <p:nvPicPr>
          <p:cNvPr id="22545"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4725" y="4679950"/>
            <a:ext cx="1136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525" y="1949450"/>
            <a:ext cx="10922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7"/>
          <p:cNvSpPr>
            <a:spLocks noChangeArrowheads="1"/>
          </p:cNvSpPr>
          <p:nvPr/>
        </p:nvSpPr>
        <p:spPr bwMode="auto">
          <a:xfrm>
            <a:off x="244475" y="762000"/>
            <a:ext cx="8675688" cy="5448300"/>
          </a:xfrm>
          <a:prstGeom prst="roundRect">
            <a:avLst>
              <a:gd name="adj" fmla="val 16667"/>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6"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SQUEEZED VACUUM INJECTION</a:t>
            </a:r>
          </a:p>
        </p:txBody>
      </p:sp>
      <p:pic>
        <p:nvPicPr>
          <p:cNvPr id="23556" name="Grafik 7" descr="mICHELSON-sqz-iNPU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041400"/>
            <a:ext cx="7088187"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uppieren 22"/>
          <p:cNvGrpSpPr>
            <a:grpSpLocks/>
          </p:cNvGrpSpPr>
          <p:nvPr/>
        </p:nvGrpSpPr>
        <p:grpSpPr bwMode="auto">
          <a:xfrm>
            <a:off x="508000" y="3562350"/>
            <a:ext cx="3781425" cy="2778125"/>
            <a:chOff x="508000" y="1741488"/>
            <a:chExt cx="3781425" cy="2778125"/>
          </a:xfrm>
        </p:grpSpPr>
        <p:pic>
          <p:nvPicPr>
            <p:cNvPr id="24591" name="Picture 7" descr="crystalnopennyn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741488"/>
              <a:ext cx="378142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Rectangle 3"/>
            <p:cNvSpPr>
              <a:spLocks noChangeArrowheads="1"/>
            </p:cNvSpPr>
            <p:nvPr/>
          </p:nvSpPr>
          <p:spPr bwMode="auto">
            <a:xfrm>
              <a:off x="3105155" y="2071116"/>
              <a:ext cx="1020037"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Helvetica" pitchFamily="2" charset="0"/>
                </a:rPr>
                <a:t>LiNbO</a:t>
              </a:r>
              <a:r>
                <a:rPr lang="en-US" b="0" baseline="-25000">
                  <a:solidFill>
                    <a:schemeClr val="bg1"/>
                  </a:solidFill>
                  <a:latin typeface="Helvetica" pitchFamily="2" charset="0"/>
                </a:rPr>
                <a:t>3 </a:t>
              </a:r>
              <a:endParaRPr lang="en-US" b="0">
                <a:solidFill>
                  <a:schemeClr val="bg1"/>
                </a:solidFill>
                <a:latin typeface="Helvetica" pitchFamily="2" charset="0"/>
              </a:endParaRPr>
            </a:p>
            <a:p>
              <a:pPr algn="ctr"/>
              <a:r>
                <a:rPr lang="en-US" sz="1600" b="0">
                  <a:solidFill>
                    <a:schemeClr val="bg1"/>
                  </a:solidFill>
                  <a:latin typeface="Helvetica" pitchFamily="2" charset="0"/>
                </a:rPr>
                <a:t>or</a:t>
              </a:r>
            </a:p>
            <a:p>
              <a:r>
                <a:rPr lang="en-US" b="0">
                  <a:solidFill>
                    <a:schemeClr val="bg1"/>
                  </a:solidFill>
                  <a:latin typeface="Helvetica" pitchFamily="2" charset="0"/>
                </a:rPr>
                <a:t>PPKTP</a:t>
              </a:r>
              <a:endParaRPr lang="en-US" b="0" baseline="-25000">
                <a:solidFill>
                  <a:schemeClr val="bg1"/>
                </a:solidFill>
                <a:latin typeface="Helvetica" pitchFamily="2" charset="0"/>
              </a:endParaRPr>
            </a:p>
          </p:txBody>
        </p:sp>
      </p:grpSp>
      <p:sp>
        <p:nvSpPr>
          <p:cNvPr id="13" name="AutoShape 2"/>
          <p:cNvSpPr>
            <a:spLocks noChangeArrowheads="1"/>
          </p:cNvSpPr>
          <p:nvPr/>
        </p:nvSpPr>
        <p:spPr bwMode="auto">
          <a:xfrm>
            <a:off x="509588" y="862013"/>
            <a:ext cx="8124825" cy="685800"/>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pic>
        <p:nvPicPr>
          <p:cNvPr id="23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0" y="1720850"/>
            <a:ext cx="369252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3"/>
          <p:cNvSpPr>
            <a:spLocks noChangeArrowheads="1"/>
          </p:cNvSpPr>
          <p:nvPr/>
        </p:nvSpPr>
        <p:spPr bwMode="auto">
          <a:xfrm>
            <a:off x="520700" y="949325"/>
            <a:ext cx="8093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a:solidFill>
                  <a:schemeClr val="bg1"/>
                </a:solidFill>
              </a:rPr>
              <a:t>BASED ON OPTICAL PARAMETRIC AMPLIFICATION (OPA)</a:t>
            </a:r>
          </a:p>
        </p:txBody>
      </p:sp>
      <p:grpSp>
        <p:nvGrpSpPr>
          <p:cNvPr id="24582" name="Gruppieren 15"/>
          <p:cNvGrpSpPr>
            <a:grpSpLocks/>
          </p:cNvGrpSpPr>
          <p:nvPr/>
        </p:nvGrpSpPr>
        <p:grpSpPr bwMode="auto">
          <a:xfrm>
            <a:off x="485775" y="1711325"/>
            <a:ext cx="3868738" cy="1603375"/>
            <a:chOff x="454025" y="4859338"/>
            <a:chExt cx="3868738" cy="1603375"/>
          </a:xfrm>
        </p:grpSpPr>
        <p:sp>
          <p:nvSpPr>
            <p:cNvPr id="15" name="AutoShape 2"/>
            <p:cNvSpPr>
              <a:spLocks noChangeArrowheads="1"/>
            </p:cNvSpPr>
            <p:nvPr/>
          </p:nvSpPr>
          <p:spPr bwMode="auto">
            <a:xfrm>
              <a:off x="454025" y="4859338"/>
              <a:ext cx="3868738" cy="1603375"/>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21511" name="Rectangle 3"/>
            <p:cNvSpPr>
              <a:spLocks noChangeArrowheads="1"/>
            </p:cNvSpPr>
            <p:nvPr/>
          </p:nvSpPr>
          <p:spPr bwMode="auto">
            <a:xfrm>
              <a:off x="590550" y="5784851"/>
              <a:ext cx="1812925" cy="520700"/>
            </a:xfrm>
            <a:prstGeom prst="rect">
              <a:avLst/>
            </a:prstGeom>
            <a:noFill/>
            <a:ln w="9525">
              <a:noFill/>
              <a:miter lim="800000"/>
              <a:headEnd/>
              <a:tailEnd/>
            </a:ln>
          </p:spPr>
          <p:txBody>
            <a:bodyPr anchor="ctr"/>
            <a:lstStyle/>
            <a:p>
              <a:pPr>
                <a:defRPr/>
              </a:pPr>
              <a:r>
                <a:rPr lang="en-US" b="0" dirty="0">
                  <a:solidFill>
                    <a:schemeClr val="bg1"/>
                  </a:solidFill>
                  <a:latin typeface="+mj-lt"/>
                </a:rPr>
                <a:t>Squeezed field:</a:t>
              </a:r>
            </a:p>
          </p:txBody>
        </p:sp>
        <p:grpSp>
          <p:nvGrpSpPr>
            <p:cNvPr id="24586" name="Gruppieren 19"/>
            <p:cNvGrpSpPr>
              <a:grpSpLocks/>
            </p:cNvGrpSpPr>
            <p:nvPr/>
          </p:nvGrpSpPr>
          <p:grpSpPr bwMode="auto">
            <a:xfrm>
              <a:off x="590550" y="5340350"/>
              <a:ext cx="3216275" cy="528638"/>
              <a:chOff x="590557" y="4748504"/>
              <a:chExt cx="3215971" cy="527781"/>
            </a:xfrm>
          </p:grpSpPr>
          <p:sp>
            <p:nvSpPr>
              <p:cNvPr id="21516" name="Rectangle 3"/>
              <p:cNvSpPr>
                <a:spLocks noChangeArrowheads="1"/>
              </p:cNvSpPr>
              <p:nvPr/>
            </p:nvSpPr>
            <p:spPr bwMode="auto">
              <a:xfrm>
                <a:off x="590557" y="4748505"/>
                <a:ext cx="1560366" cy="521440"/>
              </a:xfrm>
              <a:prstGeom prst="rect">
                <a:avLst/>
              </a:prstGeom>
              <a:noFill/>
              <a:ln w="9525">
                <a:noFill/>
                <a:miter lim="800000"/>
                <a:headEnd/>
                <a:tailEnd/>
              </a:ln>
            </p:spPr>
            <p:txBody>
              <a:bodyPr anchor="ctr"/>
              <a:lstStyle/>
              <a:p>
                <a:pPr>
                  <a:defRPr/>
                </a:pPr>
                <a:r>
                  <a:rPr lang="en-US" b="0" dirty="0">
                    <a:solidFill>
                      <a:schemeClr val="bg1"/>
                    </a:solidFill>
                    <a:latin typeface="+mj-lt"/>
                  </a:rPr>
                  <a:t>Pump field:</a:t>
                </a:r>
              </a:p>
            </p:txBody>
          </p:sp>
          <p:sp>
            <p:nvSpPr>
              <p:cNvPr id="21517" name="Rectangle 3"/>
              <p:cNvSpPr>
                <a:spLocks noChangeArrowheads="1"/>
              </p:cNvSpPr>
              <p:nvPr/>
            </p:nvSpPr>
            <p:spPr bwMode="auto">
              <a:xfrm>
                <a:off x="2246163" y="4754845"/>
                <a:ext cx="1560365" cy="521440"/>
              </a:xfrm>
              <a:prstGeom prst="rect">
                <a:avLst/>
              </a:prstGeom>
              <a:noFill/>
              <a:ln w="9525">
                <a:noFill/>
                <a:miter lim="800000"/>
                <a:headEnd/>
                <a:tailEnd/>
              </a:ln>
            </p:spPr>
            <p:txBody>
              <a:bodyPr anchor="ctr"/>
              <a:lstStyle/>
              <a:p>
                <a:pPr>
                  <a:defRPr/>
                </a:pPr>
                <a:r>
                  <a:rPr lang="en-US" b="0" dirty="0">
                    <a:solidFill>
                      <a:schemeClr val="bg1"/>
                    </a:solidFill>
                    <a:latin typeface="+mj-lt"/>
                  </a:rPr>
                  <a:t>532</a:t>
                </a:r>
                <a:r>
                  <a:rPr lang="en-US" sz="900" b="0" dirty="0">
                    <a:solidFill>
                      <a:schemeClr val="bg1"/>
                    </a:solidFill>
                    <a:latin typeface="+mj-lt"/>
                  </a:rPr>
                  <a:t> </a:t>
                </a:r>
                <a:r>
                  <a:rPr lang="en-US" b="0" dirty="0">
                    <a:solidFill>
                      <a:schemeClr val="bg1"/>
                    </a:solidFill>
                    <a:latin typeface="+mj-lt"/>
                  </a:rPr>
                  <a:t>nm </a:t>
                </a:r>
                <a:r>
                  <a:rPr lang="en-US" b="0" dirty="0" err="1">
                    <a:solidFill>
                      <a:schemeClr val="bg1"/>
                    </a:solidFill>
                    <a:latin typeface="+mj-lt"/>
                  </a:rPr>
                  <a:t>cw</a:t>
                </a:r>
                <a:endParaRPr lang="en-US" b="0" dirty="0">
                  <a:solidFill>
                    <a:schemeClr val="bg1"/>
                  </a:solidFill>
                  <a:latin typeface="+mj-lt"/>
                </a:endParaRPr>
              </a:p>
            </p:txBody>
          </p:sp>
        </p:grpSp>
        <p:sp>
          <p:nvSpPr>
            <p:cNvPr id="21513" name="Rectangle 3"/>
            <p:cNvSpPr>
              <a:spLocks noChangeArrowheads="1"/>
            </p:cNvSpPr>
            <p:nvPr/>
          </p:nvSpPr>
          <p:spPr bwMode="auto">
            <a:xfrm>
              <a:off x="2205038" y="5791201"/>
              <a:ext cx="1560512" cy="520700"/>
            </a:xfrm>
            <a:prstGeom prst="rect">
              <a:avLst/>
            </a:prstGeom>
            <a:noFill/>
            <a:ln w="9525">
              <a:noFill/>
              <a:miter lim="800000"/>
              <a:headEnd/>
              <a:tailEnd/>
            </a:ln>
          </p:spPr>
          <p:txBody>
            <a:bodyPr anchor="ctr"/>
            <a:lstStyle/>
            <a:p>
              <a:pPr>
                <a:defRPr/>
              </a:pPr>
              <a:r>
                <a:rPr lang="en-US" b="0" dirty="0">
                  <a:solidFill>
                    <a:schemeClr val="bg1"/>
                  </a:solidFill>
                  <a:latin typeface="+mj-lt"/>
                </a:rPr>
                <a:t>1064</a:t>
              </a:r>
              <a:r>
                <a:rPr lang="en-US" sz="900" b="0" dirty="0">
                  <a:solidFill>
                    <a:schemeClr val="bg1"/>
                  </a:solidFill>
                  <a:latin typeface="+mj-lt"/>
                </a:rPr>
                <a:t> </a:t>
              </a:r>
              <a:r>
                <a:rPr lang="en-US" b="0" dirty="0">
                  <a:solidFill>
                    <a:schemeClr val="bg1"/>
                  </a:solidFill>
                  <a:latin typeface="+mj-lt"/>
                </a:rPr>
                <a:t>nm </a:t>
              </a:r>
              <a:r>
                <a:rPr lang="en-US" b="0" dirty="0" err="1">
                  <a:solidFill>
                    <a:schemeClr val="bg1"/>
                  </a:solidFill>
                  <a:latin typeface="+mj-lt"/>
                </a:rPr>
                <a:t>cw</a:t>
              </a:r>
              <a:endParaRPr lang="en-US" b="0" dirty="0">
                <a:solidFill>
                  <a:schemeClr val="bg1"/>
                </a:solidFill>
                <a:latin typeface="+mj-lt"/>
              </a:endParaRPr>
            </a:p>
          </p:txBody>
        </p:sp>
        <p:sp>
          <p:nvSpPr>
            <p:cNvPr id="21514" name="Rectangle 3"/>
            <p:cNvSpPr>
              <a:spLocks noChangeArrowheads="1"/>
            </p:cNvSpPr>
            <p:nvPr/>
          </p:nvSpPr>
          <p:spPr bwMode="auto">
            <a:xfrm>
              <a:off x="457200" y="4873626"/>
              <a:ext cx="3854450" cy="520700"/>
            </a:xfrm>
            <a:prstGeom prst="rect">
              <a:avLst/>
            </a:prstGeom>
            <a:noFill/>
            <a:ln w="9525">
              <a:noFill/>
              <a:miter lim="800000"/>
              <a:headEnd/>
              <a:tailEnd/>
            </a:ln>
          </p:spPr>
          <p:txBody>
            <a:bodyPr anchor="ctr"/>
            <a:lstStyle/>
            <a:p>
              <a:pPr algn="ctr">
                <a:defRPr/>
              </a:pPr>
              <a:r>
                <a:rPr lang="en-US" b="0" u="sng" dirty="0">
                  <a:solidFill>
                    <a:schemeClr val="bg1"/>
                  </a:solidFill>
                  <a:latin typeface="+mj-lt"/>
                </a:rPr>
                <a:t>For  GW observatories</a:t>
              </a:r>
              <a:endParaRPr lang="en-US" b="0" u="sng" baseline="-25000" dirty="0">
                <a:solidFill>
                  <a:schemeClr val="bg1"/>
                </a:solidFill>
                <a:latin typeface="+mj-lt"/>
              </a:endParaRPr>
            </a:p>
          </p:txBody>
        </p:sp>
      </p:grpSp>
      <p:sp>
        <p:nvSpPr>
          <p:cNvPr id="26"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GENERATION OF SQUEEZING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62"/>
                                        </p:tgtEl>
                                        <p:attrNameLst>
                                          <p:attrName>style.visibility</p:attrName>
                                        </p:attrNameLst>
                                      </p:cBhvr>
                                      <p:to>
                                        <p:strVal val="visible"/>
                                      </p:to>
                                    </p:set>
                                    <p:animEffect transition="in" filter="fade">
                                      <p:cBhvr>
                                        <p:cTn id="7"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DegreeSqzInf.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2328863"/>
            <a:ext cx="591661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436563" y="103188"/>
            <a:ext cx="9580563" cy="674687"/>
          </a:xfrm>
          <a:prstGeom prst="rect">
            <a:avLst/>
          </a:prstGeom>
        </p:spPr>
        <p:txBody>
          <a:bodyPr/>
          <a:lstStyle/>
          <a:p>
            <a:pPr algn="ctr">
              <a:defRPr/>
            </a:pPr>
            <a:r>
              <a:rPr lang="en-US" sz="2600" kern="0" dirty="0">
                <a:solidFill>
                  <a:schemeClr val="bg1"/>
                </a:solidFill>
                <a:latin typeface="+mj-lt"/>
                <a:ea typeface="+mj-ea"/>
                <a:cs typeface="+mj-cs"/>
              </a:rPr>
              <a:t>SENSITIVITY TO OPTICAL LOSS</a:t>
            </a:r>
          </a:p>
        </p:txBody>
      </p:sp>
      <p:pic>
        <p:nvPicPr>
          <p:cNvPr id="5" name="Grafik 4" descr="BS-Mode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213" y="1114425"/>
            <a:ext cx="3657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descr="BS-Mode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1703388"/>
            <a:ext cx="58801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9"/>
          <p:cNvGrpSpPr>
            <a:grpSpLocks/>
          </p:cNvGrpSpPr>
          <p:nvPr/>
        </p:nvGrpSpPr>
        <p:grpSpPr bwMode="auto">
          <a:xfrm>
            <a:off x="6072188" y="3168650"/>
            <a:ext cx="2247900" cy="866775"/>
            <a:chOff x="6071763" y="3169227"/>
            <a:chExt cx="2247896" cy="866802"/>
          </a:xfrm>
        </p:grpSpPr>
        <p:grpSp>
          <p:nvGrpSpPr>
            <p:cNvPr id="63501" name="Gruppieren 6"/>
            <p:cNvGrpSpPr>
              <a:grpSpLocks/>
            </p:cNvGrpSpPr>
            <p:nvPr/>
          </p:nvGrpSpPr>
          <p:grpSpPr bwMode="auto">
            <a:xfrm>
              <a:off x="6071763" y="3397412"/>
              <a:ext cx="2247896" cy="638617"/>
              <a:chOff x="6331534" y="5091130"/>
              <a:chExt cx="2247896" cy="638617"/>
            </a:xfrm>
          </p:grpSpPr>
          <p:sp>
            <p:nvSpPr>
              <p:cNvPr id="8" name="AutoShape 2"/>
              <p:cNvSpPr>
                <a:spLocks noChangeArrowheads="1"/>
              </p:cNvSpPr>
              <p:nvPr/>
            </p:nvSpPr>
            <p:spPr bwMode="auto">
              <a:xfrm>
                <a:off x="6331534" y="5120128"/>
                <a:ext cx="2247896" cy="58104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63504" name="Rectangle 3"/>
              <p:cNvSpPr>
                <a:spLocks noChangeArrowheads="1"/>
              </p:cNvSpPr>
              <p:nvPr/>
            </p:nvSpPr>
            <p:spPr bwMode="auto">
              <a:xfrm>
                <a:off x="6352310" y="5091130"/>
                <a:ext cx="2175166"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50%</a:t>
                </a:r>
              </a:p>
              <a:p>
                <a:pPr algn="ctr"/>
                <a:r>
                  <a:rPr lang="en-US" sz="1600">
                    <a:solidFill>
                      <a:schemeClr val="bg1"/>
                    </a:solidFill>
                  </a:rPr>
                  <a:t>optical loss</a:t>
                </a:r>
              </a:p>
            </p:txBody>
          </p:sp>
        </p:grpSp>
        <p:cxnSp>
          <p:nvCxnSpPr>
            <p:cNvPr id="63502" name="Gerade Verbindung mit Pfeil 16"/>
            <p:cNvCxnSpPr>
              <a:cxnSpLocks noChangeShapeType="1"/>
            </p:cNvCxnSpPr>
            <p:nvPr/>
          </p:nvCxnSpPr>
          <p:spPr bwMode="auto">
            <a:xfrm flipH="1" flipV="1">
              <a:off x="6234547" y="3169227"/>
              <a:ext cx="207818" cy="218209"/>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6" name="Gruppieren 18"/>
          <p:cNvGrpSpPr>
            <a:grpSpLocks/>
          </p:cNvGrpSpPr>
          <p:nvPr/>
        </p:nvGrpSpPr>
        <p:grpSpPr bwMode="auto">
          <a:xfrm>
            <a:off x="4132263" y="4806950"/>
            <a:ext cx="2271712" cy="857250"/>
            <a:chOff x="4132120" y="4807527"/>
            <a:chExt cx="2272148" cy="856411"/>
          </a:xfrm>
        </p:grpSpPr>
        <p:grpSp>
          <p:nvGrpSpPr>
            <p:cNvPr id="63497" name="Gruppieren 10"/>
            <p:cNvGrpSpPr>
              <a:grpSpLocks/>
            </p:cNvGrpSpPr>
            <p:nvPr/>
          </p:nvGrpSpPr>
          <p:grpSpPr bwMode="auto">
            <a:xfrm>
              <a:off x="4156372" y="5025321"/>
              <a:ext cx="2247896" cy="638617"/>
              <a:chOff x="6331534" y="5091130"/>
              <a:chExt cx="2247896" cy="638617"/>
            </a:xfrm>
          </p:grpSpPr>
          <p:sp>
            <p:nvSpPr>
              <p:cNvPr id="12" name="AutoShape 2"/>
              <p:cNvSpPr>
                <a:spLocks noChangeArrowheads="1"/>
              </p:cNvSpPr>
              <p:nvPr/>
            </p:nvSpPr>
            <p:spPr bwMode="auto">
              <a:xfrm>
                <a:off x="6331099" y="5119159"/>
                <a:ext cx="2248331" cy="582041"/>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63500" name="Rectangle 3"/>
              <p:cNvSpPr>
                <a:spLocks noChangeArrowheads="1"/>
              </p:cNvSpPr>
              <p:nvPr/>
            </p:nvSpPr>
            <p:spPr bwMode="auto">
              <a:xfrm>
                <a:off x="6352310" y="5091130"/>
                <a:ext cx="2175166"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10%</a:t>
                </a:r>
              </a:p>
              <a:p>
                <a:pPr algn="ctr"/>
                <a:r>
                  <a:rPr lang="en-US" sz="1600">
                    <a:solidFill>
                      <a:schemeClr val="bg1"/>
                    </a:solidFill>
                  </a:rPr>
                  <a:t>optical loss</a:t>
                </a:r>
              </a:p>
            </p:txBody>
          </p:sp>
        </p:grpSp>
        <p:cxnSp>
          <p:nvCxnSpPr>
            <p:cNvPr id="63498" name="Gerade Verbindung mit Pfeil 17"/>
            <p:cNvCxnSpPr>
              <a:cxnSpLocks noChangeShapeType="1"/>
            </p:cNvCxnSpPr>
            <p:nvPr/>
          </p:nvCxnSpPr>
          <p:spPr bwMode="auto">
            <a:xfrm flipH="1" flipV="1">
              <a:off x="4132120" y="4807527"/>
              <a:ext cx="207818" cy="218209"/>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7" name="Textfeld 16"/>
          <p:cNvSpPr txBox="1">
            <a:spLocks noChangeArrowheads="1"/>
          </p:cNvSpPr>
          <p:nvPr/>
        </p:nvSpPr>
        <p:spPr bwMode="auto">
          <a:xfrm>
            <a:off x="4468813" y="1568450"/>
            <a:ext cx="122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600" b="0"/>
              <a:t>70/30</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xit" presetSubtype="0" fill="hold" grpId="0"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593725" y="2439988"/>
            <a:ext cx="7993063" cy="1978025"/>
          </a:xfrm>
          <a:prstGeom prst="roundRect">
            <a:avLst>
              <a:gd name="adj" fmla="val 16667"/>
            </a:avLst>
          </a:prstGeom>
          <a:gradFill rotWithShape="0">
            <a:gsLst>
              <a:gs pos="0">
                <a:srgbClr val="3A6DAF"/>
              </a:gs>
              <a:gs pos="100000">
                <a:srgbClr val="3A6DAF">
                  <a:gamma/>
                  <a:shade val="46275"/>
                  <a:invGamma/>
                </a:srgbClr>
              </a:gs>
            </a:gsLst>
            <a:lin ang="0" scaled="1"/>
          </a:gradFill>
          <a:ln w="9525">
            <a:noFill/>
            <a:round/>
            <a:headEnd/>
            <a:tailEnd/>
          </a:ln>
          <a:effectLst>
            <a:outerShdw dist="107763" dir="2700000" algn="ctr" rotWithShape="0">
              <a:srgbClr val="808080">
                <a:alpha val="50000"/>
              </a:srgbClr>
            </a:outerShdw>
          </a:effectLst>
        </p:spPr>
        <p:txBody>
          <a:bodyPr wrap="none" anchor="ctr"/>
          <a:lstStyle/>
          <a:p>
            <a:pPr>
              <a:defRPr/>
            </a:pPr>
            <a:endParaRPr lang="de-DE"/>
          </a:p>
        </p:txBody>
      </p:sp>
      <p:sp>
        <p:nvSpPr>
          <p:cNvPr id="25603" name="Rectangle 3"/>
          <p:cNvSpPr>
            <a:spLocks noChangeArrowheads="1"/>
          </p:cNvSpPr>
          <p:nvPr/>
        </p:nvSpPr>
        <p:spPr bwMode="auto">
          <a:xfrm>
            <a:off x="598488" y="2824163"/>
            <a:ext cx="7983537"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The GEO 600 Squeezed-Light Laser</a:t>
            </a: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1"/>
          <p:cNvGrpSpPr>
            <a:grpSpLocks/>
          </p:cNvGrpSpPr>
          <p:nvPr/>
        </p:nvGrpSpPr>
        <p:grpSpPr bwMode="auto">
          <a:xfrm>
            <a:off x="530225" y="2716213"/>
            <a:ext cx="7442200" cy="704850"/>
            <a:chOff x="406400" y="3103425"/>
            <a:chExt cx="7442200" cy="704652"/>
          </a:xfrm>
        </p:grpSpPr>
        <p:sp>
          <p:nvSpPr>
            <p:cNvPr id="26639" name="Text Box 3"/>
            <p:cNvSpPr txBox="1">
              <a:spLocks noChangeArrowheads="1"/>
            </p:cNvSpPr>
            <p:nvPr/>
          </p:nvSpPr>
          <p:spPr bwMode="auto">
            <a:xfrm>
              <a:off x="447675" y="3103425"/>
              <a:ext cx="7400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a:t>
              </a:r>
              <a:r>
                <a:rPr lang="de-DE" sz="2000" b="0"/>
                <a:t>Squeezing in earth-bound GW detection band</a:t>
              </a:r>
            </a:p>
          </p:txBody>
        </p:sp>
        <p:sp>
          <p:nvSpPr>
            <p:cNvPr id="26640" name="Text Box 4"/>
            <p:cNvSpPr txBox="1">
              <a:spLocks noChangeArrowheads="1"/>
            </p:cNvSpPr>
            <p:nvPr/>
          </p:nvSpPr>
          <p:spPr bwMode="auto">
            <a:xfrm>
              <a:off x="406400" y="3500300"/>
              <a:ext cx="7400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(10</a:t>
              </a:r>
              <a:r>
                <a:rPr lang="de-DE" sz="1000" b="0">
                  <a:sym typeface="Symbol" pitchFamily="18" charset="2"/>
                </a:rPr>
                <a:t> </a:t>
              </a:r>
              <a:r>
                <a:rPr lang="de-DE" sz="2000" b="0">
                  <a:sym typeface="Symbol" pitchFamily="18" charset="2"/>
                </a:rPr>
                <a:t>Hz – 10</a:t>
              </a:r>
              <a:r>
                <a:rPr lang="de-DE" sz="1000" b="0">
                  <a:sym typeface="Symbol" pitchFamily="18" charset="2"/>
                </a:rPr>
                <a:t> </a:t>
              </a:r>
              <a:r>
                <a:rPr lang="de-DE" sz="2000" b="0">
                  <a:sym typeface="Symbol" pitchFamily="18" charset="2"/>
                </a:rPr>
                <a:t>kHz)</a:t>
              </a:r>
              <a:endParaRPr lang="de-DE" sz="2000" b="0"/>
            </a:p>
          </p:txBody>
        </p:sp>
      </p:grpSp>
      <p:grpSp>
        <p:nvGrpSpPr>
          <p:cNvPr id="3" name="Gruppieren 10"/>
          <p:cNvGrpSpPr>
            <a:grpSpLocks/>
          </p:cNvGrpSpPr>
          <p:nvPr/>
        </p:nvGrpSpPr>
        <p:grpSpPr bwMode="auto">
          <a:xfrm>
            <a:off x="530225" y="4098925"/>
            <a:ext cx="7432675" cy="714375"/>
            <a:chOff x="343301" y="5102549"/>
            <a:chExt cx="7432675" cy="714177"/>
          </a:xfrm>
        </p:grpSpPr>
        <p:sp>
          <p:nvSpPr>
            <p:cNvPr id="26637" name="Text Box 5"/>
            <p:cNvSpPr txBox="1">
              <a:spLocks noChangeArrowheads="1"/>
            </p:cNvSpPr>
            <p:nvPr/>
          </p:nvSpPr>
          <p:spPr bwMode="auto">
            <a:xfrm>
              <a:off x="375051" y="5102549"/>
              <a:ext cx="7400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a:t>
              </a:r>
              <a:r>
                <a:rPr lang="de-DE" sz="2000" b="0"/>
                <a:t>Stable control scheme</a:t>
              </a:r>
            </a:p>
          </p:txBody>
        </p:sp>
        <p:sp>
          <p:nvSpPr>
            <p:cNvPr id="26638" name="Text Box 6"/>
            <p:cNvSpPr txBox="1">
              <a:spLocks noChangeArrowheads="1"/>
            </p:cNvSpPr>
            <p:nvPr/>
          </p:nvSpPr>
          <p:spPr bwMode="auto">
            <a:xfrm>
              <a:off x="343301" y="5508949"/>
              <a:ext cx="7400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(allowing for long-term, independent operation)</a:t>
              </a:r>
              <a:endParaRPr lang="de-DE" sz="2000" b="0"/>
            </a:p>
          </p:txBody>
        </p:sp>
      </p:grpSp>
      <p:sp>
        <p:nvSpPr>
          <p:cNvPr id="36868" name="Text Box 7"/>
          <p:cNvSpPr txBox="1">
            <a:spLocks noChangeArrowheads="1"/>
          </p:cNvSpPr>
          <p:nvPr/>
        </p:nvSpPr>
        <p:spPr bwMode="auto">
          <a:xfrm>
            <a:off x="530225" y="3606800"/>
            <a:ext cx="7400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Strong squeezing</a:t>
            </a:r>
            <a:endParaRPr lang="de-DE" sz="2000" b="0"/>
          </a:p>
        </p:txBody>
      </p:sp>
      <p:sp>
        <p:nvSpPr>
          <p:cNvPr id="26629" name="Text Box 3"/>
          <p:cNvSpPr txBox="1">
            <a:spLocks noChangeArrowheads="1"/>
          </p:cNvSpPr>
          <p:nvPr/>
        </p:nvSpPr>
        <p:spPr bwMode="auto">
          <a:xfrm>
            <a:off x="360363" y="1328738"/>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Improved sensitivity at quantum-noise-limited frequencies</a:t>
            </a:r>
            <a:endParaRPr lang="de-DE" sz="2000" b="0"/>
          </a:p>
        </p:txBody>
      </p:sp>
      <p:sp>
        <p:nvSpPr>
          <p:cNvPr id="26630" name="Text Box 3"/>
          <p:cNvSpPr txBox="1">
            <a:spLocks noChangeArrowheads="1"/>
          </p:cNvSpPr>
          <p:nvPr/>
        </p:nvSpPr>
        <p:spPr bwMode="auto">
          <a:xfrm>
            <a:off x="228600" y="931863"/>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u="sng">
                <a:sym typeface="Symbol" pitchFamily="18" charset="2"/>
              </a:rPr>
              <a:t>Goal</a:t>
            </a:r>
            <a:endParaRPr lang="de-DE" sz="2000" b="0" u="sng"/>
          </a:p>
        </p:txBody>
      </p:sp>
      <p:sp>
        <p:nvSpPr>
          <p:cNvPr id="36871" name="Text Box 3"/>
          <p:cNvSpPr txBox="1">
            <a:spLocks noChangeArrowheads="1"/>
          </p:cNvSpPr>
          <p:nvPr/>
        </p:nvSpPr>
        <p:spPr bwMode="auto">
          <a:xfrm>
            <a:off x="228600" y="2297113"/>
            <a:ext cx="414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u="sng">
                <a:sym typeface="Symbol" pitchFamily="18" charset="2"/>
              </a:rPr>
              <a:t>Requirements</a:t>
            </a:r>
            <a:endParaRPr lang="de-DE" sz="2000" b="0" u="sng"/>
          </a:p>
        </p:txBody>
      </p:sp>
      <p:sp>
        <p:nvSpPr>
          <p:cNvPr id="19"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BOUNDARY CONDITIONS</a:t>
            </a:r>
          </a:p>
        </p:txBody>
      </p:sp>
      <p:sp>
        <p:nvSpPr>
          <p:cNvPr id="17" name="Text Box 3"/>
          <p:cNvSpPr txBox="1">
            <a:spLocks noChangeArrowheads="1"/>
          </p:cNvSpPr>
          <p:nvPr/>
        </p:nvSpPr>
        <p:spPr bwMode="auto">
          <a:xfrm>
            <a:off x="530225" y="5502275"/>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Assembly on optical breadboard in AEI cleanroom </a:t>
            </a:r>
            <a:endParaRPr lang="de-DE" sz="2000" b="0"/>
          </a:p>
        </p:txBody>
      </p:sp>
      <p:sp>
        <p:nvSpPr>
          <p:cNvPr id="18" name="Text Box 3"/>
          <p:cNvSpPr txBox="1">
            <a:spLocks noChangeArrowheads="1"/>
          </p:cNvSpPr>
          <p:nvPr/>
        </p:nvSpPr>
        <p:spPr bwMode="auto">
          <a:xfrm>
            <a:off x="228600" y="5043488"/>
            <a:ext cx="2078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u="sng">
                <a:sym typeface="Symbol" pitchFamily="18" charset="2"/>
              </a:rPr>
              <a:t>Approach</a:t>
            </a:r>
            <a:endParaRPr lang="de-DE" sz="2000" b="0" u="sng"/>
          </a:p>
        </p:txBody>
      </p:sp>
      <p:sp>
        <p:nvSpPr>
          <p:cNvPr id="20" name="Text Box 3"/>
          <p:cNvSpPr txBox="1">
            <a:spLocks noChangeArrowheads="1"/>
          </p:cNvSpPr>
          <p:nvPr/>
        </p:nvSpPr>
        <p:spPr bwMode="auto">
          <a:xfrm>
            <a:off x="530225" y="5986463"/>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After characterization integration into GEO</a:t>
            </a:r>
            <a:r>
              <a:rPr lang="de-DE" sz="1000" b="0">
                <a:sym typeface="Symbol" pitchFamily="18" charset="2"/>
              </a:rPr>
              <a:t> </a:t>
            </a:r>
            <a:r>
              <a:rPr lang="de-DE" sz="2000" b="0">
                <a:sym typeface="Symbol" pitchFamily="18" charset="2"/>
              </a:rPr>
              <a:t>600</a:t>
            </a:r>
            <a:endParaRPr lang="de-DE" sz="2000" b="0"/>
          </a:p>
        </p:txBody>
      </p:sp>
      <p:sp>
        <p:nvSpPr>
          <p:cNvPr id="26636" name="Text Box 3"/>
          <p:cNvSpPr txBox="1">
            <a:spLocks noChangeArrowheads="1"/>
          </p:cNvSpPr>
          <p:nvPr/>
        </p:nvSpPr>
        <p:spPr bwMode="auto">
          <a:xfrm>
            <a:off x="360363" y="1792288"/>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Availability for future GW detector generations</a:t>
            </a:r>
            <a:endParaRPr lang="de-DE" sz="2000" b="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868"/>
                                        </p:tgtEl>
                                        <p:attrNameLst>
                                          <p:attrName>style.visibility</p:attrName>
                                        </p:attrNameLst>
                                      </p:cBhvr>
                                      <p:to>
                                        <p:strVal val="visible"/>
                                      </p:to>
                                    </p:set>
                                    <p:animEffect transition="in" filter="fade">
                                      <p:cBhvr>
                                        <p:cTn id="15" dur="500"/>
                                        <p:tgtEl>
                                          <p:spTgt spid="3686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1" grpId="0"/>
      <p:bldP spid="17"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smtClean="0">
                <a:solidFill>
                  <a:schemeClr val="bg1"/>
                </a:solidFill>
                <a:latin typeface="+mj-lt"/>
                <a:ea typeface="+mj-ea"/>
                <a:cs typeface="+mj-cs"/>
              </a:rPr>
              <a:t>THE GEO 600 SQUEEZER TEAM</a:t>
            </a:r>
            <a:endParaRPr lang="en-US" sz="2600" kern="0" dirty="0">
              <a:solidFill>
                <a:schemeClr val="bg1"/>
              </a:solidFill>
              <a:latin typeface="+mj-lt"/>
              <a:ea typeface="+mj-ea"/>
              <a:cs typeface="+mj-cs"/>
            </a:endParaRPr>
          </a:p>
        </p:txBody>
      </p:sp>
      <p:sp>
        <p:nvSpPr>
          <p:cNvPr id="5" name="Rechteck 19"/>
          <p:cNvSpPr>
            <a:spLocks noChangeArrowheads="1"/>
          </p:cNvSpPr>
          <p:nvPr/>
        </p:nvSpPr>
        <p:spPr bwMode="auto">
          <a:xfrm>
            <a:off x="0" y="6207125"/>
            <a:ext cx="1422400" cy="396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grpSp>
        <p:nvGrpSpPr>
          <p:cNvPr id="6" name="Gruppieren 30"/>
          <p:cNvGrpSpPr>
            <a:grpSpLocks/>
          </p:cNvGrpSpPr>
          <p:nvPr/>
        </p:nvGrpSpPr>
        <p:grpSpPr bwMode="auto">
          <a:xfrm>
            <a:off x="50800" y="722313"/>
            <a:ext cx="3765550" cy="5745162"/>
            <a:chOff x="50800" y="721678"/>
            <a:chExt cx="3765659" cy="5745558"/>
          </a:xfrm>
        </p:grpSpPr>
        <p:sp>
          <p:nvSpPr>
            <p:cNvPr id="7" name="Text Box 34"/>
            <p:cNvSpPr txBox="1">
              <a:spLocks noChangeArrowheads="1"/>
            </p:cNvSpPr>
            <p:nvPr/>
          </p:nvSpPr>
          <p:spPr bwMode="auto">
            <a:xfrm>
              <a:off x="1241743" y="721678"/>
              <a:ext cx="212121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cs typeface="Arial" charset="0"/>
                </a:rPr>
                <a:t>AEI HANNOVER</a:t>
              </a:r>
              <a:endParaRPr lang="de-DE"/>
            </a:p>
          </p:txBody>
        </p:sp>
        <p:pic>
          <p:nvPicPr>
            <p:cNvPr id="8" name="Grafik 11" descr="Roman3KORR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9360" y="1077100"/>
              <a:ext cx="1719440" cy="220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12" descr="Vahlbru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443" y="3721563"/>
              <a:ext cx="1773255" cy="234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753" y="3708401"/>
              <a:ext cx="1709706"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4"/>
            <p:cNvSpPr txBox="1">
              <a:spLocks noChangeArrowheads="1"/>
            </p:cNvSpPr>
            <p:nvPr/>
          </p:nvSpPr>
          <p:spPr bwMode="auto">
            <a:xfrm>
              <a:off x="1201103" y="3292158"/>
              <a:ext cx="215169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cs typeface="Arial" charset="0"/>
                </a:rPr>
                <a:t>Roman Schnabel</a:t>
              </a:r>
              <a:endParaRPr lang="de-DE"/>
            </a:p>
          </p:txBody>
        </p:sp>
        <p:sp>
          <p:nvSpPr>
            <p:cNvPr id="12" name="Text Box 34"/>
            <p:cNvSpPr txBox="1">
              <a:spLocks noChangeArrowheads="1"/>
            </p:cNvSpPr>
            <p:nvPr/>
          </p:nvSpPr>
          <p:spPr bwMode="auto">
            <a:xfrm>
              <a:off x="50800" y="6157278"/>
              <a:ext cx="1879600"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400">
                  <a:cs typeface="Arial" charset="0"/>
                </a:rPr>
                <a:t>Henning Vahlbruch</a:t>
              </a:r>
              <a:endParaRPr lang="de-DE" sz="1400"/>
            </a:p>
          </p:txBody>
        </p:sp>
        <p:sp>
          <p:nvSpPr>
            <p:cNvPr id="13" name="Text Box 34"/>
            <p:cNvSpPr txBox="1">
              <a:spLocks noChangeArrowheads="1"/>
            </p:cNvSpPr>
            <p:nvPr/>
          </p:nvSpPr>
          <p:spPr bwMode="auto">
            <a:xfrm>
              <a:off x="2275840" y="6157278"/>
              <a:ext cx="1412240"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400">
                  <a:cs typeface="Arial" charset="0"/>
                </a:rPr>
                <a:t>Nico Lastzka</a:t>
              </a:r>
              <a:endParaRPr lang="de-DE" sz="1400"/>
            </a:p>
          </p:txBody>
        </p:sp>
      </p:grpSp>
      <p:grpSp>
        <p:nvGrpSpPr>
          <p:cNvPr id="21" name="Gruppieren 31"/>
          <p:cNvGrpSpPr>
            <a:grpSpLocks/>
          </p:cNvGrpSpPr>
          <p:nvPr/>
        </p:nvGrpSpPr>
        <p:grpSpPr bwMode="auto">
          <a:xfrm>
            <a:off x="5842000" y="722313"/>
            <a:ext cx="2600325" cy="2941637"/>
            <a:chOff x="5842000" y="721678"/>
            <a:chExt cx="2600960" cy="2941993"/>
          </a:xfrm>
        </p:grpSpPr>
        <p:pic>
          <p:nvPicPr>
            <p:cNvPr id="22" name="Grafik 10" descr="Grot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54701" y="1074420"/>
              <a:ext cx="1743401" cy="2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4"/>
            <p:cNvSpPr txBox="1">
              <a:spLocks noChangeArrowheads="1"/>
            </p:cNvSpPr>
            <p:nvPr/>
          </p:nvSpPr>
          <p:spPr bwMode="auto">
            <a:xfrm>
              <a:off x="6187440" y="721678"/>
              <a:ext cx="225552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cs typeface="Arial" charset="0"/>
                </a:rPr>
                <a:t>GEO 600</a:t>
              </a:r>
              <a:endParaRPr lang="de-DE"/>
            </a:p>
          </p:txBody>
        </p:sp>
        <p:sp>
          <p:nvSpPr>
            <p:cNvPr id="24" name="Text Box 34"/>
            <p:cNvSpPr txBox="1">
              <a:spLocks noChangeArrowheads="1"/>
            </p:cNvSpPr>
            <p:nvPr/>
          </p:nvSpPr>
          <p:spPr bwMode="auto">
            <a:xfrm>
              <a:off x="5842000" y="3292158"/>
              <a:ext cx="175768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cs typeface="Arial" charset="0"/>
                </a:rPr>
                <a:t>Hartmut Grote</a:t>
              </a:r>
              <a:endParaRPr lang="de-DE"/>
            </a:p>
          </p:txBody>
        </p:sp>
      </p:grpSp>
      <p:pic>
        <p:nvPicPr>
          <p:cNvPr id="2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9613" y="1500188"/>
            <a:ext cx="25241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4492625" y="3830634"/>
            <a:ext cx="3940175" cy="1944247"/>
            <a:chOff x="4492625" y="3830634"/>
            <a:chExt cx="3940175" cy="1944247"/>
          </a:xfrm>
        </p:grpSpPr>
        <p:sp>
          <p:nvSpPr>
            <p:cNvPr id="15" name="Text Box 34"/>
            <p:cNvSpPr txBox="1">
              <a:spLocks noChangeArrowheads="1"/>
            </p:cNvSpPr>
            <p:nvPr/>
          </p:nvSpPr>
          <p:spPr bwMode="auto">
            <a:xfrm>
              <a:off x="4492625" y="3830634"/>
              <a:ext cx="3564225" cy="3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u="sng">
                  <a:cs typeface="Arial" charset="0"/>
                </a:rPr>
                <a:t>Further contributions:</a:t>
              </a:r>
              <a:endParaRPr lang="de-DE" u="sng"/>
            </a:p>
          </p:txBody>
        </p:sp>
        <p:sp>
          <p:nvSpPr>
            <p:cNvPr id="16" name="Text Box 34"/>
            <p:cNvSpPr txBox="1">
              <a:spLocks noChangeArrowheads="1"/>
            </p:cNvSpPr>
            <p:nvPr/>
          </p:nvSpPr>
          <p:spPr bwMode="auto">
            <a:xfrm>
              <a:off x="4858415" y="4272519"/>
              <a:ext cx="3564225" cy="3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dirty="0">
                  <a:cs typeface="Arial" charset="0"/>
                </a:rPr>
                <a:t>Christian Gräf</a:t>
              </a:r>
              <a:endParaRPr lang="de-DE" dirty="0"/>
            </a:p>
          </p:txBody>
        </p:sp>
        <p:sp>
          <p:nvSpPr>
            <p:cNvPr id="18" name="Text Box 34"/>
            <p:cNvSpPr txBox="1">
              <a:spLocks noChangeArrowheads="1"/>
            </p:cNvSpPr>
            <p:nvPr/>
          </p:nvSpPr>
          <p:spPr bwMode="auto">
            <a:xfrm>
              <a:off x="4868575" y="4649437"/>
              <a:ext cx="3564225" cy="3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dirty="0">
                  <a:cs typeface="Arial" charset="0"/>
                </a:rPr>
                <a:t>Simon Chelkowski</a:t>
              </a:r>
              <a:endParaRPr lang="de-DE" dirty="0"/>
            </a:p>
          </p:txBody>
        </p:sp>
        <p:sp>
          <p:nvSpPr>
            <p:cNvPr id="19" name="Text Box 34"/>
            <p:cNvSpPr txBox="1">
              <a:spLocks noChangeArrowheads="1"/>
            </p:cNvSpPr>
            <p:nvPr/>
          </p:nvSpPr>
          <p:spPr bwMode="auto">
            <a:xfrm>
              <a:off x="4868575" y="5026355"/>
              <a:ext cx="3564225" cy="3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dirty="0">
                  <a:cs typeface="Arial" charset="0"/>
                </a:rPr>
                <a:t>James diGuglielmo</a:t>
              </a:r>
              <a:endParaRPr lang="de-DE" dirty="0"/>
            </a:p>
          </p:txBody>
        </p:sp>
        <p:sp>
          <p:nvSpPr>
            <p:cNvPr id="26" name="Text Box 34"/>
            <p:cNvSpPr txBox="1">
              <a:spLocks noChangeArrowheads="1"/>
            </p:cNvSpPr>
            <p:nvPr/>
          </p:nvSpPr>
          <p:spPr bwMode="auto">
            <a:xfrm>
              <a:off x="4866975" y="5403272"/>
              <a:ext cx="3564225" cy="3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dirty="0" smtClean="0">
                  <a:cs typeface="Arial" charset="0"/>
                </a:rPr>
                <a:t>and many more ...</a:t>
              </a:r>
              <a:endParaRPr lang="de-DE" dirty="0"/>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7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Conventiona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93938"/>
            <a:ext cx="909955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mhZ-sQUEEZ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143000"/>
            <a:ext cx="64357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MHz-squeezing-probl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165225"/>
            <a:ext cx="6362700"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“CONVENTIONAL” CONTROL SCHEME</a:t>
            </a:r>
          </a:p>
        </p:txBody>
      </p:sp>
      <p:sp>
        <p:nvSpPr>
          <p:cNvPr id="28678" name="Text Box 12"/>
          <p:cNvSpPr txBox="1">
            <a:spLocks noChangeArrowheads="1"/>
          </p:cNvSpPr>
          <p:nvPr/>
        </p:nvSpPr>
        <p:spPr bwMode="auto">
          <a:xfrm>
            <a:off x="6140450" y="6572250"/>
            <a:ext cx="2971800" cy="184150"/>
          </a:xfrm>
          <a:prstGeom prst="rect">
            <a:avLst/>
          </a:prstGeom>
          <a:noFill/>
          <a:ln w="9525">
            <a:noFill/>
            <a:miter lim="800000"/>
            <a:headEnd/>
            <a:tailEnd/>
          </a:ln>
        </p:spPr>
        <p:txBody>
          <a:bodyPr lIns="0" tIns="0" rIns="0" bIns="0">
            <a:spAutoFit/>
          </a:bodyPr>
          <a:lstStyle/>
          <a:p>
            <a:pPr algn="r">
              <a:spcBef>
                <a:spcPct val="25000"/>
              </a:spcBef>
              <a:defRPr/>
            </a:pPr>
            <a:r>
              <a:rPr lang="de-DE" sz="1200" b="0" dirty="0">
                <a:latin typeface="+mj-lt"/>
                <a:sym typeface="Symbol" pitchFamily="18" charset="2"/>
              </a:rPr>
              <a:t>A. Franzen, </a:t>
            </a:r>
            <a:r>
              <a:rPr lang="de-DE" sz="1200" b="0" dirty="0" err="1">
                <a:latin typeface="+mj-lt"/>
                <a:sym typeface="Symbol" pitchFamily="18" charset="2"/>
              </a:rPr>
              <a:t>Diploma</a:t>
            </a:r>
            <a:r>
              <a:rPr lang="de-DE" sz="1200" b="0" dirty="0">
                <a:latin typeface="+mj-lt"/>
                <a:sym typeface="Symbol" pitchFamily="18" charset="2"/>
              </a:rPr>
              <a:t> </a:t>
            </a:r>
            <a:r>
              <a:rPr lang="de-DE" sz="1200" b="0" dirty="0" err="1">
                <a:latin typeface="+mj-lt"/>
                <a:sym typeface="Symbol" pitchFamily="18" charset="2"/>
              </a:rPr>
              <a:t>thesis</a:t>
            </a:r>
            <a:r>
              <a:rPr lang="de-DE" sz="1200" b="0" dirty="0">
                <a:latin typeface="+mj-lt"/>
                <a:sym typeface="Symbol" pitchFamily="18" charset="2"/>
              </a:rPr>
              <a:t> (2004)</a:t>
            </a:r>
          </a:p>
        </p:txBody>
      </p:sp>
      <p:cxnSp>
        <p:nvCxnSpPr>
          <p:cNvPr id="31751" name="Gerade Verbindung 8"/>
          <p:cNvCxnSpPr>
            <a:cxnSpLocks noChangeShapeType="1"/>
          </p:cNvCxnSpPr>
          <p:nvPr/>
        </p:nvCxnSpPr>
        <p:spPr bwMode="auto">
          <a:xfrm>
            <a:off x="6796088" y="6556375"/>
            <a:ext cx="23399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6625" y="103188"/>
            <a:ext cx="9144000" cy="674687"/>
          </a:xfrm>
          <a:prstGeom prst="rect">
            <a:avLst/>
          </a:prstGeom>
        </p:spPr>
        <p:txBody>
          <a:bodyPr/>
          <a:lstStyle/>
          <a:p>
            <a:pPr algn="ctr">
              <a:defRPr/>
            </a:pPr>
            <a:r>
              <a:rPr lang="en-US" sz="2200" kern="0" dirty="0" smtClean="0">
                <a:solidFill>
                  <a:schemeClr val="bg1"/>
                </a:solidFill>
                <a:latin typeface="+mj-lt"/>
                <a:ea typeface="+mj-ea"/>
                <a:cs typeface="+mj-cs"/>
              </a:rPr>
              <a:t>CONTROL SCHEME FOR AUDIO-FREQ SQUEEZING</a:t>
            </a:r>
            <a:endParaRPr lang="en-US" sz="2200" kern="0" dirty="0">
              <a:solidFill>
                <a:schemeClr val="bg1"/>
              </a:solidFill>
              <a:latin typeface="+mj-lt"/>
              <a:ea typeface="+mj-ea"/>
              <a:cs typeface="+mj-cs"/>
            </a:endParaRPr>
          </a:p>
        </p:txBody>
      </p:sp>
      <p:pic>
        <p:nvPicPr>
          <p:cNvPr id="4" name="Grafik 13" descr="SimpleSchem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074738"/>
            <a:ext cx="863917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0" y="103188"/>
            <a:ext cx="9144000" cy="674687"/>
          </a:xfrm>
          <a:prstGeom prst="rect">
            <a:avLst/>
          </a:prstGeom>
        </p:spPr>
        <p:txBody>
          <a:bodyPr/>
          <a:lstStyle/>
          <a:p>
            <a:pPr algn="ctr">
              <a:defRPr/>
            </a:pPr>
            <a:r>
              <a:rPr lang="en-US" sz="2600" kern="0" dirty="0" smtClean="0">
                <a:solidFill>
                  <a:schemeClr val="bg1"/>
                </a:solidFill>
                <a:latin typeface="+mj-lt"/>
                <a:ea typeface="+mj-ea"/>
                <a:cs typeface="+mj-cs"/>
              </a:rPr>
              <a:t>SQUEEZED-LIGHT RESONATOR</a:t>
            </a:r>
            <a:endParaRPr lang="en-US" sz="2600" kern="0" dirty="0">
              <a:solidFill>
                <a:schemeClr val="bg1"/>
              </a:solidFill>
              <a:latin typeface="+mj-lt"/>
              <a:ea typeface="+mj-ea"/>
              <a:cs typeface="+mj-cs"/>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064" y="1017174"/>
            <a:ext cx="6155872" cy="501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2" name="Picture 2"/>
          <p:cNvPicPr>
            <a:picLocks noChangeAspect="1" noChangeArrowheads="1"/>
          </p:cNvPicPr>
          <p:nvPr/>
        </p:nvPicPr>
        <p:blipFill>
          <a:blip r:embed="rId3"/>
          <a:srcRect/>
          <a:stretch>
            <a:fillRect/>
          </a:stretch>
        </p:blipFill>
        <p:spPr bwMode="auto">
          <a:xfrm>
            <a:off x="539750" y="1093788"/>
            <a:ext cx="8064500" cy="5099050"/>
          </a:xfrm>
          <a:prstGeom prst="rect">
            <a:avLst/>
          </a:prstGeom>
          <a:noFill/>
          <a:ln w="9525">
            <a:noFill/>
            <a:miter lim="800000"/>
            <a:headEnd/>
            <a:tailEnd/>
          </a:ln>
          <a:effectLst>
            <a:outerShdw blurRad="127000" dist="63500" dir="2700000" sx="101000" sy="101000" algn="tl" rotWithShape="0">
              <a:prstClr val="black">
                <a:alpha val="40000"/>
              </a:prstClr>
            </a:outerShdw>
          </a:effectLst>
        </p:spPr>
      </p:pic>
      <p:sp>
        <p:nvSpPr>
          <p:cNvPr id="38"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SQUEEZED-LIGHT RESONATOR</a:t>
            </a: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a:solidFill>
                  <a:schemeClr val="bg1"/>
                </a:solidFill>
                <a:latin typeface="+mj-lt"/>
                <a:ea typeface="+mj-ea"/>
                <a:cs typeface="+mj-cs"/>
              </a:rPr>
              <a:t>STRAY LIGHT SUPPRESSION</a:t>
            </a:r>
            <a:endParaRPr lang="en-US" sz="2600" kern="0" dirty="0">
              <a:solidFill>
                <a:schemeClr val="bg1"/>
              </a:solidFill>
              <a:latin typeface="+mj-lt"/>
              <a:ea typeface="+mj-ea"/>
              <a:cs typeface="+mj-cs"/>
            </a:endParaRPr>
          </a:p>
        </p:txBody>
      </p:sp>
      <p:pic>
        <p:nvPicPr>
          <p:cNvPr id="15" name="Grafik 14" descr="stray light - tubes.jpg"/>
          <p:cNvPicPr>
            <a:picLocks noChangeAspect="1"/>
          </p:cNvPicPr>
          <p:nvPr/>
        </p:nvPicPr>
        <p:blipFill>
          <a:blip r:embed="rId3"/>
          <a:stretch>
            <a:fillRect/>
          </a:stretch>
        </p:blipFill>
        <p:spPr>
          <a:xfrm>
            <a:off x="223838" y="835025"/>
            <a:ext cx="3649662" cy="2433638"/>
          </a:xfrm>
          <a:prstGeom prst="rect">
            <a:avLst/>
          </a:prstGeom>
          <a:effectLst>
            <a:outerShdw blurRad="127000" dist="63500" dir="2700000" sx="101000" sy="101000" algn="tl" rotWithShape="0">
              <a:srgbClr val="58564C">
                <a:alpha val="40000"/>
              </a:srgbClr>
            </a:outerShdw>
          </a:effectLst>
        </p:spPr>
      </p:pic>
      <p:pic>
        <p:nvPicPr>
          <p:cNvPr id="20" name="Grafik 19" descr="stray light - nd.jpg"/>
          <p:cNvPicPr>
            <a:picLocks noChangeAspect="1"/>
          </p:cNvPicPr>
          <p:nvPr/>
        </p:nvPicPr>
        <p:blipFill>
          <a:blip r:embed="rId4"/>
          <a:stretch>
            <a:fillRect/>
          </a:stretch>
        </p:blipFill>
        <p:spPr>
          <a:xfrm>
            <a:off x="4508500" y="4043363"/>
            <a:ext cx="3321050" cy="2505075"/>
          </a:xfrm>
          <a:prstGeom prst="rect">
            <a:avLst/>
          </a:prstGeom>
          <a:effectLst>
            <a:outerShdw blurRad="127000" dist="63500" dir="2700000" sx="101000" sy="101000" algn="tl" rotWithShape="0">
              <a:prstClr val="black">
                <a:alpha val="40000"/>
              </a:prstClr>
            </a:outerShdw>
          </a:effectLst>
        </p:spPr>
      </p:pic>
      <p:grpSp>
        <p:nvGrpSpPr>
          <p:cNvPr id="2" name="Gruppieren 21"/>
          <p:cNvGrpSpPr>
            <a:grpSpLocks/>
          </p:cNvGrpSpPr>
          <p:nvPr/>
        </p:nvGrpSpPr>
        <p:grpSpPr bwMode="auto">
          <a:xfrm>
            <a:off x="4860925" y="712788"/>
            <a:ext cx="4206875" cy="3916362"/>
            <a:chOff x="4860925" y="712788"/>
            <a:chExt cx="4206875" cy="3916362"/>
          </a:xfrm>
        </p:grpSpPr>
        <p:pic>
          <p:nvPicPr>
            <p:cNvPr id="10" name="Grafik 9" descr="SpigelmitStaub.jpg"/>
            <p:cNvPicPr>
              <a:picLocks noChangeAspect="1"/>
            </p:cNvPicPr>
            <p:nvPr/>
          </p:nvPicPr>
          <p:blipFill>
            <a:blip r:embed="rId5"/>
            <a:stretch>
              <a:fillRect/>
            </a:stretch>
          </p:blipFill>
          <p:spPr>
            <a:xfrm>
              <a:off x="5969000" y="1001713"/>
              <a:ext cx="2798763" cy="2519362"/>
            </a:xfrm>
            <a:prstGeom prst="rect">
              <a:avLst/>
            </a:prstGeom>
            <a:effectLst>
              <a:outerShdw blurRad="127000" dist="63500" dir="2700000" sx="101000" sy="101000" algn="tl" rotWithShape="0">
                <a:srgbClr val="58564C">
                  <a:alpha val="40000"/>
                </a:srgbClr>
              </a:outerShdw>
            </a:effectLst>
          </p:spPr>
        </p:pic>
        <p:sp>
          <p:nvSpPr>
            <p:cNvPr id="35852" name="Rechteck 17"/>
            <p:cNvSpPr>
              <a:spLocks noChangeArrowheads="1"/>
            </p:cNvSpPr>
            <p:nvPr/>
          </p:nvSpPr>
          <p:spPr bwMode="auto">
            <a:xfrm>
              <a:off x="7321550" y="1916113"/>
              <a:ext cx="96838" cy="182562"/>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cxnSp>
          <p:nvCxnSpPr>
            <p:cNvPr id="35853" name="Gerade Verbindung 21"/>
            <p:cNvCxnSpPr>
              <a:cxnSpLocks noChangeShapeType="1"/>
            </p:cNvCxnSpPr>
            <p:nvPr/>
          </p:nvCxnSpPr>
          <p:spPr bwMode="auto">
            <a:xfrm flipH="1" flipV="1">
              <a:off x="6122988" y="715963"/>
              <a:ext cx="1295400" cy="120491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5854" name="Rechteck 22"/>
            <p:cNvSpPr>
              <a:spLocks noChangeArrowheads="1"/>
            </p:cNvSpPr>
            <p:nvPr/>
          </p:nvSpPr>
          <p:spPr bwMode="auto">
            <a:xfrm>
              <a:off x="4862513" y="712788"/>
              <a:ext cx="1260475" cy="1230312"/>
            </a:xfrm>
            <a:prstGeom prst="rect">
              <a:avLst/>
            </a:prstGeom>
            <a:solidFill>
              <a:schemeClr val="bg1"/>
            </a:solidFill>
            <a:ln w="19050" algn="ctr">
              <a:solidFill>
                <a:schemeClr val="tx1"/>
              </a:solidFill>
              <a:round/>
              <a:headEnd/>
              <a:tailEnd/>
            </a:ln>
          </p:spPr>
          <p:txBody>
            <a:bodyPr lIns="90000" tIns="46800" rIns="90000" bIns="46800"/>
            <a:lstStyle/>
            <a:p>
              <a:endParaRPr lang="de-DE"/>
            </a:p>
          </p:txBody>
        </p:sp>
        <p:pic>
          <p:nvPicPr>
            <p:cNvPr id="12" name="Grafik 11" descr="Bild Staubkorn.png"/>
            <p:cNvPicPr>
              <a:picLocks noChangeAspect="1"/>
            </p:cNvPicPr>
            <p:nvPr/>
          </p:nvPicPr>
          <p:blipFill>
            <a:blip r:embed="rId6"/>
            <a:stretch>
              <a:fillRect/>
            </a:stretch>
          </p:blipFill>
          <p:spPr>
            <a:xfrm>
              <a:off x="4891088" y="742950"/>
              <a:ext cx="1193800" cy="1168400"/>
            </a:xfrm>
            <a:prstGeom prst="rect">
              <a:avLst/>
            </a:prstGeom>
            <a:effectLst>
              <a:outerShdw blurRad="127000" dist="63500" dir="2700000" sx="101000" sy="101000" algn="tl" rotWithShape="0">
                <a:srgbClr val="58564C">
                  <a:alpha val="40000"/>
                </a:srgbClr>
              </a:outerShdw>
            </a:effectLst>
          </p:spPr>
        </p:pic>
        <p:cxnSp>
          <p:nvCxnSpPr>
            <p:cNvPr id="35856" name="Gerade Verbindung 28"/>
            <p:cNvCxnSpPr>
              <a:cxnSpLocks noChangeShapeType="1"/>
              <a:endCxn id="35852" idx="2"/>
            </p:cNvCxnSpPr>
            <p:nvPr/>
          </p:nvCxnSpPr>
          <p:spPr bwMode="auto">
            <a:xfrm>
              <a:off x="4860925" y="1946275"/>
              <a:ext cx="2509838" cy="1524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5857" name="Rechteck 36"/>
            <p:cNvSpPr>
              <a:spLocks noChangeArrowheads="1"/>
            </p:cNvSpPr>
            <p:nvPr/>
          </p:nvSpPr>
          <p:spPr bwMode="auto">
            <a:xfrm>
              <a:off x="8001000" y="3146425"/>
              <a:ext cx="1063625" cy="1479550"/>
            </a:xfrm>
            <a:prstGeom prst="rect">
              <a:avLst/>
            </a:prstGeom>
            <a:solidFill>
              <a:schemeClr val="bg1"/>
            </a:solidFill>
            <a:ln w="19050" algn="ctr">
              <a:solidFill>
                <a:schemeClr val="tx1"/>
              </a:solidFill>
              <a:round/>
              <a:headEnd/>
              <a:tailEnd/>
            </a:ln>
          </p:spPr>
          <p:txBody>
            <a:bodyPr lIns="90000" tIns="46800" rIns="90000" bIns="46800"/>
            <a:lstStyle/>
            <a:p>
              <a:endParaRPr lang="de-DE"/>
            </a:p>
          </p:txBody>
        </p:sp>
        <p:pic>
          <p:nvPicPr>
            <p:cNvPr id="11" name="Grafik 10" descr="Bild Fusel.png"/>
            <p:cNvPicPr>
              <a:picLocks noChangeAspect="1"/>
            </p:cNvPicPr>
            <p:nvPr/>
          </p:nvPicPr>
          <p:blipFill>
            <a:blip r:embed="rId7"/>
            <a:stretch>
              <a:fillRect/>
            </a:stretch>
          </p:blipFill>
          <p:spPr>
            <a:xfrm>
              <a:off x="8032750" y="3179763"/>
              <a:ext cx="985838" cy="1398587"/>
            </a:xfrm>
            <a:prstGeom prst="rect">
              <a:avLst/>
            </a:prstGeom>
            <a:effectLst>
              <a:outerShdw blurRad="127000" dist="63500" dir="2700000" sx="101000" sy="101000" algn="tl" rotWithShape="0">
                <a:srgbClr val="58564C">
                  <a:alpha val="40000"/>
                </a:srgbClr>
              </a:outerShdw>
            </a:effectLst>
          </p:spPr>
        </p:pic>
        <p:sp>
          <p:nvSpPr>
            <p:cNvPr id="35859" name="Rechteck 37"/>
            <p:cNvSpPr>
              <a:spLocks noChangeArrowheads="1"/>
            </p:cNvSpPr>
            <p:nvPr/>
          </p:nvSpPr>
          <p:spPr bwMode="auto">
            <a:xfrm>
              <a:off x="7775575" y="2403475"/>
              <a:ext cx="111125" cy="13335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cxnSp>
          <p:nvCxnSpPr>
            <p:cNvPr id="35860" name="Gerade Verbindung 38"/>
            <p:cNvCxnSpPr>
              <a:cxnSpLocks noChangeShapeType="1"/>
            </p:cNvCxnSpPr>
            <p:nvPr/>
          </p:nvCxnSpPr>
          <p:spPr bwMode="auto">
            <a:xfrm flipH="1" flipV="1">
              <a:off x="7780338" y="2544763"/>
              <a:ext cx="212725" cy="20843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5861" name="Gerade Verbindung 41"/>
            <p:cNvCxnSpPr>
              <a:cxnSpLocks noChangeShapeType="1"/>
            </p:cNvCxnSpPr>
            <p:nvPr/>
          </p:nvCxnSpPr>
          <p:spPr bwMode="auto">
            <a:xfrm flipH="1" flipV="1">
              <a:off x="7878763" y="2408238"/>
              <a:ext cx="1189037" cy="7381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pic>
        <p:nvPicPr>
          <p:cNvPr id="46" name="Picture 20" descr="homo3"/>
          <p:cNvPicPr>
            <a:picLocks noChangeAspect="1" noChangeArrowheads="1"/>
          </p:cNvPicPr>
          <p:nvPr/>
        </p:nvPicPr>
        <p:blipFill>
          <a:blip r:embed="rId8"/>
          <a:srcRect/>
          <a:stretch>
            <a:fillRect/>
          </a:stretch>
        </p:blipFill>
        <p:spPr bwMode="auto">
          <a:xfrm>
            <a:off x="374650" y="3719513"/>
            <a:ext cx="3740150" cy="2587625"/>
          </a:xfrm>
          <a:prstGeom prst="rect">
            <a:avLst/>
          </a:prstGeom>
          <a:noFill/>
          <a:ln w="9525">
            <a:noFill/>
            <a:miter lim="800000"/>
            <a:headEnd/>
            <a:tailEnd/>
          </a:ln>
          <a:effectLst>
            <a:outerShdw blurRad="127000" dist="63500" dir="2700000" sx="101000" sy="101000" algn="tl" rotWithShape="0">
              <a:prstClr val="black">
                <a:alpha val="40000"/>
              </a:prstClr>
            </a:outerShdw>
          </a:effectLst>
        </p:spPr>
      </p:pic>
      <p:grpSp>
        <p:nvGrpSpPr>
          <p:cNvPr id="3" name="Gruppieren 22"/>
          <p:cNvGrpSpPr>
            <a:grpSpLocks/>
          </p:cNvGrpSpPr>
          <p:nvPr/>
        </p:nvGrpSpPr>
        <p:grpSpPr bwMode="auto">
          <a:xfrm>
            <a:off x="269875" y="993775"/>
            <a:ext cx="3421063" cy="2255838"/>
            <a:chOff x="270164" y="993600"/>
            <a:chExt cx="3420667" cy="2255457"/>
          </a:xfrm>
        </p:grpSpPr>
        <p:cxnSp>
          <p:nvCxnSpPr>
            <p:cNvPr id="35848" name="Gerade Verbindung 4"/>
            <p:cNvCxnSpPr>
              <a:cxnSpLocks noChangeShapeType="1"/>
            </p:cNvCxnSpPr>
            <p:nvPr/>
          </p:nvCxnSpPr>
          <p:spPr bwMode="auto">
            <a:xfrm>
              <a:off x="570620" y="2836259"/>
              <a:ext cx="3068644" cy="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9" name="Text Box 12"/>
            <p:cNvSpPr txBox="1">
              <a:spLocks noChangeArrowheads="1"/>
            </p:cNvSpPr>
            <p:nvPr/>
          </p:nvSpPr>
          <p:spPr bwMode="auto">
            <a:xfrm>
              <a:off x="270164" y="2879231"/>
              <a:ext cx="3415905" cy="369826"/>
            </a:xfrm>
            <a:prstGeom prst="rect">
              <a:avLst/>
            </a:prstGeom>
            <a:noFill/>
            <a:ln w="9525">
              <a:noFill/>
              <a:miter lim="800000"/>
              <a:headEnd/>
              <a:tailEnd/>
            </a:ln>
          </p:spPr>
          <p:txBody>
            <a:bodyPr lIns="0" tIns="0" rIns="0" bIns="0">
              <a:spAutoFit/>
            </a:bodyPr>
            <a:lstStyle/>
            <a:p>
              <a:pPr algn="r">
                <a:spcBef>
                  <a:spcPct val="25000"/>
                </a:spcBef>
                <a:defRPr/>
              </a:pPr>
              <a:r>
                <a:rPr lang="de-DE" sz="1200" b="0" dirty="0" err="1">
                  <a:latin typeface="+mj-lt"/>
                  <a:sym typeface="Symbol" pitchFamily="18" charset="2"/>
                </a:rPr>
                <a:t>Vahlbruch</a:t>
              </a:r>
              <a:r>
                <a:rPr lang="de-DE" sz="1200" b="0" dirty="0">
                  <a:latin typeface="+mj-lt"/>
                  <a:sym typeface="Symbol" pitchFamily="18" charset="2"/>
                </a:rPr>
                <a:t> </a:t>
              </a:r>
              <a:r>
                <a:rPr lang="de-DE" sz="1200" b="0" i="1" dirty="0">
                  <a:latin typeface="+mj-lt"/>
                  <a:sym typeface="Symbol" pitchFamily="18" charset="2"/>
                </a:rPr>
                <a:t>et al.</a:t>
              </a:r>
              <a:r>
                <a:rPr lang="de-DE" sz="1200" b="0" dirty="0">
                  <a:latin typeface="+mj-lt"/>
                  <a:sym typeface="Symbol" pitchFamily="18" charset="2"/>
                </a:rPr>
                <a:t>, Phys. </a:t>
              </a:r>
              <a:r>
                <a:rPr lang="de-DE" sz="1200" b="0" dirty="0" err="1">
                  <a:latin typeface="+mj-lt"/>
                  <a:sym typeface="Symbol" pitchFamily="18" charset="2"/>
                </a:rPr>
                <a:t>Rev</a:t>
              </a:r>
              <a:r>
                <a:rPr lang="de-DE" sz="1200" b="0" dirty="0">
                  <a:latin typeface="+mj-lt"/>
                  <a:sym typeface="Symbol" pitchFamily="18" charset="2"/>
                </a:rPr>
                <a:t>. </a:t>
              </a:r>
              <a:r>
                <a:rPr lang="de-DE" sz="1200" b="0" dirty="0" err="1">
                  <a:latin typeface="+mj-lt"/>
                  <a:sym typeface="Symbol" pitchFamily="18" charset="2"/>
                </a:rPr>
                <a:t>Lett</a:t>
              </a:r>
              <a:r>
                <a:rPr lang="de-DE" sz="1200" b="0" dirty="0">
                  <a:latin typeface="+mj-lt"/>
                  <a:sym typeface="Symbol" pitchFamily="18" charset="2"/>
                </a:rPr>
                <a:t>.. 97 (2006)  011101 </a:t>
              </a:r>
            </a:p>
          </p:txBody>
        </p:sp>
        <p:pic>
          <p:nvPicPr>
            <p:cNvPr id="35850" name="Grafik 21" descr="Vahlbruch Shot Noise.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000" y="993600"/>
              <a:ext cx="3294831" cy="171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0"/>
          <p:cNvSpPr txBox="1">
            <a:spLocks noChangeArrowheads="1"/>
          </p:cNvSpPr>
          <p:nvPr/>
        </p:nvSpPr>
        <p:spPr bwMode="auto">
          <a:xfrm>
            <a:off x="5037138" y="3151188"/>
            <a:ext cx="2708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1600">
                <a:cs typeface="Arial" charset="0"/>
                <a:sym typeface="Symbol" pitchFamily="18" charset="2"/>
              </a:rPr>
              <a:t>•</a:t>
            </a:r>
            <a:r>
              <a:rPr lang="de-DE" sz="1600">
                <a:sym typeface="Symbol" pitchFamily="18" charset="2"/>
              </a:rPr>
              <a:t> </a:t>
            </a:r>
            <a:r>
              <a:rPr lang="de-DE" sz="1600"/>
              <a:t>Breadboard:    113x135 cm</a:t>
            </a:r>
          </a:p>
        </p:txBody>
      </p:sp>
      <p:sp>
        <p:nvSpPr>
          <p:cNvPr id="36867" name="Text Box 12"/>
          <p:cNvSpPr txBox="1">
            <a:spLocks noChangeArrowheads="1"/>
          </p:cNvSpPr>
          <p:nvPr/>
        </p:nvSpPr>
        <p:spPr bwMode="auto">
          <a:xfrm>
            <a:off x="5037138" y="996950"/>
            <a:ext cx="3419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1600">
                <a:cs typeface="Arial" charset="0"/>
                <a:sym typeface="Symbol" pitchFamily="18" charset="2"/>
              </a:rPr>
              <a:t>•</a:t>
            </a:r>
            <a:r>
              <a:rPr lang="de-DE" sz="1600">
                <a:sym typeface="Symbol" pitchFamily="18" charset="2"/>
              </a:rPr>
              <a:t> </a:t>
            </a:r>
            <a:r>
              <a:rPr lang="de-DE" sz="1600"/>
              <a:t>Main Laser: InnoLight Mephisto</a:t>
            </a:r>
          </a:p>
        </p:txBody>
      </p:sp>
      <p:sp>
        <p:nvSpPr>
          <p:cNvPr id="36868" name="Text Box 13"/>
          <p:cNvSpPr txBox="1">
            <a:spLocks noChangeArrowheads="1"/>
          </p:cNvSpPr>
          <p:nvPr/>
        </p:nvSpPr>
        <p:spPr bwMode="auto">
          <a:xfrm>
            <a:off x="5037138" y="4433888"/>
            <a:ext cx="30622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1600">
                <a:cs typeface="Arial" charset="0"/>
                <a:sym typeface="Symbol" pitchFamily="18" charset="2"/>
              </a:rPr>
              <a:t>•</a:t>
            </a:r>
            <a:r>
              <a:rPr lang="de-DE" sz="1600">
                <a:sym typeface="Symbol" pitchFamily="18" charset="2"/>
              </a:rPr>
              <a:t> About </a:t>
            </a:r>
            <a:r>
              <a:rPr lang="de-DE" sz="1600"/>
              <a:t>120 opt. components</a:t>
            </a:r>
          </a:p>
        </p:txBody>
      </p:sp>
      <p:sp>
        <p:nvSpPr>
          <p:cNvPr id="36869" name="Text Box 15"/>
          <p:cNvSpPr txBox="1">
            <a:spLocks noChangeArrowheads="1"/>
          </p:cNvSpPr>
          <p:nvPr/>
        </p:nvSpPr>
        <p:spPr bwMode="auto">
          <a:xfrm>
            <a:off x="5037138" y="1438275"/>
            <a:ext cx="3419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1600">
                <a:cs typeface="Arial" charset="0"/>
                <a:sym typeface="Symbol" pitchFamily="18" charset="2"/>
              </a:rPr>
              <a:t>•</a:t>
            </a:r>
            <a:r>
              <a:rPr lang="de-DE" sz="1600">
                <a:sym typeface="Symbol" pitchFamily="18" charset="2"/>
              </a:rPr>
              <a:t> </a:t>
            </a:r>
            <a:r>
              <a:rPr lang="de-DE" sz="1600"/>
              <a:t>Aux. Lasers: Mephisto OEMs</a:t>
            </a:r>
          </a:p>
        </p:txBody>
      </p:sp>
      <p:sp>
        <p:nvSpPr>
          <p:cNvPr id="36870" name="Text Box 16"/>
          <p:cNvSpPr txBox="1">
            <a:spLocks noChangeArrowheads="1"/>
          </p:cNvSpPr>
          <p:nvPr/>
        </p:nvSpPr>
        <p:spPr bwMode="auto">
          <a:xfrm>
            <a:off x="5549900" y="5365750"/>
            <a:ext cx="281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25000"/>
              </a:spcBef>
            </a:pPr>
            <a:r>
              <a:rPr lang="de-DE" u="sng"/>
              <a:t>total weight ≈ 120 kg </a:t>
            </a:r>
          </a:p>
        </p:txBody>
      </p:sp>
      <p:sp>
        <p:nvSpPr>
          <p:cNvPr id="36871" name="Text Box 34"/>
          <p:cNvSpPr txBox="1">
            <a:spLocks noChangeArrowheads="1"/>
          </p:cNvSpPr>
          <p:nvPr/>
        </p:nvSpPr>
        <p:spPr bwMode="auto">
          <a:xfrm>
            <a:off x="5037138" y="1878013"/>
            <a:ext cx="3419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1600">
                <a:cs typeface="Arial" charset="0"/>
                <a:sym typeface="Symbol" pitchFamily="18" charset="2"/>
              </a:rPr>
              <a:t>•</a:t>
            </a:r>
            <a:r>
              <a:rPr lang="de-DE" sz="1600">
                <a:sym typeface="Symbol" pitchFamily="18" charset="2"/>
              </a:rPr>
              <a:t> </a:t>
            </a:r>
            <a:r>
              <a:rPr lang="de-DE" sz="1600"/>
              <a:t>Optics: ATF (superpolished)</a:t>
            </a:r>
          </a:p>
        </p:txBody>
      </p:sp>
      <p:sp>
        <p:nvSpPr>
          <p:cNvPr id="36872" name="Text Box 35"/>
          <p:cNvSpPr txBox="1">
            <a:spLocks noChangeArrowheads="1"/>
          </p:cNvSpPr>
          <p:nvPr/>
        </p:nvSpPr>
        <p:spPr bwMode="auto">
          <a:xfrm>
            <a:off x="5037138" y="2319338"/>
            <a:ext cx="3419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1600">
                <a:cs typeface="Arial" charset="0"/>
                <a:sym typeface="Symbol" pitchFamily="18" charset="2"/>
              </a:rPr>
              <a:t>•</a:t>
            </a:r>
            <a:r>
              <a:rPr lang="de-DE" sz="1600">
                <a:sym typeface="Symbol" pitchFamily="18" charset="2"/>
              </a:rPr>
              <a:t> </a:t>
            </a:r>
            <a:r>
              <a:rPr lang="de-DE" sz="1600"/>
              <a:t>Nonlinear medium: PPKTP</a:t>
            </a:r>
          </a:p>
        </p:txBody>
      </p:sp>
      <p:sp>
        <p:nvSpPr>
          <p:cNvPr id="36873" name="Text Box 36"/>
          <p:cNvSpPr txBox="1">
            <a:spLocks noChangeArrowheads="1"/>
          </p:cNvSpPr>
          <p:nvPr/>
        </p:nvSpPr>
        <p:spPr bwMode="auto">
          <a:xfrm>
            <a:off x="5037138" y="3578225"/>
            <a:ext cx="2708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1600">
                <a:cs typeface="Arial" charset="0"/>
                <a:sym typeface="Symbol" pitchFamily="18" charset="2"/>
              </a:rPr>
              <a:t>•</a:t>
            </a:r>
            <a:r>
              <a:rPr lang="de-DE" sz="1600">
                <a:sym typeface="Symbol" pitchFamily="18" charset="2"/>
              </a:rPr>
              <a:t> </a:t>
            </a:r>
            <a:r>
              <a:rPr lang="de-DE" sz="1600"/>
              <a:t>Beam height: 50mm</a:t>
            </a:r>
          </a:p>
        </p:txBody>
      </p:sp>
      <p:sp>
        <p:nvSpPr>
          <p:cNvPr id="36874" name="Text Box 37"/>
          <p:cNvSpPr txBox="1">
            <a:spLocks noChangeArrowheads="1"/>
          </p:cNvSpPr>
          <p:nvPr/>
        </p:nvSpPr>
        <p:spPr bwMode="auto">
          <a:xfrm>
            <a:off x="5037138" y="4005263"/>
            <a:ext cx="2708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1600">
                <a:cs typeface="Arial" charset="0"/>
                <a:sym typeface="Symbol" pitchFamily="18" charset="2"/>
              </a:rPr>
              <a:t>•</a:t>
            </a:r>
            <a:r>
              <a:rPr lang="de-DE" sz="1600">
                <a:sym typeface="Symbol" pitchFamily="18" charset="2"/>
              </a:rPr>
              <a:t> </a:t>
            </a:r>
            <a:r>
              <a:rPr lang="de-DE" sz="1600"/>
              <a:t>Compact design</a:t>
            </a:r>
          </a:p>
        </p:txBody>
      </p:sp>
      <p:sp>
        <p:nvSpPr>
          <p:cNvPr id="15" name="Rectangle 2"/>
          <p:cNvSpPr txBox="1">
            <a:spLocks noChangeArrowheads="1"/>
          </p:cNvSpPr>
          <p:nvPr/>
        </p:nvSpPr>
        <p:spPr>
          <a:xfrm>
            <a:off x="-301625" y="123825"/>
            <a:ext cx="9144000" cy="674688"/>
          </a:xfrm>
          <a:prstGeom prst="rect">
            <a:avLst/>
          </a:prstGeom>
        </p:spPr>
        <p:txBody>
          <a:bodyPr/>
          <a:lstStyle/>
          <a:p>
            <a:pPr algn="ctr">
              <a:defRPr/>
            </a:pPr>
            <a:r>
              <a:rPr lang="en-US" sz="2200" kern="0" dirty="0">
                <a:solidFill>
                  <a:schemeClr val="bg1"/>
                </a:solidFill>
                <a:latin typeface="+mj-lt"/>
                <a:ea typeface="+mj-ea"/>
                <a:cs typeface="+mj-cs"/>
              </a:rPr>
              <a:t>OPTICAL LAYOUT OF THE SQUEEZED-LIGHT LASER</a:t>
            </a:r>
          </a:p>
        </p:txBody>
      </p:sp>
      <p:pic>
        <p:nvPicPr>
          <p:cNvPr id="36876" name="Grafik 12" descr="setup-complete-nolegend-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38188"/>
            <a:ext cx="4333875" cy="600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4"/>
          <p:cNvSpPr>
            <a:spLocks noChangeArrowheads="1"/>
          </p:cNvSpPr>
          <p:nvPr/>
        </p:nvSpPr>
        <p:spPr bwMode="auto">
          <a:xfrm>
            <a:off x="838200" y="1041400"/>
            <a:ext cx="7458075" cy="501967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37891" name="Picture 25" descr="IMG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5" y="1092200"/>
            <a:ext cx="737552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7" descr="IMG_0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1090613"/>
            <a:ext cx="7373938"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IMG_00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1090613"/>
            <a:ext cx="7373938"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IMG_0001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1090613"/>
            <a:ext cx="7373938"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1" descr="IMG_0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125" y="1090613"/>
            <a:ext cx="7373938"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2" descr="IMG_0016-mit Hom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125" y="1090613"/>
            <a:ext cx="7373938"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4" descr="experim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125" y="1090613"/>
            <a:ext cx="737711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5" descr="IMG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5" y="1090613"/>
            <a:ext cx="737552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a:xfrm>
            <a:off x="-280988" y="103188"/>
            <a:ext cx="9144001" cy="674687"/>
          </a:xfrm>
          <a:prstGeom prst="rect">
            <a:avLst/>
          </a:prstGeom>
        </p:spPr>
        <p:txBody>
          <a:bodyPr/>
          <a:lstStyle/>
          <a:p>
            <a:pPr algn="ctr">
              <a:defRPr/>
            </a:pPr>
            <a:r>
              <a:rPr lang="en-US" sz="2600" kern="0" dirty="0">
                <a:solidFill>
                  <a:schemeClr val="bg1"/>
                </a:solidFill>
                <a:latin typeface="+mj-lt"/>
                <a:ea typeface="+mj-ea"/>
                <a:cs typeface="+mj-cs"/>
              </a:rPr>
              <a:t>ASSEMBLING THE SQUEEZED-LIGHT LASER</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txBox="1">
            <a:spLocks noChangeArrowheads="1"/>
          </p:cNvSpPr>
          <p:nvPr/>
        </p:nvSpPr>
        <p:spPr>
          <a:xfrm>
            <a:off x="-436563" y="103188"/>
            <a:ext cx="9580563" cy="674687"/>
          </a:xfrm>
          <a:prstGeom prst="rect">
            <a:avLst/>
          </a:prstGeom>
        </p:spPr>
        <p:txBody>
          <a:bodyPr/>
          <a:lstStyle/>
          <a:p>
            <a:pPr algn="ctr">
              <a:defRPr/>
            </a:pPr>
            <a:r>
              <a:rPr lang="en-US" sz="2600" kern="0" dirty="0">
                <a:solidFill>
                  <a:schemeClr val="bg1"/>
                </a:solidFill>
                <a:latin typeface="+mj-lt"/>
                <a:ea typeface="+mj-ea"/>
                <a:cs typeface="+mj-cs"/>
              </a:rPr>
              <a:t>CHARACTERIZATION: SQUEEZING VALUES</a:t>
            </a:r>
          </a:p>
        </p:txBody>
      </p:sp>
      <p:cxnSp>
        <p:nvCxnSpPr>
          <p:cNvPr id="38915" name="Gerade Verbindung 18"/>
          <p:cNvCxnSpPr>
            <a:cxnSpLocks noChangeShapeType="1"/>
          </p:cNvCxnSpPr>
          <p:nvPr/>
        </p:nvCxnSpPr>
        <p:spPr bwMode="auto">
          <a:xfrm>
            <a:off x="4167739" y="6494463"/>
            <a:ext cx="496832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5844" name="Text Box 12"/>
          <p:cNvSpPr txBox="1">
            <a:spLocks noChangeArrowheads="1"/>
          </p:cNvSpPr>
          <p:nvPr/>
        </p:nvSpPr>
        <p:spPr bwMode="auto">
          <a:xfrm>
            <a:off x="3441500" y="6537325"/>
            <a:ext cx="5648325" cy="184150"/>
          </a:xfrm>
          <a:prstGeom prst="rect">
            <a:avLst/>
          </a:prstGeom>
          <a:noFill/>
          <a:ln w="9525">
            <a:noFill/>
            <a:miter lim="800000"/>
            <a:headEnd/>
            <a:tailEnd/>
          </a:ln>
        </p:spPr>
        <p:txBody>
          <a:bodyPr lIns="0" tIns="0" rIns="0" bIns="0">
            <a:spAutoFit/>
          </a:bodyPr>
          <a:lstStyle/>
          <a:p>
            <a:pPr algn="r">
              <a:spcBef>
                <a:spcPct val="25000"/>
              </a:spcBef>
              <a:defRPr/>
            </a:pPr>
            <a:r>
              <a:rPr lang="de-DE" sz="1200" b="0" dirty="0">
                <a:latin typeface="+mj-lt"/>
                <a:sym typeface="Symbol" pitchFamily="18" charset="2"/>
              </a:rPr>
              <a:t>Khalaidovski </a:t>
            </a:r>
            <a:r>
              <a:rPr lang="de-DE" sz="1200" b="0" i="1" dirty="0">
                <a:latin typeface="+mj-lt"/>
                <a:sym typeface="Symbol" pitchFamily="18" charset="2"/>
              </a:rPr>
              <a:t>et al</a:t>
            </a:r>
            <a:r>
              <a:rPr lang="de-DE" sz="1200" b="0" i="1" dirty="0" smtClean="0">
                <a:latin typeface="+mj-lt"/>
                <a:sym typeface="Symbol" pitchFamily="18" charset="2"/>
              </a:rPr>
              <a:t>.</a:t>
            </a:r>
            <a:r>
              <a:rPr lang="de-DE" sz="1200" b="0" dirty="0" smtClean="0">
                <a:latin typeface="+mj-lt"/>
                <a:sym typeface="Symbol" pitchFamily="18" charset="2"/>
              </a:rPr>
              <a:t>, accepted for publication at JPCS, arXiv:1112.0198</a:t>
            </a:r>
            <a:endParaRPr lang="de-DE" sz="1200" b="0" dirty="0">
              <a:latin typeface="+mj-lt"/>
              <a:sym typeface="Symbol" pitchFamily="18" charset="2"/>
            </a:endParaRPr>
          </a:p>
        </p:txBody>
      </p:sp>
      <p:pic>
        <p:nvPicPr>
          <p:cNvPr id="38917" name="Grafik 20" descr="sqz-vergleich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00" y="886263"/>
            <a:ext cx="8966200"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8" name="Gruppieren 13"/>
          <p:cNvGrpSpPr>
            <a:grpSpLocks/>
          </p:cNvGrpSpPr>
          <p:nvPr/>
        </p:nvGrpSpPr>
        <p:grpSpPr bwMode="auto">
          <a:xfrm>
            <a:off x="4911725" y="1159313"/>
            <a:ext cx="1063625" cy="592137"/>
            <a:chOff x="5430982" y="2896619"/>
            <a:chExt cx="2743200" cy="944553"/>
          </a:xfrm>
        </p:grpSpPr>
        <p:sp>
          <p:nvSpPr>
            <p:cNvPr id="8" name="AutoShape 2"/>
            <p:cNvSpPr>
              <a:spLocks noChangeArrowheads="1"/>
            </p:cNvSpPr>
            <p:nvPr/>
          </p:nvSpPr>
          <p:spPr bwMode="auto">
            <a:xfrm>
              <a:off x="5430982" y="2896619"/>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38920" name="Rectangle 3"/>
            <p:cNvSpPr>
              <a:spLocks noChangeArrowheads="1"/>
            </p:cNvSpPr>
            <p:nvPr/>
          </p:nvSpPr>
          <p:spPr bwMode="auto">
            <a:xfrm>
              <a:off x="5436177" y="3108468"/>
              <a:ext cx="2732811"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0" dirty="0">
                  <a:solidFill>
                    <a:schemeClr val="bg1"/>
                  </a:solidFill>
                </a:rPr>
                <a:t>f = 5 kHz</a:t>
              </a:r>
            </a:p>
          </p:txBody>
        </p:sp>
      </p:grpSp>
      <p:grpSp>
        <p:nvGrpSpPr>
          <p:cNvPr id="11" name="Gruppieren 13"/>
          <p:cNvGrpSpPr>
            <a:grpSpLocks/>
          </p:cNvGrpSpPr>
          <p:nvPr/>
        </p:nvGrpSpPr>
        <p:grpSpPr bwMode="auto">
          <a:xfrm>
            <a:off x="1467735" y="4902648"/>
            <a:ext cx="6534351" cy="592137"/>
            <a:chOff x="4974349" y="2896619"/>
            <a:chExt cx="2743200" cy="944553"/>
          </a:xfrm>
        </p:grpSpPr>
        <p:sp>
          <p:nvSpPr>
            <p:cNvPr id="12" name="AutoShape 2"/>
            <p:cNvSpPr>
              <a:spLocks noChangeArrowheads="1"/>
            </p:cNvSpPr>
            <p:nvPr/>
          </p:nvSpPr>
          <p:spPr bwMode="auto">
            <a:xfrm>
              <a:off x="4974349" y="2896619"/>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3" name="Rectangle 3"/>
            <p:cNvSpPr>
              <a:spLocks noChangeArrowheads="1"/>
            </p:cNvSpPr>
            <p:nvPr/>
          </p:nvSpPr>
          <p:spPr bwMode="auto">
            <a:xfrm>
              <a:off x="4979543" y="3108467"/>
              <a:ext cx="2732811" cy="52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0" dirty="0" smtClean="0">
                  <a:solidFill>
                    <a:schemeClr val="bg1"/>
                  </a:solidFill>
                </a:rPr>
                <a:t>up to 9.6 dB of squeezing measured during characterization</a:t>
              </a:r>
              <a:endParaRPr lang="en-US" sz="1600" b="0" dirty="0">
                <a:solidFill>
                  <a:schemeClr val="bg1"/>
                </a:solidFill>
              </a:endParaRPr>
            </a:p>
          </p:txBody>
        </p:sp>
      </p:grpSp>
      <p:grpSp>
        <p:nvGrpSpPr>
          <p:cNvPr id="14" name="Gruppieren 13"/>
          <p:cNvGrpSpPr>
            <a:grpSpLocks/>
          </p:cNvGrpSpPr>
          <p:nvPr/>
        </p:nvGrpSpPr>
        <p:grpSpPr bwMode="auto">
          <a:xfrm>
            <a:off x="1963549" y="5709566"/>
            <a:ext cx="5505650" cy="592137"/>
            <a:chOff x="4974349" y="2896619"/>
            <a:chExt cx="2743200" cy="944553"/>
          </a:xfrm>
        </p:grpSpPr>
        <p:sp>
          <p:nvSpPr>
            <p:cNvPr id="15" name="AutoShape 2"/>
            <p:cNvSpPr>
              <a:spLocks noChangeArrowheads="1"/>
            </p:cNvSpPr>
            <p:nvPr/>
          </p:nvSpPr>
          <p:spPr bwMode="auto">
            <a:xfrm>
              <a:off x="4974349" y="2896619"/>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6" name="Rectangle 3"/>
            <p:cNvSpPr>
              <a:spLocks noChangeArrowheads="1"/>
            </p:cNvSpPr>
            <p:nvPr/>
          </p:nvSpPr>
          <p:spPr bwMode="auto">
            <a:xfrm>
              <a:off x="4979543" y="3108467"/>
              <a:ext cx="2732811" cy="52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0" dirty="0" smtClean="0">
                  <a:solidFill>
                    <a:schemeClr val="bg1"/>
                  </a:solidFill>
                  <a:sym typeface="Symbol"/>
                </a:rPr>
                <a:t> more than 11dB available for injection in GEO 600</a:t>
              </a:r>
              <a:endParaRPr lang="en-US" sz="1600" b="0" dirty="0">
                <a:solidFill>
                  <a:schemeClr val="bg1"/>
                </a:solidFill>
              </a:endParaRPr>
            </a:p>
          </p:txBody>
        </p:sp>
      </p:gr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Grafik 6" descr="3d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963" y="1104900"/>
            <a:ext cx="7726362"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384175" y="103188"/>
            <a:ext cx="7720013" cy="674687"/>
          </a:xfrm>
          <a:prstGeom prst="rect">
            <a:avLst/>
          </a:prstGeom>
        </p:spPr>
        <p:txBody>
          <a:bodyPr/>
          <a:lstStyle/>
          <a:p>
            <a:pPr algn="ctr">
              <a:defRPr/>
            </a:pPr>
            <a:r>
              <a:rPr lang="en-US" sz="2600" kern="0" dirty="0">
                <a:solidFill>
                  <a:schemeClr val="bg1"/>
                </a:solidFill>
                <a:latin typeface="+mj-lt"/>
                <a:ea typeface="+mj-ea"/>
                <a:cs typeface="+mj-cs"/>
              </a:rPr>
              <a:t>CHARACTERIZATION: SQUEEZING SPECTRUM</a:t>
            </a:r>
          </a:p>
        </p:txBody>
      </p:sp>
      <p:grpSp>
        <p:nvGrpSpPr>
          <p:cNvPr id="39940" name="Gruppieren 13"/>
          <p:cNvGrpSpPr>
            <a:grpSpLocks/>
          </p:cNvGrpSpPr>
          <p:nvPr/>
        </p:nvGrpSpPr>
        <p:grpSpPr bwMode="auto">
          <a:xfrm>
            <a:off x="6503988" y="1019175"/>
            <a:ext cx="2027237" cy="592138"/>
            <a:chOff x="5430981" y="2896619"/>
            <a:chExt cx="2743200" cy="944553"/>
          </a:xfrm>
        </p:grpSpPr>
        <p:sp>
          <p:nvSpPr>
            <p:cNvPr id="6" name="AutoShape 2"/>
            <p:cNvSpPr>
              <a:spLocks noChangeArrowheads="1"/>
            </p:cNvSpPr>
            <p:nvPr/>
          </p:nvSpPr>
          <p:spPr bwMode="auto">
            <a:xfrm>
              <a:off x="5430981" y="2896619"/>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39942" name="Rectangle 3"/>
            <p:cNvSpPr>
              <a:spLocks noChangeArrowheads="1"/>
            </p:cNvSpPr>
            <p:nvPr/>
          </p:nvSpPr>
          <p:spPr bwMode="auto">
            <a:xfrm>
              <a:off x="5436177" y="3108468"/>
              <a:ext cx="2732811"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0">
                  <a:solidFill>
                    <a:schemeClr val="bg1"/>
                  </a:solidFill>
                </a:rPr>
                <a:t>P</a:t>
              </a:r>
              <a:r>
                <a:rPr lang="en-US" sz="1600" b="0" baseline="-25000">
                  <a:solidFill>
                    <a:schemeClr val="bg1"/>
                  </a:solidFill>
                </a:rPr>
                <a:t>532 nm</a:t>
              </a:r>
              <a:r>
                <a:rPr lang="en-US" sz="1600" b="0">
                  <a:solidFill>
                    <a:schemeClr val="bg1"/>
                  </a:solidFill>
                </a:rPr>
                <a:t> = 5 mW</a:t>
              </a:r>
            </a:p>
          </p:txBody>
        </p:sp>
      </p:gr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Grafik 7" descr="9d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116013"/>
            <a:ext cx="77343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384175" y="103188"/>
            <a:ext cx="7720013" cy="674687"/>
          </a:xfrm>
          <a:prstGeom prst="rect">
            <a:avLst/>
          </a:prstGeom>
        </p:spPr>
        <p:txBody>
          <a:bodyPr/>
          <a:lstStyle/>
          <a:p>
            <a:pPr algn="ctr">
              <a:defRPr/>
            </a:pPr>
            <a:r>
              <a:rPr lang="en-US" sz="2600" kern="0" dirty="0">
                <a:solidFill>
                  <a:schemeClr val="bg1"/>
                </a:solidFill>
                <a:latin typeface="+mj-lt"/>
                <a:ea typeface="+mj-ea"/>
                <a:cs typeface="+mj-cs"/>
              </a:rPr>
              <a:t>CHARACTERIZATION: SQUEEZING SPECTRUM</a:t>
            </a:r>
          </a:p>
        </p:txBody>
      </p:sp>
      <p:grpSp>
        <p:nvGrpSpPr>
          <p:cNvPr id="40964" name="Gruppieren 13"/>
          <p:cNvGrpSpPr>
            <a:grpSpLocks/>
          </p:cNvGrpSpPr>
          <p:nvPr/>
        </p:nvGrpSpPr>
        <p:grpSpPr bwMode="auto">
          <a:xfrm>
            <a:off x="6503988" y="1019175"/>
            <a:ext cx="2027237" cy="592138"/>
            <a:chOff x="5430981" y="2896619"/>
            <a:chExt cx="2743200" cy="944553"/>
          </a:xfrm>
        </p:grpSpPr>
        <p:sp>
          <p:nvSpPr>
            <p:cNvPr id="6" name="AutoShape 2"/>
            <p:cNvSpPr>
              <a:spLocks noChangeArrowheads="1"/>
            </p:cNvSpPr>
            <p:nvPr/>
          </p:nvSpPr>
          <p:spPr bwMode="auto">
            <a:xfrm>
              <a:off x="5430981" y="2896619"/>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0966" name="Rectangle 3"/>
            <p:cNvSpPr>
              <a:spLocks noChangeArrowheads="1"/>
            </p:cNvSpPr>
            <p:nvPr/>
          </p:nvSpPr>
          <p:spPr bwMode="auto">
            <a:xfrm>
              <a:off x="5436177" y="3108468"/>
              <a:ext cx="2732811"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0">
                  <a:solidFill>
                    <a:schemeClr val="bg1"/>
                  </a:solidFill>
                </a:rPr>
                <a:t>P</a:t>
              </a:r>
              <a:r>
                <a:rPr lang="en-US" sz="1600" b="0" baseline="-25000">
                  <a:solidFill>
                    <a:schemeClr val="bg1"/>
                  </a:solidFill>
                </a:rPr>
                <a:t>532 nm</a:t>
              </a:r>
              <a:r>
                <a:rPr lang="en-US" sz="1600" b="0">
                  <a:solidFill>
                    <a:schemeClr val="bg1"/>
                  </a:solidFill>
                </a:rPr>
                <a:t> = 45 mW</a:t>
              </a:r>
            </a:p>
          </p:txBody>
        </p:sp>
      </p:gr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descr="Pfeil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868488"/>
            <a:ext cx="11080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27" descr="Pfeil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12147">
            <a:off x="6911975" y="1557338"/>
            <a:ext cx="146843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2"/>
          <p:cNvSpPr>
            <a:spLocks noGrp="1" noChangeArrowheads="1"/>
          </p:cNvSpPr>
          <p:nvPr>
            <p:ph type="title" idx="4294967295"/>
          </p:nvPr>
        </p:nvSpPr>
        <p:spPr/>
        <p:txBody>
          <a:bodyPr/>
          <a:lstStyle/>
          <a:p>
            <a:pPr eaLnBrk="1" hangingPunct="1"/>
            <a:r>
              <a:rPr lang="en-US" sz="2600" smtClean="0"/>
              <a:t>OUTLINE</a:t>
            </a:r>
          </a:p>
        </p:txBody>
      </p:sp>
      <p:pic>
        <p:nvPicPr>
          <p:cNvPr id="9" name="Picture 25" descr="IMG_0001"/>
          <p:cNvPicPr>
            <a:picLocks noChangeAspect="1" noChangeArrowheads="1"/>
          </p:cNvPicPr>
          <p:nvPr/>
        </p:nvPicPr>
        <p:blipFill>
          <a:blip r:embed="rId5"/>
          <a:srcRect/>
          <a:stretch>
            <a:fillRect/>
          </a:stretch>
        </p:blipFill>
        <p:spPr bwMode="auto">
          <a:xfrm>
            <a:off x="1905000" y="1963738"/>
            <a:ext cx="5294313" cy="3533775"/>
          </a:xfrm>
          <a:prstGeom prst="rect">
            <a:avLst/>
          </a:prstGeom>
          <a:noFill/>
          <a:ln w="9525">
            <a:noFill/>
            <a:miter lim="800000"/>
            <a:headEnd/>
            <a:tailEnd/>
          </a:ln>
          <a:effectLst>
            <a:outerShdw blurRad="127000" dist="127000" dir="2700000" algn="tl" rotWithShape="0">
              <a:prstClr val="black">
                <a:alpha val="40000"/>
              </a:prstClr>
            </a:outerShdw>
          </a:effectLst>
        </p:spPr>
      </p:pic>
      <p:grpSp>
        <p:nvGrpSpPr>
          <p:cNvPr id="2" name="Gruppieren 34"/>
          <p:cNvGrpSpPr>
            <a:grpSpLocks/>
          </p:cNvGrpSpPr>
          <p:nvPr/>
        </p:nvGrpSpPr>
        <p:grpSpPr bwMode="auto">
          <a:xfrm>
            <a:off x="-31750" y="3919538"/>
            <a:ext cx="1974850" cy="649287"/>
            <a:chOff x="67776" y="3743325"/>
            <a:chExt cx="1609725" cy="648562"/>
          </a:xfrm>
        </p:grpSpPr>
        <p:sp>
          <p:nvSpPr>
            <p:cNvPr id="19" name="AutoShape 2"/>
            <p:cNvSpPr>
              <a:spLocks noChangeArrowheads="1"/>
            </p:cNvSpPr>
            <p:nvPr/>
          </p:nvSpPr>
          <p:spPr bwMode="auto">
            <a:xfrm>
              <a:off x="145415" y="3749668"/>
              <a:ext cx="1454446" cy="642219"/>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8214" name="Rectangle 3"/>
            <p:cNvSpPr>
              <a:spLocks noChangeArrowheads="1"/>
            </p:cNvSpPr>
            <p:nvPr/>
          </p:nvSpPr>
          <p:spPr bwMode="auto">
            <a:xfrm>
              <a:off x="67776" y="3743325"/>
              <a:ext cx="1609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dirty="0" smtClean="0">
                  <a:solidFill>
                    <a:schemeClr val="bg1"/>
                  </a:solidFill>
                </a:rPr>
                <a:t>Open work for GEO-HF</a:t>
              </a:r>
              <a:endParaRPr lang="en-US" sz="1600" dirty="0">
                <a:solidFill>
                  <a:schemeClr val="bg1"/>
                </a:solidFill>
              </a:endParaRPr>
            </a:p>
          </p:txBody>
        </p:sp>
      </p:grpSp>
      <p:grpSp>
        <p:nvGrpSpPr>
          <p:cNvPr id="3" name="Gruppieren 35"/>
          <p:cNvGrpSpPr>
            <a:grpSpLocks/>
          </p:cNvGrpSpPr>
          <p:nvPr/>
        </p:nvGrpSpPr>
        <p:grpSpPr bwMode="auto">
          <a:xfrm>
            <a:off x="301625" y="1090613"/>
            <a:ext cx="2701925" cy="804862"/>
            <a:chOff x="301336" y="913177"/>
            <a:chExt cx="2313848" cy="804926"/>
          </a:xfrm>
        </p:grpSpPr>
        <p:sp>
          <p:nvSpPr>
            <p:cNvPr id="21" name="AutoShape 2"/>
            <p:cNvSpPr>
              <a:spLocks noChangeArrowheads="1"/>
            </p:cNvSpPr>
            <p:nvPr/>
          </p:nvSpPr>
          <p:spPr bwMode="auto">
            <a:xfrm>
              <a:off x="348918" y="995734"/>
              <a:ext cx="2225481" cy="642988"/>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8212" name="Rectangle 3"/>
            <p:cNvSpPr>
              <a:spLocks noChangeArrowheads="1"/>
            </p:cNvSpPr>
            <p:nvPr/>
          </p:nvSpPr>
          <p:spPr bwMode="auto">
            <a:xfrm>
              <a:off x="301336" y="913177"/>
              <a:ext cx="2313848" cy="8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dirty="0" smtClean="0">
                  <a:solidFill>
                    <a:schemeClr val="bg1"/>
                  </a:solidFill>
                </a:rPr>
                <a:t>A glimpse into the future</a:t>
              </a:r>
              <a:endParaRPr lang="en-US" sz="1600" dirty="0">
                <a:solidFill>
                  <a:schemeClr val="bg1"/>
                </a:solidFill>
              </a:endParaRPr>
            </a:p>
          </p:txBody>
        </p:sp>
      </p:grpSp>
      <p:grpSp>
        <p:nvGrpSpPr>
          <p:cNvPr id="4" name="Gruppieren 28"/>
          <p:cNvGrpSpPr>
            <a:grpSpLocks/>
          </p:cNvGrpSpPr>
          <p:nvPr/>
        </p:nvGrpSpPr>
        <p:grpSpPr bwMode="auto">
          <a:xfrm>
            <a:off x="5884863" y="1030288"/>
            <a:ext cx="2312987" cy="804862"/>
            <a:chOff x="5884579" y="854295"/>
            <a:chExt cx="2313848" cy="804926"/>
          </a:xfrm>
        </p:grpSpPr>
        <p:sp>
          <p:nvSpPr>
            <p:cNvPr id="10" name="AutoShape 2"/>
            <p:cNvSpPr>
              <a:spLocks noChangeArrowheads="1"/>
            </p:cNvSpPr>
            <p:nvPr/>
          </p:nvSpPr>
          <p:spPr bwMode="auto">
            <a:xfrm>
              <a:off x="5932222" y="936852"/>
              <a:ext cx="2224915" cy="642988"/>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8210" name="Rectangle 3"/>
            <p:cNvSpPr>
              <a:spLocks noChangeArrowheads="1"/>
            </p:cNvSpPr>
            <p:nvPr/>
          </p:nvSpPr>
          <p:spPr bwMode="auto">
            <a:xfrm>
              <a:off x="5884579" y="854295"/>
              <a:ext cx="2313848" cy="8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dirty="0" smtClean="0">
                  <a:solidFill>
                    <a:schemeClr val="bg1"/>
                  </a:solidFill>
                </a:rPr>
                <a:t>Motivation</a:t>
              </a:r>
              <a:endParaRPr lang="en-US" sz="1600" dirty="0">
                <a:solidFill>
                  <a:schemeClr val="bg1"/>
                </a:solidFill>
              </a:endParaRPr>
            </a:p>
          </p:txBody>
        </p:sp>
      </p:grpSp>
      <p:pic>
        <p:nvPicPr>
          <p:cNvPr id="31" name="Grafik 30" descr="Pfeil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0938" y="3997325"/>
            <a:ext cx="2151062"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29"/>
          <p:cNvGrpSpPr>
            <a:grpSpLocks/>
          </p:cNvGrpSpPr>
          <p:nvPr/>
        </p:nvGrpSpPr>
        <p:grpSpPr bwMode="auto">
          <a:xfrm>
            <a:off x="7418388" y="3386138"/>
            <a:ext cx="1631950" cy="652462"/>
            <a:chOff x="7419108" y="3209924"/>
            <a:chExt cx="1631373" cy="652031"/>
          </a:xfrm>
        </p:grpSpPr>
        <p:sp>
          <p:nvSpPr>
            <p:cNvPr id="15" name="AutoShape 2"/>
            <p:cNvSpPr>
              <a:spLocks noChangeArrowheads="1"/>
            </p:cNvSpPr>
            <p:nvPr/>
          </p:nvSpPr>
          <p:spPr bwMode="auto">
            <a:xfrm>
              <a:off x="7419108" y="3219443"/>
              <a:ext cx="1631373" cy="642512"/>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8208" name="Rectangle 3"/>
            <p:cNvSpPr>
              <a:spLocks noChangeArrowheads="1"/>
            </p:cNvSpPr>
            <p:nvPr/>
          </p:nvSpPr>
          <p:spPr bwMode="auto">
            <a:xfrm>
              <a:off x="7419974" y="3209924"/>
              <a:ext cx="1628775" cy="64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dirty="0">
                  <a:solidFill>
                    <a:schemeClr val="bg1"/>
                  </a:solidFill>
                </a:rPr>
                <a:t>Squeezed </a:t>
              </a:r>
            </a:p>
            <a:p>
              <a:pPr algn="ctr"/>
              <a:r>
                <a:rPr lang="en-US" sz="1600" dirty="0" smtClean="0">
                  <a:solidFill>
                    <a:schemeClr val="bg1"/>
                  </a:solidFill>
                </a:rPr>
                <a:t>light</a:t>
              </a:r>
              <a:r>
                <a:rPr lang="en-US" sz="1600" dirty="0">
                  <a:solidFill>
                    <a:schemeClr val="bg1"/>
                  </a:solidFill>
                </a:rPr>
                <a:t>?</a:t>
              </a:r>
            </a:p>
          </p:txBody>
        </p:sp>
      </p:grpSp>
      <p:pic>
        <p:nvPicPr>
          <p:cNvPr id="32" name="Grafik 31" descr="Pfeil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575175"/>
            <a:ext cx="26352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32"/>
          <p:cNvGrpSpPr>
            <a:grpSpLocks/>
          </p:cNvGrpSpPr>
          <p:nvPr/>
        </p:nvGrpSpPr>
        <p:grpSpPr bwMode="auto">
          <a:xfrm>
            <a:off x="3367088" y="5868988"/>
            <a:ext cx="2867025" cy="804862"/>
            <a:chOff x="3366515" y="5692995"/>
            <a:chExt cx="2868030" cy="804926"/>
          </a:xfrm>
        </p:grpSpPr>
        <p:sp>
          <p:nvSpPr>
            <p:cNvPr id="17" name="AutoShape 2"/>
            <p:cNvSpPr>
              <a:spLocks noChangeArrowheads="1"/>
            </p:cNvSpPr>
            <p:nvPr/>
          </p:nvSpPr>
          <p:spPr bwMode="auto">
            <a:xfrm>
              <a:off x="3414157" y="5775552"/>
              <a:ext cx="2809271" cy="642988"/>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8206" name="Rectangle 3"/>
            <p:cNvSpPr>
              <a:spLocks noChangeArrowheads="1"/>
            </p:cNvSpPr>
            <p:nvPr/>
          </p:nvSpPr>
          <p:spPr bwMode="auto">
            <a:xfrm>
              <a:off x="3366515" y="5692995"/>
              <a:ext cx="2868030" cy="8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dirty="0" smtClean="0">
                  <a:solidFill>
                    <a:schemeClr val="bg1"/>
                  </a:solidFill>
                </a:rPr>
                <a:t>Current achievements </a:t>
              </a:r>
              <a:endParaRPr lang="en-US" sz="1600" dirty="0">
                <a:solidFill>
                  <a:schemeClr val="bg1"/>
                </a:solidFill>
              </a:endParaRPr>
            </a:p>
            <a:p>
              <a:pPr algn="ctr"/>
              <a:r>
                <a:rPr lang="en-US" sz="1600" dirty="0">
                  <a:solidFill>
                    <a:schemeClr val="bg1"/>
                  </a:solidFill>
                </a:rPr>
                <a:t>i</a:t>
              </a:r>
              <a:r>
                <a:rPr lang="en-US" sz="1600" dirty="0" smtClean="0">
                  <a:solidFill>
                    <a:schemeClr val="bg1"/>
                  </a:solidFill>
                </a:rPr>
                <a:t>n GEO 600 and LIGO-H</a:t>
              </a:r>
              <a:endParaRPr lang="en-US" sz="1600" dirty="0">
                <a:solidFill>
                  <a:schemeClr val="bg1"/>
                </a:solidFill>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949325"/>
            <a:ext cx="78867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hteck 5"/>
          <p:cNvSpPr>
            <a:spLocks noChangeArrowheads="1"/>
          </p:cNvSpPr>
          <p:nvPr/>
        </p:nvSpPr>
        <p:spPr bwMode="auto">
          <a:xfrm>
            <a:off x="0" y="6308725"/>
            <a:ext cx="9144000" cy="2952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5" name="Rectangle 2"/>
          <p:cNvSpPr txBox="1">
            <a:spLocks noChangeArrowheads="1"/>
          </p:cNvSpPr>
          <p:nvPr/>
        </p:nvSpPr>
        <p:spPr>
          <a:xfrm>
            <a:off x="-436563" y="103188"/>
            <a:ext cx="9580563" cy="674687"/>
          </a:xfrm>
          <a:prstGeom prst="rect">
            <a:avLst/>
          </a:prstGeom>
        </p:spPr>
        <p:txBody>
          <a:bodyPr/>
          <a:lstStyle/>
          <a:p>
            <a:pPr algn="ctr">
              <a:defRPr/>
            </a:pPr>
            <a:r>
              <a:rPr lang="en-US" sz="2600" kern="0">
                <a:solidFill>
                  <a:schemeClr val="bg1"/>
                </a:solidFill>
                <a:latin typeface="+mj-lt"/>
                <a:ea typeface="+mj-ea"/>
                <a:cs typeface="+mj-cs"/>
              </a:rPr>
              <a:t>LOW-FREQUENCY SQUEEZING</a:t>
            </a:r>
            <a:endParaRPr lang="en-US" sz="2600" kern="0" dirty="0">
              <a:solidFill>
                <a:schemeClr val="bg1"/>
              </a:solidFill>
              <a:latin typeface="+mj-lt"/>
              <a:ea typeface="+mj-ea"/>
              <a:cs typeface="+mj-cs"/>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Grafik 39" descr="EPIC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600" y="3567113"/>
            <a:ext cx="7764463"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AutoShape 2"/>
          <p:cNvSpPr>
            <a:spLocks noChangeArrowheads="1"/>
          </p:cNvSpPr>
          <p:nvPr/>
        </p:nvSpPr>
        <p:spPr bwMode="auto">
          <a:xfrm>
            <a:off x="195263" y="785813"/>
            <a:ext cx="5946775" cy="2355850"/>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3012" name="Rectangle 3"/>
          <p:cNvSpPr>
            <a:spLocks noChangeArrowheads="1"/>
          </p:cNvSpPr>
          <p:nvPr/>
        </p:nvSpPr>
        <p:spPr bwMode="auto">
          <a:xfrm>
            <a:off x="304800" y="854075"/>
            <a:ext cx="5832475"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Analog electronics for high-bandwidth control loops</a:t>
            </a:r>
          </a:p>
        </p:txBody>
      </p:sp>
      <p:sp>
        <p:nvSpPr>
          <p:cNvPr id="43013" name="Rectangle 3"/>
          <p:cNvSpPr>
            <a:spLocks noChangeArrowheads="1"/>
          </p:cNvSpPr>
          <p:nvPr/>
        </p:nvSpPr>
        <p:spPr bwMode="auto">
          <a:xfrm>
            <a:off x="304800" y="1379538"/>
            <a:ext cx="5514975"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Digitally interfaced to EPICS CDS</a:t>
            </a:r>
          </a:p>
        </p:txBody>
      </p:sp>
      <p:sp>
        <p:nvSpPr>
          <p:cNvPr id="43014" name="Rectangle 3"/>
          <p:cNvSpPr>
            <a:spLocks noChangeArrowheads="1"/>
          </p:cNvSpPr>
          <p:nvPr/>
        </p:nvSpPr>
        <p:spPr bwMode="auto">
          <a:xfrm>
            <a:off x="304800" y="1903413"/>
            <a:ext cx="5356225"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Permanent operation, automated lock acquisition</a:t>
            </a:r>
          </a:p>
        </p:txBody>
      </p:sp>
      <p:sp>
        <p:nvSpPr>
          <p:cNvPr id="43016" name="Rectangle 3"/>
          <p:cNvSpPr>
            <a:spLocks noChangeArrowheads="1"/>
          </p:cNvSpPr>
          <p:nvPr/>
        </p:nvSpPr>
        <p:spPr bwMode="auto">
          <a:xfrm>
            <a:off x="304800" y="2428875"/>
            <a:ext cx="5356225"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Fast lock (re)acquisition: max. 15 s</a:t>
            </a:r>
          </a:p>
        </p:txBody>
      </p:sp>
      <p:pic>
        <p:nvPicPr>
          <p:cNvPr id="48164" name="Picture 37" descr="IMG_4141"/>
          <p:cNvPicPr>
            <a:picLocks noChangeAspect="1" noChangeArrowheads="1"/>
          </p:cNvPicPr>
          <p:nvPr/>
        </p:nvPicPr>
        <p:blipFill>
          <a:blip r:embed="rId4"/>
          <a:srcRect/>
          <a:stretch>
            <a:fillRect/>
          </a:stretch>
        </p:blipFill>
        <p:spPr bwMode="auto">
          <a:xfrm>
            <a:off x="6423025" y="844550"/>
            <a:ext cx="2624138" cy="3625850"/>
          </a:xfrm>
          <a:prstGeom prst="rect">
            <a:avLst/>
          </a:prstGeom>
          <a:noFill/>
          <a:ln w="9525">
            <a:noFill/>
            <a:miter lim="800000"/>
            <a:headEnd/>
            <a:tailEnd/>
          </a:ln>
          <a:effectLst>
            <a:outerShdw blurRad="127000" dist="63500" dir="2700000" sx="101000" sy="101000" algn="tl" rotWithShape="0">
              <a:prstClr val="black">
                <a:alpha val="40000"/>
              </a:prstClr>
            </a:outerShdw>
          </a:effectLst>
        </p:spPr>
      </p:pic>
      <p:sp>
        <p:nvSpPr>
          <p:cNvPr id="55" name="Rectangle 2"/>
          <p:cNvSpPr txBox="1">
            <a:spLocks noChangeArrowheads="1"/>
          </p:cNvSpPr>
          <p:nvPr/>
        </p:nvSpPr>
        <p:spPr>
          <a:xfrm>
            <a:off x="374650" y="134938"/>
            <a:ext cx="7751763" cy="674687"/>
          </a:xfrm>
          <a:prstGeom prst="rect">
            <a:avLst/>
          </a:prstGeom>
        </p:spPr>
        <p:txBody>
          <a:bodyPr/>
          <a:lstStyle/>
          <a:p>
            <a:pPr algn="ctr">
              <a:defRPr/>
            </a:pPr>
            <a:r>
              <a:rPr lang="en-US" sz="2200" kern="0" dirty="0">
                <a:solidFill>
                  <a:schemeClr val="bg1"/>
                </a:solidFill>
                <a:latin typeface="+mj-lt"/>
                <a:ea typeface="+mj-ea"/>
                <a:cs typeface="+mj-cs"/>
              </a:rPr>
              <a:t>LONG-TERM OPERATION: ELECTRONIC CONTROL</a:t>
            </a:r>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descr="Temperature-Detuning-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925" y="2211388"/>
            <a:ext cx="2306638"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fik 33" descr="LockSchem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6150" y="998538"/>
            <a:ext cx="309086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Pfeil nach unten 30"/>
          <p:cNvSpPr/>
          <p:nvPr/>
        </p:nvSpPr>
        <p:spPr bwMode="auto">
          <a:xfrm rot="2809513">
            <a:off x="1890713" y="4079875"/>
            <a:ext cx="292100" cy="1190625"/>
          </a:xfrm>
          <a:prstGeom prst="down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sp>
        <p:nvSpPr>
          <p:cNvPr id="42" name="Pfeil nach unten 41"/>
          <p:cNvSpPr/>
          <p:nvPr/>
        </p:nvSpPr>
        <p:spPr bwMode="auto">
          <a:xfrm rot="19184272">
            <a:off x="6840538" y="4046538"/>
            <a:ext cx="290512" cy="1104900"/>
          </a:xfrm>
          <a:prstGeom prst="down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sp>
        <p:nvSpPr>
          <p:cNvPr id="10"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INFLUENCE OF CHANGING PUMP POWER</a:t>
            </a:r>
          </a:p>
        </p:txBody>
      </p:sp>
      <p:grpSp>
        <p:nvGrpSpPr>
          <p:cNvPr id="2" name="Gruppieren 15"/>
          <p:cNvGrpSpPr>
            <a:grpSpLocks/>
          </p:cNvGrpSpPr>
          <p:nvPr/>
        </p:nvGrpSpPr>
        <p:grpSpPr bwMode="auto">
          <a:xfrm>
            <a:off x="2670175" y="2535238"/>
            <a:ext cx="3803650" cy="638175"/>
            <a:chOff x="2296391" y="1094085"/>
            <a:chExt cx="3803063" cy="638617"/>
          </a:xfrm>
        </p:grpSpPr>
        <p:sp>
          <p:nvSpPr>
            <p:cNvPr id="17" name="AutoShape 2"/>
            <p:cNvSpPr>
              <a:spLocks noChangeArrowheads="1"/>
            </p:cNvSpPr>
            <p:nvPr/>
          </p:nvSpPr>
          <p:spPr bwMode="auto">
            <a:xfrm>
              <a:off x="2296391" y="1122680"/>
              <a:ext cx="3803063" cy="581427"/>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3038" name="Rectangle 3"/>
            <p:cNvSpPr>
              <a:spLocks noChangeArrowheads="1"/>
            </p:cNvSpPr>
            <p:nvPr/>
          </p:nvSpPr>
          <p:spPr bwMode="auto">
            <a:xfrm>
              <a:off x="2317168" y="1094085"/>
              <a:ext cx="3761509"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Changing crystal temperature</a:t>
              </a:r>
            </a:p>
          </p:txBody>
        </p:sp>
      </p:grpSp>
      <p:grpSp>
        <p:nvGrpSpPr>
          <p:cNvPr id="3" name="Gruppieren 23"/>
          <p:cNvGrpSpPr>
            <a:grpSpLocks/>
          </p:cNvGrpSpPr>
          <p:nvPr/>
        </p:nvGrpSpPr>
        <p:grpSpPr bwMode="auto">
          <a:xfrm>
            <a:off x="2373313" y="3751263"/>
            <a:ext cx="4397375" cy="638175"/>
            <a:chOff x="2635831" y="3366236"/>
            <a:chExt cx="4398813" cy="638617"/>
          </a:xfrm>
        </p:grpSpPr>
        <p:sp>
          <p:nvSpPr>
            <p:cNvPr id="20" name="AutoShape 2"/>
            <p:cNvSpPr>
              <a:spLocks noChangeArrowheads="1"/>
            </p:cNvSpPr>
            <p:nvPr/>
          </p:nvSpPr>
          <p:spPr bwMode="auto">
            <a:xfrm>
              <a:off x="2635831" y="3394831"/>
              <a:ext cx="4398813" cy="581427"/>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3036" name="Rectangle 3"/>
            <p:cNvSpPr>
              <a:spLocks noChangeArrowheads="1"/>
            </p:cNvSpPr>
            <p:nvPr/>
          </p:nvSpPr>
          <p:spPr bwMode="auto">
            <a:xfrm>
              <a:off x="2656607" y="3366236"/>
              <a:ext cx="4367645"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Cavity detuning for s-polarized light</a:t>
              </a:r>
            </a:p>
          </p:txBody>
        </p:sp>
      </p:grpSp>
      <p:sp>
        <p:nvSpPr>
          <p:cNvPr id="28" name="Pfeil nach unten 27"/>
          <p:cNvSpPr/>
          <p:nvPr/>
        </p:nvSpPr>
        <p:spPr bwMode="auto">
          <a:xfrm>
            <a:off x="4425950" y="2036763"/>
            <a:ext cx="292100" cy="404812"/>
          </a:xfrm>
          <a:prstGeom prst="down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sp>
        <p:nvSpPr>
          <p:cNvPr id="29" name="Pfeil nach unten 28"/>
          <p:cNvSpPr/>
          <p:nvPr/>
        </p:nvSpPr>
        <p:spPr bwMode="auto">
          <a:xfrm>
            <a:off x="4422775" y="3270250"/>
            <a:ext cx="290513" cy="404813"/>
          </a:xfrm>
          <a:prstGeom prst="down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grpSp>
        <p:nvGrpSpPr>
          <p:cNvPr id="4" name="Gruppieren 36"/>
          <p:cNvGrpSpPr>
            <a:grpSpLocks/>
          </p:cNvGrpSpPr>
          <p:nvPr/>
        </p:nvGrpSpPr>
        <p:grpSpPr bwMode="auto">
          <a:xfrm>
            <a:off x="187325" y="5108575"/>
            <a:ext cx="1516063" cy="638175"/>
            <a:chOff x="187040" y="5108448"/>
            <a:chExt cx="1392379" cy="638617"/>
          </a:xfrm>
        </p:grpSpPr>
        <p:sp>
          <p:nvSpPr>
            <p:cNvPr id="26" name="AutoShape 2"/>
            <p:cNvSpPr>
              <a:spLocks noChangeArrowheads="1"/>
            </p:cNvSpPr>
            <p:nvPr/>
          </p:nvSpPr>
          <p:spPr bwMode="auto">
            <a:xfrm>
              <a:off x="187040" y="5137043"/>
              <a:ext cx="1392379" cy="581427"/>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3034" name="Rectangle 3"/>
            <p:cNvSpPr>
              <a:spLocks noChangeArrowheads="1"/>
            </p:cNvSpPr>
            <p:nvPr/>
          </p:nvSpPr>
          <p:spPr bwMode="auto">
            <a:xfrm>
              <a:off x="207816" y="5108448"/>
              <a:ext cx="1330039"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Optical gain</a:t>
              </a:r>
            </a:p>
          </p:txBody>
        </p:sp>
      </p:grpSp>
      <p:sp>
        <p:nvSpPr>
          <p:cNvPr id="32" name="Pfeil nach unten 31"/>
          <p:cNvSpPr/>
          <p:nvPr/>
        </p:nvSpPr>
        <p:spPr bwMode="auto">
          <a:xfrm rot="2089965">
            <a:off x="1822450" y="1474788"/>
            <a:ext cx="290513" cy="3970337"/>
          </a:xfrm>
          <a:prstGeom prst="down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grpSp>
        <p:nvGrpSpPr>
          <p:cNvPr id="43021" name="Gruppieren 14"/>
          <p:cNvGrpSpPr>
            <a:grpSpLocks/>
          </p:cNvGrpSpPr>
          <p:nvPr/>
        </p:nvGrpSpPr>
        <p:grpSpPr bwMode="auto">
          <a:xfrm>
            <a:off x="3033713" y="1041400"/>
            <a:ext cx="3076575" cy="933450"/>
            <a:chOff x="2296391" y="1094085"/>
            <a:chExt cx="3803063" cy="638617"/>
          </a:xfrm>
        </p:grpSpPr>
        <p:sp>
          <p:nvSpPr>
            <p:cNvPr id="13" name="AutoShape 2"/>
            <p:cNvSpPr>
              <a:spLocks noChangeArrowheads="1"/>
            </p:cNvSpPr>
            <p:nvPr/>
          </p:nvSpPr>
          <p:spPr bwMode="auto">
            <a:xfrm>
              <a:off x="2296391" y="1122323"/>
              <a:ext cx="3803063" cy="582141"/>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3032" name="Rectangle 3"/>
            <p:cNvSpPr>
              <a:spLocks noChangeArrowheads="1"/>
            </p:cNvSpPr>
            <p:nvPr/>
          </p:nvSpPr>
          <p:spPr bwMode="auto">
            <a:xfrm>
              <a:off x="2317168" y="1094085"/>
              <a:ext cx="3761509"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532 nm </a:t>
              </a:r>
            </a:p>
            <a:p>
              <a:pPr algn="ctr"/>
              <a:r>
                <a:rPr lang="en-US" sz="1600">
                  <a:solidFill>
                    <a:schemeClr val="bg1"/>
                  </a:solidFill>
                </a:rPr>
                <a:t>pump power fluctuations</a:t>
              </a:r>
            </a:p>
          </p:txBody>
        </p:sp>
      </p:grpSp>
      <p:grpSp>
        <p:nvGrpSpPr>
          <p:cNvPr id="6" name="Gruppieren 38"/>
          <p:cNvGrpSpPr>
            <a:grpSpLocks/>
          </p:cNvGrpSpPr>
          <p:nvPr/>
        </p:nvGrpSpPr>
        <p:grpSpPr bwMode="auto">
          <a:xfrm>
            <a:off x="6465888" y="5091113"/>
            <a:ext cx="2247900" cy="638175"/>
            <a:chOff x="6331534" y="5091130"/>
            <a:chExt cx="2247896" cy="638617"/>
          </a:xfrm>
        </p:grpSpPr>
        <p:sp>
          <p:nvSpPr>
            <p:cNvPr id="35" name="AutoShape 2"/>
            <p:cNvSpPr>
              <a:spLocks noChangeArrowheads="1"/>
            </p:cNvSpPr>
            <p:nvPr/>
          </p:nvSpPr>
          <p:spPr bwMode="auto">
            <a:xfrm>
              <a:off x="6331534" y="5119725"/>
              <a:ext cx="2247896" cy="581427"/>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3030" name="Rectangle 3"/>
            <p:cNvSpPr>
              <a:spLocks noChangeArrowheads="1"/>
            </p:cNvSpPr>
            <p:nvPr/>
          </p:nvSpPr>
          <p:spPr bwMode="auto">
            <a:xfrm>
              <a:off x="6352310" y="5091130"/>
              <a:ext cx="2175166"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Coherent control</a:t>
              </a:r>
            </a:p>
            <a:p>
              <a:pPr algn="ctr"/>
              <a:r>
                <a:rPr lang="en-US" sz="1600">
                  <a:solidFill>
                    <a:schemeClr val="bg1"/>
                  </a:solidFill>
                </a:rPr>
                <a:t>error signals</a:t>
              </a:r>
            </a:p>
          </p:txBody>
        </p:sp>
      </p:grpSp>
      <p:grpSp>
        <p:nvGrpSpPr>
          <p:cNvPr id="7" name="Gruppieren 42"/>
          <p:cNvGrpSpPr>
            <a:grpSpLocks/>
          </p:cNvGrpSpPr>
          <p:nvPr/>
        </p:nvGrpSpPr>
        <p:grpSpPr bwMode="auto">
          <a:xfrm>
            <a:off x="2967038" y="4502150"/>
            <a:ext cx="2247900" cy="1230313"/>
            <a:chOff x="2966612" y="4502738"/>
            <a:chExt cx="2247896" cy="1230472"/>
          </a:xfrm>
        </p:grpSpPr>
        <p:grpSp>
          <p:nvGrpSpPr>
            <p:cNvPr id="43025" name="Gruppieren 37"/>
            <p:cNvGrpSpPr>
              <a:grpSpLocks/>
            </p:cNvGrpSpPr>
            <p:nvPr/>
          </p:nvGrpSpPr>
          <p:grpSpPr bwMode="auto">
            <a:xfrm>
              <a:off x="2966612" y="5094593"/>
              <a:ext cx="2247896" cy="638617"/>
              <a:chOff x="2542313" y="5094593"/>
              <a:chExt cx="2247896" cy="638617"/>
            </a:xfrm>
          </p:grpSpPr>
          <p:sp>
            <p:nvSpPr>
              <p:cNvPr id="33" name="AutoShape 2"/>
              <p:cNvSpPr>
                <a:spLocks noChangeArrowheads="1"/>
              </p:cNvSpPr>
              <p:nvPr/>
            </p:nvSpPr>
            <p:spPr bwMode="auto">
              <a:xfrm>
                <a:off x="2542313" y="5123531"/>
                <a:ext cx="2247896" cy="581101"/>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3028" name="Rectangle 3"/>
              <p:cNvSpPr>
                <a:spLocks noChangeArrowheads="1"/>
              </p:cNvSpPr>
              <p:nvPr/>
            </p:nvSpPr>
            <p:spPr bwMode="auto">
              <a:xfrm>
                <a:off x="2563089" y="5094593"/>
                <a:ext cx="2175166"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Squeezing ellipse</a:t>
                </a:r>
              </a:p>
              <a:p>
                <a:pPr algn="ctr"/>
                <a:r>
                  <a:rPr lang="en-US" sz="1600">
                    <a:solidFill>
                      <a:schemeClr val="bg1"/>
                    </a:solidFill>
                  </a:rPr>
                  <a:t>angle change</a:t>
                </a:r>
              </a:p>
            </p:txBody>
          </p:sp>
        </p:grpSp>
        <p:sp>
          <p:nvSpPr>
            <p:cNvPr id="41" name="Pfeil nach unten 40"/>
            <p:cNvSpPr/>
            <p:nvPr/>
          </p:nvSpPr>
          <p:spPr bwMode="auto">
            <a:xfrm>
              <a:off x="3944510" y="4502738"/>
              <a:ext cx="292099" cy="527118"/>
            </a:xfrm>
            <a:prstGeom prst="down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grpSp>
      <p:pic>
        <p:nvPicPr>
          <p:cNvPr id="36" name="Grafik 35" descr="Temperature-Detuning-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8925" y="2211388"/>
            <a:ext cx="23082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Gerade Verbindung 18"/>
          <p:cNvCxnSpPr>
            <a:cxnSpLocks noChangeShapeType="1"/>
          </p:cNvCxnSpPr>
          <p:nvPr/>
        </p:nvCxnSpPr>
        <p:spPr bwMode="auto">
          <a:xfrm>
            <a:off x="4913739" y="6494463"/>
            <a:ext cx="422232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9" name="Text Box 12"/>
          <p:cNvSpPr txBox="1">
            <a:spLocks noChangeArrowheads="1"/>
          </p:cNvSpPr>
          <p:nvPr/>
        </p:nvSpPr>
        <p:spPr bwMode="auto">
          <a:xfrm>
            <a:off x="3441500" y="6537325"/>
            <a:ext cx="5648325" cy="184150"/>
          </a:xfrm>
          <a:prstGeom prst="rect">
            <a:avLst/>
          </a:prstGeom>
          <a:noFill/>
          <a:ln w="9525">
            <a:noFill/>
            <a:miter lim="800000"/>
            <a:headEnd/>
            <a:tailEnd/>
          </a:ln>
        </p:spPr>
        <p:txBody>
          <a:bodyPr lIns="0" tIns="0" rIns="0" bIns="0">
            <a:spAutoFit/>
          </a:bodyPr>
          <a:lstStyle/>
          <a:p>
            <a:pPr algn="r">
              <a:spcBef>
                <a:spcPct val="25000"/>
              </a:spcBef>
              <a:defRPr/>
            </a:pPr>
            <a:r>
              <a:rPr lang="de-DE" sz="1200" b="0" dirty="0">
                <a:latin typeface="+mj-lt"/>
                <a:sym typeface="Symbol" pitchFamily="18" charset="2"/>
              </a:rPr>
              <a:t>Khalaidovski </a:t>
            </a:r>
            <a:r>
              <a:rPr lang="de-DE" sz="1200" b="0" i="1" dirty="0">
                <a:latin typeface="+mj-lt"/>
                <a:sym typeface="Symbol" pitchFamily="18" charset="2"/>
              </a:rPr>
              <a:t>et al.</a:t>
            </a:r>
            <a:r>
              <a:rPr lang="de-DE" sz="1200" b="0" dirty="0">
                <a:latin typeface="+mj-lt"/>
                <a:sym typeface="Symbol" pitchFamily="18" charset="2"/>
              </a:rPr>
              <a:t>, </a:t>
            </a:r>
            <a:r>
              <a:rPr lang="de-DE" sz="1200" b="0" dirty="0" smtClean="0">
                <a:latin typeface="+mj-lt"/>
                <a:sym typeface="Symbol" pitchFamily="18" charset="2"/>
              </a:rPr>
              <a:t>Class</a:t>
            </a:r>
            <a:r>
              <a:rPr lang="de-DE" sz="1200" b="0" dirty="0">
                <a:latin typeface="+mj-lt"/>
                <a:sym typeface="Symbol" pitchFamily="18" charset="2"/>
              </a:rPr>
              <a:t>. Quantum Grav. </a:t>
            </a:r>
            <a:r>
              <a:rPr lang="de-DE" sz="1200" b="0" dirty="0" smtClean="0">
                <a:latin typeface="+mj-lt"/>
                <a:sym typeface="Symbol" pitchFamily="18" charset="2"/>
              </a:rPr>
              <a:t>29 (2012) 075001</a:t>
            </a:r>
            <a:endParaRPr lang="de-DE" sz="1200" b="0" dirty="0">
              <a:latin typeface="+mj-lt"/>
              <a:sym typeface="Symbol" pitchFamily="18" charset="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500"/>
                                        <p:tgtEl>
                                          <p:spTgt spid="36"/>
                                        </p:tgtEl>
                                      </p:cBhvr>
                                    </p:animEffect>
                                    <p:set>
                                      <p:cBhvr>
                                        <p:cTn id="41" dur="1" fill="hold">
                                          <p:stCondLst>
                                            <p:cond delay="499"/>
                                          </p:stCondLst>
                                        </p:cTn>
                                        <p:tgtEl>
                                          <p:spTgt spid="36"/>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10"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P spid="28" grpId="0" animBg="1"/>
      <p:bldP spid="29"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Grafik 7" descr="Experimental scheme - MZ.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317625"/>
            <a:ext cx="87915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PUMP POWER STABILIZATION</a:t>
            </a:r>
          </a:p>
        </p:txBody>
      </p:sp>
      <p:cxnSp>
        <p:nvCxnSpPr>
          <p:cNvPr id="6" name="Gerade Verbindung 18"/>
          <p:cNvCxnSpPr>
            <a:cxnSpLocks noChangeShapeType="1"/>
          </p:cNvCxnSpPr>
          <p:nvPr/>
        </p:nvCxnSpPr>
        <p:spPr bwMode="auto">
          <a:xfrm>
            <a:off x="4913739" y="6494463"/>
            <a:ext cx="422232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 name="Text Box 12"/>
          <p:cNvSpPr txBox="1">
            <a:spLocks noChangeArrowheads="1"/>
          </p:cNvSpPr>
          <p:nvPr/>
        </p:nvSpPr>
        <p:spPr bwMode="auto">
          <a:xfrm>
            <a:off x="3441500" y="6537325"/>
            <a:ext cx="5648325" cy="184150"/>
          </a:xfrm>
          <a:prstGeom prst="rect">
            <a:avLst/>
          </a:prstGeom>
          <a:noFill/>
          <a:ln w="9525">
            <a:noFill/>
            <a:miter lim="800000"/>
            <a:headEnd/>
            <a:tailEnd/>
          </a:ln>
        </p:spPr>
        <p:txBody>
          <a:bodyPr lIns="0" tIns="0" rIns="0" bIns="0">
            <a:spAutoFit/>
          </a:bodyPr>
          <a:lstStyle/>
          <a:p>
            <a:pPr algn="r">
              <a:spcBef>
                <a:spcPct val="25000"/>
              </a:spcBef>
              <a:defRPr/>
            </a:pPr>
            <a:r>
              <a:rPr lang="de-DE" sz="1200" b="0" dirty="0">
                <a:latin typeface="+mj-lt"/>
                <a:sym typeface="Symbol" pitchFamily="18" charset="2"/>
              </a:rPr>
              <a:t>Khalaidovski </a:t>
            </a:r>
            <a:r>
              <a:rPr lang="de-DE" sz="1200" b="0" i="1" dirty="0">
                <a:latin typeface="+mj-lt"/>
                <a:sym typeface="Symbol" pitchFamily="18" charset="2"/>
              </a:rPr>
              <a:t>et al.</a:t>
            </a:r>
            <a:r>
              <a:rPr lang="de-DE" sz="1200" b="0" dirty="0">
                <a:latin typeface="+mj-lt"/>
                <a:sym typeface="Symbol" pitchFamily="18" charset="2"/>
              </a:rPr>
              <a:t>, </a:t>
            </a:r>
            <a:r>
              <a:rPr lang="de-DE" sz="1200" b="0" dirty="0" smtClean="0">
                <a:latin typeface="+mj-lt"/>
                <a:sym typeface="Symbol" pitchFamily="18" charset="2"/>
              </a:rPr>
              <a:t>Class</a:t>
            </a:r>
            <a:r>
              <a:rPr lang="de-DE" sz="1200" b="0" dirty="0">
                <a:latin typeface="+mj-lt"/>
                <a:sym typeface="Symbol" pitchFamily="18" charset="2"/>
              </a:rPr>
              <a:t>. Quantum Grav. </a:t>
            </a:r>
            <a:r>
              <a:rPr lang="de-DE" sz="1200" b="0" dirty="0" smtClean="0">
                <a:latin typeface="+mj-lt"/>
                <a:sym typeface="Symbol" pitchFamily="18" charset="2"/>
              </a:rPr>
              <a:t>29 (2012) 075001</a:t>
            </a:r>
            <a:endParaRPr lang="de-DE" sz="1200" b="0" dirty="0">
              <a:latin typeface="+mj-lt"/>
              <a:sym typeface="Symbol" pitchFamily="18" charset="2"/>
            </a:endParaRPr>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descr="Ansich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313" y="1133475"/>
            <a:ext cx="24701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1" descr="mz1"/>
          <p:cNvPicPr>
            <a:picLocks noChangeAspect="1" noChangeArrowheads="1"/>
          </p:cNvPicPr>
          <p:nvPr/>
        </p:nvPicPr>
        <p:blipFill>
          <a:blip r:embed="rId4"/>
          <a:srcRect/>
          <a:stretch>
            <a:fillRect/>
          </a:stretch>
        </p:blipFill>
        <p:spPr bwMode="auto">
          <a:xfrm>
            <a:off x="71438" y="1116013"/>
            <a:ext cx="6410325" cy="4699000"/>
          </a:xfrm>
          <a:prstGeom prst="rect">
            <a:avLst/>
          </a:prstGeom>
          <a:noFill/>
          <a:ln w="9525">
            <a:noFill/>
            <a:miter lim="800000"/>
            <a:headEnd/>
            <a:tailEnd/>
          </a:ln>
          <a:effectLst>
            <a:outerShdw blurRad="127000" dist="63500" dir="2700000" sx="101000" sy="101000" algn="tl" rotWithShape="0">
              <a:srgbClr val="58564C">
                <a:alpha val="40000"/>
              </a:srgbClr>
            </a:outerShdw>
          </a:effectLst>
        </p:spPr>
      </p:pic>
      <p:sp>
        <p:nvSpPr>
          <p:cNvPr id="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PUMP POWER STABILIZATION</a:t>
            </a:r>
          </a:p>
        </p:txBody>
      </p:sp>
      <p:cxnSp>
        <p:nvCxnSpPr>
          <p:cNvPr id="7" name="Gerade Verbindung 18"/>
          <p:cNvCxnSpPr>
            <a:cxnSpLocks noChangeShapeType="1"/>
          </p:cNvCxnSpPr>
          <p:nvPr/>
        </p:nvCxnSpPr>
        <p:spPr bwMode="auto">
          <a:xfrm>
            <a:off x="4913739" y="6494463"/>
            <a:ext cx="422232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 name="Text Box 12"/>
          <p:cNvSpPr txBox="1">
            <a:spLocks noChangeArrowheads="1"/>
          </p:cNvSpPr>
          <p:nvPr/>
        </p:nvSpPr>
        <p:spPr bwMode="auto">
          <a:xfrm>
            <a:off x="3441500" y="6537325"/>
            <a:ext cx="5648325" cy="184150"/>
          </a:xfrm>
          <a:prstGeom prst="rect">
            <a:avLst/>
          </a:prstGeom>
          <a:noFill/>
          <a:ln w="9525">
            <a:noFill/>
            <a:miter lim="800000"/>
            <a:headEnd/>
            <a:tailEnd/>
          </a:ln>
        </p:spPr>
        <p:txBody>
          <a:bodyPr lIns="0" tIns="0" rIns="0" bIns="0">
            <a:spAutoFit/>
          </a:bodyPr>
          <a:lstStyle/>
          <a:p>
            <a:pPr algn="r">
              <a:spcBef>
                <a:spcPct val="25000"/>
              </a:spcBef>
              <a:defRPr/>
            </a:pPr>
            <a:r>
              <a:rPr lang="de-DE" sz="1200" b="0" dirty="0">
                <a:latin typeface="+mj-lt"/>
                <a:sym typeface="Symbol" pitchFamily="18" charset="2"/>
              </a:rPr>
              <a:t>Khalaidovski </a:t>
            </a:r>
            <a:r>
              <a:rPr lang="de-DE" sz="1200" b="0" i="1" dirty="0">
                <a:latin typeface="+mj-lt"/>
                <a:sym typeface="Symbol" pitchFamily="18" charset="2"/>
              </a:rPr>
              <a:t>et al.</a:t>
            </a:r>
            <a:r>
              <a:rPr lang="de-DE" sz="1200" b="0" dirty="0">
                <a:latin typeface="+mj-lt"/>
                <a:sym typeface="Symbol" pitchFamily="18" charset="2"/>
              </a:rPr>
              <a:t>, </a:t>
            </a:r>
            <a:r>
              <a:rPr lang="de-DE" sz="1200" b="0" dirty="0" smtClean="0">
                <a:latin typeface="+mj-lt"/>
                <a:sym typeface="Symbol" pitchFamily="18" charset="2"/>
              </a:rPr>
              <a:t>Class</a:t>
            </a:r>
            <a:r>
              <a:rPr lang="de-DE" sz="1200" b="0" dirty="0">
                <a:latin typeface="+mj-lt"/>
                <a:sym typeface="Symbol" pitchFamily="18" charset="2"/>
              </a:rPr>
              <a:t>. Quantum Grav. </a:t>
            </a:r>
            <a:r>
              <a:rPr lang="de-DE" sz="1200" b="0" dirty="0" smtClean="0">
                <a:latin typeface="+mj-lt"/>
                <a:sym typeface="Symbol" pitchFamily="18" charset="2"/>
              </a:rPr>
              <a:t>29 (2012) 075001</a:t>
            </a:r>
            <a:endParaRPr lang="de-DE" sz="1200" b="0" dirty="0">
              <a:latin typeface="+mj-lt"/>
              <a:sym typeface="Symbol" pitchFamily="18" charset="2"/>
            </a:endParaRPr>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LONG-TERM STABILITY</a:t>
            </a:r>
          </a:p>
        </p:txBody>
      </p:sp>
      <p:pic>
        <p:nvPicPr>
          <p:cNvPr id="46085" name="Grafik 11" descr="SqzLongter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850" y="1038225"/>
            <a:ext cx="69723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sqz-spectrogram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8388" y="3813175"/>
            <a:ext cx="70072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5"/>
          <p:cNvGrpSpPr>
            <a:grpSpLocks/>
          </p:cNvGrpSpPr>
          <p:nvPr/>
        </p:nvGrpSpPr>
        <p:grpSpPr bwMode="auto">
          <a:xfrm>
            <a:off x="3495675" y="3416300"/>
            <a:ext cx="2584450" cy="720725"/>
            <a:chOff x="4937865" y="1575977"/>
            <a:chExt cx="2585154" cy="720413"/>
          </a:xfrm>
        </p:grpSpPr>
        <p:sp>
          <p:nvSpPr>
            <p:cNvPr id="14" name="AutoShape 2"/>
            <p:cNvSpPr>
              <a:spLocks noChangeArrowheads="1"/>
            </p:cNvSpPr>
            <p:nvPr/>
          </p:nvSpPr>
          <p:spPr bwMode="auto">
            <a:xfrm>
              <a:off x="4937865" y="1575977"/>
              <a:ext cx="2585154" cy="72041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46089" name="Rectangle 3"/>
            <p:cNvSpPr>
              <a:spLocks noChangeArrowheads="1"/>
            </p:cNvSpPr>
            <p:nvPr/>
          </p:nvSpPr>
          <p:spPr bwMode="auto">
            <a:xfrm>
              <a:off x="4939597" y="1675756"/>
              <a:ext cx="2581690"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0">
                  <a:solidFill>
                    <a:schemeClr val="bg1"/>
                  </a:solidFill>
                  <a:latin typeface="Helvetica" pitchFamily="2" charset="0"/>
                </a:rPr>
                <a:t>Duty cycle: 99.93 %</a:t>
              </a:r>
              <a:endParaRPr lang="en-US" b="0" baseline="-25000">
                <a:solidFill>
                  <a:schemeClr val="bg1"/>
                </a:solidFill>
                <a:latin typeface="Helvetica" pitchFamily="2" charset="0"/>
              </a:endParaRPr>
            </a:p>
          </p:txBody>
        </p:sp>
      </p:grpSp>
      <p:cxnSp>
        <p:nvCxnSpPr>
          <p:cNvPr id="10" name="Gerade Verbindung 18"/>
          <p:cNvCxnSpPr>
            <a:cxnSpLocks noChangeShapeType="1"/>
          </p:cNvCxnSpPr>
          <p:nvPr/>
        </p:nvCxnSpPr>
        <p:spPr bwMode="auto">
          <a:xfrm>
            <a:off x="4913739" y="6494463"/>
            <a:ext cx="422232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 name="Text Box 12"/>
          <p:cNvSpPr txBox="1">
            <a:spLocks noChangeArrowheads="1"/>
          </p:cNvSpPr>
          <p:nvPr/>
        </p:nvSpPr>
        <p:spPr bwMode="auto">
          <a:xfrm>
            <a:off x="3441500" y="6537325"/>
            <a:ext cx="5648325" cy="184150"/>
          </a:xfrm>
          <a:prstGeom prst="rect">
            <a:avLst/>
          </a:prstGeom>
          <a:noFill/>
          <a:ln w="9525">
            <a:noFill/>
            <a:miter lim="800000"/>
            <a:headEnd/>
            <a:tailEnd/>
          </a:ln>
        </p:spPr>
        <p:txBody>
          <a:bodyPr lIns="0" tIns="0" rIns="0" bIns="0">
            <a:spAutoFit/>
          </a:bodyPr>
          <a:lstStyle/>
          <a:p>
            <a:pPr algn="r">
              <a:spcBef>
                <a:spcPct val="25000"/>
              </a:spcBef>
              <a:defRPr/>
            </a:pPr>
            <a:r>
              <a:rPr lang="de-DE" sz="1200" b="0" dirty="0">
                <a:latin typeface="+mj-lt"/>
                <a:sym typeface="Symbol" pitchFamily="18" charset="2"/>
              </a:rPr>
              <a:t>Khalaidovski </a:t>
            </a:r>
            <a:r>
              <a:rPr lang="de-DE" sz="1200" b="0" i="1" dirty="0">
                <a:latin typeface="+mj-lt"/>
                <a:sym typeface="Symbol" pitchFamily="18" charset="2"/>
              </a:rPr>
              <a:t>et al.</a:t>
            </a:r>
            <a:r>
              <a:rPr lang="de-DE" sz="1200" b="0" dirty="0">
                <a:latin typeface="+mj-lt"/>
                <a:sym typeface="Symbol" pitchFamily="18" charset="2"/>
              </a:rPr>
              <a:t>, </a:t>
            </a:r>
            <a:r>
              <a:rPr lang="de-DE" sz="1200" b="0" dirty="0" smtClean="0">
                <a:latin typeface="+mj-lt"/>
                <a:sym typeface="Symbol" pitchFamily="18" charset="2"/>
              </a:rPr>
              <a:t>Class</a:t>
            </a:r>
            <a:r>
              <a:rPr lang="de-DE" sz="1200" b="0" dirty="0">
                <a:latin typeface="+mj-lt"/>
                <a:sym typeface="Symbol" pitchFamily="18" charset="2"/>
              </a:rPr>
              <a:t>. Quantum Grav. </a:t>
            </a:r>
            <a:r>
              <a:rPr lang="de-DE" sz="1200" b="0" dirty="0" smtClean="0">
                <a:latin typeface="+mj-lt"/>
                <a:sym typeface="Symbol" pitchFamily="18" charset="2"/>
              </a:rPr>
              <a:t>29 (2012) 075001</a:t>
            </a:r>
            <a:endParaRPr lang="de-DE" sz="1200" b="0" dirty="0">
              <a:latin typeface="+mj-lt"/>
              <a:sym typeface="Symbol" pitchFamily="18" charset="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593725" y="2439988"/>
            <a:ext cx="7993063" cy="1978025"/>
          </a:xfrm>
          <a:prstGeom prst="roundRect">
            <a:avLst>
              <a:gd name="adj" fmla="val 16667"/>
            </a:avLst>
          </a:prstGeom>
          <a:gradFill rotWithShape="0">
            <a:gsLst>
              <a:gs pos="0">
                <a:srgbClr val="3A6DAF"/>
              </a:gs>
              <a:gs pos="100000">
                <a:srgbClr val="3A6DAF">
                  <a:gamma/>
                  <a:shade val="46275"/>
                  <a:invGamma/>
                </a:srgbClr>
              </a:gs>
            </a:gsLst>
            <a:lin ang="0" scaled="1"/>
          </a:gradFill>
          <a:ln w="9525">
            <a:noFill/>
            <a:round/>
            <a:headEnd/>
            <a:tailEnd/>
          </a:ln>
          <a:effectLst>
            <a:outerShdw dist="107763" dir="2700000" algn="ctr" rotWithShape="0">
              <a:srgbClr val="808080">
                <a:alpha val="50000"/>
              </a:srgbClr>
            </a:outerShdw>
          </a:effectLst>
        </p:spPr>
        <p:txBody>
          <a:bodyPr wrap="none" anchor="ctr"/>
          <a:lstStyle/>
          <a:p>
            <a:pPr>
              <a:defRPr/>
            </a:pPr>
            <a:endParaRPr lang="de-DE"/>
          </a:p>
        </p:txBody>
      </p:sp>
      <p:sp>
        <p:nvSpPr>
          <p:cNvPr id="47107" name="Rectangle 3"/>
          <p:cNvSpPr>
            <a:spLocks noChangeArrowheads="1"/>
          </p:cNvSpPr>
          <p:nvPr/>
        </p:nvSpPr>
        <p:spPr bwMode="auto">
          <a:xfrm>
            <a:off x="598488" y="2824163"/>
            <a:ext cx="7983537"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chemeClr val="bg1"/>
                </a:solidFill>
              </a:rPr>
              <a:t>Implementation in GEO 600</a:t>
            </a:r>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IMG_4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0450"/>
            <a:ext cx="7827963"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TRANSPORT</a:t>
            </a:r>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IMG_41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0450"/>
            <a:ext cx="78232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TRANSPORT</a:t>
            </a:r>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CIMG47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0450"/>
            <a:ext cx="7720013"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TRANSPORT</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dirty="0" smtClean="0"/>
              <a:t>MOTIVATION</a:t>
            </a:r>
          </a:p>
        </p:txBody>
      </p:sp>
      <p:sp>
        <p:nvSpPr>
          <p:cNvPr id="10" name="AutoShape 2"/>
          <p:cNvSpPr>
            <a:spLocks noChangeArrowheads="1"/>
          </p:cNvSpPr>
          <p:nvPr/>
        </p:nvSpPr>
        <p:spPr bwMode="auto">
          <a:xfrm>
            <a:off x="593725" y="2439988"/>
            <a:ext cx="7993063" cy="1978025"/>
          </a:xfrm>
          <a:prstGeom prst="roundRect">
            <a:avLst>
              <a:gd name="adj" fmla="val 16667"/>
            </a:avLst>
          </a:prstGeom>
          <a:gradFill rotWithShape="0">
            <a:gsLst>
              <a:gs pos="0">
                <a:srgbClr val="3A6DAF"/>
              </a:gs>
              <a:gs pos="100000">
                <a:srgbClr val="3A6DAF">
                  <a:gamma/>
                  <a:shade val="46275"/>
                  <a:invGamma/>
                </a:srgbClr>
              </a:gs>
            </a:gsLst>
            <a:lin ang="0" scaled="1"/>
          </a:gradFill>
          <a:ln w="9525">
            <a:noFill/>
            <a:round/>
            <a:headEnd/>
            <a:tailEnd/>
          </a:ln>
          <a:effectLst>
            <a:outerShdw dist="107763" dir="2700000" algn="ctr" rotWithShape="0">
              <a:srgbClr val="808080">
                <a:alpha val="50000"/>
              </a:srgbClr>
            </a:outerShdw>
          </a:effectLst>
        </p:spPr>
        <p:txBody>
          <a:bodyPr wrap="none" anchor="ctr"/>
          <a:lstStyle/>
          <a:p>
            <a:pPr>
              <a:defRPr/>
            </a:pPr>
            <a:endParaRPr lang="de-DE"/>
          </a:p>
        </p:txBody>
      </p:sp>
      <p:sp>
        <p:nvSpPr>
          <p:cNvPr id="11" name="Rectangle 3"/>
          <p:cNvSpPr>
            <a:spLocks noChangeArrowheads="1"/>
          </p:cNvSpPr>
          <p:nvPr/>
        </p:nvSpPr>
        <p:spPr bwMode="auto">
          <a:xfrm>
            <a:off x="598488" y="2824163"/>
            <a:ext cx="7983537"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smtClean="0">
                <a:solidFill>
                  <a:schemeClr val="bg1"/>
                </a:solidFill>
              </a:rPr>
              <a:t>Surpass the quantum noise limit</a:t>
            </a:r>
            <a:endParaRPr lang="en-US" sz="3200" dirty="0">
              <a:solidFill>
                <a:schemeClr val="bg1"/>
              </a:solidFill>
            </a:endParaRPr>
          </a:p>
        </p:txBody>
      </p:sp>
    </p:spTree>
    <p:extLst>
      <p:ext uri="{BB962C8B-B14F-4D97-AF65-F5344CB8AC3E}">
        <p14:creationId xmlns:p14="http://schemas.microsoft.com/office/powerpoint/2010/main" val="70942572"/>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CIMG47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060450"/>
            <a:ext cx="69596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TRANSPORT</a:t>
            </a:r>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CIMG48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060450"/>
            <a:ext cx="69596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ARRIVED AT THE DETECTION BENCH</a:t>
            </a:r>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Grafik 3" descr="Dispu - schematic 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3" y="798513"/>
            <a:ext cx="8816975"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INTEGRATION INTO GEO 600</a:t>
            </a:r>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Grafik 3" descr="Dispu - schemati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3" y="798513"/>
            <a:ext cx="8910637"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INTEGRATION INTO GEO 600</a:t>
            </a:r>
          </a:p>
        </p:txBody>
      </p:sp>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rafik 8" descr="Dispu - schematic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3" y="798513"/>
            <a:ext cx="8910637"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INTEGRATION INTO GEO 600 – PLL</a:t>
            </a:r>
          </a:p>
        </p:txBody>
      </p:sp>
      <p:sp>
        <p:nvSpPr>
          <p:cNvPr id="13" name="AutoShape 2"/>
          <p:cNvSpPr>
            <a:spLocks noChangeArrowheads="1"/>
          </p:cNvSpPr>
          <p:nvPr/>
        </p:nvSpPr>
        <p:spPr bwMode="auto">
          <a:xfrm>
            <a:off x="3736975" y="758825"/>
            <a:ext cx="5260975" cy="1911350"/>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53253" name="Rectangle 3"/>
          <p:cNvSpPr>
            <a:spLocks noChangeArrowheads="1"/>
          </p:cNvSpPr>
          <p:nvPr/>
        </p:nvSpPr>
        <p:spPr bwMode="auto">
          <a:xfrm>
            <a:off x="3846513" y="820738"/>
            <a:ext cx="5151437"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15 </a:t>
            </a:r>
            <a:r>
              <a:rPr lang="en-US" b="0" dirty="0" err="1">
                <a:solidFill>
                  <a:schemeClr val="bg1"/>
                </a:solidFill>
                <a:latin typeface="+mj-lt"/>
              </a:rPr>
              <a:t>mW</a:t>
            </a:r>
            <a:r>
              <a:rPr lang="en-US" b="0" dirty="0">
                <a:solidFill>
                  <a:schemeClr val="bg1"/>
                </a:solidFill>
                <a:latin typeface="+mj-lt"/>
              </a:rPr>
              <a:t> pick-off beam from GEO 600 main laser</a:t>
            </a:r>
          </a:p>
        </p:txBody>
      </p:sp>
      <p:sp>
        <p:nvSpPr>
          <p:cNvPr id="53254" name="Rectangle 3"/>
          <p:cNvSpPr>
            <a:spLocks noChangeArrowheads="1"/>
          </p:cNvSpPr>
          <p:nvPr/>
        </p:nvSpPr>
        <p:spPr bwMode="auto">
          <a:xfrm>
            <a:off x="3846513" y="1247775"/>
            <a:ext cx="5514975"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Fiber-coupled AOM (80 MHz)</a:t>
            </a:r>
          </a:p>
        </p:txBody>
      </p:sp>
      <p:sp>
        <p:nvSpPr>
          <p:cNvPr id="53255" name="Rectangle 3"/>
          <p:cNvSpPr>
            <a:spLocks noChangeArrowheads="1"/>
          </p:cNvSpPr>
          <p:nvPr/>
        </p:nvSpPr>
        <p:spPr bwMode="auto">
          <a:xfrm>
            <a:off x="3846513" y="1673225"/>
            <a:ext cx="5354637"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Fiber to detection bench (3 </a:t>
            </a:r>
            <a:r>
              <a:rPr lang="en-US" b="0" dirty="0" err="1">
                <a:solidFill>
                  <a:schemeClr val="bg1"/>
                </a:solidFill>
                <a:latin typeface="+mj-lt"/>
              </a:rPr>
              <a:t>mW</a:t>
            </a:r>
            <a:r>
              <a:rPr lang="en-US" b="0" dirty="0">
                <a:solidFill>
                  <a:schemeClr val="bg1"/>
                </a:solidFill>
                <a:latin typeface="+mj-lt"/>
              </a:rPr>
              <a:t> at  output)</a:t>
            </a:r>
          </a:p>
        </p:txBody>
      </p:sp>
      <p:sp>
        <p:nvSpPr>
          <p:cNvPr id="53256" name="Rectangle 3"/>
          <p:cNvSpPr>
            <a:spLocks noChangeArrowheads="1"/>
          </p:cNvSpPr>
          <p:nvPr/>
        </p:nvSpPr>
        <p:spPr bwMode="auto">
          <a:xfrm>
            <a:off x="3846513" y="2100263"/>
            <a:ext cx="5354637"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Commercial PLL (</a:t>
            </a:r>
            <a:r>
              <a:rPr lang="en-US" b="0" dirty="0" err="1">
                <a:solidFill>
                  <a:schemeClr val="bg1"/>
                </a:solidFill>
                <a:latin typeface="+mj-lt"/>
              </a:rPr>
              <a:t>InnoLight</a:t>
            </a:r>
            <a:r>
              <a:rPr lang="en-US" b="0" dirty="0">
                <a:solidFill>
                  <a:schemeClr val="bg1"/>
                </a:solidFill>
                <a:latin typeface="+mj-lt"/>
              </a:rPr>
              <a:t> GmbH)</a:t>
            </a:r>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Grafik 3" descr="Dispu - schematic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3" y="798513"/>
            <a:ext cx="8904287"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INTEGRATION INTO GEO 600 – MM</a:t>
            </a:r>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Grafik 7" descr="OMCMMmea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188" y="950913"/>
            <a:ext cx="7413625"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5"/>
          <p:cNvGrpSpPr>
            <a:grpSpLocks/>
          </p:cNvGrpSpPr>
          <p:nvPr/>
        </p:nvGrpSpPr>
        <p:grpSpPr bwMode="auto">
          <a:xfrm>
            <a:off x="2693988" y="1697038"/>
            <a:ext cx="4484687" cy="720725"/>
            <a:chOff x="4937865" y="1575977"/>
            <a:chExt cx="2585154" cy="720413"/>
          </a:xfrm>
        </p:grpSpPr>
        <p:sp>
          <p:nvSpPr>
            <p:cNvPr id="7" name="AutoShape 2"/>
            <p:cNvSpPr>
              <a:spLocks noChangeArrowheads="1"/>
            </p:cNvSpPr>
            <p:nvPr/>
          </p:nvSpPr>
          <p:spPr bwMode="auto">
            <a:xfrm>
              <a:off x="4937865" y="1575977"/>
              <a:ext cx="2585154" cy="72041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55302" name="Rectangle 3"/>
            <p:cNvSpPr>
              <a:spLocks noChangeArrowheads="1"/>
            </p:cNvSpPr>
            <p:nvPr/>
          </p:nvSpPr>
          <p:spPr bwMode="auto">
            <a:xfrm>
              <a:off x="4939695" y="1675946"/>
              <a:ext cx="2581494" cy="520475"/>
            </a:xfrm>
            <a:prstGeom prst="rect">
              <a:avLst/>
            </a:prstGeom>
            <a:noFill/>
            <a:ln w="9525">
              <a:noFill/>
              <a:miter lim="800000"/>
              <a:headEnd/>
              <a:tailEnd/>
            </a:ln>
          </p:spPr>
          <p:txBody>
            <a:bodyPr anchor="ctr"/>
            <a:lstStyle/>
            <a:p>
              <a:pPr algn="ctr">
                <a:defRPr/>
              </a:pPr>
              <a:r>
                <a:rPr lang="en-US" b="0" dirty="0">
                  <a:solidFill>
                    <a:schemeClr val="bg1"/>
                  </a:solidFill>
                  <a:latin typeface="+mj-lt"/>
                </a:rPr>
                <a:t>Mode-matching to IFO and OMC: 94.5 %</a:t>
              </a:r>
              <a:endParaRPr lang="en-US" b="0" baseline="-25000" dirty="0">
                <a:solidFill>
                  <a:schemeClr val="bg1"/>
                </a:solidFill>
                <a:latin typeface="+mj-lt"/>
              </a:endParaRPr>
            </a:p>
          </p:txBody>
        </p:sp>
      </p:grpSp>
      <p:sp>
        <p:nvSpPr>
          <p:cNvPr id="9"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INTEGRATION INTO GEO 600 – MM</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Grafik 3" descr="Dispu - schematic 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88" y="798513"/>
            <a:ext cx="8905875"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INTEGRATION INTO GEO 600</a:t>
            </a:r>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Grafik 14" descr="SqueezedGEO-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774700"/>
            <a:ext cx="86106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384175" y="103188"/>
            <a:ext cx="7772400" cy="674687"/>
          </a:xfrm>
          <a:prstGeom prst="rect">
            <a:avLst/>
          </a:prstGeom>
        </p:spPr>
        <p:txBody>
          <a:bodyPr/>
          <a:lstStyle/>
          <a:p>
            <a:pPr algn="ctr">
              <a:defRPr/>
            </a:pPr>
            <a:r>
              <a:rPr lang="en-US" sz="2600" kern="0" dirty="0">
                <a:solidFill>
                  <a:schemeClr val="bg1"/>
                </a:solidFill>
                <a:latin typeface="+mj-lt"/>
                <a:ea typeface="+mj-ea"/>
                <a:cs typeface="+mj-cs"/>
              </a:rPr>
              <a:t>“CLASSICAL” GEO 600 SENSITIVITY</a:t>
            </a:r>
          </a:p>
        </p:txBody>
      </p:sp>
      <p:sp>
        <p:nvSpPr>
          <p:cNvPr id="57356" name="Rectangle 3"/>
          <p:cNvSpPr>
            <a:spLocks noChangeArrowheads="1"/>
          </p:cNvSpPr>
          <p:nvPr/>
        </p:nvSpPr>
        <p:spPr bwMode="auto">
          <a:xfrm>
            <a:off x="2495550" y="1139825"/>
            <a:ext cx="2251075" cy="804863"/>
          </a:xfrm>
          <a:prstGeom prst="rect">
            <a:avLst/>
          </a:prstGeom>
          <a:noFill/>
          <a:ln w="9525">
            <a:noFill/>
            <a:miter lim="800000"/>
            <a:headEnd/>
            <a:tailEnd/>
          </a:ln>
        </p:spPr>
        <p:txBody>
          <a:bodyPr anchor="ctr"/>
          <a:lstStyle/>
          <a:p>
            <a:pPr algn="ctr">
              <a:defRPr/>
            </a:pPr>
            <a:r>
              <a:rPr lang="en-US" b="0" dirty="0">
                <a:solidFill>
                  <a:schemeClr val="bg1"/>
                </a:solidFill>
                <a:latin typeface="+mj-lt"/>
              </a:rPr>
              <a:t>Up to 3.5 dB</a:t>
            </a:r>
          </a:p>
          <a:p>
            <a:pPr algn="ctr">
              <a:defRPr/>
            </a:pPr>
            <a:r>
              <a:rPr lang="en-US" b="0" dirty="0">
                <a:solidFill>
                  <a:schemeClr val="bg1"/>
                </a:solidFill>
                <a:latin typeface="+mj-lt"/>
              </a:rPr>
              <a:t>detected squeezing</a:t>
            </a:r>
            <a:endParaRPr lang="en-US" b="0" baseline="-25000" dirty="0">
              <a:solidFill>
                <a:schemeClr val="bg1"/>
              </a:solidFill>
              <a:latin typeface="+mj-lt"/>
            </a:endParaRPr>
          </a:p>
        </p:txBody>
      </p:sp>
      <p:pic>
        <p:nvPicPr>
          <p:cNvPr id="59397" name="Picture 11" descr="AE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57188"/>
            <a:ext cx="3841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384175" y="103188"/>
            <a:ext cx="7772400" cy="674687"/>
          </a:xfrm>
          <a:prstGeom prst="rect">
            <a:avLst/>
          </a:prstGeom>
        </p:spPr>
        <p:txBody>
          <a:bodyPr/>
          <a:lstStyle/>
          <a:p>
            <a:pPr algn="ctr">
              <a:defRPr/>
            </a:pPr>
            <a:r>
              <a:rPr lang="en-US" sz="2600" kern="0" dirty="0">
                <a:solidFill>
                  <a:schemeClr val="bg1"/>
                </a:solidFill>
                <a:latin typeface="+mj-lt"/>
                <a:ea typeface="+mj-ea"/>
                <a:cs typeface="+mj-cs"/>
              </a:rPr>
              <a:t>SQUEEZING-ENHANCED GEO 600 SENSITIVITY</a:t>
            </a:r>
          </a:p>
        </p:txBody>
      </p:sp>
      <p:pic>
        <p:nvPicPr>
          <p:cNvPr id="60419" name="Picture 11" descr="AE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57188"/>
            <a:ext cx="3841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feil nach links und rechts 15"/>
          <p:cNvSpPr/>
          <p:nvPr/>
        </p:nvSpPr>
        <p:spPr bwMode="auto">
          <a:xfrm>
            <a:off x="4821238" y="1381125"/>
            <a:ext cx="571500" cy="322263"/>
          </a:xfrm>
          <a:prstGeom prst="leftRight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prstClr val="black">
                <a:alpha val="40000"/>
              </a:prstClr>
            </a:outerShdw>
          </a:effectLst>
        </p:spPr>
        <p:txBody>
          <a:bodyPr lIns="90000" tIns="46800" rIns="90000" bIns="46800"/>
          <a:lstStyle/>
          <a:p>
            <a:pPr>
              <a:defRPr/>
            </a:pPr>
            <a:endParaRPr lang="de-DE"/>
          </a:p>
        </p:txBody>
      </p:sp>
      <p:sp>
        <p:nvSpPr>
          <p:cNvPr id="60421" name="Rechteck 13"/>
          <p:cNvSpPr>
            <a:spLocks noChangeArrowheads="1"/>
          </p:cNvSpPr>
          <p:nvPr/>
        </p:nvSpPr>
        <p:spPr bwMode="auto">
          <a:xfrm>
            <a:off x="0" y="6473825"/>
            <a:ext cx="9144000" cy="384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cxnSp>
        <p:nvCxnSpPr>
          <p:cNvPr id="60422" name="Gerade Verbindung 18"/>
          <p:cNvCxnSpPr>
            <a:cxnSpLocks noChangeShapeType="1"/>
          </p:cNvCxnSpPr>
          <p:nvPr/>
        </p:nvCxnSpPr>
        <p:spPr bwMode="auto">
          <a:xfrm>
            <a:off x="4748213" y="6618288"/>
            <a:ext cx="438785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423" name="Text Box 12"/>
          <p:cNvSpPr txBox="1">
            <a:spLocks noChangeArrowheads="1"/>
          </p:cNvSpPr>
          <p:nvPr/>
        </p:nvSpPr>
        <p:spPr bwMode="auto">
          <a:xfrm>
            <a:off x="1766888" y="6662738"/>
            <a:ext cx="73421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spcBef>
                <a:spcPct val="25000"/>
              </a:spcBef>
            </a:pPr>
            <a:r>
              <a:rPr lang="de-DE" sz="1200" b="0">
                <a:latin typeface="Helvetica" pitchFamily="2" charset="0"/>
                <a:sym typeface="Symbol" pitchFamily="18" charset="2"/>
              </a:rPr>
              <a:t>The LIGO Scientific Collaboration, </a:t>
            </a:r>
            <a:r>
              <a:rPr lang="de-DE" sz="1200">
                <a:latin typeface="Helvetica" pitchFamily="2" charset="0"/>
                <a:sym typeface="Symbol" pitchFamily="18" charset="2"/>
              </a:rPr>
              <a:t>Nature Phys. </a:t>
            </a:r>
            <a:r>
              <a:rPr lang="de-DE" sz="1200" b="0">
                <a:latin typeface="Helvetica" pitchFamily="2" charset="0"/>
                <a:sym typeface="Symbol" pitchFamily="18" charset="2"/>
              </a:rPr>
              <a:t>7 (2011) 962-965</a:t>
            </a:r>
          </a:p>
        </p:txBody>
      </p:sp>
      <p:pic>
        <p:nvPicPr>
          <p:cNvPr id="60424" name="Grafik 14" descr="SqueezedGEO-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774700"/>
            <a:ext cx="86106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5"/>
          <p:cNvGrpSpPr>
            <a:grpSpLocks/>
          </p:cNvGrpSpPr>
          <p:nvPr/>
        </p:nvGrpSpPr>
        <p:grpSpPr bwMode="auto">
          <a:xfrm>
            <a:off x="5465763" y="987425"/>
            <a:ext cx="2566987" cy="1109663"/>
            <a:chOff x="4937865" y="1575977"/>
            <a:chExt cx="2585154" cy="720413"/>
          </a:xfrm>
        </p:grpSpPr>
        <p:sp>
          <p:nvSpPr>
            <p:cNvPr id="7" name="AutoShape 2"/>
            <p:cNvSpPr>
              <a:spLocks noChangeArrowheads="1"/>
            </p:cNvSpPr>
            <p:nvPr/>
          </p:nvSpPr>
          <p:spPr bwMode="auto">
            <a:xfrm>
              <a:off x="4937865" y="1575977"/>
              <a:ext cx="2585154" cy="72041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57358" name="Rectangle 3"/>
            <p:cNvSpPr>
              <a:spLocks noChangeArrowheads="1"/>
            </p:cNvSpPr>
            <p:nvPr/>
          </p:nvSpPr>
          <p:spPr bwMode="auto">
            <a:xfrm>
              <a:off x="4939463" y="1675949"/>
              <a:ext cx="2581958" cy="520469"/>
            </a:xfrm>
            <a:prstGeom prst="rect">
              <a:avLst/>
            </a:prstGeom>
            <a:noFill/>
            <a:ln w="9525">
              <a:noFill/>
              <a:miter lim="800000"/>
              <a:headEnd/>
              <a:tailEnd/>
            </a:ln>
          </p:spPr>
          <p:txBody>
            <a:bodyPr anchor="ctr"/>
            <a:lstStyle/>
            <a:p>
              <a:pPr algn="ctr">
                <a:defRPr/>
              </a:pPr>
              <a:r>
                <a:rPr lang="en-US" b="0" dirty="0">
                  <a:solidFill>
                    <a:schemeClr val="bg1"/>
                  </a:solidFill>
                  <a:latin typeface="+mj-lt"/>
                </a:rPr>
                <a:t>Factor 1.5</a:t>
              </a:r>
            </a:p>
            <a:p>
              <a:pPr algn="ctr">
                <a:defRPr/>
              </a:pPr>
              <a:r>
                <a:rPr lang="en-US" b="0" dirty="0">
                  <a:solidFill>
                    <a:schemeClr val="bg1"/>
                  </a:solidFill>
                  <a:latin typeface="+mj-lt"/>
                </a:rPr>
                <a:t>sensitivity improvement</a:t>
              </a:r>
              <a:endParaRPr lang="en-US" b="0" baseline="-25000" dirty="0">
                <a:solidFill>
                  <a:schemeClr val="bg1"/>
                </a:solidFill>
                <a:latin typeface="+mj-lt"/>
              </a:endParaRPr>
            </a:p>
          </p:txBody>
        </p:sp>
      </p:grpSp>
      <p:grpSp>
        <p:nvGrpSpPr>
          <p:cNvPr id="3" name="Gruppieren 9"/>
          <p:cNvGrpSpPr>
            <a:grpSpLocks/>
          </p:cNvGrpSpPr>
          <p:nvPr/>
        </p:nvGrpSpPr>
        <p:grpSpPr bwMode="auto">
          <a:xfrm>
            <a:off x="2493963" y="985838"/>
            <a:ext cx="2254250" cy="1112837"/>
            <a:chOff x="4937865" y="1575977"/>
            <a:chExt cx="2585154" cy="720413"/>
          </a:xfrm>
        </p:grpSpPr>
        <p:sp>
          <p:nvSpPr>
            <p:cNvPr id="11" name="AutoShape 2"/>
            <p:cNvSpPr>
              <a:spLocks noChangeArrowheads="1"/>
            </p:cNvSpPr>
            <p:nvPr/>
          </p:nvSpPr>
          <p:spPr bwMode="auto">
            <a:xfrm>
              <a:off x="4937865" y="1575977"/>
              <a:ext cx="2585154" cy="72041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57356" name="Rectangle 3"/>
            <p:cNvSpPr>
              <a:spLocks noChangeArrowheads="1"/>
            </p:cNvSpPr>
            <p:nvPr/>
          </p:nvSpPr>
          <p:spPr bwMode="auto">
            <a:xfrm>
              <a:off x="4939685" y="1675663"/>
              <a:ext cx="2581513" cy="521041"/>
            </a:xfrm>
            <a:prstGeom prst="rect">
              <a:avLst/>
            </a:prstGeom>
            <a:noFill/>
            <a:ln w="9525">
              <a:noFill/>
              <a:miter lim="800000"/>
              <a:headEnd/>
              <a:tailEnd/>
            </a:ln>
          </p:spPr>
          <p:txBody>
            <a:bodyPr anchor="ctr"/>
            <a:lstStyle/>
            <a:p>
              <a:pPr algn="ctr">
                <a:defRPr/>
              </a:pPr>
              <a:r>
                <a:rPr lang="en-US" b="0" dirty="0">
                  <a:solidFill>
                    <a:schemeClr val="bg1"/>
                  </a:solidFill>
                  <a:latin typeface="+mj-lt"/>
                </a:rPr>
                <a:t>Up to 3.5 dB</a:t>
              </a:r>
            </a:p>
            <a:p>
              <a:pPr algn="ctr">
                <a:defRPr/>
              </a:pPr>
              <a:r>
                <a:rPr lang="en-US" b="0" dirty="0">
                  <a:solidFill>
                    <a:schemeClr val="bg1"/>
                  </a:solidFill>
                  <a:latin typeface="+mj-lt"/>
                </a:rPr>
                <a:t>detected squeezing</a:t>
              </a:r>
              <a:endParaRPr lang="en-US" b="0" baseline="-25000" dirty="0">
                <a:solidFill>
                  <a:schemeClr val="bg1"/>
                </a:solidFill>
                <a:latin typeface="+mj-l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3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THE GW OBSERVATORY GEO 600</a:t>
            </a:r>
          </a:p>
        </p:txBody>
      </p:sp>
      <p:pic>
        <p:nvPicPr>
          <p:cNvPr id="13315" name="Grafik 4" descr="GEOpho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3" y="684213"/>
            <a:ext cx="80803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350940"/>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hteck 8"/>
          <p:cNvSpPr>
            <a:spLocks noChangeArrowheads="1"/>
          </p:cNvSpPr>
          <p:nvPr/>
        </p:nvSpPr>
        <p:spPr bwMode="auto">
          <a:xfrm>
            <a:off x="3038475" y="4703763"/>
            <a:ext cx="5902325" cy="1808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10"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VIEW INTO THE MAIN BUILDING</a:t>
            </a:r>
          </a:p>
        </p:txBody>
      </p:sp>
      <p:pic>
        <p:nvPicPr>
          <p:cNvPr id="61444" name="Grafik 13" descr="Geo mit Sq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09613"/>
            <a:ext cx="9144000"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1" descr="AE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57188"/>
            <a:ext cx="3841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611188" y="2674938"/>
            <a:ext cx="7993062" cy="1560512"/>
          </a:xfrm>
          <a:prstGeom prst="roundRect">
            <a:avLst>
              <a:gd name="adj" fmla="val 16667"/>
            </a:avLst>
          </a:prstGeom>
          <a:gradFill rotWithShape="0">
            <a:gsLst>
              <a:gs pos="0">
                <a:srgbClr val="3A6DAF"/>
              </a:gs>
              <a:gs pos="100000">
                <a:srgbClr val="3A6DAF">
                  <a:gamma/>
                  <a:shade val="46275"/>
                  <a:invGamma/>
                </a:srgbClr>
              </a:gs>
            </a:gsLst>
            <a:lin ang="0" scaled="1"/>
          </a:gradFill>
          <a:ln w="9525">
            <a:noFill/>
            <a:round/>
            <a:headEnd/>
            <a:tailEnd/>
          </a:ln>
          <a:effectLst>
            <a:outerShdw dist="107763" dir="2700000" algn="ctr" rotWithShape="0">
              <a:srgbClr val="808080">
                <a:alpha val="50000"/>
              </a:srgbClr>
            </a:outerShdw>
          </a:effectLst>
        </p:spPr>
        <p:txBody>
          <a:bodyPr wrap="none" anchor="ctr"/>
          <a:lstStyle/>
          <a:p>
            <a:pPr>
              <a:defRPr/>
            </a:pPr>
            <a:endParaRPr lang="de-DE"/>
          </a:p>
        </p:txBody>
      </p:sp>
      <p:sp>
        <p:nvSpPr>
          <p:cNvPr id="62467" name="Rectangle 3"/>
          <p:cNvSpPr>
            <a:spLocks noChangeArrowheads="1"/>
          </p:cNvSpPr>
          <p:nvPr/>
        </p:nvSpPr>
        <p:spPr bwMode="auto">
          <a:xfrm>
            <a:off x="760413" y="2670175"/>
            <a:ext cx="77724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smtClean="0">
                <a:solidFill>
                  <a:schemeClr val="bg1"/>
                </a:solidFill>
              </a:rPr>
              <a:t>The LIGO-H1 squeezing experiment</a:t>
            </a:r>
            <a:endParaRPr lang="en-US" sz="3200" dirty="0">
              <a:solidFill>
                <a:schemeClr val="bg1"/>
              </a:solidFill>
            </a:endParaRPr>
          </a:p>
        </p:txBody>
      </p:sp>
    </p:spTree>
    <p:extLst>
      <p:ext uri="{BB962C8B-B14F-4D97-AF65-F5344CB8AC3E}">
        <p14:creationId xmlns:p14="http://schemas.microsoft.com/office/powerpoint/2010/main" val="2757645533"/>
      </p:ext>
    </p:extLst>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LIGO SQUEEZED-LIGHT LASER</a:t>
            </a:r>
          </a:p>
        </p:txBody>
      </p:sp>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94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03188"/>
            <a:ext cx="8021638" cy="674687"/>
          </a:xfrm>
          <a:prstGeom prst="rect">
            <a:avLst/>
          </a:prstGeom>
        </p:spPr>
        <p:txBody>
          <a:bodyPr/>
          <a:lstStyle/>
          <a:p>
            <a:pPr algn="r">
              <a:defRPr/>
            </a:pPr>
            <a:r>
              <a:rPr lang="en-US" sz="2600" kern="0" dirty="0">
                <a:solidFill>
                  <a:schemeClr val="bg1"/>
                </a:solidFill>
                <a:latin typeface="+mj-lt"/>
                <a:ea typeface="+mj-ea"/>
                <a:cs typeface="+mj-cs"/>
              </a:rPr>
              <a:t>LIGO-SQUEEZER</a:t>
            </a:r>
          </a:p>
        </p:txBody>
      </p:sp>
      <p:sp>
        <p:nvSpPr>
          <p:cNvPr id="104451" name="Rechteck 22"/>
          <p:cNvSpPr>
            <a:spLocks noChangeArrowheads="1"/>
          </p:cNvSpPr>
          <p:nvPr/>
        </p:nvSpPr>
        <p:spPr bwMode="auto">
          <a:xfrm>
            <a:off x="0" y="2292350"/>
            <a:ext cx="9144000" cy="45656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104452" name="Text Box 42"/>
          <p:cNvSpPr txBox="1">
            <a:spLocks noChangeArrowheads="1"/>
          </p:cNvSpPr>
          <p:nvPr/>
        </p:nvSpPr>
        <p:spPr bwMode="auto">
          <a:xfrm>
            <a:off x="4995863" y="731838"/>
            <a:ext cx="39862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cs typeface="Arial" charset="0"/>
              </a:rPr>
              <a:t>• generally similar to AEI device</a:t>
            </a:r>
            <a:endParaRPr lang="de-DE"/>
          </a:p>
        </p:txBody>
      </p:sp>
      <p:sp>
        <p:nvSpPr>
          <p:cNvPr id="104453" name="Text Box 42"/>
          <p:cNvSpPr txBox="1">
            <a:spLocks noChangeArrowheads="1"/>
          </p:cNvSpPr>
          <p:nvPr/>
        </p:nvSpPr>
        <p:spPr bwMode="auto">
          <a:xfrm>
            <a:off x="4995863" y="1209675"/>
            <a:ext cx="39862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cs typeface="Arial" charset="0"/>
              </a:rPr>
              <a:t>• main differences:</a:t>
            </a:r>
            <a:endParaRPr lang="de-DE"/>
          </a:p>
        </p:txBody>
      </p:sp>
      <p:grpSp>
        <p:nvGrpSpPr>
          <p:cNvPr id="104456" name="Gruppieren 20"/>
          <p:cNvGrpSpPr>
            <a:grpSpLocks/>
          </p:cNvGrpSpPr>
          <p:nvPr/>
        </p:nvGrpSpPr>
        <p:grpSpPr bwMode="auto">
          <a:xfrm>
            <a:off x="5195888" y="1627027"/>
            <a:ext cx="4383087" cy="712006"/>
            <a:chOff x="5195888" y="2306634"/>
            <a:chExt cx="4383087" cy="711580"/>
          </a:xfrm>
        </p:grpSpPr>
        <p:sp>
          <p:nvSpPr>
            <p:cNvPr id="104470" name="Text Box 42"/>
            <p:cNvSpPr txBox="1">
              <a:spLocks noChangeArrowheads="1"/>
            </p:cNvSpPr>
            <p:nvPr/>
          </p:nvSpPr>
          <p:spPr bwMode="auto">
            <a:xfrm>
              <a:off x="5195888" y="2306634"/>
              <a:ext cx="438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600" b="0" dirty="0">
                  <a:cs typeface="Arial" charset="0"/>
                </a:rPr>
                <a:t>- no cleanroom environment</a:t>
              </a:r>
              <a:endParaRPr lang="de-DE" sz="1600" b="0" dirty="0"/>
            </a:p>
          </p:txBody>
        </p:sp>
        <p:sp>
          <p:nvSpPr>
            <p:cNvPr id="104471" name="Text Box 42"/>
            <p:cNvSpPr txBox="1">
              <a:spLocks noChangeArrowheads="1"/>
            </p:cNvSpPr>
            <p:nvPr/>
          </p:nvSpPr>
          <p:spPr bwMode="auto">
            <a:xfrm>
              <a:off x="5205413" y="2677683"/>
              <a:ext cx="3938587" cy="3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600" b="0" dirty="0">
                  <a:cs typeface="Arial" charset="0"/>
                  <a:sym typeface="Symbol" pitchFamily="18" charset="2"/>
                </a:rPr>
                <a:t></a:t>
              </a:r>
              <a:r>
                <a:rPr lang="de-DE" sz="1600" b="0" dirty="0">
                  <a:cs typeface="Arial" charset="0"/>
                </a:rPr>
                <a:t> higher stray light </a:t>
              </a:r>
              <a:r>
                <a:rPr lang="de-DE" sz="1600" b="0" dirty="0" smtClean="0">
                  <a:cs typeface="Arial" charset="0"/>
                </a:rPr>
                <a:t>contribution possible</a:t>
              </a:r>
              <a:endParaRPr lang="de-DE" sz="1600" b="0" dirty="0"/>
            </a:p>
          </p:txBody>
        </p:sp>
      </p:grpSp>
      <p:sp>
        <p:nvSpPr>
          <p:cNvPr id="104458" name="Text Box 42"/>
          <p:cNvSpPr txBox="1">
            <a:spLocks noChangeArrowheads="1"/>
          </p:cNvSpPr>
          <p:nvPr/>
        </p:nvSpPr>
        <p:spPr bwMode="auto">
          <a:xfrm>
            <a:off x="5199063" y="4626275"/>
            <a:ext cx="39862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600" b="0">
                <a:cs typeface="Arial" charset="0"/>
              </a:rPr>
              <a:t>- SHG design</a:t>
            </a:r>
            <a:endParaRPr lang="de-DE" sz="1600" b="0"/>
          </a:p>
        </p:txBody>
      </p:sp>
      <p:sp>
        <p:nvSpPr>
          <p:cNvPr id="104459" name="Text Box 42"/>
          <p:cNvSpPr txBox="1">
            <a:spLocks noChangeArrowheads="1"/>
          </p:cNvSpPr>
          <p:nvPr/>
        </p:nvSpPr>
        <p:spPr bwMode="auto">
          <a:xfrm>
            <a:off x="5203825" y="3102800"/>
            <a:ext cx="39862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600" b="0" dirty="0">
                <a:cs typeface="Arial" charset="0"/>
              </a:rPr>
              <a:t>- doubly-resonant (1064 nm and 532 nm)</a:t>
            </a:r>
            <a:endParaRPr lang="de-DE" sz="1600" b="0" dirty="0"/>
          </a:p>
        </p:txBody>
      </p:sp>
      <p:pic>
        <p:nvPicPr>
          <p:cNvPr id="104460" name="Grafik 8" descr="Setup MIT Squeez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9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61" name="Gruppieren 19"/>
          <p:cNvGrpSpPr>
            <a:grpSpLocks/>
          </p:cNvGrpSpPr>
          <p:nvPr/>
        </p:nvGrpSpPr>
        <p:grpSpPr bwMode="auto">
          <a:xfrm>
            <a:off x="5195888" y="2411250"/>
            <a:ext cx="3986212" cy="677863"/>
            <a:chOff x="5195888" y="3334321"/>
            <a:chExt cx="3986212" cy="678168"/>
          </a:xfrm>
        </p:grpSpPr>
        <p:sp>
          <p:nvSpPr>
            <p:cNvPr id="104468" name="Text Box 42"/>
            <p:cNvSpPr txBox="1">
              <a:spLocks noChangeArrowheads="1"/>
            </p:cNvSpPr>
            <p:nvPr/>
          </p:nvSpPr>
          <p:spPr bwMode="auto">
            <a:xfrm>
              <a:off x="5195888" y="3334321"/>
              <a:ext cx="39862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600" b="0">
                  <a:cs typeface="Arial" charset="0"/>
                </a:rPr>
                <a:t>- bow-tie configuration</a:t>
              </a:r>
              <a:endParaRPr lang="de-DE" sz="1600" b="0"/>
            </a:p>
          </p:txBody>
        </p:sp>
        <p:sp>
          <p:nvSpPr>
            <p:cNvPr id="104469" name="Text Box 42"/>
            <p:cNvSpPr txBox="1">
              <a:spLocks noChangeArrowheads="1"/>
            </p:cNvSpPr>
            <p:nvPr/>
          </p:nvSpPr>
          <p:spPr bwMode="auto">
            <a:xfrm>
              <a:off x="5344823" y="3671754"/>
              <a:ext cx="352901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 typeface="Symbol" pitchFamily="18" charset="2"/>
                <a:buChar char="Þ"/>
              </a:pPr>
              <a:r>
                <a:rPr lang="de-DE" sz="1600" b="0">
                  <a:cs typeface="Arial" charset="0"/>
                </a:rPr>
                <a:t> additional 42 dB isolation</a:t>
              </a:r>
              <a:endParaRPr lang="de-DE" sz="1600" b="0"/>
            </a:p>
          </p:txBody>
        </p:sp>
      </p:grpSp>
      <p:grpSp>
        <p:nvGrpSpPr>
          <p:cNvPr id="104462" name="Gruppieren 21"/>
          <p:cNvGrpSpPr>
            <a:grpSpLocks/>
          </p:cNvGrpSpPr>
          <p:nvPr/>
        </p:nvGrpSpPr>
        <p:grpSpPr bwMode="auto">
          <a:xfrm>
            <a:off x="5205413" y="3515550"/>
            <a:ext cx="3987800" cy="611188"/>
            <a:chOff x="5205413" y="4436483"/>
            <a:chExt cx="3987800" cy="611630"/>
          </a:xfrm>
        </p:grpSpPr>
        <p:sp>
          <p:nvSpPr>
            <p:cNvPr id="104466" name="Text Box 42"/>
            <p:cNvSpPr txBox="1">
              <a:spLocks noChangeArrowheads="1"/>
            </p:cNvSpPr>
            <p:nvPr/>
          </p:nvSpPr>
          <p:spPr bwMode="auto">
            <a:xfrm>
              <a:off x="5205413" y="4436483"/>
              <a:ext cx="39878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600" b="0">
                  <a:cs typeface="Arial" charset="0"/>
                </a:rPr>
                <a:t>- LO beam from PSL via fiber</a:t>
              </a:r>
              <a:endParaRPr lang="de-DE" sz="1600" b="0"/>
            </a:p>
          </p:txBody>
        </p:sp>
        <p:sp>
          <p:nvSpPr>
            <p:cNvPr id="104467" name="Text Box 42"/>
            <p:cNvSpPr txBox="1">
              <a:spLocks noChangeArrowheads="1"/>
            </p:cNvSpPr>
            <p:nvPr/>
          </p:nvSpPr>
          <p:spPr bwMode="auto">
            <a:xfrm>
              <a:off x="5393314" y="4707378"/>
              <a:ext cx="352901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 typeface="Symbol" pitchFamily="18" charset="2"/>
                <a:buChar char="Þ"/>
              </a:pPr>
              <a:r>
                <a:rPr lang="de-DE" sz="1600" b="0">
                  <a:cs typeface="Arial" charset="0"/>
                </a:rPr>
                <a:t> excess phase noise, no MC</a:t>
              </a:r>
              <a:endParaRPr lang="de-DE" sz="1600" b="0"/>
            </a:p>
          </p:txBody>
        </p:sp>
      </p:grpSp>
      <p:sp>
        <p:nvSpPr>
          <p:cNvPr id="104463" name="Text Box 42"/>
          <p:cNvSpPr txBox="1">
            <a:spLocks noChangeArrowheads="1"/>
          </p:cNvSpPr>
          <p:nvPr/>
        </p:nvSpPr>
        <p:spPr bwMode="auto">
          <a:xfrm>
            <a:off x="4995863" y="4251625"/>
            <a:ext cx="39862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dirty="0">
                <a:cs typeface="Arial" charset="0"/>
              </a:rPr>
              <a:t>• AEI contributions</a:t>
            </a:r>
            <a:endParaRPr lang="de-DE" dirty="0"/>
          </a:p>
        </p:txBody>
      </p:sp>
      <p:sp>
        <p:nvSpPr>
          <p:cNvPr id="104464" name="Text Box 42"/>
          <p:cNvSpPr txBox="1">
            <a:spLocks noChangeArrowheads="1"/>
          </p:cNvSpPr>
          <p:nvPr/>
        </p:nvSpPr>
        <p:spPr bwMode="auto">
          <a:xfrm>
            <a:off x="5199063" y="4954888"/>
            <a:ext cx="39862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600" b="0">
                <a:cs typeface="Arial" charset="0"/>
              </a:rPr>
              <a:t>- balanced homodyne detector</a:t>
            </a:r>
            <a:endParaRPr lang="de-DE" sz="1600" b="0"/>
          </a:p>
        </p:txBody>
      </p:sp>
      <p:sp>
        <p:nvSpPr>
          <p:cNvPr id="104465" name="Text Box 42"/>
          <p:cNvSpPr txBox="1">
            <a:spLocks noChangeArrowheads="1"/>
          </p:cNvSpPr>
          <p:nvPr/>
        </p:nvSpPr>
        <p:spPr bwMode="auto">
          <a:xfrm>
            <a:off x="5199063" y="5281913"/>
            <a:ext cx="39862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600" b="0">
                <a:cs typeface="Arial" charset="0"/>
              </a:rPr>
              <a:t>(- control scheme)</a:t>
            </a:r>
            <a:endParaRPr lang="de-DE" sz="1600" b="0"/>
          </a:p>
        </p:txBody>
      </p:sp>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idx="4294967295"/>
          </p:nvPr>
        </p:nvSpPr>
        <p:spPr/>
        <p:txBody>
          <a:bodyPr/>
          <a:lstStyle/>
          <a:p>
            <a:pPr eaLnBrk="1" hangingPunct="1"/>
            <a:r>
              <a:rPr lang="en-US" sz="2400" dirty="0" smtClean="0"/>
              <a:t>H1 WITH SQUEEZED LIGHT</a:t>
            </a:r>
          </a:p>
        </p:txBody>
      </p:sp>
      <p:pic>
        <p:nvPicPr>
          <p:cNvPr id="3075" name="Content Placeholder 3" descr="resultS6.pdf"/>
          <p:cNvPicPr>
            <a:picLocks noGrp="1" noChangeAspect="1"/>
          </p:cNvPicPr>
          <p:nvPr>
            <p:ph idx="1"/>
          </p:nvPr>
        </p:nvPicPr>
        <p:blipFill>
          <a:blip r:embed="rId3">
            <a:extLst>
              <a:ext uri="{28A0092B-C50C-407E-A947-70E740481C1C}">
                <a14:useLocalDpi xmlns:a14="http://schemas.microsoft.com/office/drawing/2010/main" val="0"/>
              </a:ext>
            </a:extLst>
          </a:blip>
          <a:srcRect l="3653" t="2100" r="10370" b="3148"/>
          <a:stretch>
            <a:fillRect/>
          </a:stretch>
        </p:blipFill>
        <p:spPr>
          <a:xfrm>
            <a:off x="2803525" y="1023938"/>
            <a:ext cx="6103938" cy="5197475"/>
          </a:xfrm>
          <a:solidFill>
            <a:srgbClr val="FFFFFF"/>
          </a:solidFill>
        </p:spPr>
      </p:pic>
      <p:sp>
        <p:nvSpPr>
          <p:cNvPr id="12" name="AutoShape 2"/>
          <p:cNvSpPr>
            <a:spLocks noChangeArrowheads="1"/>
          </p:cNvSpPr>
          <p:nvPr/>
        </p:nvSpPr>
        <p:spPr bwMode="auto">
          <a:xfrm>
            <a:off x="69850" y="1408113"/>
            <a:ext cx="2628900" cy="3740150"/>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3" name="Rectangle 3"/>
          <p:cNvSpPr>
            <a:spLocks noChangeArrowheads="1"/>
          </p:cNvSpPr>
          <p:nvPr/>
        </p:nvSpPr>
        <p:spPr bwMode="auto">
          <a:xfrm>
            <a:off x="196850" y="1676400"/>
            <a:ext cx="3573463"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2.25 dB squeezing enhancement</a:t>
            </a:r>
          </a:p>
        </p:txBody>
      </p:sp>
      <p:sp>
        <p:nvSpPr>
          <p:cNvPr id="15" name="Rectangle 3"/>
          <p:cNvSpPr>
            <a:spLocks noChangeArrowheads="1"/>
          </p:cNvSpPr>
          <p:nvPr/>
        </p:nvSpPr>
        <p:spPr bwMode="auto">
          <a:xfrm>
            <a:off x="196850" y="2362200"/>
            <a:ext cx="2270125" cy="836613"/>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squeezing observable down to 100 Hz</a:t>
            </a:r>
          </a:p>
        </p:txBody>
      </p:sp>
      <p:sp>
        <p:nvSpPr>
          <p:cNvPr id="16" name="Rectangle 3"/>
          <p:cNvSpPr>
            <a:spLocks noChangeArrowheads="1"/>
          </p:cNvSpPr>
          <p:nvPr/>
        </p:nvSpPr>
        <p:spPr bwMode="auto">
          <a:xfrm>
            <a:off x="196850" y="4292600"/>
            <a:ext cx="2271713"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a:solidFill>
                  <a:schemeClr val="bg1"/>
                </a:solidFill>
                <a:latin typeface="+mj-lt"/>
              </a:rPr>
              <a:t>no noise added at lower frequencies</a:t>
            </a:r>
          </a:p>
        </p:txBody>
      </p:sp>
      <p:sp>
        <p:nvSpPr>
          <p:cNvPr id="17" name="Rectangle 3"/>
          <p:cNvSpPr>
            <a:spLocks noChangeArrowheads="1"/>
          </p:cNvSpPr>
          <p:nvPr/>
        </p:nvSpPr>
        <p:spPr bwMode="auto">
          <a:xfrm>
            <a:off x="196850" y="3363913"/>
            <a:ext cx="2273300" cy="763587"/>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 </a:t>
            </a:r>
            <a:r>
              <a:rPr lang="en-US" b="0" dirty="0" err="1">
                <a:solidFill>
                  <a:schemeClr val="bg1"/>
                </a:solidFill>
                <a:latin typeface="+mj-lt"/>
                <a:cs typeface="Times New Roman" pitchFamily="18" charset="0"/>
              </a:rPr>
              <a:t>inspiral</a:t>
            </a:r>
            <a:r>
              <a:rPr lang="en-US" b="0" dirty="0">
                <a:solidFill>
                  <a:schemeClr val="bg1"/>
                </a:solidFill>
                <a:latin typeface="+mj-lt"/>
                <a:cs typeface="Times New Roman" pitchFamily="18" charset="0"/>
              </a:rPr>
              <a:t> range improved by 1 </a:t>
            </a:r>
            <a:r>
              <a:rPr lang="en-US" b="0" dirty="0" err="1">
                <a:solidFill>
                  <a:schemeClr val="bg1"/>
                </a:solidFill>
                <a:latin typeface="+mj-lt"/>
                <a:cs typeface="Times New Roman" pitchFamily="18" charset="0"/>
              </a:rPr>
              <a:t>Mpc</a:t>
            </a:r>
            <a:endParaRPr lang="en-US" b="0" dirty="0">
              <a:solidFill>
                <a:schemeClr val="bg1"/>
              </a:solidFill>
              <a:latin typeface="+mj-lt"/>
            </a:endParaRPr>
          </a:p>
        </p:txBody>
      </p:sp>
      <p:cxnSp>
        <p:nvCxnSpPr>
          <p:cNvPr id="3081" name="Straight Connector 2"/>
          <p:cNvCxnSpPr>
            <a:cxnSpLocks noChangeShapeType="1"/>
          </p:cNvCxnSpPr>
          <p:nvPr/>
        </p:nvCxnSpPr>
        <p:spPr bwMode="auto">
          <a:xfrm>
            <a:off x="4989513" y="6497150"/>
            <a:ext cx="407511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082" name="TextBox 3"/>
          <p:cNvSpPr txBox="1">
            <a:spLocks noChangeArrowheads="1"/>
          </p:cNvSpPr>
          <p:nvPr/>
        </p:nvSpPr>
        <p:spPr bwMode="auto">
          <a:xfrm>
            <a:off x="4606925" y="6471750"/>
            <a:ext cx="4564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de-DE" sz="1200" b="0" dirty="0"/>
              <a:t>Courtesy Lisa Barsotti for the LIGO Scientific Collaboration</a:t>
            </a:r>
          </a:p>
        </p:txBody>
      </p:sp>
      <p:sp>
        <p:nvSpPr>
          <p:cNvPr id="18" name="Text Box 24"/>
          <p:cNvSpPr txBox="1">
            <a:spLocks noChangeArrowheads="1"/>
          </p:cNvSpPr>
          <p:nvPr/>
        </p:nvSpPr>
        <p:spPr bwMode="auto">
          <a:xfrm rot="-1863695">
            <a:off x="2890838" y="2489200"/>
            <a:ext cx="6594475"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7200" dirty="0">
                <a:solidFill>
                  <a:srgbClr val="CC3300"/>
                </a:solidFill>
              </a:rPr>
              <a:t>PRELIMINARY</a:t>
            </a:r>
          </a:p>
        </p:txBody>
      </p:sp>
    </p:spTree>
    <p:extLst>
      <p:ext uri="{BB962C8B-B14F-4D97-AF65-F5344CB8AC3E}">
        <p14:creationId xmlns:p14="http://schemas.microsoft.com/office/powerpoint/2010/main" val="36731553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idx="4294967295"/>
          </p:nvPr>
        </p:nvSpPr>
        <p:spPr/>
        <p:txBody>
          <a:bodyPr/>
          <a:lstStyle/>
          <a:p>
            <a:pPr eaLnBrk="1" hangingPunct="1"/>
            <a:r>
              <a:rPr lang="en-US" sz="2400" dirty="0" smtClean="0"/>
              <a:t>H1 WITH SQUEEZED LIGHT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471" y="791195"/>
            <a:ext cx="6891869" cy="5845520"/>
          </a:xfrm>
          <a:prstGeom prst="rect">
            <a:avLst/>
          </a:prstGeom>
        </p:spPr>
      </p:pic>
      <p:sp>
        <p:nvSpPr>
          <p:cNvPr id="5" name="TextBox 4"/>
          <p:cNvSpPr txBox="1"/>
          <p:nvPr/>
        </p:nvSpPr>
        <p:spPr>
          <a:xfrm>
            <a:off x="1289788" y="1472668"/>
            <a:ext cx="3089709" cy="338554"/>
          </a:xfrm>
          <a:prstGeom prst="rect">
            <a:avLst/>
          </a:prstGeom>
          <a:noFill/>
        </p:spPr>
        <p:txBody>
          <a:bodyPr wrap="square" rtlCol="0">
            <a:spAutoFit/>
          </a:bodyPr>
          <a:lstStyle/>
          <a:p>
            <a:r>
              <a:rPr lang="de-DE" sz="1600" b="0" dirty="0" smtClean="0"/>
              <a:t>...</a:t>
            </a:r>
            <a:endParaRPr lang="de-DE" sz="1600" b="0" dirty="0"/>
          </a:p>
        </p:txBody>
      </p:sp>
      <p:sp>
        <p:nvSpPr>
          <p:cNvPr id="19" name="Text Box 24"/>
          <p:cNvSpPr txBox="1">
            <a:spLocks noChangeArrowheads="1"/>
          </p:cNvSpPr>
          <p:nvPr/>
        </p:nvSpPr>
        <p:spPr bwMode="auto">
          <a:xfrm rot="-1863695">
            <a:off x="2765682" y="3331184"/>
            <a:ext cx="6594475"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7200" dirty="0" smtClean="0">
                <a:solidFill>
                  <a:srgbClr val="CC3300"/>
                </a:solidFill>
              </a:rPr>
              <a:t>SUBMITTED</a:t>
            </a:r>
            <a:endParaRPr lang="de-DE" sz="7200" dirty="0">
              <a:solidFill>
                <a:srgbClr val="CC3300"/>
              </a:solidFill>
            </a:endParaRPr>
          </a:p>
        </p:txBody>
      </p:sp>
    </p:spTree>
    <p:extLst>
      <p:ext uri="{BB962C8B-B14F-4D97-AF65-F5344CB8AC3E}">
        <p14:creationId xmlns:p14="http://schemas.microsoft.com/office/powerpoint/2010/main" val="2224601289"/>
      </p:ext>
    </p:extLst>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611188" y="2674938"/>
            <a:ext cx="7993062" cy="1560512"/>
          </a:xfrm>
          <a:prstGeom prst="roundRect">
            <a:avLst>
              <a:gd name="adj" fmla="val 16667"/>
            </a:avLst>
          </a:prstGeom>
          <a:gradFill rotWithShape="0">
            <a:gsLst>
              <a:gs pos="0">
                <a:srgbClr val="3A6DAF"/>
              </a:gs>
              <a:gs pos="100000">
                <a:srgbClr val="3A6DAF">
                  <a:gamma/>
                  <a:shade val="46275"/>
                  <a:invGamma/>
                </a:srgbClr>
              </a:gs>
            </a:gsLst>
            <a:lin ang="0" scaled="1"/>
          </a:gradFill>
          <a:ln w="9525">
            <a:noFill/>
            <a:round/>
            <a:headEnd/>
            <a:tailEnd/>
          </a:ln>
          <a:effectLst>
            <a:outerShdw dist="107763" dir="2700000" algn="ctr" rotWithShape="0">
              <a:srgbClr val="808080">
                <a:alpha val="50000"/>
              </a:srgbClr>
            </a:outerShdw>
          </a:effectLst>
        </p:spPr>
        <p:txBody>
          <a:bodyPr wrap="none" anchor="ctr"/>
          <a:lstStyle/>
          <a:p>
            <a:pPr>
              <a:defRPr/>
            </a:pPr>
            <a:endParaRPr lang="de-DE"/>
          </a:p>
        </p:txBody>
      </p:sp>
      <p:sp>
        <p:nvSpPr>
          <p:cNvPr id="62467" name="Rectangle 3"/>
          <p:cNvSpPr>
            <a:spLocks noChangeArrowheads="1"/>
          </p:cNvSpPr>
          <p:nvPr/>
        </p:nvSpPr>
        <p:spPr bwMode="auto">
          <a:xfrm>
            <a:off x="760413" y="2670175"/>
            <a:ext cx="77724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smtClean="0">
                <a:solidFill>
                  <a:schemeClr val="bg1"/>
                </a:solidFill>
              </a:rPr>
              <a:t>Near-term future: GEO-HF</a:t>
            </a:r>
            <a:endParaRPr lang="en-US" sz="3200"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hteck 7"/>
          <p:cNvSpPr>
            <a:spLocks noChangeArrowheads="1"/>
          </p:cNvSpPr>
          <p:nvPr/>
        </p:nvSpPr>
        <p:spPr bwMode="auto">
          <a:xfrm>
            <a:off x="0" y="6053138"/>
            <a:ext cx="9144000" cy="804862"/>
          </a:xfrm>
          <a:prstGeom prst="rect">
            <a:avLst/>
          </a:prstGeom>
          <a:solidFill>
            <a:schemeClr val="bg1"/>
          </a:solidFill>
          <a:ln w="9525" algn="ctr">
            <a:solidFill>
              <a:schemeClr val="bg1"/>
            </a:solidFill>
            <a:round/>
            <a:headEnd/>
            <a:tailEnd/>
          </a:ln>
        </p:spPr>
        <p:txBody>
          <a:bodyPr lIns="90000" tIns="46800" rIns="90000" bIns="46800"/>
          <a:lstStyle/>
          <a:p>
            <a:endParaRPr lang="de-DE"/>
          </a:p>
        </p:txBody>
      </p:sp>
      <p:sp>
        <p:nvSpPr>
          <p:cNvPr id="27652" name="Rectangle 2"/>
          <p:cNvSpPr txBox="1">
            <a:spLocks noChangeArrowheads="1"/>
          </p:cNvSpPr>
          <p:nvPr/>
        </p:nvSpPr>
        <p:spPr bwMode="auto">
          <a:xfrm>
            <a:off x="-9525" y="0"/>
            <a:ext cx="91535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sz="2400" dirty="0" smtClean="0">
                <a:solidFill>
                  <a:schemeClr val="bg1"/>
                </a:solidFill>
              </a:rPr>
              <a:t>K</a:t>
            </a:r>
            <a:r>
              <a:rPr lang="en-US" sz="2400" dirty="0" smtClean="0">
                <a:solidFill>
                  <a:schemeClr val="bg1"/>
                </a:solidFill>
              </a:rPr>
              <a:t>ate</a:t>
            </a:r>
            <a:r>
              <a:rPr lang="en-US" sz="2400" dirty="0" smtClean="0">
                <a:solidFill>
                  <a:schemeClr val="bg1"/>
                </a:solidFill>
              </a:rPr>
              <a:t> </a:t>
            </a:r>
            <a:r>
              <a:rPr lang="en-US" sz="2400" dirty="0" smtClean="0">
                <a:solidFill>
                  <a:schemeClr val="bg1"/>
                </a:solidFill>
              </a:rPr>
              <a:t>Dooley @ September </a:t>
            </a:r>
            <a:r>
              <a:rPr lang="en-US" sz="2400" dirty="0">
                <a:solidFill>
                  <a:schemeClr val="bg1"/>
                </a:solidFill>
              </a:rPr>
              <a:t>LVC Meeting </a:t>
            </a:r>
            <a:r>
              <a:rPr lang="en-US" sz="2400" dirty="0" smtClean="0">
                <a:solidFill>
                  <a:schemeClr val="bg1"/>
                </a:solidFill>
              </a:rPr>
              <a:t>(Rome)</a:t>
            </a:r>
            <a:endParaRPr lang="en-US" sz="24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09" y="839388"/>
            <a:ext cx="7671477" cy="5763545"/>
          </a:xfrm>
          <a:prstGeom prst="rect">
            <a:avLst/>
          </a:prstGeom>
        </p:spPr>
      </p:pic>
    </p:spTree>
    <p:extLst>
      <p:ext uri="{BB962C8B-B14F-4D97-AF65-F5344CB8AC3E}">
        <p14:creationId xmlns:p14="http://schemas.microsoft.com/office/powerpoint/2010/main" val="2179065736"/>
      </p:ext>
    </p:extLst>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hteck 6"/>
          <p:cNvSpPr>
            <a:spLocks noChangeArrowheads="1"/>
          </p:cNvSpPr>
          <p:nvPr/>
        </p:nvSpPr>
        <p:spPr bwMode="auto">
          <a:xfrm>
            <a:off x="0" y="6489700"/>
            <a:ext cx="434975" cy="284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pic>
        <p:nvPicPr>
          <p:cNvPr id="64515" name="Grafik 3" descr="Dispu - schematic 5-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73113"/>
            <a:ext cx="8996363"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0" y="103188"/>
            <a:ext cx="9144000" cy="674687"/>
          </a:xfrm>
          <a:prstGeom prst="rect">
            <a:avLst/>
          </a:prstGeom>
        </p:spPr>
        <p:txBody>
          <a:bodyPr/>
          <a:lstStyle/>
          <a:p>
            <a:pPr algn="ctr">
              <a:defRPr/>
            </a:pPr>
            <a:r>
              <a:rPr lang="en-US" sz="2600" kern="0" dirty="0" smtClean="0">
                <a:solidFill>
                  <a:schemeClr val="bg1"/>
                </a:solidFill>
                <a:latin typeface="+mj-lt"/>
                <a:ea typeface="+mj-ea"/>
                <a:cs typeface="+mj-cs"/>
              </a:rPr>
              <a:t>OPTICAL LOSS AT TIMES OF NAT. PHYS. 7</a:t>
            </a:r>
            <a:endParaRPr lang="en-US" sz="2600" kern="0" dirty="0">
              <a:solidFill>
                <a:schemeClr val="bg1"/>
              </a:solidFill>
              <a:latin typeface="+mj-lt"/>
              <a:ea typeface="+mj-ea"/>
              <a:cs typeface="+mj-cs"/>
            </a:endParaRPr>
          </a:p>
        </p:txBody>
      </p:sp>
      <p:sp>
        <p:nvSpPr>
          <p:cNvPr id="5" name="Rechteck 4"/>
          <p:cNvSpPr/>
          <p:nvPr/>
        </p:nvSpPr>
        <p:spPr bwMode="auto">
          <a:xfrm>
            <a:off x="0" y="6533964"/>
            <a:ext cx="363984" cy="243619"/>
          </a:xfrm>
          <a:prstGeom prst="rect">
            <a:avLst/>
          </a:prstGeom>
          <a:gradFill flip="none" rotWithShape="1">
            <a:gsLst>
              <a:gs pos="15000">
                <a:schemeClr val="tx1">
                  <a:alpha val="90000"/>
                </a:schemeClr>
              </a:gs>
              <a:gs pos="86000">
                <a:srgbClr val="5586C7">
                  <a:alpha val="91000"/>
                </a:srgbClr>
              </a:gs>
              <a:gs pos="100000">
                <a:schemeClr val="bg1"/>
              </a:gs>
            </a:gsLst>
            <a:path path="rect">
              <a:fillToRect t="100000" r="100000"/>
            </a:path>
            <a:tileRect l="-100000" b="-100000"/>
          </a:gradFill>
          <a:ln w="9525" cap="flat" cmpd="sng" algn="ctr">
            <a:noFill/>
            <a:prstDash val="solid"/>
            <a:round/>
            <a:headEnd type="none" w="med" len="med"/>
            <a:tailEnd type="none" w="med" len="med"/>
          </a:ln>
          <a:effectLst/>
        </p:spPr>
        <p:txBody>
          <a:bodyPr lIns="90000" tIns="46800" rIns="90000" bIns="46800"/>
          <a:lstStyle/>
          <a:p>
            <a:pPr>
              <a:defRPr/>
            </a:pPr>
            <a:endParaRPr lang="de-DE"/>
          </a:p>
        </p:txBody>
      </p:sp>
      <p:sp>
        <p:nvSpPr>
          <p:cNvPr id="64520" name="Textfeld 5"/>
          <p:cNvSpPr txBox="1">
            <a:spLocks noChangeArrowheads="1"/>
          </p:cNvSpPr>
          <p:nvPr/>
        </p:nvSpPr>
        <p:spPr bwMode="auto">
          <a:xfrm>
            <a:off x="-19050" y="6532563"/>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200" b="0">
                <a:solidFill>
                  <a:schemeClr val="bg1"/>
                </a:solidFill>
              </a:rPr>
              <a:t>57</a:t>
            </a:r>
          </a:p>
        </p:txBody>
      </p:sp>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Grafik 12" descr="Dispu - schematic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3" y="774700"/>
            <a:ext cx="8994775"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hteck 3"/>
          <p:cNvSpPr>
            <a:spLocks noChangeArrowheads="1"/>
          </p:cNvSpPr>
          <p:nvPr/>
        </p:nvSpPr>
        <p:spPr bwMode="auto">
          <a:xfrm>
            <a:off x="0" y="6489700"/>
            <a:ext cx="434975" cy="284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5" name="Rechteck 4"/>
          <p:cNvSpPr/>
          <p:nvPr/>
        </p:nvSpPr>
        <p:spPr bwMode="auto">
          <a:xfrm>
            <a:off x="0" y="6533964"/>
            <a:ext cx="363984" cy="243619"/>
          </a:xfrm>
          <a:prstGeom prst="rect">
            <a:avLst/>
          </a:prstGeom>
          <a:gradFill flip="none" rotWithShape="1">
            <a:gsLst>
              <a:gs pos="15000">
                <a:schemeClr val="tx1">
                  <a:alpha val="90000"/>
                </a:schemeClr>
              </a:gs>
              <a:gs pos="86000">
                <a:srgbClr val="5586C7">
                  <a:alpha val="91000"/>
                </a:srgbClr>
              </a:gs>
              <a:gs pos="100000">
                <a:schemeClr val="bg1"/>
              </a:gs>
            </a:gsLst>
            <a:path path="rect">
              <a:fillToRect t="100000" r="100000"/>
            </a:path>
            <a:tileRect l="-100000" b="-100000"/>
          </a:gradFill>
          <a:ln w="9525" cap="flat" cmpd="sng" algn="ctr">
            <a:noFill/>
            <a:prstDash val="solid"/>
            <a:round/>
            <a:headEnd type="none" w="med" len="med"/>
            <a:tailEnd type="none" w="med" len="med"/>
          </a:ln>
          <a:effectLst/>
        </p:spPr>
        <p:txBody>
          <a:bodyPr lIns="90000" tIns="46800" rIns="90000" bIns="46800"/>
          <a:lstStyle/>
          <a:p>
            <a:pPr>
              <a:defRPr/>
            </a:pPr>
            <a:endParaRPr lang="de-DE"/>
          </a:p>
        </p:txBody>
      </p:sp>
      <p:sp>
        <p:nvSpPr>
          <p:cNvPr id="65544" name="Textfeld 5"/>
          <p:cNvSpPr txBox="1">
            <a:spLocks noChangeArrowheads="1"/>
          </p:cNvSpPr>
          <p:nvPr/>
        </p:nvSpPr>
        <p:spPr bwMode="auto">
          <a:xfrm>
            <a:off x="-19050" y="6532563"/>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200" b="0">
                <a:solidFill>
                  <a:schemeClr val="bg1"/>
                </a:solidFill>
              </a:rPr>
              <a:t>58</a:t>
            </a:r>
          </a:p>
        </p:txBody>
      </p:sp>
      <p:sp>
        <p:nvSpPr>
          <p:cNvPr id="7" name="Rectangle 2"/>
          <p:cNvSpPr txBox="1">
            <a:spLocks noChangeArrowheads="1"/>
          </p:cNvSpPr>
          <p:nvPr/>
        </p:nvSpPr>
        <p:spPr>
          <a:xfrm>
            <a:off x="0" y="103188"/>
            <a:ext cx="9144000" cy="674687"/>
          </a:xfrm>
          <a:prstGeom prst="rect">
            <a:avLst/>
          </a:prstGeom>
        </p:spPr>
        <p:txBody>
          <a:bodyPr/>
          <a:lstStyle/>
          <a:p>
            <a:pPr algn="ctr">
              <a:defRPr/>
            </a:pPr>
            <a:r>
              <a:rPr lang="en-US" sz="2600" kern="0" dirty="0" smtClean="0">
                <a:solidFill>
                  <a:schemeClr val="bg1"/>
                </a:solidFill>
                <a:latin typeface="+mj-lt"/>
                <a:ea typeface="+mj-ea"/>
                <a:cs typeface="+mj-cs"/>
              </a:rPr>
              <a:t>OPTICAL LOSS AT TIMES OF NAT. PHYS. 7</a:t>
            </a:r>
            <a:endParaRPr lang="en-US" sz="2600" kern="0" dirty="0">
              <a:solidFill>
                <a:schemeClr val="bg1"/>
              </a:solidFill>
              <a:latin typeface="+mj-lt"/>
              <a:ea typeface="+mj-ea"/>
              <a:cs typeface="+mj-cs"/>
            </a:endParaRP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3" descr="GEO 600 Layout - correct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795338"/>
            <a:ext cx="8943975"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OPTICAL LAYOUT OF GEO 600</a:t>
            </a:r>
          </a:p>
        </p:txBody>
      </p:sp>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Grafik 7" descr="Dispu - schematic 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74700"/>
            <a:ext cx="90043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OPTICAL LOSS OPTIMIZATION – OMC</a:t>
            </a:r>
          </a:p>
        </p:txBody>
      </p:sp>
      <p:sp>
        <p:nvSpPr>
          <p:cNvPr id="66564" name="Rechteck 3"/>
          <p:cNvSpPr>
            <a:spLocks noChangeArrowheads="1"/>
          </p:cNvSpPr>
          <p:nvPr/>
        </p:nvSpPr>
        <p:spPr bwMode="auto">
          <a:xfrm>
            <a:off x="0" y="6489700"/>
            <a:ext cx="434975" cy="284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5" name="Rechteck 4"/>
          <p:cNvSpPr/>
          <p:nvPr/>
        </p:nvSpPr>
        <p:spPr bwMode="auto">
          <a:xfrm>
            <a:off x="0" y="6533964"/>
            <a:ext cx="363984" cy="243619"/>
          </a:xfrm>
          <a:prstGeom prst="rect">
            <a:avLst/>
          </a:prstGeom>
          <a:gradFill flip="none" rotWithShape="1">
            <a:gsLst>
              <a:gs pos="15000">
                <a:schemeClr val="tx1">
                  <a:alpha val="90000"/>
                </a:schemeClr>
              </a:gs>
              <a:gs pos="86000">
                <a:srgbClr val="5586C7">
                  <a:alpha val="91000"/>
                </a:srgbClr>
              </a:gs>
              <a:gs pos="100000">
                <a:schemeClr val="bg1"/>
              </a:gs>
            </a:gsLst>
            <a:path path="rect">
              <a:fillToRect t="100000" r="100000"/>
            </a:path>
            <a:tileRect l="-100000" b="-100000"/>
          </a:gradFill>
          <a:ln w="9525" cap="flat" cmpd="sng" algn="ctr">
            <a:noFill/>
            <a:prstDash val="solid"/>
            <a:round/>
            <a:headEnd type="none" w="med" len="med"/>
            <a:tailEnd type="none" w="med" len="med"/>
          </a:ln>
          <a:effectLst/>
        </p:spPr>
        <p:txBody>
          <a:bodyPr lIns="90000" tIns="46800" rIns="90000" bIns="46800"/>
          <a:lstStyle/>
          <a:p>
            <a:pPr>
              <a:defRPr/>
            </a:pPr>
            <a:endParaRPr lang="de-DE"/>
          </a:p>
        </p:txBody>
      </p:sp>
      <p:sp>
        <p:nvSpPr>
          <p:cNvPr id="66568" name="Textfeld 5"/>
          <p:cNvSpPr txBox="1">
            <a:spLocks noChangeArrowheads="1"/>
          </p:cNvSpPr>
          <p:nvPr/>
        </p:nvSpPr>
        <p:spPr bwMode="auto">
          <a:xfrm>
            <a:off x="-19050" y="6532563"/>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200" b="0">
                <a:solidFill>
                  <a:schemeClr val="bg1"/>
                </a:solidFill>
              </a:rPr>
              <a:t>59</a:t>
            </a:r>
          </a:p>
        </p:txBody>
      </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OPTICAL LOSS OPTIMIZATION – OMC</a:t>
            </a:r>
          </a:p>
        </p:txBody>
      </p:sp>
      <p:sp>
        <p:nvSpPr>
          <p:cNvPr id="66564" name="Rechteck 3"/>
          <p:cNvSpPr>
            <a:spLocks noChangeArrowheads="1"/>
          </p:cNvSpPr>
          <p:nvPr/>
        </p:nvSpPr>
        <p:spPr bwMode="auto">
          <a:xfrm>
            <a:off x="0" y="6489700"/>
            <a:ext cx="434975" cy="284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5" name="Rechteck 4"/>
          <p:cNvSpPr/>
          <p:nvPr/>
        </p:nvSpPr>
        <p:spPr bwMode="auto">
          <a:xfrm>
            <a:off x="0" y="6533964"/>
            <a:ext cx="363984" cy="243619"/>
          </a:xfrm>
          <a:prstGeom prst="rect">
            <a:avLst/>
          </a:prstGeom>
          <a:gradFill flip="none" rotWithShape="1">
            <a:gsLst>
              <a:gs pos="15000">
                <a:schemeClr val="tx1">
                  <a:alpha val="90000"/>
                </a:schemeClr>
              </a:gs>
              <a:gs pos="86000">
                <a:srgbClr val="5586C7">
                  <a:alpha val="91000"/>
                </a:srgbClr>
              </a:gs>
              <a:gs pos="100000">
                <a:schemeClr val="bg1"/>
              </a:gs>
            </a:gsLst>
            <a:path path="rect">
              <a:fillToRect t="100000" r="100000"/>
            </a:path>
            <a:tileRect l="-100000" b="-100000"/>
          </a:gradFill>
          <a:ln w="9525" cap="flat" cmpd="sng" algn="ctr">
            <a:noFill/>
            <a:prstDash val="solid"/>
            <a:round/>
            <a:headEnd type="none" w="med" len="med"/>
            <a:tailEnd type="none" w="med" len="med"/>
          </a:ln>
          <a:effectLst/>
        </p:spPr>
        <p:txBody>
          <a:bodyPr lIns="90000" tIns="46800" rIns="90000" bIns="46800"/>
          <a:lstStyle/>
          <a:p>
            <a:pPr>
              <a:defRPr/>
            </a:pPr>
            <a:endParaRPr lang="de-DE"/>
          </a:p>
        </p:txBody>
      </p:sp>
      <p:sp>
        <p:nvSpPr>
          <p:cNvPr id="66568" name="Textfeld 5"/>
          <p:cNvSpPr txBox="1">
            <a:spLocks noChangeArrowheads="1"/>
          </p:cNvSpPr>
          <p:nvPr/>
        </p:nvSpPr>
        <p:spPr bwMode="auto">
          <a:xfrm>
            <a:off x="-19050" y="6532563"/>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200" b="0">
                <a:solidFill>
                  <a:schemeClr val="bg1"/>
                </a:solidFill>
              </a:rPr>
              <a:t>59</a:t>
            </a:r>
          </a:p>
        </p:txBody>
      </p:sp>
      <p:pic>
        <p:nvPicPr>
          <p:cNvPr id="16" name="Picture 2"/>
          <p:cNvPicPr>
            <a:picLocks noChangeAspect="1" noChangeArrowheads="1"/>
          </p:cNvPicPr>
          <p:nvPr/>
        </p:nvPicPr>
        <p:blipFill rotWithShape="1">
          <a:blip r:embed="rId3" cstate="print"/>
          <a:srcRect l="417" t="616" r="755" b="2152"/>
          <a:stretch/>
        </p:blipFill>
        <p:spPr bwMode="auto">
          <a:xfrm>
            <a:off x="58584" y="2081506"/>
            <a:ext cx="5666847" cy="3417437"/>
          </a:xfrm>
          <a:prstGeom prst="rect">
            <a:avLst/>
          </a:prstGeom>
          <a:noFill/>
          <a:ln w="9525">
            <a:noFill/>
            <a:miter lim="800000"/>
            <a:headEnd/>
            <a:tailEnd/>
          </a:ln>
          <a:effectLst>
            <a:reflection blurRad="6350" stA="40000" endPos="20000" dist="76200" dir="5400000" sy="-100000" algn="bl" rotWithShape="0"/>
          </a:effectLst>
        </p:spPr>
      </p:pic>
      <p:sp>
        <p:nvSpPr>
          <p:cNvPr id="17" name="Rectangle 3"/>
          <p:cNvSpPr txBox="1">
            <a:spLocks/>
          </p:cNvSpPr>
          <p:nvPr/>
        </p:nvSpPr>
        <p:spPr bwMode="auto">
          <a:xfrm>
            <a:off x="5778114" y="903564"/>
            <a:ext cx="3805237" cy="8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686" indent="-342686" eaLnBrk="1" hangingPunct="1">
              <a:spcBef>
                <a:spcPct val="20000"/>
              </a:spcBef>
              <a:defRPr/>
            </a:pPr>
            <a:r>
              <a:rPr lang="de-DE" sz="2200" b="0" kern="0" dirty="0"/>
              <a:t>Before OMC (60mW):</a:t>
            </a:r>
          </a:p>
          <a:p>
            <a:pPr marL="342686" indent="-342686" eaLnBrk="1" hangingPunct="1">
              <a:spcBef>
                <a:spcPct val="20000"/>
              </a:spcBef>
              <a:defRPr/>
            </a:pPr>
            <a:endParaRPr lang="de-DE" sz="2800" kern="0" dirty="0">
              <a:solidFill>
                <a:sysClr val="window" lastClr="FFFFFF"/>
              </a:solidFill>
            </a:endParaRPr>
          </a:p>
          <a:p>
            <a:pPr marL="342686" indent="-342686" eaLnBrk="1" hangingPunct="1">
              <a:spcBef>
                <a:spcPct val="20000"/>
              </a:spcBef>
              <a:defRPr/>
            </a:pPr>
            <a:endParaRPr lang="de-DE" sz="2800" kern="0" dirty="0">
              <a:solidFill>
                <a:sysClr val="window" lastClr="FFFFFF"/>
              </a:solidFill>
            </a:endParaRPr>
          </a:p>
          <a:p>
            <a:pPr marL="342686" indent="-342686" eaLnBrk="1" hangingPunct="1">
              <a:spcBef>
                <a:spcPct val="20000"/>
              </a:spcBef>
              <a:defRPr/>
            </a:pPr>
            <a:endParaRPr lang="de-DE" sz="2800" kern="0" dirty="0">
              <a:solidFill>
                <a:sysClr val="window" lastClr="FFFFFF"/>
              </a:solidFill>
            </a:endParaRPr>
          </a:p>
        </p:txBody>
      </p:sp>
      <p:sp>
        <p:nvSpPr>
          <p:cNvPr id="18" name="TextBox 9"/>
          <p:cNvSpPr txBox="1">
            <a:spLocks noChangeArrowheads="1"/>
          </p:cNvSpPr>
          <p:nvPr/>
        </p:nvSpPr>
        <p:spPr bwMode="auto">
          <a:xfrm>
            <a:off x="5918674" y="3507912"/>
            <a:ext cx="3110625" cy="70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de-DE" sz="2200" b="0" kern="0" dirty="0"/>
              <a:t>After OMC (6mW):</a:t>
            </a:r>
            <a:r>
              <a:rPr lang="de-DE" sz="2200" b="0" kern="0" dirty="0">
                <a:solidFill>
                  <a:sysClr val="window" lastClr="FFFFFF"/>
                </a:solidFill>
              </a:rPr>
              <a:t>:</a:t>
            </a:r>
          </a:p>
          <a:p>
            <a:pPr eaLnBrk="1" hangingPunct="1">
              <a:defRPr/>
            </a:pPr>
            <a:endParaRPr lang="en-US" kern="0" dirty="0">
              <a:solidFill>
                <a:sysClr val="window" lastClr="FFFFFF"/>
              </a:solidFill>
            </a:endParaRP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825" y="1336331"/>
            <a:ext cx="2301904" cy="221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225" y="3974755"/>
            <a:ext cx="2905286"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722800"/>
      </p:ext>
    </p:extLst>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Grafik 7" descr="Dispu - schematic 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74700"/>
            <a:ext cx="90043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OPTICAL LOSS OPTIMIZATION – OMC</a:t>
            </a:r>
          </a:p>
        </p:txBody>
      </p:sp>
      <p:sp>
        <p:nvSpPr>
          <p:cNvPr id="66564" name="Rechteck 3"/>
          <p:cNvSpPr>
            <a:spLocks noChangeArrowheads="1"/>
          </p:cNvSpPr>
          <p:nvPr/>
        </p:nvSpPr>
        <p:spPr bwMode="auto">
          <a:xfrm>
            <a:off x="0" y="6489700"/>
            <a:ext cx="434975" cy="284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5" name="Rechteck 4"/>
          <p:cNvSpPr/>
          <p:nvPr/>
        </p:nvSpPr>
        <p:spPr bwMode="auto">
          <a:xfrm>
            <a:off x="0" y="6533964"/>
            <a:ext cx="363984" cy="243619"/>
          </a:xfrm>
          <a:prstGeom prst="rect">
            <a:avLst/>
          </a:prstGeom>
          <a:gradFill flip="none" rotWithShape="1">
            <a:gsLst>
              <a:gs pos="15000">
                <a:schemeClr val="tx1">
                  <a:alpha val="90000"/>
                </a:schemeClr>
              </a:gs>
              <a:gs pos="86000">
                <a:srgbClr val="5586C7">
                  <a:alpha val="91000"/>
                </a:srgbClr>
              </a:gs>
              <a:gs pos="100000">
                <a:schemeClr val="bg1"/>
              </a:gs>
            </a:gsLst>
            <a:path path="rect">
              <a:fillToRect t="100000" r="100000"/>
            </a:path>
            <a:tileRect l="-100000" b="-100000"/>
          </a:gradFill>
          <a:ln w="9525" cap="flat" cmpd="sng" algn="ctr">
            <a:noFill/>
            <a:prstDash val="solid"/>
            <a:round/>
            <a:headEnd type="none" w="med" len="med"/>
            <a:tailEnd type="none" w="med" len="med"/>
          </a:ln>
          <a:effectLst/>
        </p:spPr>
        <p:txBody>
          <a:bodyPr lIns="90000" tIns="46800" rIns="90000" bIns="46800"/>
          <a:lstStyle/>
          <a:p>
            <a:pPr>
              <a:defRPr/>
            </a:pPr>
            <a:endParaRPr lang="de-DE"/>
          </a:p>
        </p:txBody>
      </p:sp>
      <p:sp>
        <p:nvSpPr>
          <p:cNvPr id="66568" name="Textfeld 5"/>
          <p:cNvSpPr txBox="1">
            <a:spLocks noChangeArrowheads="1"/>
          </p:cNvSpPr>
          <p:nvPr/>
        </p:nvSpPr>
        <p:spPr bwMode="auto">
          <a:xfrm>
            <a:off x="-19050" y="6532563"/>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200" b="0">
                <a:solidFill>
                  <a:schemeClr val="bg1"/>
                </a:solidFill>
              </a:rPr>
              <a:t>59</a:t>
            </a:r>
          </a:p>
        </p:txBody>
      </p:sp>
      <p:grpSp>
        <p:nvGrpSpPr>
          <p:cNvPr id="3" name="Group 2"/>
          <p:cNvGrpSpPr/>
          <p:nvPr/>
        </p:nvGrpSpPr>
        <p:grpSpPr>
          <a:xfrm>
            <a:off x="6259023" y="2348561"/>
            <a:ext cx="2821477" cy="1220125"/>
            <a:chOff x="6259023" y="2348561"/>
            <a:chExt cx="2821477" cy="1220125"/>
          </a:xfrm>
        </p:grpSpPr>
        <p:sp>
          <p:nvSpPr>
            <p:cNvPr id="8" name="AutoShape 2"/>
            <p:cNvSpPr>
              <a:spLocks noChangeArrowheads="1"/>
            </p:cNvSpPr>
            <p:nvPr/>
          </p:nvSpPr>
          <p:spPr bwMode="auto">
            <a:xfrm>
              <a:off x="6259023" y="2348561"/>
              <a:ext cx="2661052" cy="1220125"/>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9" name="Rectangle 3"/>
            <p:cNvSpPr>
              <a:spLocks noChangeArrowheads="1"/>
            </p:cNvSpPr>
            <p:nvPr/>
          </p:nvSpPr>
          <p:spPr bwMode="auto">
            <a:xfrm>
              <a:off x="6326398" y="2377436"/>
              <a:ext cx="2593677" cy="520700"/>
            </a:xfrm>
            <a:prstGeom prst="rect">
              <a:avLst/>
            </a:prstGeom>
            <a:noFill/>
            <a:ln w="9525">
              <a:noFill/>
              <a:miter lim="800000"/>
              <a:headEnd/>
              <a:tailEnd/>
            </a:ln>
          </p:spPr>
          <p:txBody>
            <a:bodyPr anchor="ctr"/>
            <a:lstStyle/>
            <a:p>
              <a:pPr>
                <a:defRPr/>
              </a:pPr>
              <a:r>
                <a:rPr lang="en-US" b="0" dirty="0" smtClean="0">
                  <a:solidFill>
                    <a:schemeClr val="bg1"/>
                  </a:solidFill>
                  <a:latin typeface="Calibri"/>
                  <a:cs typeface="Times New Roman" pitchFamily="18" charset="0"/>
                </a:rPr>
                <a:t>• </a:t>
              </a:r>
              <a:r>
                <a:rPr lang="en-US" b="0" dirty="0" smtClean="0">
                  <a:solidFill>
                    <a:schemeClr val="bg1"/>
                  </a:solidFill>
                  <a:latin typeface="+mj-lt"/>
                  <a:cs typeface="Times New Roman" pitchFamily="18" charset="0"/>
                </a:rPr>
                <a:t>not implemented yet</a:t>
              </a:r>
              <a:endParaRPr lang="en-US" b="0" dirty="0">
                <a:solidFill>
                  <a:schemeClr val="bg1"/>
                </a:solidFill>
                <a:latin typeface="+mj-lt"/>
              </a:endParaRPr>
            </a:p>
          </p:txBody>
        </p:sp>
        <p:sp>
          <p:nvSpPr>
            <p:cNvPr id="10" name="Rectangle 3"/>
            <p:cNvSpPr>
              <a:spLocks noChangeArrowheads="1"/>
            </p:cNvSpPr>
            <p:nvPr/>
          </p:nvSpPr>
          <p:spPr bwMode="auto">
            <a:xfrm>
              <a:off x="6324798" y="2741586"/>
              <a:ext cx="2593677" cy="520700"/>
            </a:xfrm>
            <a:prstGeom prst="rect">
              <a:avLst/>
            </a:prstGeom>
            <a:noFill/>
            <a:ln w="9525">
              <a:noFill/>
              <a:miter lim="800000"/>
              <a:headEnd/>
              <a:tailEnd/>
            </a:ln>
          </p:spPr>
          <p:txBody>
            <a:bodyPr anchor="ctr"/>
            <a:lstStyle/>
            <a:p>
              <a:pPr>
                <a:defRPr/>
              </a:pPr>
              <a:r>
                <a:rPr lang="en-US" b="0" dirty="0" smtClean="0">
                  <a:solidFill>
                    <a:schemeClr val="bg1"/>
                  </a:solidFill>
                  <a:latin typeface="Calibri"/>
                  <a:cs typeface="Times New Roman" pitchFamily="18" charset="0"/>
                </a:rPr>
                <a:t>• </a:t>
              </a:r>
              <a:r>
                <a:rPr lang="en-US" b="0" dirty="0" smtClean="0">
                  <a:solidFill>
                    <a:schemeClr val="bg1"/>
                  </a:solidFill>
                  <a:latin typeface="+mj-lt"/>
                  <a:cs typeface="Times New Roman" pitchFamily="18" charset="0"/>
                </a:rPr>
                <a:t>currently event worse</a:t>
              </a:r>
              <a:endParaRPr lang="en-US" b="0" dirty="0">
                <a:solidFill>
                  <a:schemeClr val="bg1"/>
                </a:solidFill>
                <a:latin typeface="+mj-lt"/>
              </a:endParaRPr>
            </a:p>
          </p:txBody>
        </p:sp>
        <p:sp>
          <p:nvSpPr>
            <p:cNvPr id="11" name="Rectangle 3"/>
            <p:cNvSpPr>
              <a:spLocks noChangeArrowheads="1"/>
            </p:cNvSpPr>
            <p:nvPr/>
          </p:nvSpPr>
          <p:spPr bwMode="auto">
            <a:xfrm>
              <a:off x="6486823" y="3047986"/>
              <a:ext cx="2593677" cy="520700"/>
            </a:xfrm>
            <a:prstGeom prst="rect">
              <a:avLst/>
            </a:prstGeom>
            <a:noFill/>
            <a:ln w="9525">
              <a:noFill/>
              <a:miter lim="800000"/>
              <a:headEnd/>
              <a:tailEnd/>
            </a:ln>
          </p:spPr>
          <p:txBody>
            <a:bodyPr anchor="ctr"/>
            <a:lstStyle/>
            <a:p>
              <a:pPr>
                <a:defRPr/>
              </a:pPr>
              <a:r>
                <a:rPr lang="en-US" b="0" dirty="0" smtClean="0">
                  <a:solidFill>
                    <a:schemeClr val="bg1"/>
                  </a:solidFill>
                  <a:latin typeface="Calibri"/>
                  <a:cs typeface="Times New Roman" pitchFamily="18" charset="0"/>
                </a:rPr>
                <a:t>(ca. 15% optical loss)</a:t>
              </a:r>
              <a:endParaRPr lang="en-US" b="0" dirty="0">
                <a:solidFill>
                  <a:schemeClr val="bg1"/>
                </a:solidFill>
                <a:latin typeface="+mj-lt"/>
              </a:endParaRPr>
            </a:p>
          </p:txBody>
        </p:sp>
      </p:grpSp>
    </p:spTree>
    <p:extLst>
      <p:ext uri="{BB962C8B-B14F-4D97-AF65-F5344CB8AC3E}">
        <p14:creationId xmlns:p14="http://schemas.microsoft.com/office/powerpoint/2010/main" val="3673801179"/>
      </p:ext>
    </p:extLst>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Grafik 6" descr="Dispu - schematic 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74700"/>
            <a:ext cx="90043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342900" y="103188"/>
            <a:ext cx="7813675" cy="674687"/>
          </a:xfrm>
          <a:prstGeom prst="rect">
            <a:avLst/>
          </a:prstGeom>
        </p:spPr>
        <p:txBody>
          <a:bodyPr/>
          <a:lstStyle/>
          <a:p>
            <a:pPr algn="ctr">
              <a:defRPr/>
            </a:pPr>
            <a:r>
              <a:rPr lang="en-US" sz="2600" kern="0" dirty="0">
                <a:solidFill>
                  <a:schemeClr val="bg1"/>
                </a:solidFill>
                <a:latin typeface="+mj-lt"/>
                <a:ea typeface="+mj-ea"/>
                <a:cs typeface="+mj-cs"/>
              </a:rPr>
              <a:t>OPTICAL LOSS OPTIMIZATION – DET. BENCH</a:t>
            </a:r>
          </a:p>
        </p:txBody>
      </p:sp>
      <p:sp>
        <p:nvSpPr>
          <p:cNvPr id="67588" name="Rechteck 3"/>
          <p:cNvSpPr>
            <a:spLocks noChangeArrowheads="1"/>
          </p:cNvSpPr>
          <p:nvPr/>
        </p:nvSpPr>
        <p:spPr bwMode="auto">
          <a:xfrm>
            <a:off x="0" y="6489700"/>
            <a:ext cx="434975" cy="284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5" name="Rechteck 4"/>
          <p:cNvSpPr/>
          <p:nvPr/>
        </p:nvSpPr>
        <p:spPr bwMode="auto">
          <a:xfrm>
            <a:off x="0" y="6533964"/>
            <a:ext cx="363984" cy="243619"/>
          </a:xfrm>
          <a:prstGeom prst="rect">
            <a:avLst/>
          </a:prstGeom>
          <a:gradFill flip="none" rotWithShape="1">
            <a:gsLst>
              <a:gs pos="15000">
                <a:schemeClr val="tx1">
                  <a:alpha val="90000"/>
                </a:schemeClr>
              </a:gs>
              <a:gs pos="86000">
                <a:srgbClr val="5586C7">
                  <a:alpha val="91000"/>
                </a:srgbClr>
              </a:gs>
              <a:gs pos="100000">
                <a:schemeClr val="bg1"/>
              </a:gs>
            </a:gsLst>
            <a:path path="rect">
              <a:fillToRect t="100000" r="100000"/>
            </a:path>
            <a:tileRect l="-100000" b="-100000"/>
          </a:gradFill>
          <a:ln w="9525" cap="flat" cmpd="sng" algn="ctr">
            <a:noFill/>
            <a:prstDash val="solid"/>
            <a:round/>
            <a:headEnd type="none" w="med" len="med"/>
            <a:tailEnd type="none" w="med" len="med"/>
          </a:ln>
          <a:effectLst/>
        </p:spPr>
        <p:txBody>
          <a:bodyPr lIns="90000" tIns="46800" rIns="90000" bIns="46800"/>
          <a:lstStyle/>
          <a:p>
            <a:pPr>
              <a:defRPr/>
            </a:pPr>
            <a:endParaRPr lang="de-DE"/>
          </a:p>
        </p:txBody>
      </p:sp>
      <p:sp>
        <p:nvSpPr>
          <p:cNvPr id="67592" name="Textfeld 5"/>
          <p:cNvSpPr txBox="1">
            <a:spLocks noChangeArrowheads="1"/>
          </p:cNvSpPr>
          <p:nvPr/>
        </p:nvSpPr>
        <p:spPr bwMode="auto">
          <a:xfrm>
            <a:off x="-19050" y="6532563"/>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200" b="0">
                <a:solidFill>
                  <a:schemeClr val="bg1"/>
                </a:solidFill>
              </a:rPr>
              <a:t>60</a:t>
            </a:r>
          </a:p>
        </p:txBody>
      </p:sp>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Grafik 6" descr="Dispu - schematic 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74700"/>
            <a:ext cx="90043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342900" y="103188"/>
            <a:ext cx="7813675" cy="674687"/>
          </a:xfrm>
          <a:prstGeom prst="rect">
            <a:avLst/>
          </a:prstGeom>
        </p:spPr>
        <p:txBody>
          <a:bodyPr/>
          <a:lstStyle/>
          <a:p>
            <a:pPr algn="ctr">
              <a:defRPr/>
            </a:pPr>
            <a:r>
              <a:rPr lang="en-US" sz="2600" kern="0" dirty="0">
                <a:solidFill>
                  <a:schemeClr val="bg1"/>
                </a:solidFill>
                <a:latin typeface="+mj-lt"/>
                <a:ea typeface="+mj-ea"/>
                <a:cs typeface="+mj-cs"/>
              </a:rPr>
              <a:t>OPTICAL LOSS OPTIMIZATION – MM</a:t>
            </a:r>
          </a:p>
        </p:txBody>
      </p:sp>
      <p:sp>
        <p:nvSpPr>
          <p:cNvPr id="68612" name="Rechteck 3"/>
          <p:cNvSpPr>
            <a:spLocks noChangeArrowheads="1"/>
          </p:cNvSpPr>
          <p:nvPr/>
        </p:nvSpPr>
        <p:spPr bwMode="auto">
          <a:xfrm>
            <a:off x="0" y="6489700"/>
            <a:ext cx="434975" cy="284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5" name="Rechteck 4"/>
          <p:cNvSpPr/>
          <p:nvPr/>
        </p:nvSpPr>
        <p:spPr bwMode="auto">
          <a:xfrm>
            <a:off x="0" y="6533964"/>
            <a:ext cx="363984" cy="243619"/>
          </a:xfrm>
          <a:prstGeom prst="rect">
            <a:avLst/>
          </a:prstGeom>
          <a:gradFill flip="none" rotWithShape="1">
            <a:gsLst>
              <a:gs pos="15000">
                <a:schemeClr val="tx1">
                  <a:alpha val="90000"/>
                </a:schemeClr>
              </a:gs>
              <a:gs pos="86000">
                <a:srgbClr val="5586C7">
                  <a:alpha val="91000"/>
                </a:srgbClr>
              </a:gs>
              <a:gs pos="100000">
                <a:schemeClr val="bg1"/>
              </a:gs>
            </a:gsLst>
            <a:path path="rect">
              <a:fillToRect t="100000" r="100000"/>
            </a:path>
            <a:tileRect l="-100000" b="-100000"/>
          </a:gradFill>
          <a:ln w="9525" cap="flat" cmpd="sng" algn="ctr">
            <a:noFill/>
            <a:prstDash val="solid"/>
            <a:round/>
            <a:headEnd type="none" w="med" len="med"/>
            <a:tailEnd type="none" w="med" len="med"/>
          </a:ln>
          <a:effectLst/>
        </p:spPr>
        <p:txBody>
          <a:bodyPr lIns="90000" tIns="46800" rIns="90000" bIns="46800"/>
          <a:lstStyle/>
          <a:p>
            <a:pPr>
              <a:defRPr/>
            </a:pPr>
            <a:endParaRPr lang="de-DE"/>
          </a:p>
        </p:txBody>
      </p:sp>
      <p:sp>
        <p:nvSpPr>
          <p:cNvPr id="68616" name="Textfeld 5"/>
          <p:cNvSpPr txBox="1">
            <a:spLocks noChangeArrowheads="1"/>
          </p:cNvSpPr>
          <p:nvPr/>
        </p:nvSpPr>
        <p:spPr bwMode="auto">
          <a:xfrm>
            <a:off x="-19050" y="6532563"/>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200" b="0">
                <a:solidFill>
                  <a:schemeClr val="bg1"/>
                </a:solidFill>
              </a:rPr>
              <a:t>61</a:t>
            </a:r>
          </a:p>
        </p:txBody>
      </p:sp>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Grafik 13" descr="Dispu-Los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914400"/>
            <a:ext cx="8035925"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MID-TERM GOAL</a:t>
            </a:r>
          </a:p>
        </p:txBody>
      </p:sp>
      <p:sp>
        <p:nvSpPr>
          <p:cNvPr id="6" name="Ellipse 5"/>
          <p:cNvSpPr>
            <a:spLocks noChangeArrowheads="1"/>
          </p:cNvSpPr>
          <p:nvPr/>
        </p:nvSpPr>
        <p:spPr bwMode="auto">
          <a:xfrm rot="-624701">
            <a:off x="3889375" y="2752725"/>
            <a:ext cx="407988" cy="180975"/>
          </a:xfrm>
          <a:prstGeom prst="ellipse">
            <a:avLst/>
          </a:prstGeom>
          <a:noFill/>
          <a:ln w="38100" algn="ctr">
            <a:solidFill>
              <a:srgbClr val="4977F9"/>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sp>
        <p:nvSpPr>
          <p:cNvPr id="8" name="Explosion 2 7"/>
          <p:cNvSpPr>
            <a:spLocks noChangeArrowheads="1"/>
          </p:cNvSpPr>
          <p:nvPr/>
        </p:nvSpPr>
        <p:spPr bwMode="auto">
          <a:xfrm>
            <a:off x="2628900" y="3221038"/>
            <a:ext cx="446088" cy="395287"/>
          </a:xfrm>
          <a:prstGeom prst="irregularSeal2">
            <a:avLst/>
          </a:prstGeom>
          <a:noFill/>
          <a:ln w="28575" algn="ctr">
            <a:solidFill>
              <a:srgbClr val="4977F9"/>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sp>
        <p:nvSpPr>
          <p:cNvPr id="9" name="Pfeil nach unten 8"/>
          <p:cNvSpPr/>
          <p:nvPr/>
        </p:nvSpPr>
        <p:spPr bwMode="auto">
          <a:xfrm rot="4066716">
            <a:off x="3315494" y="2810669"/>
            <a:ext cx="293687" cy="593725"/>
          </a:xfrm>
          <a:prstGeom prst="down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grpSp>
        <p:nvGrpSpPr>
          <p:cNvPr id="2" name="Gruppieren 9"/>
          <p:cNvGrpSpPr>
            <a:grpSpLocks/>
          </p:cNvGrpSpPr>
          <p:nvPr/>
        </p:nvGrpSpPr>
        <p:grpSpPr bwMode="auto">
          <a:xfrm>
            <a:off x="4881563" y="3128963"/>
            <a:ext cx="3211512" cy="528637"/>
            <a:chOff x="4937865" y="1575977"/>
            <a:chExt cx="2585154" cy="720413"/>
          </a:xfrm>
        </p:grpSpPr>
        <p:sp>
          <p:nvSpPr>
            <p:cNvPr id="11" name="AutoShape 2"/>
            <p:cNvSpPr>
              <a:spLocks noChangeArrowheads="1"/>
            </p:cNvSpPr>
            <p:nvPr/>
          </p:nvSpPr>
          <p:spPr bwMode="auto">
            <a:xfrm>
              <a:off x="4937865" y="1575977"/>
              <a:ext cx="2585154" cy="72041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65549" name="Rectangle 3"/>
            <p:cNvSpPr>
              <a:spLocks noChangeArrowheads="1"/>
            </p:cNvSpPr>
            <p:nvPr/>
          </p:nvSpPr>
          <p:spPr bwMode="auto">
            <a:xfrm>
              <a:off x="4939142" y="1675494"/>
              <a:ext cx="2582599" cy="521380"/>
            </a:xfrm>
            <a:prstGeom prst="rect">
              <a:avLst/>
            </a:prstGeom>
            <a:noFill/>
            <a:ln w="9525">
              <a:noFill/>
              <a:miter lim="800000"/>
              <a:headEnd/>
              <a:tailEnd/>
            </a:ln>
          </p:spPr>
          <p:txBody>
            <a:bodyPr anchor="ctr"/>
            <a:lstStyle/>
            <a:p>
              <a:pPr algn="ctr">
                <a:defRPr/>
              </a:pPr>
              <a:r>
                <a:rPr lang="en-US" b="0" dirty="0">
                  <a:solidFill>
                    <a:schemeClr val="bg1"/>
                  </a:solidFill>
                  <a:latin typeface="+mj-lt"/>
                </a:rPr>
                <a:t>6 dB detected squeezing</a:t>
              </a:r>
            </a:p>
          </p:txBody>
        </p:sp>
      </p:grpSp>
      <p:grpSp>
        <p:nvGrpSpPr>
          <p:cNvPr id="3" name="Gruppieren 13"/>
          <p:cNvGrpSpPr>
            <a:grpSpLocks/>
          </p:cNvGrpSpPr>
          <p:nvPr/>
        </p:nvGrpSpPr>
        <p:grpSpPr bwMode="auto">
          <a:xfrm>
            <a:off x="4697413" y="4081463"/>
            <a:ext cx="3605212" cy="528637"/>
            <a:chOff x="4937865" y="1575977"/>
            <a:chExt cx="2585154" cy="720413"/>
          </a:xfrm>
        </p:grpSpPr>
        <p:sp>
          <p:nvSpPr>
            <p:cNvPr id="15" name="AutoShape 2"/>
            <p:cNvSpPr>
              <a:spLocks noChangeArrowheads="1"/>
            </p:cNvSpPr>
            <p:nvPr/>
          </p:nvSpPr>
          <p:spPr bwMode="auto">
            <a:xfrm>
              <a:off x="4937865" y="1575977"/>
              <a:ext cx="2585154" cy="72041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65547" name="Rectangle 3"/>
            <p:cNvSpPr>
              <a:spLocks noChangeArrowheads="1"/>
            </p:cNvSpPr>
            <p:nvPr/>
          </p:nvSpPr>
          <p:spPr bwMode="auto">
            <a:xfrm>
              <a:off x="4940142" y="1690637"/>
              <a:ext cx="2580601" cy="519217"/>
            </a:xfrm>
            <a:prstGeom prst="rect">
              <a:avLst/>
            </a:prstGeom>
            <a:noFill/>
            <a:ln w="9525">
              <a:noFill/>
              <a:miter lim="800000"/>
              <a:headEnd/>
              <a:tailEnd/>
            </a:ln>
          </p:spPr>
          <p:txBody>
            <a:bodyPr anchor="ctr"/>
            <a:lstStyle/>
            <a:p>
              <a:pPr algn="ctr">
                <a:defRPr/>
              </a:pPr>
              <a:r>
                <a:rPr lang="en-US" b="0" dirty="0">
                  <a:solidFill>
                    <a:schemeClr val="bg1"/>
                  </a:solidFill>
                  <a:latin typeface="+mj-lt"/>
                </a:rPr>
                <a:t>Factor 2 sensitivity improvement</a:t>
              </a:r>
            </a:p>
          </p:txBody>
        </p:sp>
      </p:grpSp>
      <p:sp>
        <p:nvSpPr>
          <p:cNvPr id="17" name="Pfeil nach links und rechts 16"/>
          <p:cNvSpPr/>
          <p:nvPr/>
        </p:nvSpPr>
        <p:spPr bwMode="auto">
          <a:xfrm rot="5400000">
            <a:off x="6336506" y="3761582"/>
            <a:ext cx="301625" cy="198438"/>
          </a:xfrm>
          <a:prstGeom prst="leftRightArrow">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a:outerShdw blurRad="127000" dist="63500" dir="2700000" sx="101000" sy="101000" algn="tl" rotWithShape="0">
              <a:prstClr val="black">
                <a:alpha val="40000"/>
              </a:prstClr>
            </a:outerShdw>
          </a:effectLst>
        </p:spPr>
        <p:txBody>
          <a:bodyPr lIns="90000" tIns="46800" rIns="90000" bIns="46800"/>
          <a:lstStyle/>
          <a:p>
            <a:pPr>
              <a:defRPr/>
            </a:pPr>
            <a:endParaRPr lang="de-DE"/>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611188" y="2674938"/>
            <a:ext cx="7993062" cy="1560512"/>
          </a:xfrm>
          <a:prstGeom prst="roundRect">
            <a:avLst>
              <a:gd name="adj" fmla="val 16667"/>
            </a:avLst>
          </a:prstGeom>
          <a:gradFill rotWithShape="0">
            <a:gsLst>
              <a:gs pos="0">
                <a:srgbClr val="3A6DAF"/>
              </a:gs>
              <a:gs pos="100000">
                <a:srgbClr val="3A6DAF">
                  <a:gamma/>
                  <a:shade val="46275"/>
                  <a:invGamma/>
                </a:srgbClr>
              </a:gs>
            </a:gsLst>
            <a:lin ang="0" scaled="1"/>
          </a:gradFill>
          <a:ln w="9525">
            <a:noFill/>
            <a:round/>
            <a:headEnd/>
            <a:tailEnd/>
          </a:ln>
          <a:effectLst>
            <a:outerShdw dist="107763" dir="2700000" algn="ctr" rotWithShape="0">
              <a:srgbClr val="808080">
                <a:alpha val="50000"/>
              </a:srgbClr>
            </a:outerShdw>
          </a:effectLst>
        </p:spPr>
        <p:txBody>
          <a:bodyPr wrap="none" anchor="ctr"/>
          <a:lstStyle/>
          <a:p>
            <a:pPr>
              <a:defRPr/>
            </a:pPr>
            <a:endParaRPr lang="de-DE"/>
          </a:p>
        </p:txBody>
      </p:sp>
      <p:sp>
        <p:nvSpPr>
          <p:cNvPr id="62467" name="Rectangle 3"/>
          <p:cNvSpPr>
            <a:spLocks noChangeArrowheads="1"/>
          </p:cNvSpPr>
          <p:nvPr/>
        </p:nvSpPr>
        <p:spPr bwMode="auto">
          <a:xfrm>
            <a:off x="760413" y="2670175"/>
            <a:ext cx="77724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smtClean="0">
                <a:solidFill>
                  <a:schemeClr val="bg1"/>
                </a:solidFill>
              </a:rPr>
              <a:t>A glimpse into the future</a:t>
            </a:r>
            <a:endParaRPr lang="en-US" sz="3200" dirty="0">
              <a:solidFill>
                <a:schemeClr val="bg1"/>
              </a:solidFill>
            </a:endParaRPr>
          </a:p>
        </p:txBody>
      </p:sp>
    </p:spTree>
    <p:extLst>
      <p:ext uri="{BB962C8B-B14F-4D97-AF65-F5344CB8AC3E}">
        <p14:creationId xmlns:p14="http://schemas.microsoft.com/office/powerpoint/2010/main" val="428144459"/>
      </p:ext>
    </p:extLst>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ext Box 3"/>
          <p:cNvSpPr txBox="1">
            <a:spLocks noChangeArrowheads="1"/>
          </p:cNvSpPr>
          <p:nvPr/>
        </p:nvSpPr>
        <p:spPr bwMode="auto">
          <a:xfrm>
            <a:off x="360363" y="1328738"/>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dirty="0">
                <a:sym typeface="Symbol" pitchFamily="18" charset="2"/>
              </a:rPr>
              <a:t>     </a:t>
            </a:r>
            <a:r>
              <a:rPr lang="de-DE" sz="2000" b="0" dirty="0" smtClean="0">
                <a:sym typeface="Symbol" pitchFamily="18" charset="2"/>
              </a:rPr>
              <a:t>Squeezing is not a part of the aLIGO baseline design</a:t>
            </a:r>
            <a:endParaRPr lang="de-DE" sz="2000" b="0" dirty="0"/>
          </a:p>
        </p:txBody>
      </p:sp>
      <p:sp>
        <p:nvSpPr>
          <p:cNvPr id="19" name="Rectangle 2"/>
          <p:cNvSpPr txBox="1">
            <a:spLocks noChangeArrowheads="1"/>
          </p:cNvSpPr>
          <p:nvPr/>
        </p:nvSpPr>
        <p:spPr>
          <a:xfrm>
            <a:off x="0" y="103188"/>
            <a:ext cx="9144000" cy="674687"/>
          </a:xfrm>
          <a:prstGeom prst="rect">
            <a:avLst/>
          </a:prstGeom>
        </p:spPr>
        <p:txBody>
          <a:bodyPr/>
          <a:lstStyle/>
          <a:p>
            <a:pPr algn="ctr">
              <a:defRPr/>
            </a:pPr>
            <a:r>
              <a:rPr lang="en-US" sz="2600" kern="0" dirty="0" err="1" smtClean="0">
                <a:solidFill>
                  <a:schemeClr val="bg1"/>
                </a:solidFill>
                <a:latin typeface="+mj-lt"/>
                <a:ea typeface="+mj-ea"/>
                <a:cs typeface="+mj-cs"/>
              </a:rPr>
              <a:t>aLIGO</a:t>
            </a:r>
            <a:endParaRPr lang="en-US" sz="2600" kern="0" dirty="0">
              <a:solidFill>
                <a:schemeClr val="bg1"/>
              </a:solidFill>
              <a:latin typeface="+mj-lt"/>
              <a:ea typeface="+mj-ea"/>
              <a:cs typeface="+mj-cs"/>
            </a:endParaRPr>
          </a:p>
        </p:txBody>
      </p:sp>
      <p:sp>
        <p:nvSpPr>
          <p:cNvPr id="26636" name="Text Box 3"/>
          <p:cNvSpPr txBox="1">
            <a:spLocks noChangeArrowheads="1"/>
          </p:cNvSpPr>
          <p:nvPr/>
        </p:nvSpPr>
        <p:spPr bwMode="auto">
          <a:xfrm>
            <a:off x="360363" y="2000083"/>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dirty="0">
                <a:sym typeface="Symbol" pitchFamily="18" charset="2"/>
              </a:rPr>
              <a:t>     </a:t>
            </a:r>
            <a:r>
              <a:rPr lang="de-DE" sz="2000" b="0" dirty="0" smtClean="0">
                <a:sym typeface="Symbol" pitchFamily="18" charset="2"/>
              </a:rPr>
              <a:t>Use of squeezed light nonetheless probable</a:t>
            </a:r>
            <a:endParaRPr lang="de-DE" sz="2000" b="0" dirty="0"/>
          </a:p>
        </p:txBody>
      </p:sp>
      <p:sp>
        <p:nvSpPr>
          <p:cNvPr id="22" name="Text Box 3"/>
          <p:cNvSpPr txBox="1">
            <a:spLocks noChangeArrowheads="1"/>
          </p:cNvSpPr>
          <p:nvPr/>
        </p:nvSpPr>
        <p:spPr bwMode="auto">
          <a:xfrm>
            <a:off x="360362" y="2671428"/>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dirty="0">
                <a:sym typeface="Symbol" pitchFamily="18" charset="2"/>
              </a:rPr>
              <a:t>     </a:t>
            </a:r>
            <a:r>
              <a:rPr lang="de-DE" sz="2000" b="0" dirty="0" smtClean="0">
                <a:sym typeface="Symbol" pitchFamily="18" charset="2"/>
              </a:rPr>
              <a:t>Prototype squeezed-light laser ready, currently at MIT</a:t>
            </a:r>
            <a:endParaRPr lang="de-DE" sz="2000" b="0" dirty="0"/>
          </a:p>
        </p:txBody>
      </p:sp>
      <p:sp>
        <p:nvSpPr>
          <p:cNvPr id="23" name="Text Box 3"/>
          <p:cNvSpPr txBox="1">
            <a:spLocks noChangeArrowheads="1"/>
          </p:cNvSpPr>
          <p:nvPr/>
        </p:nvSpPr>
        <p:spPr bwMode="auto">
          <a:xfrm>
            <a:off x="360361" y="3342773"/>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dirty="0">
                <a:sym typeface="Symbol" pitchFamily="18" charset="2"/>
              </a:rPr>
              <a:t>     </a:t>
            </a:r>
            <a:r>
              <a:rPr lang="de-DE" sz="2000" b="0" dirty="0" smtClean="0">
                <a:sym typeface="Symbol" pitchFamily="18" charset="2"/>
              </a:rPr>
              <a:t>Frequency-dependent squeezed light will be required</a:t>
            </a:r>
            <a:endParaRPr lang="de-DE" sz="2000" b="0" dirty="0"/>
          </a:p>
        </p:txBody>
      </p:sp>
      <p:sp>
        <p:nvSpPr>
          <p:cNvPr id="24" name="Text Box 3"/>
          <p:cNvSpPr txBox="1">
            <a:spLocks noChangeArrowheads="1"/>
          </p:cNvSpPr>
          <p:nvPr/>
        </p:nvSpPr>
        <p:spPr bwMode="auto">
          <a:xfrm>
            <a:off x="360361" y="4014119"/>
            <a:ext cx="812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dirty="0">
                <a:sym typeface="Symbol" pitchFamily="18" charset="2"/>
              </a:rPr>
              <a:t>     </a:t>
            </a:r>
            <a:r>
              <a:rPr lang="de-DE" sz="2000" b="0" dirty="0" smtClean="0">
                <a:sym typeface="Symbol" pitchFamily="18" charset="2"/>
              </a:rPr>
              <a:t>Prototype experiments in progress at Caltech and MIT</a:t>
            </a:r>
            <a:endParaRPr lang="de-DE" sz="2000" b="0" dirty="0"/>
          </a:p>
        </p:txBody>
      </p:sp>
    </p:spTree>
    <p:extLst>
      <p:ext uri="{BB962C8B-B14F-4D97-AF65-F5344CB8AC3E}">
        <p14:creationId xmlns:p14="http://schemas.microsoft.com/office/powerpoint/2010/main" val="1641443757"/>
      </p:ext>
    </p:extLst>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title" idx="4294967295"/>
          </p:nvPr>
        </p:nvSpPr>
        <p:spPr/>
        <p:txBody>
          <a:bodyPr/>
          <a:lstStyle/>
          <a:p>
            <a:pPr eaLnBrk="1" hangingPunct="1"/>
            <a:r>
              <a:rPr lang="en-US" dirty="0" smtClean="0"/>
              <a:t>EINSTEIN GW TELESCOPE</a:t>
            </a:r>
          </a:p>
        </p:txBody>
      </p:sp>
      <p:pic>
        <p:nvPicPr>
          <p:cNvPr id="34819" name="Grafik 5" descr="ET-Sche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8104" y="923579"/>
            <a:ext cx="3195637"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898525"/>
            <a:ext cx="4184733" cy="265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9436" y="4003114"/>
            <a:ext cx="2004564" cy="27880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90" y="3541713"/>
            <a:ext cx="5126038" cy="324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228517"/>
      </p:ext>
    </p:extLst>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Grafik 4" descr="ET-Se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682625"/>
            <a:ext cx="825182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428625" y="844550"/>
            <a:ext cx="8345488" cy="5707063"/>
            <a:chOff x="428625" y="844550"/>
            <a:chExt cx="8345488" cy="5707063"/>
          </a:xfrm>
        </p:grpSpPr>
        <p:sp>
          <p:nvSpPr>
            <p:cNvPr id="31752" name="Rechteck 8"/>
            <p:cNvSpPr>
              <a:spLocks noChangeArrowheads="1"/>
            </p:cNvSpPr>
            <p:nvPr/>
          </p:nvSpPr>
          <p:spPr bwMode="auto">
            <a:xfrm>
              <a:off x="428625" y="844550"/>
              <a:ext cx="8345488" cy="5707063"/>
            </a:xfrm>
            <a:prstGeom prst="rect">
              <a:avLst/>
            </a:prstGeom>
            <a:solidFill>
              <a:schemeClr val="bg1">
                <a:alpha val="79999"/>
              </a:schemeClr>
            </a:solidFill>
            <a:ln w="9525" algn="ctr">
              <a:solidFill>
                <a:schemeClr val="bg1"/>
              </a:solidFill>
              <a:round/>
              <a:headEnd/>
              <a:tailEnd/>
            </a:ln>
          </p:spPr>
          <p:txBody>
            <a:bodyPr lIns="90000" tIns="46800" rIns="90000" bIns="46800"/>
            <a:lstStyle/>
            <a:p>
              <a:endParaRPr lang="de-DE"/>
            </a:p>
          </p:txBody>
        </p:sp>
        <p:sp>
          <p:nvSpPr>
            <p:cNvPr id="9" name="AutoShape 2"/>
            <p:cNvSpPr>
              <a:spLocks noChangeArrowheads="1"/>
            </p:cNvSpPr>
            <p:nvPr/>
          </p:nvSpPr>
          <p:spPr bwMode="auto">
            <a:xfrm>
              <a:off x="3319463" y="3697288"/>
              <a:ext cx="4165600" cy="749300"/>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0" name="Rectangle 3"/>
            <p:cNvSpPr>
              <a:spLocks noChangeArrowheads="1"/>
            </p:cNvSpPr>
            <p:nvPr/>
          </p:nvSpPr>
          <p:spPr bwMode="auto">
            <a:xfrm>
              <a:off x="3614738" y="3827463"/>
              <a:ext cx="3573462" cy="520700"/>
            </a:xfrm>
            <a:prstGeom prst="rect">
              <a:avLst/>
            </a:prstGeom>
            <a:noFill/>
            <a:ln w="9525">
              <a:noFill/>
              <a:miter lim="800000"/>
              <a:headEnd/>
              <a:tailEnd/>
            </a:ln>
          </p:spPr>
          <p:txBody>
            <a:bodyPr anchor="ctr"/>
            <a:lstStyle/>
            <a:p>
              <a:pPr>
                <a:defRPr/>
              </a:pPr>
              <a:r>
                <a:rPr lang="en-US" b="0" dirty="0">
                  <a:solidFill>
                    <a:schemeClr val="bg1"/>
                  </a:solidFill>
                  <a:latin typeface="+mj-lt"/>
                  <a:cs typeface="Times New Roman" pitchFamily="18" charset="0"/>
                </a:rPr>
                <a:t>Goal: 10 dB squeezing </a:t>
              </a:r>
              <a:r>
                <a:rPr lang="en-US" b="0" u="sng" dirty="0">
                  <a:solidFill>
                    <a:schemeClr val="bg1"/>
                  </a:solidFill>
                  <a:latin typeface="+mj-lt"/>
                  <a:cs typeface="Times New Roman" pitchFamily="18" charset="0"/>
                </a:rPr>
                <a:t>detected</a:t>
              </a:r>
              <a:endParaRPr lang="en-US" b="0" u="sng" dirty="0">
                <a:solidFill>
                  <a:schemeClr val="bg1"/>
                </a:solidFill>
                <a:latin typeface="+mj-lt"/>
              </a:endParaRPr>
            </a:p>
          </p:txBody>
        </p:sp>
      </p:grpSp>
      <p:grpSp>
        <p:nvGrpSpPr>
          <p:cNvPr id="4" name="Group 3"/>
          <p:cNvGrpSpPr>
            <a:grpSpLocks/>
          </p:cNvGrpSpPr>
          <p:nvPr/>
        </p:nvGrpSpPr>
        <p:grpSpPr bwMode="auto">
          <a:xfrm>
            <a:off x="3319463" y="4864100"/>
            <a:ext cx="4165600" cy="749300"/>
            <a:chOff x="3319761" y="4864725"/>
            <a:chExt cx="4164543" cy="748252"/>
          </a:xfrm>
        </p:grpSpPr>
        <p:sp>
          <p:nvSpPr>
            <p:cNvPr id="11" name="AutoShape 2"/>
            <p:cNvSpPr>
              <a:spLocks noChangeArrowheads="1"/>
            </p:cNvSpPr>
            <p:nvPr/>
          </p:nvSpPr>
          <p:spPr bwMode="auto">
            <a:xfrm>
              <a:off x="3319761" y="4864725"/>
              <a:ext cx="4164543" cy="748252"/>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2" name="Rectangle 3"/>
            <p:cNvSpPr>
              <a:spLocks noChangeArrowheads="1"/>
            </p:cNvSpPr>
            <p:nvPr/>
          </p:nvSpPr>
          <p:spPr bwMode="auto">
            <a:xfrm>
              <a:off x="3614961" y="4994718"/>
              <a:ext cx="3574143" cy="519972"/>
            </a:xfrm>
            <a:prstGeom prst="rect">
              <a:avLst/>
            </a:prstGeom>
            <a:noFill/>
            <a:ln w="9525">
              <a:noFill/>
              <a:miter lim="800000"/>
              <a:headEnd/>
              <a:tailEnd/>
            </a:ln>
          </p:spPr>
          <p:txBody>
            <a:bodyPr anchor="ctr"/>
            <a:lstStyle/>
            <a:p>
              <a:pPr>
                <a:defRPr/>
              </a:pPr>
              <a:r>
                <a:rPr lang="en-US" b="0" u="sng" dirty="0">
                  <a:solidFill>
                    <a:schemeClr val="bg1"/>
                  </a:solidFill>
                  <a:latin typeface="+mj-lt"/>
                  <a:cs typeface="Times New Roman" pitchFamily="18" charset="0"/>
                </a:rPr>
                <a:t>total</a:t>
              </a:r>
              <a:r>
                <a:rPr lang="en-US" b="0" dirty="0">
                  <a:solidFill>
                    <a:schemeClr val="bg1"/>
                  </a:solidFill>
                  <a:latin typeface="+mj-lt"/>
                  <a:cs typeface="Times New Roman" pitchFamily="18" charset="0"/>
                </a:rPr>
                <a:t> allowed optical loss: 10 %</a:t>
              </a:r>
              <a:endParaRPr lang="en-US" b="0" u="sng" dirty="0">
                <a:solidFill>
                  <a:schemeClr val="bg1"/>
                </a:solidFill>
                <a:latin typeface="+mj-lt"/>
              </a:endParaRPr>
            </a:p>
          </p:txBody>
        </p:sp>
      </p:grpSp>
      <p:sp>
        <p:nvSpPr>
          <p:cNvPr id="13" name="Rectangle 3"/>
          <p:cNvSpPr txBox="1">
            <a:spLocks noChangeArrowheads="1"/>
          </p:cNvSpPr>
          <p:nvPr/>
        </p:nvSpPr>
        <p:spPr bwMode="auto">
          <a:xfrm>
            <a:off x="0" y="0"/>
            <a:ext cx="91440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a:lstStyle>
          <a:p>
            <a:pPr eaLnBrk="1" hangingPunct="1"/>
            <a:r>
              <a:rPr lang="en-US" smtClean="0"/>
              <a:t>EINSTEIN GW TELESCOPE</a:t>
            </a:r>
            <a:endParaRPr lang="en-US" dirty="0" smtClean="0"/>
          </a:p>
        </p:txBody>
      </p:sp>
    </p:spTree>
    <p:extLst>
      <p:ext uri="{BB962C8B-B14F-4D97-AF65-F5344CB8AC3E}">
        <p14:creationId xmlns:p14="http://schemas.microsoft.com/office/powerpoint/2010/main" val="40890959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GEO 600 SENSITIVITY – AUGUST 2010</a:t>
            </a:r>
          </a:p>
        </p:txBody>
      </p:sp>
      <p:pic>
        <p:nvPicPr>
          <p:cNvPr id="15363" name="Grafik 3" descr="IFo-Sen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866775"/>
            <a:ext cx="87122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idx="4294967295"/>
          </p:nvPr>
        </p:nvSpPr>
        <p:spPr/>
        <p:txBody>
          <a:bodyPr/>
          <a:lstStyle/>
          <a:p>
            <a:pPr eaLnBrk="1" hangingPunct="1"/>
            <a:r>
              <a:rPr lang="en-US" sz="2400" dirty="0" smtClean="0"/>
              <a:t>1.) OPTICAL LOSS</a:t>
            </a:r>
          </a:p>
        </p:txBody>
      </p:sp>
      <p:grpSp>
        <p:nvGrpSpPr>
          <p:cNvPr id="32771" name="Group 1"/>
          <p:cNvGrpSpPr>
            <a:grpSpLocks/>
          </p:cNvGrpSpPr>
          <p:nvPr/>
        </p:nvGrpSpPr>
        <p:grpSpPr bwMode="auto">
          <a:xfrm>
            <a:off x="344488" y="1019175"/>
            <a:ext cx="8707437" cy="2398713"/>
            <a:chOff x="309563" y="1933575"/>
            <a:chExt cx="8707437" cy="2398713"/>
          </a:xfrm>
        </p:grpSpPr>
        <p:pic>
          <p:nvPicPr>
            <p:cNvPr id="327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8" y="2503488"/>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3"/>
            <p:cNvSpPr txBox="1">
              <a:spLocks noChangeArrowheads="1"/>
            </p:cNvSpPr>
            <p:nvPr/>
          </p:nvSpPr>
          <p:spPr bwMode="auto">
            <a:xfrm>
              <a:off x="3609975" y="2489200"/>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 Faraday isolators</a:t>
              </a:r>
              <a:endParaRPr lang="de-DE" sz="2400" b="0"/>
            </a:p>
          </p:txBody>
        </p:sp>
        <p:sp>
          <p:nvSpPr>
            <p:cNvPr id="32778" name="Text Box 3"/>
            <p:cNvSpPr txBox="1">
              <a:spLocks noChangeArrowheads="1"/>
            </p:cNvSpPr>
            <p:nvPr/>
          </p:nvSpPr>
          <p:spPr bwMode="auto">
            <a:xfrm>
              <a:off x="3609975" y="3046413"/>
              <a:ext cx="304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 polarization optics</a:t>
              </a:r>
              <a:endParaRPr lang="de-DE" sz="2400" b="0"/>
            </a:p>
          </p:txBody>
        </p:sp>
        <p:sp>
          <p:nvSpPr>
            <p:cNvPr id="32779" name="Text Box 3"/>
            <p:cNvSpPr txBox="1">
              <a:spLocks noChangeArrowheads="1"/>
            </p:cNvSpPr>
            <p:nvPr/>
          </p:nvSpPr>
          <p:spPr bwMode="auto">
            <a:xfrm>
              <a:off x="309563" y="1933575"/>
              <a:ext cx="870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p</a:t>
              </a:r>
              <a:r>
                <a:rPr lang="de-DE" sz="2400" b="0"/>
                <a:t>ropagation loss, especially:</a:t>
              </a:r>
            </a:p>
          </p:txBody>
        </p:sp>
      </p:grpSp>
      <p:grpSp>
        <p:nvGrpSpPr>
          <p:cNvPr id="3" name="Group 2"/>
          <p:cNvGrpSpPr>
            <a:grpSpLocks/>
          </p:cNvGrpSpPr>
          <p:nvPr/>
        </p:nvGrpSpPr>
        <p:grpSpPr bwMode="auto">
          <a:xfrm>
            <a:off x="344488" y="4689475"/>
            <a:ext cx="8707437" cy="1190625"/>
            <a:chOff x="345078" y="4689388"/>
            <a:chExt cx="8707437" cy="1190581"/>
          </a:xfrm>
        </p:grpSpPr>
        <p:sp>
          <p:nvSpPr>
            <p:cNvPr id="22534" name="Text Box 3"/>
            <p:cNvSpPr txBox="1">
              <a:spLocks noChangeArrowheads="1"/>
            </p:cNvSpPr>
            <p:nvPr/>
          </p:nvSpPr>
          <p:spPr bwMode="auto">
            <a:xfrm>
              <a:off x="345078" y="4689388"/>
              <a:ext cx="7400925" cy="36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defRPr/>
              </a:pPr>
              <a:r>
                <a:rPr lang="de-DE" sz="2400" b="0" dirty="0" smtClean="0">
                  <a:solidFill>
                    <a:schemeClr val="bg1">
                      <a:lumMod val="65000"/>
                    </a:schemeClr>
                  </a:solidFill>
                  <a:sym typeface="Symbol" pitchFamily="18" charset="2"/>
                </a:rPr>
                <a:t>     e</a:t>
              </a:r>
              <a:r>
                <a:rPr lang="de-DE" sz="2400" b="0" dirty="0" smtClean="0">
                  <a:solidFill>
                    <a:schemeClr val="bg1">
                      <a:lumMod val="65000"/>
                    </a:schemeClr>
                  </a:solidFill>
                </a:rPr>
                <a:t>scape efficiency of the squeezed light source</a:t>
              </a:r>
            </a:p>
          </p:txBody>
        </p:sp>
        <p:sp>
          <p:nvSpPr>
            <p:cNvPr id="8" name="Text Box 3"/>
            <p:cNvSpPr txBox="1">
              <a:spLocks noChangeArrowheads="1"/>
            </p:cNvSpPr>
            <p:nvPr/>
          </p:nvSpPr>
          <p:spPr bwMode="auto">
            <a:xfrm>
              <a:off x="345078" y="5510096"/>
              <a:ext cx="8707437" cy="36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defRPr/>
              </a:pPr>
              <a:r>
                <a:rPr lang="de-DE" sz="2400" b="0" dirty="0" smtClean="0">
                  <a:solidFill>
                    <a:schemeClr val="bg1">
                      <a:lumMod val="65000"/>
                    </a:schemeClr>
                  </a:solidFill>
                  <a:sym typeface="Symbol" pitchFamily="18" charset="2"/>
                </a:rPr>
                <a:t>     detection</a:t>
              </a:r>
              <a:r>
                <a:rPr lang="de-DE" sz="2400" b="0" dirty="0" smtClean="0">
                  <a:solidFill>
                    <a:schemeClr val="bg1">
                      <a:lumMod val="65000"/>
                    </a:schemeClr>
                  </a:solidFill>
                </a:rPr>
                <a:t> loss</a:t>
              </a:r>
            </a:p>
          </p:txBody>
        </p:sp>
      </p:grpSp>
      <p:sp>
        <p:nvSpPr>
          <p:cNvPr id="9" name="Text Box 3"/>
          <p:cNvSpPr txBox="1">
            <a:spLocks noChangeArrowheads="1"/>
          </p:cNvSpPr>
          <p:nvPr/>
        </p:nvSpPr>
        <p:spPr bwMode="auto">
          <a:xfrm>
            <a:off x="344488" y="3868738"/>
            <a:ext cx="870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dirty="0">
                <a:sym typeface="Symbol" pitchFamily="18" charset="2"/>
              </a:rPr>
              <a:t>     non-perfect </a:t>
            </a:r>
            <a:r>
              <a:rPr lang="de-DE" sz="2400" b="0" dirty="0" smtClean="0">
                <a:sym typeface="Symbol" pitchFamily="18" charset="2"/>
              </a:rPr>
              <a:t>mode-matching </a:t>
            </a:r>
            <a:r>
              <a:rPr lang="de-DE" sz="2400" b="0" dirty="0" smtClean="0">
                <a:sym typeface="Symbol"/>
              </a:rPr>
              <a:t> possibly use adaptive optics</a:t>
            </a:r>
            <a:endParaRPr lang="de-DE" sz="2400" b="0" dirty="0"/>
          </a:p>
        </p:txBody>
      </p:sp>
    </p:spTree>
    <p:extLst>
      <p:ext uri="{BB962C8B-B14F-4D97-AF65-F5344CB8AC3E}">
        <p14:creationId xmlns:p14="http://schemas.microsoft.com/office/powerpoint/2010/main" val="36536657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rafik 66" descr="SQLmitSqz.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50" y="755650"/>
            <a:ext cx="7748588"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a:off x="2825750" y="2349500"/>
            <a:ext cx="1422400" cy="336550"/>
            <a:chOff x="2036" y="1456"/>
            <a:chExt cx="1204" cy="381"/>
          </a:xfrm>
        </p:grpSpPr>
        <p:sp>
          <p:nvSpPr>
            <p:cNvPr id="33816" name="Oval 35" descr="25%"/>
            <p:cNvSpPr>
              <a:spLocks noChangeArrowheads="1"/>
            </p:cNvSpPr>
            <p:nvPr/>
          </p:nvSpPr>
          <p:spPr bwMode="auto">
            <a:xfrm rot="2700000">
              <a:off x="2589" y="1046"/>
              <a:ext cx="97" cy="1204"/>
            </a:xfrm>
            <a:prstGeom prst="ellipse">
              <a:avLst/>
            </a:prstGeom>
            <a:pattFill prst="pct25">
              <a:fgClr>
                <a:schemeClr val="bg2"/>
              </a:fgClr>
              <a:bgClr>
                <a:srgbClr val="00ACA8"/>
              </a:bgClr>
            </a:pattFill>
            <a:ln w="9525">
              <a:solidFill>
                <a:schemeClr val="tx1"/>
              </a:solidFill>
              <a:prstDash val="sysDot"/>
              <a:round/>
              <a:headEnd/>
              <a:tailEnd/>
            </a:ln>
          </p:spPr>
          <p:txBody>
            <a:bodyPr wrap="none" anchor="ctr"/>
            <a:lstStyle/>
            <a:p>
              <a:endParaRPr lang="de-DE"/>
            </a:p>
          </p:txBody>
        </p:sp>
        <p:sp>
          <p:nvSpPr>
            <p:cNvPr id="33817" name="Oval 36"/>
            <p:cNvSpPr>
              <a:spLocks noChangeArrowheads="1"/>
            </p:cNvSpPr>
            <p:nvPr/>
          </p:nvSpPr>
          <p:spPr bwMode="auto">
            <a:xfrm rot="-5377579">
              <a:off x="2452" y="1460"/>
              <a:ext cx="381" cy="374"/>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grpSp>
        <p:nvGrpSpPr>
          <p:cNvPr id="3" name="Group 37"/>
          <p:cNvGrpSpPr>
            <a:grpSpLocks/>
          </p:cNvGrpSpPr>
          <p:nvPr/>
        </p:nvGrpSpPr>
        <p:grpSpPr bwMode="auto">
          <a:xfrm>
            <a:off x="2351088" y="673100"/>
            <a:ext cx="334962" cy="1225550"/>
            <a:chOff x="1480" y="96"/>
            <a:chExt cx="374" cy="1204"/>
          </a:xfrm>
        </p:grpSpPr>
        <p:sp>
          <p:nvSpPr>
            <p:cNvPr id="33814" name="Oval 38" descr="25%"/>
            <p:cNvSpPr>
              <a:spLocks noChangeArrowheads="1"/>
            </p:cNvSpPr>
            <p:nvPr/>
          </p:nvSpPr>
          <p:spPr bwMode="auto">
            <a:xfrm>
              <a:off x="1624" y="96"/>
              <a:ext cx="97" cy="1204"/>
            </a:xfrm>
            <a:prstGeom prst="ellipse">
              <a:avLst/>
            </a:prstGeom>
            <a:pattFill prst="pct25">
              <a:fgClr>
                <a:schemeClr val="bg2"/>
              </a:fgClr>
              <a:bgClr>
                <a:srgbClr val="00ACA8"/>
              </a:bgClr>
            </a:pattFill>
            <a:ln w="9525">
              <a:solidFill>
                <a:schemeClr val="tx1"/>
              </a:solidFill>
              <a:prstDash val="sysDot"/>
              <a:round/>
              <a:headEnd/>
              <a:tailEnd/>
            </a:ln>
          </p:spPr>
          <p:txBody>
            <a:bodyPr wrap="none" anchor="ctr"/>
            <a:lstStyle/>
            <a:p>
              <a:endParaRPr lang="de-DE"/>
            </a:p>
          </p:txBody>
        </p:sp>
        <p:sp>
          <p:nvSpPr>
            <p:cNvPr id="33815" name="Oval 39"/>
            <p:cNvSpPr>
              <a:spLocks noChangeArrowheads="1"/>
            </p:cNvSpPr>
            <p:nvPr/>
          </p:nvSpPr>
          <p:spPr bwMode="auto">
            <a:xfrm rot="-5377579">
              <a:off x="1476" y="516"/>
              <a:ext cx="381" cy="374"/>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grpSp>
        <p:nvGrpSpPr>
          <p:cNvPr id="4" name="Gruppieren 70"/>
          <p:cNvGrpSpPr>
            <a:grpSpLocks/>
          </p:cNvGrpSpPr>
          <p:nvPr/>
        </p:nvGrpSpPr>
        <p:grpSpPr bwMode="auto">
          <a:xfrm>
            <a:off x="5145088" y="2208213"/>
            <a:ext cx="2693987" cy="2016125"/>
            <a:chOff x="5144958" y="2208058"/>
            <a:chExt cx="2694579" cy="2016701"/>
          </a:xfrm>
        </p:grpSpPr>
        <p:grpSp>
          <p:nvGrpSpPr>
            <p:cNvPr id="33803" name="Gruppieren 69"/>
            <p:cNvGrpSpPr>
              <a:grpSpLocks/>
            </p:cNvGrpSpPr>
            <p:nvPr/>
          </p:nvGrpSpPr>
          <p:grpSpPr bwMode="auto">
            <a:xfrm>
              <a:off x="5144958" y="3295101"/>
              <a:ext cx="2694579" cy="929658"/>
              <a:chOff x="5144958" y="3295101"/>
              <a:chExt cx="2694579" cy="929658"/>
            </a:xfrm>
          </p:grpSpPr>
          <p:sp>
            <p:nvSpPr>
              <p:cNvPr id="33812" name="Line 47"/>
              <p:cNvSpPr>
                <a:spLocks noChangeShapeType="1"/>
              </p:cNvSpPr>
              <p:nvPr/>
            </p:nvSpPr>
            <p:spPr bwMode="auto">
              <a:xfrm>
                <a:off x="5144958" y="3295101"/>
                <a:ext cx="0" cy="92965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33813" name="Text Box 48"/>
              <p:cNvSpPr txBox="1">
                <a:spLocks noChangeArrowheads="1"/>
              </p:cNvSpPr>
              <p:nvPr/>
            </p:nvSpPr>
            <p:spPr bwMode="auto">
              <a:xfrm>
                <a:off x="5423358" y="3521563"/>
                <a:ext cx="241617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a:solidFill>
                      <a:srgbClr val="FF0000"/>
                    </a:solidFill>
                    <a:ea typeface="ＭＳ Ｐゴシック" pitchFamily="52" charset="-128"/>
                  </a:rPr>
                  <a:t>Squeezing injection </a:t>
                </a:r>
              </a:p>
            </p:txBody>
          </p:sp>
        </p:grpSp>
        <p:grpSp>
          <p:nvGrpSpPr>
            <p:cNvPr id="33804" name="Group 49"/>
            <p:cNvGrpSpPr>
              <a:grpSpLocks/>
            </p:cNvGrpSpPr>
            <p:nvPr/>
          </p:nvGrpSpPr>
          <p:grpSpPr bwMode="auto">
            <a:xfrm>
              <a:off x="6324594" y="2208058"/>
              <a:ext cx="1372564" cy="917115"/>
              <a:chOff x="3408" y="1476"/>
              <a:chExt cx="1360" cy="865"/>
            </a:xfrm>
          </p:grpSpPr>
          <p:grpSp>
            <p:nvGrpSpPr>
              <p:cNvPr id="33805" name="Group 50"/>
              <p:cNvGrpSpPr>
                <a:grpSpLocks/>
              </p:cNvGrpSpPr>
              <p:nvPr/>
            </p:nvGrpSpPr>
            <p:grpSpPr bwMode="auto">
              <a:xfrm>
                <a:off x="3464" y="1960"/>
                <a:ext cx="1204" cy="381"/>
                <a:chOff x="3568" y="1960"/>
                <a:chExt cx="1204" cy="381"/>
              </a:xfrm>
            </p:grpSpPr>
            <p:sp>
              <p:nvSpPr>
                <p:cNvPr id="33810" name="Oval 51" descr="25%"/>
                <p:cNvSpPr>
                  <a:spLocks noChangeArrowheads="1"/>
                </p:cNvSpPr>
                <p:nvPr/>
              </p:nvSpPr>
              <p:spPr bwMode="auto">
                <a:xfrm rot="-5377579">
                  <a:off x="4121" y="1542"/>
                  <a:ext cx="97" cy="1204"/>
                </a:xfrm>
                <a:prstGeom prst="ellipse">
                  <a:avLst/>
                </a:prstGeom>
                <a:pattFill prst="pct25">
                  <a:fgClr>
                    <a:schemeClr val="bg2"/>
                  </a:fgClr>
                  <a:bgClr>
                    <a:srgbClr val="00ACA8"/>
                  </a:bgClr>
                </a:pattFill>
                <a:ln w="9525">
                  <a:solidFill>
                    <a:schemeClr val="tx1"/>
                  </a:solidFill>
                  <a:prstDash val="sysDot"/>
                  <a:round/>
                  <a:headEnd/>
                  <a:tailEnd/>
                </a:ln>
              </p:spPr>
              <p:txBody>
                <a:bodyPr wrap="none" anchor="ctr"/>
                <a:lstStyle/>
                <a:p>
                  <a:endParaRPr lang="de-DE"/>
                </a:p>
              </p:txBody>
            </p:sp>
            <p:sp>
              <p:nvSpPr>
                <p:cNvPr id="33811" name="Oval 52"/>
                <p:cNvSpPr>
                  <a:spLocks noChangeArrowheads="1"/>
                </p:cNvSpPr>
                <p:nvPr/>
              </p:nvSpPr>
              <p:spPr bwMode="auto">
                <a:xfrm rot="-5377579">
                  <a:off x="3982" y="1964"/>
                  <a:ext cx="381" cy="374"/>
                </a:xfrm>
                <a:prstGeom prst="ellipse">
                  <a:avLst/>
                </a:prstGeom>
                <a:noFill/>
                <a:ln w="190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sp>
            <p:nvSpPr>
              <p:cNvPr id="33806" name="Line 53"/>
              <p:cNvSpPr>
                <a:spLocks noChangeShapeType="1"/>
              </p:cNvSpPr>
              <p:nvPr/>
            </p:nvSpPr>
            <p:spPr bwMode="auto">
              <a:xfrm flipH="1" flipV="1">
                <a:off x="4065" y="1512"/>
                <a:ext cx="0" cy="7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33807" name="Line 54"/>
              <p:cNvSpPr>
                <a:spLocks noChangeShapeType="1"/>
              </p:cNvSpPr>
              <p:nvPr/>
            </p:nvSpPr>
            <p:spPr bwMode="auto">
              <a:xfrm rot="5400000" flipV="1">
                <a:off x="4088" y="1463"/>
                <a:ext cx="0" cy="13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graphicFrame>
            <p:nvGraphicFramePr>
              <p:cNvPr id="33808" name="Object 4"/>
              <p:cNvGraphicFramePr>
                <a:graphicFrameLocks noChangeAspect="1"/>
              </p:cNvGraphicFramePr>
              <p:nvPr/>
            </p:nvGraphicFramePr>
            <p:xfrm>
              <a:off x="4529" y="1872"/>
              <a:ext cx="199" cy="212"/>
            </p:xfrm>
            <a:graphic>
              <a:graphicData uri="http://schemas.openxmlformats.org/presentationml/2006/ole">
                <mc:AlternateContent xmlns:mc="http://schemas.openxmlformats.org/markup-compatibility/2006">
                  <mc:Choice xmlns:v="urn:schemas-microsoft-com:vml" Requires="v">
                    <p:oleObj spid="_x0000_s295970" name="Equation" r:id="rId5" imgW="203200" imgH="215900" progId="Equation.3">
                      <p:embed/>
                    </p:oleObj>
                  </mc:Choice>
                  <mc:Fallback>
                    <p:oleObj name="Equation" r:id="rId5" imgW="2032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 y="1872"/>
                            <a:ext cx="1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9" name="Object 5"/>
              <p:cNvGraphicFramePr>
                <a:graphicFrameLocks noChangeAspect="1"/>
              </p:cNvGraphicFramePr>
              <p:nvPr/>
            </p:nvGraphicFramePr>
            <p:xfrm>
              <a:off x="3870" y="1476"/>
              <a:ext cx="199" cy="212"/>
            </p:xfrm>
            <a:graphic>
              <a:graphicData uri="http://schemas.openxmlformats.org/presentationml/2006/ole">
                <mc:AlternateContent xmlns:mc="http://schemas.openxmlformats.org/markup-compatibility/2006">
                  <mc:Choice xmlns:v="urn:schemas-microsoft-com:vml" Requires="v">
                    <p:oleObj spid="_x0000_s295971" name="Equation" r:id="rId7" imgW="203200" imgH="215900" progId="Equation.3">
                      <p:embed/>
                    </p:oleObj>
                  </mc:Choice>
                  <mc:Fallback>
                    <p:oleObj name="Equation" r:id="rId7" imgW="2032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0" y="1476"/>
                            <a:ext cx="1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66" name="Rectangle 3"/>
          <p:cNvSpPr txBox="1">
            <a:spLocks noChangeArrowheads="1"/>
          </p:cNvSpPr>
          <p:nvPr/>
        </p:nvSpPr>
        <p:spPr bwMode="auto">
          <a:xfrm>
            <a:off x="0" y="0"/>
            <a:ext cx="9144000" cy="674688"/>
          </a:xfrm>
          <a:prstGeom prst="rect">
            <a:avLst/>
          </a:prstGeom>
          <a:noFill/>
          <a:ln w="9525">
            <a:noFill/>
            <a:miter lim="800000"/>
            <a:headEnd/>
            <a:tailEnd/>
          </a:ln>
        </p:spPr>
        <p:txBody>
          <a:bodyPr anchor="ctr"/>
          <a:lstStyle/>
          <a:p>
            <a:pPr algn="ctr">
              <a:defRPr/>
            </a:pPr>
            <a:r>
              <a:rPr lang="en-US" sz="2400" kern="0" dirty="0" smtClean="0">
                <a:solidFill>
                  <a:schemeClr val="bg1"/>
                </a:solidFill>
                <a:latin typeface="+mj-lt"/>
                <a:ea typeface="+mj-ea"/>
                <a:cs typeface="+mj-cs"/>
              </a:rPr>
              <a:t>2.) QUANTUM NOISES</a:t>
            </a:r>
            <a:endParaRPr lang="en-US" sz="2400" kern="0" dirty="0">
              <a:solidFill>
                <a:schemeClr val="bg1"/>
              </a:solidFill>
              <a:latin typeface="+mj-lt"/>
              <a:ea typeface="+mj-ea"/>
              <a:cs typeface="+mj-cs"/>
            </a:endParaRPr>
          </a:p>
        </p:txBody>
      </p:sp>
      <p:sp>
        <p:nvSpPr>
          <p:cNvPr id="33799" name="AutoShape 25"/>
          <p:cNvSpPr>
            <a:spLocks noChangeArrowheads="1"/>
          </p:cNvSpPr>
          <p:nvPr/>
        </p:nvSpPr>
        <p:spPr bwMode="auto">
          <a:xfrm>
            <a:off x="5602288" y="4608513"/>
            <a:ext cx="1898650" cy="938212"/>
          </a:xfrm>
          <a:prstGeom prst="roundRect">
            <a:avLst>
              <a:gd name="adj" fmla="val 16667"/>
            </a:avLst>
          </a:prstGeom>
          <a:solidFill>
            <a:srgbClr val="DDDDDD"/>
          </a:solidFill>
          <a:ln w="28575">
            <a:solidFill>
              <a:schemeClr val="tx1"/>
            </a:solidFill>
            <a:round/>
            <a:headEnd/>
            <a:tailEnd/>
          </a:ln>
        </p:spPr>
        <p:txBody>
          <a:bodyPr wrap="none" anchor="ctr"/>
          <a:lstStyle/>
          <a:p>
            <a:endParaRPr lang="de-DE">
              <a:solidFill>
                <a:srgbClr val="DDDDDD"/>
              </a:solidFill>
            </a:endParaRPr>
          </a:p>
        </p:txBody>
      </p:sp>
      <p:sp>
        <p:nvSpPr>
          <p:cNvPr id="33800" name="Text Box 31"/>
          <p:cNvSpPr txBox="1">
            <a:spLocks noChangeArrowheads="1"/>
          </p:cNvSpPr>
          <p:nvPr/>
        </p:nvSpPr>
        <p:spPr bwMode="auto">
          <a:xfrm>
            <a:off x="5888038" y="4792663"/>
            <a:ext cx="13731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1700">
                <a:solidFill>
                  <a:schemeClr val="accent2"/>
                </a:solidFill>
                <a:ea typeface="ＭＳ Ｐゴシック" pitchFamily="52" charset="-128"/>
              </a:rPr>
              <a:t>Shot-noise </a:t>
            </a:r>
          </a:p>
          <a:p>
            <a:pPr algn="ctr"/>
            <a:r>
              <a:rPr lang="en-US" sz="1700">
                <a:solidFill>
                  <a:schemeClr val="accent2"/>
                </a:solidFill>
                <a:ea typeface="ＭＳ Ｐゴシック" pitchFamily="52" charset="-128"/>
              </a:rPr>
              <a:t>dominated</a:t>
            </a:r>
          </a:p>
        </p:txBody>
      </p:sp>
      <p:sp>
        <p:nvSpPr>
          <p:cNvPr id="33801" name="AutoShape 25"/>
          <p:cNvSpPr>
            <a:spLocks noChangeArrowheads="1"/>
          </p:cNvSpPr>
          <p:nvPr/>
        </p:nvSpPr>
        <p:spPr bwMode="auto">
          <a:xfrm>
            <a:off x="1379538" y="4608513"/>
            <a:ext cx="1898650" cy="938212"/>
          </a:xfrm>
          <a:prstGeom prst="roundRect">
            <a:avLst>
              <a:gd name="adj" fmla="val 16667"/>
            </a:avLst>
          </a:prstGeom>
          <a:solidFill>
            <a:srgbClr val="DDDDDD"/>
          </a:solidFill>
          <a:ln w="28575">
            <a:solidFill>
              <a:schemeClr val="tx1"/>
            </a:solidFill>
            <a:round/>
            <a:headEnd/>
            <a:tailEnd/>
          </a:ln>
        </p:spPr>
        <p:txBody>
          <a:bodyPr wrap="none" anchor="ctr"/>
          <a:lstStyle/>
          <a:p>
            <a:endParaRPr lang="de-DE">
              <a:solidFill>
                <a:srgbClr val="DDDDDD"/>
              </a:solidFill>
            </a:endParaRPr>
          </a:p>
        </p:txBody>
      </p:sp>
      <p:sp>
        <p:nvSpPr>
          <p:cNvPr id="33802" name="Text Box 32"/>
          <p:cNvSpPr txBox="1">
            <a:spLocks noChangeArrowheads="1"/>
          </p:cNvSpPr>
          <p:nvPr/>
        </p:nvSpPr>
        <p:spPr bwMode="auto">
          <a:xfrm>
            <a:off x="1477963" y="4610100"/>
            <a:ext cx="21209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sz="1700">
                <a:solidFill>
                  <a:schemeClr val="accent2"/>
                </a:solidFill>
                <a:ea typeface="ＭＳ Ｐゴシック" pitchFamily="52" charset="-128"/>
              </a:rPr>
              <a:t>Radiation pressure noise</a:t>
            </a:r>
          </a:p>
          <a:p>
            <a:r>
              <a:rPr lang="en-US" sz="1700">
                <a:solidFill>
                  <a:schemeClr val="accent2"/>
                </a:solidFill>
                <a:ea typeface="ＭＳ Ｐゴシック" pitchFamily="52" charset="-128"/>
              </a:rPr>
              <a:t>dominated</a:t>
            </a:r>
          </a:p>
        </p:txBody>
      </p:sp>
    </p:spTree>
    <p:extLst>
      <p:ext uri="{BB962C8B-B14F-4D97-AF65-F5344CB8AC3E}">
        <p14:creationId xmlns:p14="http://schemas.microsoft.com/office/powerpoint/2010/main" val="36845813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3"/>
          <p:cNvSpPr txBox="1">
            <a:spLocks noChangeArrowheads="1"/>
          </p:cNvSpPr>
          <p:nvPr/>
        </p:nvSpPr>
        <p:spPr bwMode="auto">
          <a:xfrm>
            <a:off x="0" y="0"/>
            <a:ext cx="9144000" cy="674688"/>
          </a:xfrm>
          <a:prstGeom prst="rect">
            <a:avLst/>
          </a:prstGeom>
          <a:noFill/>
          <a:ln w="9525">
            <a:noFill/>
            <a:miter lim="800000"/>
            <a:headEnd/>
            <a:tailEnd/>
          </a:ln>
        </p:spPr>
        <p:txBody>
          <a:bodyPr anchor="ctr"/>
          <a:lstStyle/>
          <a:p>
            <a:pPr algn="ctr">
              <a:defRPr/>
            </a:pPr>
            <a:r>
              <a:rPr lang="en-US" sz="2400" kern="0" dirty="0" smtClean="0">
                <a:solidFill>
                  <a:schemeClr val="bg1"/>
                </a:solidFill>
                <a:latin typeface="+mj-lt"/>
                <a:ea typeface="+mj-ea"/>
                <a:cs typeface="+mj-cs"/>
              </a:rPr>
              <a:t>OPTICAL FILTER CAVITIES</a:t>
            </a:r>
            <a:endParaRPr lang="en-US" sz="2400" kern="0" dirty="0">
              <a:solidFill>
                <a:schemeClr val="bg1"/>
              </a:solidFill>
              <a:latin typeface="+mj-lt"/>
              <a:ea typeface="+mj-ea"/>
              <a:cs typeface="+mj-cs"/>
            </a:endParaRPr>
          </a:p>
        </p:txBody>
      </p:sp>
      <p:grpSp>
        <p:nvGrpSpPr>
          <p:cNvPr id="34819" name="Gruppieren 34"/>
          <p:cNvGrpSpPr>
            <a:grpSpLocks/>
          </p:cNvGrpSpPr>
          <p:nvPr/>
        </p:nvGrpSpPr>
        <p:grpSpPr bwMode="auto">
          <a:xfrm>
            <a:off x="1758950" y="1065213"/>
            <a:ext cx="5521325" cy="5070475"/>
            <a:chOff x="1747415" y="1064865"/>
            <a:chExt cx="5521486" cy="5071015"/>
          </a:xfrm>
        </p:grpSpPr>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415" y="1064865"/>
              <a:ext cx="5521486" cy="507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hteck 33"/>
            <p:cNvSpPr>
              <a:spLocks noChangeArrowheads="1"/>
            </p:cNvSpPr>
            <p:nvPr/>
          </p:nvSpPr>
          <p:spPr bwMode="auto">
            <a:xfrm>
              <a:off x="5078730" y="3535680"/>
              <a:ext cx="1581150" cy="697230"/>
            </a:xfrm>
            <a:prstGeom prst="rect">
              <a:avLst/>
            </a:prstGeom>
            <a:solidFill>
              <a:schemeClr val="bg1"/>
            </a:solidFill>
            <a:ln w="9525" algn="ctr">
              <a:solidFill>
                <a:schemeClr val="bg1"/>
              </a:solidFill>
              <a:round/>
              <a:headEnd/>
              <a:tailEnd/>
            </a:ln>
          </p:spPr>
          <p:txBody>
            <a:bodyPr lIns="90000" tIns="46800" rIns="90000" bIns="46800"/>
            <a:lstStyle/>
            <a:p>
              <a:endParaRPr lang="de-DE"/>
            </a:p>
          </p:txBody>
        </p:sp>
        <p:pic>
          <p:nvPicPr>
            <p:cNvPr id="3482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591477" y="3093901"/>
              <a:ext cx="467278" cy="16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9789377"/>
      </p:ext>
    </p:extLst>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3"/>
          <p:cNvSpPr txBox="1">
            <a:spLocks noChangeArrowheads="1"/>
          </p:cNvSpPr>
          <p:nvPr/>
        </p:nvSpPr>
        <p:spPr bwMode="auto">
          <a:xfrm>
            <a:off x="0" y="0"/>
            <a:ext cx="9144000" cy="674688"/>
          </a:xfrm>
          <a:prstGeom prst="rect">
            <a:avLst/>
          </a:prstGeom>
          <a:noFill/>
          <a:ln w="9525">
            <a:noFill/>
            <a:miter lim="800000"/>
            <a:headEnd/>
            <a:tailEnd/>
          </a:ln>
        </p:spPr>
        <p:txBody>
          <a:bodyPr anchor="ctr"/>
          <a:lstStyle/>
          <a:p>
            <a:pPr algn="ctr">
              <a:defRPr/>
            </a:pPr>
            <a:r>
              <a:rPr lang="en-US" sz="2400" kern="0" dirty="0" smtClean="0">
                <a:solidFill>
                  <a:schemeClr val="bg1"/>
                </a:solidFill>
                <a:latin typeface="+mj-lt"/>
                <a:ea typeface="+mj-ea"/>
                <a:cs typeface="+mj-cs"/>
              </a:rPr>
              <a:t>CHALLENGES FOR FILTER CAVITIES</a:t>
            </a:r>
            <a:endParaRPr lang="en-US" sz="2400" kern="0" dirty="0">
              <a:solidFill>
                <a:schemeClr val="bg1"/>
              </a:solidFill>
              <a:latin typeface="+mj-lt"/>
              <a:ea typeface="+mj-ea"/>
              <a:cs typeface="+mj-cs"/>
            </a:endParaRPr>
          </a:p>
        </p:txBody>
      </p:sp>
      <p:sp>
        <p:nvSpPr>
          <p:cNvPr id="35843" name="Text Box 3"/>
          <p:cNvSpPr txBox="1">
            <a:spLocks noChangeArrowheads="1"/>
          </p:cNvSpPr>
          <p:nvPr/>
        </p:nvSpPr>
        <p:spPr bwMode="auto">
          <a:xfrm>
            <a:off x="320675" y="1220788"/>
            <a:ext cx="8685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very low round-trip loss required</a:t>
            </a:r>
            <a:endParaRPr lang="de-DE" sz="2000" b="0"/>
          </a:p>
        </p:txBody>
      </p:sp>
      <p:sp>
        <p:nvSpPr>
          <p:cNvPr id="35844" name="Text Box 3"/>
          <p:cNvSpPr txBox="1">
            <a:spLocks noChangeArrowheads="1"/>
          </p:cNvSpPr>
          <p:nvPr/>
        </p:nvSpPr>
        <p:spPr bwMode="auto">
          <a:xfrm>
            <a:off x="320675" y="2005013"/>
            <a:ext cx="8685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deviation from design parameters </a:t>
            </a:r>
            <a:endParaRPr lang="de-DE" sz="2000" b="0"/>
          </a:p>
        </p:txBody>
      </p:sp>
    </p:spTree>
    <p:extLst>
      <p:ext uri="{BB962C8B-B14F-4D97-AF65-F5344CB8AC3E}">
        <p14:creationId xmlns:p14="http://schemas.microsoft.com/office/powerpoint/2010/main" val="648611753"/>
      </p:ext>
    </p:extLst>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3"/>
          <p:cNvSpPr txBox="1">
            <a:spLocks noChangeArrowheads="1"/>
          </p:cNvSpPr>
          <p:nvPr/>
        </p:nvSpPr>
        <p:spPr bwMode="auto">
          <a:xfrm>
            <a:off x="0" y="0"/>
            <a:ext cx="9144000" cy="674688"/>
          </a:xfrm>
          <a:prstGeom prst="rect">
            <a:avLst/>
          </a:prstGeom>
          <a:noFill/>
          <a:ln w="9525">
            <a:noFill/>
            <a:miter lim="800000"/>
            <a:headEnd/>
            <a:tailEnd/>
          </a:ln>
        </p:spPr>
        <p:txBody>
          <a:bodyPr anchor="ctr"/>
          <a:lstStyle/>
          <a:p>
            <a:pPr algn="ctr">
              <a:defRPr/>
            </a:pPr>
            <a:r>
              <a:rPr lang="en-US" sz="2400" kern="0" dirty="0" smtClean="0">
                <a:solidFill>
                  <a:schemeClr val="bg1"/>
                </a:solidFill>
                <a:latin typeface="+mj-lt"/>
                <a:ea typeface="+mj-ea"/>
                <a:cs typeface="+mj-cs"/>
              </a:rPr>
              <a:t>EFFECT OF FILTER-CAVITY-BW MISMATCH</a:t>
            </a:r>
            <a:endParaRPr lang="en-US" sz="2400" kern="0" dirty="0">
              <a:solidFill>
                <a:schemeClr val="bg1"/>
              </a:solidFill>
              <a:latin typeface="+mj-lt"/>
              <a:ea typeface="+mj-ea"/>
              <a:cs typeface="+mj-cs"/>
            </a:endParaRPr>
          </a:p>
        </p:txBody>
      </p:sp>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295400"/>
            <a:ext cx="8385175"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039088"/>
      </p:ext>
    </p:extLst>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320675" y="1220788"/>
            <a:ext cx="8685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very low round-trip loss required</a:t>
            </a:r>
            <a:endParaRPr lang="de-DE" sz="2000" b="0"/>
          </a:p>
        </p:txBody>
      </p:sp>
      <p:sp>
        <p:nvSpPr>
          <p:cNvPr id="37892" name="Text Box 3"/>
          <p:cNvSpPr txBox="1">
            <a:spLocks noChangeArrowheads="1"/>
          </p:cNvSpPr>
          <p:nvPr/>
        </p:nvSpPr>
        <p:spPr bwMode="auto">
          <a:xfrm>
            <a:off x="320675" y="2790825"/>
            <a:ext cx="8685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mode-matching</a:t>
            </a:r>
            <a:endParaRPr lang="de-DE" sz="2000" b="0"/>
          </a:p>
        </p:txBody>
      </p:sp>
      <p:grpSp>
        <p:nvGrpSpPr>
          <p:cNvPr id="37893" name="Group 1"/>
          <p:cNvGrpSpPr>
            <a:grpSpLocks/>
          </p:cNvGrpSpPr>
          <p:nvPr/>
        </p:nvGrpSpPr>
        <p:grpSpPr bwMode="auto">
          <a:xfrm>
            <a:off x="320675" y="2005013"/>
            <a:ext cx="8685213" cy="307975"/>
            <a:chOff x="206375" y="2031647"/>
            <a:chExt cx="8685213" cy="307975"/>
          </a:xfrm>
        </p:grpSpPr>
        <p:sp>
          <p:nvSpPr>
            <p:cNvPr id="37895" name="Text Box 3"/>
            <p:cNvSpPr txBox="1">
              <a:spLocks noChangeArrowheads="1"/>
            </p:cNvSpPr>
            <p:nvPr/>
          </p:nvSpPr>
          <p:spPr bwMode="auto">
            <a:xfrm>
              <a:off x="206375" y="2031647"/>
              <a:ext cx="8685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deviation from design parameters        tunable loss</a:t>
              </a:r>
              <a:endParaRPr lang="de-DE" sz="2000" b="0"/>
            </a:p>
          </p:txBody>
        </p:sp>
        <p:cxnSp>
          <p:nvCxnSpPr>
            <p:cNvPr id="37896" name="Straight Arrow Connector 4"/>
            <p:cNvCxnSpPr>
              <a:cxnSpLocks noChangeShapeType="1"/>
            </p:cNvCxnSpPr>
            <p:nvPr/>
          </p:nvCxnSpPr>
          <p:spPr bwMode="auto">
            <a:xfrm>
              <a:off x="4387598" y="2203389"/>
              <a:ext cx="284085" cy="0"/>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37894" name="Text Box 3"/>
          <p:cNvSpPr txBox="1">
            <a:spLocks noChangeArrowheads="1"/>
          </p:cNvSpPr>
          <p:nvPr/>
        </p:nvSpPr>
        <p:spPr bwMode="auto">
          <a:xfrm>
            <a:off x="320675" y="3575050"/>
            <a:ext cx="8685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filter cavity length control scheme (detuned from resonance!)</a:t>
            </a:r>
            <a:endParaRPr lang="de-DE" sz="2000" b="0"/>
          </a:p>
        </p:txBody>
      </p:sp>
      <p:sp>
        <p:nvSpPr>
          <p:cNvPr id="9" name="Rectangle 3"/>
          <p:cNvSpPr txBox="1">
            <a:spLocks noChangeArrowheads="1"/>
          </p:cNvSpPr>
          <p:nvPr/>
        </p:nvSpPr>
        <p:spPr bwMode="auto">
          <a:xfrm>
            <a:off x="0" y="0"/>
            <a:ext cx="9144000" cy="674688"/>
          </a:xfrm>
          <a:prstGeom prst="rect">
            <a:avLst/>
          </a:prstGeom>
          <a:noFill/>
          <a:ln w="9525">
            <a:noFill/>
            <a:miter lim="800000"/>
            <a:headEnd/>
            <a:tailEnd/>
          </a:ln>
        </p:spPr>
        <p:txBody>
          <a:bodyPr anchor="ctr"/>
          <a:lstStyle/>
          <a:p>
            <a:pPr algn="ctr">
              <a:defRPr/>
            </a:pPr>
            <a:r>
              <a:rPr lang="en-US" sz="2400" kern="0" dirty="0" smtClean="0">
                <a:solidFill>
                  <a:schemeClr val="bg1"/>
                </a:solidFill>
                <a:latin typeface="+mj-lt"/>
                <a:ea typeface="+mj-ea"/>
                <a:cs typeface="+mj-cs"/>
              </a:rPr>
              <a:t>CHALLENGES FOR FILTER CAVITIES</a:t>
            </a:r>
            <a:endParaRPr lang="en-US" sz="2400" kern="0" dirty="0">
              <a:solidFill>
                <a:schemeClr val="bg1"/>
              </a:solidFill>
              <a:latin typeface="+mj-lt"/>
              <a:ea typeface="+mj-ea"/>
              <a:cs typeface="+mj-cs"/>
            </a:endParaRPr>
          </a:p>
        </p:txBody>
      </p:sp>
    </p:spTree>
    <p:extLst>
      <p:ext uri="{BB962C8B-B14F-4D97-AF65-F5344CB8AC3E}">
        <p14:creationId xmlns:p14="http://schemas.microsoft.com/office/powerpoint/2010/main" val="1865655677"/>
      </p:ext>
    </p:extLst>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0" y="0"/>
            <a:ext cx="9144000" cy="674688"/>
          </a:xfrm>
          <a:prstGeom prst="rect">
            <a:avLst/>
          </a:prstGeom>
          <a:noFill/>
          <a:ln w="9525">
            <a:noFill/>
            <a:miter lim="800000"/>
            <a:headEnd/>
            <a:tailEnd/>
          </a:ln>
        </p:spPr>
        <p:txBody>
          <a:bodyPr anchor="ctr"/>
          <a:lstStyle/>
          <a:p>
            <a:pPr algn="ctr">
              <a:defRPr/>
            </a:pPr>
            <a:r>
              <a:rPr lang="en-US" sz="2400" kern="0" dirty="0" smtClean="0">
                <a:solidFill>
                  <a:schemeClr val="bg1"/>
                </a:solidFill>
                <a:latin typeface="+mj-lt"/>
                <a:ea typeface="+mj-ea"/>
                <a:cs typeface="+mj-cs"/>
              </a:rPr>
              <a:t>CRYOGENIC OPERATIONS - SILICON</a:t>
            </a:r>
            <a:endParaRPr lang="en-US" sz="2400" kern="0" dirty="0">
              <a:solidFill>
                <a:schemeClr val="bg1"/>
              </a:solidFill>
              <a:latin typeface="+mj-lt"/>
              <a:ea typeface="+mj-ea"/>
              <a:cs typeface="+mj-cs"/>
            </a:endParaRP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76" y="845671"/>
            <a:ext cx="4359982" cy="218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8870" y="3185969"/>
            <a:ext cx="5245762" cy="3491615"/>
            <a:chOff x="-28870" y="3185969"/>
            <a:chExt cx="5245762" cy="3491615"/>
          </a:xfrm>
        </p:grpSpPr>
        <p:pic>
          <p:nvPicPr>
            <p:cNvPr id="2979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33" y="3619307"/>
              <a:ext cx="4860759" cy="30582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870" y="3185969"/>
              <a:ext cx="4468980" cy="338554"/>
            </a:xfrm>
            <a:prstGeom prst="rect">
              <a:avLst/>
            </a:prstGeom>
            <a:noFill/>
          </p:spPr>
          <p:txBody>
            <a:bodyPr wrap="none" rtlCol="0">
              <a:spAutoFit/>
            </a:bodyPr>
            <a:lstStyle/>
            <a:p>
              <a:r>
                <a:rPr lang="de-DE" sz="1600" b="0" u="sng" dirty="0" smtClean="0">
                  <a:solidFill>
                    <a:srgbClr val="FF0000"/>
                  </a:solidFill>
                </a:rPr>
                <a:t>Jerome Degallaix, 4th ET Symposium, 4.12.12:</a:t>
              </a:r>
              <a:endParaRPr lang="de-DE" sz="1600" b="0" u="sng" dirty="0">
                <a:solidFill>
                  <a:srgbClr val="FF0000"/>
                </a:solidFill>
              </a:endParaRPr>
            </a:p>
          </p:txBody>
        </p:sp>
        <p:sp>
          <p:nvSpPr>
            <p:cNvPr id="3" name="Rounded Rectangle 2"/>
            <p:cNvSpPr/>
            <p:nvPr/>
          </p:nvSpPr>
          <p:spPr bwMode="auto">
            <a:xfrm>
              <a:off x="365758" y="6160168"/>
              <a:ext cx="2627699" cy="19250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grpSp>
      <p:pic>
        <p:nvPicPr>
          <p:cNvPr id="18" name="Picture 18" descr="DSC_1147_0"/>
          <p:cNvPicPr>
            <a:picLocks noChangeAspect="1" noChangeArrowheads="1"/>
          </p:cNvPicPr>
          <p:nvPr/>
        </p:nvPicPr>
        <p:blipFill>
          <a:blip r:embed="rId5">
            <a:extLst>
              <a:ext uri="{28A0092B-C50C-407E-A947-70E740481C1C}">
                <a14:useLocalDpi xmlns:a14="http://schemas.microsoft.com/office/drawing/2010/main" val="0"/>
              </a:ext>
            </a:extLst>
          </a:blip>
          <a:srcRect t="17636" b="13451"/>
          <a:stretch>
            <a:fillRect/>
          </a:stretch>
        </p:blipFill>
        <p:spPr bwMode="auto">
          <a:xfrm>
            <a:off x="5130116" y="1129543"/>
            <a:ext cx="37020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353088" y="5302445"/>
            <a:ext cx="3636908" cy="739302"/>
            <a:chOff x="5353088" y="5302445"/>
            <a:chExt cx="3636908" cy="739302"/>
          </a:xfrm>
        </p:grpSpPr>
        <p:sp>
          <p:nvSpPr>
            <p:cNvPr id="22" name="Text Box 3"/>
            <p:cNvSpPr txBox="1">
              <a:spLocks noChangeArrowheads="1"/>
            </p:cNvSpPr>
            <p:nvPr/>
          </p:nvSpPr>
          <p:spPr bwMode="auto">
            <a:xfrm>
              <a:off x="5354688" y="5302445"/>
              <a:ext cx="34774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dirty="0">
                  <a:sym typeface="Symbol" pitchFamily="18" charset="2"/>
                </a:rPr>
                <a:t>  </a:t>
              </a:r>
              <a:r>
                <a:rPr lang="de-DE" sz="2000" b="0" dirty="0" smtClean="0">
                  <a:sym typeface="Symbol" pitchFamily="18" charset="2"/>
                </a:rPr>
                <a:t>Silicon opaque @ 1064nm</a:t>
              </a:r>
              <a:endParaRPr lang="de-DE" sz="2000" b="0" dirty="0"/>
            </a:p>
          </p:txBody>
        </p:sp>
        <p:sp>
          <p:nvSpPr>
            <p:cNvPr id="23" name="Text Box 3"/>
            <p:cNvSpPr txBox="1">
              <a:spLocks noChangeArrowheads="1"/>
            </p:cNvSpPr>
            <p:nvPr/>
          </p:nvSpPr>
          <p:spPr bwMode="auto">
            <a:xfrm>
              <a:off x="5353088" y="5733970"/>
              <a:ext cx="3636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dirty="0">
                  <a:sym typeface="Symbol" pitchFamily="18" charset="2"/>
                </a:rPr>
                <a:t>  </a:t>
              </a:r>
              <a:r>
                <a:rPr lang="de-DE" sz="2000" b="0" dirty="0" smtClean="0">
                  <a:sym typeface="Symbol" pitchFamily="18" charset="2"/>
                </a:rPr>
                <a:t>1550 nm possible alternative</a:t>
              </a:r>
              <a:endParaRPr lang="de-DE" sz="2000" b="0" dirty="0"/>
            </a:p>
          </p:txBody>
        </p:sp>
      </p:grpSp>
    </p:spTree>
    <p:extLst>
      <p:ext uri="{BB962C8B-B14F-4D97-AF65-F5344CB8AC3E}">
        <p14:creationId xmlns:p14="http://schemas.microsoft.com/office/powerpoint/2010/main" val="37337588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3"/>
          <p:cNvSpPr txBox="1">
            <a:spLocks noChangeArrowheads="1"/>
          </p:cNvSpPr>
          <p:nvPr/>
        </p:nvSpPr>
        <p:spPr bwMode="auto">
          <a:xfrm>
            <a:off x="0" y="0"/>
            <a:ext cx="9144000" cy="674688"/>
          </a:xfrm>
          <a:prstGeom prst="rect">
            <a:avLst/>
          </a:prstGeom>
          <a:noFill/>
          <a:ln w="9525">
            <a:noFill/>
            <a:miter lim="800000"/>
            <a:headEnd/>
            <a:tailEnd/>
          </a:ln>
        </p:spPr>
        <p:txBody>
          <a:bodyPr anchor="ctr"/>
          <a:lstStyle/>
          <a:p>
            <a:pPr algn="ctr">
              <a:defRPr/>
            </a:pPr>
            <a:r>
              <a:rPr lang="en-US" sz="2400" kern="0" dirty="0" smtClean="0">
                <a:solidFill>
                  <a:schemeClr val="bg1"/>
                </a:solidFill>
                <a:latin typeface="+mj-lt"/>
                <a:ea typeface="+mj-ea"/>
                <a:cs typeface="+mj-cs"/>
              </a:rPr>
              <a:t>STATE OF THE ART: 1064nm and 1550nm</a:t>
            </a:r>
            <a:endParaRPr lang="en-US" sz="2400" kern="0" dirty="0">
              <a:solidFill>
                <a:schemeClr val="bg1"/>
              </a:solidFill>
              <a:latin typeface="+mj-lt"/>
              <a:ea typeface="+mj-ea"/>
              <a:cs typeface="+mj-cs"/>
            </a:endParaRPr>
          </a:p>
        </p:txBody>
      </p:sp>
      <p:pic>
        <p:nvPicPr>
          <p:cNvPr id="2457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63" y="4143375"/>
            <a:ext cx="361632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1154113"/>
            <a:ext cx="3733800" cy="2652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9325" y="835025"/>
            <a:ext cx="5491163" cy="2908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Oval 2"/>
          <p:cNvSpPr>
            <a:spLocks noChangeArrowheads="1"/>
          </p:cNvSpPr>
          <p:nvPr/>
        </p:nvSpPr>
        <p:spPr bwMode="auto">
          <a:xfrm>
            <a:off x="3968750" y="3116263"/>
            <a:ext cx="523875" cy="28416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sp>
        <p:nvSpPr>
          <p:cNvPr id="24583" name="Rectangle 7"/>
          <p:cNvSpPr>
            <a:spLocks noChangeArrowheads="1"/>
          </p:cNvSpPr>
          <p:nvPr/>
        </p:nvSpPr>
        <p:spPr bwMode="auto">
          <a:xfrm>
            <a:off x="0" y="3843338"/>
            <a:ext cx="9144000" cy="63500"/>
          </a:xfrm>
          <a:prstGeom prst="rect">
            <a:avLst/>
          </a:prstGeom>
          <a:gradFill rotWithShape="1">
            <a:gsLst>
              <a:gs pos="0">
                <a:srgbClr val="3A6DAF"/>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pic>
        <p:nvPicPr>
          <p:cNvPr id="2458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0900" y="4011613"/>
            <a:ext cx="355123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8227"/>
      </p:ext>
    </p:extLst>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3"/>
          <p:cNvSpPr txBox="1">
            <a:spLocks noChangeArrowheads="1"/>
          </p:cNvSpPr>
          <p:nvPr/>
        </p:nvSpPr>
        <p:spPr bwMode="auto">
          <a:xfrm>
            <a:off x="0" y="0"/>
            <a:ext cx="9144000" cy="674688"/>
          </a:xfrm>
          <a:prstGeom prst="rect">
            <a:avLst/>
          </a:prstGeom>
          <a:noFill/>
          <a:ln w="9525">
            <a:noFill/>
            <a:miter lim="800000"/>
            <a:headEnd/>
            <a:tailEnd/>
          </a:ln>
        </p:spPr>
        <p:txBody>
          <a:bodyPr anchor="ctr"/>
          <a:lstStyle/>
          <a:p>
            <a:pPr algn="ctr">
              <a:defRPr/>
            </a:pPr>
            <a:r>
              <a:rPr lang="en-US" sz="3200" kern="0" dirty="0" smtClean="0">
                <a:solidFill>
                  <a:schemeClr val="bg1"/>
                </a:solidFill>
                <a:latin typeface="+mj-lt"/>
                <a:ea typeface="+mj-ea"/>
                <a:cs typeface="+mj-cs"/>
              </a:rPr>
              <a:t>CONCLUSIONS</a:t>
            </a:r>
            <a:endParaRPr lang="en-US" sz="3200" kern="0" dirty="0">
              <a:solidFill>
                <a:schemeClr val="bg1"/>
              </a:solidFill>
              <a:latin typeface="+mj-lt"/>
              <a:ea typeface="+mj-ea"/>
              <a:cs typeface="+mj-cs"/>
            </a:endParaRPr>
          </a:p>
        </p:txBody>
      </p:sp>
      <p:sp>
        <p:nvSpPr>
          <p:cNvPr id="12" name="Text Box 3"/>
          <p:cNvSpPr txBox="1">
            <a:spLocks noChangeArrowheads="1"/>
          </p:cNvSpPr>
          <p:nvPr/>
        </p:nvSpPr>
        <p:spPr bwMode="auto">
          <a:xfrm>
            <a:off x="204788" y="1193800"/>
            <a:ext cx="8685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defRPr/>
            </a:pPr>
            <a:r>
              <a:rPr lang="de-DE" sz="2000" b="0" dirty="0" smtClean="0">
                <a:sym typeface="Symbol" pitchFamily="18" charset="2"/>
              </a:rPr>
              <a:t>  </a:t>
            </a:r>
            <a:r>
              <a:rPr lang="de-DE" sz="2000" b="0" dirty="0" smtClean="0"/>
              <a:t>Squeezing is already used in the first detector generation (GEO 600</a:t>
            </a:r>
            <a:r>
              <a:rPr lang="de-DE" sz="2000" b="0" dirty="0" smtClean="0">
                <a:solidFill>
                  <a:schemeClr val="bg1">
                    <a:lumMod val="65000"/>
                  </a:schemeClr>
                </a:solidFill>
              </a:rPr>
              <a:t>, H1</a:t>
            </a:r>
            <a:r>
              <a:rPr lang="de-DE" sz="2000" b="0" dirty="0" smtClean="0"/>
              <a:t>)</a:t>
            </a:r>
          </a:p>
        </p:txBody>
      </p:sp>
      <p:sp>
        <p:nvSpPr>
          <p:cNvPr id="13" name="Text Box 3"/>
          <p:cNvSpPr txBox="1">
            <a:spLocks noChangeArrowheads="1"/>
          </p:cNvSpPr>
          <p:nvPr/>
        </p:nvSpPr>
        <p:spPr bwMode="auto">
          <a:xfrm>
            <a:off x="206375" y="2005013"/>
            <a:ext cx="8685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a:t>
            </a:r>
            <a:r>
              <a:rPr lang="de-DE" sz="2000" b="0"/>
              <a:t>Squeezing will become a ‚standard‘ technique in future detector</a:t>
            </a:r>
          </a:p>
        </p:txBody>
      </p:sp>
      <p:sp>
        <p:nvSpPr>
          <p:cNvPr id="14" name="Text Box 3"/>
          <p:cNvSpPr txBox="1">
            <a:spLocks noChangeArrowheads="1"/>
          </p:cNvSpPr>
          <p:nvPr/>
        </p:nvSpPr>
        <p:spPr bwMode="auto">
          <a:xfrm>
            <a:off x="207963" y="3060700"/>
            <a:ext cx="8685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a:t>
            </a:r>
            <a:r>
              <a:rPr lang="de-DE" sz="2000" b="0"/>
              <a:t>Optical loss is squeezings‘ biggest enemy!!!</a:t>
            </a:r>
          </a:p>
        </p:txBody>
      </p:sp>
      <p:sp>
        <p:nvSpPr>
          <p:cNvPr id="15" name="Text Box 3"/>
          <p:cNvSpPr txBox="1">
            <a:spLocks noChangeArrowheads="1"/>
          </p:cNvSpPr>
          <p:nvPr/>
        </p:nvSpPr>
        <p:spPr bwMode="auto">
          <a:xfrm>
            <a:off x="476250" y="3514725"/>
            <a:ext cx="307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better AR coatings</a:t>
            </a:r>
            <a:endParaRPr lang="de-DE" sz="2000" b="0"/>
          </a:p>
        </p:txBody>
      </p:sp>
      <p:sp>
        <p:nvSpPr>
          <p:cNvPr id="16" name="Text Box 3"/>
          <p:cNvSpPr txBox="1">
            <a:spLocks noChangeArrowheads="1"/>
          </p:cNvSpPr>
          <p:nvPr/>
        </p:nvSpPr>
        <p:spPr bwMode="auto">
          <a:xfrm>
            <a:off x="490538" y="3990975"/>
            <a:ext cx="307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dirty="0">
                <a:sym typeface="Symbol" pitchFamily="18" charset="2"/>
              </a:rPr>
              <a:t>-  lower crystal absorption</a:t>
            </a:r>
            <a:endParaRPr lang="de-DE" sz="2000" b="0" dirty="0"/>
          </a:p>
        </p:txBody>
      </p:sp>
      <p:sp>
        <p:nvSpPr>
          <p:cNvPr id="17" name="Text Box 3"/>
          <p:cNvSpPr txBox="1">
            <a:spLocks noChangeArrowheads="1"/>
          </p:cNvSpPr>
          <p:nvPr/>
        </p:nvSpPr>
        <p:spPr bwMode="auto">
          <a:xfrm>
            <a:off x="481013" y="4513263"/>
            <a:ext cx="3076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lower propagation loss (mainly polarization optics)</a:t>
            </a:r>
            <a:endParaRPr lang="de-DE" sz="2000" b="0"/>
          </a:p>
        </p:txBody>
      </p:sp>
      <p:sp>
        <p:nvSpPr>
          <p:cNvPr id="18" name="Text Box 10"/>
          <p:cNvSpPr txBox="1">
            <a:spLocks noChangeArrowheads="1"/>
          </p:cNvSpPr>
          <p:nvPr/>
        </p:nvSpPr>
        <p:spPr bwMode="auto">
          <a:xfrm>
            <a:off x="3727450" y="3309938"/>
            <a:ext cx="620713"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10000" b="0">
                <a:latin typeface="Adobe Ming Std L" pitchFamily="18" charset="-128"/>
                <a:ea typeface="Adobe Ming Std L" pitchFamily="18" charset="-128"/>
                <a:cs typeface="Arial" charset="0"/>
              </a:rPr>
              <a:t>}</a:t>
            </a:r>
          </a:p>
        </p:txBody>
      </p:sp>
      <p:sp>
        <p:nvSpPr>
          <p:cNvPr id="19" name="Text Box 3"/>
          <p:cNvSpPr txBox="1">
            <a:spLocks noChangeArrowheads="1"/>
          </p:cNvSpPr>
          <p:nvPr/>
        </p:nvSpPr>
        <p:spPr bwMode="auto">
          <a:xfrm>
            <a:off x="4311650" y="4143375"/>
            <a:ext cx="4462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sym typeface="Symbol" pitchFamily="18" charset="2"/>
              </a:rPr>
              <a:t> higher squeezing contribution</a:t>
            </a:r>
            <a:endParaRPr lang="de-DE" sz="2000" b="0"/>
          </a:p>
        </p:txBody>
      </p:sp>
      <p:sp>
        <p:nvSpPr>
          <p:cNvPr id="20" name="Text Box 3"/>
          <p:cNvSpPr txBox="1">
            <a:spLocks noChangeArrowheads="1"/>
          </p:cNvSpPr>
          <p:nvPr/>
        </p:nvSpPr>
        <p:spPr bwMode="auto">
          <a:xfrm>
            <a:off x="428625" y="2366963"/>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000" b="0"/>
              <a:t>generations</a:t>
            </a:r>
          </a:p>
        </p:txBody>
      </p:sp>
    </p:spTree>
    <p:extLst>
      <p:ext uri="{BB962C8B-B14F-4D97-AF65-F5344CB8AC3E}">
        <p14:creationId xmlns:p14="http://schemas.microsoft.com/office/powerpoint/2010/main" val="3852846154"/>
      </p:ext>
    </p:extLst>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p:cNvSpPr>
            <a:spLocks noChangeArrowheads="1"/>
          </p:cNvSpPr>
          <p:nvPr/>
        </p:nvSpPr>
        <p:spPr bwMode="auto">
          <a:xfrm>
            <a:off x="611188" y="2674938"/>
            <a:ext cx="7993062" cy="1560512"/>
          </a:xfrm>
          <a:prstGeom prst="roundRect">
            <a:avLst>
              <a:gd name="adj" fmla="val 16667"/>
            </a:avLst>
          </a:prstGeom>
          <a:gradFill rotWithShape="0">
            <a:gsLst>
              <a:gs pos="0">
                <a:srgbClr val="3A6DAF"/>
              </a:gs>
              <a:gs pos="100000">
                <a:srgbClr val="3A6DAF">
                  <a:gamma/>
                  <a:shade val="46275"/>
                  <a:invGamma/>
                </a:srgbClr>
              </a:gs>
            </a:gsLst>
            <a:lin ang="0" scaled="1"/>
          </a:gradFill>
          <a:ln w="9525">
            <a:noFill/>
            <a:round/>
            <a:headEnd/>
            <a:tailEnd/>
          </a:ln>
          <a:effectLst>
            <a:outerShdw dist="107763" dir="2700000" algn="ctr" rotWithShape="0">
              <a:srgbClr val="808080">
                <a:alpha val="50000"/>
              </a:srgbClr>
            </a:outerShdw>
          </a:effectLst>
        </p:spPr>
        <p:txBody>
          <a:bodyPr wrap="none" anchor="ctr"/>
          <a:lstStyle/>
          <a:p>
            <a:pPr>
              <a:defRPr/>
            </a:pPr>
            <a:endParaRPr lang="de-DE"/>
          </a:p>
        </p:txBody>
      </p:sp>
      <p:sp>
        <p:nvSpPr>
          <p:cNvPr id="73731" name="Rectangle 3"/>
          <p:cNvSpPr>
            <a:spLocks noChangeArrowheads="1"/>
          </p:cNvSpPr>
          <p:nvPr/>
        </p:nvSpPr>
        <p:spPr bwMode="auto">
          <a:xfrm>
            <a:off x="760413" y="2670175"/>
            <a:ext cx="77724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de-DE" sz="3200" dirty="0">
                <a:solidFill>
                  <a:schemeClr val="bg1"/>
                </a:solidFill>
              </a:rPr>
              <a:t>どうも　ありがとう　ございます</a:t>
            </a:r>
            <a:endParaRPr lang="en-US" sz="3200"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MEASUREMENT SENSITIVITY LIMITS</a:t>
            </a:r>
          </a:p>
        </p:txBody>
      </p:sp>
      <p:pic>
        <p:nvPicPr>
          <p:cNvPr id="16387" name="Grafik 9" descr="IFo-Sens 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868363"/>
            <a:ext cx="8710613"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Gruppieren 16"/>
          <p:cNvGrpSpPr>
            <a:grpSpLocks/>
          </p:cNvGrpSpPr>
          <p:nvPr/>
        </p:nvGrpSpPr>
        <p:grpSpPr bwMode="auto">
          <a:xfrm>
            <a:off x="2282825" y="2068513"/>
            <a:ext cx="3825875" cy="804862"/>
            <a:chOff x="1951038" y="1953499"/>
            <a:chExt cx="3826307" cy="804863"/>
          </a:xfrm>
        </p:grpSpPr>
        <p:sp>
          <p:nvSpPr>
            <p:cNvPr id="12" name="AutoShape 2"/>
            <p:cNvSpPr>
              <a:spLocks noChangeArrowheads="1"/>
            </p:cNvSpPr>
            <p:nvPr/>
          </p:nvSpPr>
          <p:spPr bwMode="auto">
            <a:xfrm>
              <a:off x="1962152" y="2037636"/>
              <a:ext cx="3804079" cy="641351"/>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6393" name="Rectangle 3"/>
            <p:cNvSpPr>
              <a:spLocks noChangeArrowheads="1"/>
            </p:cNvSpPr>
            <p:nvPr/>
          </p:nvSpPr>
          <p:spPr bwMode="auto">
            <a:xfrm>
              <a:off x="1951038" y="1953499"/>
              <a:ext cx="3826307"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Seismic  –  Technical</a:t>
              </a:r>
            </a:p>
          </p:txBody>
        </p:sp>
      </p:grpSp>
      <p:grpSp>
        <p:nvGrpSpPr>
          <p:cNvPr id="3" name="Gruppieren 17"/>
          <p:cNvGrpSpPr>
            <a:grpSpLocks/>
          </p:cNvGrpSpPr>
          <p:nvPr/>
        </p:nvGrpSpPr>
        <p:grpSpPr bwMode="auto">
          <a:xfrm>
            <a:off x="6380163" y="2074863"/>
            <a:ext cx="2378075" cy="804862"/>
            <a:chOff x="5985164" y="1960425"/>
            <a:chExt cx="2441863" cy="804863"/>
          </a:xfrm>
        </p:grpSpPr>
        <p:sp>
          <p:nvSpPr>
            <p:cNvPr id="16" name="AutoShape 2"/>
            <p:cNvSpPr>
              <a:spLocks noChangeArrowheads="1"/>
            </p:cNvSpPr>
            <p:nvPr/>
          </p:nvSpPr>
          <p:spPr bwMode="auto">
            <a:xfrm>
              <a:off x="5991684" y="2041387"/>
              <a:ext cx="2432083" cy="641351"/>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6391" name="Rectangle 3"/>
            <p:cNvSpPr>
              <a:spLocks noChangeArrowheads="1"/>
            </p:cNvSpPr>
            <p:nvPr/>
          </p:nvSpPr>
          <p:spPr bwMode="auto">
            <a:xfrm>
              <a:off x="5985164" y="1960425"/>
              <a:ext cx="24418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Quantum</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GENERATION OF SQUEEZING</a:t>
            </a:r>
          </a:p>
        </p:txBody>
      </p:sp>
      <p:pic>
        <p:nvPicPr>
          <p:cNvPr id="68611" name="Grafik 10" descr="intuitvesqueez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771525"/>
            <a:ext cx="6070600"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350" y="3097213"/>
            <a:ext cx="4876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8612"/>
                                        </p:tgtEl>
                                      </p:cBhvr>
                                    </p:animEffect>
                                    <p:set>
                                      <p:cBhvr>
                                        <p:cTn id="7" dur="1" fill="hold">
                                          <p:stCondLst>
                                            <p:cond delay="499"/>
                                          </p:stCondLst>
                                        </p:cTn>
                                        <p:tgtEl>
                                          <p:spTgt spid="686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8611"/>
                                        </p:tgtEl>
                                        <p:attrNameLst>
                                          <p:attrName>style.visibility</p:attrName>
                                        </p:attrNameLst>
                                      </p:cBhvr>
                                      <p:to>
                                        <p:strVal val="visible"/>
                                      </p:to>
                                    </p:set>
                                    <p:animEffect transition="in" filter="fade">
                                      <p:cBhvr>
                                        <p:cTn id="10"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436563" y="103188"/>
            <a:ext cx="9580563" cy="674687"/>
          </a:xfrm>
          <a:prstGeom prst="rect">
            <a:avLst/>
          </a:prstGeom>
        </p:spPr>
        <p:txBody>
          <a:bodyPr/>
          <a:lstStyle/>
          <a:p>
            <a:pPr algn="ctr">
              <a:defRPr/>
            </a:pPr>
            <a:r>
              <a:rPr lang="en-US" sz="2600" kern="0" dirty="0">
                <a:solidFill>
                  <a:schemeClr val="bg1"/>
                </a:solidFill>
                <a:latin typeface="+mj-lt"/>
                <a:ea typeface="+mj-ea"/>
                <a:cs typeface="+mj-cs"/>
              </a:rPr>
              <a:t>CHARACTERIZATION: OPTICAL LOSS</a:t>
            </a:r>
          </a:p>
        </p:txBody>
      </p:sp>
      <p:sp>
        <p:nvSpPr>
          <p:cNvPr id="77827" name="Text Box 12"/>
          <p:cNvSpPr txBox="1">
            <a:spLocks noChangeArrowheads="1"/>
          </p:cNvSpPr>
          <p:nvPr/>
        </p:nvSpPr>
        <p:spPr bwMode="auto">
          <a:xfrm>
            <a:off x="3494088" y="6580188"/>
            <a:ext cx="56499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spcBef>
                <a:spcPct val="25000"/>
              </a:spcBef>
            </a:pPr>
            <a:r>
              <a:rPr lang="de-DE" sz="1200" b="0">
                <a:latin typeface="Helvetica" pitchFamily="2" charset="0"/>
                <a:sym typeface="Symbol" pitchFamily="18" charset="2"/>
              </a:rPr>
              <a:t>Khalaidovski </a:t>
            </a:r>
            <a:r>
              <a:rPr lang="de-DE" sz="1200" b="0" i="1">
                <a:latin typeface="Helvetica" pitchFamily="2" charset="0"/>
                <a:sym typeface="Symbol" pitchFamily="18" charset="2"/>
              </a:rPr>
              <a:t>et al.</a:t>
            </a:r>
            <a:r>
              <a:rPr lang="de-DE" sz="1200" b="0">
                <a:latin typeface="Helvetica" pitchFamily="2" charset="0"/>
                <a:sym typeface="Symbol" pitchFamily="18" charset="2"/>
              </a:rPr>
              <a:t>, arXiv: 1112.0198 – submitted to JPCS (2011)</a:t>
            </a:r>
          </a:p>
        </p:txBody>
      </p:sp>
      <p:pic>
        <p:nvPicPr>
          <p:cNvPr id="77828" name="Grafik 27" descr="sqz-vergleich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0" y="974725"/>
            <a:ext cx="76835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2"/>
          <p:cNvSpPr>
            <a:spLocks noChangeArrowheads="1"/>
          </p:cNvSpPr>
          <p:nvPr/>
        </p:nvSpPr>
        <p:spPr bwMode="auto">
          <a:xfrm>
            <a:off x="314325" y="4413250"/>
            <a:ext cx="3868738" cy="2127250"/>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grpSp>
        <p:nvGrpSpPr>
          <p:cNvPr id="77830" name="Gruppieren 43"/>
          <p:cNvGrpSpPr>
            <a:grpSpLocks/>
          </p:cNvGrpSpPr>
          <p:nvPr/>
        </p:nvGrpSpPr>
        <p:grpSpPr bwMode="auto">
          <a:xfrm>
            <a:off x="439738" y="4833938"/>
            <a:ext cx="3455987" cy="520700"/>
            <a:chOff x="-3927637" y="2972557"/>
            <a:chExt cx="3456092" cy="520854"/>
          </a:xfrm>
        </p:grpSpPr>
        <p:sp>
          <p:nvSpPr>
            <p:cNvPr id="77849" name="Rectangle 3"/>
            <p:cNvSpPr>
              <a:spLocks noChangeArrowheads="1"/>
            </p:cNvSpPr>
            <p:nvPr/>
          </p:nvSpPr>
          <p:spPr bwMode="auto">
            <a:xfrm>
              <a:off x="-3927637" y="2972557"/>
              <a:ext cx="2905659"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Times New Roman" pitchFamily="18" charset="0"/>
                  <a:cs typeface="Times New Roman" pitchFamily="18" charset="0"/>
                </a:rPr>
                <a:t>• </a:t>
              </a:r>
              <a:r>
                <a:rPr lang="en-US" b="0">
                  <a:solidFill>
                    <a:schemeClr val="bg1"/>
                  </a:solidFill>
                  <a:latin typeface="Helvetica" pitchFamily="2" charset="0"/>
                </a:rPr>
                <a:t>squeezed-light source :</a:t>
              </a:r>
            </a:p>
          </p:txBody>
        </p:sp>
        <p:sp>
          <p:nvSpPr>
            <p:cNvPr id="77850" name="Rectangle 3"/>
            <p:cNvSpPr>
              <a:spLocks noChangeArrowheads="1"/>
            </p:cNvSpPr>
            <p:nvPr/>
          </p:nvSpPr>
          <p:spPr bwMode="auto">
            <a:xfrm>
              <a:off x="-1297905" y="2972557"/>
              <a:ext cx="826360"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Helvetica" pitchFamily="2" charset="0"/>
                </a:rPr>
                <a:t>5 %</a:t>
              </a:r>
            </a:p>
          </p:txBody>
        </p:sp>
      </p:grpSp>
      <p:sp>
        <p:nvSpPr>
          <p:cNvPr id="77831" name="Rectangle 3"/>
          <p:cNvSpPr>
            <a:spLocks noChangeArrowheads="1"/>
          </p:cNvSpPr>
          <p:nvPr/>
        </p:nvSpPr>
        <p:spPr bwMode="auto">
          <a:xfrm>
            <a:off x="317500" y="4427538"/>
            <a:ext cx="3854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0" u="sng">
                <a:solidFill>
                  <a:schemeClr val="bg1"/>
                </a:solidFill>
                <a:latin typeface="Helvetica" pitchFamily="2" charset="0"/>
              </a:rPr>
              <a:t>Loss during characterization</a:t>
            </a:r>
            <a:endParaRPr lang="en-US" b="0" u="sng" baseline="-25000">
              <a:solidFill>
                <a:schemeClr val="bg1"/>
              </a:solidFill>
              <a:latin typeface="Helvetica" pitchFamily="2" charset="0"/>
            </a:endParaRPr>
          </a:p>
        </p:txBody>
      </p:sp>
      <p:grpSp>
        <p:nvGrpSpPr>
          <p:cNvPr id="77832" name="Gruppieren 45"/>
          <p:cNvGrpSpPr>
            <a:grpSpLocks/>
          </p:cNvGrpSpPr>
          <p:nvPr/>
        </p:nvGrpSpPr>
        <p:grpSpPr bwMode="auto">
          <a:xfrm>
            <a:off x="430213" y="5191125"/>
            <a:ext cx="3465512" cy="520700"/>
            <a:chOff x="-3936607" y="3307843"/>
            <a:chExt cx="3465062" cy="520854"/>
          </a:xfrm>
        </p:grpSpPr>
        <p:sp>
          <p:nvSpPr>
            <p:cNvPr id="77847" name="Rectangle 3"/>
            <p:cNvSpPr>
              <a:spLocks noChangeArrowheads="1"/>
            </p:cNvSpPr>
            <p:nvPr/>
          </p:nvSpPr>
          <p:spPr bwMode="auto">
            <a:xfrm>
              <a:off x="-3936607" y="3307843"/>
              <a:ext cx="2905659"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Times New Roman" pitchFamily="18" charset="0"/>
                  <a:cs typeface="Times New Roman" pitchFamily="18" charset="0"/>
                </a:rPr>
                <a:t>• </a:t>
              </a:r>
              <a:r>
                <a:rPr lang="en-US" b="0">
                  <a:solidFill>
                    <a:schemeClr val="bg1"/>
                  </a:solidFill>
                  <a:latin typeface="Helvetica" pitchFamily="2" charset="0"/>
                </a:rPr>
                <a:t>propagation:</a:t>
              </a:r>
            </a:p>
          </p:txBody>
        </p:sp>
        <p:sp>
          <p:nvSpPr>
            <p:cNvPr id="77848" name="Rectangle 3"/>
            <p:cNvSpPr>
              <a:spLocks noChangeArrowheads="1"/>
            </p:cNvSpPr>
            <p:nvPr/>
          </p:nvSpPr>
          <p:spPr bwMode="auto">
            <a:xfrm>
              <a:off x="-1297905" y="3307843"/>
              <a:ext cx="826360"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Helvetica" pitchFamily="2" charset="0"/>
                </a:rPr>
                <a:t>2 %</a:t>
              </a:r>
            </a:p>
          </p:txBody>
        </p:sp>
      </p:grpSp>
      <p:grpSp>
        <p:nvGrpSpPr>
          <p:cNvPr id="77833" name="Gruppieren 44"/>
          <p:cNvGrpSpPr>
            <a:grpSpLocks/>
          </p:cNvGrpSpPr>
          <p:nvPr/>
        </p:nvGrpSpPr>
        <p:grpSpPr bwMode="auto">
          <a:xfrm>
            <a:off x="433388" y="5546725"/>
            <a:ext cx="3462337" cy="520700"/>
            <a:chOff x="-3934819" y="3686161"/>
            <a:chExt cx="3463274" cy="520854"/>
          </a:xfrm>
        </p:grpSpPr>
        <p:sp>
          <p:nvSpPr>
            <p:cNvPr id="77845" name="Rectangle 3"/>
            <p:cNvSpPr>
              <a:spLocks noChangeArrowheads="1"/>
            </p:cNvSpPr>
            <p:nvPr/>
          </p:nvSpPr>
          <p:spPr bwMode="auto">
            <a:xfrm>
              <a:off x="-3934819" y="3686161"/>
              <a:ext cx="2905659"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Times New Roman" pitchFamily="18" charset="0"/>
                  <a:cs typeface="Times New Roman" pitchFamily="18" charset="0"/>
                </a:rPr>
                <a:t>• </a:t>
              </a:r>
              <a:r>
                <a:rPr lang="en-US" b="0">
                  <a:solidFill>
                    <a:schemeClr val="bg1"/>
                  </a:solidFill>
                  <a:latin typeface="Helvetica" pitchFamily="2" charset="0"/>
                </a:rPr>
                <a:t>detection:</a:t>
              </a:r>
            </a:p>
          </p:txBody>
        </p:sp>
        <p:sp>
          <p:nvSpPr>
            <p:cNvPr id="77846" name="Rectangle 3"/>
            <p:cNvSpPr>
              <a:spLocks noChangeArrowheads="1"/>
            </p:cNvSpPr>
            <p:nvPr/>
          </p:nvSpPr>
          <p:spPr bwMode="auto">
            <a:xfrm>
              <a:off x="-1297905" y="3686161"/>
              <a:ext cx="826360"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Helvetica" pitchFamily="2" charset="0"/>
                </a:rPr>
                <a:t>3.5 %</a:t>
              </a:r>
            </a:p>
          </p:txBody>
        </p:sp>
      </p:grpSp>
      <p:sp>
        <p:nvSpPr>
          <p:cNvPr id="77834" name="Text Box 24"/>
          <p:cNvSpPr txBox="1">
            <a:spLocks noChangeArrowheads="1"/>
          </p:cNvSpPr>
          <p:nvPr/>
        </p:nvSpPr>
        <p:spPr bwMode="auto">
          <a:xfrm>
            <a:off x="322263" y="6073775"/>
            <a:ext cx="3840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buFont typeface="Symbol" pitchFamily="18" charset="2"/>
              <a:buChar char="Þ"/>
            </a:pPr>
            <a:r>
              <a:rPr lang="de-DE" sz="1600">
                <a:solidFill>
                  <a:schemeClr val="bg1"/>
                </a:solidFill>
              </a:rPr>
              <a:t>  total loss ≈ 10.5 %</a:t>
            </a:r>
          </a:p>
        </p:txBody>
      </p:sp>
      <p:sp>
        <p:nvSpPr>
          <p:cNvPr id="48" name="AutoShape 2"/>
          <p:cNvSpPr>
            <a:spLocks noChangeArrowheads="1"/>
          </p:cNvSpPr>
          <p:nvPr/>
        </p:nvSpPr>
        <p:spPr bwMode="auto">
          <a:xfrm>
            <a:off x="4435475" y="4403725"/>
            <a:ext cx="4483100" cy="2127250"/>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grpSp>
        <p:nvGrpSpPr>
          <p:cNvPr id="77836" name="Gruppieren 48"/>
          <p:cNvGrpSpPr>
            <a:grpSpLocks/>
          </p:cNvGrpSpPr>
          <p:nvPr/>
        </p:nvGrpSpPr>
        <p:grpSpPr bwMode="auto">
          <a:xfrm>
            <a:off x="4562475" y="4824413"/>
            <a:ext cx="3455988" cy="520700"/>
            <a:chOff x="-3927637" y="2972557"/>
            <a:chExt cx="3456092" cy="520854"/>
          </a:xfrm>
        </p:grpSpPr>
        <p:sp>
          <p:nvSpPr>
            <p:cNvPr id="77843" name="Rectangle 3"/>
            <p:cNvSpPr>
              <a:spLocks noChangeArrowheads="1"/>
            </p:cNvSpPr>
            <p:nvPr/>
          </p:nvSpPr>
          <p:spPr bwMode="auto">
            <a:xfrm>
              <a:off x="-3927637" y="2972557"/>
              <a:ext cx="2905659"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Times New Roman" pitchFamily="18" charset="0"/>
                  <a:cs typeface="Times New Roman" pitchFamily="18" charset="0"/>
                </a:rPr>
                <a:t>• </a:t>
              </a:r>
              <a:r>
                <a:rPr lang="en-US" b="0">
                  <a:solidFill>
                    <a:schemeClr val="bg1"/>
                  </a:solidFill>
                  <a:latin typeface="Helvetica" pitchFamily="2" charset="0"/>
                </a:rPr>
                <a:t>squeezed-light source :</a:t>
              </a:r>
            </a:p>
          </p:txBody>
        </p:sp>
        <p:sp>
          <p:nvSpPr>
            <p:cNvPr id="77844" name="Rectangle 3"/>
            <p:cNvSpPr>
              <a:spLocks noChangeArrowheads="1"/>
            </p:cNvSpPr>
            <p:nvPr/>
          </p:nvSpPr>
          <p:spPr bwMode="auto">
            <a:xfrm>
              <a:off x="-1297905" y="2972557"/>
              <a:ext cx="826360"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Helvetica" pitchFamily="2" charset="0"/>
                </a:rPr>
                <a:t>5 %</a:t>
              </a:r>
            </a:p>
          </p:txBody>
        </p:sp>
      </p:grpSp>
      <p:sp>
        <p:nvSpPr>
          <p:cNvPr id="77837" name="Rectangle 3"/>
          <p:cNvSpPr>
            <a:spLocks noChangeArrowheads="1"/>
          </p:cNvSpPr>
          <p:nvPr/>
        </p:nvSpPr>
        <p:spPr bwMode="auto">
          <a:xfrm>
            <a:off x="4438650" y="4418013"/>
            <a:ext cx="444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0" u="sng">
                <a:solidFill>
                  <a:schemeClr val="bg1"/>
                </a:solidFill>
                <a:latin typeface="Helvetica" pitchFamily="2" charset="0"/>
              </a:rPr>
              <a:t>Loss during GEO 600 operation</a:t>
            </a:r>
            <a:endParaRPr lang="en-US" b="0" u="sng" baseline="-25000">
              <a:solidFill>
                <a:schemeClr val="bg1"/>
              </a:solidFill>
              <a:latin typeface="Helvetica" pitchFamily="2" charset="0"/>
            </a:endParaRPr>
          </a:p>
        </p:txBody>
      </p:sp>
      <p:grpSp>
        <p:nvGrpSpPr>
          <p:cNvPr id="77838" name="Gruppieren 52"/>
          <p:cNvGrpSpPr>
            <a:grpSpLocks/>
          </p:cNvGrpSpPr>
          <p:nvPr/>
        </p:nvGrpSpPr>
        <p:grpSpPr bwMode="auto">
          <a:xfrm>
            <a:off x="4552950" y="5181600"/>
            <a:ext cx="3465513" cy="520700"/>
            <a:chOff x="-3936607" y="3307843"/>
            <a:chExt cx="3465062" cy="520854"/>
          </a:xfrm>
        </p:grpSpPr>
        <p:sp>
          <p:nvSpPr>
            <p:cNvPr id="77841" name="Rectangle 3"/>
            <p:cNvSpPr>
              <a:spLocks noChangeArrowheads="1"/>
            </p:cNvSpPr>
            <p:nvPr/>
          </p:nvSpPr>
          <p:spPr bwMode="auto">
            <a:xfrm>
              <a:off x="-3936607" y="3307843"/>
              <a:ext cx="2905659"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Times New Roman" pitchFamily="18" charset="0"/>
                  <a:cs typeface="Times New Roman" pitchFamily="18" charset="0"/>
                </a:rPr>
                <a:t>• </a:t>
              </a:r>
              <a:r>
                <a:rPr lang="en-US" b="0">
                  <a:solidFill>
                    <a:schemeClr val="bg1"/>
                  </a:solidFill>
                  <a:latin typeface="Helvetica" pitchFamily="2" charset="0"/>
                </a:rPr>
                <a:t>propagation:</a:t>
              </a:r>
            </a:p>
          </p:txBody>
        </p:sp>
        <p:sp>
          <p:nvSpPr>
            <p:cNvPr id="77842" name="Rectangle 3"/>
            <p:cNvSpPr>
              <a:spLocks noChangeArrowheads="1"/>
            </p:cNvSpPr>
            <p:nvPr/>
          </p:nvSpPr>
          <p:spPr bwMode="auto">
            <a:xfrm>
              <a:off x="-1297905" y="3307843"/>
              <a:ext cx="826360"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0">
                  <a:solidFill>
                    <a:schemeClr val="bg1"/>
                  </a:solidFill>
                  <a:latin typeface="Helvetica" pitchFamily="2" charset="0"/>
                </a:rPr>
                <a:t>2 %</a:t>
              </a:r>
            </a:p>
          </p:txBody>
        </p:sp>
      </p:grpSp>
      <p:sp>
        <p:nvSpPr>
          <p:cNvPr id="77839" name="Text Box 24"/>
          <p:cNvSpPr txBox="1">
            <a:spLocks noChangeArrowheads="1"/>
          </p:cNvSpPr>
          <p:nvPr/>
        </p:nvSpPr>
        <p:spPr bwMode="auto">
          <a:xfrm>
            <a:off x="4681538" y="5735638"/>
            <a:ext cx="3840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 typeface="Symbol" pitchFamily="18" charset="2"/>
              <a:buChar char="Þ"/>
            </a:pPr>
            <a:r>
              <a:rPr lang="de-DE" sz="1600">
                <a:solidFill>
                  <a:schemeClr val="bg1"/>
                </a:solidFill>
              </a:rPr>
              <a:t>  total loss ≈ 7 %</a:t>
            </a:r>
          </a:p>
        </p:txBody>
      </p:sp>
      <p:sp>
        <p:nvSpPr>
          <p:cNvPr id="77840" name="Text Box 24"/>
          <p:cNvSpPr txBox="1">
            <a:spLocks noChangeArrowheads="1"/>
          </p:cNvSpPr>
          <p:nvPr/>
        </p:nvSpPr>
        <p:spPr bwMode="auto">
          <a:xfrm>
            <a:off x="4694238" y="6070600"/>
            <a:ext cx="4127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 typeface="Symbol" pitchFamily="18" charset="2"/>
              <a:buChar char="Þ"/>
            </a:pPr>
            <a:r>
              <a:rPr lang="de-DE" sz="1600">
                <a:solidFill>
                  <a:schemeClr val="bg1"/>
                </a:solidFill>
              </a:rPr>
              <a:t>  more than 10 dB injected squeezing</a:t>
            </a:r>
          </a:p>
        </p:txBody>
      </p:sp>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idx="4294967295"/>
          </p:nvPr>
        </p:nvSpPr>
        <p:spPr/>
        <p:txBody>
          <a:bodyPr/>
          <a:lstStyle/>
          <a:p>
            <a:pPr eaLnBrk="1" hangingPunct="1"/>
            <a:r>
              <a:rPr lang="en-US" smtClean="0"/>
              <a:t>Sensitivity to optical loss</a:t>
            </a:r>
          </a:p>
        </p:txBody>
      </p:sp>
      <p:pic>
        <p:nvPicPr>
          <p:cNvPr id="78851" name="Grafik 16" descr="AsperaLos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042988"/>
            <a:ext cx="7299325"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AutoShape 25"/>
          <p:cNvSpPr>
            <a:spLocks noChangeArrowheads="1"/>
          </p:cNvSpPr>
          <p:nvPr/>
        </p:nvSpPr>
        <p:spPr bwMode="auto">
          <a:xfrm>
            <a:off x="2336800" y="2290763"/>
            <a:ext cx="3057525" cy="857250"/>
          </a:xfrm>
          <a:prstGeom prst="roundRect">
            <a:avLst>
              <a:gd name="adj" fmla="val 16667"/>
            </a:avLst>
          </a:prstGeom>
          <a:solidFill>
            <a:srgbClr val="DDDDDD"/>
          </a:solidFill>
          <a:ln w="28575">
            <a:solidFill>
              <a:schemeClr val="tx1"/>
            </a:solidFill>
            <a:round/>
            <a:headEnd/>
            <a:tailEnd/>
          </a:ln>
        </p:spPr>
        <p:txBody>
          <a:bodyPr wrap="none" anchor="ctr"/>
          <a:lstStyle/>
          <a:p>
            <a:endParaRPr lang="de-DE">
              <a:solidFill>
                <a:srgbClr val="DDDDDD"/>
              </a:solidFill>
            </a:endParaRPr>
          </a:p>
        </p:txBody>
      </p:sp>
      <p:sp>
        <p:nvSpPr>
          <p:cNvPr id="78853" name="Text Box 26"/>
          <p:cNvSpPr txBox="1">
            <a:spLocks noChangeArrowheads="1"/>
          </p:cNvSpPr>
          <p:nvPr/>
        </p:nvSpPr>
        <p:spPr bwMode="auto">
          <a:xfrm>
            <a:off x="2430463" y="2328863"/>
            <a:ext cx="30797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b="0"/>
              <a:t>maximal squeezing: 9.6 dB</a:t>
            </a:r>
          </a:p>
          <a:p>
            <a:pPr eaLnBrk="1" hangingPunct="1">
              <a:spcBef>
                <a:spcPct val="50000"/>
              </a:spcBef>
            </a:pPr>
            <a:r>
              <a:rPr lang="de-DE" b="0"/>
              <a:t>total identified loss: 10.5 %</a:t>
            </a:r>
          </a:p>
        </p:txBody>
      </p:sp>
      <p:cxnSp>
        <p:nvCxnSpPr>
          <p:cNvPr id="78854" name="Gerade Verbindung mit Pfeil 20"/>
          <p:cNvCxnSpPr>
            <a:cxnSpLocks noChangeShapeType="1"/>
          </p:cNvCxnSpPr>
          <p:nvPr/>
        </p:nvCxnSpPr>
        <p:spPr bwMode="auto">
          <a:xfrm flipH="1">
            <a:off x="2465388" y="3159125"/>
            <a:ext cx="544512" cy="9144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title" idx="4294967295"/>
          </p:nvPr>
        </p:nvSpPr>
        <p:spPr/>
        <p:txBody>
          <a:bodyPr/>
          <a:lstStyle/>
          <a:p>
            <a:pPr eaLnBrk="1" hangingPunct="1"/>
            <a:r>
              <a:rPr lang="en-US" smtClean="0"/>
              <a:t>Loss sources</a:t>
            </a:r>
          </a:p>
        </p:txBody>
      </p:sp>
      <p:pic>
        <p:nvPicPr>
          <p:cNvPr id="79875" name="Grafik 18" descr="sqzsche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663" y="2166938"/>
            <a:ext cx="50863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xplosion 1 19"/>
          <p:cNvSpPr>
            <a:spLocks noChangeArrowheads="1"/>
          </p:cNvSpPr>
          <p:nvPr/>
        </p:nvSpPr>
        <p:spPr bwMode="auto">
          <a:xfrm>
            <a:off x="1319213" y="1620838"/>
            <a:ext cx="2384425" cy="1343025"/>
          </a:xfrm>
          <a:prstGeom prst="irregularSeal1">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de-DE"/>
          </a:p>
        </p:txBody>
      </p:sp>
      <p:sp>
        <p:nvSpPr>
          <p:cNvPr id="79877" name="AutoShape 25"/>
          <p:cNvSpPr>
            <a:spLocks noChangeArrowheads="1"/>
          </p:cNvSpPr>
          <p:nvPr/>
        </p:nvSpPr>
        <p:spPr bwMode="auto">
          <a:xfrm>
            <a:off x="6364288" y="1643063"/>
            <a:ext cx="1760537" cy="857250"/>
          </a:xfrm>
          <a:prstGeom prst="roundRect">
            <a:avLst>
              <a:gd name="adj" fmla="val 16667"/>
            </a:avLst>
          </a:prstGeom>
          <a:solidFill>
            <a:srgbClr val="DDDDDD"/>
          </a:solidFill>
          <a:ln w="28575">
            <a:solidFill>
              <a:schemeClr val="tx1"/>
            </a:solidFill>
            <a:round/>
            <a:headEnd/>
            <a:tailEnd/>
          </a:ln>
        </p:spPr>
        <p:txBody>
          <a:bodyPr wrap="none" anchor="ctr"/>
          <a:lstStyle/>
          <a:p>
            <a:endParaRPr lang="de-DE">
              <a:solidFill>
                <a:srgbClr val="DDDDDD"/>
              </a:solidFill>
            </a:endParaRPr>
          </a:p>
        </p:txBody>
      </p:sp>
      <p:sp>
        <p:nvSpPr>
          <p:cNvPr id="79878" name="Text Box 3"/>
          <p:cNvSpPr txBox="1">
            <a:spLocks noChangeArrowheads="1"/>
          </p:cNvSpPr>
          <p:nvPr/>
        </p:nvSpPr>
        <p:spPr bwMode="auto">
          <a:xfrm>
            <a:off x="6561138" y="1820863"/>
            <a:ext cx="684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latin typeface="Symbol" pitchFamily="18" charset="2"/>
                <a:sym typeface="Symbol" pitchFamily="18" charset="2"/>
              </a:rPr>
              <a:t>r =</a:t>
            </a:r>
            <a:endParaRPr lang="de-DE" sz="2400" b="0">
              <a:latin typeface="Symbol" pitchFamily="18" charset="2"/>
            </a:endParaRPr>
          </a:p>
        </p:txBody>
      </p:sp>
      <p:sp>
        <p:nvSpPr>
          <p:cNvPr id="79879" name="Text Box 3"/>
          <p:cNvSpPr txBox="1">
            <a:spLocks noChangeArrowheads="1"/>
          </p:cNvSpPr>
          <p:nvPr/>
        </p:nvSpPr>
        <p:spPr bwMode="auto">
          <a:xfrm>
            <a:off x="7337425" y="1666875"/>
            <a:ext cx="266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200" b="0">
                <a:sym typeface="Symbol" pitchFamily="18" charset="2"/>
              </a:rPr>
              <a:t>T</a:t>
            </a:r>
            <a:endParaRPr lang="de-DE" sz="2200" b="0"/>
          </a:p>
        </p:txBody>
      </p:sp>
      <p:cxnSp>
        <p:nvCxnSpPr>
          <p:cNvPr id="79880" name="Gerade Verbindung 25"/>
          <p:cNvCxnSpPr>
            <a:cxnSpLocks noChangeShapeType="1"/>
          </p:cNvCxnSpPr>
          <p:nvPr/>
        </p:nvCxnSpPr>
        <p:spPr bwMode="auto">
          <a:xfrm>
            <a:off x="7048500" y="2025650"/>
            <a:ext cx="73025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9881" name="Text Box 3"/>
          <p:cNvSpPr txBox="1">
            <a:spLocks noChangeArrowheads="1"/>
          </p:cNvSpPr>
          <p:nvPr/>
        </p:nvSpPr>
        <p:spPr bwMode="auto">
          <a:xfrm>
            <a:off x="7119938" y="2085975"/>
            <a:ext cx="715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200" b="0">
                <a:sym typeface="Symbol" pitchFamily="18" charset="2"/>
              </a:rPr>
              <a:t>T + L</a:t>
            </a:r>
            <a:endParaRPr lang="de-DE" sz="2200" b="0"/>
          </a:p>
        </p:txBody>
      </p:sp>
      <p:sp>
        <p:nvSpPr>
          <p:cNvPr id="79882" name="Text Box 3"/>
          <p:cNvSpPr txBox="1">
            <a:spLocks noChangeArrowheads="1"/>
          </p:cNvSpPr>
          <p:nvPr/>
        </p:nvSpPr>
        <p:spPr bwMode="auto">
          <a:xfrm>
            <a:off x="309563" y="1101725"/>
            <a:ext cx="740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e</a:t>
            </a:r>
            <a:r>
              <a:rPr lang="de-DE" sz="2400" b="0"/>
              <a:t>scape efficiency of the squeezed light source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idx="4294967295"/>
          </p:nvPr>
        </p:nvSpPr>
        <p:spPr/>
        <p:txBody>
          <a:bodyPr/>
          <a:lstStyle/>
          <a:p>
            <a:pPr eaLnBrk="1" hangingPunct="1"/>
            <a:r>
              <a:rPr lang="en-US" smtClean="0"/>
              <a:t>Loss sources</a:t>
            </a:r>
          </a:p>
        </p:txBody>
      </p:sp>
      <p:sp>
        <p:nvSpPr>
          <p:cNvPr id="81923" name="Text Box 3"/>
          <p:cNvSpPr txBox="1">
            <a:spLocks noChangeArrowheads="1"/>
          </p:cNvSpPr>
          <p:nvPr/>
        </p:nvSpPr>
        <p:spPr bwMode="auto">
          <a:xfrm>
            <a:off x="309563" y="1101725"/>
            <a:ext cx="740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e</a:t>
            </a:r>
            <a:r>
              <a:rPr lang="de-DE" sz="2400" b="0"/>
              <a:t>scape efficiency of the squeezed light source</a:t>
            </a:r>
          </a:p>
        </p:txBody>
      </p:sp>
      <p:sp>
        <p:nvSpPr>
          <p:cNvPr id="81924" name="Text Box 3"/>
          <p:cNvSpPr txBox="1">
            <a:spLocks noChangeArrowheads="1"/>
          </p:cNvSpPr>
          <p:nvPr/>
        </p:nvSpPr>
        <p:spPr bwMode="auto">
          <a:xfrm>
            <a:off x="309563" y="1933575"/>
            <a:ext cx="870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p</a:t>
            </a:r>
            <a:r>
              <a:rPr lang="de-DE" sz="2400" b="0"/>
              <a:t>ropagation loss</a:t>
            </a:r>
          </a:p>
        </p:txBody>
      </p:sp>
      <p:sp>
        <p:nvSpPr>
          <p:cNvPr id="81925" name="Text Box 3"/>
          <p:cNvSpPr txBox="1">
            <a:spLocks noChangeArrowheads="1"/>
          </p:cNvSpPr>
          <p:nvPr/>
        </p:nvSpPr>
        <p:spPr bwMode="auto">
          <a:xfrm>
            <a:off x="309563" y="2767013"/>
            <a:ext cx="870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detection</a:t>
            </a:r>
            <a:r>
              <a:rPr lang="de-DE" sz="2400" b="0"/>
              <a:t> loss</a:t>
            </a:r>
          </a:p>
        </p:txBody>
      </p:sp>
      <p:pic>
        <p:nvPicPr>
          <p:cNvPr id="81926" name="Picture 14" descr="Homo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3311525"/>
            <a:ext cx="26130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Grp="1" noChangeArrowheads="1"/>
          </p:cNvSpPr>
          <p:nvPr>
            <p:ph type="title" idx="4294967295"/>
          </p:nvPr>
        </p:nvSpPr>
        <p:spPr/>
        <p:txBody>
          <a:bodyPr/>
          <a:lstStyle/>
          <a:p>
            <a:pPr eaLnBrk="1" hangingPunct="1"/>
            <a:r>
              <a:rPr lang="en-US" smtClean="0"/>
              <a:t>Loss sources</a:t>
            </a:r>
          </a:p>
        </p:txBody>
      </p:sp>
      <p:sp>
        <p:nvSpPr>
          <p:cNvPr id="82947" name="Text Box 3"/>
          <p:cNvSpPr txBox="1">
            <a:spLocks noChangeArrowheads="1"/>
          </p:cNvSpPr>
          <p:nvPr/>
        </p:nvSpPr>
        <p:spPr bwMode="auto">
          <a:xfrm>
            <a:off x="309563" y="1101725"/>
            <a:ext cx="740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e</a:t>
            </a:r>
            <a:r>
              <a:rPr lang="de-DE" sz="2400" b="0"/>
              <a:t>scape efficiency of the squeezed light source</a:t>
            </a:r>
          </a:p>
        </p:txBody>
      </p:sp>
      <p:sp>
        <p:nvSpPr>
          <p:cNvPr id="82948" name="Text Box 3"/>
          <p:cNvSpPr txBox="1">
            <a:spLocks noChangeArrowheads="1"/>
          </p:cNvSpPr>
          <p:nvPr/>
        </p:nvSpPr>
        <p:spPr bwMode="auto">
          <a:xfrm>
            <a:off x="309563" y="1933575"/>
            <a:ext cx="870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p</a:t>
            </a:r>
            <a:r>
              <a:rPr lang="de-DE" sz="2400" b="0"/>
              <a:t>ropagation loss</a:t>
            </a:r>
          </a:p>
        </p:txBody>
      </p:sp>
      <p:sp>
        <p:nvSpPr>
          <p:cNvPr id="82949" name="Text Box 3"/>
          <p:cNvSpPr txBox="1">
            <a:spLocks noChangeArrowheads="1"/>
          </p:cNvSpPr>
          <p:nvPr/>
        </p:nvSpPr>
        <p:spPr bwMode="auto">
          <a:xfrm>
            <a:off x="309563" y="2767013"/>
            <a:ext cx="870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25000"/>
              </a:spcBef>
            </a:pPr>
            <a:r>
              <a:rPr lang="de-DE" sz="2400" b="0">
                <a:sym typeface="Symbol" pitchFamily="18" charset="2"/>
              </a:rPr>
              <a:t>     detection</a:t>
            </a:r>
            <a:r>
              <a:rPr lang="de-DE" sz="2400" b="0"/>
              <a:t> loss</a:t>
            </a:r>
          </a:p>
        </p:txBody>
      </p:sp>
      <p:sp>
        <p:nvSpPr>
          <p:cNvPr id="82950" name="AutoShape 25"/>
          <p:cNvSpPr>
            <a:spLocks noChangeArrowheads="1"/>
          </p:cNvSpPr>
          <p:nvPr/>
        </p:nvSpPr>
        <p:spPr bwMode="auto">
          <a:xfrm>
            <a:off x="1690688" y="3795713"/>
            <a:ext cx="6040437" cy="857250"/>
          </a:xfrm>
          <a:prstGeom prst="roundRect">
            <a:avLst>
              <a:gd name="adj" fmla="val 16667"/>
            </a:avLst>
          </a:prstGeom>
          <a:solidFill>
            <a:srgbClr val="DDDDDD"/>
          </a:solidFill>
          <a:ln w="28575">
            <a:solidFill>
              <a:schemeClr val="tx1"/>
            </a:solidFill>
            <a:round/>
            <a:headEnd/>
            <a:tailEnd/>
          </a:ln>
        </p:spPr>
        <p:txBody>
          <a:bodyPr wrap="none" anchor="ctr"/>
          <a:lstStyle/>
          <a:p>
            <a:r>
              <a:rPr lang="de-DE">
                <a:solidFill>
                  <a:srgbClr val="DDDDDD"/>
                </a:solidFill>
              </a:rPr>
              <a:t>&lt;</a:t>
            </a:r>
          </a:p>
        </p:txBody>
      </p:sp>
      <p:sp>
        <p:nvSpPr>
          <p:cNvPr id="82951" name="Text Box 24"/>
          <p:cNvSpPr txBox="1">
            <a:spLocks noChangeArrowheads="1"/>
          </p:cNvSpPr>
          <p:nvPr/>
        </p:nvSpPr>
        <p:spPr bwMode="auto">
          <a:xfrm>
            <a:off x="1822450" y="3970338"/>
            <a:ext cx="5776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sz="2400" b="0">
                <a:solidFill>
                  <a:srgbClr val="FF0000"/>
                </a:solidFill>
              </a:rPr>
              <a:t>total loss during characterization: 10.5 %</a:t>
            </a:r>
          </a:p>
        </p:txBody>
      </p:sp>
    </p:spTree>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Grafik 29" descr="SimpleSchem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813" y="1006475"/>
            <a:ext cx="7318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5"/>
          <p:cNvSpPr>
            <a:spLocks noGrp="1" noChangeArrowheads="1"/>
          </p:cNvSpPr>
          <p:nvPr>
            <p:ph type="title" idx="4294967295"/>
          </p:nvPr>
        </p:nvSpPr>
        <p:spPr/>
        <p:txBody>
          <a:bodyPr/>
          <a:lstStyle/>
          <a:p>
            <a:pPr eaLnBrk="1" hangingPunct="1"/>
            <a:r>
              <a:rPr lang="en-US" smtClean="0"/>
              <a:t>Loss sources</a:t>
            </a:r>
          </a:p>
        </p:txBody>
      </p:sp>
      <p:grpSp>
        <p:nvGrpSpPr>
          <p:cNvPr id="2" name="Gruppieren 25"/>
          <p:cNvGrpSpPr>
            <a:grpSpLocks/>
          </p:cNvGrpSpPr>
          <p:nvPr/>
        </p:nvGrpSpPr>
        <p:grpSpPr bwMode="auto">
          <a:xfrm>
            <a:off x="6227763" y="1135063"/>
            <a:ext cx="1898650" cy="1441450"/>
            <a:chOff x="6458673" y="1122744"/>
            <a:chExt cx="2095018" cy="1666755"/>
          </a:xfrm>
        </p:grpSpPr>
        <p:cxnSp>
          <p:nvCxnSpPr>
            <p:cNvPr id="83977" name="Gerade Verbindung 19"/>
            <p:cNvCxnSpPr>
              <a:cxnSpLocks noChangeShapeType="1"/>
            </p:cNvCxnSpPr>
            <p:nvPr/>
          </p:nvCxnSpPr>
          <p:spPr bwMode="auto">
            <a:xfrm>
              <a:off x="6458673" y="1122744"/>
              <a:ext cx="2095018" cy="1655180"/>
            </a:xfrm>
            <a:prstGeom prst="line">
              <a:avLst/>
            </a:prstGeom>
            <a:noFill/>
            <a:ln w="76200" algn="ctr">
              <a:solidFill>
                <a:srgbClr val="FF0000"/>
              </a:solidFill>
              <a:round/>
              <a:headEnd/>
              <a:tailEnd/>
            </a:ln>
            <a:extLst>
              <a:ext uri="{909E8E84-426E-40DD-AFC4-6F175D3DCCD1}">
                <a14:hiddenFill xmlns:a14="http://schemas.microsoft.com/office/drawing/2010/main">
                  <a:noFill/>
                </a14:hiddenFill>
              </a:ext>
            </a:extLst>
          </p:spPr>
        </p:cxnSp>
        <p:cxnSp>
          <p:nvCxnSpPr>
            <p:cNvPr id="83978" name="Gerade Verbindung 20"/>
            <p:cNvCxnSpPr>
              <a:cxnSpLocks noChangeShapeType="1"/>
            </p:cNvCxnSpPr>
            <p:nvPr/>
          </p:nvCxnSpPr>
          <p:spPr bwMode="auto">
            <a:xfrm flipH="1">
              <a:off x="6516548" y="1203767"/>
              <a:ext cx="1979270" cy="1585732"/>
            </a:xfrm>
            <a:prstGeom prst="line">
              <a:avLst/>
            </a:prstGeom>
            <a:noFill/>
            <a:ln w="76200" algn="ctr">
              <a:solidFill>
                <a:srgbClr val="FF0000"/>
              </a:solidFill>
              <a:round/>
              <a:headEnd/>
              <a:tailEnd/>
            </a:ln>
            <a:extLst>
              <a:ext uri="{909E8E84-426E-40DD-AFC4-6F175D3DCCD1}">
                <a14:hiddenFill xmlns:a14="http://schemas.microsoft.com/office/drawing/2010/main">
                  <a:noFill/>
                </a14:hiddenFill>
              </a:ext>
            </a:extLst>
          </p:spPr>
        </p:cxnSp>
      </p:grpSp>
      <p:sp>
        <p:nvSpPr>
          <p:cNvPr id="83973" name="Rechteck 30"/>
          <p:cNvSpPr>
            <a:spLocks noChangeArrowheads="1"/>
          </p:cNvSpPr>
          <p:nvPr/>
        </p:nvSpPr>
        <p:spPr bwMode="auto">
          <a:xfrm>
            <a:off x="0" y="5775325"/>
            <a:ext cx="9144000" cy="1082675"/>
          </a:xfrm>
          <a:prstGeom prst="rect">
            <a:avLst/>
          </a:prstGeom>
          <a:solidFill>
            <a:schemeClr val="bg1"/>
          </a:solidFill>
          <a:ln w="9525" algn="ctr">
            <a:solidFill>
              <a:schemeClr val="bg1"/>
            </a:solidFill>
            <a:round/>
            <a:headEnd/>
            <a:tailEnd/>
          </a:ln>
        </p:spPr>
        <p:txBody>
          <a:bodyPr lIns="90000" tIns="46800" rIns="90000" bIns="46800"/>
          <a:lstStyle/>
          <a:p>
            <a:endParaRPr lang="de-DE"/>
          </a:p>
        </p:txBody>
      </p:sp>
      <p:grpSp>
        <p:nvGrpSpPr>
          <p:cNvPr id="3" name="Gruppieren 28"/>
          <p:cNvGrpSpPr>
            <a:grpSpLocks/>
          </p:cNvGrpSpPr>
          <p:nvPr/>
        </p:nvGrpSpPr>
        <p:grpSpPr bwMode="auto">
          <a:xfrm>
            <a:off x="1550988" y="5556250"/>
            <a:ext cx="6042025" cy="971550"/>
            <a:chOff x="2743229" y="5474824"/>
            <a:chExt cx="6041985" cy="972317"/>
          </a:xfrm>
        </p:grpSpPr>
        <p:sp>
          <p:nvSpPr>
            <p:cNvPr id="83975" name="AutoShape 25"/>
            <p:cNvSpPr>
              <a:spLocks noChangeArrowheads="1"/>
            </p:cNvSpPr>
            <p:nvPr/>
          </p:nvSpPr>
          <p:spPr bwMode="auto">
            <a:xfrm>
              <a:off x="2743229" y="5474824"/>
              <a:ext cx="6041985" cy="972317"/>
            </a:xfrm>
            <a:prstGeom prst="roundRect">
              <a:avLst>
                <a:gd name="adj" fmla="val 16667"/>
              </a:avLst>
            </a:prstGeom>
            <a:solidFill>
              <a:srgbClr val="DDDDDD"/>
            </a:solidFill>
            <a:ln w="28575">
              <a:solidFill>
                <a:schemeClr val="tx1"/>
              </a:solidFill>
              <a:round/>
              <a:headEnd/>
              <a:tailEnd/>
            </a:ln>
          </p:spPr>
          <p:txBody>
            <a:bodyPr wrap="none" anchor="ctr"/>
            <a:lstStyle/>
            <a:p>
              <a:r>
                <a:rPr lang="de-DE">
                  <a:solidFill>
                    <a:srgbClr val="DDDDDD"/>
                  </a:solidFill>
                </a:rPr>
                <a:t>&lt;</a:t>
              </a:r>
            </a:p>
          </p:txBody>
        </p:sp>
        <p:sp>
          <p:nvSpPr>
            <p:cNvPr id="83976" name="Text Box 24"/>
            <p:cNvSpPr txBox="1">
              <a:spLocks noChangeArrowheads="1"/>
            </p:cNvSpPr>
            <p:nvPr/>
          </p:nvSpPr>
          <p:spPr bwMode="auto">
            <a:xfrm>
              <a:off x="2875726" y="5555373"/>
              <a:ext cx="57769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de-DE" sz="2400" b="0">
                  <a:solidFill>
                    <a:srgbClr val="FF0000"/>
                  </a:solidFill>
                </a:rPr>
                <a:t>total loss when operated with GEO 600: 7.5 %</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Grafik 6" descr="AsperaLos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3" y="833438"/>
            <a:ext cx="8008937"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5"/>
          <p:cNvSpPr>
            <a:spLocks noGrp="1" noChangeArrowheads="1"/>
          </p:cNvSpPr>
          <p:nvPr>
            <p:ph type="title" idx="4294967295"/>
          </p:nvPr>
        </p:nvSpPr>
        <p:spPr/>
        <p:txBody>
          <a:bodyPr/>
          <a:lstStyle/>
          <a:p>
            <a:pPr eaLnBrk="1" hangingPunct="1"/>
            <a:r>
              <a:rPr lang="en-US" smtClean="0"/>
              <a:t>Squeezing available for injection</a:t>
            </a:r>
          </a:p>
        </p:txBody>
      </p:sp>
      <p:sp>
        <p:nvSpPr>
          <p:cNvPr id="84996" name="AutoShape 25"/>
          <p:cNvSpPr>
            <a:spLocks noChangeArrowheads="1"/>
          </p:cNvSpPr>
          <p:nvPr/>
        </p:nvSpPr>
        <p:spPr bwMode="auto">
          <a:xfrm>
            <a:off x="2870200" y="4767263"/>
            <a:ext cx="4537075" cy="719137"/>
          </a:xfrm>
          <a:prstGeom prst="roundRect">
            <a:avLst>
              <a:gd name="adj" fmla="val 16667"/>
            </a:avLst>
          </a:prstGeom>
          <a:solidFill>
            <a:srgbClr val="DDDDDD"/>
          </a:solidFill>
          <a:ln w="28575">
            <a:solidFill>
              <a:schemeClr val="tx1"/>
            </a:solidFill>
            <a:round/>
            <a:headEnd/>
            <a:tailEnd/>
          </a:ln>
        </p:spPr>
        <p:txBody>
          <a:bodyPr wrap="none" anchor="ctr"/>
          <a:lstStyle/>
          <a:p>
            <a:endParaRPr lang="de-DE">
              <a:solidFill>
                <a:srgbClr val="DDDDDD"/>
              </a:solidFill>
            </a:endParaRPr>
          </a:p>
        </p:txBody>
      </p:sp>
      <p:sp>
        <p:nvSpPr>
          <p:cNvPr id="84997" name="Text Box 26"/>
          <p:cNvSpPr txBox="1">
            <a:spLocks noChangeArrowheads="1"/>
          </p:cNvSpPr>
          <p:nvPr/>
        </p:nvSpPr>
        <p:spPr bwMode="auto">
          <a:xfrm>
            <a:off x="2859088" y="4922838"/>
            <a:ext cx="4525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de-DE" b="0"/>
              <a:t>up to 11.5 dB available for injection</a:t>
            </a:r>
          </a:p>
        </p:txBody>
      </p:sp>
      <p:cxnSp>
        <p:nvCxnSpPr>
          <p:cNvPr id="84998" name="Gerade Verbindung mit Pfeil 20"/>
          <p:cNvCxnSpPr>
            <a:cxnSpLocks noChangeShapeType="1"/>
            <a:stCxn id="84997" idx="1"/>
          </p:cNvCxnSpPr>
          <p:nvPr/>
        </p:nvCxnSpPr>
        <p:spPr bwMode="auto">
          <a:xfrm flipH="1" flipV="1">
            <a:off x="2130425" y="4595813"/>
            <a:ext cx="728663" cy="51117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title" idx="4294967295"/>
          </p:nvPr>
        </p:nvSpPr>
        <p:spPr/>
        <p:txBody>
          <a:bodyPr/>
          <a:lstStyle/>
          <a:p>
            <a:pPr eaLnBrk="1" hangingPunct="1"/>
            <a:r>
              <a:rPr lang="en-US" smtClean="0"/>
              <a:t>Expected squeezing impact</a:t>
            </a:r>
          </a:p>
        </p:txBody>
      </p:sp>
      <p:pic>
        <p:nvPicPr>
          <p:cNvPr id="86019" name="Grafik 6" descr="AsperaLoss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438" y="846138"/>
            <a:ext cx="7985125"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020" name="Gerade Verbindung mit Pfeil 8"/>
          <p:cNvCxnSpPr>
            <a:cxnSpLocks noChangeShapeType="1"/>
          </p:cNvCxnSpPr>
          <p:nvPr/>
        </p:nvCxnSpPr>
        <p:spPr bwMode="auto">
          <a:xfrm flipH="1" flipV="1">
            <a:off x="4664075" y="3854450"/>
            <a:ext cx="0" cy="6127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6021" name="AutoShape 25"/>
          <p:cNvSpPr>
            <a:spLocks noChangeArrowheads="1"/>
          </p:cNvSpPr>
          <p:nvPr/>
        </p:nvSpPr>
        <p:spPr bwMode="auto">
          <a:xfrm>
            <a:off x="4849813" y="3898900"/>
            <a:ext cx="4178300" cy="476250"/>
          </a:xfrm>
          <a:prstGeom prst="roundRect">
            <a:avLst>
              <a:gd name="adj" fmla="val 16667"/>
            </a:avLst>
          </a:prstGeom>
          <a:solidFill>
            <a:srgbClr val="DDDDDD"/>
          </a:solidFill>
          <a:ln w="28575">
            <a:solidFill>
              <a:schemeClr val="tx1"/>
            </a:solidFill>
            <a:round/>
            <a:headEnd/>
            <a:tailEnd/>
          </a:ln>
        </p:spPr>
        <p:txBody>
          <a:bodyPr wrap="none" anchor="ctr"/>
          <a:lstStyle/>
          <a:p>
            <a:endParaRPr lang="de-DE">
              <a:solidFill>
                <a:srgbClr val="DDDDDD"/>
              </a:solidFill>
            </a:endParaRPr>
          </a:p>
        </p:txBody>
      </p:sp>
      <p:sp>
        <p:nvSpPr>
          <p:cNvPr id="86022" name="Text Box 26"/>
          <p:cNvSpPr txBox="1">
            <a:spLocks noChangeArrowheads="1"/>
          </p:cNvSpPr>
          <p:nvPr/>
        </p:nvSpPr>
        <p:spPr bwMode="auto">
          <a:xfrm>
            <a:off x="4930775" y="3960813"/>
            <a:ext cx="4097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b="0"/>
              <a:t>due to loss from injection to detection</a:t>
            </a:r>
          </a:p>
        </p:txBody>
      </p:sp>
    </p:spTree>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type="title" idx="4294967295"/>
          </p:nvPr>
        </p:nvSpPr>
        <p:spPr>
          <a:xfrm>
            <a:off x="0" y="11113"/>
            <a:ext cx="9144000" cy="674687"/>
          </a:xfrm>
        </p:spPr>
        <p:txBody>
          <a:bodyPr/>
          <a:lstStyle/>
          <a:p>
            <a:pPr eaLnBrk="1" hangingPunct="1"/>
            <a:r>
              <a:rPr lang="en-US" sz="2600" smtClean="0"/>
              <a:t>SRC LOSS</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084263"/>
            <a:ext cx="6731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15" descr="fragezeiche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1339850"/>
            <a:ext cx="2568575"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FURTHER SENSITIVITY IMPROVEMENT</a:t>
            </a:r>
          </a:p>
        </p:txBody>
      </p:sp>
      <p:grpSp>
        <p:nvGrpSpPr>
          <p:cNvPr id="2" name="Gruppieren 14"/>
          <p:cNvGrpSpPr>
            <a:grpSpLocks/>
          </p:cNvGrpSpPr>
          <p:nvPr/>
        </p:nvGrpSpPr>
        <p:grpSpPr bwMode="auto">
          <a:xfrm>
            <a:off x="415925" y="3989388"/>
            <a:ext cx="2743200" cy="944562"/>
            <a:chOff x="1735282" y="2816955"/>
            <a:chExt cx="2743200" cy="944553"/>
          </a:xfrm>
        </p:grpSpPr>
        <p:sp>
          <p:nvSpPr>
            <p:cNvPr id="6" name="AutoShape 2"/>
            <p:cNvSpPr>
              <a:spLocks noChangeArrowheads="1"/>
            </p:cNvSpPr>
            <p:nvPr/>
          </p:nvSpPr>
          <p:spPr bwMode="auto">
            <a:xfrm>
              <a:off x="1735282" y="2816955"/>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7423" name="Rectangle 3"/>
            <p:cNvSpPr>
              <a:spLocks noChangeArrowheads="1"/>
            </p:cNvSpPr>
            <p:nvPr/>
          </p:nvSpPr>
          <p:spPr bwMode="auto">
            <a:xfrm>
              <a:off x="1745673" y="2969923"/>
              <a:ext cx="2722419"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Increase circulating</a:t>
              </a:r>
            </a:p>
            <a:p>
              <a:pPr algn="ctr"/>
              <a:r>
                <a:rPr lang="en-US" sz="1600">
                  <a:solidFill>
                    <a:schemeClr val="bg1"/>
                  </a:solidFill>
                </a:rPr>
                <a:t> laser power</a:t>
              </a:r>
            </a:p>
          </p:txBody>
        </p:sp>
      </p:grpSp>
      <p:grpSp>
        <p:nvGrpSpPr>
          <p:cNvPr id="3" name="Gruppieren 13"/>
          <p:cNvGrpSpPr>
            <a:grpSpLocks/>
          </p:cNvGrpSpPr>
          <p:nvPr/>
        </p:nvGrpSpPr>
        <p:grpSpPr bwMode="auto">
          <a:xfrm>
            <a:off x="5929313" y="4208463"/>
            <a:ext cx="2743200" cy="944562"/>
            <a:chOff x="5430982" y="2896619"/>
            <a:chExt cx="2743200" cy="944553"/>
          </a:xfrm>
        </p:grpSpPr>
        <p:sp>
          <p:nvSpPr>
            <p:cNvPr id="11" name="AutoShape 2"/>
            <p:cNvSpPr>
              <a:spLocks noChangeArrowheads="1"/>
            </p:cNvSpPr>
            <p:nvPr/>
          </p:nvSpPr>
          <p:spPr bwMode="auto">
            <a:xfrm>
              <a:off x="5430982" y="2896619"/>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7421" name="Rectangle 3"/>
            <p:cNvSpPr>
              <a:spLocks noChangeArrowheads="1"/>
            </p:cNvSpPr>
            <p:nvPr/>
          </p:nvSpPr>
          <p:spPr bwMode="auto">
            <a:xfrm>
              <a:off x="5436177" y="3108468"/>
              <a:ext cx="2732811"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Reduce quantum noise</a:t>
              </a:r>
            </a:p>
          </p:txBody>
        </p:sp>
      </p:grpSp>
      <p:grpSp>
        <p:nvGrpSpPr>
          <p:cNvPr id="5" name="Gruppieren 14"/>
          <p:cNvGrpSpPr>
            <a:grpSpLocks/>
          </p:cNvGrpSpPr>
          <p:nvPr/>
        </p:nvGrpSpPr>
        <p:grpSpPr bwMode="auto">
          <a:xfrm>
            <a:off x="6096000" y="1616075"/>
            <a:ext cx="2743200" cy="944563"/>
            <a:chOff x="1735282" y="2816955"/>
            <a:chExt cx="2743200" cy="944553"/>
          </a:xfrm>
        </p:grpSpPr>
        <p:sp>
          <p:nvSpPr>
            <p:cNvPr id="12" name="AutoShape 2"/>
            <p:cNvSpPr>
              <a:spLocks noChangeArrowheads="1"/>
            </p:cNvSpPr>
            <p:nvPr/>
          </p:nvSpPr>
          <p:spPr bwMode="auto">
            <a:xfrm>
              <a:off x="1735282" y="2816955"/>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7419" name="Rectangle 3"/>
            <p:cNvSpPr>
              <a:spLocks noChangeArrowheads="1"/>
            </p:cNvSpPr>
            <p:nvPr/>
          </p:nvSpPr>
          <p:spPr bwMode="auto">
            <a:xfrm>
              <a:off x="1745673" y="2969923"/>
              <a:ext cx="2722419"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Decrease laser wavelength</a:t>
              </a:r>
            </a:p>
          </p:txBody>
        </p:sp>
      </p:grpSp>
      <p:grpSp>
        <p:nvGrpSpPr>
          <p:cNvPr id="7" name="Gruppieren 14"/>
          <p:cNvGrpSpPr>
            <a:grpSpLocks/>
          </p:cNvGrpSpPr>
          <p:nvPr/>
        </p:nvGrpSpPr>
        <p:grpSpPr bwMode="auto">
          <a:xfrm>
            <a:off x="269875" y="1460500"/>
            <a:ext cx="2743200" cy="944563"/>
            <a:chOff x="1735282" y="2816955"/>
            <a:chExt cx="2743200" cy="944553"/>
          </a:xfrm>
        </p:grpSpPr>
        <p:sp>
          <p:nvSpPr>
            <p:cNvPr id="15" name="AutoShape 2"/>
            <p:cNvSpPr>
              <a:spLocks noChangeArrowheads="1"/>
            </p:cNvSpPr>
            <p:nvPr/>
          </p:nvSpPr>
          <p:spPr bwMode="auto">
            <a:xfrm>
              <a:off x="1735282" y="2816955"/>
              <a:ext cx="2743200" cy="94455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17417" name="Rectangle 3"/>
            <p:cNvSpPr>
              <a:spLocks noChangeArrowheads="1"/>
            </p:cNvSpPr>
            <p:nvPr/>
          </p:nvSpPr>
          <p:spPr bwMode="auto">
            <a:xfrm>
              <a:off x="1745673" y="2969923"/>
              <a:ext cx="2722419"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a:solidFill>
                    <a:schemeClr val="bg1"/>
                  </a:solidFill>
                </a:rPr>
                <a:t>Increase interferometer arm length</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idx="4294967295"/>
          </p:nvPr>
        </p:nvSpPr>
        <p:spPr>
          <a:xfrm>
            <a:off x="0" y="11113"/>
            <a:ext cx="9144000" cy="674687"/>
          </a:xfrm>
        </p:spPr>
        <p:txBody>
          <a:bodyPr/>
          <a:lstStyle/>
          <a:p>
            <a:pPr eaLnBrk="1" hangingPunct="1"/>
            <a:r>
              <a:rPr lang="en-US" sz="2600" smtClean="0"/>
              <a:t>EXPECTED SQUEEZING IMPACT</a:t>
            </a:r>
          </a:p>
        </p:txBody>
      </p:sp>
      <p:pic>
        <p:nvPicPr>
          <p:cNvPr id="880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389063"/>
            <a:ext cx="66040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feld 5"/>
          <p:cNvSpPr txBox="1">
            <a:spLocks noChangeArrowheads="1"/>
          </p:cNvSpPr>
          <p:nvPr/>
        </p:nvSpPr>
        <p:spPr bwMode="auto">
          <a:xfrm>
            <a:off x="4240213" y="3959225"/>
            <a:ext cx="1173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600" b="0">
                <a:solidFill>
                  <a:srgbClr val="00B050"/>
                </a:solidFill>
              </a:rPr>
              <a:t>old MSR</a:t>
            </a:r>
          </a:p>
        </p:txBody>
      </p:sp>
      <p:sp>
        <p:nvSpPr>
          <p:cNvPr id="88069" name="Textfeld 6"/>
          <p:cNvSpPr txBox="1">
            <a:spLocks noChangeArrowheads="1"/>
          </p:cNvSpPr>
          <p:nvPr/>
        </p:nvSpPr>
        <p:spPr bwMode="auto">
          <a:xfrm>
            <a:off x="3871913" y="4703763"/>
            <a:ext cx="4440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600" b="0">
                <a:solidFill>
                  <a:srgbClr val="FF0000"/>
                </a:solidFill>
              </a:rPr>
              <a:t>measured with BHD</a:t>
            </a:r>
          </a:p>
        </p:txBody>
      </p:sp>
      <p:sp>
        <p:nvSpPr>
          <p:cNvPr id="88070" name="Rechteck 8"/>
          <p:cNvSpPr>
            <a:spLocks noChangeArrowheads="1"/>
          </p:cNvSpPr>
          <p:nvPr/>
        </p:nvSpPr>
        <p:spPr bwMode="auto">
          <a:xfrm>
            <a:off x="3865563" y="5246688"/>
            <a:ext cx="2025650" cy="2190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88071" name="Textfeld 7"/>
          <p:cNvSpPr txBox="1">
            <a:spLocks noChangeArrowheads="1"/>
          </p:cNvSpPr>
          <p:nvPr/>
        </p:nvSpPr>
        <p:spPr bwMode="auto">
          <a:xfrm>
            <a:off x="3859213" y="5178425"/>
            <a:ext cx="35385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600" b="0">
                <a:solidFill>
                  <a:srgbClr val="4977F9"/>
                </a:solidFill>
              </a:rPr>
              <a:t>available for injection</a:t>
            </a:r>
          </a:p>
        </p:txBody>
      </p:sp>
    </p:spTree>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title" idx="4294967295"/>
          </p:nvPr>
        </p:nvSpPr>
        <p:spPr>
          <a:xfrm>
            <a:off x="0" y="11113"/>
            <a:ext cx="9144000" cy="674687"/>
          </a:xfrm>
        </p:spPr>
        <p:txBody>
          <a:bodyPr/>
          <a:lstStyle/>
          <a:p>
            <a:pPr eaLnBrk="1" hangingPunct="1"/>
            <a:r>
              <a:rPr lang="en-US" sz="2600" smtClean="0"/>
              <a:t>FUTURE SQUEEZING IMPACT</a:t>
            </a: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908050"/>
            <a:ext cx="775335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feld 4"/>
          <p:cNvSpPr txBox="1">
            <a:spLocks noChangeArrowheads="1"/>
          </p:cNvSpPr>
          <p:nvPr/>
        </p:nvSpPr>
        <p:spPr bwMode="auto">
          <a:xfrm>
            <a:off x="4240213" y="3959225"/>
            <a:ext cx="2700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600" b="0">
                <a:solidFill>
                  <a:srgbClr val="00B050"/>
                </a:solidFill>
              </a:rPr>
              <a:t>current situation</a:t>
            </a:r>
          </a:p>
        </p:txBody>
      </p:sp>
      <p:sp>
        <p:nvSpPr>
          <p:cNvPr id="89093" name="Rechteck 6"/>
          <p:cNvSpPr>
            <a:spLocks noChangeArrowheads="1"/>
          </p:cNvSpPr>
          <p:nvPr/>
        </p:nvSpPr>
        <p:spPr bwMode="auto">
          <a:xfrm>
            <a:off x="3897313" y="4759325"/>
            <a:ext cx="2222500" cy="3952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89094" name="Textfeld 5"/>
          <p:cNvSpPr txBox="1">
            <a:spLocks noChangeArrowheads="1"/>
          </p:cNvSpPr>
          <p:nvPr/>
        </p:nvSpPr>
        <p:spPr bwMode="auto">
          <a:xfrm>
            <a:off x="3810000" y="4735513"/>
            <a:ext cx="44402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de-DE" sz="1600" b="0">
                <a:solidFill>
                  <a:srgbClr val="4977F9"/>
                </a:solidFill>
              </a:rPr>
              <a:t>expected after loss reduction</a:t>
            </a:r>
          </a:p>
        </p:txBody>
      </p:sp>
    </p:spTree>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LONG-TERM CHARACTERIZATION</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942975"/>
            <a:ext cx="81661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title" idx="4294967295"/>
          </p:nvPr>
        </p:nvSpPr>
        <p:spPr>
          <a:xfrm>
            <a:off x="0" y="11113"/>
            <a:ext cx="9144000" cy="674687"/>
          </a:xfrm>
        </p:spPr>
        <p:txBody>
          <a:bodyPr/>
          <a:lstStyle/>
          <a:p>
            <a:pPr eaLnBrk="1" hangingPunct="1"/>
            <a:r>
              <a:rPr lang="en-US" sz="2600" smtClean="0"/>
              <a:t>GEO 600 SENSITIVITY CURVE</a:t>
            </a:r>
          </a:p>
        </p:txBody>
      </p:sp>
      <p:pic>
        <p:nvPicPr>
          <p:cNvPr id="94211" name="Grafik 6" descr="SqueezedGEO-Lege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862013"/>
            <a:ext cx="84772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title" idx="4294967295"/>
          </p:nvPr>
        </p:nvSpPr>
        <p:spPr>
          <a:xfrm>
            <a:off x="0" y="11113"/>
            <a:ext cx="9144000" cy="674687"/>
          </a:xfrm>
        </p:spPr>
        <p:txBody>
          <a:bodyPr/>
          <a:lstStyle/>
          <a:p>
            <a:pPr eaLnBrk="1" hangingPunct="1"/>
            <a:r>
              <a:rPr lang="en-US" sz="2600" smtClean="0"/>
              <a:t>FIRST SQUEEZING INPUT – JUNE 2010</a:t>
            </a:r>
          </a:p>
        </p:txBody>
      </p:sp>
      <p:pic>
        <p:nvPicPr>
          <p:cNvPr id="95235" name="Grafik 11" descr="GEO - antisqueez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011238"/>
            <a:ext cx="87503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2"/>
          <p:cNvGrpSpPr>
            <a:grpSpLocks/>
          </p:cNvGrpSpPr>
          <p:nvPr/>
        </p:nvGrpSpPr>
        <p:grpSpPr bwMode="auto">
          <a:xfrm>
            <a:off x="5245100" y="2308225"/>
            <a:ext cx="1852613" cy="1651000"/>
            <a:chOff x="5245100" y="2308225"/>
            <a:chExt cx="1852613" cy="1651000"/>
          </a:xfrm>
        </p:grpSpPr>
        <p:cxnSp>
          <p:nvCxnSpPr>
            <p:cNvPr id="95242" name="Gerade Verbindung mit Pfeil 14"/>
            <p:cNvCxnSpPr>
              <a:cxnSpLocks noChangeShapeType="1"/>
            </p:cNvCxnSpPr>
            <p:nvPr/>
          </p:nvCxnSpPr>
          <p:spPr bwMode="auto">
            <a:xfrm flipH="1">
              <a:off x="5726113" y="3009900"/>
              <a:ext cx="117475" cy="94932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95243" name="Gruppieren 13"/>
            <p:cNvGrpSpPr>
              <a:grpSpLocks/>
            </p:cNvGrpSpPr>
            <p:nvPr/>
          </p:nvGrpSpPr>
          <p:grpSpPr bwMode="auto">
            <a:xfrm>
              <a:off x="5245100" y="2308225"/>
              <a:ext cx="1852613" cy="798513"/>
              <a:chOff x="4937865" y="1575977"/>
              <a:chExt cx="2585154" cy="720413"/>
            </a:xfrm>
          </p:grpSpPr>
          <p:sp>
            <p:nvSpPr>
              <p:cNvPr id="15" name="AutoShape 2"/>
              <p:cNvSpPr>
                <a:spLocks noChangeArrowheads="1"/>
              </p:cNvSpPr>
              <p:nvPr/>
            </p:nvSpPr>
            <p:spPr bwMode="auto">
              <a:xfrm>
                <a:off x="4937865" y="1575977"/>
                <a:ext cx="2585154" cy="72041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95245" name="Rectangle 3"/>
              <p:cNvSpPr>
                <a:spLocks noChangeArrowheads="1"/>
              </p:cNvSpPr>
              <p:nvPr/>
            </p:nvSpPr>
            <p:spPr bwMode="auto">
              <a:xfrm>
                <a:off x="4939597" y="1675756"/>
                <a:ext cx="2581690"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0">
                    <a:solidFill>
                      <a:schemeClr val="bg1"/>
                    </a:solidFill>
                    <a:latin typeface="Helvetica" pitchFamily="2" charset="0"/>
                  </a:rPr>
                  <a:t>with </a:t>
                </a:r>
              </a:p>
              <a:p>
                <a:pPr algn="ctr"/>
                <a:r>
                  <a:rPr lang="en-US" b="0">
                    <a:solidFill>
                      <a:schemeClr val="bg1"/>
                    </a:solidFill>
                    <a:latin typeface="Helvetica" pitchFamily="2" charset="0"/>
                  </a:rPr>
                  <a:t>squeezing input</a:t>
                </a:r>
              </a:p>
            </p:txBody>
          </p:sp>
        </p:grpSp>
      </p:grpSp>
      <p:grpSp>
        <p:nvGrpSpPr>
          <p:cNvPr id="4" name="Gruppieren 11"/>
          <p:cNvGrpSpPr>
            <a:grpSpLocks/>
          </p:cNvGrpSpPr>
          <p:nvPr/>
        </p:nvGrpSpPr>
        <p:grpSpPr bwMode="auto">
          <a:xfrm>
            <a:off x="5984875" y="4706938"/>
            <a:ext cx="2511425" cy="806450"/>
            <a:chOff x="5984875" y="4706938"/>
            <a:chExt cx="2511425" cy="806450"/>
          </a:xfrm>
        </p:grpSpPr>
        <p:cxnSp>
          <p:nvCxnSpPr>
            <p:cNvPr id="95238" name="Gerade Verbindung mit Pfeil 14"/>
            <p:cNvCxnSpPr>
              <a:cxnSpLocks noChangeShapeType="1"/>
            </p:cNvCxnSpPr>
            <p:nvPr/>
          </p:nvCxnSpPr>
          <p:spPr bwMode="auto">
            <a:xfrm flipH="1" flipV="1">
              <a:off x="5984875" y="4706938"/>
              <a:ext cx="727075" cy="21907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95239" name="Gruppieren 16"/>
            <p:cNvGrpSpPr>
              <a:grpSpLocks/>
            </p:cNvGrpSpPr>
            <p:nvPr/>
          </p:nvGrpSpPr>
          <p:grpSpPr bwMode="auto">
            <a:xfrm>
              <a:off x="6645275" y="4714875"/>
              <a:ext cx="1851025" cy="798513"/>
              <a:chOff x="4937865" y="1575977"/>
              <a:chExt cx="2585154" cy="720413"/>
            </a:xfrm>
          </p:grpSpPr>
          <p:sp>
            <p:nvSpPr>
              <p:cNvPr id="18" name="AutoShape 2"/>
              <p:cNvSpPr>
                <a:spLocks noChangeArrowheads="1"/>
              </p:cNvSpPr>
              <p:nvPr/>
            </p:nvSpPr>
            <p:spPr bwMode="auto">
              <a:xfrm>
                <a:off x="4937865" y="1575977"/>
                <a:ext cx="2585154" cy="720413"/>
              </a:xfrm>
              <a:prstGeom prst="roundRect">
                <a:avLst>
                  <a:gd name="adj" fmla="val 16667"/>
                </a:avLst>
              </a:prstGeom>
              <a:gradFill rotWithShape="0">
                <a:gsLst>
                  <a:gs pos="42000">
                    <a:srgbClr val="5586C7"/>
                  </a:gs>
                  <a:gs pos="100000">
                    <a:srgbClr val="3A6DAF">
                      <a:gamma/>
                      <a:shade val="46275"/>
                      <a:invGamma/>
                    </a:srgbClr>
                  </a:gs>
                </a:gsLst>
                <a:lin ang="0" scaled="1"/>
              </a:gradFill>
              <a:ln w="9525">
                <a:noFill/>
                <a:round/>
                <a:headEnd/>
                <a:tailEnd/>
              </a:ln>
              <a:effectLst>
                <a:outerShdw blurRad="101600" dist="76200" dir="2700000" algn="ctr" rotWithShape="0">
                  <a:srgbClr val="808080">
                    <a:alpha val="50000"/>
                  </a:srgbClr>
                </a:outerShdw>
              </a:effectLst>
            </p:spPr>
            <p:txBody>
              <a:bodyPr wrap="none" anchor="ctr"/>
              <a:lstStyle/>
              <a:p>
                <a:pPr>
                  <a:defRPr/>
                </a:pPr>
                <a:endParaRPr lang="de-DE"/>
              </a:p>
            </p:txBody>
          </p:sp>
          <p:sp>
            <p:nvSpPr>
              <p:cNvPr id="95241" name="Rectangle 3"/>
              <p:cNvSpPr>
                <a:spLocks noChangeArrowheads="1"/>
              </p:cNvSpPr>
              <p:nvPr/>
            </p:nvSpPr>
            <p:spPr bwMode="auto">
              <a:xfrm>
                <a:off x="4939597" y="1675756"/>
                <a:ext cx="2581690" cy="5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0">
                    <a:solidFill>
                      <a:schemeClr val="bg1"/>
                    </a:solidFill>
                    <a:latin typeface="Helvetica" pitchFamily="2" charset="0"/>
                  </a:rPr>
                  <a:t>without </a:t>
                </a:r>
              </a:p>
              <a:p>
                <a:pPr algn="ctr"/>
                <a:r>
                  <a:rPr lang="en-US" b="0">
                    <a:solidFill>
                      <a:schemeClr val="bg1"/>
                    </a:solidFill>
                    <a:latin typeface="Helvetica" pitchFamily="2" charset="0"/>
                  </a:rPr>
                  <a:t>squeezing input</a:t>
                </a:r>
              </a:p>
            </p:txBody>
          </p:sp>
        </p:gr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SQLohneSqzCorrected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860425"/>
            <a:ext cx="789781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STANDARD QUANTUM LIMIT</a:t>
            </a:r>
          </a:p>
        </p:txBody>
      </p:sp>
      <p:pic>
        <p:nvPicPr>
          <p:cNvPr id="13" name="Grafik 12" descr="SQLohneSqzCorrected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300" y="860425"/>
            <a:ext cx="7899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1"/>
          <p:cNvGrpSpPr>
            <a:grpSpLocks/>
          </p:cNvGrpSpPr>
          <p:nvPr/>
        </p:nvGrpSpPr>
        <p:grpSpPr bwMode="auto">
          <a:xfrm>
            <a:off x="2784475" y="1016000"/>
            <a:ext cx="3179763" cy="914400"/>
            <a:chOff x="2784763" y="1016578"/>
            <a:chExt cx="3179616" cy="914400"/>
          </a:xfrm>
        </p:grpSpPr>
        <p:sp>
          <p:nvSpPr>
            <p:cNvPr id="9" name="Abgerundetes Rechteck 8"/>
            <p:cNvSpPr/>
            <p:nvPr/>
          </p:nvSpPr>
          <p:spPr bwMode="auto">
            <a:xfrm>
              <a:off x="2784763" y="1016578"/>
              <a:ext cx="3179616" cy="914400"/>
            </a:xfrm>
            <a:prstGeom prst="roundRect">
              <a:avLst/>
            </a:prstGeom>
            <a:solidFill>
              <a:schemeClr val="bg1"/>
            </a:solidFill>
            <a:ln w="12700" cap="flat" cmpd="sng" algn="ctr">
              <a:solidFill>
                <a:schemeClr val="tx1"/>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pic>
          <p:nvPicPr>
            <p:cNvPr id="1065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838" y="1082387"/>
              <a:ext cx="2969467" cy="78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502" name="Gruppieren 10"/>
          <p:cNvGrpSpPr>
            <a:grpSpLocks/>
          </p:cNvGrpSpPr>
          <p:nvPr/>
        </p:nvGrpSpPr>
        <p:grpSpPr bwMode="auto">
          <a:xfrm>
            <a:off x="4832350" y="2946400"/>
            <a:ext cx="2617788" cy="857250"/>
            <a:chOff x="5185063" y="3226378"/>
            <a:chExt cx="2618510" cy="857249"/>
          </a:xfrm>
        </p:grpSpPr>
        <p:sp>
          <p:nvSpPr>
            <p:cNvPr id="10" name="Abgerundetes Rechteck 9"/>
            <p:cNvSpPr/>
            <p:nvPr/>
          </p:nvSpPr>
          <p:spPr bwMode="auto">
            <a:xfrm>
              <a:off x="5185063" y="3226378"/>
              <a:ext cx="2618510" cy="857249"/>
            </a:xfrm>
            <a:prstGeom prst="roundRect">
              <a:avLst/>
            </a:prstGeom>
            <a:solidFill>
              <a:schemeClr val="bg1"/>
            </a:solidFill>
            <a:ln w="12700" cap="flat" cmpd="sng" algn="ctr">
              <a:solidFill>
                <a:schemeClr val="tx1"/>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pic>
          <p:nvPicPr>
            <p:cNvPr id="10650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8970" y="3262096"/>
              <a:ext cx="239069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Grafik 11" descr="SQLohneSqzCorrected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860425"/>
            <a:ext cx="789781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STANDARD QUANTUM LIMIT</a:t>
            </a:r>
          </a:p>
        </p:txBody>
      </p:sp>
      <p:grpSp>
        <p:nvGrpSpPr>
          <p:cNvPr id="107524" name="Gruppieren 11"/>
          <p:cNvGrpSpPr>
            <a:grpSpLocks/>
          </p:cNvGrpSpPr>
          <p:nvPr/>
        </p:nvGrpSpPr>
        <p:grpSpPr bwMode="auto">
          <a:xfrm>
            <a:off x="2784475" y="1016000"/>
            <a:ext cx="3179763" cy="914400"/>
            <a:chOff x="2784763" y="1016578"/>
            <a:chExt cx="3179616" cy="914400"/>
          </a:xfrm>
        </p:grpSpPr>
        <p:sp>
          <p:nvSpPr>
            <p:cNvPr id="9" name="Abgerundetes Rechteck 8"/>
            <p:cNvSpPr/>
            <p:nvPr/>
          </p:nvSpPr>
          <p:spPr bwMode="auto">
            <a:xfrm>
              <a:off x="2784763" y="1016578"/>
              <a:ext cx="3179616" cy="914400"/>
            </a:xfrm>
            <a:prstGeom prst="roundRect">
              <a:avLst/>
            </a:prstGeom>
            <a:solidFill>
              <a:schemeClr val="bg1"/>
            </a:solidFill>
            <a:ln w="12700" cap="flat" cmpd="sng" algn="ctr">
              <a:solidFill>
                <a:schemeClr val="tx1"/>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pic>
          <p:nvPicPr>
            <p:cNvPr id="1075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838" y="1082387"/>
              <a:ext cx="2969467" cy="78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525" name="Gruppieren 10"/>
          <p:cNvGrpSpPr>
            <a:grpSpLocks/>
          </p:cNvGrpSpPr>
          <p:nvPr/>
        </p:nvGrpSpPr>
        <p:grpSpPr bwMode="auto">
          <a:xfrm>
            <a:off x="4832350" y="2946400"/>
            <a:ext cx="2617788" cy="857250"/>
            <a:chOff x="5185063" y="3226378"/>
            <a:chExt cx="2618510" cy="857249"/>
          </a:xfrm>
        </p:grpSpPr>
        <p:sp>
          <p:nvSpPr>
            <p:cNvPr id="10" name="Abgerundetes Rechteck 9"/>
            <p:cNvSpPr/>
            <p:nvPr/>
          </p:nvSpPr>
          <p:spPr bwMode="auto">
            <a:xfrm>
              <a:off x="5185063" y="3226378"/>
              <a:ext cx="2618510" cy="857249"/>
            </a:xfrm>
            <a:prstGeom prst="roundRect">
              <a:avLst/>
            </a:prstGeom>
            <a:solidFill>
              <a:schemeClr val="bg1"/>
            </a:solidFill>
            <a:ln w="12700" cap="flat" cmpd="sng" algn="ctr">
              <a:solidFill>
                <a:schemeClr val="tx1"/>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pic>
          <p:nvPicPr>
            <p:cNvPr id="1075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8970" y="3262096"/>
              <a:ext cx="239069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Grafik 10" descr="SQLohneSqzCorrected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860425"/>
            <a:ext cx="789781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STANDARD QUANTUM LIMIT</a:t>
            </a:r>
          </a:p>
        </p:txBody>
      </p:sp>
      <p:grpSp>
        <p:nvGrpSpPr>
          <p:cNvPr id="108548" name="Gruppieren 11"/>
          <p:cNvGrpSpPr>
            <a:grpSpLocks/>
          </p:cNvGrpSpPr>
          <p:nvPr/>
        </p:nvGrpSpPr>
        <p:grpSpPr bwMode="auto">
          <a:xfrm>
            <a:off x="5746750" y="954088"/>
            <a:ext cx="3179763" cy="914400"/>
            <a:chOff x="2784763" y="1016578"/>
            <a:chExt cx="3179616" cy="914400"/>
          </a:xfrm>
        </p:grpSpPr>
        <p:sp>
          <p:nvSpPr>
            <p:cNvPr id="9" name="Abgerundetes Rechteck 8"/>
            <p:cNvSpPr/>
            <p:nvPr/>
          </p:nvSpPr>
          <p:spPr bwMode="auto">
            <a:xfrm>
              <a:off x="2784763" y="1016578"/>
              <a:ext cx="3179616" cy="914400"/>
            </a:xfrm>
            <a:prstGeom prst="roundRect">
              <a:avLst/>
            </a:prstGeom>
            <a:solidFill>
              <a:schemeClr val="bg1"/>
            </a:solidFill>
            <a:ln w="12700" cap="flat" cmpd="sng" algn="ctr">
              <a:solidFill>
                <a:schemeClr val="tx1"/>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pic>
          <p:nvPicPr>
            <p:cNvPr id="1085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838" y="1082387"/>
              <a:ext cx="2969467" cy="78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549" name="Gruppieren 10"/>
          <p:cNvGrpSpPr>
            <a:grpSpLocks/>
          </p:cNvGrpSpPr>
          <p:nvPr/>
        </p:nvGrpSpPr>
        <p:grpSpPr bwMode="auto">
          <a:xfrm>
            <a:off x="6307138" y="4826000"/>
            <a:ext cx="2619375" cy="857250"/>
            <a:chOff x="5185063" y="3226378"/>
            <a:chExt cx="2618510" cy="857249"/>
          </a:xfrm>
        </p:grpSpPr>
        <p:sp>
          <p:nvSpPr>
            <p:cNvPr id="10" name="Abgerundetes Rechteck 9"/>
            <p:cNvSpPr/>
            <p:nvPr/>
          </p:nvSpPr>
          <p:spPr bwMode="auto">
            <a:xfrm>
              <a:off x="5185063" y="3226378"/>
              <a:ext cx="2618510" cy="857249"/>
            </a:xfrm>
            <a:prstGeom prst="roundRect">
              <a:avLst/>
            </a:prstGeom>
            <a:solidFill>
              <a:schemeClr val="bg1"/>
            </a:solidFill>
            <a:ln w="12700" cap="flat" cmpd="sng" algn="ctr">
              <a:solidFill>
                <a:schemeClr val="tx1"/>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pic>
          <p:nvPicPr>
            <p:cNvPr id="1085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8970" y="3262096"/>
              <a:ext cx="239069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Grafik 11" descr="SQLohneSqzCorrected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860425"/>
            <a:ext cx="788987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STANDARD QUANTUM LIMIT</a:t>
            </a:r>
          </a:p>
        </p:txBody>
      </p:sp>
      <p:sp>
        <p:nvSpPr>
          <p:cNvPr id="9" name="Abgerundetes Rechteck 8"/>
          <p:cNvSpPr/>
          <p:nvPr/>
        </p:nvSpPr>
        <p:spPr bwMode="auto">
          <a:xfrm>
            <a:off x="4862513" y="2408238"/>
            <a:ext cx="3865562" cy="2225675"/>
          </a:xfrm>
          <a:prstGeom prst="roundRect">
            <a:avLst/>
          </a:prstGeom>
          <a:solidFill>
            <a:schemeClr val="bg1"/>
          </a:solidFill>
          <a:ln w="12700" cap="flat" cmpd="sng" algn="ctr">
            <a:solidFill>
              <a:schemeClr val="tx1"/>
            </a:solidFill>
            <a:prstDash val="solid"/>
            <a:round/>
            <a:headEnd type="none" w="med" len="med"/>
            <a:tailEnd type="none" w="med" len="med"/>
          </a:ln>
          <a:effectLst>
            <a:outerShdw blurRad="127000" dist="63500" dir="2700000" sx="101000" sy="101000" algn="tl" rotWithShape="0">
              <a:srgbClr val="58564C">
                <a:alpha val="40000"/>
              </a:srgbClr>
            </a:outerShdw>
          </a:effectLst>
        </p:spPr>
        <p:txBody>
          <a:bodyPr lIns="90000" tIns="46800" rIns="90000" bIns="46800"/>
          <a:lstStyle/>
          <a:p>
            <a:pPr>
              <a:defRPr/>
            </a:pPr>
            <a:endParaRPr lang="de-DE"/>
          </a:p>
        </p:txBody>
      </p:sp>
      <p:pic>
        <p:nvPicPr>
          <p:cNvPr id="1095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425" y="2622550"/>
            <a:ext cx="2471738"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4825" y="3663950"/>
            <a:ext cx="24225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103188"/>
            <a:ext cx="9144000" cy="674687"/>
          </a:xfrm>
          <a:prstGeom prst="rect">
            <a:avLst/>
          </a:prstGeom>
        </p:spPr>
        <p:txBody>
          <a:bodyPr/>
          <a:lstStyle/>
          <a:p>
            <a:pPr algn="ctr">
              <a:defRPr/>
            </a:pPr>
            <a:r>
              <a:rPr lang="en-US" sz="2600" kern="0" dirty="0">
                <a:solidFill>
                  <a:schemeClr val="bg1"/>
                </a:solidFill>
                <a:latin typeface="+mj-lt"/>
                <a:ea typeface="+mj-ea"/>
                <a:cs typeface="+mj-cs"/>
              </a:rPr>
              <a:t>PONDEROMOTIVE SQUEEZING</a:t>
            </a:r>
          </a:p>
        </p:txBody>
      </p:sp>
      <p:sp>
        <p:nvSpPr>
          <p:cNvPr id="112643" name="Rechteck 6"/>
          <p:cNvSpPr>
            <a:spLocks noChangeArrowheads="1"/>
          </p:cNvSpPr>
          <p:nvPr/>
        </p:nvSpPr>
        <p:spPr bwMode="auto">
          <a:xfrm>
            <a:off x="0" y="2119313"/>
            <a:ext cx="331788" cy="3746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sp>
        <p:nvSpPr>
          <p:cNvPr id="112644" name="Rechteck 8"/>
          <p:cNvSpPr>
            <a:spLocks noChangeArrowheads="1"/>
          </p:cNvSpPr>
          <p:nvPr/>
        </p:nvSpPr>
        <p:spPr bwMode="auto">
          <a:xfrm>
            <a:off x="582613" y="2617788"/>
            <a:ext cx="2586037" cy="2190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lstStyle/>
          <a:p>
            <a:endParaRPr lang="de-DE"/>
          </a:p>
        </p:txBody>
      </p:sp>
      <p:pic>
        <p:nvPicPr>
          <p:cNvPr id="1126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4550"/>
            <a:ext cx="518477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6118225"/>
            <a:ext cx="19272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13" y="2203450"/>
            <a:ext cx="2614612"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48" name="Gruppieren 77"/>
          <p:cNvGrpSpPr>
            <a:grpSpLocks/>
          </p:cNvGrpSpPr>
          <p:nvPr/>
        </p:nvGrpSpPr>
        <p:grpSpPr bwMode="auto">
          <a:xfrm>
            <a:off x="5662613" y="1173163"/>
            <a:ext cx="3117850" cy="808037"/>
            <a:chOff x="1312433" y="5593976"/>
            <a:chExt cx="2022438" cy="808650"/>
          </a:xfrm>
        </p:grpSpPr>
        <p:sp>
          <p:nvSpPr>
            <p:cNvPr id="10" name="AutoShape 127"/>
            <p:cNvSpPr>
              <a:spLocks noChangeArrowheads="1"/>
            </p:cNvSpPr>
            <p:nvPr/>
          </p:nvSpPr>
          <p:spPr bwMode="auto">
            <a:xfrm>
              <a:off x="1312433" y="5593976"/>
              <a:ext cx="2022438" cy="710150"/>
            </a:xfrm>
            <a:prstGeom prst="roundRect">
              <a:avLst>
                <a:gd name="adj" fmla="val 16667"/>
              </a:avLst>
            </a:prstGeom>
            <a:solidFill>
              <a:srgbClr val="5586C7"/>
            </a:solidFill>
            <a:ln w="12700">
              <a:noFill/>
              <a:round/>
              <a:headEnd/>
              <a:tailEnd/>
            </a:ln>
            <a:effectLst>
              <a:outerShdw blurRad="127000" dist="63500" dir="2700000" sx="102000" sy="102000" algn="tl" rotWithShape="0">
                <a:prstClr val="black">
                  <a:alpha val="40000"/>
                </a:prstClr>
              </a:outerShdw>
            </a:effectLst>
          </p:spPr>
          <p:txBody>
            <a:bodyPr wrap="none" anchor="ctr"/>
            <a:lstStyle/>
            <a:p>
              <a:pPr>
                <a:defRPr/>
              </a:pPr>
              <a:endParaRPr lang="de-DE" dirty="0">
                <a:latin typeface="Helvetica" pitchFamily="2" charset="0"/>
              </a:endParaRPr>
            </a:p>
          </p:txBody>
        </p:sp>
        <p:sp>
          <p:nvSpPr>
            <p:cNvPr id="112651" name="Text Box 115"/>
            <p:cNvSpPr txBox="1">
              <a:spLocks noChangeArrowheads="1"/>
            </p:cNvSpPr>
            <p:nvPr/>
          </p:nvSpPr>
          <p:spPr bwMode="auto">
            <a:xfrm>
              <a:off x="1545434" y="5755938"/>
              <a:ext cx="1556436" cy="6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de-DE">
                  <a:sym typeface="Symbol" pitchFamily="18" charset="2"/>
                </a:rPr>
                <a:t>Goal: 7 db @ 100 Hz</a:t>
              </a:r>
              <a:endParaRPr lang="de-DE"/>
            </a:p>
          </p:txBody>
        </p:sp>
      </p:grpSp>
      <p:pic>
        <p:nvPicPr>
          <p:cNvPr id="11264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2368550"/>
            <a:ext cx="3692525"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7572"/>
                                        </p:tgtEl>
                                        <p:attrNameLst>
                                          <p:attrName>style.visibility</p:attrName>
                                        </p:attrNameLst>
                                      </p:cBhvr>
                                      <p:to>
                                        <p:strVal val="visible"/>
                                      </p:to>
                                    </p:set>
                                    <p:animEffect transition="in" filter="fade">
                                      <p:cBhvr>
                                        <p:cTn id="7" dur="500"/>
                                        <p:tgtEl>
                                          <p:spTgt spid="237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Wahr"/>
  <p:tag name="EMBEDFONTS" val="Falsch"/>
  <p:tag name="USEBOLDAMS" val="Falsch"/>
  <p:tag name="DEFAULTDISPLAYSOURCE" val="%\documentclass{slides}\pagestyle{empty}&#10;\documentclass{article}\pagestyle{empty}&#10;\usepackage{amsmath}&#10;\usepackage{xspace}&#10;%\input{C:/newcommands.tex}&#10;&#10;\begin{document}&#10;\begin{equation*}&#10;\begin{split}&#10;&#10;\end{split}&#10;\end{equation*}&#10;\end{document}&#10;&#10;%&amp;\hphantom{{}=}&#10;"/>
  <p:tag name="TEX2PS" val="latex $(base).tex; dvips -D $(res) -E -o $(base).ps $(base).dvi"/>
  <p:tag name="EXTERNALEDITCOMMAND" val="notepad %"/>
  <p:tag name="GHOSTSCRIPTCOMMAND" val="C:\gs\gs8.15\bin"/>
  <p:tag name="DEFAULTBITMAP" val="pngmono"/>
  <p:tag name="DEFAULTBLEND" val="Falsch"/>
  <p:tag name="DEFAULTTRANSPARENT" val="Wahr"/>
  <p:tag name="DEFAULTWORKAROUNDTRANSPARENCYBUG" val="Falsch"/>
  <p:tag name="DEFAULTRESOLUTION" val="1200"/>
  <p:tag name="DEFAULTMAGNIFICATION" val="1,75"/>
  <p:tag name="DEFAULTFONTSIZE" val="10"/>
  <p:tag name="DEFAULTWIDTH" val="370"/>
  <p:tag name="DEFAULTHEIGHT" val="347"/>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lpha$&#10;\end{document}&#10;"/>
  <p:tag name="EXTERNALNAME" val="txp_fig"/>
  <p:tag name="BLEND" val="Falsch"/>
  <p:tag name="TRANSPARENT" val="Falsch"/>
  <p:tag name="KEEPFILES" val="Falsch"/>
  <p:tag name="DEBUGPAUSE" val="Falsch"/>
  <p:tag name="RESOLUTION" val="1200"/>
  <p:tag name="TIMEOUT" val="(none)"/>
  <p:tag name="BOXWIDTH" val="348"/>
  <p:tag name="BOXHEIGHT" val="200"/>
  <p:tag name="BOXFONT" val="10"/>
  <p:tag name="BOXWRAP" val="Falsch"/>
  <p:tag name="WORKAROUNDTRANSPARENCYBUG" val="Falsch"/>
  <p:tag name="ALLOWFONTSUBSTITUTION" val="Falsch"/>
  <p:tag name="BITMAPFORMAT" val="pngmono"/>
  <p:tag name="ORIGWIDTH" val="12"/>
  <p:tag name="PICTUREFILESIZE" val="85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begin{document}&#10;$ \bigl( \begin{smallmatrix} \rho&amp;\tau \\ \tau&amp;-\rho \end{smallmatrix} \bigr)$&#10;\end{document}&#10;"/>
  <p:tag name="EXTERNALNAME" val="txp_fig"/>
  <p:tag name="BLEND" val="Falsch"/>
  <p:tag name="TRANSPARENT" val="Falsch"/>
  <p:tag name="KEEPFILES" val="Falsch"/>
  <p:tag name="DEBUGPAUSE" val="Falsch"/>
  <p:tag name="RESOLUTION" val="1200"/>
  <p:tag name="TIMEOUT" val="(none)"/>
  <p:tag name="BOXWIDTH" val="348"/>
  <p:tag name="BOXHEIGHT" val="200"/>
  <p:tag name="BOXFONT" val="10"/>
  <p:tag name="BOXWRAP" val="Falsch"/>
  <p:tag name="WORKAROUNDTRANSPARENCYBUG" val="Falsch"/>
  <p:tag name="ALLOWFONTSUBSTITUTION" val="Falsch"/>
  <p:tag name="BITMAPFORMAT" val="pngmono"/>
  <p:tag name="ORIGWIDTH" val="62"/>
  <p:tag name="PICTUREFILESIZE" val="406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0$&#10;\end{document}&#10;"/>
  <p:tag name="EXTERNALNAME" val="txp_fig"/>
  <p:tag name="BLEND" val="Falsch"/>
  <p:tag name="TRANSPARENT" val="Falsch"/>
  <p:tag name="KEEPFILES" val="Falsch"/>
  <p:tag name="DEBUGPAUSE" val="Falsch"/>
  <p:tag name="RESOLUTION" val="1200"/>
  <p:tag name="TIMEOUT" val="(none)"/>
  <p:tag name="BOXWIDTH" val="348"/>
  <p:tag name="BOXHEIGHT" val="200"/>
  <p:tag name="BOXFONT" val="10"/>
  <p:tag name="BOXWRAP" val="Falsch"/>
  <p:tag name="WORKAROUNDTRANSPARENCYBUG" val="Falsch"/>
  <p:tag name="ALLOWFONTSUBSTITUTION" val="Falsch"/>
  <p:tag name="BITMAPFORMAT" val="pngmono"/>
  <p:tag name="ORIGWIDTH" val="40"/>
  <p:tag name="PICTUREFILESIZE" val="1017"/>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begin{document}&#10;$ \bigl( \begin{smallmatrix} \rho&amp;\tau \\ \tau&amp;-\rho \end{smallmatrix} \bigr)$&#10;\end{document}&#10;"/>
  <p:tag name="EXTERNALNAME" val="txp_fig"/>
  <p:tag name="BLEND" val="Falsch"/>
  <p:tag name="TRANSPARENT" val="Falsch"/>
  <p:tag name="KEEPFILES" val="Falsch"/>
  <p:tag name="DEBUGPAUSE" val="Falsch"/>
  <p:tag name="RESOLUTION" val="1200"/>
  <p:tag name="TIMEOUT" val="(none)"/>
  <p:tag name="BOXWIDTH" val="348"/>
  <p:tag name="BOXHEIGHT" val="200"/>
  <p:tag name="BOXFONT" val="10"/>
  <p:tag name="BOXWRAP" val="Falsch"/>
  <p:tag name="WORKAROUNDTRANSPARENCYBUG" val="Falsch"/>
  <p:tag name="ALLOWFONTSUBSTITUTION" val="Falsch"/>
  <p:tag name="BITMAPFORMAT" val="pngmono"/>
  <p:tag name="ORIGWIDTH" val="62"/>
  <p:tag name="PICTUREFILESIZE" val="4060"/>
</p:tagLst>
</file>

<file path=ppt/theme/theme1.xml><?xml version="1.0" encoding="utf-8"?>
<a:theme xmlns:a="http://schemas.openxmlformats.org/drawingml/2006/main" name="Vortrag extern">
  <a:themeElements>
    <a:clrScheme name="Vortrag exter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ortrag exter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charset="0"/>
          </a:defRPr>
        </a:defPPr>
      </a:lstStyle>
    </a:lnDef>
  </a:objectDefaults>
  <a:extraClrSchemeLst>
    <a:extraClrScheme>
      <a:clrScheme name="Vortrag exter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ortrag exter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ortrag exter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ortrag exter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ortrag exter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ortrag exter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ortrag exter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ortrag exter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ortrag exter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ortrag exter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ortrag exter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ortrag exter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2283</Words>
  <Application>Microsoft Office PowerPoint</Application>
  <PresentationFormat>On-screen Show (4:3)</PresentationFormat>
  <Paragraphs>522</Paragraphs>
  <Slides>112</Slides>
  <Notes>112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14" baseType="lpstr">
      <vt:lpstr>Vortrag extern</vt:lpstr>
      <vt:lpstr>Equation</vt:lpstr>
      <vt:lpstr>PowerPoint Presentation</vt:lpstr>
      <vt:lpstr>PowerPoint Presentation</vt:lpstr>
      <vt:lpstr>OUTLINE</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H1 WITH SQUEEZED LIGHT</vt:lpstr>
      <vt:lpstr>H1 WITH SQUEEZED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EINSTEIN GW TELESCOPE</vt:lpstr>
      <vt:lpstr>PowerPoint Presentation</vt:lpstr>
      <vt:lpstr>1.) OPTICAL LOSS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GENERATION OF SQUEEZING</vt:lpstr>
      <vt:lpstr>PowerPoint Presentation</vt:lpstr>
      <vt:lpstr>Sensitivity to optical loss</vt:lpstr>
      <vt:lpstr>Loss sources</vt:lpstr>
      <vt:lpstr>Loss sources</vt:lpstr>
      <vt:lpstr>Loss sources</vt:lpstr>
      <vt:lpstr>Loss sources</vt:lpstr>
      <vt:lpstr>Squeezing available for injection</vt:lpstr>
      <vt:lpstr>Expected squeezing impact</vt:lpstr>
      <vt:lpstr>SRC LOSS</vt:lpstr>
      <vt:lpstr>EXPECTED SQUEEZING IMPACT</vt:lpstr>
      <vt:lpstr>FUTURE SQUEEZING IMPACT</vt:lpstr>
      <vt:lpstr>PowerPoint Presentation</vt:lpstr>
      <vt:lpstr>GEO 600 SENSITIVITY CURVE</vt:lpstr>
      <vt:lpstr>FIRST SQUEEZING INPUT – JUNE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Alexander Khalaidovski</dc:creator>
  <cp:lastModifiedBy>alkhal</cp:lastModifiedBy>
  <cp:revision>594</cp:revision>
  <dcterms:created xsi:type="dcterms:W3CDTF">2006-05-23T12:40:18Z</dcterms:created>
  <dcterms:modified xsi:type="dcterms:W3CDTF">2013-01-10T14:07:38Z</dcterms:modified>
</cp:coreProperties>
</file>