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2" r:id="rId4"/>
    <p:sldId id="263" r:id="rId5"/>
    <p:sldId id="274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78" r:id="rId15"/>
    <p:sldId id="277" r:id="rId16"/>
    <p:sldId id="279" r:id="rId17"/>
    <p:sldId id="282" r:id="rId18"/>
    <p:sldId id="280" r:id="rId19"/>
    <p:sldId id="281" r:id="rId20"/>
  </p:sldIdLst>
  <p:sldSz cx="9144000" cy="6858000" type="screen4x3"/>
  <p:notesSz cx="10234613" cy="146637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6" autoAdjust="0"/>
    <p:restoredTop sz="85846" autoAdjust="0"/>
  </p:normalViewPr>
  <p:slideViewPr>
    <p:cSldViewPr>
      <p:cViewPr varScale="1">
        <p:scale>
          <a:sx n="60" d="100"/>
          <a:sy n="60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4998" cy="733187"/>
          </a:xfrm>
          <a:prstGeom prst="rect">
            <a:avLst/>
          </a:prstGeom>
        </p:spPr>
        <p:txBody>
          <a:bodyPr vert="horz" lIns="142253" tIns="71126" rIns="142253" bIns="71126" rtlCol="0"/>
          <a:lstStyle>
            <a:lvl1pPr algn="l">
              <a:defRPr sz="20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50" y="1"/>
            <a:ext cx="4434998" cy="733187"/>
          </a:xfrm>
          <a:prstGeom prst="rect">
            <a:avLst/>
          </a:prstGeom>
        </p:spPr>
        <p:txBody>
          <a:bodyPr vert="horz" lIns="142253" tIns="71126" rIns="142253" bIns="71126" rtlCol="0"/>
          <a:lstStyle>
            <a:lvl1pPr algn="r">
              <a:defRPr sz="2000"/>
            </a:lvl1pPr>
          </a:lstStyle>
          <a:p>
            <a:fld id="{57DF2EA2-CF93-43A9-8038-927FA5B6F6B4}" type="datetimeFigureOut">
              <a:rPr lang="de-DE" smtClean="0"/>
              <a:pPr/>
              <a:t>30.09.2012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454150" y="1103313"/>
            <a:ext cx="7326313" cy="5494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2253" tIns="71126" rIns="142253" bIns="7112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2" y="6965275"/>
            <a:ext cx="8187690" cy="6598682"/>
          </a:xfrm>
          <a:prstGeom prst="rect">
            <a:avLst/>
          </a:prstGeom>
        </p:spPr>
        <p:txBody>
          <a:bodyPr vert="horz" lIns="142253" tIns="71126" rIns="142253" bIns="7112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13928007"/>
            <a:ext cx="4434998" cy="733187"/>
          </a:xfrm>
          <a:prstGeom prst="rect">
            <a:avLst/>
          </a:prstGeom>
        </p:spPr>
        <p:txBody>
          <a:bodyPr vert="horz" lIns="142253" tIns="71126" rIns="142253" bIns="71126" rtlCol="0" anchor="b"/>
          <a:lstStyle>
            <a:lvl1pPr algn="l">
              <a:defRPr sz="20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50" y="13928007"/>
            <a:ext cx="4434998" cy="733187"/>
          </a:xfrm>
          <a:prstGeom prst="rect">
            <a:avLst/>
          </a:prstGeom>
        </p:spPr>
        <p:txBody>
          <a:bodyPr vert="horz" lIns="142253" tIns="71126" rIns="142253" bIns="71126" rtlCol="0" anchor="b"/>
          <a:lstStyle>
            <a:lvl1pPr algn="r">
              <a:defRPr sz="2000"/>
            </a:lvl1pPr>
          </a:lstStyle>
          <a:p>
            <a:fld id="{20149CAE-4E88-4A57-84D2-7AB66885FC1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0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2188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49CAE-4E88-4A57-84D2-7AB66885FC16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404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ECB2-8609-4612-B136-4EC12F569237}" type="datetime1">
              <a:rPr lang="de-DE" smtClean="0"/>
              <a:pPr/>
              <a:t>30.09.2012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20B5-C764-410C-BC6C-DEFCA1619B1D}" type="datetime1">
              <a:rPr lang="de-DE" smtClean="0"/>
              <a:pPr/>
              <a:t>30.09.2012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BF58-7481-4418-BA7C-F2F4E1F9B8BE}" type="datetime1">
              <a:rPr lang="de-DE" smtClean="0"/>
              <a:pPr/>
              <a:t>30.09.2012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6301203"/>
            <a:ext cx="9144000" cy="476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525963"/>
          </a:xfrm>
        </p:spPr>
        <p:txBody>
          <a:bodyPr>
            <a:normAutofit/>
          </a:bodyPr>
          <a:lstStyle>
            <a:lvl1pPr>
              <a:defRPr sz="2400" b="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92696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</a:t>
            </a:r>
            <a:endParaRPr lang="de-DE"/>
          </a:p>
        </p:txBody>
      </p:sp>
      <p:sp>
        <p:nvSpPr>
          <p:cNvPr id="22" name="Textfeld 21"/>
          <p:cNvSpPr txBox="1"/>
          <p:nvPr userDrawn="1"/>
        </p:nvSpPr>
        <p:spPr>
          <a:xfrm>
            <a:off x="4183589" y="6337438"/>
            <a:ext cx="36109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300" b="0" dirty="0" smtClean="0">
                <a:solidFill>
                  <a:schemeClr val="bg1"/>
                </a:solidFill>
              </a:rPr>
              <a:t>Takanori Sekiguchi</a:t>
            </a:r>
          </a:p>
          <a:p>
            <a:pPr algn="ctr"/>
            <a:r>
              <a:rPr lang="de-DE" sz="1300" b="0" dirty="0" smtClean="0">
                <a:solidFill>
                  <a:srgbClr val="FFFF00"/>
                </a:solidFill>
              </a:rPr>
              <a:t>ELiTES</a:t>
            </a:r>
            <a:r>
              <a:rPr lang="de-DE" sz="1300" b="0" baseline="0" dirty="0" smtClean="0">
                <a:solidFill>
                  <a:srgbClr val="FFFF00"/>
                </a:solidFill>
              </a:rPr>
              <a:t> First Collaboration Meeting (Oct. 4th, 2012)</a:t>
            </a:r>
            <a:endParaRPr lang="de-DE" sz="1300" b="0" dirty="0">
              <a:solidFill>
                <a:srgbClr val="FFFF00"/>
              </a:solidFill>
            </a:endParaRPr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1"/>
          </p:nvPr>
        </p:nvSpPr>
        <p:spPr>
          <a:xfrm>
            <a:off x="8244408" y="6381328"/>
            <a:ext cx="792088" cy="365125"/>
          </a:xfrm>
        </p:spPr>
        <p:txBody>
          <a:bodyPr/>
          <a:lstStyle>
            <a:lvl1pPr>
              <a:defRPr sz="2400" b="0">
                <a:solidFill>
                  <a:schemeClr val="bg1"/>
                </a:solidFill>
              </a:defRPr>
            </a:lvl1pPr>
          </a:lstStyle>
          <a:p>
            <a:fld id="{F6F58ED1-7DA8-44AB-BE95-40629BCD7483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6376343"/>
            <a:ext cx="929860" cy="437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76343"/>
            <a:ext cx="15240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372" y="6376342"/>
            <a:ext cx="1035508" cy="43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83C9-1758-4BC6-80E8-5074787E3513}" type="datetime1">
              <a:rPr lang="de-DE" smtClean="0"/>
              <a:pPr/>
              <a:t>30.09.2012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5C780-994B-426B-969B-59EA46A2ACF4}" type="datetime1">
              <a:rPr lang="de-DE" smtClean="0"/>
              <a:pPr/>
              <a:t>30.09.2012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94E5-8BD8-46D5-94CB-0F15DBA22155}" type="datetime1">
              <a:rPr lang="de-DE" smtClean="0"/>
              <a:pPr/>
              <a:t>30.09.2012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C0A3-993D-429D-A65D-BE3E884F4515}" type="datetime1">
              <a:rPr lang="de-DE" smtClean="0"/>
              <a:pPr/>
              <a:t>30.09.2012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2E6C-F757-414B-9621-FB07F6CE85FA}" type="datetime1">
              <a:rPr lang="de-DE" smtClean="0"/>
              <a:pPr/>
              <a:t>30.09.2012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3AF5-CA48-4D46-A52F-4790C2910366}" type="datetime1">
              <a:rPr lang="de-DE" smtClean="0"/>
              <a:pPr/>
              <a:t>30.09.2012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CA1F-D39D-48C1-AE78-48659A21AC0A}" type="datetime1">
              <a:rPr lang="de-DE" smtClean="0"/>
              <a:pPr/>
              <a:t>30.09.2012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2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72000-DAFD-427F-81F4-D3F3899AB08D}" type="datetime1">
              <a:rPr lang="de-DE" smtClean="0"/>
              <a:pPr/>
              <a:t>30.09.2012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58ED1-7DA8-44AB-BE95-40629BCD7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992888" cy="1830065"/>
          </a:xfrm>
        </p:spPr>
        <p:txBody>
          <a:bodyPr>
            <a:noAutofit/>
          </a:bodyPr>
          <a:lstStyle/>
          <a:p>
            <a:r>
              <a:rPr lang="en-US" sz="4000" b="1" dirty="0"/>
              <a:t>Simulation for KAGRA cryogenic payload: vibration via heat links and thermal noise</a:t>
            </a:r>
            <a:endParaRPr lang="de-DE" sz="40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3" y="3934172"/>
            <a:ext cx="1223294" cy="574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33056"/>
            <a:ext cx="1737809" cy="499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102" y="4552138"/>
            <a:ext cx="1080120" cy="53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Untertitel 2"/>
          <p:cNvSpPr txBox="1">
            <a:spLocks/>
          </p:cNvSpPr>
          <p:nvPr/>
        </p:nvSpPr>
        <p:spPr>
          <a:xfrm>
            <a:off x="4655841" y="3992860"/>
            <a:ext cx="3816424" cy="1308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800" b="1" dirty="0" smtClean="0">
                <a:solidFill>
                  <a:schemeClr val="accent3">
                    <a:lumMod val="50000"/>
                  </a:schemeClr>
                </a:solidFill>
              </a:rPr>
              <a:t>Univ. Tokyo, D1</a:t>
            </a:r>
          </a:p>
          <a:p>
            <a:pPr algn="l"/>
            <a:r>
              <a:rPr lang="de-DE" sz="2800" b="1" dirty="0" smtClean="0">
                <a:solidFill>
                  <a:schemeClr val="accent3">
                    <a:lumMod val="50000"/>
                  </a:schemeClr>
                </a:solidFill>
              </a:rPr>
              <a:t>Takanori Sekiguchi</a:t>
            </a:r>
            <a:endParaRPr lang="de-DE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92895"/>
            <a:ext cx="4246425" cy="3528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Other Concerns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358430" y="1026022"/>
            <a:ext cx="8390034" cy="1322858"/>
          </a:xfrm>
        </p:spPr>
        <p:txBody>
          <a:bodyPr>
            <a:normAutofit/>
          </a:bodyPr>
          <a:lstStyle/>
          <a:p>
            <a:r>
              <a:rPr kumimoji="1" lang="en-US" altLang="ja-JP" b="1" dirty="0" smtClean="0"/>
              <a:t>Shortcut of the vibration via actuators of intermediate mass</a:t>
            </a:r>
            <a:br>
              <a:rPr kumimoji="1" lang="en-US" altLang="ja-JP" b="1" dirty="0" smtClean="0"/>
            </a:br>
            <a:r>
              <a:rPr kumimoji="1" lang="en-US" altLang="ja-JP" b="1" dirty="0" smtClean="0">
                <a:sym typeface="Wingdings" pitchFamily="2" charset="2"/>
              </a:rPr>
              <a:t> No problem at least for pendulum mode ??</a:t>
            </a:r>
            <a:br>
              <a:rPr kumimoji="1" lang="en-US" altLang="ja-JP" b="1" dirty="0" smtClean="0">
                <a:sym typeface="Wingdings" pitchFamily="2" charset="2"/>
              </a:rPr>
            </a:br>
            <a:r>
              <a:rPr kumimoji="1" lang="en-US" altLang="ja-JP" b="1" dirty="0" smtClean="0">
                <a:sym typeface="Wingdings" pitchFamily="2" charset="2"/>
              </a:rPr>
              <a:t>     </a:t>
            </a:r>
            <a:r>
              <a:rPr kumimoji="1" lang="en-US" altLang="ja-JP" b="1" dirty="0" smtClean="0">
                <a:solidFill>
                  <a:srgbClr val="FF0000"/>
                </a:solidFill>
                <a:sym typeface="Wingdings" pitchFamily="2" charset="2"/>
              </a:rPr>
              <a:t>(to be investigated more)</a:t>
            </a:r>
            <a:endParaRPr kumimoji="1" lang="en-US" altLang="ja-JP" b="1" dirty="0" smtClean="0">
              <a:solidFill>
                <a:srgbClr val="FF0000"/>
              </a:solidFill>
            </a:endParaRPr>
          </a:p>
        </p:txBody>
      </p:sp>
      <p:sp>
        <p:nvSpPr>
          <p:cNvPr id="14" name="右矢印 13"/>
          <p:cNvSpPr/>
          <p:nvPr/>
        </p:nvSpPr>
        <p:spPr>
          <a:xfrm rot="10800000">
            <a:off x="4067945" y="3900974"/>
            <a:ext cx="504059" cy="250066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85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Summary: </a:t>
            </a:r>
            <a:r>
              <a:rPr lang="en-US" altLang="ja-JP" dirty="0" smtClean="0"/>
              <a:t>V</a:t>
            </a:r>
            <a:r>
              <a:rPr lang="en-US" altLang="ja-JP" dirty="0" smtClean="0"/>
              <a:t>ib</a:t>
            </a:r>
            <a:r>
              <a:rPr lang="en-US" altLang="ja-JP" dirty="0" smtClean="0"/>
              <a:t>ration via Heat Links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358430" y="1026022"/>
            <a:ext cx="8390034" cy="2619002"/>
          </a:xfrm>
        </p:spPr>
        <p:txBody>
          <a:bodyPr>
            <a:normAutofit/>
          </a:bodyPr>
          <a:lstStyle/>
          <a:p>
            <a:r>
              <a:rPr kumimoji="1" lang="en-US" altLang="ja-JP" b="1" dirty="0" smtClean="0"/>
              <a:t>In the current design, vibration via heat links can pollute the detector sensitivity at ~10 Hz.</a:t>
            </a:r>
          </a:p>
          <a:p>
            <a:r>
              <a:rPr kumimoji="1" lang="en-US" altLang="ja-JP" b="1" dirty="0" smtClean="0"/>
              <a:t>Additional filter would be necessary for further isolation.</a:t>
            </a:r>
          </a:p>
          <a:p>
            <a:r>
              <a:rPr kumimoji="1" lang="en-US" altLang="ja-JP" b="1" dirty="0" smtClean="0"/>
              <a:t>Vibration of the KAGRA cryostat is to be measured.</a:t>
            </a:r>
            <a:endParaRPr kumimoji="1" lang="en-US" altLang="ja-JP" b="1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83453"/>
            <a:ext cx="3224144" cy="3033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40968"/>
            <a:ext cx="3721818" cy="2516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86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664296"/>
            <a:ext cx="8712968" cy="692696"/>
          </a:xfrm>
        </p:spPr>
        <p:txBody>
          <a:bodyPr/>
          <a:lstStyle/>
          <a:p>
            <a:pPr algn="ctr"/>
            <a:r>
              <a:rPr lang="en-US" dirty="0" smtClean="0"/>
              <a:t>Suspension Therm</a:t>
            </a:r>
            <a:r>
              <a:rPr lang="en-US" dirty="0" smtClean="0"/>
              <a:t>al Noise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68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Suspension Thermal Noise Calculation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358430" y="1026022"/>
            <a:ext cx="8390034" cy="3195066"/>
          </a:xfrm>
        </p:spPr>
        <p:txBody>
          <a:bodyPr>
            <a:normAutofit/>
          </a:bodyPr>
          <a:lstStyle/>
          <a:p>
            <a:r>
              <a:rPr kumimoji="1" lang="en-US" altLang="ja-JP" b="1" dirty="0" smtClean="0"/>
              <a:t>Rigid-body models used for seismic noise estimation.</a:t>
            </a:r>
          </a:p>
          <a:p>
            <a:endParaRPr kumimoji="1" lang="en-US" altLang="ja-JP" b="1" dirty="0"/>
          </a:p>
          <a:p>
            <a:r>
              <a:rPr kumimoji="1" lang="en-US" altLang="ja-JP" b="1" dirty="0" smtClean="0"/>
              <a:t>In the model, it is possible to introduce loss of the springs/ wires by adding imaginary parts to their spring constants.</a:t>
            </a:r>
          </a:p>
          <a:p>
            <a:endParaRPr kumimoji="1" lang="en-US" altLang="ja-JP" b="1" dirty="0"/>
          </a:p>
          <a:p>
            <a:r>
              <a:rPr kumimoji="1" lang="en-US" altLang="ja-JP" b="1" dirty="0" smtClean="0"/>
              <a:t>Suspension thermal noise can be calculated by taking imaginary part of the force-displacement transfer function.</a:t>
            </a: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166685"/>
              </p:ext>
            </p:extLst>
          </p:nvPr>
        </p:nvGraphicFramePr>
        <p:xfrm>
          <a:off x="2059657" y="4293096"/>
          <a:ext cx="4600575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数式" r:id="rId4" imgW="1676160" imgH="393480" progId="Equation.3">
                  <p:embed/>
                </p:oleObj>
              </mc:Choice>
              <mc:Fallback>
                <p:oleObj name="数式" r:id="rId4" imgW="1676160" imgH="393480" progId="Equation.3">
                  <p:embed/>
                  <p:pic>
                    <p:nvPicPr>
                      <p:cNvPr id="0" name="オブジェクト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9657" y="4293096"/>
                        <a:ext cx="4600575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1888567" y="5517232"/>
            <a:ext cx="484367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50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Suspension Thermal Noise Calculation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358430" y="1026022"/>
            <a:ext cx="8390034" cy="1970930"/>
          </a:xfrm>
        </p:spPr>
        <p:txBody>
          <a:bodyPr>
            <a:normAutofit/>
          </a:bodyPr>
          <a:lstStyle/>
          <a:p>
            <a:r>
              <a:rPr kumimoji="1" lang="en-US" altLang="ja-JP" b="1" dirty="0" smtClean="0"/>
              <a:t>Assumed Q of suspension materials:</a:t>
            </a:r>
          </a:p>
          <a:p>
            <a:pPr lvl="1"/>
            <a:r>
              <a:rPr kumimoji="1" lang="en-US" altLang="ja-JP" b="1" dirty="0" smtClean="0"/>
              <a:t>Sapphire fibers: 5 x 10</a:t>
            </a:r>
            <a:r>
              <a:rPr kumimoji="1" lang="en-US" altLang="ja-JP" b="1" baseline="30000" dirty="0" smtClean="0"/>
              <a:t>6</a:t>
            </a:r>
          </a:p>
          <a:p>
            <a:pPr lvl="1"/>
            <a:r>
              <a:rPr kumimoji="1" lang="en-US" altLang="ja-JP" b="1" dirty="0"/>
              <a:t>Other suspension: 1 x </a:t>
            </a:r>
            <a:r>
              <a:rPr kumimoji="1" lang="en-US" altLang="ja-JP" b="1" dirty="0" smtClean="0"/>
              <a:t>10</a:t>
            </a:r>
            <a:r>
              <a:rPr kumimoji="1" lang="en-US" altLang="ja-JP" b="1" baseline="30000" dirty="0"/>
              <a:t>4</a:t>
            </a:r>
            <a:endParaRPr kumimoji="1" lang="en-US" altLang="ja-JP" b="1" baseline="30000" dirty="0" smtClean="0"/>
          </a:p>
          <a:p>
            <a:pPr lvl="1"/>
            <a:r>
              <a:rPr kumimoji="1" lang="en-US" altLang="ja-JP" b="1" dirty="0" smtClean="0"/>
              <a:t>GAS Filter: 1 x 10</a:t>
            </a:r>
            <a:r>
              <a:rPr kumimoji="1" lang="en-US" altLang="ja-JP" b="1" baseline="30000" dirty="0"/>
              <a:t>3</a:t>
            </a:r>
            <a:endParaRPr kumimoji="1" lang="en-US" altLang="ja-JP" b="1" baseline="30000" dirty="0" smtClean="0"/>
          </a:p>
        </p:txBody>
      </p:sp>
      <p:sp>
        <p:nvSpPr>
          <p:cNvPr id="9" name="コンテンツ プレースホルダー 9"/>
          <p:cNvSpPr txBox="1">
            <a:spLocks/>
          </p:cNvSpPr>
          <p:nvPr/>
        </p:nvSpPr>
        <p:spPr>
          <a:xfrm>
            <a:off x="358430" y="2924944"/>
            <a:ext cx="8390034" cy="985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b="1" dirty="0" smtClean="0"/>
              <a:t>Pendulum Q gets higher than the intrinsic material Q (dissipation dilution)</a:t>
            </a:r>
            <a:endParaRPr kumimoji="1" lang="en-US" altLang="ja-JP" b="1" baseline="30000" dirty="0" smtClean="0"/>
          </a:p>
        </p:txBody>
      </p:sp>
      <p:sp>
        <p:nvSpPr>
          <p:cNvPr id="12" name="コンテンツ プレースホルダー 9"/>
          <p:cNvSpPr txBox="1">
            <a:spLocks/>
          </p:cNvSpPr>
          <p:nvPr/>
        </p:nvSpPr>
        <p:spPr>
          <a:xfrm>
            <a:off x="358430" y="4005064"/>
            <a:ext cx="8390034" cy="985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b="1" dirty="0" smtClean="0"/>
              <a:t>Thermal noise of sapphire fiber violin modes is calculated separately and added to the rigid-body model calculation.</a:t>
            </a:r>
            <a:endParaRPr kumimoji="1" lang="en-US" altLang="ja-JP" b="1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06012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Suspension Thermal Noise in KAGRA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15</a:t>
            </a:fld>
            <a:endParaRPr lang="de-DE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980728"/>
            <a:ext cx="5419725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コンテンツ プレースホルダー 9"/>
          <p:cNvSpPr>
            <a:spLocks noGrp="1"/>
          </p:cNvSpPr>
          <p:nvPr>
            <p:ph idx="1"/>
          </p:nvPr>
        </p:nvSpPr>
        <p:spPr>
          <a:xfrm>
            <a:off x="5383213" y="1242046"/>
            <a:ext cx="3365251" cy="1250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b="1" dirty="0" smtClean="0"/>
              <a:t>Vertical bounce modes of TM &amp; RM suspension fibers exist at 10-100 Hz.</a:t>
            </a:r>
          </a:p>
        </p:txBody>
      </p:sp>
      <p:sp>
        <p:nvSpPr>
          <p:cNvPr id="13" name="コンテンツ プレースホルダー 9"/>
          <p:cNvSpPr txBox="1">
            <a:spLocks/>
          </p:cNvSpPr>
          <p:nvPr/>
        </p:nvSpPr>
        <p:spPr>
          <a:xfrm>
            <a:off x="5455221" y="2708920"/>
            <a:ext cx="3509267" cy="1250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kumimoji="1" lang="en-US" altLang="ja-JP" b="1" dirty="0" smtClean="0"/>
              <a:t>Thermal noise from upper stages/recoil mass is dominant at &lt; 20 Hz.</a:t>
            </a:r>
            <a:endParaRPr kumimoji="1" lang="en-US" altLang="ja-JP" b="1" dirty="0" smtClean="0"/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902" y="4103786"/>
            <a:ext cx="1795872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直線矢印コネクタ 14"/>
          <p:cNvCxnSpPr/>
          <p:nvPr/>
        </p:nvCxnSpPr>
        <p:spPr>
          <a:xfrm flipH="1">
            <a:off x="3491880" y="1772816"/>
            <a:ext cx="1728193" cy="318405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9" idx="3"/>
          </p:cNvCxnSpPr>
          <p:nvPr/>
        </p:nvCxnSpPr>
        <p:spPr>
          <a:xfrm flipH="1" flipV="1">
            <a:off x="2195736" y="3068961"/>
            <a:ext cx="3187477" cy="29778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80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To </a:t>
            </a:r>
            <a:r>
              <a:rPr lang="en-US" altLang="ja-JP" dirty="0" smtClean="0"/>
              <a:t>Improve Thermal Noise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358430" y="1026022"/>
            <a:ext cx="8390034" cy="1394866"/>
          </a:xfrm>
        </p:spPr>
        <p:txBody>
          <a:bodyPr>
            <a:normAutofit/>
          </a:bodyPr>
          <a:lstStyle/>
          <a:p>
            <a:r>
              <a:rPr kumimoji="1" lang="en-US" altLang="ja-JP" b="1" dirty="0" smtClean="0"/>
              <a:t>Test mass and recoil mass should be suspended by springs.</a:t>
            </a:r>
          </a:p>
          <a:p>
            <a:pPr lvl="1"/>
            <a:r>
              <a:rPr kumimoji="1" lang="en-US" altLang="ja-JP" b="1" dirty="0" smtClean="0"/>
              <a:t>Eliminate annoying peaks from observation band</a:t>
            </a:r>
          </a:p>
          <a:p>
            <a:pPr lvl="1"/>
            <a:r>
              <a:rPr kumimoji="1" lang="en-US" altLang="ja-JP" b="1" dirty="0" smtClean="0"/>
              <a:t>Improve the vertical thermal noise around 100 Hz</a:t>
            </a:r>
          </a:p>
          <a:p>
            <a:pPr lvl="1"/>
            <a:endParaRPr kumimoji="1" lang="en-US" altLang="ja-JP" b="1" dirty="0" smtClean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08920"/>
            <a:ext cx="3960440" cy="348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コンテンツ プレースホルダー 9"/>
          <p:cNvSpPr txBox="1">
            <a:spLocks/>
          </p:cNvSpPr>
          <p:nvPr/>
        </p:nvSpPr>
        <p:spPr>
          <a:xfrm>
            <a:off x="358430" y="2712186"/>
            <a:ext cx="4501602" cy="2012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b="1" dirty="0" smtClean="0"/>
              <a:t>Silicon springs might be used for large thermal conductivity and high Q.</a:t>
            </a:r>
          </a:p>
          <a:p>
            <a:pPr lvl="1"/>
            <a:endParaRPr kumimoji="1" lang="en-US" altLang="ja-JP" b="1" dirty="0" smtClean="0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17032"/>
            <a:ext cx="1795872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3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824" y="1643766"/>
            <a:ext cx="4587428" cy="131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To </a:t>
            </a:r>
            <a:r>
              <a:rPr lang="en-US" altLang="ja-JP" dirty="0" smtClean="0"/>
              <a:t>Improve Thermal Noise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358430" y="1026022"/>
            <a:ext cx="8390034" cy="1394866"/>
          </a:xfrm>
        </p:spPr>
        <p:txBody>
          <a:bodyPr>
            <a:normAutofit/>
          </a:bodyPr>
          <a:lstStyle/>
          <a:p>
            <a:r>
              <a:rPr kumimoji="1" lang="en-US" altLang="ja-JP" b="1" dirty="0" smtClean="0"/>
              <a:t>Fibers with flexures might be usefu</a:t>
            </a:r>
            <a:r>
              <a:rPr kumimoji="1" lang="en-US" altLang="ja-JP" b="1" dirty="0" smtClean="0"/>
              <a:t>l to push the violin modes to higher frequency.</a:t>
            </a:r>
            <a:endParaRPr kumimoji="1" lang="en-US" altLang="ja-JP" b="1"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2" y="2708166"/>
            <a:ext cx="7301880" cy="3601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8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Summary: Suspension Thermal Noise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358430" y="1026022"/>
            <a:ext cx="8390034" cy="2619002"/>
          </a:xfrm>
        </p:spPr>
        <p:txBody>
          <a:bodyPr>
            <a:normAutofit/>
          </a:bodyPr>
          <a:lstStyle/>
          <a:p>
            <a:r>
              <a:rPr kumimoji="1" lang="en-US" altLang="ja-JP" b="1" dirty="0" smtClean="0"/>
              <a:t>Thermal noise from recoil mass suspension is dominant at 10-100 Hz, and should be improved.</a:t>
            </a:r>
          </a:p>
          <a:p>
            <a:r>
              <a:rPr kumimoji="1" lang="en-US" altLang="ja-JP" b="1" dirty="0" smtClean="0"/>
              <a:t>Vertical bounce modes of the suspension fibers produce annoying peaks. Springs should be introduced.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52936"/>
            <a:ext cx="3600400" cy="3170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184927"/>
            <a:ext cx="2232248" cy="250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093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Thank you for your attention.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358430" y="1026022"/>
            <a:ext cx="8390034" cy="2619002"/>
          </a:xfrm>
        </p:spPr>
        <p:txBody>
          <a:bodyPr>
            <a:normAutofit/>
          </a:bodyPr>
          <a:lstStyle/>
          <a:p>
            <a:r>
              <a:rPr kumimoji="1" lang="en-US" altLang="ja-JP" b="1" dirty="0" smtClean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5039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251520" y="1052736"/>
            <a:ext cx="6696744" cy="4464496"/>
          </a:xfrm>
        </p:spPr>
        <p:txBody>
          <a:bodyPr>
            <a:normAutofit/>
          </a:bodyPr>
          <a:lstStyle/>
          <a:p>
            <a:r>
              <a:rPr kumimoji="1" lang="en-US" altLang="ja-JP" b="1" dirty="0"/>
              <a:t>Designing of the cryogenic </a:t>
            </a:r>
            <a:r>
              <a:rPr kumimoji="1" lang="en-US" altLang="ja-JP" b="1" dirty="0" smtClean="0"/>
              <a:t>suspension system for KAGRA is </a:t>
            </a:r>
            <a:r>
              <a:rPr kumimoji="1" lang="en-US" altLang="ja-JP" b="1" dirty="0"/>
              <a:t>currently in progress</a:t>
            </a:r>
            <a:r>
              <a:rPr kumimoji="1" lang="en-US" altLang="ja-JP" b="1" dirty="0" smtClean="0"/>
              <a:t>.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Several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problems/difficulties</a:t>
            </a:r>
            <a:r>
              <a:rPr kumimoji="1" lang="en-US" altLang="ja-JP" b="1" dirty="0" smtClean="0"/>
              <a:t> have been found for cryogenic suspensions:</a:t>
            </a:r>
          </a:p>
          <a:p>
            <a:pPr lvl="1"/>
            <a:r>
              <a:rPr kumimoji="1" lang="en-US" altLang="ja-JP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Long initial cooling time (~ months)</a:t>
            </a:r>
          </a:p>
          <a:p>
            <a:pPr lvl="1"/>
            <a:r>
              <a:rPr kumimoji="1" lang="en-US" altLang="ja-JP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Cryogenic compatible sensors/actuators</a:t>
            </a:r>
          </a:p>
          <a:p>
            <a:pPr lvl="1"/>
            <a:r>
              <a:rPr kumimoji="1" lang="en-US" altLang="ja-JP" b="1" dirty="0">
                <a:solidFill>
                  <a:schemeClr val="accent3">
                    <a:lumMod val="50000"/>
                  </a:schemeClr>
                </a:solidFill>
              </a:rPr>
              <a:t>Extra vibrations via heat links</a:t>
            </a:r>
          </a:p>
          <a:p>
            <a:pPr lvl="1"/>
            <a:r>
              <a:rPr kumimoji="1" lang="en-US" altLang="ja-JP" b="1" dirty="0">
                <a:solidFill>
                  <a:schemeClr val="accent3">
                    <a:lumMod val="50000"/>
                  </a:schemeClr>
                </a:solidFill>
              </a:rPr>
              <a:t>Suspension thermal </a:t>
            </a:r>
            <a:r>
              <a:rPr kumimoji="1" lang="en-US" altLang="ja-JP" b="1" dirty="0" smtClean="0">
                <a:solidFill>
                  <a:schemeClr val="accent3">
                    <a:lumMod val="50000"/>
                  </a:schemeClr>
                </a:solidFill>
              </a:rPr>
              <a:t>noise</a:t>
            </a:r>
            <a:endParaRPr kumimoji="1" lang="en-US" altLang="ja-JP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308" y="11602"/>
            <a:ext cx="2034649" cy="6297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7596336" y="4725144"/>
            <a:ext cx="1080120" cy="1152128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50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Cryogenic Suspension Base-Line Design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4211960" y="1120956"/>
            <a:ext cx="4464496" cy="3604188"/>
          </a:xfrm>
        </p:spPr>
        <p:txBody>
          <a:bodyPr>
            <a:normAutofit/>
          </a:bodyPr>
          <a:lstStyle/>
          <a:p>
            <a:r>
              <a:rPr kumimoji="1" lang="en-US" altLang="ja-JP" b="1" dirty="0" smtClean="0"/>
              <a:t>Triple pendulum</a:t>
            </a:r>
          </a:p>
          <a:p>
            <a:r>
              <a:rPr kumimoji="1" lang="en-US" altLang="ja-JP" b="1" dirty="0" smtClean="0"/>
              <a:t>Cryogenic Spring (GAS)</a:t>
            </a:r>
          </a:p>
          <a:p>
            <a:r>
              <a:rPr kumimoji="1" lang="en-US" altLang="ja-JP" b="1" dirty="0" smtClean="0"/>
              <a:t>Pure aluminum heat links for heat extraction</a:t>
            </a:r>
          </a:p>
          <a:p>
            <a:r>
              <a:rPr kumimoji="1" lang="en-US" altLang="ja-JP" b="1" dirty="0" smtClean="0"/>
              <a:t>Test mass suspended by four thick and short sapphire fibers</a:t>
            </a:r>
            <a:br>
              <a:rPr kumimoji="1" lang="en-US" altLang="ja-JP" b="1" dirty="0" smtClean="0"/>
            </a:br>
            <a:r>
              <a:rPr kumimoji="1" lang="en-US" altLang="ja-JP" b="1" dirty="0" smtClean="0"/>
              <a:t>(Φ1.6mm, L = 30 cm)</a:t>
            </a:r>
            <a:endParaRPr kumimoji="1" lang="en-US" altLang="ja-JP" b="1" dirty="0" smtClean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77" y="1124744"/>
            <a:ext cx="3591743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線矢印コネクタ 4"/>
          <p:cNvCxnSpPr/>
          <p:nvPr/>
        </p:nvCxnSpPr>
        <p:spPr>
          <a:xfrm flipH="1">
            <a:off x="2915816" y="2456892"/>
            <a:ext cx="1296144" cy="39604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>
            <a:off x="2555776" y="3140968"/>
            <a:ext cx="1656184" cy="93610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>
            <a:off x="2999778" y="1907628"/>
            <a:ext cx="1209615" cy="27052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13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Today’s Topic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4211960" y="1120956"/>
            <a:ext cx="4680520" cy="2956116"/>
          </a:xfrm>
        </p:spPr>
        <p:txBody>
          <a:bodyPr>
            <a:normAutofit/>
          </a:bodyPr>
          <a:lstStyle/>
          <a:p>
            <a:r>
              <a:rPr kumimoji="1" lang="en-US" altLang="ja-JP" b="1" dirty="0" smtClean="0"/>
              <a:t>Vibration transmitted through the heat links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Thermal noise of the cryogenic suspension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77" y="1124744"/>
            <a:ext cx="3591743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正方形/長方形 21"/>
          <p:cNvSpPr/>
          <p:nvPr/>
        </p:nvSpPr>
        <p:spPr>
          <a:xfrm>
            <a:off x="1198179" y="1782107"/>
            <a:ext cx="1891862" cy="3087053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右矢印 2"/>
          <p:cNvSpPr/>
          <p:nvPr/>
        </p:nvSpPr>
        <p:spPr>
          <a:xfrm>
            <a:off x="971600" y="3356992"/>
            <a:ext cx="432048" cy="216024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 rot="10800000">
            <a:off x="2843809" y="3356992"/>
            <a:ext cx="432048" cy="216024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27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664296"/>
            <a:ext cx="8712968" cy="692696"/>
          </a:xfrm>
        </p:spPr>
        <p:txBody>
          <a:bodyPr/>
          <a:lstStyle/>
          <a:p>
            <a:pPr algn="ctr"/>
            <a:r>
              <a:rPr lang="en-US" altLang="ja-JP" dirty="0" smtClean="0"/>
              <a:t>Vibration via Heat Links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Vibration via Heat Links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4572000" y="1026022"/>
            <a:ext cx="4176464" cy="4851250"/>
          </a:xfrm>
        </p:spPr>
        <p:txBody>
          <a:bodyPr>
            <a:normAutofit/>
          </a:bodyPr>
          <a:lstStyle/>
          <a:p>
            <a:r>
              <a:rPr kumimoji="1" lang="en-US" altLang="ja-JP" b="1" dirty="0" smtClean="0"/>
              <a:t>Heat is subtracted from the recoil mass of intermediate stage (furthest from TM)</a:t>
            </a:r>
          </a:p>
          <a:p>
            <a:endParaRPr kumimoji="1" lang="en-US" altLang="ja-JP" b="1" dirty="0" smtClean="0"/>
          </a:p>
          <a:p>
            <a:r>
              <a:rPr kumimoji="1" lang="en-US" altLang="ja-JP" b="1" dirty="0" smtClean="0"/>
              <a:t>Eight Al wires of Φ1mm x 1 m, with round shape</a:t>
            </a:r>
          </a:p>
          <a:p>
            <a:endParaRPr kumimoji="1" lang="en-US" altLang="ja-JP" b="1" dirty="0"/>
          </a:p>
          <a:p>
            <a:r>
              <a:rPr kumimoji="1" lang="en-US" altLang="ja-JP" b="1" dirty="0" smtClean="0"/>
              <a:t>Vertical vibration is filtered by small springs (~5 Hz) and a GAS spring (~0.5 Hz)</a:t>
            </a:r>
            <a:endParaRPr kumimoji="1" lang="en-US" altLang="ja-JP" b="1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67" y="836712"/>
            <a:ext cx="4246425" cy="3528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93096"/>
            <a:ext cx="3240360" cy="1925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直線矢印コネクタ 14"/>
          <p:cNvCxnSpPr/>
          <p:nvPr/>
        </p:nvCxnSpPr>
        <p:spPr>
          <a:xfrm flipV="1">
            <a:off x="3011214" y="3284986"/>
            <a:ext cx="336650" cy="1066297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>
            <a:off x="3900538" y="3068960"/>
            <a:ext cx="815478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63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Vibration via Heat Links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4572000" y="1026022"/>
            <a:ext cx="4176464" cy="4851250"/>
          </a:xfrm>
        </p:spPr>
        <p:txBody>
          <a:bodyPr>
            <a:normAutofit/>
          </a:bodyPr>
          <a:lstStyle/>
          <a:p>
            <a:r>
              <a:rPr kumimoji="1" lang="en-US" altLang="ja-JP" b="1" dirty="0" smtClean="0"/>
              <a:t>The vibration via heat links seems much below the target sensitivity level.</a:t>
            </a:r>
          </a:p>
          <a:p>
            <a:endParaRPr kumimoji="1" lang="en-US" altLang="ja-JP" b="1" dirty="0"/>
          </a:p>
          <a:p>
            <a:r>
              <a:rPr kumimoji="1" lang="en-US" altLang="ja-JP" b="1" dirty="0" smtClean="0"/>
              <a:t>But...</a:t>
            </a:r>
            <a:r>
              <a:rPr kumimoji="1" lang="en-US" altLang="ja-JP" b="1" dirty="0" smtClean="0"/>
              <a:t>  </a:t>
            </a:r>
          </a:p>
          <a:p>
            <a:endParaRPr kumimoji="1" lang="en-US" altLang="ja-JP" b="1" dirty="0"/>
          </a:p>
          <a:p>
            <a:endParaRPr kumimoji="1" lang="en-US" altLang="ja-JP" b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5" y="1052736"/>
            <a:ext cx="4509581" cy="4202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066" y="3573016"/>
            <a:ext cx="198828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右矢印 13"/>
          <p:cNvSpPr/>
          <p:nvPr/>
        </p:nvSpPr>
        <p:spPr>
          <a:xfrm>
            <a:off x="6112106" y="4817429"/>
            <a:ext cx="216024" cy="10801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 rot="10800000">
            <a:off x="7192227" y="4853433"/>
            <a:ext cx="216025" cy="108013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08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Larger Vibration of Cryostat ??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4572000" y="1026022"/>
            <a:ext cx="4176464" cy="1322858"/>
          </a:xfrm>
        </p:spPr>
        <p:txBody>
          <a:bodyPr>
            <a:normAutofit/>
          </a:bodyPr>
          <a:lstStyle/>
          <a:p>
            <a:r>
              <a:rPr kumimoji="1" lang="en-US" altLang="ja-JP" b="1" dirty="0"/>
              <a:t>C</a:t>
            </a:r>
            <a:r>
              <a:rPr kumimoji="1" lang="en-US" altLang="ja-JP" b="1" dirty="0" smtClean="0"/>
              <a:t>ryostat in CLIO is vibrating at larger level than ground vibration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[K. Yamamoto, 2006]</a:t>
            </a:r>
            <a:r>
              <a:rPr kumimoji="1" lang="en-US" altLang="ja-JP" b="1" dirty="0" smtClean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80728"/>
            <a:ext cx="451528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-364" y="5877272"/>
            <a:ext cx="50345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K. Yamamoto et al, </a:t>
            </a:r>
            <a:r>
              <a:rPr lang="pt-BR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J</a:t>
            </a:r>
            <a:r>
              <a:rPr lang="pt-BR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. Phys.: Conf. Ser. </a:t>
            </a:r>
            <a:r>
              <a:rPr lang="pt-BR" altLang="ja-JP" sz="16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32</a:t>
            </a:r>
            <a:r>
              <a:rPr lang="pt-BR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 </a:t>
            </a:r>
            <a:r>
              <a:rPr lang="pt-BR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418 (2006)</a:t>
            </a:r>
            <a:endParaRPr lang="ja-JP" alt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48880"/>
            <a:ext cx="1584176" cy="2315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コンテンツ プレースホルダー 9"/>
          <p:cNvSpPr txBox="1">
            <a:spLocks/>
          </p:cNvSpPr>
          <p:nvPr/>
        </p:nvSpPr>
        <p:spPr>
          <a:xfrm>
            <a:off x="4572000" y="4725144"/>
            <a:ext cx="4176464" cy="1322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b="1" dirty="0" smtClean="0"/>
              <a:t>Assuming larger vibration level of the cryostat, there are only little safety margin.</a:t>
            </a:r>
            <a:endParaRPr kumimoji="1" lang="en-US" altLang="ja-JP" b="1" dirty="0" smtClean="0"/>
          </a:p>
        </p:txBody>
      </p:sp>
      <p:cxnSp>
        <p:nvCxnSpPr>
          <p:cNvPr id="18" name="直線矢印コネクタ 17"/>
          <p:cNvCxnSpPr/>
          <p:nvPr/>
        </p:nvCxnSpPr>
        <p:spPr>
          <a:xfrm flipH="1" flipV="1">
            <a:off x="4550780" y="4131066"/>
            <a:ext cx="446889" cy="598589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13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Further Isolation (Suggestion)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58ED1-7DA8-44AB-BE95-40629BCD7483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23528" y="1412775"/>
            <a:ext cx="156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Ligo Livingston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4572000" y="1026022"/>
            <a:ext cx="4176464" cy="962818"/>
          </a:xfrm>
        </p:spPr>
        <p:txBody>
          <a:bodyPr>
            <a:normAutofit/>
          </a:bodyPr>
          <a:lstStyle/>
          <a:p>
            <a:r>
              <a:rPr kumimoji="1" lang="en-US" altLang="ja-JP" b="1" dirty="0" smtClean="0"/>
              <a:t>Additional filter between IRM and cryostat</a:t>
            </a:r>
            <a:endParaRPr kumimoji="1" lang="en-US" altLang="ja-JP" b="1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-364" y="5877272"/>
            <a:ext cx="50345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K. Yamamoto et al, </a:t>
            </a:r>
            <a:r>
              <a:rPr lang="pt-BR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J</a:t>
            </a:r>
            <a:r>
              <a:rPr lang="pt-BR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. Phys.: Conf. Ser. </a:t>
            </a:r>
            <a:r>
              <a:rPr lang="pt-BR" altLang="ja-JP" sz="16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32</a:t>
            </a:r>
            <a:r>
              <a:rPr lang="pt-BR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 </a:t>
            </a:r>
            <a:r>
              <a:rPr lang="pt-BR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mbria" pitchFamily="18" charset="0"/>
              </a:rPr>
              <a:t>418 (2006)</a:t>
            </a:r>
            <a:endParaRPr lang="ja-JP" alt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3" y="1052736"/>
            <a:ext cx="4443997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066" y="1988840"/>
            <a:ext cx="4021398" cy="271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コンテンツ プレースホルダー 9"/>
          <p:cNvSpPr txBox="1">
            <a:spLocks/>
          </p:cNvSpPr>
          <p:nvPr/>
        </p:nvSpPr>
        <p:spPr>
          <a:xfrm>
            <a:off x="4572000" y="4914454"/>
            <a:ext cx="4176464" cy="962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b="1" dirty="0" smtClean="0"/>
              <a:t>Vertical springs for test mass suspensions.</a:t>
            </a:r>
            <a:endParaRPr kumimoji="1" lang="en-US" altLang="ja-JP" b="1" dirty="0" smtClean="0"/>
          </a:p>
        </p:txBody>
      </p:sp>
      <p:sp>
        <p:nvSpPr>
          <p:cNvPr id="3" name="円/楕円 2"/>
          <p:cNvSpPr/>
          <p:nvPr/>
        </p:nvSpPr>
        <p:spPr>
          <a:xfrm>
            <a:off x="7380312" y="2132856"/>
            <a:ext cx="792088" cy="1584176"/>
          </a:xfrm>
          <a:prstGeom prst="ellipse">
            <a:avLst/>
          </a:prstGeom>
          <a:noFill/>
          <a:ln w="5715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66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8203</TotalTime>
  <Words>651</Words>
  <Application>Microsoft Office PowerPoint</Application>
  <PresentationFormat>画面に合わせる (4:3)</PresentationFormat>
  <Paragraphs>128</Paragraphs>
  <Slides>19</Slides>
  <Notes>19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1" baseType="lpstr">
      <vt:lpstr>Larissa-Design</vt:lpstr>
      <vt:lpstr>数式</vt:lpstr>
      <vt:lpstr>Simulation for KAGRA cryogenic payload: vibration via heat links and thermal noise</vt:lpstr>
      <vt:lpstr>Introduction</vt:lpstr>
      <vt:lpstr>Cryogenic Suspension Base-Line Design</vt:lpstr>
      <vt:lpstr>Today’s Topic</vt:lpstr>
      <vt:lpstr>Vibration via Heat Links</vt:lpstr>
      <vt:lpstr>Vibration via Heat Links</vt:lpstr>
      <vt:lpstr>Vibration via Heat Links</vt:lpstr>
      <vt:lpstr>Larger Vibration of Cryostat ??</vt:lpstr>
      <vt:lpstr>For Further Isolation (Suggestion)</vt:lpstr>
      <vt:lpstr>Other Concerns</vt:lpstr>
      <vt:lpstr>Summary: Vibration via Heat Links</vt:lpstr>
      <vt:lpstr>Suspension Thermal Noise</vt:lpstr>
      <vt:lpstr>Suspension Thermal Noise Calculation</vt:lpstr>
      <vt:lpstr>Suspension Thermal Noise Calculation</vt:lpstr>
      <vt:lpstr>Suspension Thermal Noise in KAGRA</vt:lpstr>
      <vt:lpstr>To Improve Thermal Noise</vt:lpstr>
      <vt:lpstr>To Improve Thermal Noise</vt:lpstr>
      <vt:lpstr>Summary: Suspension Thermal Noise</vt:lpstr>
      <vt:lpstr>Thank you for your attention.</vt:lpstr>
    </vt:vector>
  </TitlesOfParts>
  <Company>Institut für Gravitationsphysik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Opto-mechanical coupling in a Michelson-Sagnac</dc:title>
  <dc:creator>Henning Kaufer</dc:creator>
  <cp:lastModifiedBy>tsekiguchi</cp:lastModifiedBy>
  <cp:revision>1369</cp:revision>
  <dcterms:created xsi:type="dcterms:W3CDTF">2011-01-04T09:05:01Z</dcterms:created>
  <dcterms:modified xsi:type="dcterms:W3CDTF">2012-10-01T18:28:44Z</dcterms:modified>
</cp:coreProperties>
</file>