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6" r:id="rId8"/>
    <p:sldId id="262" r:id="rId9"/>
    <p:sldId id="271" r:id="rId10"/>
    <p:sldId id="267" r:id="rId11"/>
    <p:sldId id="272" r:id="rId12"/>
    <p:sldId id="273" r:id="rId13"/>
    <p:sldId id="269" r:id="rId14"/>
    <p:sldId id="274" r:id="rId15"/>
    <p:sldId id="275" r:id="rId16"/>
    <p:sldId id="270" r:id="rId17"/>
    <p:sldId id="264" r:id="rId18"/>
    <p:sldId id="276" r:id="rId19"/>
    <p:sldId id="277" r:id="rId20"/>
    <p:sldId id="278" r:id="rId21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66"/>
    <a:srgbClr val="0000CC"/>
    <a:srgbClr val="660066"/>
    <a:srgbClr val="00CC00"/>
    <a:srgbClr val="FF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4982-38DB-4811-AB29-55480130CC01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6274-97BC-4DAF-BF0F-9EC719B49E4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 sz="20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 sz="18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 sz="1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 sz="1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 sz="20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 sz="18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 sz="1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 sz="1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A74F-C275-4C2B-B930-76A59F35854A}" type="datetimeFigureOut">
              <a:rPr kumimoji="1" lang="ja-JP" altLang="en-US" smtClean="0"/>
              <a:pPr/>
              <a:t>2012/9/8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CB7D-8C68-4504-9692-99B6CFECFD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026602"/>
            <a:ext cx="7772400" cy="1754326"/>
          </a:xfrm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干渉計型重力波検出器 </a:t>
            </a:r>
            <a:r>
              <a:rPr lang="en-US" altLang="ja-JP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 </a:t>
            </a: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ため</a:t>
            </a: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補助</a:t>
            </a:r>
            <a:r>
              <a:rPr lang="ja-JP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ロックシステム</a:t>
            </a: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設計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409836"/>
            <a:ext cx="6400800" cy="584775"/>
          </a:xfrm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国立天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文台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</a:t>
            </a:r>
            <a:r>
              <a:rPr kumimoji="1"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辰巳大輔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51520" y="188640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講演番号：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11aSN-11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52120" y="6381328"/>
            <a:ext cx="332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年秋季物理学会　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@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京都産業大学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6381328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 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 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 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endParaRPr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4293096"/>
            <a:ext cx="7885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国立天文台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en-US" altLang="ja-JP" sz="14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Caltech</a:t>
            </a:r>
            <a:r>
              <a:rPr lang="en-US" altLang="ja-JP" sz="1400" baseline="300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東大理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産総研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東大天文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東大宇宙線研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東大工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電通大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東工大理工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通総研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</a:t>
            </a:r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辰巳大輔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新井宏二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麻生洋一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寺田聡一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我妻一博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阿久津智忠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安東正樹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和泉究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内山隆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大前宣昭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阪田紫帆里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柴田和憲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宗宮健太郎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陳タン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長野重夫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西田恵里奈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三尾典克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道村唯太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宮川治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三代木伸二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武者満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山元一広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山本博章</a:t>
            </a:r>
            <a:r>
              <a:rPr lang="en-US" altLang="ja-JP" sz="1400" baseline="30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KAGRA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  <a:effectLst/>
              </a:rPr>
              <a:t>補助ロックシステム：</a:t>
            </a:r>
            <a:r>
              <a:rPr lang="ja-JP" altLang="en-US" sz="4000" dirty="0" smtClean="0"/>
              <a:t>概 念 設 計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図 3" descr="Green_Servo_Topology_1.wmf"/>
          <p:cNvPicPr>
            <a:picLocks noChangeAspect="1"/>
          </p:cNvPicPr>
          <p:nvPr/>
        </p:nvPicPr>
        <p:blipFill>
          <a:blip r:embed="rId2" cstate="print"/>
          <a:srcRect t="7964"/>
          <a:stretch>
            <a:fillRect/>
          </a:stretch>
        </p:blipFill>
        <p:spPr>
          <a:xfrm>
            <a:off x="0" y="900000"/>
            <a:ext cx="9144000" cy="5813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1839" y="20046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周波数安定化された</a:t>
            </a:r>
            <a:endParaRPr kumimoji="1" lang="en-US" altLang="ja-JP" sz="12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メインレーザー</a:t>
            </a:r>
            <a:endParaRPr kumimoji="1" lang="ja-JP" altLang="en-US" sz="1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63869" y="2558562"/>
            <a:ext cx="1582616" cy="9056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1222" y="3253154"/>
            <a:ext cx="16209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66006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光ファイバー伝送</a:t>
            </a:r>
            <a:endParaRPr kumimoji="1" lang="ja-JP" altLang="en-US" sz="1400" b="1" dirty="0">
              <a:solidFill>
                <a:srgbClr val="66006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  <a:effectLst/>
              </a:rPr>
              <a:t>補助ロックシステム：</a:t>
            </a:r>
            <a:r>
              <a:rPr lang="ja-JP" altLang="en-US" sz="4000" dirty="0" smtClean="0"/>
              <a:t>概 念 設 計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図 3" descr="Green_Servo_Topology_2.wmf"/>
          <p:cNvPicPr>
            <a:picLocks noChangeAspect="1"/>
          </p:cNvPicPr>
          <p:nvPr/>
        </p:nvPicPr>
        <p:blipFill>
          <a:blip r:embed="rId2" cstate="print"/>
          <a:srcRect t="8799"/>
          <a:stretch>
            <a:fillRect/>
          </a:stretch>
        </p:blipFill>
        <p:spPr>
          <a:xfrm>
            <a:off x="0" y="935168"/>
            <a:ext cx="9144000" cy="576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  <a:effectLst/>
              </a:rPr>
              <a:t>補助ロックシステム：</a:t>
            </a:r>
            <a:r>
              <a:rPr lang="ja-JP" altLang="en-US" sz="4000" dirty="0" smtClean="0"/>
              <a:t>概 念 設 計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図 3" descr="Green_Servo_Topology_3.wmf"/>
          <p:cNvPicPr>
            <a:picLocks noChangeAspect="1"/>
          </p:cNvPicPr>
          <p:nvPr/>
        </p:nvPicPr>
        <p:blipFill>
          <a:blip r:embed="rId2" cstate="print"/>
          <a:srcRect t="8938"/>
          <a:stretch>
            <a:fillRect/>
          </a:stretch>
        </p:blipFill>
        <p:spPr>
          <a:xfrm>
            <a:off x="0" y="940773"/>
            <a:ext cx="9144000" cy="575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  <a:effectLst/>
              </a:rPr>
              <a:t>補助ロックシステム：</a:t>
            </a:r>
            <a:r>
              <a:rPr lang="ja-JP" altLang="en-US" sz="4000" dirty="0" smtClean="0"/>
              <a:t>詳 細 設 計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図 3" descr="simulink_mod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462" y="1212190"/>
            <a:ext cx="7630160" cy="531368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40677" y="1002323"/>
            <a:ext cx="2180493" cy="870439"/>
            <a:chOff x="123092" y="835269"/>
            <a:chExt cx="2180493" cy="870439"/>
          </a:xfrm>
        </p:grpSpPr>
        <p:sp>
          <p:nvSpPr>
            <p:cNvPr id="9" name="正方形/長方形 8"/>
            <p:cNvSpPr/>
            <p:nvPr/>
          </p:nvSpPr>
          <p:spPr>
            <a:xfrm>
              <a:off x="123092" y="835269"/>
              <a:ext cx="2180493" cy="870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MATLAB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61" y="881588"/>
              <a:ext cx="2145030" cy="811530"/>
            </a:xfrm>
            <a:prstGeom prst="rect">
              <a:avLst/>
            </a:prstGeom>
          </p:spPr>
        </p:pic>
      </p:grpSp>
      <p:sp>
        <p:nvSpPr>
          <p:cNvPr id="11" name="正方形/長方形 10"/>
          <p:cNvSpPr/>
          <p:nvPr/>
        </p:nvSpPr>
        <p:spPr>
          <a:xfrm>
            <a:off x="6277721" y="3719142"/>
            <a:ext cx="465992" cy="272562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84391" y="37103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制御フィルタ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383229" y="421151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96115" y="41704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各種雑音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952392" y="3446585"/>
            <a:ext cx="3077308" cy="1266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GreenLock_Spec_woPSL_wTrans_optimistic_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00" y="1036800"/>
            <a:ext cx="7244080" cy="5476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-5400000">
            <a:off x="131884" y="3499337"/>
            <a:ext cx="1521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 /</a:t>
            </a: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sqrt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(Hz)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8362" y="2268415"/>
            <a:ext cx="571500" cy="18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3961" y="6307015"/>
            <a:ext cx="1918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Frequency (Hz)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016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</a:rPr>
              <a:t>補助ロックシステム制御後の</a:t>
            </a:r>
            <a:r>
              <a:rPr lang="en-US" altLang="ja-JP" sz="2800" b="0" dirty="0" smtClean="0">
                <a:solidFill>
                  <a:schemeClr val="tx1"/>
                </a:solidFill>
              </a:rPr>
              <a:t/>
            </a:r>
            <a:br>
              <a:rPr lang="en-US" altLang="ja-JP" sz="2800" b="0" dirty="0" smtClean="0">
                <a:solidFill>
                  <a:schemeClr val="tx1"/>
                </a:solidFill>
              </a:rPr>
            </a:br>
            <a:r>
              <a:rPr lang="ja-JP" altLang="en-US" dirty="0" smtClean="0"/>
              <a:t>共振器長揺らぎ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960687" y="1213339"/>
            <a:ext cx="5846882" cy="1160585"/>
            <a:chOff x="2198080" y="1204546"/>
            <a:chExt cx="5846882" cy="1160585"/>
          </a:xfrm>
        </p:grpSpPr>
        <p:sp>
          <p:nvSpPr>
            <p:cNvPr id="15" name="正方形/長方形 14"/>
            <p:cNvSpPr/>
            <p:nvPr/>
          </p:nvSpPr>
          <p:spPr>
            <a:xfrm>
              <a:off x="2198080" y="1204546"/>
              <a:ext cx="5846882" cy="1160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365134" y="1748199"/>
              <a:ext cx="404446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6600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887072" y="1295374"/>
              <a:ext cx="223651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周波数安定化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メインレーザーの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周波数揺らぎ</a:t>
              </a:r>
              <a:endParaRPr kumimoji="1" lang="ja-JP" altLang="en-US" sz="20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090751" y="148590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＋</a:t>
              </a:r>
              <a:endParaRPr kumimoji="1" lang="ja-JP" altLang="en-US" sz="32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94754" y="1307099"/>
              <a:ext cx="223651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光ファイバー伝送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により生じる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000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周波数揺らぎ</a:t>
              </a:r>
              <a:endParaRPr kumimoji="1" lang="ja-JP" altLang="en-US" sz="20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  <a:effectLst/>
              </a:rPr>
              <a:t>補助ロックシステム：</a:t>
            </a:r>
            <a:r>
              <a:rPr lang="ja-JP" altLang="en-US" sz="4000" dirty="0" smtClean="0"/>
              <a:t>概 念 設 計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図 3" descr="Green_Servo_Topology_1.wmf"/>
          <p:cNvPicPr>
            <a:picLocks noChangeAspect="1"/>
          </p:cNvPicPr>
          <p:nvPr/>
        </p:nvPicPr>
        <p:blipFill>
          <a:blip r:embed="rId2" cstate="print"/>
          <a:srcRect t="7964"/>
          <a:stretch>
            <a:fillRect/>
          </a:stretch>
        </p:blipFill>
        <p:spPr>
          <a:xfrm>
            <a:off x="0" y="900000"/>
            <a:ext cx="9144000" cy="5813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1839" y="20046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周波数安定化された</a:t>
            </a:r>
            <a:endParaRPr kumimoji="1" lang="en-US" altLang="ja-JP" sz="12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メインレーザー</a:t>
            </a:r>
            <a:endParaRPr kumimoji="1" lang="ja-JP" altLang="en-US" sz="1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63869" y="2558562"/>
            <a:ext cx="1582616" cy="9056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1222" y="3253154"/>
            <a:ext cx="16209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66006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光ファイバー伝送</a:t>
            </a:r>
            <a:endParaRPr kumimoji="1" lang="ja-JP" altLang="en-US" sz="1400" b="1" dirty="0">
              <a:solidFill>
                <a:srgbClr val="66006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reenLock_Spec_woPSL_wTrans_optimistic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304" y="1035051"/>
            <a:ext cx="7244080" cy="5476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-5400000">
            <a:off x="131884" y="3499337"/>
            <a:ext cx="1521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 /</a:t>
            </a:r>
            <a:r>
              <a:rPr kumimoji="1" lang="en-US" altLang="ja-JP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sqrt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(Hz)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8362" y="2268415"/>
            <a:ext cx="571500" cy="18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2933" y="1770184"/>
            <a:ext cx="12250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RMS</a:t>
            </a:r>
          </a:p>
          <a:p>
            <a:pPr algn="ctr"/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32 pm</a:t>
            </a:r>
            <a:endParaRPr kumimoji="1" lang="ja-JP" altLang="en-US" sz="24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3961" y="6307015"/>
            <a:ext cx="1918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Frequency (Hz)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98075" y="1424355"/>
            <a:ext cx="3947747" cy="756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602783" y="1630973"/>
            <a:ext cx="281354" cy="0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998438" y="1477085"/>
            <a:ext cx="14414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累積積分揺らぎ</a:t>
            </a:r>
            <a:endParaRPr kumimoji="1" lang="ja-JP" altLang="en-US" sz="14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016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ja-JP" altLang="en-US" sz="2800" b="0" dirty="0" smtClean="0">
                <a:solidFill>
                  <a:schemeClr val="tx1"/>
                </a:solidFill>
              </a:rPr>
              <a:t>補助ロックシステム制御後の</a:t>
            </a:r>
            <a:r>
              <a:rPr lang="en-US" altLang="ja-JP" sz="2800" b="0" dirty="0" smtClean="0">
                <a:solidFill>
                  <a:schemeClr val="tx1"/>
                </a:solidFill>
              </a:rPr>
              <a:t/>
            </a:r>
            <a:br>
              <a:rPr lang="en-US" altLang="ja-JP" sz="2800" b="0" dirty="0" smtClean="0">
                <a:solidFill>
                  <a:schemeClr val="tx1"/>
                </a:solidFill>
              </a:rPr>
            </a:br>
            <a:r>
              <a:rPr lang="ja-JP" altLang="en-US" dirty="0" smtClean="0"/>
              <a:t>共振器長揺らぎ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614506" y="1959219"/>
            <a:ext cx="281354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010161" y="1805331"/>
            <a:ext cx="3057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共振器揺らぎスペクトラム（総和）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08992" y="2268415"/>
            <a:ext cx="140677" cy="140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671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rgbClr val="C00000"/>
                </a:solidFill>
              </a:rPr>
              <a:t>ま と </a:t>
            </a:r>
            <a:r>
              <a:rPr kumimoji="1" lang="ja-JP" altLang="en-US" sz="4800" dirty="0" err="1" smtClean="0">
                <a:solidFill>
                  <a:srgbClr val="C00000"/>
                </a:solidFill>
              </a:rPr>
              <a:t>め</a:t>
            </a:r>
            <a:endParaRPr kumimoji="1" lang="ja-JP" altLang="en-US" sz="48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0439" y="1433146"/>
            <a:ext cx="782137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補助ロックシステムによる制御後、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3km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共振器の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共振器長揺らぎは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RMS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32 pm</a:t>
            </a:r>
            <a:r>
              <a:rPr lang="ja-JP" altLang="en-US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最低限の目標であった </a:t>
            </a:r>
            <a:r>
              <a:rPr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33 pm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以下は満たしている。</a:t>
            </a:r>
            <a:endParaRPr lang="en-US" altLang="ja-JP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が、本当に確実性を上げるにはあと数倍、できれば１桁低減したい。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現状、揺らぎの大きさを決めているのは共振器長測定の基準とした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安定化メインレーザーの周波数揺らぎ </a:t>
            </a:r>
            <a:r>
              <a:rPr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</a:p>
          <a:p>
            <a:r>
              <a:rPr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光ファイバー伝送で生じる周波数揺らぎ。</a:t>
            </a:r>
            <a:endParaRPr lang="en-US" altLang="ja-JP" sz="24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これらは、今回詳細設計を行った補助ロックシステムの制御系設計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では改善できない。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メインレーザーの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周波数安定化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および、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sz="2400" b="1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光ファイバー伝送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起因の周波数雑音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についての</a:t>
            </a:r>
            <a:r>
              <a:rPr lang="ja-JP" altLang="en-US" sz="2400" b="1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詳細設計ならびに実験的検証が必要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efCav_req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22341"/>
            <a:ext cx="7650480" cy="509016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ja-JP" altLang="en-US" dirty="0" smtClean="0"/>
              <a:t>周波数安定化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Reference Cavity 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要求値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6192" y="1995853"/>
            <a:ext cx="25008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Hz/</a:t>
            </a:r>
            <a:r>
              <a:rPr kumimoji="1" lang="en-US" altLang="ja-JP" sz="2400" b="1" dirty="0" err="1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sqrt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(Hz)</a:t>
            </a:r>
            <a:endParaRPr kumimoji="1" lang="ja-JP" altLang="en-US" sz="24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干渉計の概要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0918" y="1254515"/>
            <a:ext cx="6141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主干渉計だけで</a:t>
            </a:r>
            <a:r>
              <a:rPr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枚のミラーで構成される</a:t>
            </a:r>
            <a:endParaRPr lang="en-US" altLang="ja-JP" sz="24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複雑な干渉計</a:t>
            </a:r>
            <a:endParaRPr kumimoji="1" lang="ja-JP" altLang="en-US" sz="24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189293" y="1929408"/>
            <a:ext cx="6692900" cy="4778772"/>
            <a:chOff x="1259632" y="1700808"/>
            <a:chExt cx="6692900" cy="4778772"/>
          </a:xfrm>
        </p:grpSpPr>
        <p:pic>
          <p:nvPicPr>
            <p:cNvPr id="3" name="図 2" descr="KAGRA_inerferometer.wmf"/>
            <p:cNvPicPr>
              <a:picLocks noChangeAspect="1"/>
            </p:cNvPicPr>
            <p:nvPr/>
          </p:nvPicPr>
          <p:blipFill>
            <a:blip r:embed="rId2" cstate="print"/>
            <a:srcRect t="19426"/>
            <a:stretch>
              <a:fillRect/>
            </a:stretch>
          </p:blipFill>
          <p:spPr>
            <a:xfrm>
              <a:off x="1259632" y="1700808"/>
              <a:ext cx="6692900" cy="4778772"/>
            </a:xfrm>
            <a:prstGeom prst="rect">
              <a:avLst/>
            </a:prstGeom>
          </p:spPr>
        </p:pic>
        <p:sp>
          <p:nvSpPr>
            <p:cNvPr id="4" name="角丸四角形 3"/>
            <p:cNvSpPr/>
            <p:nvPr/>
          </p:nvSpPr>
          <p:spPr>
            <a:xfrm>
              <a:off x="5796136" y="4454696"/>
              <a:ext cx="2016224" cy="576064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角丸四角形 4"/>
            <p:cNvSpPr/>
            <p:nvPr/>
          </p:nvSpPr>
          <p:spPr>
            <a:xfrm rot="5400000">
              <a:off x="4122368" y="2780928"/>
              <a:ext cx="2016224" cy="576064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084168" y="4077072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3km </a:t>
              </a:r>
              <a:r>
                <a:rPr kumimoji="1" lang="ja-JP" altLang="en-US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共振器</a:t>
              </a:r>
              <a:endParaRPr kumimoji="1"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-5400000">
              <a:off x="3867093" y="2837763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3km </a:t>
              </a:r>
              <a:r>
                <a:rPr kumimoji="1" lang="ja-JP" altLang="en-US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共振器</a:t>
              </a:r>
              <a:endParaRPr kumimoji="1"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03648" y="5373216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レーザー光源</a:t>
              </a:r>
              <a:endParaRPr kumimoji="1"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光ファイバー伝送で</a:t>
            </a:r>
            <a:r>
              <a:rPr lang="ja-JP" altLang="en-US" dirty="0" smtClean="0"/>
              <a:t>生じる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周波数</a:t>
            </a:r>
            <a:r>
              <a:rPr lang="ja-JP" altLang="en-US" dirty="0" smtClean="0"/>
              <a:t>揺らぎ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235" y="1932476"/>
            <a:ext cx="5829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02034" y="1415534"/>
            <a:ext cx="27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Reference:  LIGO-T0900376</a:t>
            </a: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690446" y="3965331"/>
            <a:ext cx="439615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214623" y="3833447"/>
            <a:ext cx="17277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 Hz/</a:t>
            </a:r>
            <a:r>
              <a:rPr kumimoji="1" lang="en-US" altLang="ja-JP" sz="1600" b="1" dirty="0" err="1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sqrt</a:t>
            </a:r>
            <a:r>
              <a:rPr kumimoji="1" lang="en-US" altLang="ja-JP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(Hz)</a:t>
            </a:r>
            <a:endParaRPr kumimoji="1" lang="ja-JP" altLang="en-US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9038" y="6139963"/>
            <a:ext cx="18653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Frequency 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kumimoji="1"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Hz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endParaRPr kumimoji="1"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87362" y="5943600"/>
            <a:ext cx="1055076" cy="16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67985" y="1286608"/>
            <a:ext cx="25124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w/o phase correction</a:t>
            </a:r>
            <a:endParaRPr lang="en-US" altLang="ja-JP" sz="1600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1600" b="1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w/   phase correction</a:t>
            </a:r>
            <a:endParaRPr kumimoji="1" lang="ja-JP" altLang="en-US" sz="1600" b="1" dirty="0">
              <a:solidFill>
                <a:srgbClr val="00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263881" y="1811187"/>
            <a:ext cx="2431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measured system noise</a:t>
            </a:r>
            <a:endParaRPr lang="ja-JP" altLang="en-US" sz="1400" b="1" dirty="0">
              <a:solidFill>
                <a:srgbClr val="00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2592" y="5747240"/>
            <a:ext cx="2888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69200" y="5747240"/>
            <a:ext cx="3930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43730" y="5747240"/>
            <a:ext cx="4972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ロックとは？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484784"/>
            <a:ext cx="678961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干渉計の</a:t>
            </a:r>
            <a:r>
              <a:rPr lang="ja-JP" altLang="en-US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重力波検出感度を最大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にするためには、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主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干渉計を構成する　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“ミラー間の距離”  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をレーザー光が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共振を維持するように制御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する必要がある。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（もちろんミラーになんらの外乱が及ばなければ 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...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ここでは、制御システムによってミラー間の距離を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ある条件を満たす制御点に引き込むこと</a:t>
            </a:r>
            <a:endParaRPr kumimoji="1" lang="en-US" altLang="ja-JP" sz="2800" b="1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 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“干渉計のロック”</a:t>
            </a:r>
            <a:endParaRPr kumimoji="1" lang="en-US" altLang="ja-JP" sz="28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と呼ぶ。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215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ロックシステムにおける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C00000"/>
                </a:solidFill>
              </a:rPr>
              <a:t>“</a:t>
            </a:r>
            <a:r>
              <a:rPr lang="ja-JP" altLang="en-US" u="sng" dirty="0" smtClean="0">
                <a:solidFill>
                  <a:srgbClr val="C00000"/>
                </a:solidFill>
              </a:rPr>
              <a:t>キーポイント</a:t>
            </a:r>
            <a:r>
              <a:rPr lang="en-US" altLang="ja-JP" dirty="0" smtClean="0">
                <a:solidFill>
                  <a:srgbClr val="C00000"/>
                </a:solidFill>
              </a:rPr>
              <a:t>”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1853184"/>
            <a:ext cx="66479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１．</a:t>
            </a:r>
            <a:r>
              <a:rPr kumimoji="1"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 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干渉計は 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複雑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en-US" altLang="ja-JP" sz="28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２．重力波観測の</a:t>
            </a:r>
            <a:r>
              <a:rPr kumimoji="1"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稼働率を上げる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には、</a:t>
            </a:r>
            <a:endParaRPr kumimoji="1" lang="en-US" altLang="ja-JP" sz="28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複雑な干渉計を、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順序良く</a:t>
            </a:r>
            <a:endParaRPr lang="en-US" altLang="ja-JP" sz="3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1" lang="ja-JP" altLang="en-US" sz="3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確実に</a:t>
            </a:r>
            <a:endParaRPr kumimoji="1" lang="en-US" altLang="ja-JP" sz="32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制御点に引き込みたい。</a:t>
            </a:r>
            <a:endParaRPr kumimoji="1" lang="ja-JP" altLang="en-US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通常ロックでの問題点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6623" y="1608992"/>
            <a:ext cx="726352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一番難しいのは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3km </a:t>
            </a:r>
            <a:r>
              <a:rPr kumimoji="1"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共振器のロック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!!!</a:t>
            </a:r>
          </a:p>
          <a:p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重力波への感度を高めるために、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3km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共振器内でレーザー光が何度も往復するように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フィネス 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1500 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と高く設計されている。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 </a:t>
            </a:r>
            <a:r>
              <a:rPr kumimoji="1"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共振器線幅が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0.33 nm </a:t>
            </a:r>
            <a:r>
              <a:rPr kumimoji="1"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と非常に狭い。</a:t>
            </a:r>
            <a:endParaRPr kumimoji="1" lang="en-US" altLang="ja-JP" sz="20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   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共振器長を上記の線幅より十分に小さく抑え込まないと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    ロックしたとは言えない。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例えば、マイケルソン干渉計なら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λ/4 = 250 nm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より小さく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抑え込めていればロックしたと言える。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共振器線幅の広さが、ロックの難易度を左右する。</a:t>
            </a:r>
            <a:endParaRPr lang="en-US" altLang="ja-JP" sz="24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補助</a:t>
            </a:r>
            <a:r>
              <a:rPr kumimoji="1" lang="ja-JP" altLang="en-US" dirty="0" smtClean="0"/>
              <a:t>ロックシステム概要</a:t>
            </a:r>
            <a:endParaRPr kumimoji="1" lang="ja-JP" altLang="en-US" dirty="0"/>
          </a:p>
        </p:txBody>
      </p:sp>
      <p:pic>
        <p:nvPicPr>
          <p:cNvPr id="3" name="図 2" descr="Green_interferometer.wmf"/>
          <p:cNvPicPr>
            <a:picLocks noChangeAspect="1"/>
          </p:cNvPicPr>
          <p:nvPr/>
        </p:nvPicPr>
        <p:blipFill>
          <a:blip r:embed="rId2" cstate="print"/>
          <a:srcRect t="54775"/>
          <a:stretch>
            <a:fillRect/>
          </a:stretch>
        </p:blipFill>
        <p:spPr>
          <a:xfrm>
            <a:off x="788866" y="2312377"/>
            <a:ext cx="6388100" cy="2831612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971970" y="3859832"/>
            <a:ext cx="5110480" cy="2751992"/>
            <a:chOff x="3971970" y="3859832"/>
            <a:chExt cx="5110480" cy="2751992"/>
          </a:xfrm>
        </p:grpSpPr>
        <p:pic>
          <p:nvPicPr>
            <p:cNvPr id="4" name="図 3" descr="Green_interferometer.wmf"/>
            <p:cNvPicPr>
              <a:picLocks noChangeAspect="1"/>
            </p:cNvPicPr>
            <p:nvPr/>
          </p:nvPicPr>
          <p:blipFill>
            <a:blip r:embed="rId2" cstate="print"/>
            <a:srcRect b="54072"/>
            <a:stretch>
              <a:fillRect/>
            </a:stretch>
          </p:blipFill>
          <p:spPr>
            <a:xfrm>
              <a:off x="3971970" y="4140697"/>
              <a:ext cx="5110480" cy="2300478"/>
            </a:xfrm>
            <a:prstGeom prst="rect">
              <a:avLst/>
            </a:prstGeom>
          </p:spPr>
        </p:pic>
        <p:sp>
          <p:nvSpPr>
            <p:cNvPr id="5" name="角丸四角形 4"/>
            <p:cNvSpPr/>
            <p:nvPr/>
          </p:nvSpPr>
          <p:spPr>
            <a:xfrm>
              <a:off x="4106004" y="3859832"/>
              <a:ext cx="4765431" cy="2751992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987064" y="1327644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532 nm 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波長に対して、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共振器線幅が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27 nm </a:t>
            </a: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なので、</a:t>
            </a:r>
            <a:r>
              <a:rPr lang="ja-JP" altLang="en-US" sz="20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ロックが容易となる。</a:t>
            </a:r>
            <a:endParaRPr kumimoji="1" lang="ja-JP" altLang="en-US" sz="20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6299" y="2435469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</a:t>
            </a:r>
            <a:r>
              <a:rPr kumimoji="1" lang="en-US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km </a:t>
            </a:r>
            <a:r>
              <a:rPr kumimoji="1"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358661" y="4686300"/>
            <a:ext cx="5424854" cy="2022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Green_IR_interferome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62" y="1946522"/>
            <a:ext cx="7962900" cy="2806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補助ロックシステム概要</a:t>
            </a:r>
            <a:endParaRPr kumimoji="1" lang="ja-JP" alt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40015" y="4811267"/>
            <a:ext cx="47918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532 nm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波長を使って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3km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共振器をロックした後、最終的には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1064 nm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波長に対してロックできなければ、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重力波感度を最大化できない。</a:t>
            </a:r>
            <a:endParaRPr lang="en-US" altLang="ja-JP" sz="24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補助</a:t>
            </a:r>
            <a:r>
              <a:rPr kumimoji="1" lang="ja-JP" altLang="en-US" dirty="0" smtClean="0"/>
              <a:t>ロックシステム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>
                <a:solidFill>
                  <a:srgbClr val="C00000"/>
                </a:solidFill>
              </a:rPr>
              <a:t>“</a:t>
            </a:r>
            <a:r>
              <a:rPr lang="ja-JP" altLang="en-US" dirty="0" smtClean="0">
                <a:solidFill>
                  <a:srgbClr val="C00000"/>
                </a:solidFill>
              </a:rPr>
              <a:t>設計の成功条件“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4208" y="1507069"/>
            <a:ext cx="7243201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共振器制御を 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1064 nm 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制御系へ引き渡すためには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1064 nm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波長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に対する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power-recycled arm cavity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共振器線幅 </a:t>
            </a:r>
            <a:r>
              <a:rPr lang="en-US" altLang="ja-JP" sz="2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33 pm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以下に共振器長揺らぎを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抑え込む必要がある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これが満たされるように、補助ロックシステムは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十分な大きさの</a:t>
            </a:r>
            <a:r>
              <a:rPr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制御ゲイン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十分小さなシステム雑音</a:t>
            </a:r>
            <a:endParaRPr lang="en-US" altLang="ja-JP" sz="28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を有さなければならない。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29845" y="6005150"/>
            <a:ext cx="5979285" cy="584775"/>
            <a:chOff x="1090245" y="6101862"/>
            <a:chExt cx="5979285" cy="584775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090245" y="6330462"/>
              <a:ext cx="54512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1758461" y="6101862"/>
              <a:ext cx="5311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制御系の詳細設計が必要 </a:t>
              </a:r>
              <a:r>
                <a:rPr lang="en-US" altLang="ja-JP" sz="3200" b="1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!!!</a:t>
              </a:r>
              <a:endParaRPr kumimoji="1" lang="ja-JP" altLang="en-US" sz="3200" b="1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723</Words>
  <Application>Microsoft Office PowerPoint</Application>
  <PresentationFormat>画面に合わせる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干渉計型重力波検出器 KAGRA  のための 補助ロックシステム設計</vt:lpstr>
      <vt:lpstr>KAGRA干渉計の概要</vt:lpstr>
      <vt:lpstr>ロックとは？</vt:lpstr>
      <vt:lpstr>ロックシステムにおける “キーポイント”</vt:lpstr>
      <vt:lpstr>通常ロックでの問題点</vt:lpstr>
      <vt:lpstr>補助ロックシステム概要</vt:lpstr>
      <vt:lpstr>補助ロックシステム概要</vt:lpstr>
      <vt:lpstr>補助ロックシステム “設計の成功条件“</vt:lpstr>
      <vt:lpstr>スライド 9</vt:lpstr>
      <vt:lpstr>補助ロックシステム：概 念 設 計</vt:lpstr>
      <vt:lpstr>補助ロックシステム：概 念 設 計</vt:lpstr>
      <vt:lpstr>補助ロックシステム：概 念 設 計</vt:lpstr>
      <vt:lpstr>補助ロックシステム：詳 細 設 計</vt:lpstr>
      <vt:lpstr>補助ロックシステム制御後の 共振器長揺らぎ</vt:lpstr>
      <vt:lpstr>補助ロックシステム：概 念 設 計</vt:lpstr>
      <vt:lpstr>補助ロックシステム制御後の 共振器長揺らぎ</vt:lpstr>
      <vt:lpstr>ま と め</vt:lpstr>
      <vt:lpstr>スライド 18</vt:lpstr>
      <vt:lpstr>周波数安定化 Reference Cavity への要求値</vt:lpstr>
      <vt:lpstr>光ファイバー伝送で生じる 周波数揺らぎ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干渉計型重力波検出器 KAGRA  のための 補助ロックシステム設計</dc:title>
  <dc:creator>tatsu</dc:creator>
  <cp:lastModifiedBy>tatsu</cp:lastModifiedBy>
  <cp:revision>65</cp:revision>
  <dcterms:created xsi:type="dcterms:W3CDTF">2012-09-03T04:26:27Z</dcterms:created>
  <dcterms:modified xsi:type="dcterms:W3CDTF">2012-09-08T10:52:04Z</dcterms:modified>
</cp:coreProperties>
</file>