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1" r:id="rId3"/>
    <p:sldId id="262" r:id="rId4"/>
    <p:sldId id="258" r:id="rId5"/>
    <p:sldId id="260" r:id="rId6"/>
    <p:sldId id="269" r:id="rId7"/>
    <p:sldId id="268" r:id="rId8"/>
    <p:sldId id="263" r:id="rId9"/>
    <p:sldId id="266" r:id="rId10"/>
    <p:sldId id="264" r:id="rId11"/>
    <p:sldId id="267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1296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-300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604EC-4F17-4548-B369-AE9C8749ED9E}" type="datetimeFigureOut">
              <a:rPr lang="en-US" smtClean="0"/>
              <a:t>9/9/12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34BF8-ABE4-D549-927E-04CFDA864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171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BCE14-8D08-E144-BA09-35F61AD02CA2}" type="datetimeFigureOut">
              <a:rPr lang="en-US" smtClean="0"/>
              <a:t>9/9/12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9BD38-6EEE-7043-9860-1FD17935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06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Roma-9/10/12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JGW-G1201266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9BFF-91BD-4F81-A1A1-1308321B08B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Roma-9/10/12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JGW-G1201266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9BFF-91BD-4F81-A1A1-1308321B08B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Roma-9/10/12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JGW-G1201266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9BFF-91BD-4F81-A1A1-1308321B08B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Roma-9/10/12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JGW-G1201266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9BFF-91BD-4F81-A1A1-1308321B08B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Roma-9/10/12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JGW-G1201266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9BFF-91BD-4F81-A1A1-1308321B08B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Roma-9/10/12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JGW-G1201266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9BFF-91BD-4F81-A1A1-1308321B08B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Roma-9/10/12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JGW-G1201266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9BFF-91BD-4F81-A1A1-1308321B08B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Roma-9/10/12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JGW-G1201266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9BFF-91BD-4F81-A1A1-1308321B08B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Roma-9/10/12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JGW-G1201266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9BFF-91BD-4F81-A1A1-1308321B08B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Roma-9/10/12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JGW-G1201266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9BFF-91BD-4F81-A1A1-1308321B08B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Roma-9/10/12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JGW-G1201266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9BFF-91BD-4F81-A1A1-1308321B08B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Roma-9/10/12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JGW-G1201266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39BFF-91BD-4F81-A1A1-1308321B08B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latin typeface="Apple Chancery"/>
                <a:cs typeface="Apple Chancery"/>
              </a:rPr>
              <a:t>A method to </a:t>
            </a:r>
            <a:r>
              <a:rPr lang="en-US" altLang="zh-TW" dirty="0" smtClean="0">
                <a:solidFill>
                  <a:srgbClr val="0000FF"/>
                </a:solidFill>
                <a:latin typeface="Apple Chancery"/>
                <a:cs typeface="Apple Chancery"/>
              </a:rPr>
              <a:t>determine coating’s Young’s modulus </a:t>
            </a:r>
            <a:r>
              <a:rPr lang="en-US" altLang="zh-TW" dirty="0" smtClean="0">
                <a:latin typeface="Apple Chancery"/>
                <a:cs typeface="Apple Chancery"/>
              </a:rPr>
              <a:t>from frequency shift of silicon cantilevers</a:t>
            </a:r>
            <a:endParaRPr lang="zh-TW" altLang="en-US" dirty="0">
              <a:latin typeface="Apple Chancery"/>
              <a:cs typeface="Apple Chancery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212976"/>
            <a:ext cx="6400800" cy="1991072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u="sng" dirty="0">
                <a:solidFill>
                  <a:schemeClr val="tx1"/>
                </a:solidFill>
                <a:latin typeface="Times"/>
                <a:cs typeface="Times"/>
              </a:rPr>
              <a:t>Riccardo </a:t>
            </a:r>
            <a:r>
              <a:rPr lang="en-US" altLang="zh-TW" u="sng" dirty="0" smtClean="0">
                <a:solidFill>
                  <a:schemeClr val="tx1"/>
                </a:solidFill>
                <a:latin typeface="Times"/>
                <a:cs typeface="Times"/>
              </a:rPr>
              <a:t>DeSalvo</a:t>
            </a:r>
            <a:r>
              <a:rPr lang="en-US" altLang="zh-TW" dirty="0" smtClean="0">
                <a:solidFill>
                  <a:schemeClr val="tx1"/>
                </a:solidFill>
                <a:latin typeface="Times"/>
                <a:cs typeface="Times"/>
              </a:rPr>
              <a:t>, </a:t>
            </a:r>
            <a:r>
              <a:rPr lang="en-US" altLang="zh-TW" dirty="0" err="1" smtClean="0">
                <a:solidFill>
                  <a:schemeClr val="tx1"/>
                </a:solidFill>
                <a:latin typeface="Times"/>
                <a:cs typeface="Times"/>
              </a:rPr>
              <a:t>Innocenzo</a:t>
            </a:r>
            <a:r>
              <a:rPr lang="en-US" altLang="zh-TW" dirty="0" smtClean="0">
                <a:solidFill>
                  <a:schemeClr val="tx1"/>
                </a:solidFill>
                <a:latin typeface="Times"/>
                <a:cs typeface="Times"/>
              </a:rPr>
              <a:t> Pinto </a:t>
            </a:r>
          </a:p>
          <a:p>
            <a:r>
              <a:rPr lang="en-US" altLang="zh-TW" dirty="0" smtClean="0">
                <a:solidFill>
                  <a:srgbClr val="0000FF"/>
                </a:solidFill>
                <a:latin typeface="Times"/>
                <a:cs typeface="Times"/>
              </a:rPr>
              <a:t>Wave </a:t>
            </a:r>
            <a:r>
              <a:rPr lang="en-US" altLang="zh-TW" dirty="0">
                <a:solidFill>
                  <a:srgbClr val="0000FF"/>
                </a:solidFill>
                <a:latin typeface="Times"/>
                <a:cs typeface="Times"/>
              </a:rPr>
              <a:t>group, University of </a:t>
            </a:r>
            <a:r>
              <a:rPr lang="en-US" altLang="zh-TW" dirty="0" err="1">
                <a:solidFill>
                  <a:srgbClr val="0000FF"/>
                </a:solidFill>
                <a:latin typeface="Times"/>
                <a:cs typeface="Times"/>
              </a:rPr>
              <a:t>Sannio</a:t>
            </a:r>
            <a:r>
              <a:rPr lang="en-US" altLang="zh-TW" dirty="0">
                <a:solidFill>
                  <a:srgbClr val="0000FF"/>
                </a:solidFill>
                <a:latin typeface="Times"/>
                <a:cs typeface="Times"/>
              </a:rPr>
              <a:t> at Benevento, </a:t>
            </a:r>
            <a:r>
              <a:rPr lang="en-US" altLang="zh-TW" dirty="0" smtClean="0">
                <a:solidFill>
                  <a:srgbClr val="0000FF"/>
                </a:solidFill>
                <a:latin typeface="Times"/>
                <a:cs typeface="Times"/>
              </a:rPr>
              <a:t>Italy</a:t>
            </a:r>
          </a:p>
          <a:p>
            <a:endParaRPr lang="en-US" altLang="zh-TW" dirty="0">
              <a:solidFill>
                <a:schemeClr val="tx1"/>
              </a:solidFill>
              <a:latin typeface="Times"/>
              <a:cs typeface="Times"/>
            </a:endParaRPr>
          </a:p>
          <a:p>
            <a:r>
              <a:rPr lang="en-US" altLang="zh-TW" dirty="0" err="1" smtClean="0">
                <a:solidFill>
                  <a:schemeClr val="tx1"/>
                </a:solidFill>
                <a:latin typeface="Times"/>
                <a:cs typeface="Times"/>
              </a:rPr>
              <a:t>Shiuh</a:t>
            </a:r>
            <a:r>
              <a:rPr lang="en-US" altLang="zh-TW" dirty="0" smtClean="0">
                <a:solidFill>
                  <a:schemeClr val="tx1"/>
                </a:solidFill>
                <a:latin typeface="Times"/>
                <a:cs typeface="Times"/>
              </a:rPr>
              <a:t> Chao, </a:t>
            </a:r>
            <a:r>
              <a:rPr lang="en-US" altLang="zh-TW" dirty="0" err="1" smtClean="0">
                <a:solidFill>
                  <a:schemeClr val="tx1"/>
                </a:solidFill>
                <a:latin typeface="Times"/>
                <a:cs typeface="Times"/>
              </a:rPr>
              <a:t>Jeng</a:t>
            </a:r>
            <a:r>
              <a:rPr lang="en-US" altLang="zh-TW" dirty="0" err="1">
                <a:solidFill>
                  <a:schemeClr val="tx1"/>
                </a:solidFill>
                <a:latin typeface="Times"/>
                <a:cs typeface="Times"/>
              </a:rPr>
              <a:t>-shiun</a:t>
            </a:r>
            <a:r>
              <a:rPr lang="en-US" altLang="zh-TW" dirty="0">
                <a:solidFill>
                  <a:schemeClr val="tx1"/>
                </a:solidFill>
                <a:latin typeface="Times"/>
                <a:cs typeface="Times"/>
              </a:rPr>
              <a:t> </a:t>
            </a:r>
            <a:r>
              <a:rPr lang="en-US" altLang="zh-TW" dirty="0" err="1">
                <a:solidFill>
                  <a:schemeClr val="tx1"/>
                </a:solidFill>
                <a:latin typeface="Times"/>
                <a:cs typeface="Times"/>
              </a:rPr>
              <a:t>Ou</a:t>
            </a:r>
            <a:r>
              <a:rPr lang="en-US" altLang="zh-TW" dirty="0">
                <a:solidFill>
                  <a:schemeClr val="tx1"/>
                </a:solidFill>
                <a:latin typeface="Times"/>
                <a:cs typeface="Times"/>
              </a:rPr>
              <a:t>, Vincent Huang, Julie Wang, </a:t>
            </a:r>
            <a:r>
              <a:rPr lang="en-US" altLang="zh-TW" dirty="0" smtClean="0">
                <a:solidFill>
                  <a:schemeClr val="tx1"/>
                </a:solidFill>
                <a:latin typeface="Times"/>
                <a:cs typeface="Times"/>
              </a:rPr>
              <a:t>Steve Wang</a:t>
            </a:r>
            <a:r>
              <a:rPr lang="en-US" altLang="zh-TW" dirty="0">
                <a:solidFill>
                  <a:schemeClr val="tx1"/>
                </a:solidFill>
                <a:latin typeface="Times"/>
                <a:cs typeface="Times"/>
              </a:rPr>
              <a:t>, Howard Pan,  Chia-Wei Lee</a:t>
            </a:r>
          </a:p>
          <a:p>
            <a:r>
              <a:rPr lang="en-US" altLang="zh-TW" dirty="0">
                <a:solidFill>
                  <a:srgbClr val="0000FF"/>
                </a:solidFill>
                <a:latin typeface="Times"/>
                <a:cs typeface="Times"/>
              </a:rPr>
              <a:t>National </a:t>
            </a:r>
            <a:r>
              <a:rPr lang="en-US" altLang="zh-TW" dirty="0" err="1">
                <a:solidFill>
                  <a:srgbClr val="0000FF"/>
                </a:solidFill>
                <a:latin typeface="Times"/>
                <a:cs typeface="Times"/>
              </a:rPr>
              <a:t>Tsing</a:t>
            </a:r>
            <a:r>
              <a:rPr lang="en-US" altLang="zh-TW" dirty="0">
                <a:solidFill>
                  <a:srgbClr val="0000FF"/>
                </a:solidFill>
                <a:latin typeface="Times"/>
                <a:cs typeface="Times"/>
              </a:rPr>
              <a:t> </a:t>
            </a:r>
            <a:r>
              <a:rPr lang="en-US" altLang="zh-TW" dirty="0" err="1">
                <a:solidFill>
                  <a:srgbClr val="0000FF"/>
                </a:solidFill>
                <a:latin typeface="Times"/>
                <a:cs typeface="Times"/>
              </a:rPr>
              <a:t>Hua</a:t>
            </a:r>
            <a:r>
              <a:rPr lang="en-US" altLang="zh-TW" dirty="0">
                <a:solidFill>
                  <a:srgbClr val="0000FF"/>
                </a:solidFill>
                <a:latin typeface="Times"/>
                <a:cs typeface="Times"/>
              </a:rPr>
              <a:t> University, </a:t>
            </a:r>
            <a:r>
              <a:rPr lang="en-US" altLang="zh-TW" dirty="0" smtClean="0">
                <a:solidFill>
                  <a:srgbClr val="0000FF"/>
                </a:solidFill>
                <a:latin typeface="Times"/>
                <a:cs typeface="Times"/>
              </a:rPr>
              <a:t>Taiwan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Roma-9/10/12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JGW-G1201266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9BFF-91BD-4F81-A1A1-1308321B08B6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pple Chancery"/>
                <a:cs typeface="Apple Chancery"/>
              </a:rPr>
              <a:t>Typical   </a:t>
            </a:r>
            <a:r>
              <a:rPr lang="en-US" dirty="0" smtClean="0">
                <a:latin typeface="Calibri"/>
                <a:cs typeface="Calibri"/>
              </a:rPr>
              <a:t>AFAM</a:t>
            </a:r>
            <a:r>
              <a:rPr lang="en-US" dirty="0" smtClean="0">
                <a:latin typeface="Apple Chancery"/>
                <a:cs typeface="Apple Chancery"/>
              </a:rPr>
              <a:t>   scan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4581128"/>
            <a:ext cx="7992888" cy="176105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 </a:t>
            </a:r>
            <a:r>
              <a:rPr lang="en-US" b="1" dirty="0"/>
              <a:t>a</a:t>
            </a:r>
            <a:r>
              <a:rPr lang="en-US" dirty="0"/>
              <a:t>, Map of the local contact-resonance frequencies on amorphous </a:t>
            </a:r>
            <a:r>
              <a:rPr lang="en-US" dirty="0" smtClean="0"/>
              <a:t>glass. </a:t>
            </a:r>
            <a:r>
              <a:rPr lang="en-US" b="1" dirty="0"/>
              <a:t>b</a:t>
            </a:r>
            <a:r>
              <a:rPr lang="en-US" dirty="0"/>
              <a:t>, </a:t>
            </a:r>
            <a:r>
              <a:rPr lang="en-US" dirty="0" smtClean="0"/>
              <a:t>on crystal. </a:t>
            </a:r>
            <a:r>
              <a:rPr lang="en-US" dirty="0"/>
              <a:t>Both maps represent the results of AFAM data at 100 different positions on the samples surfaces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-193" r="370"/>
          <a:stretch/>
        </p:blipFill>
        <p:spPr>
          <a:xfrm>
            <a:off x="87847" y="1484784"/>
            <a:ext cx="9056153" cy="308580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Roma-9/10/12</a:t>
            </a:r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JGW-G1201266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9BFF-91BD-4F81-A1A1-1308321B08B6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0052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Good and bad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Samwer’s</a:t>
            </a:r>
            <a:r>
              <a:rPr lang="en-US" dirty="0" smtClean="0"/>
              <a:t> technique only measures Young’s modulus over the first nanometer depth</a:t>
            </a:r>
          </a:p>
          <a:p>
            <a:r>
              <a:rPr lang="en-US" dirty="0">
                <a:solidFill>
                  <a:srgbClr val="0000FF"/>
                </a:solidFill>
              </a:rPr>
              <a:t>A mixture of parallel and perpendicular Young’s modulus is measured</a:t>
            </a:r>
          </a:p>
          <a:p>
            <a:r>
              <a:rPr lang="en-US" dirty="0">
                <a:solidFill>
                  <a:srgbClr val="FF0000"/>
                </a:solidFill>
              </a:rPr>
              <a:t>The perpendicular Young’s modulus can be </a:t>
            </a:r>
            <a:r>
              <a:rPr lang="en-US" dirty="0" smtClean="0">
                <a:solidFill>
                  <a:srgbClr val="FF0000"/>
                </a:solidFill>
              </a:rPr>
              <a:t>disentangled with the cantilever frequency shift information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Roma-9/10/12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JGW-G1201266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9BFF-91BD-4F81-A1A1-1308321B08B6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3869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The physical effect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en-US" dirty="0" smtClean="0"/>
              <a:t>Adding a coating makes a cantilever stiffer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Resonant frequency moves up in frequency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Comparing the frequency shift measured with a Finite Element Model one can allow us to extract the coating Young’s modulus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Roma-9/10/12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JGW-G1201266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9BFF-91BD-4F81-A1A1-1308321B08B6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6955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The enabler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Thick holding pad reduces re-clamping error and produce high measurement precision</a:t>
            </a:r>
            <a:endParaRPr lang="en-US" dirty="0"/>
          </a:p>
        </p:txBody>
      </p:sp>
      <p:grpSp>
        <p:nvGrpSpPr>
          <p:cNvPr id="5" name="群組 243"/>
          <p:cNvGrpSpPr/>
          <p:nvPr/>
        </p:nvGrpSpPr>
        <p:grpSpPr>
          <a:xfrm>
            <a:off x="611560" y="2780928"/>
            <a:ext cx="8257244" cy="2016224"/>
            <a:chOff x="5220072" y="404664"/>
            <a:chExt cx="4273435" cy="1000415"/>
          </a:xfrm>
        </p:grpSpPr>
        <p:sp>
          <p:nvSpPr>
            <p:cNvPr id="6" name="文字方塊 218"/>
            <p:cNvSpPr txBox="1"/>
            <p:nvPr/>
          </p:nvSpPr>
          <p:spPr>
            <a:xfrm>
              <a:off x="6660232" y="1196752"/>
              <a:ext cx="951485" cy="208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000" dirty="0" smtClean="0">
                  <a:latin typeface="Times New Roman" pitchFamily="18" charset="0"/>
                  <a:cs typeface="Times New Roman" pitchFamily="18" charset="0"/>
                </a:rPr>
                <a:t>44.35 mm</a:t>
              </a:r>
              <a:endParaRPr lang="zh-TW" altLang="en-US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群組 238"/>
            <p:cNvGrpSpPr/>
            <p:nvPr/>
          </p:nvGrpSpPr>
          <p:grpSpPr>
            <a:xfrm>
              <a:off x="5220072" y="404664"/>
              <a:ext cx="4273435" cy="891887"/>
              <a:chOff x="3682941" y="936103"/>
              <a:chExt cx="4273435" cy="891887"/>
            </a:xfrm>
          </p:grpSpPr>
          <p:cxnSp>
            <p:nvCxnSpPr>
              <p:cNvPr id="8" name="直線接點 197"/>
              <p:cNvCxnSpPr/>
              <p:nvPr/>
            </p:nvCxnSpPr>
            <p:spPr>
              <a:xfrm rot="5400000">
                <a:off x="3610235" y="1745036"/>
                <a:ext cx="146099" cy="68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文字方塊 198"/>
              <p:cNvSpPr txBox="1"/>
              <p:nvPr/>
            </p:nvSpPr>
            <p:spPr>
              <a:xfrm>
                <a:off x="6892762" y="936103"/>
                <a:ext cx="106361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00" dirty="0" smtClean="0">
                    <a:latin typeface="Times New Roman" pitchFamily="18" charset="0"/>
                    <a:cs typeface="Times New Roman" pitchFamily="18" charset="0"/>
                  </a:rPr>
                  <a:t>10 mm</a:t>
                </a:r>
                <a:endParaRPr lang="zh-TW" altLang="en-US" sz="1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0" name="直線接點 199"/>
              <p:cNvCxnSpPr/>
              <p:nvPr/>
            </p:nvCxnSpPr>
            <p:spPr>
              <a:xfrm rot="5400000">
                <a:off x="3610235" y="1495744"/>
                <a:ext cx="146099" cy="68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立方體 210"/>
              <p:cNvSpPr/>
              <p:nvPr/>
            </p:nvSpPr>
            <p:spPr>
              <a:xfrm>
                <a:off x="3683628" y="1283439"/>
                <a:ext cx="3026869" cy="404617"/>
              </a:xfrm>
              <a:prstGeom prst="cube">
                <a:avLst>
                  <a:gd name="adj" fmla="val 8493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2" name="直線單箭頭接點 211"/>
              <p:cNvCxnSpPr/>
              <p:nvPr/>
            </p:nvCxnSpPr>
            <p:spPr>
              <a:xfrm rot="5400000">
                <a:off x="7303686" y="1367384"/>
                <a:ext cx="327159" cy="32715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單箭頭接點 212"/>
              <p:cNvCxnSpPr/>
              <p:nvPr/>
            </p:nvCxnSpPr>
            <p:spPr>
              <a:xfrm>
                <a:off x="6671691" y="1142585"/>
                <a:ext cx="93473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單箭頭接點 213"/>
              <p:cNvCxnSpPr/>
              <p:nvPr/>
            </p:nvCxnSpPr>
            <p:spPr>
              <a:xfrm>
                <a:off x="3683628" y="1779883"/>
                <a:ext cx="3567587" cy="34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單箭頭接點 214"/>
              <p:cNvCxnSpPr/>
              <p:nvPr/>
            </p:nvCxnSpPr>
            <p:spPr>
              <a:xfrm rot="5400000">
                <a:off x="4299293" y="1596078"/>
                <a:ext cx="62249" cy="6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單箭頭接點 215"/>
              <p:cNvCxnSpPr/>
              <p:nvPr/>
            </p:nvCxnSpPr>
            <p:spPr>
              <a:xfrm rot="5400000" flipH="1" flipV="1">
                <a:off x="4299293" y="1721072"/>
                <a:ext cx="62249" cy="6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接點 216"/>
              <p:cNvCxnSpPr/>
              <p:nvPr/>
            </p:nvCxnSpPr>
            <p:spPr>
              <a:xfrm rot="5400000">
                <a:off x="7220648" y="1765397"/>
                <a:ext cx="124498" cy="68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文字方塊 217"/>
              <p:cNvSpPr txBox="1"/>
              <p:nvPr/>
            </p:nvSpPr>
            <p:spPr>
              <a:xfrm>
                <a:off x="4327056" y="1502308"/>
                <a:ext cx="1778328" cy="314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92 </a:t>
                </a:r>
                <a:r>
                  <a:rPr lang="el-GR" altLang="zh-TW" sz="10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μ</a:t>
                </a:r>
                <a:r>
                  <a:rPr lang="en-US" altLang="zh-TW" sz="10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m  or 52</a:t>
                </a:r>
                <a:r>
                  <a:rPr lang="el-GR" altLang="zh-TW" sz="10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μ</a:t>
                </a:r>
                <a:r>
                  <a:rPr lang="en-US" altLang="zh-TW" sz="10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m </a:t>
                </a:r>
                <a:endParaRPr lang="zh-TW" altLang="en-US" sz="1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9" name="直線接點 219"/>
              <p:cNvCxnSpPr/>
              <p:nvPr/>
            </p:nvCxnSpPr>
            <p:spPr>
              <a:xfrm rot="5400000">
                <a:off x="6309138" y="1650522"/>
                <a:ext cx="59136" cy="687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文字方塊 220"/>
              <p:cNvSpPr txBox="1"/>
              <p:nvPr/>
            </p:nvSpPr>
            <p:spPr>
              <a:xfrm>
                <a:off x="4883124" y="1256748"/>
                <a:ext cx="938537" cy="208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00" dirty="0" smtClean="0">
                    <a:latin typeface="Times New Roman" pitchFamily="18" charset="0"/>
                    <a:cs typeface="Times New Roman" pitchFamily="18" charset="0"/>
                  </a:rPr>
                  <a:t>34 mm </a:t>
                </a:r>
                <a:endParaRPr lang="zh-TW" altLang="en-US" sz="1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立方體 221"/>
              <p:cNvSpPr/>
              <p:nvPr/>
            </p:nvSpPr>
            <p:spPr>
              <a:xfrm>
                <a:off x="6347711" y="1174504"/>
                <a:ext cx="1259328" cy="513552"/>
              </a:xfrm>
              <a:prstGeom prst="cube">
                <a:avLst>
                  <a:gd name="adj" fmla="val 64912"/>
                </a:avLst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2" name="直角三角形 222"/>
              <p:cNvSpPr/>
              <p:nvPr/>
            </p:nvSpPr>
            <p:spPr>
              <a:xfrm>
                <a:off x="6262716" y="1509442"/>
                <a:ext cx="89588" cy="117635"/>
              </a:xfrm>
              <a:prstGeom prst="rtTriangle">
                <a:avLst/>
              </a:prstGeom>
              <a:solidFill>
                <a:srgbClr val="4274B0"/>
              </a:solidFill>
              <a:scene3d>
                <a:camera prst="orthographicFront">
                  <a:rot lat="0" lon="10799978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3" name="直線接點 223"/>
              <p:cNvCxnSpPr/>
              <p:nvPr/>
            </p:nvCxnSpPr>
            <p:spPr>
              <a:xfrm flipH="1">
                <a:off x="6266839" y="1631892"/>
                <a:ext cx="140211" cy="0"/>
              </a:xfrm>
              <a:prstGeom prst="line">
                <a:avLst/>
              </a:prstGeom>
              <a:ln w="571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單箭頭接點 224"/>
              <p:cNvCxnSpPr/>
              <p:nvPr/>
            </p:nvCxnSpPr>
            <p:spPr>
              <a:xfrm>
                <a:off x="6262727" y="1492744"/>
                <a:ext cx="9347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文字方塊 225"/>
              <p:cNvSpPr txBox="1"/>
              <p:nvPr/>
            </p:nvSpPr>
            <p:spPr>
              <a:xfrm>
                <a:off x="6132747" y="1290724"/>
                <a:ext cx="514307" cy="208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000" dirty="0" smtClean="0">
                    <a:latin typeface="Times New Roman" pitchFamily="18" charset="0"/>
                    <a:cs typeface="Times New Roman" pitchFamily="18" charset="0"/>
                  </a:rPr>
                  <a:t>0.35mm</a:t>
                </a:r>
                <a:endParaRPr lang="zh-TW" altLang="en-US" sz="1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6" name="直線單箭頭接點 226"/>
              <p:cNvCxnSpPr/>
              <p:nvPr/>
            </p:nvCxnSpPr>
            <p:spPr>
              <a:xfrm rot="5400000">
                <a:off x="6448743" y="1599591"/>
                <a:ext cx="171184" cy="6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文字方塊 227"/>
              <p:cNvSpPr txBox="1"/>
              <p:nvPr/>
            </p:nvSpPr>
            <p:spPr>
              <a:xfrm>
                <a:off x="6569905" y="1480143"/>
                <a:ext cx="649279" cy="208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00" dirty="0" smtClean="0">
                    <a:latin typeface="Times New Roman" pitchFamily="18" charset="0"/>
                    <a:cs typeface="Times New Roman" pitchFamily="18" charset="0"/>
                  </a:rPr>
                  <a:t>500 </a:t>
                </a:r>
                <a:r>
                  <a:rPr lang="el-GR" altLang="zh-TW" sz="1000" dirty="0" smtClean="0">
                    <a:latin typeface="Times New Roman" pitchFamily="18" charset="0"/>
                    <a:cs typeface="Times New Roman" pitchFamily="18" charset="0"/>
                  </a:rPr>
                  <a:t>μ</a:t>
                </a:r>
                <a:r>
                  <a:rPr lang="en-US" altLang="zh-TW" sz="1000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lang="zh-TW" altLang="en-US" sz="1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矩形 228"/>
              <p:cNvSpPr/>
              <p:nvPr/>
            </p:nvSpPr>
            <p:spPr>
              <a:xfrm>
                <a:off x="6346012" y="1521368"/>
                <a:ext cx="93484" cy="4608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" name="矩形 229"/>
              <p:cNvSpPr/>
              <p:nvPr/>
            </p:nvSpPr>
            <p:spPr>
              <a:xfrm>
                <a:off x="6326082" y="1567450"/>
                <a:ext cx="62323" cy="11675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30" name="直線接點 230"/>
              <p:cNvCxnSpPr/>
              <p:nvPr/>
            </p:nvCxnSpPr>
            <p:spPr>
              <a:xfrm rot="5400000">
                <a:off x="6294296" y="1557966"/>
                <a:ext cx="124498" cy="68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接點 231"/>
              <p:cNvCxnSpPr/>
              <p:nvPr/>
            </p:nvCxnSpPr>
            <p:spPr>
              <a:xfrm rot="5400000">
                <a:off x="6200480" y="1560601"/>
                <a:ext cx="124498" cy="68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單箭頭接點 232"/>
              <p:cNvCxnSpPr/>
              <p:nvPr/>
            </p:nvCxnSpPr>
            <p:spPr>
              <a:xfrm>
                <a:off x="3683628" y="1485361"/>
                <a:ext cx="2570532" cy="40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文字方塊 209"/>
              <p:cNvSpPr txBox="1"/>
              <p:nvPr/>
            </p:nvSpPr>
            <p:spPr>
              <a:xfrm>
                <a:off x="7189340" y="1385864"/>
                <a:ext cx="687698" cy="208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000" dirty="0" smtClean="0">
                    <a:latin typeface="Times New Roman" pitchFamily="18" charset="0"/>
                    <a:cs typeface="Times New Roman" pitchFamily="18" charset="0"/>
                  </a:rPr>
                  <a:t>5.5mm</a:t>
                </a:r>
                <a:endParaRPr lang="zh-TW" altLang="en-US" sz="1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34" name="Picture 3" descr="F:\DCIM\101MSDCF\DSC04627.JPG"/>
          <p:cNvPicPr>
            <a:picLocks noChangeAspect="1" noChangeArrowheads="1"/>
          </p:cNvPicPr>
          <p:nvPr/>
        </p:nvPicPr>
        <p:blipFill rotWithShape="1">
          <a:blip r:embed="rId2" cstate="print"/>
          <a:srcRect l="3266" t="34368" r="5785" b="42076"/>
          <a:stretch/>
        </p:blipFill>
        <p:spPr bwMode="auto">
          <a:xfrm>
            <a:off x="323528" y="4861414"/>
            <a:ext cx="8193989" cy="1591922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Roma-9/10/12</a:t>
            </a:r>
            <a:endParaRPr lang="zh-TW" altLang="en-US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JGW-G1201266</a:t>
            </a:r>
            <a:endParaRPr lang="zh-TW" alt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9BFF-91BD-4F81-A1A1-1308321B08B6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9364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3" name="Picture 13" descr="G:\Clamp1 - 3layerscoatingRD01.jpg"/>
          <p:cNvPicPr>
            <a:picLocks noChangeAspect="1" noChangeArrowheads="1"/>
          </p:cNvPicPr>
          <p:nvPr/>
        </p:nvPicPr>
        <p:blipFill>
          <a:blip r:embed="rId2" cstate="print"/>
          <a:srcRect l="2025" t="25016" r="2933"/>
          <a:stretch>
            <a:fillRect/>
          </a:stretch>
        </p:blipFill>
        <p:spPr bwMode="auto">
          <a:xfrm>
            <a:off x="0" y="3717352"/>
            <a:ext cx="4572000" cy="2880000"/>
          </a:xfrm>
          <a:prstGeom prst="rect">
            <a:avLst/>
          </a:prstGeom>
          <a:solidFill>
            <a:srgbClr val="3366FF"/>
          </a:solidFill>
        </p:spPr>
      </p:pic>
      <p:pic>
        <p:nvPicPr>
          <p:cNvPr id="15372" name="Picture 12" descr="G:\19 noncoating_FFT.jpg"/>
          <p:cNvPicPr>
            <a:picLocks noChangeAspect="1" noChangeArrowheads="1"/>
          </p:cNvPicPr>
          <p:nvPr/>
        </p:nvPicPr>
        <p:blipFill>
          <a:blip r:embed="rId3" cstate="print"/>
          <a:srcRect l="2467" t="24465" r="4977"/>
          <a:stretch>
            <a:fillRect/>
          </a:stretch>
        </p:blipFill>
        <p:spPr bwMode="auto">
          <a:xfrm>
            <a:off x="4635006" y="765024"/>
            <a:ext cx="4470894" cy="2880000"/>
          </a:xfrm>
          <a:prstGeom prst="rect">
            <a:avLst/>
          </a:prstGeom>
          <a:noFill/>
        </p:spPr>
      </p:pic>
      <p:pic>
        <p:nvPicPr>
          <p:cNvPr id="15370" name="Picture 10" descr="G:\Clamp1 - 19layercoatingRD05.jpg"/>
          <p:cNvPicPr>
            <a:picLocks noChangeAspect="1" noChangeArrowheads="1"/>
          </p:cNvPicPr>
          <p:nvPr/>
        </p:nvPicPr>
        <p:blipFill>
          <a:blip r:embed="rId4" cstate="print"/>
          <a:srcRect l="2655" t="24140" r="3365"/>
          <a:stretch>
            <a:fillRect/>
          </a:stretch>
        </p:blipFill>
        <p:spPr bwMode="auto">
          <a:xfrm>
            <a:off x="4644008" y="3717032"/>
            <a:ext cx="4499992" cy="2880000"/>
          </a:xfrm>
          <a:prstGeom prst="rect">
            <a:avLst/>
          </a:prstGeom>
          <a:noFill/>
        </p:spPr>
      </p:pic>
      <p:pic>
        <p:nvPicPr>
          <p:cNvPr id="15367" name="Picture 7" descr="G:\FFT_clamp5 - RD06.jpg"/>
          <p:cNvPicPr>
            <a:picLocks noChangeAspect="1" noChangeArrowheads="1"/>
          </p:cNvPicPr>
          <p:nvPr/>
        </p:nvPicPr>
        <p:blipFill>
          <a:blip r:embed="rId5" cstate="print"/>
          <a:srcRect l="2848" t="23563" r="2461"/>
          <a:stretch>
            <a:fillRect/>
          </a:stretch>
        </p:blipFill>
        <p:spPr bwMode="auto">
          <a:xfrm>
            <a:off x="0" y="765024"/>
            <a:ext cx="4572000" cy="2880000"/>
          </a:xfrm>
          <a:prstGeom prst="rect">
            <a:avLst/>
          </a:prstGeom>
          <a:noFill/>
        </p:spPr>
      </p:pic>
      <p:cxnSp>
        <p:nvCxnSpPr>
          <p:cNvPr id="26" name="直線接點 25"/>
          <p:cNvCxnSpPr/>
          <p:nvPr/>
        </p:nvCxnSpPr>
        <p:spPr>
          <a:xfrm>
            <a:off x="4644008" y="-27384"/>
            <a:ext cx="0" cy="6192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461642" y="53801"/>
            <a:ext cx="3966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Frequency of silicon cantilever substrate</a:t>
            </a:r>
          </a:p>
          <a:p>
            <a:r>
              <a:rPr lang="en-US" altLang="zh-TW" dirty="0" smtClean="0">
                <a:solidFill>
                  <a:srgbClr val="0000FF"/>
                </a:solidFill>
              </a:rPr>
              <a:t>And with 3 </a:t>
            </a:r>
            <a:r>
              <a:rPr lang="en-US" altLang="zh-TW" dirty="0" err="1">
                <a:solidFill>
                  <a:srgbClr val="0000FF"/>
                </a:solidFill>
              </a:rPr>
              <a:t>nano</a:t>
            </a:r>
            <a:r>
              <a:rPr lang="en-US" altLang="zh-TW" dirty="0">
                <a:solidFill>
                  <a:srgbClr val="0000FF"/>
                </a:solidFill>
              </a:rPr>
              <a:t>-</a:t>
            </a:r>
            <a:r>
              <a:rPr lang="en-US" altLang="zh-TW" dirty="0" smtClean="0">
                <a:solidFill>
                  <a:srgbClr val="0000FF"/>
                </a:solidFill>
              </a:rPr>
              <a:t>layers coated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5004048" y="44624"/>
            <a:ext cx="3966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Frequency of silicon cantilever substrate</a:t>
            </a:r>
          </a:p>
          <a:p>
            <a:r>
              <a:rPr lang="en-US" altLang="zh-TW" dirty="0" smtClean="0">
                <a:solidFill>
                  <a:srgbClr val="0000FF"/>
                </a:solidFill>
              </a:rPr>
              <a:t>And with </a:t>
            </a:r>
            <a:r>
              <a:rPr lang="en-US" altLang="zh-TW" dirty="0">
                <a:solidFill>
                  <a:srgbClr val="0000FF"/>
                </a:solidFill>
              </a:rPr>
              <a:t>19 </a:t>
            </a:r>
            <a:r>
              <a:rPr lang="en-US" altLang="zh-TW" dirty="0" err="1">
                <a:solidFill>
                  <a:srgbClr val="0000FF"/>
                </a:solidFill>
              </a:rPr>
              <a:t>nano</a:t>
            </a:r>
            <a:r>
              <a:rPr lang="en-US" altLang="zh-TW" dirty="0">
                <a:solidFill>
                  <a:srgbClr val="0000FF"/>
                </a:solidFill>
              </a:rPr>
              <a:t>-</a:t>
            </a:r>
            <a:r>
              <a:rPr lang="en-US" altLang="zh-TW" dirty="0" smtClean="0">
                <a:solidFill>
                  <a:srgbClr val="0000FF"/>
                </a:solidFill>
              </a:rPr>
              <a:t>layers </a:t>
            </a:r>
            <a:r>
              <a:rPr lang="en-US" altLang="zh-TW" dirty="0">
                <a:solidFill>
                  <a:srgbClr val="0000FF"/>
                </a:solidFill>
              </a:rPr>
              <a:t>coated </a:t>
            </a:r>
            <a:endParaRPr lang="zh-TW" altLang="en-US" dirty="0">
              <a:solidFill>
                <a:srgbClr val="0000FF"/>
              </a:solidFill>
            </a:endParaRPr>
          </a:p>
        </p:txBody>
      </p:sp>
      <p:pic>
        <p:nvPicPr>
          <p:cNvPr id="15364" name="Picture 4" descr="F:\Cantilever\DSP FZUDw1NO.1(92 um)\non-coating\re clamp\20120708\RD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981048"/>
            <a:ext cx="1296144" cy="979646"/>
          </a:xfrm>
          <a:prstGeom prst="rect">
            <a:avLst/>
          </a:prstGeom>
          <a:noFill/>
        </p:spPr>
      </p:pic>
      <p:sp>
        <p:nvSpPr>
          <p:cNvPr id="24" name="矩形 23"/>
          <p:cNvSpPr/>
          <p:nvPr/>
        </p:nvSpPr>
        <p:spPr>
          <a:xfrm>
            <a:off x="3059832" y="1989160"/>
            <a:ext cx="1187624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1200" dirty="0" smtClean="0"/>
              <a:t>f</a:t>
            </a:r>
            <a:r>
              <a:rPr lang="en-US" altLang="zh-TW" sz="1200" baseline="-25000" dirty="0" smtClean="0"/>
              <a:t>0</a:t>
            </a:r>
            <a:r>
              <a:rPr lang="en-US" altLang="zh-TW" sz="1200" dirty="0" smtClean="0"/>
              <a:t>=106.73 (Hz)</a:t>
            </a:r>
            <a:endParaRPr lang="zh-TW" altLang="en-US" sz="1200" dirty="0" smtClean="0"/>
          </a:p>
          <a:p>
            <a:r>
              <a:rPr lang="el-GR" altLang="zh-TW" sz="1200" kern="100" dirty="0" smtClean="0"/>
              <a:t>τ </a:t>
            </a:r>
            <a:r>
              <a:rPr lang="en-US" altLang="zh-TW" sz="1200" kern="100" dirty="0" smtClean="0"/>
              <a:t>=</a:t>
            </a:r>
            <a:r>
              <a:rPr lang="en-US" altLang="zh-TW" sz="1200" kern="100" dirty="0" smtClean="0">
                <a:solidFill>
                  <a:srgbClr val="000000"/>
                </a:solidFill>
                <a:ea typeface="PMingLiU"/>
                <a:cs typeface="Times New Roman"/>
              </a:rPr>
              <a:t>635.0</a:t>
            </a:r>
            <a:r>
              <a:rPr lang="en-US" altLang="zh-TW" sz="1200" kern="100" dirty="0" smtClean="0"/>
              <a:t>(sec)</a:t>
            </a:r>
          </a:p>
          <a:p>
            <a:r>
              <a:rPr lang="en-US" altLang="zh-TW" sz="1200" kern="100" dirty="0" smtClean="0"/>
              <a:t>Q= </a:t>
            </a:r>
            <a:r>
              <a:rPr lang="el-GR" altLang="zh-TW" sz="1200" kern="100" dirty="0" smtClean="0"/>
              <a:t>π</a:t>
            </a:r>
            <a:r>
              <a:rPr lang="en-US" altLang="zh-TW" sz="1200" kern="100" dirty="0" smtClean="0"/>
              <a:t>f</a:t>
            </a:r>
            <a:r>
              <a:rPr lang="en-US" altLang="zh-TW" sz="1200" kern="100" baseline="-25000" dirty="0" smtClean="0"/>
              <a:t>0</a:t>
            </a:r>
            <a:r>
              <a:rPr lang="el-GR" altLang="zh-TW" sz="1200" kern="100" dirty="0" smtClean="0"/>
              <a:t> τ</a:t>
            </a:r>
            <a:endParaRPr lang="zh-TW" altLang="zh-TW" sz="1200" kern="100" dirty="0" smtClean="0"/>
          </a:p>
          <a:p>
            <a:pPr>
              <a:spcAft>
                <a:spcPts val="0"/>
              </a:spcAft>
            </a:pPr>
            <a:r>
              <a:rPr lang="el-GR" altLang="zh-TW" sz="1200" kern="100" dirty="0" smtClean="0"/>
              <a:t>φ</a:t>
            </a:r>
            <a:r>
              <a:rPr lang="en-US" altLang="zh-TW" sz="1200" kern="100" dirty="0" smtClean="0"/>
              <a:t>=4.55x10</a:t>
            </a:r>
            <a:r>
              <a:rPr lang="en-US" altLang="zh-TW" sz="1200" kern="100" baseline="30000" dirty="0" smtClean="0"/>
              <a:t>-6</a:t>
            </a:r>
            <a:endParaRPr lang="en-US" altLang="zh-TW" sz="1200" kern="100" dirty="0" smtClean="0"/>
          </a:p>
        </p:txBody>
      </p:sp>
      <p:pic>
        <p:nvPicPr>
          <p:cNvPr id="15365" name="Picture 5" descr="F:\Cantilever\DSP FZUDw1NO.1(92 um)\coating\20120806\DSPFZUDw1-NO.1-3 layers-0806RD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3933056"/>
            <a:ext cx="1285636" cy="979200"/>
          </a:xfrm>
          <a:prstGeom prst="rect">
            <a:avLst/>
          </a:prstGeom>
          <a:noFill/>
        </p:spPr>
      </p:pic>
      <p:sp>
        <p:nvSpPr>
          <p:cNvPr id="23" name="矩形 22"/>
          <p:cNvSpPr/>
          <p:nvPr/>
        </p:nvSpPr>
        <p:spPr>
          <a:xfrm>
            <a:off x="3419872" y="4869160"/>
            <a:ext cx="1080120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1200" dirty="0" smtClean="0"/>
              <a:t>f</a:t>
            </a:r>
            <a:r>
              <a:rPr lang="en-US" altLang="zh-TW" sz="1200" baseline="-25000" dirty="0" smtClean="0"/>
              <a:t>0</a:t>
            </a:r>
            <a:r>
              <a:rPr lang="en-US" altLang="zh-TW" sz="1200" dirty="0" smtClean="0"/>
              <a:t>=106.80 (Hz)</a:t>
            </a:r>
            <a:endParaRPr lang="zh-TW" altLang="en-US" sz="1200" dirty="0" smtClean="0"/>
          </a:p>
          <a:p>
            <a:pPr>
              <a:spcAft>
                <a:spcPts val="0"/>
              </a:spcAft>
            </a:pPr>
            <a:r>
              <a:rPr lang="el-GR" altLang="zh-TW" sz="1200" kern="100" dirty="0" smtClean="0"/>
              <a:t>τ </a:t>
            </a:r>
            <a:r>
              <a:rPr lang="en-US" altLang="zh-TW" sz="1200" kern="100" dirty="0" smtClean="0"/>
              <a:t>=</a:t>
            </a:r>
            <a:r>
              <a:rPr lang="el-GR" altLang="zh-TW" sz="1200" kern="100" dirty="0" smtClean="0"/>
              <a:t> </a:t>
            </a:r>
            <a:r>
              <a:rPr lang="en-US" altLang="zh-TW" sz="1200" kern="100" dirty="0" smtClean="0"/>
              <a:t>501.5(sec)</a:t>
            </a:r>
          </a:p>
          <a:p>
            <a:r>
              <a:rPr lang="en-US" altLang="zh-TW" sz="1200" kern="100" dirty="0" smtClean="0"/>
              <a:t>Q= </a:t>
            </a:r>
            <a:r>
              <a:rPr lang="el-GR" altLang="zh-TW" sz="1200" kern="100" dirty="0" smtClean="0"/>
              <a:t>π</a:t>
            </a:r>
            <a:r>
              <a:rPr lang="en-US" altLang="zh-TW" sz="1200" kern="100" dirty="0" smtClean="0"/>
              <a:t>f</a:t>
            </a:r>
            <a:r>
              <a:rPr lang="en-US" altLang="zh-TW" sz="1200" kern="100" baseline="-25000" dirty="0" smtClean="0"/>
              <a:t>0</a:t>
            </a:r>
            <a:r>
              <a:rPr lang="el-GR" altLang="zh-TW" sz="1200" kern="100" dirty="0" smtClean="0"/>
              <a:t> τ</a:t>
            </a:r>
            <a:endParaRPr lang="zh-TW" altLang="zh-TW" sz="1200" kern="100" dirty="0" smtClean="0"/>
          </a:p>
          <a:p>
            <a:pPr>
              <a:spcAft>
                <a:spcPts val="0"/>
              </a:spcAft>
            </a:pPr>
            <a:r>
              <a:rPr lang="el-GR" altLang="zh-TW" sz="1200" kern="100" dirty="0" smtClean="0"/>
              <a:t>φ</a:t>
            </a:r>
            <a:r>
              <a:rPr lang="en-US" altLang="zh-TW" sz="1200" kern="100" dirty="0" smtClean="0"/>
              <a:t>=5.82x10</a:t>
            </a:r>
            <a:r>
              <a:rPr lang="en-US" altLang="zh-TW" sz="1200" kern="100" baseline="30000" dirty="0" smtClean="0"/>
              <a:t>-6</a:t>
            </a:r>
            <a:endParaRPr lang="en-US" altLang="zh-TW" sz="1200" kern="100" dirty="0" smtClean="0"/>
          </a:p>
        </p:txBody>
      </p:sp>
      <p:pic>
        <p:nvPicPr>
          <p:cNvPr id="15368" name="Picture 8" descr="F:\Cantilever\DSP FZUDw3 NO2(92um)\non coating\20120819\RD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344" y="937952"/>
            <a:ext cx="1270751" cy="979200"/>
          </a:xfrm>
          <a:prstGeom prst="rect">
            <a:avLst/>
          </a:prstGeom>
          <a:noFill/>
        </p:spPr>
      </p:pic>
      <p:pic>
        <p:nvPicPr>
          <p:cNvPr id="15369" name="Picture 9" descr="F:\Cantilever\DSP FZUDw3 NO2(92um)\coating\20120824\RD05.jpg"/>
          <p:cNvPicPr>
            <a:picLocks noChangeAspect="1" noChangeArrowheads="1"/>
          </p:cNvPicPr>
          <p:nvPr/>
        </p:nvPicPr>
        <p:blipFill>
          <a:blip r:embed="rId9" cstate="print"/>
          <a:srcRect l="5455" r="4544" b="6168"/>
          <a:stretch>
            <a:fillRect/>
          </a:stretch>
        </p:blipFill>
        <p:spPr bwMode="auto">
          <a:xfrm>
            <a:off x="7901347" y="3645024"/>
            <a:ext cx="1242653" cy="979200"/>
          </a:xfrm>
          <a:prstGeom prst="rect">
            <a:avLst/>
          </a:prstGeom>
          <a:noFill/>
        </p:spPr>
      </p:pic>
      <p:sp>
        <p:nvSpPr>
          <p:cNvPr id="31" name="矩形 30"/>
          <p:cNvSpPr/>
          <p:nvPr/>
        </p:nvSpPr>
        <p:spPr>
          <a:xfrm>
            <a:off x="7740352" y="1989160"/>
            <a:ext cx="1187624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1200" dirty="0" smtClean="0"/>
              <a:t>f</a:t>
            </a:r>
            <a:r>
              <a:rPr lang="en-US" altLang="zh-TW" sz="1200" baseline="-25000" dirty="0" smtClean="0"/>
              <a:t>0</a:t>
            </a:r>
            <a:r>
              <a:rPr lang="en-US" altLang="zh-TW" sz="1200" dirty="0" smtClean="0"/>
              <a:t>=106.41 (Hz)</a:t>
            </a:r>
            <a:endParaRPr lang="zh-TW" altLang="en-US" sz="1200" dirty="0" smtClean="0"/>
          </a:p>
          <a:p>
            <a:r>
              <a:rPr lang="el-GR" altLang="zh-TW" sz="1200" kern="100" dirty="0" smtClean="0"/>
              <a:t>τ </a:t>
            </a:r>
            <a:r>
              <a:rPr lang="en-US" altLang="zh-TW" sz="1200" kern="100" dirty="0" smtClean="0"/>
              <a:t>=</a:t>
            </a:r>
            <a:r>
              <a:rPr lang="en-US" altLang="zh-TW" sz="1200" kern="100" dirty="0" smtClean="0">
                <a:solidFill>
                  <a:srgbClr val="000000"/>
                </a:solidFill>
                <a:ea typeface="PMingLiU"/>
                <a:cs typeface="Times New Roman"/>
              </a:rPr>
              <a:t>731.4</a:t>
            </a:r>
            <a:r>
              <a:rPr lang="en-US" altLang="zh-TW" sz="1200" kern="100" dirty="0" smtClean="0"/>
              <a:t>(sec)</a:t>
            </a:r>
          </a:p>
          <a:p>
            <a:r>
              <a:rPr lang="en-US" altLang="zh-TW" sz="1200" kern="100" dirty="0" smtClean="0"/>
              <a:t>Q= </a:t>
            </a:r>
            <a:r>
              <a:rPr lang="el-GR" altLang="zh-TW" sz="1200" kern="100" dirty="0" smtClean="0"/>
              <a:t>π</a:t>
            </a:r>
            <a:r>
              <a:rPr lang="en-US" altLang="zh-TW" sz="1200" kern="100" dirty="0" smtClean="0"/>
              <a:t>f</a:t>
            </a:r>
            <a:r>
              <a:rPr lang="en-US" altLang="zh-TW" sz="1200" kern="100" baseline="-25000" dirty="0" smtClean="0"/>
              <a:t>0</a:t>
            </a:r>
            <a:r>
              <a:rPr lang="el-GR" altLang="zh-TW" sz="1200" kern="100" dirty="0" smtClean="0"/>
              <a:t> τ</a:t>
            </a:r>
            <a:endParaRPr lang="zh-TW" altLang="zh-TW" sz="1200" kern="100" dirty="0" smtClean="0"/>
          </a:p>
          <a:p>
            <a:pPr>
              <a:spcAft>
                <a:spcPts val="0"/>
              </a:spcAft>
            </a:pPr>
            <a:r>
              <a:rPr lang="el-GR" altLang="zh-TW" sz="1200" kern="100" dirty="0" smtClean="0"/>
              <a:t>φ</a:t>
            </a:r>
            <a:r>
              <a:rPr lang="en-US" altLang="zh-TW" sz="1200" kern="100" dirty="0" smtClean="0"/>
              <a:t>=4.49x10</a:t>
            </a:r>
            <a:r>
              <a:rPr lang="en-US" altLang="zh-TW" sz="1200" kern="100" baseline="30000" dirty="0" smtClean="0"/>
              <a:t>-6</a:t>
            </a:r>
            <a:endParaRPr lang="en-US" altLang="zh-TW" sz="1200" kern="100" dirty="0" smtClean="0"/>
          </a:p>
        </p:txBody>
      </p:sp>
      <p:sp>
        <p:nvSpPr>
          <p:cNvPr id="32" name="矩形 31"/>
          <p:cNvSpPr/>
          <p:nvPr/>
        </p:nvSpPr>
        <p:spPr>
          <a:xfrm>
            <a:off x="8100392" y="5013176"/>
            <a:ext cx="1043608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1200" dirty="0" smtClean="0"/>
              <a:t>f</a:t>
            </a:r>
            <a:r>
              <a:rPr lang="en-US" altLang="zh-TW" sz="1200" baseline="-25000" dirty="0" smtClean="0"/>
              <a:t>0</a:t>
            </a:r>
            <a:r>
              <a:rPr lang="en-US" altLang="zh-TW" sz="1200" dirty="0" smtClean="0"/>
              <a:t>=106.43 (Hz)</a:t>
            </a:r>
          </a:p>
          <a:p>
            <a:r>
              <a:rPr lang="el-GR" altLang="zh-TW" sz="1200" kern="100" dirty="0" smtClean="0"/>
              <a:t>τ </a:t>
            </a:r>
            <a:r>
              <a:rPr lang="en-US" altLang="zh-TW" sz="1200" kern="100" dirty="0" smtClean="0"/>
              <a:t>=</a:t>
            </a:r>
            <a:r>
              <a:rPr lang="en-US" altLang="zh-TW" sz="1200" kern="100" dirty="0" smtClean="0">
                <a:solidFill>
                  <a:srgbClr val="000000"/>
                </a:solidFill>
                <a:ea typeface="PMingLiU"/>
                <a:cs typeface="Times New Roman"/>
              </a:rPr>
              <a:t>551.5</a:t>
            </a:r>
            <a:r>
              <a:rPr lang="en-US" altLang="zh-TW" sz="1200" kern="100" dirty="0" smtClean="0"/>
              <a:t>(sec)</a:t>
            </a:r>
          </a:p>
          <a:p>
            <a:r>
              <a:rPr lang="en-US" altLang="zh-TW" sz="1200" kern="100" dirty="0" smtClean="0"/>
              <a:t>Q= </a:t>
            </a:r>
            <a:r>
              <a:rPr lang="el-GR" altLang="zh-TW" sz="1200" kern="100" dirty="0" smtClean="0"/>
              <a:t>π</a:t>
            </a:r>
            <a:r>
              <a:rPr lang="en-US" altLang="zh-TW" sz="1200" kern="100" dirty="0" smtClean="0"/>
              <a:t>f</a:t>
            </a:r>
            <a:r>
              <a:rPr lang="en-US" altLang="zh-TW" sz="1200" kern="100" baseline="-25000" dirty="0" smtClean="0"/>
              <a:t>0</a:t>
            </a:r>
            <a:r>
              <a:rPr lang="el-GR" altLang="zh-TW" sz="1200" kern="100" dirty="0" smtClean="0"/>
              <a:t> τ</a:t>
            </a:r>
            <a:endParaRPr lang="zh-TW" altLang="zh-TW" sz="1200" kern="100" dirty="0" smtClean="0"/>
          </a:p>
          <a:p>
            <a:pPr>
              <a:spcAft>
                <a:spcPts val="0"/>
              </a:spcAft>
            </a:pPr>
            <a:r>
              <a:rPr lang="el-GR" altLang="zh-TW" sz="1200" kern="100" dirty="0" smtClean="0"/>
              <a:t>φ</a:t>
            </a:r>
            <a:r>
              <a:rPr lang="en-US" altLang="zh-TW" sz="1200" kern="100" dirty="0" smtClean="0"/>
              <a:t>=5.32x10</a:t>
            </a:r>
            <a:r>
              <a:rPr lang="en-US" altLang="zh-TW" sz="1200" kern="100" baseline="30000" dirty="0" smtClean="0"/>
              <a:t>-6</a:t>
            </a:r>
            <a:endParaRPr lang="en-US" altLang="zh-TW" sz="1200" kern="100" dirty="0" smtClean="0"/>
          </a:p>
        </p:txBody>
      </p:sp>
      <p:sp>
        <p:nvSpPr>
          <p:cNvPr id="36" name="矩形 35"/>
          <p:cNvSpPr/>
          <p:nvPr/>
        </p:nvSpPr>
        <p:spPr>
          <a:xfrm>
            <a:off x="1691680" y="1413096"/>
            <a:ext cx="79208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/>
          <p:cNvSpPr/>
          <p:nvPr/>
        </p:nvSpPr>
        <p:spPr>
          <a:xfrm>
            <a:off x="6588224" y="1413096"/>
            <a:ext cx="79208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/>
          <p:cNvSpPr/>
          <p:nvPr/>
        </p:nvSpPr>
        <p:spPr>
          <a:xfrm>
            <a:off x="2581176" y="4941168"/>
            <a:ext cx="72008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6660232" y="4581128"/>
            <a:ext cx="64807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Roma-9/10/12</a:t>
            </a:r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JGW-G1201266</a:t>
            </a: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9BFF-91BD-4F81-A1A1-1308321B08B6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0" y="3717032"/>
            <a:ext cx="9144000" cy="288032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5000"/>
                </a:schemeClr>
              </a:gs>
              <a:gs pos="80000">
                <a:schemeClr val="accent1">
                  <a:shade val="93000"/>
                  <a:satMod val="130000"/>
                  <a:alpha val="25000"/>
                </a:schemeClr>
              </a:gs>
              <a:gs pos="100000">
                <a:schemeClr val="accent1">
                  <a:shade val="94000"/>
                  <a:satMod val="135000"/>
                  <a:alpha val="2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3" name="Picture 13" descr="G:\Clamp1 - 3layerscoatingRD01.jpg"/>
          <p:cNvPicPr>
            <a:picLocks noChangeAspect="1" noChangeArrowheads="1"/>
          </p:cNvPicPr>
          <p:nvPr/>
        </p:nvPicPr>
        <p:blipFill rotWithShape="1">
          <a:blip r:embed="rId2" cstate="print"/>
          <a:srcRect l="7552" t="25016" r="2933"/>
          <a:stretch/>
        </p:blipFill>
        <p:spPr bwMode="auto">
          <a:xfrm>
            <a:off x="4843311" y="3966455"/>
            <a:ext cx="4306088" cy="2880000"/>
          </a:xfrm>
          <a:prstGeom prst="rect">
            <a:avLst/>
          </a:prstGeom>
          <a:noFill/>
        </p:spPr>
      </p:pic>
      <p:pic>
        <p:nvPicPr>
          <p:cNvPr id="15367" name="Picture 7" descr="G:\FFT_clamp5 - RD06.jpg"/>
          <p:cNvPicPr>
            <a:picLocks noChangeAspect="1" noChangeArrowheads="1"/>
          </p:cNvPicPr>
          <p:nvPr/>
        </p:nvPicPr>
        <p:blipFill rotWithShape="1">
          <a:blip r:embed="rId3" cstate="print"/>
          <a:srcRect l="8078" t="23563" r="2462"/>
          <a:stretch/>
        </p:blipFill>
        <p:spPr bwMode="auto">
          <a:xfrm>
            <a:off x="0" y="3894447"/>
            <a:ext cx="4319464" cy="28800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>
            <a:off x="1403648" y="5478623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907704" y="5478623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03648" y="5661248"/>
            <a:ext cx="7564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.00069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732240" y="5766655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452320" y="5766655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804248" y="5877272"/>
            <a:ext cx="7564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.00125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364088" y="4686535"/>
            <a:ext cx="172819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1835696" y="4686535"/>
            <a:ext cx="280831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644008" y="4581128"/>
            <a:ext cx="652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.0712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4" name="Curved Connector 13"/>
          <p:cNvCxnSpPr/>
          <p:nvPr/>
        </p:nvCxnSpPr>
        <p:spPr>
          <a:xfrm rot="16200000" flipH="1">
            <a:off x="3059832" y="4902559"/>
            <a:ext cx="2664296" cy="360040"/>
          </a:xfrm>
          <a:prstGeom prst="curvedConnector3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 rot="16200000" flipH="1">
            <a:off x="3131840" y="4758543"/>
            <a:ext cx="2664296" cy="360040"/>
          </a:xfrm>
          <a:prstGeom prst="curvedConnector3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Picture 12" descr="G:\19 noncoating_FFT.jpg"/>
          <p:cNvPicPr>
            <a:picLocks noChangeAspect="1" noChangeArrowheads="1"/>
          </p:cNvPicPr>
          <p:nvPr/>
        </p:nvPicPr>
        <p:blipFill rotWithShape="1">
          <a:blip r:embed="rId4" cstate="print"/>
          <a:srcRect l="8707" t="22771" r="11151" b="1694"/>
          <a:stretch/>
        </p:blipFill>
        <p:spPr bwMode="auto">
          <a:xfrm>
            <a:off x="791344" y="1010548"/>
            <a:ext cx="3871279" cy="2880000"/>
          </a:xfrm>
          <a:prstGeom prst="rect">
            <a:avLst/>
          </a:prstGeom>
          <a:noFill/>
        </p:spPr>
      </p:pic>
      <p:pic>
        <p:nvPicPr>
          <p:cNvPr id="47" name="Picture 10" descr="G:\Clamp1 - 19layercoatingRD05.jpg"/>
          <p:cNvPicPr>
            <a:picLocks noChangeAspect="1" noChangeArrowheads="1"/>
          </p:cNvPicPr>
          <p:nvPr/>
        </p:nvPicPr>
        <p:blipFill rotWithShape="1">
          <a:blip r:embed="rId5" cstate="print"/>
          <a:srcRect l="29626" t="24140" r="3365"/>
          <a:stretch/>
        </p:blipFill>
        <p:spPr bwMode="auto">
          <a:xfrm>
            <a:off x="4644008" y="1052736"/>
            <a:ext cx="3208553" cy="2880000"/>
          </a:xfrm>
          <a:prstGeom prst="rect">
            <a:avLst/>
          </a:prstGeom>
          <a:noFill/>
        </p:spPr>
      </p:pic>
      <p:cxnSp>
        <p:nvCxnSpPr>
          <p:cNvPr id="48" name="Straight Arrow Connector 47"/>
          <p:cNvCxnSpPr/>
          <p:nvPr/>
        </p:nvCxnSpPr>
        <p:spPr>
          <a:xfrm>
            <a:off x="2339752" y="2492896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2843808" y="2492896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339752" y="2564904"/>
            <a:ext cx="7564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.00069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5580112" y="2708920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6156176" y="2708920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652120" y="2780928"/>
            <a:ext cx="7564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.00092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4860032" y="1700808"/>
            <a:ext cx="115212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2771800" y="1700808"/>
            <a:ext cx="122413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139952" y="1556792"/>
            <a:ext cx="652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.0141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552" y="116632"/>
            <a:ext cx="76585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Can measure the frequency shift </a:t>
            </a:r>
            <a:r>
              <a:rPr lang="en-US" sz="2000" dirty="0" smtClean="0">
                <a:solidFill>
                  <a:srgbClr val="FF0000"/>
                </a:solidFill>
              </a:rPr>
              <a:t>caused by coating with </a:t>
            </a:r>
            <a:r>
              <a:rPr lang="en-US" sz="2000" dirty="0">
                <a:solidFill>
                  <a:srgbClr val="FF0000"/>
                </a:solidFill>
              </a:rPr>
              <a:t>precision </a:t>
            </a:r>
            <a:r>
              <a:rPr lang="en-US" sz="2000" dirty="0" smtClean="0">
                <a:solidFill>
                  <a:srgbClr val="FF0000"/>
                </a:solidFill>
              </a:rPr>
              <a:t>&lt; </a:t>
            </a:r>
            <a:r>
              <a:rPr lang="en-US" sz="2000" dirty="0">
                <a:solidFill>
                  <a:srgbClr val="FF0000"/>
                </a:solidFill>
              </a:rPr>
              <a:t>10</a:t>
            </a:r>
            <a:r>
              <a:rPr lang="en-US" sz="2000" baseline="30000" dirty="0">
                <a:solidFill>
                  <a:srgbClr val="FF0000"/>
                </a:solidFill>
              </a:rPr>
              <a:t>-3</a:t>
            </a:r>
          </a:p>
          <a:p>
            <a:r>
              <a:rPr lang="en-US" sz="2000" dirty="0" smtClean="0"/>
              <a:t>Thermal frequency shifts likely dominate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MUST measure temperature to measure thermal shift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 </a:t>
            </a:r>
            <a:endParaRPr lang="en-US" sz="2000" baseline="30000" dirty="0">
              <a:solidFill>
                <a:srgbClr val="0000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Roma-9/10/12</a:t>
            </a:r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JGW-G1201266</a:t>
            </a: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9BFF-91BD-4F81-A1A1-1308321B08B6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1923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Thermal effects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∂</a:t>
            </a:r>
            <a:r>
              <a:rPr lang="en-US" dirty="0"/>
              <a:t>Y/∂T = 127 x 10</a:t>
            </a:r>
            <a:r>
              <a:rPr lang="en-US" baseline="30000" dirty="0"/>
              <a:t>-6</a:t>
            </a:r>
            <a:r>
              <a:rPr lang="en-US" dirty="0"/>
              <a:t>/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Thermal shift	∂</a:t>
            </a:r>
            <a:r>
              <a:rPr lang="en-US" dirty="0"/>
              <a:t>f/∂T ~ </a:t>
            </a:r>
            <a:r>
              <a:rPr lang="en-US" dirty="0" smtClean="0"/>
              <a:t> 	50 </a:t>
            </a:r>
            <a:r>
              <a:rPr lang="en-US" dirty="0"/>
              <a:t>10</a:t>
            </a:r>
            <a:r>
              <a:rPr lang="en-US" baseline="30000" dirty="0" smtClean="0"/>
              <a:t>-6</a:t>
            </a:r>
            <a:r>
              <a:rPr lang="en-US" dirty="0" smtClean="0"/>
              <a:t> </a:t>
            </a:r>
            <a:r>
              <a:rPr lang="en-US" dirty="0"/>
              <a:t>/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Measured  </a:t>
            </a:r>
            <a:r>
              <a:rPr lang="en-US" dirty="0" smtClean="0">
                <a:solidFill>
                  <a:srgbClr val="0000FF"/>
                </a:solidFill>
              </a:rPr>
              <a:t>	∆</a:t>
            </a:r>
            <a:r>
              <a:rPr lang="en-US" dirty="0">
                <a:solidFill>
                  <a:srgbClr val="0000FF"/>
                </a:solidFill>
              </a:rPr>
              <a:t>f </a:t>
            </a:r>
            <a:r>
              <a:rPr lang="en-US" dirty="0" smtClean="0">
                <a:solidFill>
                  <a:srgbClr val="0000FF"/>
                </a:solidFill>
              </a:rPr>
              <a:t>	~ 	100-600 </a:t>
            </a:r>
            <a:r>
              <a:rPr lang="en-US" dirty="0">
                <a:solidFill>
                  <a:srgbClr val="0000FF"/>
                </a:solidFill>
              </a:rPr>
              <a:t>10</a:t>
            </a:r>
            <a:r>
              <a:rPr lang="en-US" baseline="30000" dirty="0" smtClean="0">
                <a:solidFill>
                  <a:srgbClr val="0000FF"/>
                </a:solidFill>
              </a:rPr>
              <a:t>-6</a:t>
            </a:r>
            <a:r>
              <a:rPr lang="en-US" dirty="0" smtClean="0">
                <a:solidFill>
                  <a:srgbClr val="0000FF"/>
                </a:solidFill>
              </a:rPr>
              <a:t>  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Temperature affects the </a:t>
            </a:r>
            <a:r>
              <a:rPr lang="en-US" dirty="0">
                <a:solidFill>
                  <a:srgbClr val="FF0000"/>
                </a:solidFill>
              </a:rPr>
              <a:t>result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Roma-9/10/12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JGW-G1201266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9BFF-91BD-4F81-A1A1-1308321B08B6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772816"/>
            <a:ext cx="1685243" cy="76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87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Question 1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the sensitivity be enough?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Frequency measurements at 10</a:t>
            </a:r>
            <a:r>
              <a:rPr lang="en-US" baseline="30000" dirty="0" smtClean="0">
                <a:solidFill>
                  <a:srgbClr val="FF0000"/>
                </a:solidFill>
              </a:rPr>
              <a:t>-6</a:t>
            </a:r>
            <a:r>
              <a:rPr lang="en-US" dirty="0" smtClean="0"/>
              <a:t>, OK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Simultaneous measurements over 	      several higher mode resonant frequencies </a:t>
            </a:r>
            <a:r>
              <a:rPr lang="en-US" dirty="0" smtClean="0"/>
              <a:t>	will increase the sensitivity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Roma-9/10/12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JGW-G1201266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9BFF-91BD-4F81-A1A1-1308321B08B6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6391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Question 2 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this the desired Young’s Modulus?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This measurement extracts the parallel Young’s Modulus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Coating thermal noise requires the perpendicular Young’s Modulus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Roma-9/10/12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JGW-G1201266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9BFF-91BD-4F81-A1A1-1308321B08B6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2394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pple Chancery"/>
                <a:cs typeface="Apple Chancery"/>
              </a:rPr>
              <a:t>How to measure </a:t>
            </a:r>
            <a:br>
              <a:rPr lang="en-US" dirty="0" smtClean="0">
                <a:latin typeface="Apple Chancery"/>
                <a:cs typeface="Apple Chancery"/>
              </a:rPr>
            </a:br>
            <a:r>
              <a:rPr lang="en-US" dirty="0" smtClean="0">
                <a:latin typeface="Apple Chancery"/>
                <a:cs typeface="Apple Chancery"/>
              </a:rPr>
              <a:t>the // Young’s Modulus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844825"/>
            <a:ext cx="7416824" cy="3456383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Konrad</a:t>
            </a:r>
            <a:r>
              <a:rPr lang="en-US" dirty="0" smtClean="0"/>
              <a:t> </a:t>
            </a:r>
            <a:r>
              <a:rPr lang="en-US" dirty="0" err="1" smtClean="0"/>
              <a:t>Samwer</a:t>
            </a:r>
            <a:r>
              <a:rPr lang="en-US" dirty="0" smtClean="0"/>
              <a:t> uses a modified Atomic </a:t>
            </a:r>
            <a:r>
              <a:rPr lang="en-US" dirty="0"/>
              <a:t>F</a:t>
            </a:r>
            <a:r>
              <a:rPr lang="en-US" dirty="0" smtClean="0"/>
              <a:t>orce </a:t>
            </a:r>
            <a:r>
              <a:rPr lang="en-US" dirty="0"/>
              <a:t>A</a:t>
            </a:r>
            <a:r>
              <a:rPr lang="en-US" dirty="0" smtClean="0"/>
              <a:t>coustic </a:t>
            </a:r>
            <a:r>
              <a:rPr lang="en-US" dirty="0"/>
              <a:t>M</a:t>
            </a:r>
            <a:r>
              <a:rPr lang="en-US" dirty="0" smtClean="0"/>
              <a:t>icroscope to </a:t>
            </a:r>
            <a:r>
              <a:rPr lang="en-US" dirty="0" smtClean="0">
                <a:solidFill>
                  <a:srgbClr val="0000FF"/>
                </a:solidFill>
              </a:rPr>
              <a:t>measure the local elasticity with a no-indentation method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atomic force microscope needle is brought in contact, in the elastic regime</a:t>
            </a:r>
          </a:p>
          <a:p>
            <a:r>
              <a:rPr lang="en-US" dirty="0" smtClean="0"/>
              <a:t>From the variation of resonant frequency of the needle’s cantilever the </a:t>
            </a:r>
            <a:r>
              <a:rPr lang="en-US" dirty="0" smtClean="0">
                <a:solidFill>
                  <a:srgbClr val="FF0000"/>
                </a:solidFill>
              </a:rPr>
              <a:t>local Young’s modulus of the material is measured</a:t>
            </a:r>
          </a:p>
          <a:p>
            <a:endParaRPr lang="en-US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251520" y="5949280"/>
            <a:ext cx="889248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Local elastic properties of a metallic </a:t>
            </a:r>
            <a:r>
              <a:rPr lang="en-US" sz="1600" dirty="0" smtClean="0"/>
              <a:t>glass Hannes </a:t>
            </a:r>
            <a:r>
              <a:rPr lang="en-US" sz="1600" dirty="0"/>
              <a:t>Wagner, Dennis Bedorf, Stefan Küchemann, Moritz Schwabe, Bo Zhang, Walter Arnold &amp; </a:t>
            </a:r>
            <a:r>
              <a:rPr lang="en-US" sz="1600" dirty="0" err="1"/>
              <a:t>Konrad</a:t>
            </a:r>
            <a:r>
              <a:rPr lang="en-US" sz="1600" dirty="0"/>
              <a:t> </a:t>
            </a:r>
            <a:r>
              <a:rPr lang="en-US" sz="1600" dirty="0" err="1" smtClean="0"/>
              <a:t>Samwer</a:t>
            </a:r>
            <a:r>
              <a:rPr lang="en-US" sz="1600" dirty="0"/>
              <a:t> </a:t>
            </a:r>
            <a:r>
              <a:rPr lang="en-US" sz="1600" dirty="0" smtClean="0"/>
              <a:t>Nature </a:t>
            </a:r>
            <a:r>
              <a:rPr lang="en-US" sz="1600" dirty="0"/>
              <a:t>Materials 10, 439–442 (2011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And supplemental material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4725144"/>
            <a:ext cx="3924300" cy="12192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Roma-9/10/12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JGW-G1201266</a:t>
            </a:r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9BFF-91BD-4F81-A1A1-1308321B08B6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0174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609</Words>
  <Application>Microsoft Macintosh PowerPoint</Application>
  <PresentationFormat>On-screen Show (4:3)</PresentationFormat>
  <Paragraphs>114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佈景主題</vt:lpstr>
      <vt:lpstr>A method to determine coating’s Young’s modulus from frequency shift of silicon cantilevers</vt:lpstr>
      <vt:lpstr>The physical effect</vt:lpstr>
      <vt:lpstr>The enabler</vt:lpstr>
      <vt:lpstr>PowerPoint Presentation</vt:lpstr>
      <vt:lpstr>PowerPoint Presentation</vt:lpstr>
      <vt:lpstr>Thermal effects</vt:lpstr>
      <vt:lpstr>Question 1</vt:lpstr>
      <vt:lpstr>Question 2 </vt:lpstr>
      <vt:lpstr>How to measure  the // Young’s Modulus</vt:lpstr>
      <vt:lpstr>Typical   AFAM   scan</vt:lpstr>
      <vt:lpstr>Good and bad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Frequency of silicon cantilever</dc:title>
  <dc:creator>spy</dc:creator>
  <cp:lastModifiedBy>Riccardo DeSalvo User</cp:lastModifiedBy>
  <cp:revision>110</cp:revision>
  <dcterms:created xsi:type="dcterms:W3CDTF">2012-08-20T04:31:34Z</dcterms:created>
  <dcterms:modified xsi:type="dcterms:W3CDTF">2012-09-09T08:09:26Z</dcterms:modified>
</cp:coreProperties>
</file>