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81" r:id="rId4"/>
    <p:sldId id="298" r:id="rId5"/>
    <p:sldId id="280" r:id="rId6"/>
    <p:sldId id="291" r:id="rId7"/>
    <p:sldId id="292" r:id="rId8"/>
    <p:sldId id="293" r:id="rId9"/>
    <p:sldId id="294" r:id="rId10"/>
    <p:sldId id="304" r:id="rId11"/>
    <p:sldId id="296" r:id="rId12"/>
    <p:sldId id="300" r:id="rId13"/>
    <p:sldId id="311" r:id="rId14"/>
    <p:sldId id="297" r:id="rId15"/>
    <p:sldId id="289" r:id="rId16"/>
    <p:sldId id="307" r:id="rId17"/>
    <p:sldId id="299" r:id="rId18"/>
    <p:sldId id="295" r:id="rId19"/>
    <p:sldId id="305" r:id="rId20"/>
    <p:sldId id="306" r:id="rId21"/>
    <p:sldId id="303" r:id="rId22"/>
    <p:sldId id="302" r:id="rId23"/>
    <p:sldId id="308" r:id="rId24"/>
    <p:sldId id="309" r:id="rId25"/>
    <p:sldId id="310" r:id="rId26"/>
  </p:sldIdLst>
  <p:sldSz cx="9144000" cy="6858000" type="screen4x3"/>
  <p:notesSz cx="10234613" cy="146637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85846" autoAdjust="0"/>
  </p:normalViewPr>
  <p:slideViewPr>
    <p:cSldViewPr>
      <p:cViewPr varScale="1">
        <p:scale>
          <a:sx n="60" d="100"/>
          <a:sy n="60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50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r">
              <a:defRPr sz="2000"/>
            </a:lvl1pPr>
          </a:lstStyle>
          <a:p>
            <a:fld id="{57DF2EA2-CF93-43A9-8038-927FA5B6F6B4}" type="datetimeFigureOut">
              <a:rPr lang="de-DE" smtClean="0"/>
              <a:pPr/>
              <a:t>10.09.2012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4150" y="1103313"/>
            <a:ext cx="7326313" cy="5494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53" tIns="71126" rIns="142253" bIns="711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6965275"/>
            <a:ext cx="8187690" cy="6598682"/>
          </a:xfrm>
          <a:prstGeom prst="rect">
            <a:avLst/>
          </a:prstGeom>
        </p:spPr>
        <p:txBody>
          <a:bodyPr vert="horz" lIns="142253" tIns="71126" rIns="142253" bIns="7112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50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r">
              <a:defRPr sz="2000"/>
            </a:lvl1pPr>
          </a:lstStyle>
          <a:p>
            <a:fld id="{20149CAE-4E88-4A57-84D2-7AB66885F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8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40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9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0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8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CB2-8609-4612-B136-4EC12F569237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20B5-C764-410C-BC6C-DEFCA1619B1D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BF58-7481-4418-BA7C-F2F4E1F9B8BE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301203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25963"/>
          </a:xfrm>
        </p:spPr>
        <p:txBody>
          <a:bodyPr>
            <a:normAutofit/>
          </a:bodyPr>
          <a:lstStyle>
            <a:lvl1pPr>
              <a:defRPr sz="2400" b="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92696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</a:t>
            </a:r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3877762" y="6337438"/>
            <a:ext cx="4222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00" b="0" dirty="0" smtClean="0">
                <a:solidFill>
                  <a:schemeClr val="bg1"/>
                </a:solidFill>
              </a:rPr>
              <a:t>Takanori Sekiguchi</a:t>
            </a:r>
          </a:p>
          <a:p>
            <a:pPr algn="ctr"/>
            <a:r>
              <a:rPr lang="de-DE" sz="1300" b="0" dirty="0" smtClean="0">
                <a:solidFill>
                  <a:srgbClr val="FFFF00"/>
                </a:solidFill>
              </a:rPr>
              <a:t>Anual Meeting of Physics</a:t>
            </a:r>
            <a:r>
              <a:rPr lang="de-DE" sz="1300" b="0" baseline="0" dirty="0" smtClean="0">
                <a:solidFill>
                  <a:srgbClr val="FFFF00"/>
                </a:solidFill>
              </a:rPr>
              <a:t> Society of Japan (Sep. 11th, 2012)</a:t>
            </a:r>
            <a:endParaRPr lang="de-DE" sz="1300" b="0" dirty="0">
              <a:solidFill>
                <a:srgbClr val="FFFF00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8244408" y="6381328"/>
            <a:ext cx="792088" cy="365125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376343"/>
            <a:ext cx="929860" cy="4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6343"/>
            <a:ext cx="152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72" y="6376342"/>
            <a:ext cx="1035508" cy="4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83C9-1758-4BC6-80E8-5074787E3513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780-994B-426B-969B-59EA46A2ACF4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4E5-8BD8-46D5-94CB-0F15DBA22155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0A3-993D-429D-A65D-BE3E884F4515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2E6C-F757-414B-9621-FB07F6CE85FA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AF5-CA48-4D46-A52F-4790C2910366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CA1F-D39D-48C1-AE78-48659A21AC0A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2000-DAFD-427F-81F4-D3F3899AB08D}" type="datetime1">
              <a:rPr lang="de-DE" smtClean="0"/>
              <a:pPr/>
              <a:t>10.09.2012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319015"/>
            <a:ext cx="7992888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KAGRA</a:t>
            </a:r>
            <a:r>
              <a:rPr lang="ja-JP" altLang="en-US" sz="3600" b="1" dirty="0" smtClean="0"/>
              <a:t>用防振装置のプレアイソレータの性能測定 </a:t>
            </a:r>
            <a:r>
              <a:rPr lang="en-US" altLang="ja-JP" sz="3600" b="1" dirty="0" smtClean="0"/>
              <a:t>II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988768"/>
            <a:ext cx="6696744" cy="1320552"/>
          </a:xfrm>
        </p:spPr>
        <p:txBody>
          <a:bodyPr>
            <a:normAutofit/>
          </a:bodyPr>
          <a:lstStyle/>
          <a:p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高橋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竜太郎，山元一広，内山隆，石崎秀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晴，高森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昭光，宮川治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上泉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眞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裕，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Riccardo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DeSalvo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Ettore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Majorana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Eric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Hennes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 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den 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Brand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Alessandro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Bertolini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Nicholas 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Lockerbie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大橋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正健，黒田和明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rgbClr val="7030A0"/>
                </a:solidFill>
              </a:rPr>
              <a:t>KAGRA Collaboration</a:t>
            </a:r>
            <a:endParaRPr lang="de-DE" sz="1800" dirty="0" err="1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779"/>
            <a:ext cx="1439318" cy="67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" y="404664"/>
            <a:ext cx="20037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6775"/>
            <a:ext cx="2016224" cy="9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ntertitel 2"/>
          <p:cNvSpPr txBox="1">
            <a:spLocks/>
          </p:cNvSpPr>
          <p:nvPr/>
        </p:nvSpPr>
        <p:spPr>
          <a:xfrm>
            <a:off x="1403648" y="4568924"/>
            <a:ext cx="6696744" cy="58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accent3">
                    <a:lumMod val="50000"/>
                  </a:schemeClr>
                </a:solidFill>
              </a:rPr>
              <a:t>東京大学大学院 理学系研究科 物理学専攻 博士１年</a:t>
            </a:r>
            <a:r>
              <a:rPr lang="ja-JP" altLang="en-US" sz="1800" b="1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関口貴令</a:t>
            </a:r>
            <a:endParaRPr lang="de-DE" sz="1800" b="1" u="sng" dirty="0" err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X, Y, </a:t>
            </a:r>
            <a:r>
              <a:rPr lang="en-US" altLang="ja-JP" dirty="0" smtClean="0"/>
              <a:t>θ</a:t>
            </a:r>
            <a:r>
              <a:rPr lang="ja-JP" altLang="en-US" dirty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1124744"/>
            <a:ext cx="4094849" cy="24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62" y="1124744"/>
            <a:ext cx="3996962" cy="245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683567" y="82742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Actuator X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788024" y="82742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Actuator Y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09524" y="3445225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Actuator θ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3804454"/>
            <a:ext cx="4094332" cy="25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1"/>
          <p:cNvSpPr txBox="1"/>
          <p:nvPr/>
        </p:nvSpPr>
        <p:spPr>
          <a:xfrm>
            <a:off x="7524327" y="339913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X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θ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499992" y="386104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バーチャルな</a:t>
            </a:r>
            <a:r>
              <a:rPr lang="en-US" altLang="ja-JP" b="1" dirty="0" smtClean="0"/>
              <a:t>X, Y, θ</a:t>
            </a:r>
            <a:r>
              <a:rPr lang="ja-JP" altLang="en-US" b="1" dirty="0" smtClean="0"/>
              <a:t>のアクチュエータから各自由度の変位への伝達関数を測定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ja-JP" altLang="en-US" b="1" dirty="0" smtClean="0"/>
              <a:t>から</a:t>
            </a:r>
            <a:r>
              <a:rPr lang="en-US" altLang="ja-JP" b="1" dirty="0" smtClean="0"/>
              <a:t>θ</a:t>
            </a:r>
            <a:r>
              <a:rPr lang="ja-JP" altLang="en-US" b="1" dirty="0" err="1" smtClean="0"/>
              <a:t>への</a:t>
            </a:r>
            <a:r>
              <a:rPr lang="ja-JP" altLang="en-US" b="1" dirty="0" smtClean="0"/>
              <a:t>カップリングがやや大きい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センサーの対角化が完全ではないことが原因であると思われる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2745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500038" y="2482677"/>
            <a:ext cx="3427937" cy="9361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500037" y="1572099"/>
            <a:ext cx="3427937" cy="7366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500037" y="3588323"/>
            <a:ext cx="3427936" cy="84878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Control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2036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4637200" cy="11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0392"/>
            <a:ext cx="388047" cy="100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7" y="5427025"/>
            <a:ext cx="4825417" cy="3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67544" y="4598975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68804" y="4077072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180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14302" y="5147900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-180</a:t>
            </a:r>
            <a:endParaRPr lang="ja-JP" altLang="en-US" sz="1400" dirty="0"/>
          </a:p>
        </p:txBody>
      </p:sp>
      <p:sp>
        <p:nvSpPr>
          <p:cNvPr id="13" name="TextBox 1"/>
          <p:cNvSpPr txBox="1"/>
          <p:nvPr/>
        </p:nvSpPr>
        <p:spPr>
          <a:xfrm>
            <a:off x="323528" y="1043444"/>
            <a:ext cx="24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・制御フィルター設計</a:t>
            </a:r>
            <a:endParaRPr lang="en-US" altLang="ja-JP" b="1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3347864" y="1484784"/>
            <a:ext cx="648072" cy="38170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5508104" y="262843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共振</a:t>
            </a:r>
            <a:r>
              <a:rPr lang="ja-JP" altLang="en-US" b="1" dirty="0"/>
              <a:t>付近</a:t>
            </a:r>
            <a:r>
              <a:rPr lang="ja-JP" altLang="en-US" b="1" dirty="0" smtClean="0"/>
              <a:t>では速度に比例するフィードバック力（ダンピング）</a:t>
            </a:r>
            <a:endParaRPr lang="en-US" altLang="ja-JP" b="1" dirty="0" smtClean="0"/>
          </a:p>
        </p:txBody>
      </p:sp>
      <p:sp>
        <p:nvSpPr>
          <p:cNvPr id="17" name="TextBox 1"/>
          <p:cNvSpPr txBox="1"/>
          <p:nvPr/>
        </p:nvSpPr>
        <p:spPr>
          <a:xfrm>
            <a:off x="5508104" y="172337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b="1" dirty="0" smtClean="0"/>
              <a:t>DC</a:t>
            </a:r>
            <a:r>
              <a:rPr lang="ja-JP" altLang="en-US" b="1" dirty="0" smtClean="0"/>
              <a:t>でゲインを大きく（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制御）</a:t>
            </a:r>
            <a:endParaRPr lang="en-US" altLang="ja-JP" b="1" dirty="0" smtClean="0"/>
          </a:p>
        </p:txBody>
      </p:sp>
      <p:sp>
        <p:nvSpPr>
          <p:cNvPr id="19" name="TextBox 1"/>
          <p:cNvSpPr txBox="1"/>
          <p:nvPr/>
        </p:nvSpPr>
        <p:spPr>
          <a:xfrm>
            <a:off x="5508104" y="3660331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高周波でノイズを導入しないようカットオフ</a:t>
            </a:r>
            <a:r>
              <a:rPr lang="en-US" altLang="ja-JP" b="1" dirty="0" smtClean="0"/>
              <a:t>(&gt; 5 Hz)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971599" y="1484784"/>
            <a:ext cx="1152129" cy="38170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412513" y="1484784"/>
            <a:ext cx="792088" cy="3817004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Box 1"/>
          <p:cNvSpPr txBox="1"/>
          <p:nvPr/>
        </p:nvSpPr>
        <p:spPr>
          <a:xfrm>
            <a:off x="2736304" y="1196752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70C0"/>
                </a:solidFill>
              </a:rPr>
              <a:t>共振ピークのある領域</a:t>
            </a:r>
            <a:endParaRPr lang="en-US" altLang="ja-JP" sz="1400" b="1" dirty="0" smtClean="0">
              <a:solidFill>
                <a:srgbClr val="0070C0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583916" y="2766933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2123728" y="2339588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  <a:r>
              <a:rPr lang="en-US" altLang="ja-JP" b="1" baseline="30000" dirty="0" smtClean="0"/>
              <a:t>-1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4506689" y="3501008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  <a:r>
              <a:rPr lang="en-US" altLang="ja-JP" b="1" baseline="30000" dirty="0" smtClean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5688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Control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04448" cy="35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"/>
          <p:cNvSpPr txBox="1"/>
          <p:nvPr/>
        </p:nvSpPr>
        <p:spPr>
          <a:xfrm rot="16200000">
            <a:off x="-725234" y="3028311"/>
            <a:ext cx="21602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Displacement [</a:t>
            </a:r>
            <a:r>
              <a:rPr lang="en-US" altLang="ja-JP" b="1" dirty="0" err="1" smtClean="0"/>
              <a:t>μm</a:t>
            </a:r>
            <a:r>
              <a:rPr lang="en-US" altLang="ja-JP" b="1" dirty="0" smtClean="0"/>
              <a:t>]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691680" y="1412776"/>
            <a:ext cx="0" cy="432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/>
          <p:nvPr/>
        </p:nvSpPr>
        <p:spPr>
          <a:xfrm>
            <a:off x="971600" y="980728"/>
            <a:ext cx="15841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Damping ON</a:t>
            </a: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563888" y="141277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"/>
          <p:cNvSpPr txBox="1"/>
          <p:nvPr/>
        </p:nvSpPr>
        <p:spPr>
          <a:xfrm>
            <a:off x="2771800" y="980728"/>
            <a:ext cx="15841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DC Control ON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228184" y="141277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5004048" y="971436"/>
            <a:ext cx="252028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X</a:t>
            </a:r>
            <a:r>
              <a:rPr lang="ja-JP" altLang="en-US" b="1" dirty="0" smtClean="0"/>
              <a:t>に</a:t>
            </a:r>
            <a:r>
              <a:rPr lang="en-US" altLang="ja-JP" b="1" dirty="0" smtClean="0"/>
              <a:t>500 </a:t>
            </a:r>
            <a:r>
              <a:rPr lang="en-US" altLang="ja-JP" b="1" dirty="0" err="1" smtClean="0"/>
              <a:t>μm</a:t>
            </a:r>
            <a:r>
              <a:rPr lang="ja-JP" altLang="en-US" b="1" dirty="0" smtClean="0"/>
              <a:t>のオフセット</a:t>
            </a:r>
            <a:endParaRPr lang="en-US" altLang="ja-JP" b="1" dirty="0" smtClean="0"/>
          </a:p>
        </p:txBody>
      </p:sp>
      <p:sp>
        <p:nvSpPr>
          <p:cNvPr id="35" name="TextBox 1"/>
          <p:cNvSpPr txBox="1"/>
          <p:nvPr/>
        </p:nvSpPr>
        <p:spPr>
          <a:xfrm>
            <a:off x="539552" y="5229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ダンピングにより共振周波数での揺れを抑えることに成功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ステージの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位置を制御することに成功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651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smtClean="0"/>
              <a:t>Control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5" y="1370385"/>
            <a:ext cx="75256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矢印コネクタ 16"/>
          <p:cNvCxnSpPr/>
          <p:nvPr/>
        </p:nvCxnSpPr>
        <p:spPr>
          <a:xfrm>
            <a:off x="3841759" y="1370385"/>
            <a:ext cx="55147" cy="86434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/>
          <p:nvPr/>
        </p:nvSpPr>
        <p:spPr>
          <a:xfrm>
            <a:off x="3563888" y="980728"/>
            <a:ext cx="13458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Damped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121531" y="1370385"/>
            <a:ext cx="268814" cy="10083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90345" y="1370385"/>
            <a:ext cx="594485" cy="9297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99992" y="1370385"/>
            <a:ext cx="1386573" cy="14732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 rot="16200000">
            <a:off x="179142" y="2109888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16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Box 1"/>
          <p:cNvSpPr txBox="1"/>
          <p:nvPr/>
        </p:nvSpPr>
        <p:spPr>
          <a:xfrm>
            <a:off x="323527" y="980728"/>
            <a:ext cx="842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・倒立振り子で支えられたステージの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自由度同時制御</a:t>
            </a:r>
            <a:endParaRPr lang="en-US" altLang="ja-JP" b="1" dirty="0" smtClean="0"/>
          </a:p>
          <a:p>
            <a:r>
              <a:rPr lang="ja-JP" altLang="en-US" b="1" dirty="0" smtClean="0"/>
              <a:t>・センサー、アクチュエータを</a:t>
            </a:r>
            <a:r>
              <a:rPr lang="en-US" altLang="ja-JP" b="1" dirty="0" smtClean="0"/>
              <a:t>X, Y, θ</a:t>
            </a:r>
            <a:r>
              <a:rPr lang="ja-JP" altLang="en-US" b="1" dirty="0" smtClean="0"/>
              <a:t>に対角化、制御自由度の分離</a:t>
            </a:r>
            <a:endParaRPr lang="en-US" altLang="ja-JP" b="1" dirty="0" smtClean="0"/>
          </a:p>
          <a:p>
            <a:r>
              <a:rPr lang="ja-JP" altLang="en-US" b="1" dirty="0" smtClean="0"/>
              <a:t>・機械共振のダンピング、およびステージの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位置の制御に成功</a:t>
            </a:r>
            <a:endParaRPr lang="en-US" altLang="ja-JP" b="1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9512" y="2132856"/>
            <a:ext cx="871296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3527" y="2865710"/>
            <a:ext cx="511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・制御雑音の見積もり</a:t>
            </a:r>
            <a:endParaRPr lang="en-US" altLang="ja-JP" b="1" dirty="0" smtClean="0"/>
          </a:p>
          <a:p>
            <a:r>
              <a:rPr lang="ja-JP" altLang="en-US" b="1" dirty="0" smtClean="0"/>
              <a:t>・センサーの対角化の精度向上</a:t>
            </a:r>
            <a:endParaRPr lang="en-US" altLang="ja-JP" b="1" dirty="0" smtClean="0"/>
          </a:p>
          <a:p>
            <a:r>
              <a:rPr lang="ja-JP" altLang="en-US" b="1" dirty="0" smtClean="0"/>
              <a:t>・加速度計を導入した場合の制御の考察</a:t>
            </a:r>
            <a:endParaRPr lang="en-US" altLang="ja-JP" b="1" dirty="0" smtClean="0"/>
          </a:p>
          <a:p>
            <a:r>
              <a:rPr lang="ja-JP" altLang="en-US" b="1" dirty="0" smtClean="0"/>
              <a:t>・スプリング</a:t>
            </a:r>
            <a:r>
              <a:rPr lang="ja-JP" altLang="en-US" b="1" dirty="0"/>
              <a:t>に</a:t>
            </a:r>
            <a:r>
              <a:rPr lang="ja-JP" altLang="en-US" b="1" dirty="0" smtClean="0"/>
              <a:t>よる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位置の調整</a:t>
            </a:r>
            <a:endParaRPr lang="en-US" altLang="ja-JP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39" y="2397837"/>
            <a:ext cx="3981541" cy="31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7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808312"/>
            <a:ext cx="8712968" cy="692696"/>
          </a:xfrm>
        </p:spPr>
        <p:txBody>
          <a:bodyPr/>
          <a:lstStyle/>
          <a:p>
            <a:pPr algn="ctr"/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Pendulum Tuning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72816"/>
            <a:ext cx="5796136" cy="43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79" y="204790"/>
            <a:ext cx="24726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07" y="3573016"/>
            <a:ext cx="27944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3527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・荷重を増やすと共振周波数が下がる</a:t>
            </a:r>
            <a:endParaRPr lang="en-US" altLang="ja-JP" dirty="0" smtClean="0"/>
          </a:p>
          <a:p>
            <a:r>
              <a:rPr lang="ja-JP" altLang="en-US" dirty="0" smtClean="0"/>
              <a:t>・並進モードの周波数が</a:t>
            </a:r>
            <a:r>
              <a:rPr lang="en-US" altLang="ja-JP" dirty="0" smtClean="0"/>
              <a:t>0.13 Hz</a:t>
            </a:r>
            <a:r>
              <a:rPr lang="ja-JP" altLang="en-US" dirty="0" smtClean="0"/>
              <a:t>の状態で制御実験を実施</a:t>
            </a:r>
            <a:endParaRPr lang="en-US" altLang="ja-JP" dirty="0" smtClean="0"/>
          </a:p>
        </p:txBody>
      </p:sp>
      <p:sp>
        <p:nvSpPr>
          <p:cNvPr id="8" name="TextBox 1"/>
          <p:cNvSpPr txBox="1"/>
          <p:nvPr/>
        </p:nvSpPr>
        <p:spPr>
          <a:xfrm>
            <a:off x="6609457" y="2716439"/>
            <a:ext cx="192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Adding mass on the stage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993910" y="2924944"/>
            <a:ext cx="32403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993910" y="2924944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287517" y="3932554"/>
            <a:ext cx="220587" cy="115237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4665241" y="3501008"/>
            <a:ext cx="9868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0.13 Hz</a:t>
            </a:r>
          </a:p>
        </p:txBody>
      </p:sp>
    </p:spTree>
    <p:extLst>
      <p:ext uri="{BB962C8B-B14F-4D97-AF65-F5344CB8AC3E}">
        <p14:creationId xmlns:p14="http://schemas.microsoft.com/office/powerpoint/2010/main" val="13817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Virtual X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1124744"/>
            <a:ext cx="4094849" cy="24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0" y="3643984"/>
            <a:ext cx="4167420" cy="252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0" y="836712"/>
            <a:ext cx="4295550" cy="30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Virtual Y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6" y="1076698"/>
            <a:ext cx="4099914" cy="24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836003"/>
            <a:ext cx="4248471" cy="302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8" y="3633457"/>
            <a:ext cx="4093152" cy="253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323528" y="1412775"/>
            <a:ext cx="15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Ligo Livingston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10" y="836712"/>
            <a:ext cx="265539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453110" y="871514"/>
            <a:ext cx="2508147" cy="1622428"/>
          </a:xfrm>
          <a:prstGeom prst="rect">
            <a:avLst/>
          </a:prstGeom>
          <a:solidFill>
            <a:schemeClr val="accent1">
              <a:tint val="10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6948264" y="392460"/>
            <a:ext cx="1656184" cy="37224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chemeClr val="accent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Pre-Isolator</a:t>
            </a:r>
            <a:endParaRPr lang="ja-JP" altLang="en-US" sz="2000" b="1" dirty="0">
              <a:solidFill>
                <a:schemeClr val="accent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179512" y="1052736"/>
            <a:ext cx="5760640" cy="4104456"/>
          </a:xfrm>
        </p:spPr>
        <p:txBody>
          <a:bodyPr/>
          <a:lstStyle/>
          <a:p>
            <a:r>
              <a:rPr kumimoji="1" lang="en-US" altLang="ja-JP" sz="1800" b="1" dirty="0" smtClean="0"/>
              <a:t>KAGRA</a:t>
            </a:r>
            <a:r>
              <a:rPr kumimoji="1" lang="ja-JP" altLang="en-US" sz="1800" b="1" dirty="0" smtClean="0"/>
              <a:t>防振系の最上部に位置する</a:t>
            </a:r>
            <a:r>
              <a:rPr kumimoji="1" lang="en-US" altLang="ja-JP" sz="1800" b="1" dirty="0" smtClean="0"/>
              <a:t>Pre-Isolator</a:t>
            </a:r>
            <a:r>
              <a:rPr kumimoji="1" lang="ja-JP" altLang="en-US" sz="1800" b="1" dirty="0" smtClean="0"/>
              <a:t>のプロトタイプを作成、性能試験を実施している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endParaRPr kumimoji="1" lang="en-US" altLang="ja-JP" sz="1800" dirty="0" smtClean="0"/>
          </a:p>
          <a:p>
            <a:r>
              <a:rPr kumimoji="1" lang="en-US" altLang="ja-JP" sz="1800" b="1" dirty="0" smtClean="0"/>
              <a:t>Pre-Isolator</a:t>
            </a:r>
            <a:r>
              <a:rPr kumimoji="1" lang="ja-JP" altLang="en-US" sz="1800" b="1" dirty="0" smtClean="0"/>
              <a:t>の役割</a:t>
            </a:r>
            <a:r>
              <a:rPr kumimoji="1" lang="en-US" altLang="ja-JP" sz="1800" b="1" dirty="0" smtClean="0"/>
              <a:t>:</a:t>
            </a:r>
            <a:br>
              <a:rPr kumimoji="1" lang="en-US" altLang="ja-JP" sz="1800" b="1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初段防振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防振系全体の</a:t>
            </a:r>
            <a:r>
              <a:rPr kumimoji="1" lang="en-US" altLang="ja-JP" sz="1800" dirty="0" smtClean="0"/>
              <a:t>DC</a:t>
            </a:r>
            <a:r>
              <a:rPr kumimoji="1" lang="ja-JP" altLang="en-US" sz="1800" dirty="0" smtClean="0"/>
              <a:t>位置制御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振り子のモードのダンピング</a:t>
            </a:r>
            <a:endParaRPr kumimoji="1" lang="en-US" altLang="ja-JP" sz="1800" dirty="0" smtClean="0"/>
          </a:p>
          <a:p>
            <a:endParaRPr kumimoji="1" lang="en-US" altLang="ja-JP" sz="1800" dirty="0"/>
          </a:p>
          <a:p>
            <a:r>
              <a:rPr kumimoji="1" lang="ja-JP" altLang="en-US" sz="1800" b="1" dirty="0" smtClean="0"/>
              <a:t>本講演では、プレアイソレータの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DC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位置制御、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モード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ダンピング</a:t>
            </a:r>
            <a:r>
              <a:rPr kumimoji="1" lang="ja-JP" altLang="en-US" sz="1800" b="1" dirty="0" smtClean="0"/>
              <a:t>の試験に関して報告する</a:t>
            </a:r>
            <a:endParaRPr kumimoji="1" lang="ja-JP" alt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Virtual </a:t>
            </a:r>
            <a:r>
              <a:rPr lang="en-US" altLang="ja-JP" dirty="0" smtClean="0"/>
              <a:t>θ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1703"/>
            <a:ext cx="4119334" cy="29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24744"/>
            <a:ext cx="4067944" cy="24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674726"/>
            <a:ext cx="4067944" cy="24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Damping Result (Spectrum)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7" y="1772816"/>
            <a:ext cx="75256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矢印コネクタ 16"/>
          <p:cNvCxnSpPr/>
          <p:nvPr/>
        </p:nvCxnSpPr>
        <p:spPr>
          <a:xfrm>
            <a:off x="3769751" y="1772816"/>
            <a:ext cx="55147" cy="86434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/>
          <p:nvPr/>
        </p:nvSpPr>
        <p:spPr>
          <a:xfrm>
            <a:off x="3491880" y="1383159"/>
            <a:ext cx="13458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Damped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049523" y="1772816"/>
            <a:ext cx="268814" cy="10083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18337" y="1772816"/>
            <a:ext cx="594485" cy="9297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27984" y="1772816"/>
            <a:ext cx="1386573" cy="14732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 rot="16200000">
            <a:off x="107134" y="2512319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sp>
        <p:nvSpPr>
          <p:cNvPr id="11" name="TextBox 1"/>
          <p:cNvSpPr txBox="1"/>
          <p:nvPr/>
        </p:nvSpPr>
        <p:spPr>
          <a:xfrm>
            <a:off x="408659" y="836712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・振り子の捩れモードは制御フィルターの設計上ダンプされていない</a:t>
            </a:r>
            <a:r>
              <a:rPr lang="ja-JP" altLang="en-US" b="1" dirty="0"/>
              <a:t>が</a:t>
            </a:r>
            <a:r>
              <a:rPr lang="ja-JP" altLang="en-US" b="1" dirty="0" smtClean="0"/>
              <a:t>、その下に吊られる</a:t>
            </a:r>
            <a:r>
              <a:rPr lang="en-US" altLang="ja-JP" b="1" dirty="0" smtClean="0"/>
              <a:t>Eddy Current Damper </a:t>
            </a:r>
            <a:r>
              <a:rPr lang="ja-JP" altLang="en-US" b="1" dirty="0" smtClean="0"/>
              <a:t>によりダンピングされる予定である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39301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Damping Result (Residual RMS)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6365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331639" y="1052736"/>
            <a:ext cx="65995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(50μm, 20μm, 10μm) </a:t>
            </a:r>
            <a:r>
              <a:rPr lang="en-US" altLang="ja-JP" sz="2400" b="1" dirty="0" smtClean="0">
                <a:solidFill>
                  <a:srgbClr val="002060"/>
                </a:solidFill>
                <a:sym typeface="Wingdings" pitchFamily="2" charset="2"/>
              </a:rPr>
              <a:t> (2μm, 2μm, 4 </a:t>
            </a:r>
            <a:r>
              <a:rPr lang="en-US" altLang="ja-JP" sz="2400" b="1" dirty="0" err="1" smtClean="0">
                <a:solidFill>
                  <a:srgbClr val="002060"/>
                </a:solidFill>
                <a:sym typeface="Wingdings" pitchFamily="2" charset="2"/>
              </a:rPr>
              <a:t>μm</a:t>
            </a:r>
            <a:r>
              <a:rPr lang="en-US" altLang="ja-JP" sz="2400" b="1" dirty="0" smtClean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 rot="16200000">
            <a:off x="477841" y="2503193"/>
            <a:ext cx="535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13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Filter Open Loop TF 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477841" y="2503193"/>
            <a:ext cx="535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4018"/>
            <a:ext cx="4067943" cy="27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052736"/>
            <a:ext cx="400745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" y="3669948"/>
            <a:ext cx="3986634" cy="263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8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Filter Open Loop TF (Y)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477841" y="2503193"/>
            <a:ext cx="535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9" y="1052737"/>
            <a:ext cx="3744416" cy="25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6" y="1017788"/>
            <a:ext cx="3949034" cy="277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0" y="3516302"/>
            <a:ext cx="3744416" cy="24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Filter Open Loop TF (Yaw)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477841" y="2503193"/>
            <a:ext cx="535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0" y="1017787"/>
            <a:ext cx="3729896" cy="253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087449"/>
            <a:ext cx="3885435" cy="270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" y="3549595"/>
            <a:ext cx="3840371" cy="271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4355976" y="3933056"/>
            <a:ext cx="4608512" cy="1591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45">
            <a:off x="181127" y="1548379"/>
            <a:ext cx="4130482" cy="3341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Pre-Isolator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662304" y="1490278"/>
            <a:ext cx="348906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サブタイトル 2"/>
          <p:cNvSpPr txBox="1">
            <a:spLocks/>
          </p:cNvSpPr>
          <p:nvPr/>
        </p:nvSpPr>
        <p:spPr>
          <a:xfrm>
            <a:off x="1804355" y="1052736"/>
            <a:ext cx="1255477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~1.2 m</a:t>
            </a:r>
            <a:endParaRPr lang="ja-JP" altLang="en-US" sz="2400" b="1" dirty="0">
              <a:solidFill>
                <a:srgbClr val="C0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369008" y="2276872"/>
            <a:ext cx="0" cy="2592288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369008" y="4221088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32904" y="5405154"/>
            <a:ext cx="18722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試験マス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2246368" y="1628800"/>
            <a:ext cx="2397640" cy="259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サブタイトル 2"/>
          <p:cNvSpPr txBox="1">
            <a:spLocks/>
          </p:cNvSpPr>
          <p:nvPr/>
        </p:nvSpPr>
        <p:spPr>
          <a:xfrm>
            <a:off x="4605293" y="1184548"/>
            <a:ext cx="1838915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倒立振り子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7748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56" y="2355413"/>
            <a:ext cx="1273663" cy="9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20" y="2205514"/>
            <a:ext cx="1235062" cy="12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サブタイトル 2"/>
          <p:cNvSpPr txBox="1">
            <a:spLocks/>
          </p:cNvSpPr>
          <p:nvPr/>
        </p:nvSpPr>
        <p:spPr>
          <a:xfrm>
            <a:off x="4901952" y="1916832"/>
            <a:ext cx="3708412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水平方向には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X, Y, θ 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の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3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自由度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4499992" y="4358005"/>
            <a:ext cx="4320480" cy="736049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・温度変化等によるドリフトの制御</a:t>
            </a:r>
            <a:endParaRPr lang="en-US" altLang="ja-JP" sz="1800" b="1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・共振周波数での大きな揺れのダンプ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5" name="サブタイトル 2"/>
          <p:cNvSpPr txBox="1">
            <a:spLocks/>
          </p:cNvSpPr>
          <p:nvPr/>
        </p:nvSpPr>
        <p:spPr>
          <a:xfrm>
            <a:off x="4572000" y="4011416"/>
            <a:ext cx="3708412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観測中は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7" name="サブタイトル 2"/>
          <p:cNvSpPr txBox="1">
            <a:spLocks/>
          </p:cNvSpPr>
          <p:nvPr/>
        </p:nvSpPr>
        <p:spPr>
          <a:xfrm>
            <a:off x="4644008" y="5020178"/>
            <a:ext cx="3960440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が必要！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H="1">
            <a:off x="3811144" y="1628800"/>
            <a:ext cx="1090808" cy="2139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944996" y="1523309"/>
            <a:ext cx="3554996" cy="22445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91" y="2234824"/>
            <a:ext cx="3981541" cy="31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45">
            <a:off x="181127" y="1548379"/>
            <a:ext cx="4130482" cy="3341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Pre-Isolator, Purpose of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662304" y="1490278"/>
            <a:ext cx="348906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サブタイトル 2"/>
          <p:cNvSpPr txBox="1">
            <a:spLocks/>
          </p:cNvSpPr>
          <p:nvPr/>
        </p:nvSpPr>
        <p:spPr>
          <a:xfrm>
            <a:off x="1804355" y="1052736"/>
            <a:ext cx="1255477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~1.2 m</a:t>
            </a:r>
            <a:endParaRPr lang="ja-JP" altLang="en-US" sz="2400" b="1" dirty="0">
              <a:solidFill>
                <a:srgbClr val="C0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369008" y="2276872"/>
            <a:ext cx="0" cy="2592288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369008" y="4221088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32904" y="5405154"/>
            <a:ext cx="18722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試験マス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/>
          <p:cNvCxnSpPr>
            <a:stCxn id="37" idx="1"/>
          </p:cNvCxnSpPr>
          <p:nvPr/>
        </p:nvCxnSpPr>
        <p:spPr>
          <a:xfrm flipH="1">
            <a:off x="3203848" y="1701458"/>
            <a:ext cx="2088232" cy="15174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サブタイトル 2"/>
          <p:cNvSpPr txBox="1">
            <a:spLocks/>
          </p:cNvSpPr>
          <p:nvPr/>
        </p:nvSpPr>
        <p:spPr>
          <a:xfrm>
            <a:off x="5292080" y="1340768"/>
            <a:ext cx="2664296" cy="721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LVDT (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変位センサー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)</a:t>
            </a:r>
            <a:b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39" name="直線矢印コネクタ 38"/>
          <p:cNvCxnSpPr>
            <a:stCxn id="43" idx="1"/>
          </p:cNvCxnSpPr>
          <p:nvPr/>
        </p:nvCxnSpPr>
        <p:spPr>
          <a:xfrm flipH="1">
            <a:off x="1432904" y="1088415"/>
            <a:ext cx="3825885" cy="2000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サブタイトル 2"/>
          <p:cNvSpPr txBox="1">
            <a:spLocks/>
          </p:cNvSpPr>
          <p:nvPr/>
        </p:nvSpPr>
        <p:spPr>
          <a:xfrm>
            <a:off x="5258789" y="908070"/>
            <a:ext cx="2919035" cy="360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DC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ポジショニング用ばね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4721440" y="5445224"/>
            <a:ext cx="36669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これらのセンサー、アクチュエータによる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3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自由度同時制御を行う</a:t>
            </a:r>
            <a:endParaRPr lang="en-US" altLang="ja-JP" sz="1800" b="1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デジタルシステム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（構築：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宮川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ja-JP" altLang="en-US" b="1" dirty="0" smtClean="0"/>
              <a:t>を用いたリアルタイム制御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多チャンネルの信号を同時処理でき、リアルタイムで制御フィルターを変更できる</a:t>
            </a:r>
            <a:endParaRPr lang="en-US" altLang="ja-JP" b="1" dirty="0"/>
          </a:p>
          <a:p>
            <a:endParaRPr lang="en-US" altLang="ja-JP" b="1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⇒多自由度の制御を行いやすい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217752"/>
            <a:ext cx="4416789" cy="59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サブタイトル 2"/>
          <p:cNvSpPr txBox="1">
            <a:spLocks/>
          </p:cNvSpPr>
          <p:nvPr/>
        </p:nvSpPr>
        <p:spPr>
          <a:xfrm>
            <a:off x="5868144" y="212440"/>
            <a:ext cx="1648725" cy="768288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Pre-Isolator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Prototype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4572000" y="3284984"/>
            <a:ext cx="2232248" cy="921003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Digital System</a:t>
            </a:r>
            <a:b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</a:br>
            <a: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&amp; Electric Devices</a:t>
            </a:r>
            <a:endParaRPr lang="ja-JP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6588224" y="3501008"/>
            <a:ext cx="2232248" cy="46050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Client PC</a:t>
            </a:r>
            <a:endParaRPr lang="ja-JP" alt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08" y="4533841"/>
            <a:ext cx="2206184" cy="163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" y="4533841"/>
            <a:ext cx="2232446" cy="16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1"/>
          <p:cNvSpPr txBox="1"/>
          <p:nvPr/>
        </p:nvSpPr>
        <p:spPr>
          <a:xfrm>
            <a:off x="323528" y="416450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クライアントシステムの表示例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716016" y="57959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＠東京大学柏キャンパス宇宙線研究所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945632" y="1484784"/>
            <a:ext cx="626368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4572000" y="2024844"/>
            <a:ext cx="2120506" cy="3492388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Sensor Output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" y="1988840"/>
            <a:ext cx="60787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323527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・地面振動で励起される揺れを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個の</a:t>
            </a:r>
            <a:r>
              <a:rPr lang="en-US" altLang="ja-JP" b="1" dirty="0" smtClean="0"/>
              <a:t>LVDT</a:t>
            </a:r>
            <a:r>
              <a:rPr lang="ja-JP" altLang="en-US" b="1" dirty="0" smtClean="0"/>
              <a:t>で測定</a:t>
            </a:r>
            <a:endParaRPr lang="en-US" altLang="ja-JP" b="1" dirty="0" smtClean="0"/>
          </a:p>
          <a:p>
            <a:r>
              <a:rPr lang="ja-JP" altLang="en-US" b="1" dirty="0" smtClean="0"/>
              <a:t>・機械モードの共振周波数のピークを確認</a:t>
            </a:r>
            <a:endParaRPr lang="en-US" altLang="ja-JP" b="1" dirty="0" smtClean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-229151" y="2516278"/>
            <a:ext cx="1085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[count/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84809"/>
            <a:ext cx="3038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372200" y="5579948"/>
            <a:ext cx="26255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16384 digital count = 10 V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X, Y, </a:t>
            </a:r>
            <a:r>
              <a:rPr lang="en-US" altLang="ja-JP" dirty="0" smtClean="0"/>
              <a:t>θ Displacements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TextBox 1"/>
          <p:cNvSpPr txBox="1"/>
          <p:nvPr/>
        </p:nvSpPr>
        <p:spPr>
          <a:xfrm>
            <a:off x="323528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・各</a:t>
            </a:r>
            <a:r>
              <a:rPr lang="en-US" altLang="ja-JP" b="1" dirty="0" smtClean="0"/>
              <a:t>LVDT</a:t>
            </a:r>
            <a:r>
              <a:rPr lang="ja-JP" altLang="en-US" b="1" dirty="0"/>
              <a:t>を</a:t>
            </a:r>
            <a:r>
              <a:rPr lang="ja-JP" altLang="en-US" b="1" dirty="0" smtClean="0"/>
              <a:t>キャリブレーション </a:t>
            </a:r>
            <a:r>
              <a:rPr lang="en-US" altLang="ja-JP" b="1" dirty="0" smtClean="0"/>
              <a:t>(V/mm)</a:t>
            </a:r>
          </a:p>
          <a:p>
            <a:r>
              <a:rPr lang="ja-JP" altLang="en-US" b="1" dirty="0" smtClean="0"/>
              <a:t>・幾何学的配置から、</a:t>
            </a:r>
            <a:r>
              <a:rPr lang="en-US" altLang="ja-JP" b="1" dirty="0" smtClean="0"/>
              <a:t>X, Y, θ </a:t>
            </a:r>
            <a:r>
              <a:rPr lang="ja-JP" altLang="en-US" b="1" dirty="0" smtClean="0"/>
              <a:t>の変位量を計算</a:t>
            </a:r>
            <a:endParaRPr lang="en-US" altLang="ja-JP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84809"/>
            <a:ext cx="3038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1988840"/>
            <a:ext cx="59516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 rot="16200000">
            <a:off x="-194021" y="25316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sp>
        <p:nvSpPr>
          <p:cNvPr id="12" name="TextBox 1"/>
          <p:cNvSpPr txBox="1"/>
          <p:nvPr/>
        </p:nvSpPr>
        <p:spPr>
          <a:xfrm>
            <a:off x="5148063" y="1715477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X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9551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1988840"/>
            <a:ext cx="59516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2623744" y="2060847"/>
            <a:ext cx="713002" cy="307712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83" y="2060848"/>
            <a:ext cx="2979821" cy="30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Conversion to X, Y, θ Displacements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259632" y="1988840"/>
            <a:ext cx="53975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サブタイトル 2"/>
          <p:cNvSpPr txBox="1">
            <a:spLocks/>
          </p:cNvSpPr>
          <p:nvPr/>
        </p:nvSpPr>
        <p:spPr>
          <a:xfrm>
            <a:off x="114964" y="980728"/>
            <a:ext cx="1432700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ワイヤーの捩れモード</a:t>
            </a:r>
            <a:r>
              <a:rPr lang="en-US" altLang="ja-JP" sz="1800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(0.042 Hz)</a:t>
            </a:r>
            <a:endParaRPr lang="ja-JP" altLang="en-US" sz="1800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475656" y="980728"/>
            <a:ext cx="1386309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倒立振り子</a:t>
            </a: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並進モード</a:t>
            </a: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(0.133 Hz)</a:t>
            </a:r>
            <a:endParaRPr lang="ja-JP" altLang="en-US" sz="1800" b="1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411760" y="1988840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3167495" y="1988840"/>
            <a:ext cx="338502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サブタイトル 2"/>
          <p:cNvSpPr txBox="1">
            <a:spLocks/>
          </p:cNvSpPr>
          <p:nvPr/>
        </p:nvSpPr>
        <p:spPr>
          <a:xfrm>
            <a:off x="2987824" y="980728"/>
            <a:ext cx="1397045" cy="1008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倒立振り子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回転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モード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(0.207 Hz)</a:t>
            </a:r>
            <a:endParaRPr lang="ja-JP" altLang="en-US" sz="1800" b="1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733482" y="1844824"/>
            <a:ext cx="98253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サブタイトル 2"/>
          <p:cNvSpPr txBox="1">
            <a:spLocks/>
          </p:cNvSpPr>
          <p:nvPr/>
        </p:nvSpPr>
        <p:spPr>
          <a:xfrm>
            <a:off x="4254970" y="980728"/>
            <a:ext cx="1648724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振り子の</a:t>
            </a:r>
            <a:r>
              <a:rPr lang="en-US" altLang="ja-JP" sz="1800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並進モード</a:t>
            </a: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(0.357 Hz)</a:t>
            </a:r>
            <a:endParaRPr lang="ja-JP" altLang="en-US" sz="1800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4406368" y="1844824"/>
            <a:ext cx="149732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サブタイトル 2"/>
          <p:cNvSpPr txBox="1">
            <a:spLocks/>
          </p:cNvSpPr>
          <p:nvPr/>
        </p:nvSpPr>
        <p:spPr>
          <a:xfrm>
            <a:off x="5652120" y="980728"/>
            <a:ext cx="1714899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吊したマスの傾きモード</a:t>
            </a: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(0.865 Hz)</a:t>
            </a:r>
            <a:endParaRPr lang="ja-JP" altLang="en-US" sz="1800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179512" y="5661248"/>
            <a:ext cx="5544616" cy="504056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・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X,</a:t>
            </a: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Y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の</a:t>
            </a: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並進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運動に関する共振は縮退している</a:t>
            </a:r>
            <a:endParaRPr lang="ja-JP" altLang="en-US" sz="1800" b="1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-194021" y="25316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35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940069" y="2060848"/>
            <a:ext cx="37039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940069" y="2420888"/>
            <a:ext cx="823619" cy="840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3688" y="2060848"/>
            <a:ext cx="288031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Actuation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TextBox 1"/>
          <p:cNvSpPr txBox="1"/>
          <p:nvPr/>
        </p:nvSpPr>
        <p:spPr>
          <a:xfrm>
            <a:off x="323527" y="1052736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・各アクチュエータに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電圧を加え、</a:t>
            </a:r>
            <a:r>
              <a:rPr lang="en-US" altLang="ja-JP" b="1" dirty="0" smtClean="0"/>
              <a:t>X, Y, θ</a:t>
            </a:r>
            <a:r>
              <a:rPr lang="ja-JP" altLang="en-US" b="1" dirty="0" err="1" smtClean="0"/>
              <a:t>への</a:t>
            </a:r>
            <a:r>
              <a:rPr lang="ja-JP" altLang="en-US" b="1" dirty="0" smtClean="0"/>
              <a:t>出力を測定</a:t>
            </a:r>
            <a:endParaRPr lang="en-US" altLang="ja-JP" b="1" dirty="0" smtClean="0"/>
          </a:p>
          <a:p>
            <a:r>
              <a:rPr lang="ja-JP" altLang="en-US" b="1" dirty="0" smtClean="0">
                <a:sym typeface="Wingdings" pitchFamily="2" charset="2"/>
              </a:rPr>
              <a:t>・各自由度の運動のみ励起するようなアクチュエータ出力バランスを計算</a:t>
            </a:r>
            <a:endParaRPr lang="en-US" altLang="ja-JP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8732"/>
            <a:ext cx="3190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99592" y="2084655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X	Y	Yaw</a:t>
            </a:r>
          </a:p>
          <a:p>
            <a:r>
              <a:rPr lang="en-US" altLang="ja-JP" dirty="0"/>
              <a:t>Act 1	0.0672	0.0762	0.0864</a:t>
            </a:r>
          </a:p>
          <a:p>
            <a:r>
              <a:rPr lang="en-US" altLang="ja-JP" dirty="0"/>
              <a:t>Act 2	-0.0759	0.1656	-0.1492</a:t>
            </a:r>
          </a:p>
          <a:p>
            <a:r>
              <a:rPr lang="en-US" altLang="ja-JP" dirty="0"/>
              <a:t>Act 3	0.1472	0.0321	-0.1181</a:t>
            </a:r>
          </a:p>
        </p:txBody>
      </p:sp>
      <p:sp>
        <p:nvSpPr>
          <p:cNvPr id="8" name="下矢印 7"/>
          <p:cNvSpPr/>
          <p:nvPr/>
        </p:nvSpPr>
        <p:spPr>
          <a:xfrm>
            <a:off x="2251614" y="3609950"/>
            <a:ext cx="1096250" cy="539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44008" y="2872717"/>
            <a:ext cx="125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μm</a:t>
            </a:r>
            <a:r>
              <a:rPr lang="en-US" altLang="ja-JP" dirty="0" smtClean="0"/>
              <a:t>/count]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940069" y="4365104"/>
            <a:ext cx="37039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940069" y="4725144"/>
            <a:ext cx="823619" cy="840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763688" y="4365104"/>
            <a:ext cx="2880319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899592" y="4388911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</a:t>
            </a:r>
            <a:r>
              <a:rPr lang="en-US" altLang="ja-JP" dirty="0" smtClean="0"/>
              <a:t>Act 1</a:t>
            </a:r>
            <a:r>
              <a:rPr lang="en-US" altLang="ja-JP" dirty="0"/>
              <a:t>	</a:t>
            </a:r>
            <a:r>
              <a:rPr lang="en-US" altLang="ja-JP" dirty="0" smtClean="0"/>
              <a:t>Act 2</a:t>
            </a:r>
            <a:r>
              <a:rPr lang="en-US" altLang="ja-JP" dirty="0"/>
              <a:t>	</a:t>
            </a:r>
            <a:r>
              <a:rPr lang="en-US" altLang="ja-JP" dirty="0" smtClean="0"/>
              <a:t>Act 3</a:t>
            </a:r>
            <a:endParaRPr lang="en-US" altLang="ja-JP" dirty="0"/>
          </a:p>
          <a:p>
            <a:r>
              <a:rPr lang="en-US" altLang="ja-JP" dirty="0" smtClean="0"/>
              <a:t>X</a:t>
            </a:r>
            <a:r>
              <a:rPr lang="en-US" altLang="ja-JP" dirty="0"/>
              <a:t>	 </a:t>
            </a:r>
            <a:r>
              <a:rPr lang="en-US" altLang="ja-JP" dirty="0" smtClean="0"/>
              <a:t>2.6066 </a:t>
            </a:r>
            <a:r>
              <a:rPr lang="en-US" altLang="ja-JP" dirty="0"/>
              <a:t>	 -</a:t>
            </a:r>
            <a:r>
              <a:rPr lang="en-US" altLang="ja-JP" dirty="0" smtClean="0"/>
              <a:t>2.0779 </a:t>
            </a:r>
            <a:r>
              <a:rPr lang="en-US" altLang="ja-JP" dirty="0"/>
              <a:t>	 </a:t>
            </a:r>
            <a:r>
              <a:rPr lang="en-US" altLang="ja-JP" dirty="0" smtClean="0"/>
              <a:t>4.5320</a:t>
            </a:r>
            <a:endParaRPr lang="en-US" altLang="ja-JP" dirty="0"/>
          </a:p>
          <a:p>
            <a:r>
              <a:rPr lang="en-US" altLang="ja-JP" dirty="0"/>
              <a:t>Y	 </a:t>
            </a:r>
            <a:r>
              <a:rPr lang="en-US" altLang="ja-JP" dirty="0" smtClean="0"/>
              <a:t>5.4585</a:t>
            </a:r>
            <a:r>
              <a:rPr lang="en-US" altLang="ja-JP" dirty="0"/>
              <a:t>	 </a:t>
            </a:r>
            <a:r>
              <a:rPr lang="en-US" altLang="ja-JP" dirty="0" smtClean="0"/>
              <a:t>3.6455</a:t>
            </a:r>
            <a:r>
              <a:rPr lang="en-US" altLang="ja-JP" dirty="0"/>
              <a:t>	- </a:t>
            </a:r>
            <a:r>
              <a:rPr lang="en-US" altLang="ja-JP" dirty="0" smtClean="0"/>
              <a:t>0.6122</a:t>
            </a:r>
            <a:endParaRPr lang="en-US" altLang="ja-JP" dirty="0"/>
          </a:p>
          <a:p>
            <a:r>
              <a:rPr lang="en-US" altLang="ja-JP" dirty="0" smtClean="0"/>
              <a:t>Yaw</a:t>
            </a:r>
            <a:r>
              <a:rPr lang="en-US" altLang="ja-JP" dirty="0"/>
              <a:t>	 </a:t>
            </a:r>
            <a:r>
              <a:rPr lang="en-US" altLang="ja-JP" dirty="0" smtClean="0"/>
              <a:t>4.73255</a:t>
            </a:r>
            <a:r>
              <a:rPr lang="en-US" altLang="ja-JP" dirty="0"/>
              <a:t>	 -</a:t>
            </a:r>
            <a:r>
              <a:rPr lang="en-US" altLang="ja-JP" dirty="0" smtClean="0"/>
              <a:t>1.599</a:t>
            </a:r>
            <a:r>
              <a:rPr lang="en-US" altLang="ja-JP" dirty="0"/>
              <a:t>	- </a:t>
            </a:r>
            <a:r>
              <a:rPr lang="en-US" altLang="ja-JP" dirty="0" smtClean="0"/>
              <a:t>2.9850</a:t>
            </a:r>
            <a:endParaRPr lang="en-US" altLang="ja-JP" dirty="0"/>
          </a:p>
        </p:txBody>
      </p:sp>
      <p:sp>
        <p:nvSpPr>
          <p:cNvPr id="39" name="正方形/長方形 38"/>
          <p:cNvSpPr/>
          <p:nvPr/>
        </p:nvSpPr>
        <p:spPr>
          <a:xfrm>
            <a:off x="3332539" y="37077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逆行列</a:t>
            </a:r>
            <a:endParaRPr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300192" y="5661248"/>
            <a:ext cx="26255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16384 digital count = 10 V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774</Words>
  <Application>Microsoft Office PowerPoint</Application>
  <PresentationFormat>画面に合わせる (4:3)</PresentationFormat>
  <Paragraphs>168</Paragraphs>
  <Slides>25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Larissa-Design</vt:lpstr>
      <vt:lpstr>KAGRA用防振装置のプレアイソレータの性能測定 II</vt:lpstr>
      <vt:lpstr>Overview</vt:lpstr>
      <vt:lpstr>Pre-Isolator</vt:lpstr>
      <vt:lpstr>Pre-Isolator, Purpose of this Work</vt:lpstr>
      <vt:lpstr>Experimental Setup</vt:lpstr>
      <vt:lpstr>Position Sensor Output Spectrum</vt:lpstr>
      <vt:lpstr>Conversion to X, Y, θ Displacements</vt:lpstr>
      <vt:lpstr>Conversion to X, Y, θ Displacements</vt:lpstr>
      <vt:lpstr>Actuation Efficiency</vt:lpstr>
      <vt:lpstr>Response to X, Y, θ Actuation</vt:lpstr>
      <vt:lpstr>Active Control Setup</vt:lpstr>
      <vt:lpstr>Active Control Demonstration</vt:lpstr>
      <vt:lpstr>Active Control Demonstration</vt:lpstr>
      <vt:lpstr>Summary</vt:lpstr>
      <vt:lpstr>Thank you for your attention</vt:lpstr>
      <vt:lpstr>Appendices</vt:lpstr>
      <vt:lpstr>Inverted Pendulum Tuning</vt:lpstr>
      <vt:lpstr>Response to Virtual X Actuation</vt:lpstr>
      <vt:lpstr>Response to Virtual Y Actuation</vt:lpstr>
      <vt:lpstr>Response to Virtual θ Actuation</vt:lpstr>
      <vt:lpstr>Active Damping Result (Spectrum)</vt:lpstr>
      <vt:lpstr>Active Damping Result (Residual RMS)</vt:lpstr>
      <vt:lpstr>Damping Filter Open Loop TF (X)</vt:lpstr>
      <vt:lpstr>Damping Filter Open Loop TF (Y)</vt:lpstr>
      <vt:lpstr>Damping Filter Open Loop TF (Yaw)</vt:lpstr>
    </vt:vector>
  </TitlesOfParts>
  <Company>Institut für Gravitationsphysik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Opto-mechanical coupling in a Michelson-Sagnac</dc:title>
  <dc:creator>Henning Kaufer</dc:creator>
  <cp:lastModifiedBy>tsekiguchi</cp:lastModifiedBy>
  <cp:revision>1330</cp:revision>
  <dcterms:created xsi:type="dcterms:W3CDTF">2011-01-04T09:05:01Z</dcterms:created>
  <dcterms:modified xsi:type="dcterms:W3CDTF">2012-09-10T03:06:12Z</dcterms:modified>
</cp:coreProperties>
</file>