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81" r:id="rId4"/>
    <p:sldId id="298" r:id="rId5"/>
    <p:sldId id="280" r:id="rId6"/>
    <p:sldId id="291" r:id="rId7"/>
    <p:sldId id="292" r:id="rId8"/>
    <p:sldId id="293" r:id="rId9"/>
    <p:sldId id="294" r:id="rId10"/>
    <p:sldId id="304" r:id="rId11"/>
    <p:sldId id="296" r:id="rId12"/>
    <p:sldId id="300" r:id="rId13"/>
    <p:sldId id="297" r:id="rId14"/>
    <p:sldId id="289" r:id="rId15"/>
    <p:sldId id="307" r:id="rId16"/>
    <p:sldId id="299" r:id="rId17"/>
    <p:sldId id="295" r:id="rId18"/>
    <p:sldId id="305" r:id="rId19"/>
    <p:sldId id="306" r:id="rId20"/>
    <p:sldId id="303" r:id="rId21"/>
    <p:sldId id="302" r:id="rId22"/>
  </p:sldIdLst>
  <p:sldSz cx="9144000" cy="6858000" type="screen4x3"/>
  <p:notesSz cx="10234613" cy="146637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85846" autoAdjust="0"/>
  </p:normalViewPr>
  <p:slideViewPr>
    <p:cSldViewPr>
      <p:cViewPr varScale="1">
        <p:scale>
          <a:sx n="66" d="100"/>
          <a:sy n="66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8" cy="733187"/>
          </a:xfrm>
          <a:prstGeom prst="rect">
            <a:avLst/>
          </a:prstGeom>
        </p:spPr>
        <p:txBody>
          <a:bodyPr vert="horz" lIns="142253" tIns="71126" rIns="142253" bIns="71126" rtlCol="0"/>
          <a:lstStyle>
            <a:lvl1pPr algn="l">
              <a:defRPr sz="20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50" y="1"/>
            <a:ext cx="4434998" cy="733187"/>
          </a:xfrm>
          <a:prstGeom prst="rect">
            <a:avLst/>
          </a:prstGeom>
        </p:spPr>
        <p:txBody>
          <a:bodyPr vert="horz" lIns="142253" tIns="71126" rIns="142253" bIns="71126" rtlCol="0"/>
          <a:lstStyle>
            <a:lvl1pPr algn="r">
              <a:defRPr sz="2000"/>
            </a:lvl1pPr>
          </a:lstStyle>
          <a:p>
            <a:fld id="{57DF2EA2-CF93-43A9-8038-927FA5B6F6B4}" type="datetimeFigureOut">
              <a:rPr lang="de-DE" smtClean="0"/>
              <a:pPr/>
              <a:t>07.09.2012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4150" y="1103313"/>
            <a:ext cx="7326313" cy="5494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253" tIns="71126" rIns="142253" bIns="7112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6965275"/>
            <a:ext cx="8187690" cy="6598682"/>
          </a:xfrm>
          <a:prstGeom prst="rect">
            <a:avLst/>
          </a:prstGeom>
        </p:spPr>
        <p:txBody>
          <a:bodyPr vert="horz" lIns="142253" tIns="71126" rIns="142253" bIns="7112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13928007"/>
            <a:ext cx="4434998" cy="733187"/>
          </a:xfrm>
          <a:prstGeom prst="rect">
            <a:avLst/>
          </a:prstGeom>
        </p:spPr>
        <p:txBody>
          <a:bodyPr vert="horz" lIns="142253" tIns="71126" rIns="142253" bIns="71126" rtlCol="0" anchor="b"/>
          <a:lstStyle>
            <a:lvl1pPr algn="l">
              <a:defRPr sz="20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50" y="13928007"/>
            <a:ext cx="4434998" cy="733187"/>
          </a:xfrm>
          <a:prstGeom prst="rect">
            <a:avLst/>
          </a:prstGeom>
        </p:spPr>
        <p:txBody>
          <a:bodyPr vert="horz" lIns="142253" tIns="71126" rIns="142253" bIns="71126" rtlCol="0" anchor="b"/>
          <a:lstStyle>
            <a:lvl1pPr algn="r">
              <a:defRPr sz="2000"/>
            </a:lvl1pPr>
          </a:lstStyle>
          <a:p>
            <a:fld id="{20149CAE-4E88-4A57-84D2-7AB66885FC1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40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18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404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5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79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6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ct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8604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48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CAE-4E88-4A57-84D2-7AB66885FC1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648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ECB2-8609-4612-B136-4EC12F569237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20B5-C764-410C-BC6C-DEFCA1619B1D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3BF58-7481-4418-BA7C-F2F4E1F9B8BE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6301203"/>
            <a:ext cx="9144000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4525963"/>
          </a:xfrm>
        </p:spPr>
        <p:txBody>
          <a:bodyPr>
            <a:normAutofit/>
          </a:bodyPr>
          <a:lstStyle>
            <a:lvl1pPr>
              <a:defRPr sz="2400" b="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92696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</a:t>
            </a:r>
            <a:endParaRPr lang="de-DE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3877762" y="6337438"/>
            <a:ext cx="42226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300" b="0" dirty="0" smtClean="0">
                <a:solidFill>
                  <a:schemeClr val="bg1"/>
                </a:solidFill>
              </a:rPr>
              <a:t>Takanori Sekiguchi</a:t>
            </a:r>
          </a:p>
          <a:p>
            <a:pPr algn="ctr"/>
            <a:r>
              <a:rPr lang="de-DE" sz="1300" b="0" dirty="0" smtClean="0">
                <a:solidFill>
                  <a:srgbClr val="FFFF00"/>
                </a:solidFill>
              </a:rPr>
              <a:t>Anual Meeting of Physics</a:t>
            </a:r>
            <a:r>
              <a:rPr lang="de-DE" sz="1300" b="0" baseline="0" dirty="0" smtClean="0">
                <a:solidFill>
                  <a:srgbClr val="FFFF00"/>
                </a:solidFill>
              </a:rPr>
              <a:t> Society of Japan (Sep. 11th, 2012)</a:t>
            </a:r>
            <a:endParaRPr lang="de-DE" sz="1300" b="0" dirty="0">
              <a:solidFill>
                <a:srgbClr val="FFFF00"/>
              </a:solidFill>
            </a:endParaRP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>
          <a:xfrm>
            <a:off x="8244408" y="6381328"/>
            <a:ext cx="792088" cy="365125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fld id="{F6F58ED1-7DA8-44AB-BE95-40629BCD7483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6376343"/>
            <a:ext cx="929860" cy="43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76343"/>
            <a:ext cx="15240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72" y="6376342"/>
            <a:ext cx="1035508" cy="43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83C9-1758-4BC6-80E8-5074787E3513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C780-994B-426B-969B-59EA46A2ACF4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4E5-8BD8-46D5-94CB-0F15DBA22155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C0A3-993D-429D-A65D-BE3E884F4515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2E6C-F757-414B-9621-FB07F6CE85FA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3AF5-CA48-4D46-A52F-4790C2910366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CA1F-D39D-48C1-AE78-48659A21AC0A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72000-DAFD-427F-81F4-D3F3899AB08D}" type="datetime1">
              <a:rPr lang="de-DE" smtClean="0"/>
              <a:pPr/>
              <a:t>07.09.2012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8ED1-7DA8-44AB-BE95-40629BCD748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319015"/>
            <a:ext cx="7992888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KAGRA</a:t>
            </a:r>
            <a:r>
              <a:rPr lang="ja-JP" altLang="en-US" sz="3600" b="1" dirty="0" smtClean="0"/>
              <a:t>用防振装置のプレアイソレータの性能測定 </a:t>
            </a:r>
            <a:r>
              <a:rPr lang="en-US" altLang="ja-JP" sz="3600" b="1" dirty="0" smtClean="0"/>
              <a:t>II</a:t>
            </a:r>
            <a:endParaRPr lang="de-DE" sz="36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988768"/>
            <a:ext cx="6696744" cy="1320552"/>
          </a:xfrm>
        </p:spPr>
        <p:txBody>
          <a:bodyPr>
            <a:normAutofit/>
          </a:bodyPr>
          <a:lstStyle/>
          <a:p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高橋</a:t>
            </a:r>
            <a:r>
              <a:rPr lang="ja-JP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竜太郎，山元一広，内山隆，石崎秀</a:t>
            </a: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晴，高森</a:t>
            </a:r>
            <a:r>
              <a:rPr lang="ja-JP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昭光，宮川治</a:t>
            </a: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上泉</a:t>
            </a:r>
            <a:r>
              <a:rPr lang="ja-JP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眞</a:t>
            </a: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裕，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Riccardo </a:t>
            </a:r>
            <a:r>
              <a:rPr lang="en-US" altLang="ja-JP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DeSalvo</a:t>
            </a:r>
            <a:r>
              <a:rPr lang="ja-JP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Ettore</a:t>
            </a:r>
            <a:r>
              <a:rPr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Majorana</a:t>
            </a:r>
            <a:r>
              <a:rPr lang="ja-JP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Eric </a:t>
            </a:r>
            <a:r>
              <a:rPr lang="en-US" altLang="ja-JP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Hennes</a:t>
            </a:r>
            <a:r>
              <a:rPr lang="ja-JP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 </a:t>
            </a:r>
            <a:r>
              <a:rPr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van den 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Brand</a:t>
            </a:r>
            <a:r>
              <a:rPr lang="ja-JP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Alessandro </a:t>
            </a:r>
            <a:r>
              <a:rPr lang="en-US" altLang="ja-JP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Bertolini</a:t>
            </a:r>
            <a:r>
              <a:rPr lang="ja-JP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Nicholas 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Lockerbie</a:t>
            </a:r>
            <a:r>
              <a:rPr lang="ja-JP" altLang="en-US" sz="1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altLang="ja-JP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大橋</a:t>
            </a:r>
            <a:r>
              <a:rPr lang="ja-JP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正健，黒田和明</a:t>
            </a:r>
            <a:r>
              <a:rPr lang="ja-JP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，</a:t>
            </a:r>
            <a:r>
              <a:rPr lang="en-US" altLang="ja-JP" sz="1800" b="1" dirty="0" smtClean="0">
                <a:solidFill>
                  <a:srgbClr val="7030A0"/>
                </a:solidFill>
              </a:rPr>
              <a:t>KAGRA Collaboration</a:t>
            </a:r>
            <a:endParaRPr lang="de-DE" sz="1800" dirty="0" err="1">
              <a:solidFill>
                <a:srgbClr val="703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5779"/>
            <a:ext cx="1439318" cy="67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1" y="404664"/>
            <a:ext cx="200370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6775"/>
            <a:ext cx="2016224" cy="99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Untertitel 2"/>
          <p:cNvSpPr txBox="1">
            <a:spLocks/>
          </p:cNvSpPr>
          <p:nvPr/>
        </p:nvSpPr>
        <p:spPr>
          <a:xfrm>
            <a:off x="1403648" y="4568924"/>
            <a:ext cx="6696744" cy="58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dirty="0" smtClean="0">
                <a:solidFill>
                  <a:schemeClr val="accent3">
                    <a:lumMod val="50000"/>
                  </a:schemeClr>
                </a:solidFill>
              </a:rPr>
              <a:t>東京大学大学院 理学系研究科 物理学専攻 博士１年</a:t>
            </a:r>
            <a:r>
              <a:rPr lang="ja-JP" altLang="en-US" sz="1800" b="1" dirty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lang="ja-JP" altLang="en-US" sz="1800" b="1" u="sng" dirty="0" smtClean="0">
                <a:solidFill>
                  <a:schemeClr val="accent3">
                    <a:lumMod val="50000"/>
                  </a:schemeClr>
                </a:solidFill>
              </a:rPr>
              <a:t>関口貴令</a:t>
            </a:r>
            <a:endParaRPr lang="de-DE" sz="1800" b="1" u="sng" dirty="0" err="1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X, Y, </a:t>
            </a:r>
            <a:r>
              <a:rPr lang="en-US" altLang="ja-JP" dirty="0" smtClean="0"/>
              <a:t>θ</a:t>
            </a:r>
            <a:r>
              <a:rPr lang="ja-JP" altLang="en-US" dirty="0"/>
              <a:t> </a:t>
            </a:r>
            <a:r>
              <a:rPr lang="en-US" dirty="0" smtClean="0"/>
              <a:t>Actuation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0" y="1124744"/>
            <a:ext cx="4094849" cy="249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62" y="1124744"/>
            <a:ext cx="3996962" cy="245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"/>
          <p:cNvSpPr txBox="1"/>
          <p:nvPr/>
        </p:nvSpPr>
        <p:spPr>
          <a:xfrm>
            <a:off x="683567" y="827420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Actuator X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4788024" y="827420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Actuator Y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09524" y="3445225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Actuator θ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0" y="3804454"/>
            <a:ext cx="4094332" cy="250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1"/>
          <p:cNvSpPr txBox="1"/>
          <p:nvPr/>
        </p:nvSpPr>
        <p:spPr>
          <a:xfrm>
            <a:off x="7524327" y="3399130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X </a:t>
            </a:r>
            <a:r>
              <a:rPr lang="en-US" altLang="ja-JP" b="1" dirty="0" smtClean="0">
                <a:solidFill>
                  <a:srgbClr val="0070C0"/>
                </a:solidFill>
              </a:rPr>
              <a:t>Y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/>
              <a:t>θ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4499992" y="3861048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バーチャルな</a:t>
            </a:r>
            <a:r>
              <a:rPr lang="en-US" altLang="ja-JP" b="1" dirty="0" smtClean="0"/>
              <a:t>X, Y, θ</a:t>
            </a:r>
            <a:r>
              <a:rPr lang="ja-JP" altLang="en-US" b="1" dirty="0" smtClean="0"/>
              <a:t>のアクチュエータから各自由度の変位への伝達関数を測定</a:t>
            </a:r>
            <a:endParaRPr lang="en-US" altLang="ja-JP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b="1" dirty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 </a:t>
            </a:r>
            <a:r>
              <a:rPr lang="en-US" altLang="ja-JP" b="1" dirty="0" smtClean="0">
                <a:solidFill>
                  <a:srgbClr val="0070C0"/>
                </a:solidFill>
              </a:rPr>
              <a:t>Y</a:t>
            </a:r>
            <a:r>
              <a:rPr lang="ja-JP" altLang="en-US" b="1" dirty="0" smtClean="0"/>
              <a:t>から</a:t>
            </a:r>
            <a:r>
              <a:rPr lang="en-US" altLang="ja-JP" b="1" dirty="0" smtClean="0"/>
              <a:t>θ</a:t>
            </a:r>
            <a:r>
              <a:rPr lang="ja-JP" altLang="en-US" b="1" dirty="0" err="1" smtClean="0"/>
              <a:t>への</a:t>
            </a:r>
            <a:r>
              <a:rPr lang="ja-JP" altLang="en-US" b="1" dirty="0" smtClean="0"/>
              <a:t>カップリング</a:t>
            </a:r>
            <a:r>
              <a:rPr lang="ja-JP" altLang="en-US" b="1" dirty="0" smtClean="0"/>
              <a:t>がやや大きい</a:t>
            </a:r>
            <a:endParaRPr lang="en-US" altLang="ja-JP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センサーの対角化が完全ではないことが原因であると思われる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2745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/>
          <p:cNvSpPr/>
          <p:nvPr/>
        </p:nvSpPr>
        <p:spPr>
          <a:xfrm>
            <a:off x="5500038" y="2482677"/>
            <a:ext cx="3427937" cy="93610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500037" y="1572099"/>
            <a:ext cx="3427937" cy="73662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500037" y="3588323"/>
            <a:ext cx="3427936" cy="848789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Control Setup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20365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4637200" cy="112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80392"/>
            <a:ext cx="388047" cy="100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7" y="5427025"/>
            <a:ext cx="4825417" cy="37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67544" y="4598975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0</a:t>
            </a:r>
            <a:endParaRPr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68804" y="4077072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180</a:t>
            </a:r>
            <a:endParaRPr lang="ja-JP" altLang="en-US" sz="1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14302" y="5147900"/>
            <a:ext cx="513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-180</a:t>
            </a:r>
            <a:endParaRPr lang="ja-JP" altLang="en-US" sz="1400" dirty="0"/>
          </a:p>
        </p:txBody>
      </p:sp>
      <p:sp>
        <p:nvSpPr>
          <p:cNvPr id="13" name="TextBox 1"/>
          <p:cNvSpPr txBox="1"/>
          <p:nvPr/>
        </p:nvSpPr>
        <p:spPr>
          <a:xfrm>
            <a:off x="323528" y="1043444"/>
            <a:ext cx="245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・制御フィルター設計</a:t>
            </a:r>
            <a:endParaRPr lang="en-US" altLang="ja-JP" b="1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3347864" y="1484784"/>
            <a:ext cx="648072" cy="3817004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Box 1"/>
          <p:cNvSpPr txBox="1"/>
          <p:nvPr/>
        </p:nvSpPr>
        <p:spPr>
          <a:xfrm>
            <a:off x="5508104" y="2628434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共振</a:t>
            </a:r>
            <a:r>
              <a:rPr lang="ja-JP" altLang="en-US" b="1" dirty="0"/>
              <a:t>付近</a:t>
            </a:r>
            <a:r>
              <a:rPr lang="ja-JP" altLang="en-US" b="1" dirty="0" smtClean="0"/>
              <a:t>では速度に比例するフィードバック力（ダンピング）</a:t>
            </a:r>
            <a:endParaRPr lang="en-US" altLang="ja-JP" b="1" dirty="0" smtClean="0"/>
          </a:p>
        </p:txBody>
      </p:sp>
      <p:sp>
        <p:nvSpPr>
          <p:cNvPr id="17" name="TextBox 1"/>
          <p:cNvSpPr txBox="1"/>
          <p:nvPr/>
        </p:nvSpPr>
        <p:spPr>
          <a:xfrm>
            <a:off x="5508104" y="1723372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b="1" dirty="0" smtClean="0"/>
              <a:t>DC</a:t>
            </a:r>
            <a:r>
              <a:rPr lang="ja-JP" altLang="en-US" b="1" dirty="0" smtClean="0"/>
              <a:t>でゲインを大きく（</a:t>
            </a:r>
            <a:r>
              <a:rPr lang="en-US" altLang="ja-JP" b="1" dirty="0" smtClean="0"/>
              <a:t>DC</a:t>
            </a:r>
            <a:r>
              <a:rPr lang="ja-JP" altLang="en-US" b="1" dirty="0" smtClean="0"/>
              <a:t>制御）</a:t>
            </a:r>
            <a:endParaRPr lang="en-US" altLang="ja-JP" b="1" dirty="0" smtClean="0"/>
          </a:p>
        </p:txBody>
      </p:sp>
      <p:sp>
        <p:nvSpPr>
          <p:cNvPr id="19" name="TextBox 1"/>
          <p:cNvSpPr txBox="1"/>
          <p:nvPr/>
        </p:nvSpPr>
        <p:spPr>
          <a:xfrm>
            <a:off x="5508104" y="3660331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高周波でノイズを導入しないよう</a:t>
            </a:r>
            <a:r>
              <a:rPr lang="ja-JP" altLang="en-US" b="1" dirty="0" smtClean="0"/>
              <a:t>カットオフ</a:t>
            </a:r>
            <a:r>
              <a:rPr lang="en-US" altLang="ja-JP" b="1" dirty="0" smtClean="0"/>
              <a:t>(&gt; 5 Hz)</a:t>
            </a:r>
            <a:endParaRPr lang="en-US" altLang="ja-JP" b="1" dirty="0" smtClean="0"/>
          </a:p>
        </p:txBody>
      </p:sp>
      <p:sp>
        <p:nvSpPr>
          <p:cNvPr id="20" name="正方形/長方形 19"/>
          <p:cNvSpPr/>
          <p:nvPr/>
        </p:nvSpPr>
        <p:spPr>
          <a:xfrm>
            <a:off x="971599" y="1484784"/>
            <a:ext cx="1152129" cy="381700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412513" y="1484784"/>
            <a:ext cx="792088" cy="3817004"/>
          </a:xfrm>
          <a:prstGeom prst="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TextBox 1"/>
          <p:cNvSpPr txBox="1"/>
          <p:nvPr/>
        </p:nvSpPr>
        <p:spPr>
          <a:xfrm>
            <a:off x="2736304" y="1196752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0070C0"/>
                </a:solidFill>
              </a:rPr>
              <a:t>共振ピークのある領域</a:t>
            </a:r>
            <a:endParaRPr lang="en-US" altLang="ja-JP" sz="1400" b="1" dirty="0" smtClean="0">
              <a:solidFill>
                <a:srgbClr val="0070C0"/>
              </a:solidFill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3583916" y="2766933"/>
            <a:ext cx="64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∝</a:t>
            </a:r>
            <a:r>
              <a:rPr lang="en-US" altLang="ja-JP" b="1" dirty="0" smtClean="0"/>
              <a:t>f</a:t>
            </a:r>
            <a:endParaRPr lang="en-US" altLang="ja-JP" b="1" dirty="0" smtClean="0"/>
          </a:p>
        </p:txBody>
      </p:sp>
      <p:sp>
        <p:nvSpPr>
          <p:cNvPr id="32" name="TextBox 1"/>
          <p:cNvSpPr txBox="1"/>
          <p:nvPr/>
        </p:nvSpPr>
        <p:spPr>
          <a:xfrm>
            <a:off x="2123728" y="2339588"/>
            <a:ext cx="64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∝</a:t>
            </a:r>
            <a:r>
              <a:rPr lang="en-US" altLang="ja-JP" b="1" dirty="0" smtClean="0"/>
              <a:t>f</a:t>
            </a:r>
            <a:r>
              <a:rPr lang="en-US" altLang="ja-JP" b="1" baseline="30000" dirty="0" smtClean="0"/>
              <a:t>-1</a:t>
            </a:r>
            <a:endParaRPr lang="en-US" altLang="ja-JP" b="1" baseline="30000" dirty="0" smtClean="0"/>
          </a:p>
        </p:txBody>
      </p:sp>
      <p:sp>
        <p:nvSpPr>
          <p:cNvPr id="33" name="TextBox 1"/>
          <p:cNvSpPr txBox="1"/>
          <p:nvPr/>
        </p:nvSpPr>
        <p:spPr>
          <a:xfrm>
            <a:off x="4506689" y="3501008"/>
            <a:ext cx="64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∝</a:t>
            </a:r>
            <a:r>
              <a:rPr lang="en-US" altLang="ja-JP" b="1" dirty="0" smtClean="0"/>
              <a:t>f</a:t>
            </a:r>
            <a:r>
              <a:rPr lang="en-US" altLang="ja-JP" b="1" baseline="30000" dirty="0" smtClean="0"/>
              <a:t>-2</a:t>
            </a:r>
            <a:endParaRPr lang="en-US" altLang="ja-JP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5688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Control Demonstration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604448" cy="359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1"/>
          <p:cNvSpPr txBox="1"/>
          <p:nvPr/>
        </p:nvSpPr>
        <p:spPr>
          <a:xfrm rot="16200000">
            <a:off x="-725234" y="3028311"/>
            <a:ext cx="21602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Displacement [</a:t>
            </a:r>
            <a:r>
              <a:rPr lang="en-US" altLang="ja-JP" b="1" dirty="0" err="1" smtClean="0"/>
              <a:t>μm</a:t>
            </a:r>
            <a:r>
              <a:rPr lang="en-US" altLang="ja-JP" b="1" dirty="0" smtClean="0"/>
              <a:t>]</a:t>
            </a:r>
            <a:endParaRPr lang="en-US" altLang="ja-JP" b="1" dirty="0" smtClean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1691680" y="1412776"/>
            <a:ext cx="0" cy="4320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"/>
          <p:cNvSpPr txBox="1"/>
          <p:nvPr/>
        </p:nvSpPr>
        <p:spPr>
          <a:xfrm>
            <a:off x="971600" y="980728"/>
            <a:ext cx="158417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Damping ON</a:t>
            </a:r>
            <a:endParaRPr lang="en-US" altLang="ja-JP" b="1" dirty="0" smtClean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3563888" y="1412776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"/>
          <p:cNvSpPr txBox="1"/>
          <p:nvPr/>
        </p:nvSpPr>
        <p:spPr>
          <a:xfrm>
            <a:off x="2771800" y="980728"/>
            <a:ext cx="158417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DC Control ON</a:t>
            </a:r>
            <a:endParaRPr lang="en-US" altLang="ja-JP" b="1" dirty="0" smtClean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6228184" y="1412776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/>
          <p:cNvSpPr txBox="1"/>
          <p:nvPr/>
        </p:nvSpPr>
        <p:spPr>
          <a:xfrm>
            <a:off x="5004048" y="971436"/>
            <a:ext cx="252028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X</a:t>
            </a:r>
            <a:r>
              <a:rPr lang="ja-JP" altLang="en-US" b="1" dirty="0" smtClean="0"/>
              <a:t>に</a:t>
            </a:r>
            <a:r>
              <a:rPr lang="en-US" altLang="ja-JP" b="1" dirty="0" smtClean="0"/>
              <a:t>500 </a:t>
            </a:r>
            <a:r>
              <a:rPr lang="en-US" altLang="ja-JP" b="1" dirty="0" err="1" smtClean="0"/>
              <a:t>μm</a:t>
            </a:r>
            <a:r>
              <a:rPr lang="ja-JP" altLang="en-US" b="1" dirty="0" smtClean="0"/>
              <a:t>のオフセット</a:t>
            </a:r>
            <a:endParaRPr lang="en-US" altLang="ja-JP" b="1" dirty="0" smtClean="0"/>
          </a:p>
        </p:txBody>
      </p:sp>
      <p:sp>
        <p:nvSpPr>
          <p:cNvPr id="35" name="TextBox 1"/>
          <p:cNvSpPr txBox="1"/>
          <p:nvPr/>
        </p:nvSpPr>
        <p:spPr>
          <a:xfrm>
            <a:off x="539552" y="522920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ダンピングにより共振周波数での揺れを抑えることに成功</a:t>
            </a:r>
            <a:endParaRPr lang="en-US" altLang="ja-JP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ステージの</a:t>
            </a:r>
            <a:r>
              <a:rPr lang="en-US" altLang="ja-JP" b="1" dirty="0" smtClean="0"/>
              <a:t>DC</a:t>
            </a:r>
            <a:r>
              <a:rPr lang="ja-JP" altLang="en-US" b="1" dirty="0" smtClean="0"/>
              <a:t>位置を制御することに成功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6517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extBox 1"/>
          <p:cNvSpPr txBox="1"/>
          <p:nvPr/>
        </p:nvSpPr>
        <p:spPr>
          <a:xfrm>
            <a:off x="323527" y="980728"/>
            <a:ext cx="8424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・倒立振り子で支えられたステージの</a:t>
            </a:r>
            <a:r>
              <a:rPr lang="en-US" altLang="ja-JP" b="1" dirty="0" smtClean="0"/>
              <a:t>3</a:t>
            </a:r>
            <a:r>
              <a:rPr lang="ja-JP" altLang="en-US" b="1" dirty="0" smtClean="0"/>
              <a:t>自由度同時制御</a:t>
            </a:r>
            <a:endParaRPr lang="en-US" altLang="ja-JP" b="1" dirty="0" smtClean="0"/>
          </a:p>
          <a:p>
            <a:r>
              <a:rPr lang="ja-JP" altLang="en-US" b="1" dirty="0" smtClean="0"/>
              <a:t>・センサー、アクチュエータを</a:t>
            </a:r>
            <a:r>
              <a:rPr lang="en-US" altLang="ja-JP" b="1" dirty="0" smtClean="0"/>
              <a:t>X, Y, θ</a:t>
            </a:r>
            <a:r>
              <a:rPr lang="ja-JP" altLang="en-US" b="1" dirty="0" smtClean="0"/>
              <a:t>に対角化、制御自由度の分離</a:t>
            </a:r>
            <a:endParaRPr lang="en-US" altLang="ja-JP" b="1" dirty="0" smtClean="0"/>
          </a:p>
          <a:p>
            <a:r>
              <a:rPr lang="ja-JP" altLang="en-US" b="1" dirty="0" smtClean="0"/>
              <a:t>・機械共振のダンピング、およびステージの</a:t>
            </a:r>
            <a:r>
              <a:rPr lang="en-US" altLang="ja-JP" b="1" dirty="0" smtClean="0"/>
              <a:t>DC</a:t>
            </a:r>
            <a:r>
              <a:rPr lang="ja-JP" altLang="en-US" b="1" dirty="0" smtClean="0"/>
              <a:t>位置の制御に成功</a:t>
            </a:r>
            <a:endParaRPr lang="en-US" altLang="ja-JP" b="1" dirty="0" smtClean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9512" y="2132856"/>
            <a:ext cx="871296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Works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23527" y="2865710"/>
            <a:ext cx="5112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・制御雑音の見積もり</a:t>
            </a:r>
            <a:endParaRPr lang="en-US" altLang="ja-JP" b="1" dirty="0" smtClean="0"/>
          </a:p>
          <a:p>
            <a:r>
              <a:rPr lang="ja-JP" altLang="en-US" b="1" dirty="0" smtClean="0"/>
              <a:t>・センサーの対角化の精度向上</a:t>
            </a:r>
            <a:endParaRPr lang="en-US" altLang="ja-JP" b="1" dirty="0" smtClean="0"/>
          </a:p>
          <a:p>
            <a:r>
              <a:rPr lang="ja-JP" altLang="en-US" b="1" dirty="0" smtClean="0"/>
              <a:t>・加速度計を導入した場合の制御の考察</a:t>
            </a:r>
            <a:endParaRPr lang="en-US" altLang="ja-JP" b="1" dirty="0" smtClean="0"/>
          </a:p>
          <a:p>
            <a:r>
              <a:rPr lang="ja-JP" altLang="en-US" b="1" dirty="0" smtClean="0"/>
              <a:t>・</a:t>
            </a:r>
            <a:r>
              <a:rPr lang="ja-JP" altLang="en-US" b="1" dirty="0" smtClean="0"/>
              <a:t>スプリング</a:t>
            </a:r>
            <a:r>
              <a:rPr lang="ja-JP" altLang="en-US" b="1" dirty="0"/>
              <a:t>に</a:t>
            </a:r>
            <a:r>
              <a:rPr lang="ja-JP" altLang="en-US" b="1" dirty="0" smtClean="0"/>
              <a:t>よる</a:t>
            </a:r>
            <a:r>
              <a:rPr lang="en-US" altLang="ja-JP" b="1" dirty="0" smtClean="0"/>
              <a:t>DC</a:t>
            </a:r>
            <a:r>
              <a:rPr lang="ja-JP" altLang="en-US" b="1" dirty="0" smtClean="0"/>
              <a:t>位置の調整</a:t>
            </a:r>
            <a:endParaRPr lang="en-US" altLang="ja-JP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39" y="2397837"/>
            <a:ext cx="3981541" cy="313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0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Questions?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 for your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97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808312"/>
            <a:ext cx="8712968" cy="692696"/>
          </a:xfrm>
        </p:spPr>
        <p:txBody>
          <a:bodyPr/>
          <a:lstStyle/>
          <a:p>
            <a:pPr algn="ctr"/>
            <a:r>
              <a:rPr lang="en-US" dirty="0" smtClean="0"/>
              <a:t>Appendices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2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Pendulum Tuning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772816"/>
            <a:ext cx="5796136" cy="431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79" y="204790"/>
            <a:ext cx="24726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07" y="3573016"/>
            <a:ext cx="27944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/>
          <p:nvPr/>
        </p:nvSpPr>
        <p:spPr>
          <a:xfrm>
            <a:off x="323527" y="1126485"/>
            <a:ext cx="585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・荷重を増やすと共振周波数が下がる</a:t>
            </a:r>
            <a:endParaRPr lang="en-US" altLang="ja-JP" dirty="0" smtClean="0"/>
          </a:p>
          <a:p>
            <a:r>
              <a:rPr lang="ja-JP" altLang="en-US" dirty="0" smtClean="0"/>
              <a:t>・並進モードの周波数が</a:t>
            </a:r>
            <a:r>
              <a:rPr lang="en-US" altLang="ja-JP" dirty="0" smtClean="0"/>
              <a:t>0.13 Hz</a:t>
            </a:r>
            <a:r>
              <a:rPr lang="ja-JP" altLang="en-US" dirty="0" smtClean="0"/>
              <a:t>の状態で制御実験を実施</a:t>
            </a:r>
            <a:endParaRPr lang="en-US" altLang="ja-JP" dirty="0" smtClean="0"/>
          </a:p>
        </p:txBody>
      </p:sp>
      <p:sp>
        <p:nvSpPr>
          <p:cNvPr id="8" name="TextBox 1"/>
          <p:cNvSpPr txBox="1"/>
          <p:nvPr/>
        </p:nvSpPr>
        <p:spPr>
          <a:xfrm>
            <a:off x="6609457" y="2716439"/>
            <a:ext cx="192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Adding mass on the stage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993910" y="2924944"/>
            <a:ext cx="324036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993910" y="2924944"/>
            <a:ext cx="648072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5287517" y="3932554"/>
            <a:ext cx="220587" cy="115237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"/>
          <p:cNvSpPr txBox="1"/>
          <p:nvPr/>
        </p:nvSpPr>
        <p:spPr>
          <a:xfrm>
            <a:off x="4665241" y="3501008"/>
            <a:ext cx="98687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</a:rPr>
              <a:t>0.13 Hz</a:t>
            </a:r>
          </a:p>
        </p:txBody>
      </p:sp>
    </p:spTree>
    <p:extLst>
      <p:ext uri="{BB962C8B-B14F-4D97-AF65-F5344CB8AC3E}">
        <p14:creationId xmlns:p14="http://schemas.microsoft.com/office/powerpoint/2010/main" val="138178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</a:t>
            </a:r>
            <a:r>
              <a:rPr lang="en-US" dirty="0" smtClean="0"/>
              <a:t>Virtual X</a:t>
            </a:r>
            <a:r>
              <a:rPr lang="ja-JP" altLang="en-US" dirty="0" smtClean="0"/>
              <a:t> </a:t>
            </a:r>
            <a:r>
              <a:rPr lang="en-US" dirty="0" smtClean="0"/>
              <a:t>Actuation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0" y="1124744"/>
            <a:ext cx="4094849" cy="249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0" y="3643984"/>
            <a:ext cx="4167420" cy="252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30" y="836712"/>
            <a:ext cx="4295550" cy="303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6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</a:t>
            </a:r>
            <a:r>
              <a:rPr lang="en-US" dirty="0" smtClean="0"/>
              <a:t>Virtual Y</a:t>
            </a:r>
            <a:r>
              <a:rPr lang="ja-JP" altLang="en-US" dirty="0" smtClean="0"/>
              <a:t> </a:t>
            </a:r>
            <a:r>
              <a:rPr lang="en-US" dirty="0" smtClean="0"/>
              <a:t>Actuation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6" y="1076698"/>
            <a:ext cx="4099914" cy="249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836003"/>
            <a:ext cx="4248471" cy="302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8" y="3633457"/>
            <a:ext cx="4093152" cy="253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</a:t>
            </a:r>
            <a:r>
              <a:rPr lang="en-US" dirty="0" smtClean="0"/>
              <a:t>Virtual </a:t>
            </a:r>
            <a:r>
              <a:rPr lang="en-US" altLang="ja-JP" dirty="0" smtClean="0"/>
              <a:t>θ</a:t>
            </a:r>
            <a:r>
              <a:rPr lang="ja-JP" altLang="en-US" dirty="0" smtClean="0"/>
              <a:t> </a:t>
            </a:r>
            <a:r>
              <a:rPr lang="en-US" dirty="0" smtClean="0"/>
              <a:t>Actuation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11703"/>
            <a:ext cx="4119334" cy="294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124744"/>
            <a:ext cx="4067944" cy="245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3674726"/>
            <a:ext cx="4067944" cy="249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4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Overview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323528" y="1412775"/>
            <a:ext cx="156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Ligo Livingston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10" y="836712"/>
            <a:ext cx="265539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6453110" y="871514"/>
            <a:ext cx="2508147" cy="1622428"/>
          </a:xfrm>
          <a:prstGeom prst="rect">
            <a:avLst/>
          </a:prstGeom>
          <a:solidFill>
            <a:schemeClr val="accent1">
              <a:tint val="10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6948264" y="392460"/>
            <a:ext cx="1656184" cy="372244"/>
          </a:xfrm>
          <a:prstGeom prst="rect">
            <a:avLst/>
          </a:prstGeom>
          <a:solidFill>
            <a:schemeClr val="bg1"/>
          </a:solidFill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 smtClean="0">
                <a:solidFill>
                  <a:schemeClr val="accent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Pre-Isolator</a:t>
            </a:r>
            <a:endParaRPr lang="ja-JP" altLang="en-US" sz="2000" b="1" dirty="0">
              <a:solidFill>
                <a:schemeClr val="accent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179512" y="1052736"/>
            <a:ext cx="5760640" cy="4104456"/>
          </a:xfrm>
        </p:spPr>
        <p:txBody>
          <a:bodyPr/>
          <a:lstStyle/>
          <a:p>
            <a:r>
              <a:rPr kumimoji="1" lang="en-US" altLang="ja-JP" sz="1800" b="1" dirty="0" smtClean="0"/>
              <a:t>KAGRA</a:t>
            </a:r>
            <a:r>
              <a:rPr kumimoji="1" lang="ja-JP" altLang="en-US" sz="1800" b="1" dirty="0" smtClean="0"/>
              <a:t>防振系の</a:t>
            </a:r>
            <a:r>
              <a:rPr kumimoji="1" lang="ja-JP" altLang="en-US" sz="1800" b="1" dirty="0" smtClean="0"/>
              <a:t>最上部に位置する</a:t>
            </a:r>
            <a:r>
              <a:rPr kumimoji="1" lang="en-US" altLang="ja-JP" sz="1800" b="1" dirty="0" smtClean="0"/>
              <a:t>Pre-Isolator</a:t>
            </a:r>
            <a:r>
              <a:rPr kumimoji="1" lang="ja-JP" altLang="en-US" sz="1800" b="1" dirty="0" smtClean="0"/>
              <a:t>のプロトタイプを作成、性能試験を実施している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endParaRPr kumimoji="1" lang="en-US" altLang="ja-JP" sz="1800" dirty="0" smtClean="0"/>
          </a:p>
          <a:p>
            <a:r>
              <a:rPr kumimoji="1" lang="en-US" altLang="ja-JP" sz="1800" b="1" dirty="0" smtClean="0"/>
              <a:t>Pre-Isolator</a:t>
            </a:r>
            <a:r>
              <a:rPr kumimoji="1" lang="ja-JP" altLang="en-US" sz="1800" b="1" dirty="0" smtClean="0"/>
              <a:t>の役割</a:t>
            </a:r>
            <a:r>
              <a:rPr kumimoji="1" lang="en-US" altLang="ja-JP" sz="1800" b="1" dirty="0" smtClean="0"/>
              <a:t>:</a:t>
            </a:r>
            <a:br>
              <a:rPr kumimoji="1" lang="en-US" altLang="ja-JP" sz="1800" b="1" dirty="0" smtClean="0"/>
            </a:br>
            <a:r>
              <a:rPr kumimoji="1" lang="en-US" altLang="ja-JP" sz="1800" dirty="0" smtClean="0"/>
              <a:t>* </a:t>
            </a:r>
            <a:r>
              <a:rPr kumimoji="1" lang="ja-JP" altLang="en-US" sz="1800" dirty="0" smtClean="0"/>
              <a:t>初段防振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r>
              <a:rPr kumimoji="1" lang="en-US" altLang="ja-JP" sz="1800" dirty="0" smtClean="0"/>
              <a:t>* </a:t>
            </a:r>
            <a:r>
              <a:rPr kumimoji="1" lang="ja-JP" altLang="en-US" sz="1800" dirty="0" smtClean="0"/>
              <a:t>防振系全体</a:t>
            </a:r>
            <a:r>
              <a:rPr kumimoji="1" lang="ja-JP" altLang="en-US" sz="1800" dirty="0" smtClean="0"/>
              <a:t>の</a:t>
            </a:r>
            <a:r>
              <a:rPr kumimoji="1" lang="en-US" altLang="ja-JP" sz="1800" dirty="0" smtClean="0"/>
              <a:t>DC</a:t>
            </a:r>
            <a:r>
              <a:rPr kumimoji="1" lang="ja-JP" altLang="en-US" sz="1800" dirty="0" smtClean="0"/>
              <a:t>位置制御</a:t>
            </a:r>
            <a:r>
              <a:rPr kumimoji="1" lang="en-US" altLang="ja-JP" sz="1800" dirty="0" smtClean="0"/>
              <a:t/>
            </a:r>
            <a:br>
              <a:rPr kumimoji="1" lang="en-US" altLang="ja-JP" sz="1800" dirty="0" smtClean="0"/>
            </a:br>
            <a:r>
              <a:rPr kumimoji="1" lang="en-US" altLang="ja-JP" sz="1800" dirty="0" smtClean="0"/>
              <a:t>* </a:t>
            </a:r>
            <a:r>
              <a:rPr kumimoji="1" lang="ja-JP" altLang="en-US" sz="1800" dirty="0" smtClean="0"/>
              <a:t>振り子のモードのダンピング</a:t>
            </a:r>
            <a:endParaRPr kumimoji="1" lang="en-US" altLang="ja-JP" sz="1800" dirty="0" smtClean="0"/>
          </a:p>
          <a:p>
            <a:endParaRPr kumimoji="1" lang="en-US" altLang="ja-JP" sz="1800" dirty="0"/>
          </a:p>
          <a:p>
            <a:r>
              <a:rPr kumimoji="1" lang="ja-JP" altLang="en-US" sz="1800" b="1" dirty="0" smtClean="0"/>
              <a:t>本講演では、プレアイソレータの</a:t>
            </a:r>
            <a:r>
              <a:rPr kumimoji="1" lang="en-US" altLang="ja-JP" sz="1800" b="1" dirty="0" smtClean="0">
                <a:solidFill>
                  <a:srgbClr val="FF0000"/>
                </a:solidFill>
              </a:rPr>
              <a:t>DC</a:t>
            </a:r>
            <a:r>
              <a:rPr kumimoji="1" lang="ja-JP" altLang="en-US" sz="1800" b="1" dirty="0" smtClean="0">
                <a:solidFill>
                  <a:srgbClr val="FF0000"/>
                </a:solidFill>
              </a:rPr>
              <a:t>位置制御、</a:t>
            </a:r>
            <a:r>
              <a:rPr kumimoji="1" lang="ja-JP" altLang="en-US" sz="1800" b="1" dirty="0">
                <a:solidFill>
                  <a:srgbClr val="FF0000"/>
                </a:solidFill>
              </a:rPr>
              <a:t>モード</a:t>
            </a:r>
            <a:r>
              <a:rPr kumimoji="1" lang="ja-JP" altLang="en-US" sz="1800" b="1" dirty="0" smtClean="0">
                <a:solidFill>
                  <a:srgbClr val="FF0000"/>
                </a:solidFill>
              </a:rPr>
              <a:t>ダンピング</a:t>
            </a:r>
            <a:r>
              <a:rPr kumimoji="1" lang="ja-JP" altLang="en-US" sz="1800" b="1" dirty="0" smtClean="0"/>
              <a:t>の試験に関して報告する</a:t>
            </a:r>
            <a:endParaRPr kumimoji="1" lang="ja-JP" altLang="en-US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Damping Result (Spectrum)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7" y="1772816"/>
            <a:ext cx="752567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線矢印コネクタ 16"/>
          <p:cNvCxnSpPr/>
          <p:nvPr/>
        </p:nvCxnSpPr>
        <p:spPr>
          <a:xfrm>
            <a:off x="3769751" y="1772816"/>
            <a:ext cx="55147" cy="86434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/>
          <p:cNvSpPr txBox="1"/>
          <p:nvPr/>
        </p:nvSpPr>
        <p:spPr>
          <a:xfrm>
            <a:off x="3491880" y="1383159"/>
            <a:ext cx="134588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</a:rPr>
              <a:t>Damped</a:t>
            </a:r>
            <a:endParaRPr lang="en-US" altLang="ja-JP" sz="2400" b="1" dirty="0" smtClean="0">
              <a:solidFill>
                <a:srgbClr val="00206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4049523" y="1772816"/>
            <a:ext cx="268814" cy="10083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318337" y="1772816"/>
            <a:ext cx="594485" cy="92974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427984" y="1772816"/>
            <a:ext cx="1386573" cy="147323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 rot="16200000">
            <a:off x="107134" y="2512319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/>
              <a:t>μ</a:t>
            </a:r>
            <a:r>
              <a:rPr lang="en-US" altLang="ja-JP" sz="1400" dirty="0" err="1" smtClean="0"/>
              <a:t>m</a:t>
            </a:r>
            <a:r>
              <a:rPr lang="en-US" altLang="ja-JP" sz="1400" dirty="0" smtClean="0"/>
              <a:t>/</a:t>
            </a:r>
            <a:r>
              <a:rPr lang="en-US" altLang="ja-JP" sz="1400" dirty="0" err="1" smtClean="0"/>
              <a:t>rtHz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sp>
        <p:nvSpPr>
          <p:cNvPr id="11" name="TextBox 1"/>
          <p:cNvSpPr txBox="1"/>
          <p:nvPr/>
        </p:nvSpPr>
        <p:spPr>
          <a:xfrm>
            <a:off x="408659" y="836712"/>
            <a:ext cx="842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・振り子の捩れモードは制御フィルターの設計上ダンプされていない</a:t>
            </a:r>
            <a:r>
              <a:rPr lang="ja-JP" altLang="en-US" b="1" dirty="0"/>
              <a:t>が</a:t>
            </a:r>
            <a:r>
              <a:rPr lang="ja-JP" altLang="en-US" b="1" dirty="0" smtClean="0"/>
              <a:t>、その下に吊られる</a:t>
            </a:r>
            <a:r>
              <a:rPr lang="en-US" altLang="ja-JP" b="1" dirty="0" smtClean="0"/>
              <a:t>Eddy Current Damper </a:t>
            </a:r>
            <a:r>
              <a:rPr lang="ja-JP" altLang="en-US" b="1" dirty="0" smtClean="0"/>
              <a:t>によりダンピングされる予定である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393018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Damping Result (Residual RMS)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46365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1331639" y="1052736"/>
            <a:ext cx="65995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</a:rPr>
              <a:t>(50μ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m, 20μm, 10μm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) </a:t>
            </a:r>
            <a:r>
              <a:rPr lang="en-US" altLang="ja-JP" sz="2400" b="1" dirty="0" smtClean="0">
                <a:solidFill>
                  <a:srgbClr val="002060"/>
                </a:solidFill>
                <a:sym typeface="Wingdings" pitchFamily="2" charset="2"/>
              </a:rPr>
              <a:t> (2μm, 2μm, 4 </a:t>
            </a:r>
            <a:r>
              <a:rPr lang="en-US" altLang="ja-JP" sz="2400" b="1" dirty="0" err="1" smtClean="0">
                <a:solidFill>
                  <a:srgbClr val="002060"/>
                </a:solidFill>
                <a:sym typeface="Wingdings" pitchFamily="2" charset="2"/>
              </a:rPr>
              <a:t>μm</a:t>
            </a:r>
            <a:r>
              <a:rPr lang="en-US" altLang="ja-JP" sz="2400" b="1" dirty="0" smtClean="0">
                <a:solidFill>
                  <a:srgbClr val="002060"/>
                </a:solidFill>
                <a:sym typeface="Wingdings" pitchFamily="2" charset="2"/>
              </a:rPr>
              <a:t>)</a:t>
            </a:r>
            <a:endParaRPr lang="en-US" altLang="ja-JP" sz="2400" b="1" dirty="0" smtClean="0">
              <a:solidFill>
                <a:srgbClr val="00206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 rot="16200000">
            <a:off x="477841" y="2503193"/>
            <a:ext cx="5357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μm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713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/>
          <p:cNvSpPr/>
          <p:nvPr/>
        </p:nvSpPr>
        <p:spPr>
          <a:xfrm>
            <a:off x="4355976" y="3933056"/>
            <a:ext cx="4608512" cy="1591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445">
            <a:off x="181127" y="1548379"/>
            <a:ext cx="4130482" cy="33410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Pre-Isolator, Purpose of this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662304" y="1490278"/>
            <a:ext cx="3489063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サブタイトル 2"/>
          <p:cNvSpPr txBox="1">
            <a:spLocks/>
          </p:cNvSpPr>
          <p:nvPr/>
        </p:nvSpPr>
        <p:spPr>
          <a:xfrm>
            <a:off x="1804355" y="1052736"/>
            <a:ext cx="1255477" cy="4442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smtClean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~1.2 m</a:t>
            </a:r>
            <a:endParaRPr lang="ja-JP" altLang="en-US" sz="2400" b="1" dirty="0">
              <a:solidFill>
                <a:srgbClr val="C000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2369008" y="2276872"/>
            <a:ext cx="0" cy="2592288"/>
          </a:xfrm>
          <a:prstGeom prst="line">
            <a:avLst/>
          </a:prstGeom>
          <a:ln w="3810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369008" y="4221088"/>
            <a:ext cx="0" cy="129614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432904" y="5405154"/>
            <a:ext cx="18722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</a:rPr>
              <a:t>試験マス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2246368" y="1628800"/>
            <a:ext cx="2397640" cy="2592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サブタイトル 2"/>
          <p:cNvSpPr txBox="1">
            <a:spLocks/>
          </p:cNvSpPr>
          <p:nvPr/>
        </p:nvSpPr>
        <p:spPr>
          <a:xfrm>
            <a:off x="4605293" y="1184548"/>
            <a:ext cx="1838915" cy="4442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倒立振り子</a:t>
            </a:r>
            <a:endParaRPr lang="ja-JP" altLang="en-US" sz="20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7748"/>
            <a:ext cx="1524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56" y="2355413"/>
            <a:ext cx="1273663" cy="99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20" y="2205514"/>
            <a:ext cx="1235062" cy="127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サブタイトル 2"/>
          <p:cNvSpPr txBox="1">
            <a:spLocks/>
          </p:cNvSpPr>
          <p:nvPr/>
        </p:nvSpPr>
        <p:spPr>
          <a:xfrm>
            <a:off x="4901952" y="1916832"/>
            <a:ext cx="3708412" cy="360690"/>
          </a:xfrm>
          <a:prstGeom prst="rect">
            <a:avLst/>
          </a:prstGeom>
          <a:noFill/>
          <a:effectLst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水平方向には</a:t>
            </a: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X, Y, θ </a:t>
            </a: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の</a:t>
            </a: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3</a:t>
            </a: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自由度</a:t>
            </a:r>
            <a:endParaRPr lang="ja-JP" altLang="en-US" sz="18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4" name="サブタイトル 2"/>
          <p:cNvSpPr txBox="1">
            <a:spLocks/>
          </p:cNvSpPr>
          <p:nvPr/>
        </p:nvSpPr>
        <p:spPr>
          <a:xfrm>
            <a:off x="4499992" y="4358005"/>
            <a:ext cx="4320480" cy="736049"/>
          </a:xfrm>
          <a:prstGeom prst="rect">
            <a:avLst/>
          </a:prstGeom>
          <a:noFill/>
          <a:effectLst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・温度変化等によるドリフトの制御</a:t>
            </a:r>
            <a:endParaRPr lang="en-US" altLang="ja-JP" sz="1800" b="1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marL="0" indent="0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・共振周波数での大きな揺れのダンプ</a:t>
            </a:r>
            <a:endParaRPr lang="ja-JP" altLang="en-US" sz="18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5" name="サブタイトル 2"/>
          <p:cNvSpPr txBox="1">
            <a:spLocks/>
          </p:cNvSpPr>
          <p:nvPr/>
        </p:nvSpPr>
        <p:spPr>
          <a:xfrm>
            <a:off x="4572000" y="4011416"/>
            <a:ext cx="3708412" cy="360690"/>
          </a:xfrm>
          <a:prstGeom prst="rect">
            <a:avLst/>
          </a:prstGeom>
          <a:noFill/>
          <a:effectLst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観測中は</a:t>
            </a:r>
            <a:endParaRPr lang="ja-JP" altLang="en-US" sz="18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67" name="サブタイトル 2"/>
          <p:cNvSpPr txBox="1">
            <a:spLocks/>
          </p:cNvSpPr>
          <p:nvPr/>
        </p:nvSpPr>
        <p:spPr>
          <a:xfrm>
            <a:off x="4644008" y="5020178"/>
            <a:ext cx="3960440" cy="360690"/>
          </a:xfrm>
          <a:prstGeom prst="rect">
            <a:avLst/>
          </a:prstGeom>
          <a:noFill/>
          <a:effectLst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が必要！</a:t>
            </a:r>
            <a:endParaRPr lang="ja-JP" altLang="en-US" sz="18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70" name="直線矢印コネクタ 69"/>
          <p:cNvCxnSpPr/>
          <p:nvPr/>
        </p:nvCxnSpPr>
        <p:spPr>
          <a:xfrm flipH="1">
            <a:off x="3811144" y="1628800"/>
            <a:ext cx="1090808" cy="2139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H="1">
            <a:off x="944996" y="1523309"/>
            <a:ext cx="3554996" cy="22445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91" y="2234824"/>
            <a:ext cx="3981541" cy="313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445">
            <a:off x="181127" y="1548379"/>
            <a:ext cx="4130482" cy="33410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Pre-Isolator, Purpose of this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4</a:t>
            </a:fld>
            <a:endParaRPr lang="de-DE" dirty="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662304" y="1490278"/>
            <a:ext cx="3489063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サブタイトル 2"/>
          <p:cNvSpPr txBox="1">
            <a:spLocks/>
          </p:cNvSpPr>
          <p:nvPr/>
        </p:nvSpPr>
        <p:spPr>
          <a:xfrm>
            <a:off x="1804355" y="1052736"/>
            <a:ext cx="1255477" cy="4442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b="1" dirty="0" smtClean="0">
                <a:solidFill>
                  <a:srgbClr val="C0000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~1.2 m</a:t>
            </a:r>
            <a:endParaRPr lang="ja-JP" altLang="en-US" sz="2400" b="1" dirty="0">
              <a:solidFill>
                <a:srgbClr val="C0000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2369008" y="2276872"/>
            <a:ext cx="0" cy="2592288"/>
          </a:xfrm>
          <a:prstGeom prst="line">
            <a:avLst/>
          </a:prstGeom>
          <a:ln w="38100"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369008" y="4221088"/>
            <a:ext cx="0" cy="1296144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432904" y="5405154"/>
            <a:ext cx="18722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</a:rPr>
              <a:t>試験マス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36" name="直線矢印コネクタ 35"/>
          <p:cNvCxnSpPr>
            <a:stCxn id="37" idx="1"/>
          </p:cNvCxnSpPr>
          <p:nvPr/>
        </p:nvCxnSpPr>
        <p:spPr>
          <a:xfrm flipH="1">
            <a:off x="3203848" y="1701458"/>
            <a:ext cx="2088232" cy="151745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サブタイトル 2"/>
          <p:cNvSpPr txBox="1">
            <a:spLocks/>
          </p:cNvSpPr>
          <p:nvPr/>
        </p:nvSpPr>
        <p:spPr>
          <a:xfrm>
            <a:off x="5292080" y="1340768"/>
            <a:ext cx="2664296" cy="721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LVDT (</a:t>
            </a: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変位センサー</a:t>
            </a: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)</a:t>
            </a:r>
            <a:b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</a:b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電磁アクチュエータ</a:t>
            </a:r>
            <a:endParaRPr lang="ja-JP" altLang="en-US" sz="18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39" name="直線矢印コネクタ 38"/>
          <p:cNvCxnSpPr>
            <a:stCxn id="43" idx="1"/>
          </p:cNvCxnSpPr>
          <p:nvPr/>
        </p:nvCxnSpPr>
        <p:spPr>
          <a:xfrm flipH="1">
            <a:off x="1432904" y="1088415"/>
            <a:ext cx="3825885" cy="20007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サブタイトル 2"/>
          <p:cNvSpPr txBox="1">
            <a:spLocks/>
          </p:cNvSpPr>
          <p:nvPr/>
        </p:nvSpPr>
        <p:spPr>
          <a:xfrm>
            <a:off x="5258789" y="908070"/>
            <a:ext cx="2919035" cy="3606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DC</a:t>
            </a: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ポジショニング用ばね</a:t>
            </a:r>
            <a:endParaRPr lang="ja-JP" altLang="en-US" sz="1800" b="1" dirty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4721440" y="5445224"/>
            <a:ext cx="3666984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これらのセンサー、アクチュエータによる</a:t>
            </a:r>
            <a:r>
              <a:rPr lang="en-US" altLang="ja-JP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3</a:t>
            </a:r>
            <a:r>
              <a:rPr lang="ja-JP" altLang="en-US" sz="1800" b="1" dirty="0" smtClean="0">
                <a:solidFill>
                  <a:schemeClr val="tx1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自由度同時制御を行う</a:t>
            </a:r>
            <a:endParaRPr lang="en-US" altLang="ja-JP" sz="1800" b="1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Experimental </a:t>
            </a:r>
            <a:r>
              <a:rPr lang="de-DE" dirty="0" smtClean="0"/>
              <a:t>Setup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323528" y="1052736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デジタルシステム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（構築：</a:t>
            </a:r>
            <a:r>
              <a:rPr lang="ja-JP" altLang="en-US" b="1" dirty="0">
                <a:solidFill>
                  <a:schemeClr val="accent2">
                    <a:lumMod val="50000"/>
                  </a:schemeClr>
                </a:solidFill>
              </a:rPr>
              <a:t>宮川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氏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r>
              <a:rPr lang="ja-JP" altLang="en-US" b="1" dirty="0" smtClean="0"/>
              <a:t>を用いたリアルタイム制御</a:t>
            </a:r>
            <a:endParaRPr lang="en-US" altLang="ja-JP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b="1" dirty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b="1" dirty="0" smtClean="0"/>
              <a:t>多チャンネルの信号を同時処理でき、リアルタイムで制御フィルターを変更できる</a:t>
            </a:r>
            <a:endParaRPr lang="en-US" altLang="ja-JP" b="1" dirty="0"/>
          </a:p>
          <a:p>
            <a:endParaRPr lang="en-US" altLang="ja-JP" b="1" dirty="0" smtClean="0"/>
          </a:p>
          <a:p>
            <a:r>
              <a:rPr lang="ja-JP" altLang="en-US" b="1" dirty="0" smtClean="0">
                <a:solidFill>
                  <a:srgbClr val="FF0000"/>
                </a:solidFill>
              </a:rPr>
              <a:t>⇒多自由度の制御を行いやすい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4" y="217752"/>
            <a:ext cx="4416789" cy="594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サブタイトル 2"/>
          <p:cNvSpPr txBox="1">
            <a:spLocks/>
          </p:cNvSpPr>
          <p:nvPr/>
        </p:nvSpPr>
        <p:spPr>
          <a:xfrm>
            <a:off x="5868144" y="212440"/>
            <a:ext cx="1648725" cy="768288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Pre-Isolator</a:t>
            </a:r>
          </a:p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Prototype</a:t>
            </a:r>
            <a:endParaRPr lang="ja-JP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4572000" y="3284984"/>
            <a:ext cx="2232248" cy="921003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Digital System</a:t>
            </a:r>
            <a:br>
              <a:rPr lang="en-US" altLang="ja-JP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</a:br>
            <a:r>
              <a:rPr lang="en-US" altLang="ja-JP" sz="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&amp; Electric Devices</a:t>
            </a:r>
            <a:endParaRPr lang="ja-JP" alt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6588224" y="3501008"/>
            <a:ext cx="2232248" cy="460502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ゴシック" pitchFamily="49" charset="-128"/>
                <a:cs typeface="Arial" pitchFamily="34" charset="0"/>
              </a:rPr>
              <a:t>Client PC</a:t>
            </a:r>
            <a:endParaRPr lang="ja-JP" alt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ゴシック" pitchFamily="49" charset="-128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08" y="4533841"/>
            <a:ext cx="2206184" cy="163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" y="4533841"/>
            <a:ext cx="2232446" cy="162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1"/>
          <p:cNvSpPr txBox="1"/>
          <p:nvPr/>
        </p:nvSpPr>
        <p:spPr>
          <a:xfrm>
            <a:off x="323528" y="4164509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クライアントシステムの表示例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4716016" y="57959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＠東京大学柏キャンパス宇宙線研究所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3945632" y="1484784"/>
            <a:ext cx="626368" cy="43204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4572000" y="2024844"/>
            <a:ext cx="2120506" cy="3492388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Sensor Output Spectrum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" y="1988840"/>
            <a:ext cx="607875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"/>
          <p:cNvSpPr txBox="1"/>
          <p:nvPr/>
        </p:nvSpPr>
        <p:spPr>
          <a:xfrm>
            <a:off x="323527" y="1126485"/>
            <a:ext cx="585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・地面振動で励起される揺れ</a:t>
            </a:r>
            <a:r>
              <a:rPr lang="ja-JP" altLang="en-US" b="1" dirty="0" smtClean="0"/>
              <a:t>を</a:t>
            </a:r>
            <a:r>
              <a:rPr lang="en-US" altLang="ja-JP" b="1" dirty="0" smtClean="0"/>
              <a:t>3</a:t>
            </a:r>
            <a:r>
              <a:rPr lang="ja-JP" altLang="en-US" b="1" dirty="0" smtClean="0"/>
              <a:t>個の</a:t>
            </a:r>
            <a:r>
              <a:rPr lang="en-US" altLang="ja-JP" b="1" dirty="0" smtClean="0"/>
              <a:t>LVDT</a:t>
            </a:r>
            <a:r>
              <a:rPr lang="ja-JP" altLang="en-US" b="1" dirty="0" smtClean="0"/>
              <a:t>で測定</a:t>
            </a:r>
            <a:endParaRPr lang="en-US" altLang="ja-JP" b="1" dirty="0" smtClean="0"/>
          </a:p>
          <a:p>
            <a:r>
              <a:rPr lang="ja-JP" altLang="en-US" b="1" dirty="0" smtClean="0"/>
              <a:t>・</a:t>
            </a:r>
            <a:r>
              <a:rPr lang="ja-JP" altLang="en-US" b="1" dirty="0" smtClean="0"/>
              <a:t>機械モードの共振</a:t>
            </a:r>
            <a:r>
              <a:rPr lang="ja-JP" altLang="en-US" b="1" dirty="0" smtClean="0"/>
              <a:t>周波数</a:t>
            </a:r>
            <a:r>
              <a:rPr lang="ja-JP" altLang="en-US" b="1" dirty="0" smtClean="0"/>
              <a:t>の</a:t>
            </a:r>
            <a:r>
              <a:rPr lang="ja-JP" altLang="en-US" b="1" dirty="0" smtClean="0"/>
              <a:t>ピーク</a:t>
            </a:r>
            <a:r>
              <a:rPr lang="ja-JP" altLang="en-US" b="1" dirty="0" smtClean="0"/>
              <a:t>を確認</a:t>
            </a:r>
            <a:endParaRPr lang="en-US" altLang="ja-JP" b="1" dirty="0" smtClean="0"/>
          </a:p>
        </p:txBody>
      </p:sp>
      <p:sp>
        <p:nvSpPr>
          <p:cNvPr id="7" name="正方形/長方形 6"/>
          <p:cNvSpPr/>
          <p:nvPr/>
        </p:nvSpPr>
        <p:spPr>
          <a:xfrm rot="16200000">
            <a:off x="-229151" y="2516278"/>
            <a:ext cx="1085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smtClean="0"/>
              <a:t>count</a:t>
            </a:r>
            <a:r>
              <a:rPr lang="en-US" altLang="ja-JP" sz="1400" dirty="0" smtClean="0"/>
              <a:t>/</a:t>
            </a:r>
            <a:r>
              <a:rPr lang="en-US" altLang="ja-JP" sz="1400" dirty="0" err="1" smtClean="0"/>
              <a:t>rtHz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84809"/>
            <a:ext cx="30384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8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to X, Y, </a:t>
            </a:r>
            <a:r>
              <a:rPr lang="en-US" altLang="ja-JP" dirty="0" smtClean="0"/>
              <a:t>θ Displacements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5" name="TextBox 1"/>
          <p:cNvSpPr txBox="1"/>
          <p:nvPr/>
        </p:nvSpPr>
        <p:spPr>
          <a:xfrm>
            <a:off x="323528" y="1126485"/>
            <a:ext cx="585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・各</a:t>
            </a:r>
            <a:r>
              <a:rPr lang="en-US" altLang="ja-JP" b="1" dirty="0" smtClean="0"/>
              <a:t>LVDT</a:t>
            </a:r>
            <a:r>
              <a:rPr lang="ja-JP" altLang="en-US" b="1" dirty="0"/>
              <a:t>を</a:t>
            </a:r>
            <a:r>
              <a:rPr lang="ja-JP" altLang="en-US" b="1" dirty="0" smtClean="0"/>
              <a:t>キャリブレーション </a:t>
            </a:r>
            <a:r>
              <a:rPr lang="en-US" altLang="ja-JP" b="1" dirty="0" smtClean="0"/>
              <a:t>(V/mm)</a:t>
            </a:r>
          </a:p>
          <a:p>
            <a:r>
              <a:rPr lang="ja-JP" altLang="en-US" b="1" dirty="0" smtClean="0"/>
              <a:t>・幾何学的配置から、</a:t>
            </a:r>
            <a:r>
              <a:rPr lang="en-US" altLang="ja-JP" b="1" dirty="0" smtClean="0"/>
              <a:t>X, Y, θ </a:t>
            </a:r>
            <a:r>
              <a:rPr lang="ja-JP" altLang="en-US" b="1" dirty="0" smtClean="0"/>
              <a:t>の変位量を計算</a:t>
            </a:r>
            <a:endParaRPr lang="en-US" altLang="ja-JP" b="1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84809"/>
            <a:ext cx="30384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" y="1988840"/>
            <a:ext cx="595168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 rot="16200000">
            <a:off x="-194021" y="2531666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/>
              <a:t>μ</a:t>
            </a:r>
            <a:r>
              <a:rPr lang="en-US" altLang="ja-JP" sz="1400" dirty="0" err="1" smtClean="0"/>
              <a:t>m</a:t>
            </a:r>
            <a:r>
              <a:rPr lang="en-US" altLang="ja-JP" sz="1400" dirty="0" smtClean="0"/>
              <a:t>/</a:t>
            </a:r>
            <a:r>
              <a:rPr lang="en-US" altLang="ja-JP" sz="1400" dirty="0" err="1" smtClean="0"/>
              <a:t>rtHz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sp>
        <p:nvSpPr>
          <p:cNvPr id="12" name="TextBox 1"/>
          <p:cNvSpPr txBox="1"/>
          <p:nvPr/>
        </p:nvSpPr>
        <p:spPr>
          <a:xfrm>
            <a:off x="5148063" y="1715477"/>
            <a:ext cx="136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X </a:t>
            </a:r>
            <a:r>
              <a:rPr lang="en-US" altLang="ja-JP" b="1" dirty="0" smtClean="0">
                <a:solidFill>
                  <a:srgbClr val="0070C0"/>
                </a:solidFill>
              </a:rPr>
              <a:t>Y</a:t>
            </a:r>
            <a:r>
              <a:rPr lang="en-US" altLang="ja-JP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/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39551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1" y="1988840"/>
            <a:ext cx="595168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正方形/長方形 27"/>
          <p:cNvSpPr/>
          <p:nvPr/>
        </p:nvSpPr>
        <p:spPr>
          <a:xfrm>
            <a:off x="2623744" y="2060847"/>
            <a:ext cx="713002" cy="307712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83" y="2060848"/>
            <a:ext cx="2979821" cy="307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Conversion to X, Y, θ Displacements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8</a:t>
            </a:fld>
            <a:endParaRPr lang="de-DE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259632" y="1988840"/>
            <a:ext cx="53975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サブタイトル 2"/>
          <p:cNvSpPr txBox="1">
            <a:spLocks/>
          </p:cNvSpPr>
          <p:nvPr/>
        </p:nvSpPr>
        <p:spPr>
          <a:xfrm>
            <a:off x="114964" y="980728"/>
            <a:ext cx="1432700" cy="1008112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ワイヤーの捩れモード</a:t>
            </a:r>
            <a:r>
              <a:rPr lang="en-US" altLang="ja-JP" sz="1800" dirty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dirty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en-US" altLang="ja-JP" sz="1800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(0.042 Hz)</a:t>
            </a:r>
            <a:endParaRPr lang="ja-JP" altLang="en-US" sz="1800" dirty="0">
              <a:solidFill>
                <a:schemeClr val="tx1"/>
              </a:solidFill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1475656" y="980728"/>
            <a:ext cx="1386309" cy="1008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倒立振り子</a:t>
            </a:r>
            <a:r>
              <a:rPr lang="en-US" altLang="ja-JP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ja-JP" altLang="en-US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並進モード</a:t>
            </a:r>
            <a:r>
              <a:rPr lang="en-US" altLang="ja-JP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en-US" altLang="ja-JP" sz="1800" b="1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(0.133 Hz)</a:t>
            </a:r>
            <a:endParaRPr lang="ja-JP" altLang="en-US" sz="1800" b="1" dirty="0">
              <a:solidFill>
                <a:srgbClr val="FF0000"/>
              </a:solidFill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411760" y="1988840"/>
            <a:ext cx="43204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3167495" y="1988840"/>
            <a:ext cx="338502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サブタイトル 2"/>
          <p:cNvSpPr txBox="1">
            <a:spLocks/>
          </p:cNvSpPr>
          <p:nvPr/>
        </p:nvSpPr>
        <p:spPr>
          <a:xfrm>
            <a:off x="2987824" y="980728"/>
            <a:ext cx="1397045" cy="10081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倒立振り子</a:t>
            </a:r>
            <a: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ja-JP" altLang="en-US" sz="1800" b="1" dirty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回転</a:t>
            </a:r>
            <a:r>
              <a:rPr lang="ja-JP" altLang="en-US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モード</a:t>
            </a:r>
            <a: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(0.207 Hz)</a:t>
            </a:r>
            <a:endParaRPr lang="ja-JP" altLang="en-US" sz="1800" b="1" dirty="0">
              <a:solidFill>
                <a:schemeClr val="tx1"/>
              </a:solidFill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3733482" y="1844824"/>
            <a:ext cx="98253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サブタイトル 2"/>
          <p:cNvSpPr txBox="1">
            <a:spLocks/>
          </p:cNvSpPr>
          <p:nvPr/>
        </p:nvSpPr>
        <p:spPr>
          <a:xfrm>
            <a:off x="4254970" y="980728"/>
            <a:ext cx="1648724" cy="1008112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振り子の</a:t>
            </a:r>
            <a:r>
              <a:rPr lang="en-US" altLang="ja-JP" sz="1800" dirty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dirty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ja-JP" altLang="en-US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並進モード</a:t>
            </a:r>
            <a:r>
              <a:rPr lang="en-US" altLang="ja-JP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en-US" altLang="ja-JP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(0.357 Hz)</a:t>
            </a:r>
            <a:endParaRPr lang="ja-JP" altLang="en-US" sz="1800" dirty="0">
              <a:solidFill>
                <a:srgbClr val="FF0000"/>
              </a:solidFill>
              <a:ea typeface="ＭＳ ゴシック" pitchFamily="49" charset="-128"/>
              <a:cs typeface="Arial" pitchFamily="34" charset="0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4406368" y="1844824"/>
            <a:ext cx="1497326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サブタイトル 2"/>
          <p:cNvSpPr txBox="1">
            <a:spLocks/>
          </p:cNvSpPr>
          <p:nvPr/>
        </p:nvSpPr>
        <p:spPr>
          <a:xfrm>
            <a:off x="5652120" y="980728"/>
            <a:ext cx="1714899" cy="1008112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吊したマスの傾きモード</a:t>
            </a:r>
            <a:r>
              <a:rPr lang="en-US" altLang="ja-JP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/>
            </a:r>
            <a:br>
              <a:rPr lang="en-US" altLang="ja-JP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</a:br>
            <a:r>
              <a:rPr lang="en-US" altLang="ja-JP" sz="1800" dirty="0" smtClean="0">
                <a:solidFill>
                  <a:srgbClr val="FF0000"/>
                </a:solidFill>
                <a:ea typeface="ＭＳ ゴシック" pitchFamily="49" charset="-128"/>
                <a:cs typeface="Arial" pitchFamily="34" charset="0"/>
              </a:rPr>
              <a:t>(0.865 Hz)</a:t>
            </a:r>
            <a:endParaRPr lang="ja-JP" altLang="en-US" sz="1800" dirty="0">
              <a:solidFill>
                <a:srgbClr val="FF0000"/>
              </a:solidFill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34" name="サブタイトル 2"/>
          <p:cNvSpPr txBox="1">
            <a:spLocks/>
          </p:cNvSpPr>
          <p:nvPr/>
        </p:nvSpPr>
        <p:spPr>
          <a:xfrm>
            <a:off x="179512" y="5661248"/>
            <a:ext cx="5544616" cy="504056"/>
          </a:xfrm>
          <a:prstGeom prst="rect">
            <a:avLst/>
          </a:prstGeom>
          <a:noFill/>
        </p:spPr>
        <p:txBody>
          <a:bodyPr vert="horz" rtlCol="0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・</a:t>
            </a:r>
            <a: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X,</a:t>
            </a:r>
            <a:r>
              <a:rPr lang="ja-JP" altLang="en-US" sz="1800" b="1" dirty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 </a:t>
            </a:r>
            <a:r>
              <a:rPr lang="en-US" altLang="ja-JP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Y</a:t>
            </a:r>
            <a:r>
              <a:rPr lang="ja-JP" altLang="en-US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の</a:t>
            </a:r>
            <a:r>
              <a:rPr lang="ja-JP" altLang="en-US" sz="1800" b="1" dirty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並進</a:t>
            </a:r>
            <a:r>
              <a:rPr lang="ja-JP" altLang="en-US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運動に関する</a:t>
            </a:r>
            <a:r>
              <a:rPr lang="ja-JP" altLang="en-US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共振</a:t>
            </a:r>
            <a:r>
              <a:rPr lang="ja-JP" altLang="en-US" sz="1800" b="1" dirty="0" smtClean="0">
                <a:solidFill>
                  <a:schemeClr val="tx1"/>
                </a:solidFill>
                <a:ea typeface="ＭＳ ゴシック" pitchFamily="49" charset="-128"/>
                <a:cs typeface="Arial" pitchFamily="34" charset="0"/>
              </a:rPr>
              <a:t>は縮退している</a:t>
            </a:r>
            <a:endParaRPr lang="ja-JP" altLang="en-US" sz="1800" b="1" dirty="0">
              <a:solidFill>
                <a:schemeClr val="tx1"/>
              </a:solidFill>
              <a:ea typeface="ＭＳ ゴシック" pitchFamily="49" charset="-128"/>
              <a:cs typeface="Arial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 rot="16200000">
            <a:off x="-194021" y="2531666"/>
            <a:ext cx="910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[</a:t>
            </a:r>
            <a:r>
              <a:rPr lang="en-US" altLang="ja-JP" sz="1400" dirty="0" err="1"/>
              <a:t>μ</a:t>
            </a:r>
            <a:r>
              <a:rPr lang="en-US" altLang="ja-JP" sz="1400" dirty="0" err="1" smtClean="0"/>
              <a:t>m</a:t>
            </a:r>
            <a:r>
              <a:rPr lang="en-US" altLang="ja-JP" sz="1400" dirty="0" smtClean="0"/>
              <a:t>/</a:t>
            </a:r>
            <a:r>
              <a:rPr lang="en-US" altLang="ja-JP" sz="1400" dirty="0" err="1" smtClean="0"/>
              <a:t>rtHz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135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940069" y="2060848"/>
            <a:ext cx="370393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940069" y="2420888"/>
            <a:ext cx="823619" cy="8402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763688" y="2060848"/>
            <a:ext cx="2880319" cy="3600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Actuation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58ED1-7DA8-44AB-BE95-40629BCD748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8" name="TextBox 1"/>
          <p:cNvSpPr txBox="1"/>
          <p:nvPr/>
        </p:nvSpPr>
        <p:spPr>
          <a:xfrm>
            <a:off x="323527" y="1052736"/>
            <a:ext cx="813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・各アクチュエータに</a:t>
            </a:r>
            <a:r>
              <a:rPr lang="en-US" altLang="ja-JP" b="1" dirty="0" smtClean="0"/>
              <a:t>DC</a:t>
            </a:r>
            <a:r>
              <a:rPr lang="ja-JP" altLang="en-US" b="1" dirty="0" smtClean="0"/>
              <a:t>電圧を加え、</a:t>
            </a:r>
            <a:r>
              <a:rPr lang="en-US" altLang="ja-JP" b="1" dirty="0" smtClean="0"/>
              <a:t>X, Y, θ</a:t>
            </a:r>
            <a:r>
              <a:rPr lang="ja-JP" altLang="en-US" b="1" dirty="0" err="1" smtClean="0"/>
              <a:t>への</a:t>
            </a:r>
            <a:r>
              <a:rPr lang="ja-JP" altLang="en-US" b="1" dirty="0" smtClean="0"/>
              <a:t>出力を測定</a:t>
            </a:r>
            <a:endParaRPr lang="en-US" altLang="ja-JP" b="1" dirty="0" smtClean="0"/>
          </a:p>
          <a:p>
            <a:r>
              <a:rPr lang="ja-JP" altLang="en-US" b="1" dirty="0" smtClean="0">
                <a:sym typeface="Wingdings" pitchFamily="2" charset="2"/>
              </a:rPr>
              <a:t>・各自由度の運動のみ励起するようなアクチュエータ出力バランスを計算</a:t>
            </a:r>
            <a:endParaRPr lang="en-US" altLang="ja-JP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8732"/>
            <a:ext cx="31908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899592" y="2084655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	X	Y	Yaw</a:t>
            </a:r>
          </a:p>
          <a:p>
            <a:r>
              <a:rPr lang="en-US" altLang="ja-JP" dirty="0"/>
              <a:t>Act 1	0.0672	0.0762	0.0864</a:t>
            </a:r>
          </a:p>
          <a:p>
            <a:r>
              <a:rPr lang="en-US" altLang="ja-JP" dirty="0"/>
              <a:t>Act 2	-0.0759	0.1656	-0.1492</a:t>
            </a:r>
          </a:p>
          <a:p>
            <a:r>
              <a:rPr lang="en-US" altLang="ja-JP" dirty="0"/>
              <a:t>Act 3	0.1472	0.0321	-0.1181</a:t>
            </a:r>
          </a:p>
        </p:txBody>
      </p:sp>
      <p:sp>
        <p:nvSpPr>
          <p:cNvPr id="8" name="下矢印 7"/>
          <p:cNvSpPr/>
          <p:nvPr/>
        </p:nvSpPr>
        <p:spPr>
          <a:xfrm>
            <a:off x="2251614" y="3609950"/>
            <a:ext cx="1096250" cy="539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644008" y="2872717"/>
            <a:ext cx="1258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</a:t>
            </a:r>
            <a:r>
              <a:rPr lang="en-US" altLang="ja-JP" dirty="0" err="1" smtClean="0"/>
              <a:t>μm</a:t>
            </a:r>
            <a:r>
              <a:rPr lang="en-US" altLang="ja-JP" dirty="0" smtClean="0"/>
              <a:t>/count</a:t>
            </a:r>
            <a:r>
              <a:rPr lang="en-US" altLang="ja-JP" dirty="0" smtClean="0"/>
              <a:t>]</a:t>
            </a:r>
            <a:endParaRPr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940069" y="4365104"/>
            <a:ext cx="370393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940069" y="4725144"/>
            <a:ext cx="823619" cy="8402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1763688" y="4365104"/>
            <a:ext cx="2880319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899592" y="4388911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	</a:t>
            </a:r>
            <a:r>
              <a:rPr lang="en-US" altLang="ja-JP" dirty="0" smtClean="0"/>
              <a:t>Act 1</a:t>
            </a:r>
            <a:r>
              <a:rPr lang="en-US" altLang="ja-JP" dirty="0"/>
              <a:t>	</a:t>
            </a:r>
            <a:r>
              <a:rPr lang="en-US" altLang="ja-JP" dirty="0" smtClean="0"/>
              <a:t>Act 2</a:t>
            </a:r>
            <a:r>
              <a:rPr lang="en-US" altLang="ja-JP" dirty="0"/>
              <a:t>	</a:t>
            </a:r>
            <a:r>
              <a:rPr lang="en-US" altLang="ja-JP" dirty="0" smtClean="0"/>
              <a:t>Act 3</a:t>
            </a:r>
            <a:endParaRPr lang="en-US" altLang="ja-JP" dirty="0"/>
          </a:p>
          <a:p>
            <a:r>
              <a:rPr lang="en-US" altLang="ja-JP" dirty="0" smtClean="0"/>
              <a:t>X</a:t>
            </a:r>
            <a:r>
              <a:rPr lang="en-US" altLang="ja-JP" dirty="0"/>
              <a:t>	 </a:t>
            </a:r>
            <a:r>
              <a:rPr lang="en-US" altLang="ja-JP" dirty="0" smtClean="0"/>
              <a:t>2.6066 </a:t>
            </a:r>
            <a:r>
              <a:rPr lang="en-US" altLang="ja-JP" dirty="0"/>
              <a:t>	 -</a:t>
            </a:r>
            <a:r>
              <a:rPr lang="en-US" altLang="ja-JP" dirty="0" smtClean="0"/>
              <a:t>2.0779 </a:t>
            </a:r>
            <a:r>
              <a:rPr lang="en-US" altLang="ja-JP" dirty="0"/>
              <a:t>	 </a:t>
            </a:r>
            <a:r>
              <a:rPr lang="en-US" altLang="ja-JP" dirty="0" smtClean="0"/>
              <a:t>4.5320</a:t>
            </a:r>
            <a:endParaRPr lang="en-US" altLang="ja-JP" dirty="0"/>
          </a:p>
          <a:p>
            <a:r>
              <a:rPr lang="en-US" altLang="ja-JP" dirty="0"/>
              <a:t>Y	 </a:t>
            </a:r>
            <a:r>
              <a:rPr lang="en-US" altLang="ja-JP" dirty="0" smtClean="0"/>
              <a:t>5.4585</a:t>
            </a:r>
            <a:r>
              <a:rPr lang="en-US" altLang="ja-JP" dirty="0"/>
              <a:t>	 </a:t>
            </a:r>
            <a:r>
              <a:rPr lang="en-US" altLang="ja-JP" dirty="0" smtClean="0"/>
              <a:t>3.6455</a:t>
            </a:r>
            <a:r>
              <a:rPr lang="en-US" altLang="ja-JP" dirty="0"/>
              <a:t>	- </a:t>
            </a:r>
            <a:r>
              <a:rPr lang="en-US" altLang="ja-JP" dirty="0" smtClean="0"/>
              <a:t>0.6122</a:t>
            </a:r>
            <a:endParaRPr lang="en-US" altLang="ja-JP" dirty="0"/>
          </a:p>
          <a:p>
            <a:r>
              <a:rPr lang="en-US" altLang="ja-JP" dirty="0" smtClean="0"/>
              <a:t>Yaw</a:t>
            </a:r>
            <a:r>
              <a:rPr lang="en-US" altLang="ja-JP" dirty="0"/>
              <a:t>	 </a:t>
            </a:r>
            <a:r>
              <a:rPr lang="en-US" altLang="ja-JP" dirty="0" smtClean="0"/>
              <a:t>4.73255</a:t>
            </a:r>
            <a:r>
              <a:rPr lang="en-US" altLang="ja-JP" dirty="0"/>
              <a:t>	 -</a:t>
            </a:r>
            <a:r>
              <a:rPr lang="en-US" altLang="ja-JP" dirty="0" smtClean="0"/>
              <a:t>1.599</a:t>
            </a:r>
            <a:r>
              <a:rPr lang="en-US" altLang="ja-JP" dirty="0"/>
              <a:t>	- </a:t>
            </a:r>
            <a:r>
              <a:rPr lang="en-US" altLang="ja-JP" dirty="0" smtClean="0"/>
              <a:t>2.9850</a:t>
            </a:r>
            <a:endParaRPr lang="en-US" altLang="ja-JP" dirty="0"/>
          </a:p>
        </p:txBody>
      </p:sp>
      <p:sp>
        <p:nvSpPr>
          <p:cNvPr id="39" name="正方形/長方形 38"/>
          <p:cNvSpPr/>
          <p:nvPr/>
        </p:nvSpPr>
        <p:spPr>
          <a:xfrm>
            <a:off x="3332539" y="37077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 smtClean="0">
                <a:solidFill>
                  <a:schemeClr val="accent1">
                    <a:lumMod val="50000"/>
                  </a:schemeClr>
                </a:solidFill>
              </a:rPr>
              <a:t>逆行列</a:t>
            </a:r>
            <a:endParaRPr lang="ja-JP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5845</TotalTime>
  <Words>723</Words>
  <Application>Microsoft Office PowerPoint</Application>
  <PresentationFormat>画面に合わせる (4:3)</PresentationFormat>
  <Paragraphs>153</Paragraphs>
  <Slides>21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Larissa-Design</vt:lpstr>
      <vt:lpstr>KAGRA用防振装置のプレアイソレータの性能測定 II</vt:lpstr>
      <vt:lpstr>Overview</vt:lpstr>
      <vt:lpstr>Pre-Isolator, Purpose of this Work</vt:lpstr>
      <vt:lpstr>Pre-Isolator, Purpose of this Work</vt:lpstr>
      <vt:lpstr>Experimental Setup</vt:lpstr>
      <vt:lpstr>Position Sensor Output Spectrum</vt:lpstr>
      <vt:lpstr>Conversion to X, Y, θ Displacements</vt:lpstr>
      <vt:lpstr>Conversion to X, Y, θ Displacements</vt:lpstr>
      <vt:lpstr>Actuation Efficiency</vt:lpstr>
      <vt:lpstr>Response to X, Y, θ Actuation</vt:lpstr>
      <vt:lpstr>Active Control Setup</vt:lpstr>
      <vt:lpstr>Active Control Demonstration</vt:lpstr>
      <vt:lpstr>Summary</vt:lpstr>
      <vt:lpstr>Thank you for your attention</vt:lpstr>
      <vt:lpstr>Appendices</vt:lpstr>
      <vt:lpstr>Inverted Pendulum Tuning</vt:lpstr>
      <vt:lpstr>Response to Virtual X Actuation</vt:lpstr>
      <vt:lpstr>Response to Virtual Y Actuation</vt:lpstr>
      <vt:lpstr>Response to Virtual θ Actuation</vt:lpstr>
      <vt:lpstr>Active Damping Result (Spectrum)</vt:lpstr>
      <vt:lpstr>Active Damping Result (Residual RMS)</vt:lpstr>
    </vt:vector>
  </TitlesOfParts>
  <Company>Institut für Gravitationsphysik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Opto-mechanical coupling in a Michelson-Sagnac</dc:title>
  <dc:creator>Henning Kaufer</dc:creator>
  <cp:lastModifiedBy>tsekiguchi</cp:lastModifiedBy>
  <cp:revision>1328</cp:revision>
  <dcterms:created xsi:type="dcterms:W3CDTF">2011-01-04T09:05:01Z</dcterms:created>
  <dcterms:modified xsi:type="dcterms:W3CDTF">2012-09-07T13:14:40Z</dcterms:modified>
</cp:coreProperties>
</file>