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59" r:id="rId5"/>
    <p:sldId id="258" r:id="rId6"/>
    <p:sldId id="260" r:id="rId7"/>
    <p:sldId id="275" r:id="rId8"/>
    <p:sldId id="261" r:id="rId9"/>
    <p:sldId id="263" r:id="rId10"/>
    <p:sldId id="264" r:id="rId11"/>
    <p:sldId id="265" r:id="rId12"/>
    <p:sldId id="262" r:id="rId13"/>
    <p:sldId id="266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8273D-25A5-4039-89CC-0ADD96E91840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7EA8-4993-4A83-82FC-34B5BEE00A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6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9.2GHz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A7EA8-4993-4A83-82FC-34B5BEE00A4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57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A7EA8-4993-4A83-82FC-34B5BEE00A4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3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92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8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6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5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9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21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9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88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18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42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AB9B-C730-4D8C-AADA-A3B3B31D1634}" type="datetimeFigureOut">
              <a:rPr kumimoji="1" lang="ja-JP" altLang="en-US" smtClean="0"/>
              <a:t>2012/8/17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1787-2BDF-42C1-902C-7412F9FB5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85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Cryogenic Cavity for Ultra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table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aser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u="sng" dirty="0" smtClean="0">
                <a:solidFill>
                  <a:schemeClr val="tx1"/>
                </a:solidFill>
              </a:rPr>
              <a:t>T. </a:t>
            </a:r>
            <a:r>
              <a:rPr lang="en-US" altLang="ja-JP" u="sng" dirty="0" err="1" smtClean="0">
                <a:solidFill>
                  <a:schemeClr val="tx1"/>
                </a:solidFill>
              </a:rPr>
              <a:t>Ushiba</a:t>
            </a:r>
            <a:r>
              <a:rPr lang="en-US" altLang="ja-JP" dirty="0" smtClean="0">
                <a:solidFill>
                  <a:schemeClr val="tx1"/>
                </a:solidFill>
              </a:rPr>
              <a:t>, A. </a:t>
            </a:r>
            <a:r>
              <a:rPr lang="en-US" altLang="ja-JP" dirty="0" err="1">
                <a:solidFill>
                  <a:schemeClr val="tx1"/>
                </a:solidFill>
              </a:rPr>
              <a:t>S</a:t>
            </a:r>
            <a:r>
              <a:rPr lang="en-US" altLang="ja-JP" dirty="0" err="1" smtClean="0">
                <a:solidFill>
                  <a:schemeClr val="tx1"/>
                </a:solidFill>
              </a:rPr>
              <a:t>hoda</a:t>
            </a:r>
            <a:r>
              <a:rPr lang="en-US" altLang="ja-JP" dirty="0" smtClean="0">
                <a:solidFill>
                  <a:schemeClr val="tx1"/>
                </a:solidFill>
              </a:rPr>
              <a:t>, N. </a:t>
            </a:r>
            <a:r>
              <a:rPr lang="en-US" altLang="ja-JP" dirty="0" err="1" smtClean="0">
                <a:solidFill>
                  <a:schemeClr val="tx1"/>
                </a:solidFill>
              </a:rPr>
              <a:t>Omae</a:t>
            </a:r>
            <a:r>
              <a:rPr lang="en-US" altLang="ja-JP" dirty="0" smtClean="0">
                <a:solidFill>
                  <a:schemeClr val="tx1"/>
                </a:solidFill>
              </a:rPr>
              <a:t>, Y. </a:t>
            </a:r>
            <a:r>
              <a:rPr lang="en-US" altLang="ja-JP" dirty="0" err="1" smtClean="0">
                <a:solidFill>
                  <a:schemeClr val="tx1"/>
                </a:solidFill>
              </a:rPr>
              <a:t>Aso</a:t>
            </a:r>
            <a:r>
              <a:rPr lang="en-US" altLang="ja-JP" dirty="0" smtClean="0">
                <a:solidFill>
                  <a:schemeClr val="tx1"/>
                </a:solidFill>
              </a:rPr>
              <a:t>, S. </a:t>
            </a:r>
            <a:r>
              <a:rPr lang="en-US" altLang="ja-JP" dirty="0" err="1" smtClean="0">
                <a:solidFill>
                  <a:schemeClr val="tx1"/>
                </a:solidFill>
              </a:rPr>
              <a:t>Otsuka</a:t>
            </a:r>
            <a:r>
              <a:rPr lang="en-US" altLang="ja-JP" dirty="0" smtClean="0">
                <a:solidFill>
                  <a:schemeClr val="tx1"/>
                </a:solidFill>
              </a:rPr>
              <a:t> S. </a:t>
            </a:r>
            <a:r>
              <a:rPr lang="en-US" altLang="ja-JP" dirty="0" err="1" smtClean="0">
                <a:solidFill>
                  <a:schemeClr val="tx1"/>
                </a:solidFill>
              </a:rPr>
              <a:t>Hiramatsu</a:t>
            </a:r>
            <a:r>
              <a:rPr lang="en-US" altLang="ja-JP" dirty="0" smtClean="0">
                <a:solidFill>
                  <a:schemeClr val="tx1"/>
                </a:solidFill>
              </a:rPr>
              <a:t>, K. </a:t>
            </a:r>
            <a:r>
              <a:rPr lang="en-US" altLang="ja-JP" dirty="0" err="1" smtClean="0">
                <a:solidFill>
                  <a:schemeClr val="tx1"/>
                </a:solidFill>
              </a:rPr>
              <a:t>Tsubono</a:t>
            </a:r>
            <a:r>
              <a:rPr lang="en-US" altLang="ja-JP" dirty="0" smtClean="0">
                <a:solidFill>
                  <a:schemeClr val="tx1"/>
                </a:solidFill>
              </a:rPr>
              <a:t>, ERATO Collaborations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Vibration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　</a:t>
                </a:r>
                <a:r>
                  <a:rPr kumimoji="1" lang="en-US" altLang="ja-JP" sz="2600" dirty="0" smtClean="0">
                    <a:solidFill>
                      <a:schemeClr val="tx2">
                        <a:lumMod val="75000"/>
                      </a:schemeClr>
                    </a:solidFill>
                  </a:rPr>
                  <a:t>Vibration insensitive support</a:t>
                </a:r>
              </a:p>
              <a:p>
                <a:r>
                  <a:rPr lang="en-US" altLang="ja-JP" sz="2600" dirty="0" smtClean="0"/>
                  <a:t>Four point support</a:t>
                </a:r>
              </a:p>
              <a:p>
                <a:r>
                  <a:rPr lang="en-US" altLang="ja-JP" sz="2600" dirty="0" smtClean="0"/>
                  <a:t>Vibration sensitivity:</a:t>
                </a:r>
              </a:p>
              <a:p>
                <a:pPr marL="0" indent="0">
                  <a:buNone/>
                </a:pPr>
                <a:r>
                  <a:rPr lang="ja-JP" altLang="en-US" sz="2600" dirty="0"/>
                  <a:t>　</a:t>
                </a:r>
                <a:r>
                  <a:rPr lang="ja-JP" altLang="en-US" sz="2600" dirty="0" smtClean="0"/>
                  <a:t>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smtClean="0">
                            <a:latin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kumimoji="1" lang="en-US" altLang="ja-JP" sz="2600" dirty="0" smtClean="0"/>
                  <a:t>[1/(m/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600" b="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kumimoji="1" lang="en-US" altLang="ja-JP" sz="26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600" dirty="0" smtClean="0"/>
                  <a:t>)]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2"/>
                <a:stretch>
                  <a:fillRect l="-963" t="-3030" b="-53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79329" cy="27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44008" y="4212421"/>
                <a:ext cx="4499992" cy="1730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600" dirty="0" smtClean="0">
                    <a:solidFill>
                      <a:schemeClr val="tx2">
                        <a:lumMod val="75000"/>
                      </a:schemeClr>
                    </a:solidFill>
                  </a:rPr>
                  <a:t>Active vibration isolation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kumimoji="1" lang="en-US" altLang="ja-JP" sz="2600" dirty="0" smtClean="0"/>
                  <a:t>Hexapod stage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ja-JP" sz="2600" dirty="0" smtClean="0"/>
                  <a:t>Acceleration noise:</a:t>
                </a:r>
                <a:endParaRPr kumimoji="1" lang="en-US" altLang="ja-JP" sz="2600" dirty="0" smtClean="0"/>
              </a:p>
              <a:p>
                <a:r>
                  <a:rPr kumimoji="1" lang="ja-JP" altLang="en-US" sz="2600" dirty="0" smtClean="0"/>
                  <a:t>　　　　　</a:t>
                </a:r>
                <a:r>
                  <a:rPr kumimoji="1" lang="en-US" altLang="ja-JP" sz="2600" dirty="0" smtClean="0"/>
                  <a:t>4</a:t>
                </a:r>
                <a14:m>
                  <m:oMath xmlns:m="http://schemas.openxmlformats.org/officeDocument/2006/math">
                    <m:r>
                      <a:rPr kumimoji="1" lang="en-US" altLang="ja-JP" sz="26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kumimoji="1" lang="en-US" altLang="ja-JP" sz="26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kumimoji="1" lang="en-US" altLang="ja-JP" sz="2600" dirty="0" smtClean="0"/>
                  <a:t>[</a:t>
                </a:r>
                <a:r>
                  <a:rPr lang="en-US" altLang="ja-JP" sz="2600" dirty="0"/>
                  <a:t>(m/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600" i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altLang="ja-JP" sz="2600" i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600" dirty="0" smtClean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6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1" lang="en-US" altLang="ja-JP" sz="2600" b="0" i="0" dirty="0" smtClean="0">
                            <a:latin typeface="Cambria Math"/>
                          </a:rPr>
                          <m:t>Hz</m:t>
                        </m:r>
                      </m:e>
                    </m:rad>
                  </m:oMath>
                </a14:m>
                <a:r>
                  <a:rPr kumimoji="1" lang="en-US" altLang="ja-JP" sz="2600" dirty="0" smtClean="0"/>
                  <a:t>]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12421"/>
                <a:ext cx="4499992" cy="1730474"/>
              </a:xfrm>
              <a:prstGeom prst="rect">
                <a:avLst/>
              </a:prstGeom>
              <a:blipFill rotWithShape="1">
                <a:blip r:embed="rId4"/>
                <a:stretch>
                  <a:fillRect l="-2168" t="-2817" b="-8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3" y="3734740"/>
            <a:ext cx="45536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yon_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8205"/>
            <a:ext cx="5256584" cy="41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Temperature Variation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600" dirty="0" smtClean="0"/>
              <a:t>Low CTE materials</a:t>
            </a:r>
          </a:p>
          <a:p>
            <a:pPr algn="ctr"/>
            <a:r>
              <a:rPr lang="en-US" altLang="ja-JP" sz="2600" dirty="0" smtClean="0"/>
              <a:t>Temperature control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1780" y="6227955"/>
            <a:ext cx="17159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err="1" smtClean="0">
                <a:solidFill>
                  <a:schemeClr val="accent3">
                    <a:lumMod val="50000"/>
                  </a:schemeClr>
                </a:solidFill>
              </a:rPr>
              <a:t>Sillicon</a:t>
            </a:r>
            <a:r>
              <a:rPr kumimoji="1" lang="en-US" altLang="ja-JP" sz="2600" dirty="0" smtClean="0">
                <a:solidFill>
                  <a:schemeClr val="accent3">
                    <a:lumMod val="50000"/>
                  </a:schemeClr>
                </a:solidFill>
              </a:rPr>
              <a:t> CTE</a:t>
            </a:r>
            <a:endParaRPr kumimoji="1" lang="ja-JP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572000" y="3368605"/>
            <a:ext cx="1238551" cy="12125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810551" y="3140968"/>
            <a:ext cx="32123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chemeClr val="accent6">
                    <a:lumMod val="75000"/>
                  </a:schemeClr>
                </a:solidFill>
              </a:rPr>
              <a:t>Zero-cross around 18K</a:t>
            </a:r>
            <a:endParaRPr kumimoji="1" lang="ja-JP" alt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5445224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K. G. Lyon</a:t>
            </a:r>
            <a:r>
              <a:rPr lang="ja-JP" altLang="en-US" sz="2200" dirty="0" err="1"/>
              <a:t>，</a:t>
            </a:r>
            <a:r>
              <a:rPr lang="en-US" altLang="ja-JP" sz="2200" dirty="0"/>
              <a:t>G. L. Salinger</a:t>
            </a:r>
            <a:r>
              <a:rPr lang="ja-JP" altLang="en-US" sz="2200" dirty="0" err="1" smtClean="0"/>
              <a:t>，</a:t>
            </a:r>
            <a:endParaRPr lang="en-US" altLang="ja-JP" sz="2200" dirty="0" smtClean="0"/>
          </a:p>
          <a:p>
            <a:r>
              <a:rPr lang="en-US" altLang="ja-JP" sz="2200" dirty="0" smtClean="0"/>
              <a:t>C</a:t>
            </a:r>
            <a:r>
              <a:rPr lang="en-US" altLang="ja-JP" sz="2200" dirty="0"/>
              <a:t>. A. Swenson </a:t>
            </a:r>
            <a:r>
              <a:rPr lang="en-US" altLang="ja-JP" sz="2200" dirty="0" smtClean="0"/>
              <a:t>and </a:t>
            </a:r>
            <a:r>
              <a:rPr lang="en-US" altLang="ja-JP" sz="2200" dirty="0"/>
              <a:t>G. K. White</a:t>
            </a:r>
            <a:r>
              <a:rPr lang="en-US" altLang="ja-JP" sz="2200" dirty="0" smtClean="0"/>
              <a:t>:</a:t>
            </a:r>
          </a:p>
          <a:p>
            <a:r>
              <a:rPr lang="en-US" altLang="ja-JP" sz="2200" dirty="0" smtClean="0"/>
              <a:t> </a:t>
            </a:r>
            <a:r>
              <a:rPr lang="en-US" altLang="ja-JP" sz="2200" dirty="0"/>
              <a:t>J. Appl. Phys. 48</a:t>
            </a:r>
            <a:r>
              <a:rPr lang="ja-JP" altLang="en-US" sz="2200" dirty="0" err="1"/>
              <a:t>，</a:t>
            </a:r>
            <a:r>
              <a:rPr lang="en-US" altLang="ja-JP" sz="2200" dirty="0"/>
              <a:t>865(1977). </a:t>
            </a:r>
          </a:p>
        </p:txBody>
      </p:sp>
    </p:spTree>
    <p:extLst>
      <p:ext uri="{BB962C8B-B14F-4D97-AF65-F5344CB8AC3E}">
        <p14:creationId xmlns:p14="http://schemas.microsoft.com/office/powerpoint/2010/main" val="4241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07" y="4005064"/>
            <a:ext cx="41243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Design of cryogenic cavity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7"/>
                <a:ext cx="8229600" cy="338437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600" dirty="0" smtClean="0"/>
                  <a:t>Material: </a:t>
                </a:r>
                <a:r>
                  <a:rPr kumimoji="1" lang="en-US" altLang="ja-JP" sz="2600" dirty="0" err="1" smtClean="0"/>
                  <a:t>monocrystaline</a:t>
                </a:r>
                <a:r>
                  <a:rPr kumimoji="1" lang="en-US" altLang="ja-JP" sz="2600" dirty="0" smtClean="0"/>
                  <a:t> silicon</a:t>
                </a:r>
              </a:p>
              <a:p>
                <a:r>
                  <a:rPr lang="en-US" altLang="ja-JP" sz="2600" dirty="0" smtClean="0"/>
                  <a:t>Cavity length: 20cm</a:t>
                </a:r>
              </a:p>
              <a:p>
                <a:r>
                  <a:rPr kumimoji="1" lang="en-US" altLang="ja-JP" sz="2600" dirty="0" smtClean="0"/>
                  <a:t>Mirror ROC: 3m </a:t>
                </a:r>
                <a:r>
                  <a:rPr kumimoji="1" lang="ja-JP" altLang="en-US" sz="2600" dirty="0" smtClean="0"/>
                  <a:t>→ </a:t>
                </a:r>
                <a:r>
                  <a:rPr kumimoji="1" lang="en-US" altLang="ja-JP" sz="2600" dirty="0" smtClean="0"/>
                  <a:t>beam spot size = 0.5mm</a:t>
                </a:r>
              </a:p>
              <a:p>
                <a:r>
                  <a:rPr lang="en-US" altLang="ja-JP" sz="2600" dirty="0" smtClean="0"/>
                  <a:t>Finesse </a:t>
                </a:r>
                <a14:m>
                  <m:oMath xmlns:m="http://schemas.openxmlformats.org/officeDocument/2006/math">
                    <m:r>
                      <a:rPr lang="en-US" altLang="ja-JP" sz="26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ja-JP" sz="26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altLang="ja-JP" sz="2600" dirty="0" smtClean="0"/>
                  <a:t>100,000 </a:t>
                </a:r>
                <a:r>
                  <a:rPr kumimoji="1" lang="ja-JP" altLang="en-US" sz="2600" dirty="0" smtClean="0"/>
                  <a:t>→ </a:t>
                </a:r>
                <a:r>
                  <a:rPr kumimoji="1" lang="en-US" altLang="ja-JP" sz="2600" dirty="0" smtClean="0"/>
                  <a:t>coating thickness = 8um</a:t>
                </a:r>
              </a:p>
              <a:p>
                <a:r>
                  <a:rPr lang="en-US" altLang="ja-JP" sz="2600" dirty="0" smtClean="0"/>
                  <a:t>Wave length: 1396nm</a:t>
                </a:r>
              </a:p>
              <a:p>
                <a:r>
                  <a:rPr kumimoji="1" lang="en-US" altLang="ja-JP" sz="2600" dirty="0" smtClean="0"/>
                  <a:t>Cooled down to 18K by </a:t>
                </a:r>
                <a:r>
                  <a:rPr kumimoji="1" lang="en-US" altLang="ja-JP" sz="2600" dirty="0" err="1" smtClean="0"/>
                  <a:t>cryocooler</a:t>
                </a:r>
                <a:endParaRPr kumimoji="1" lang="en-US" altLang="ja-JP" sz="2600" dirty="0" smtClean="0"/>
              </a:p>
              <a:p>
                <a:r>
                  <a:rPr lang="en-US" altLang="ja-JP" sz="2600" dirty="0"/>
                  <a:t>Helium </a:t>
                </a:r>
                <a:r>
                  <a:rPr lang="en-US" altLang="ja-JP" sz="2600" dirty="0" err="1"/>
                  <a:t>liquifaction</a:t>
                </a:r>
                <a:r>
                  <a:rPr lang="en-US" altLang="ja-JP" sz="2600" dirty="0"/>
                  <a:t> </a:t>
                </a:r>
                <a:r>
                  <a:rPr lang="en-US" altLang="ja-JP" sz="2600" dirty="0" err="1" smtClean="0"/>
                  <a:t>pulsetubecryocooler</a:t>
                </a:r>
                <a:r>
                  <a:rPr lang="en-US" altLang="ja-JP" sz="2600" dirty="0" smtClean="0"/>
                  <a:t> </a:t>
                </a:r>
                <a:r>
                  <a:rPr lang="en-US" altLang="ja-JP" sz="2600" dirty="0"/>
                  <a:t>for low vibration</a:t>
                </a:r>
                <a:endParaRPr kumimoji="1" lang="en-US" altLang="ja-JP" sz="2600" dirty="0" smtClean="0"/>
              </a:p>
              <a:p>
                <a:pPr marL="0" indent="0">
                  <a:buNone/>
                </a:pPr>
                <a:endParaRPr kumimoji="1" lang="ja-JP" altLang="en-US" sz="2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7"/>
                <a:ext cx="8229600" cy="3384376"/>
              </a:xfrm>
              <a:blipFill rotWithShape="1">
                <a:blip r:embed="rId3"/>
                <a:stretch>
                  <a:fillRect l="-1111" t="-1441" r="-519" b="-3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244" y="880"/>
            <a:ext cx="9144000" cy="6858000"/>
            <a:chOff x="3244" y="88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88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2627784" y="1026232"/>
              <a:ext cx="1224136" cy="24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932040" y="1026232"/>
              <a:ext cx="1224136" cy="24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889752" y="1165380"/>
              <a:ext cx="175828" cy="1674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92305" y="3186472"/>
              <a:ext cx="173275" cy="1340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980218" y="4365104"/>
              <a:ext cx="367645" cy="17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428491" y="4338600"/>
              <a:ext cx="367645" cy="17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24128" y="2873085"/>
              <a:ext cx="173706" cy="837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24128" y="1098240"/>
              <a:ext cx="175828" cy="53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889752" y="2878556"/>
              <a:ext cx="175828" cy="261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>
              <a:off x="2563728" y="3090388"/>
              <a:ext cx="576064" cy="10801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 flipH="1" flipV="1">
              <a:off x="2587003" y="3072826"/>
              <a:ext cx="576064" cy="10801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flipV="1">
              <a:off x="5640996" y="1400900"/>
              <a:ext cx="701514" cy="299908"/>
            </a:xfrm>
            <a:prstGeom prst="triangle">
              <a:avLst>
                <a:gd name="adj" fmla="val 186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722006" y="1731250"/>
              <a:ext cx="1758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/>
            <p:cNvSpPr/>
            <p:nvPr/>
          </p:nvSpPr>
          <p:spPr>
            <a:xfrm>
              <a:off x="5617244" y="1610610"/>
              <a:ext cx="731204" cy="185958"/>
            </a:xfrm>
            <a:prstGeom prst="triangle">
              <a:avLst>
                <a:gd name="adj" fmla="val 529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flipV="1">
              <a:off x="5616394" y="2002532"/>
              <a:ext cx="737991" cy="256526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5611958" y="2101105"/>
              <a:ext cx="731204" cy="185958"/>
            </a:xfrm>
            <a:prstGeom prst="triangle">
              <a:avLst>
                <a:gd name="adj" fmla="val 715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724128" y="2281124"/>
              <a:ext cx="175828" cy="552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724128" y="3908141"/>
              <a:ext cx="173706" cy="58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0"/>
            <p:cNvSpPr/>
            <p:nvPr/>
          </p:nvSpPr>
          <p:spPr>
            <a:xfrm>
              <a:off x="5612313" y="3732677"/>
              <a:ext cx="731204" cy="239598"/>
            </a:xfrm>
            <a:prstGeom prst="triangle">
              <a:avLst>
                <a:gd name="adj" fmla="val 669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 flipV="1">
              <a:off x="5674655" y="3501008"/>
              <a:ext cx="737991" cy="40713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7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" y="3140968"/>
            <a:ext cx="9035275" cy="37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Noise budget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600" dirty="0" smtClean="0"/>
                  <a:t> </a:t>
                </a:r>
                <a:r>
                  <a:rPr lang="en-US" altLang="ja-JP" sz="2600" dirty="0" smtClean="0">
                    <a:solidFill>
                      <a:schemeClr val="tx2">
                        <a:lumMod val="75000"/>
                      </a:schemeClr>
                    </a:solidFill>
                  </a:rPr>
                  <a:t>Assumption</a:t>
                </a:r>
              </a:p>
              <a:p>
                <a:r>
                  <a:rPr kumimoji="1" lang="en-US" altLang="ja-JP" sz="2600" dirty="0" smtClean="0"/>
                  <a:t>Vibration sensitivity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600" i="1">
                            <a:latin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ja-JP" sz="2600" dirty="0"/>
                  <a:t>[1/(m/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6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altLang="ja-JP" sz="26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600" dirty="0"/>
                  <a:t>)]</a:t>
                </a:r>
                <a:endParaRPr lang="ja-JP" altLang="en-US" sz="2600" dirty="0"/>
              </a:p>
              <a:p>
                <a:r>
                  <a:rPr kumimoji="1" lang="en-US" altLang="ja-JP" sz="2600" dirty="0" smtClean="0"/>
                  <a:t>Acceleration  noise = </a:t>
                </a:r>
                <a:r>
                  <a:rPr lang="en-US" altLang="ja-JP" sz="2600" dirty="0"/>
                  <a:t>4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6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600" i="1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ja-JP" sz="2600" dirty="0"/>
                  <a:t>[(m/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6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altLang="ja-JP" sz="26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600" dirty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6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ja-JP" sz="2600" dirty="0">
                            <a:latin typeface="Cambria Math"/>
                          </a:rPr>
                          <m:t>Hz</m:t>
                        </m:r>
                      </m:e>
                    </m:rad>
                  </m:oMath>
                </a14:m>
                <a:r>
                  <a:rPr lang="en-US" altLang="ja-JP" sz="2600" dirty="0"/>
                  <a:t>]</a:t>
                </a:r>
                <a:endParaRPr lang="ja-JP" altLang="en-US" sz="2600" dirty="0"/>
              </a:p>
              <a:p>
                <a:r>
                  <a:rPr lang="en-US" altLang="ja-JP" sz="2800" dirty="0" smtClean="0"/>
                  <a:t>Residual </a:t>
                </a:r>
                <a:r>
                  <a:rPr lang="en-US" altLang="ja-JP" sz="2800" dirty="0"/>
                  <a:t>CTE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> [1/K]</a:t>
                </a:r>
              </a:p>
              <a:p>
                <a:r>
                  <a:rPr lang="en-US" altLang="ja-JP" sz="2800" dirty="0" smtClean="0"/>
                  <a:t>Temperature fluctuation = 20[</a:t>
                </a:r>
                <a:r>
                  <a:rPr lang="en-US" altLang="ja-JP" sz="2800" dirty="0" err="1" smtClean="0"/>
                  <a:t>nK</a:t>
                </a:r>
                <a:r>
                  <a:rPr lang="en-US" altLang="ja-JP" sz="2800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ja-JP" sz="2800" dirty="0">
                            <a:latin typeface="Cambria Math"/>
                          </a:rPr>
                          <m:t>Hz</m:t>
                        </m:r>
                      </m:e>
                    </m:rad>
                  </m:oMath>
                </a14:m>
                <a:r>
                  <a:rPr lang="en-US" altLang="ja-JP" sz="2800" dirty="0" smtClean="0"/>
                  <a:t>]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3"/>
                <a:stretch>
                  <a:fillRect l="-1259" t="-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6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2883148"/>
            <a:ext cx="9144000" cy="689868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dirty="0" smtClean="0">
                <a:solidFill>
                  <a:schemeClr val="tx1"/>
                </a:solidFill>
              </a:rPr>
              <a:t>Detail and current status</a:t>
            </a:r>
            <a:endParaRPr lang="en-US" altLang="ja-JP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Silicon Cavity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sz="2600" dirty="0" smtClean="0">
                <a:solidFill>
                  <a:schemeClr val="accent5">
                    <a:lumMod val="50000"/>
                  </a:schemeClr>
                </a:solidFill>
              </a:rPr>
              <a:t>Machining and polishing</a:t>
            </a:r>
            <a:endParaRPr lang="en-US" altLang="ja-JP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600" dirty="0" smtClean="0"/>
              <a:t>　　</a:t>
            </a:r>
            <a:r>
              <a:rPr lang="en-US" altLang="ja-JP" sz="2600" dirty="0" smtClean="0"/>
              <a:t>spacer : finished</a:t>
            </a:r>
          </a:p>
          <a:p>
            <a:pPr marL="0" indent="0">
              <a:buNone/>
            </a:pPr>
            <a:r>
              <a:rPr lang="ja-JP" altLang="en-US" sz="2600" dirty="0" smtClean="0"/>
              <a:t>　　</a:t>
            </a:r>
            <a:r>
              <a:rPr lang="en-US" altLang="ja-JP" sz="2600" dirty="0" smtClean="0"/>
              <a:t>Mirror substrate : under re-polishing</a:t>
            </a:r>
          </a:p>
          <a:p>
            <a:pPr marL="0" indent="0">
              <a:buNone/>
            </a:pPr>
            <a:endParaRPr kumimoji="1" lang="en-US" altLang="ja-JP" sz="2600" dirty="0"/>
          </a:p>
          <a:p>
            <a:pPr marL="0" indent="0">
              <a:buNone/>
            </a:pP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chemeClr val="accent5">
                    <a:lumMod val="50000"/>
                  </a:schemeClr>
                </a:solidFill>
              </a:rPr>
              <a:t>Optical contact test</a:t>
            </a:r>
          </a:p>
          <a:p>
            <a:pPr marL="0" indent="0">
              <a:buNone/>
            </a:pPr>
            <a:r>
              <a:rPr lang="ja-JP" altLang="en-US" sz="2600" dirty="0" smtClean="0">
                <a:solidFill>
                  <a:schemeClr val="accent5">
                    <a:lumMod val="50000"/>
                  </a:schemeClr>
                </a:solidFill>
              </a:rPr>
              <a:t>　　</a:t>
            </a:r>
            <a:endParaRPr kumimoji="1" lang="en-US" altLang="ja-JP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3" y="3140968"/>
            <a:ext cx="39528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5" t="37101" r="31160" b="24058"/>
          <a:stretch/>
        </p:blipFill>
        <p:spPr>
          <a:xfrm>
            <a:off x="467544" y="3933664"/>
            <a:ext cx="2650435" cy="26636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17979" y="5157192"/>
            <a:ext cx="171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Contacted by SIGMA KOKI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46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Cooling test of optical contact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81350"/>
            <a:ext cx="2519987" cy="41999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4" t="46569" r="37391" b="30821"/>
          <a:stretch/>
        </p:blipFill>
        <p:spPr>
          <a:xfrm>
            <a:off x="683568" y="3501008"/>
            <a:ext cx="3832087" cy="30500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8627" y="1844824"/>
            <a:ext cx="416710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chemeClr val="accent4">
                    <a:lumMod val="75000"/>
                  </a:schemeClr>
                </a:solidFill>
              </a:rPr>
              <a:t>Cooling test in liquid nitrogen</a:t>
            </a:r>
          </a:p>
          <a:p>
            <a:r>
              <a:rPr lang="ja-JP" altLang="en-US" sz="2600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ja-JP" altLang="en-US" sz="2600" dirty="0" smtClean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en-US" altLang="ja-JP" sz="2600" dirty="0" smtClean="0"/>
              <a:t>6 time thermal cycling</a:t>
            </a:r>
          </a:p>
          <a:p>
            <a:r>
              <a:rPr kumimoji="1" lang="ja-JP" altLang="en-US" sz="2600" dirty="0" smtClean="0"/>
              <a:t>　　</a:t>
            </a:r>
            <a:r>
              <a:rPr kumimoji="1" lang="en-US" altLang="ja-JP" sz="2600" dirty="0" smtClean="0"/>
              <a:t>not broken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00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Cryostat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9599" y="1226850"/>
            <a:ext cx="4330824" cy="506464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dirty="0" err="1" smtClean="0">
                <a:solidFill>
                  <a:schemeClr val="accent5">
                    <a:lumMod val="50000"/>
                  </a:schemeClr>
                </a:solidFill>
              </a:rPr>
              <a:t>Cryocooler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altLang="ja-JP" dirty="0" err="1" smtClean="0"/>
              <a:t>cryomech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en-US" altLang="ja-JP" dirty="0"/>
              <a:t> Helium </a:t>
            </a:r>
            <a:r>
              <a:rPr lang="en-US" altLang="ja-JP" dirty="0" err="1"/>
              <a:t>liquifaction</a:t>
            </a:r>
            <a:endParaRPr kumimoji="1" lang="en-US" altLang="ja-JP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4897"/>
            <a:ext cx="4032448" cy="508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58957" cy="42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96336" y="4365104"/>
            <a:ext cx="13806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</a:rPr>
              <a:t>1st stage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>
            <a:stCxn id="4" idx="1"/>
          </p:cNvCxnSpPr>
          <p:nvPr/>
        </p:nvCxnSpPr>
        <p:spPr>
          <a:xfrm flipH="1" flipV="1">
            <a:off x="7020272" y="4611325"/>
            <a:ext cx="576064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540775" y="5650566"/>
            <a:ext cx="14918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</a:rPr>
              <a:t>2nd stage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>
            <a:stCxn id="9" idx="1"/>
          </p:cNvCxnSpPr>
          <p:nvPr/>
        </p:nvCxnSpPr>
        <p:spPr>
          <a:xfrm flipH="1">
            <a:off x="6660232" y="5896788"/>
            <a:ext cx="8805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241244" y="6100395"/>
            <a:ext cx="7280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(4K)</a:t>
            </a:r>
            <a:endParaRPr kumimoji="1" lang="ja-JP" altLang="en-US" sz="2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32224" y="4880773"/>
            <a:ext cx="8963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(60K)</a:t>
            </a:r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9754" y="3223532"/>
            <a:ext cx="14538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FF0000"/>
                </a:solidFill>
              </a:rPr>
              <a:t>He gas entrance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>
            <a:stCxn id="12" idx="1"/>
          </p:cNvCxnSpPr>
          <p:nvPr/>
        </p:nvCxnSpPr>
        <p:spPr>
          <a:xfrm flipH="1">
            <a:off x="6372200" y="3669808"/>
            <a:ext cx="11875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Cryostat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コンテンツ プレースホルダー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19" y="1988840"/>
            <a:ext cx="5183277" cy="388745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2244"/>
            <a:ext cx="3539701" cy="54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43607" y="1628800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FF00"/>
                </a:solidFill>
              </a:rPr>
              <a:t>Cryocooler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3378" y="6092321"/>
            <a:ext cx="133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Turbo pump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4489" y="6128399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dry</a:t>
            </a:r>
            <a:r>
              <a:rPr kumimoji="1" lang="en-US" altLang="ja-JP" dirty="0" smtClean="0">
                <a:solidFill>
                  <a:srgbClr val="FFFF00"/>
                </a:solidFill>
              </a:rPr>
              <a:t> pump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0682" y="3290490"/>
            <a:ext cx="8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He gas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3584" y="33477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0.8m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74342" y="3532366"/>
            <a:ext cx="650147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" idx="1"/>
          </p:cNvCxnSpPr>
          <p:nvPr/>
        </p:nvCxnSpPr>
        <p:spPr>
          <a:xfrm flipH="1">
            <a:off x="683568" y="3532366"/>
            <a:ext cx="630016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60692" y="472514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Gate valve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24128" y="1567244"/>
            <a:ext cx="18596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chemeClr val="accent3">
                    <a:lumMod val="50000"/>
                  </a:schemeClr>
                </a:solidFill>
              </a:rPr>
              <a:t>Vacuum test</a:t>
            </a:r>
            <a:endParaRPr kumimoji="1" lang="ja-JP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6437" y="3659822"/>
            <a:ext cx="162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Turbo pump on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57431" y="4943684"/>
            <a:ext cx="16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Close g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ate valve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5245" y="5589240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~10 hour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1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Overview of the cryogenic cavity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Detail and current status</a:t>
            </a:r>
          </a:p>
          <a:p>
            <a:endParaRPr lang="en-US" altLang="ja-JP" dirty="0"/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Cryostat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460888" cy="51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コンテンツ プレースホルダー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896544" cy="3672408"/>
          </a:xfrm>
        </p:spPr>
      </p:pic>
      <p:sp>
        <p:nvSpPr>
          <p:cNvPr id="49" name="テキスト ボックス 48"/>
          <p:cNvSpPr txBox="1"/>
          <p:nvPr/>
        </p:nvSpPr>
        <p:spPr>
          <a:xfrm>
            <a:off x="5796136" y="1844824"/>
            <a:ext cx="17883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chemeClr val="accent3">
                    <a:lumMod val="50000"/>
                  </a:schemeClr>
                </a:solidFill>
              </a:rPr>
              <a:t>Cooling test</a:t>
            </a:r>
            <a:endParaRPr kumimoji="1" lang="ja-JP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星 5 49"/>
          <p:cNvSpPr/>
          <p:nvPr/>
        </p:nvSpPr>
        <p:spPr>
          <a:xfrm>
            <a:off x="2771800" y="2559011"/>
            <a:ext cx="338336" cy="326723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52" name="星 5 51"/>
          <p:cNvSpPr/>
          <p:nvPr/>
        </p:nvSpPr>
        <p:spPr>
          <a:xfrm>
            <a:off x="2265940" y="3429000"/>
            <a:ext cx="338336" cy="326723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53" name="星 5 52"/>
          <p:cNvSpPr/>
          <p:nvPr/>
        </p:nvSpPr>
        <p:spPr>
          <a:xfrm>
            <a:off x="2265940" y="3038134"/>
            <a:ext cx="338336" cy="32672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110136" y="2506928"/>
            <a:ext cx="1736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thermometer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Active v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ibration isolation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Hexapod stage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en-US" altLang="ja-JP" dirty="0" err="1" smtClean="0"/>
              <a:t>Cryocooler’s</a:t>
            </a:r>
            <a:r>
              <a:rPr lang="en-US" altLang="ja-JP" dirty="0" smtClean="0"/>
              <a:t> vibration isolation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41986"/>
            <a:ext cx="6960990" cy="39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1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We are making </a:t>
            </a:r>
            <a:r>
              <a:rPr kumimoji="1" lang="en-US" altLang="ja-JP" sz="2800" dirty="0" err="1" smtClean="0"/>
              <a:t>monocrystaline</a:t>
            </a:r>
            <a:r>
              <a:rPr kumimoji="1" lang="en-US" altLang="ja-JP" sz="2800" dirty="0" smtClean="0"/>
              <a:t> silicon cavity for frequency stable laser.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The idea is cooling the cavity made by a high Q material and isolating vibration in a high level.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The</a:t>
            </a:r>
            <a:r>
              <a:rPr kumimoji="1" lang="en-US" altLang="ja-JP" sz="2800" dirty="0" smtClean="0"/>
              <a:t> experiment has many troubles </a:t>
            </a:r>
            <a:r>
              <a:rPr kumimoji="1" lang="en-US" altLang="ja-JP" sz="2800" smtClean="0"/>
              <a:t>but proceeds </a:t>
            </a:r>
            <a:r>
              <a:rPr kumimoji="1" lang="en-US" altLang="ja-JP" sz="2800" dirty="0" smtClean="0"/>
              <a:t>step </a:t>
            </a:r>
            <a:r>
              <a:rPr kumimoji="1" lang="en-US" altLang="ja-JP" sz="2800" smtClean="0"/>
              <a:t>by step.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8069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2883148"/>
            <a:ext cx="9144000" cy="689868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dirty="0">
                <a:solidFill>
                  <a:schemeClr val="tx1"/>
                </a:solidFill>
              </a:rPr>
              <a:t>Overview of the cryogenic </a:t>
            </a:r>
            <a:r>
              <a:rPr lang="en-US" altLang="ja-JP" sz="4400" dirty="0" smtClean="0">
                <a:solidFill>
                  <a:schemeClr val="tx1"/>
                </a:solidFill>
              </a:rPr>
              <a:t>cavity</a:t>
            </a:r>
            <a:endParaRPr lang="en-US" altLang="ja-JP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What is optical lattice clock?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frequency standard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Cs atom clock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definition of second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a candidate of new frequency standard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１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single ion in ion trap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２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group of atoms in laser cooling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rgbClr val="FF0000"/>
                </a:solidFill>
              </a:rPr>
              <a:t>３</a:t>
            </a:r>
            <a:r>
              <a:rPr lang="en-US" altLang="ja-JP" dirty="0" smtClean="0">
                <a:solidFill>
                  <a:srgbClr val="FF0000"/>
                </a:solidFill>
              </a:rPr>
              <a:t>. optical lattice clock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4"/>
          <p:cNvGrpSpPr>
            <a:grpSpLocks/>
          </p:cNvGrpSpPr>
          <p:nvPr/>
        </p:nvGrpSpPr>
        <p:grpSpPr bwMode="auto">
          <a:xfrm>
            <a:off x="35496" y="2804690"/>
            <a:ext cx="4989512" cy="3576638"/>
            <a:chOff x="4038600" y="1909762"/>
            <a:chExt cx="4989512" cy="3576638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909762"/>
              <a:ext cx="4989512" cy="357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下矢印 2"/>
            <p:cNvSpPr>
              <a:spLocks noChangeArrowheads="1"/>
            </p:cNvSpPr>
            <p:nvPr/>
          </p:nvSpPr>
          <p:spPr bwMode="auto">
            <a:xfrm>
              <a:off x="6754018" y="3048000"/>
              <a:ext cx="408782" cy="4572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正方形/長方形 3"/>
            <p:cNvSpPr>
              <a:spLocks noChangeArrowheads="1"/>
            </p:cNvSpPr>
            <p:nvPr/>
          </p:nvSpPr>
          <p:spPr bwMode="auto">
            <a:xfrm>
              <a:off x="4038600" y="1909762"/>
              <a:ext cx="381000" cy="3762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/>
              <a:t>　</a:t>
            </a:r>
            <a:r>
              <a:rPr kumimoji="1" lang="en-US" altLang="ja-JP" sz="2600" dirty="0" smtClean="0">
                <a:solidFill>
                  <a:schemeClr val="accent3">
                    <a:lumMod val="50000"/>
                  </a:schemeClr>
                </a:solidFill>
              </a:rPr>
              <a:t>stability of optical lattice clock</a:t>
            </a:r>
          </a:p>
          <a:p>
            <a:r>
              <a:rPr lang="en-US" altLang="ja-JP" sz="2600" dirty="0" smtClean="0"/>
              <a:t>Currently limited by the frequency stability of probe laser</a:t>
            </a:r>
          </a:p>
          <a:p>
            <a:r>
              <a:rPr lang="en-US" altLang="ja-JP" sz="2600" dirty="0" smtClean="0"/>
              <a:t>Long integral time</a:t>
            </a:r>
            <a:endParaRPr kumimoji="1" lang="en-US" altLang="ja-JP" sz="26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105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4">
                    <a:lumMod val="75000"/>
                  </a:schemeClr>
                </a:solidFill>
              </a:rPr>
              <a:t>We need a stable laser !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5157192"/>
            <a:ext cx="414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altLang="ja-JP" sz="2000" dirty="0"/>
              <a:t>M. </a:t>
            </a:r>
            <a:r>
              <a:rPr lang="en-US" altLang="ja-JP" sz="2000" dirty="0" err="1"/>
              <a:t>Takamoto</a:t>
            </a:r>
            <a:r>
              <a:rPr lang="en-US" altLang="ja-JP" sz="2000" dirty="0"/>
              <a:t>, T. Takano, and H. </a:t>
            </a:r>
            <a:r>
              <a:rPr lang="en-US" altLang="ja-JP" sz="2000" dirty="0" err="1"/>
              <a:t>Katori</a:t>
            </a:r>
            <a:r>
              <a:rPr lang="en-US" altLang="ja-JP" sz="2000" dirty="0"/>
              <a:t>, </a:t>
            </a:r>
            <a:r>
              <a:rPr lang="en-US" altLang="ja-JP" sz="2000" i="1" dirty="0"/>
              <a:t>Nat. Photon.</a:t>
            </a:r>
            <a:r>
              <a:rPr lang="en-US" altLang="ja-JP" sz="2000" dirty="0"/>
              <a:t>, </a:t>
            </a:r>
            <a:r>
              <a:rPr lang="en-US" altLang="ja-JP" sz="2000" b="1" dirty="0"/>
              <a:t>5</a:t>
            </a:r>
            <a:r>
              <a:rPr lang="en-US" altLang="ja-JP" sz="2000" dirty="0"/>
              <a:t>, 288 (2011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6227" y="3019599"/>
            <a:ext cx="422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Develop an ultra stable prove laser using a highly stable optical cavity</a:t>
            </a:r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436096" y="3905180"/>
                <a:ext cx="3096343" cy="110799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Our target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200" b="0" i="1" smtClean="0">
                            <a:latin typeface="Cambria Math"/>
                          </a:rPr>
                          <m:t>−17</m:t>
                        </m:r>
                      </m:sup>
                    </m:sSup>
                  </m:oMath>
                </a14:m>
                <a:r>
                  <a:rPr kumimoji="1" lang="ja-JP" altLang="en-US" sz="2200" dirty="0" smtClean="0"/>
                  <a:t> </a:t>
                </a:r>
                <a:r>
                  <a:rPr kumimoji="1" lang="en-US" altLang="ja-JP" sz="2200" dirty="0" smtClean="0"/>
                  <a:t>@ 1s</a:t>
                </a:r>
              </a:p>
              <a:p>
                <a:pPr algn="ctr"/>
                <a:r>
                  <a:rPr lang="en-US" altLang="ja-JP" sz="2200" dirty="0" smtClean="0"/>
                  <a:t>(fractional stability)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905180"/>
                <a:ext cx="3096343" cy="1107996"/>
              </a:xfrm>
              <a:prstGeom prst="rect">
                <a:avLst/>
              </a:prstGeom>
              <a:blipFill rotWithShape="1">
                <a:blip r:embed="rId3"/>
                <a:stretch>
                  <a:fillRect t="-3315" b="-10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0" y="638248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dirty="0" smtClean="0">
                <a:solidFill>
                  <a:schemeClr val="accent3">
                    <a:lumMod val="50000"/>
                  </a:schemeClr>
                </a:solidFill>
              </a:rPr>
              <a:t>Applications in gravitational wave detectors</a:t>
            </a:r>
            <a:endParaRPr kumimoji="1" lang="ja-JP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Limit of stability of present lasers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en-US" altLang="ja-JP" sz="2600" dirty="0" smtClean="0">
                <a:solidFill>
                  <a:schemeClr val="accent3">
                    <a:lumMod val="50000"/>
                  </a:schemeClr>
                </a:solidFill>
              </a:rPr>
              <a:t>limit of stability of major stable lasers</a:t>
            </a:r>
          </a:p>
          <a:p>
            <a:r>
              <a:rPr kumimoji="1" lang="en-US" altLang="ja-JP" sz="2600" dirty="0" smtClean="0"/>
              <a:t>Limited by thermal noise of optical cavity</a:t>
            </a:r>
            <a:endParaRPr kumimoji="1" lang="ja-JP" altLang="en-US" sz="2600" dirty="0"/>
          </a:p>
        </p:txBody>
      </p:sp>
      <p:pic>
        <p:nvPicPr>
          <p:cNvPr id="4" name="Picture 10" descr="numataPRL2004cavity_limit_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220072" cy="30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60032" y="5611887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K. </a:t>
            </a:r>
            <a:r>
              <a:rPr lang="en-US" altLang="ja-JP" sz="2200" dirty="0" err="1"/>
              <a:t>Numata</a:t>
            </a:r>
            <a:r>
              <a:rPr lang="ja-JP" altLang="en-US" sz="2200" dirty="0" err="1"/>
              <a:t>，</a:t>
            </a:r>
            <a:r>
              <a:rPr lang="en-US" altLang="ja-JP" sz="2200" dirty="0"/>
              <a:t>A. </a:t>
            </a:r>
            <a:r>
              <a:rPr lang="en-US" altLang="ja-JP" sz="2200" dirty="0" err="1"/>
              <a:t>Kemery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and </a:t>
            </a:r>
            <a:r>
              <a:rPr lang="en-US" altLang="ja-JP" sz="2200" dirty="0"/>
              <a:t>J. </a:t>
            </a:r>
            <a:r>
              <a:rPr lang="en-US" altLang="ja-JP" sz="2200" dirty="0" smtClean="0"/>
              <a:t>Camp Phys</a:t>
            </a:r>
            <a:r>
              <a:rPr lang="en-US" altLang="ja-JP" sz="2200" dirty="0"/>
              <a:t>. Rev. </a:t>
            </a:r>
            <a:r>
              <a:rPr lang="en-US" altLang="ja-JP" sz="2200" dirty="0" err="1"/>
              <a:t>Lett</a:t>
            </a:r>
            <a:r>
              <a:rPr lang="en-US" altLang="ja-JP" sz="2200" dirty="0"/>
              <a:t>. 93</a:t>
            </a:r>
            <a:r>
              <a:rPr lang="ja-JP" altLang="en-US" sz="2200" dirty="0" err="1"/>
              <a:t>，</a:t>
            </a:r>
            <a:r>
              <a:rPr lang="en-US" altLang="ja-JP" sz="2200" dirty="0"/>
              <a:t>250602(2004).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5805264"/>
            <a:ext cx="3699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Spectrum of  </a:t>
            </a:r>
            <a:r>
              <a:rPr kumimoji="1" lang="en-US" altLang="ja-JP" sz="2200" dirty="0" smtClean="0"/>
              <a:t>NIST laser’s noise</a:t>
            </a:r>
            <a:endParaRPr kumimoji="1" lang="ja-JP" altLang="en-US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1735" y="3284984"/>
            <a:ext cx="3312368" cy="12926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dirty="0" smtClean="0">
                <a:solidFill>
                  <a:srgbClr val="FF0000"/>
                </a:solidFill>
              </a:rPr>
              <a:t>Our strategy</a:t>
            </a:r>
          </a:p>
          <a:p>
            <a:pPr algn="ctr"/>
            <a:r>
              <a:rPr lang="en-US" altLang="ja-JP" sz="2600" dirty="0" smtClean="0"/>
              <a:t>monocrystaline silicon </a:t>
            </a:r>
          </a:p>
          <a:p>
            <a:pPr algn="ctr"/>
            <a:r>
              <a:rPr kumimoji="1" lang="en-US" altLang="ja-JP" sz="2600" dirty="0" smtClean="0"/>
              <a:t>Cool down to 18K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539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2" y="54315"/>
            <a:ext cx="8668945" cy="6687053"/>
          </a:xfrm>
        </p:spPr>
      </p:pic>
    </p:spTree>
    <p:extLst>
      <p:ext uri="{BB962C8B-B14F-4D97-AF65-F5344CB8AC3E}">
        <p14:creationId xmlns:p14="http://schemas.microsoft.com/office/powerpoint/2010/main" val="22219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Our enemy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2132856"/>
                <a:ext cx="734481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600" dirty="0" smtClean="0">
                    <a:solidFill>
                      <a:srgbClr val="FF0000"/>
                    </a:solidFill>
                  </a:rPr>
                  <a:t>Thermal noise</a:t>
                </a:r>
              </a:p>
              <a:p>
                <a:r>
                  <a:rPr lang="en-US" altLang="ja-JP" sz="2600" dirty="0" smtClean="0"/>
                  <a:t>Thermal vibration of atoms</a:t>
                </a:r>
              </a:p>
              <a:p>
                <a:r>
                  <a:rPr kumimoji="1" lang="en-US" altLang="ja-JP" sz="2600" dirty="0" smtClean="0"/>
                  <a:t>ULE cavity is limited by this.(</a:t>
                </a:r>
                <a14:m>
                  <m:oMath xmlns:m="http://schemas.openxmlformats.org/officeDocument/2006/math">
                    <m:r>
                      <a:rPr kumimoji="1" lang="en-US" altLang="ja-JP" sz="260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kumimoji="1" lang="en-US" altLang="ja-JP" sz="26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smtClean="0"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kumimoji="1" lang="en-US" altLang="ja-JP" sz="26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ja-JP" sz="2600" dirty="0" smtClean="0">
                    <a:solidFill>
                      <a:srgbClr val="FF0000"/>
                    </a:solidFill>
                  </a:rPr>
                  <a:t>Vibration</a:t>
                </a:r>
              </a:p>
              <a:p>
                <a:r>
                  <a:rPr lang="en-US" altLang="ja-JP" sz="2600" dirty="0" smtClean="0"/>
                  <a:t>Elastic deformation of cavity bodies</a:t>
                </a:r>
              </a:p>
              <a:p>
                <a:r>
                  <a:rPr lang="en-US" altLang="ja-JP" sz="2600" dirty="0" smtClean="0"/>
                  <a:t>Need for vibration insensitive support</a:t>
                </a:r>
              </a:p>
              <a:p>
                <a:pPr marL="0" indent="0">
                  <a:buNone/>
                </a:pPr>
                <a:r>
                  <a:rPr kumimoji="1" lang="en-US" altLang="ja-JP" sz="2600" dirty="0" smtClean="0">
                    <a:solidFill>
                      <a:srgbClr val="FF0000"/>
                    </a:solidFill>
                  </a:rPr>
                  <a:t>Thermal variation</a:t>
                </a:r>
              </a:p>
              <a:p>
                <a:r>
                  <a:rPr kumimoji="1" lang="en-US" altLang="ja-JP" sz="2600" dirty="0" smtClean="0"/>
                  <a:t>Finite CTE (Coefficient of Thermal </a:t>
                </a:r>
                <a:r>
                  <a:rPr lang="en-US" altLang="ja-JP" sz="2600" dirty="0"/>
                  <a:t>E</a:t>
                </a:r>
                <a:r>
                  <a:rPr kumimoji="1" lang="en-US" altLang="ja-JP" sz="2600" dirty="0" smtClean="0"/>
                  <a:t>xpansion)</a:t>
                </a:r>
              </a:p>
              <a:p>
                <a:r>
                  <a:rPr lang="en-US" altLang="ja-JP" sz="2600" dirty="0" smtClean="0"/>
                  <a:t>Cavity length </a:t>
                </a:r>
                <a:r>
                  <a:rPr lang="en-US" altLang="ja-JP" sz="2600" dirty="0" err="1" smtClean="0"/>
                  <a:t>flactuation</a:t>
                </a:r>
                <a:endParaRPr kumimoji="1" lang="en-US" altLang="ja-JP" sz="26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2132856"/>
                <a:ext cx="7344816" cy="4525963"/>
              </a:xfrm>
              <a:blipFill rotWithShape="1">
                <a:blip r:embed="rId2"/>
                <a:stretch>
                  <a:fillRect l="-1411" t="-1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0" y="1181861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600" dirty="0" smtClean="0">
                    <a:solidFill>
                      <a:schemeClr val="tx1"/>
                    </a:solidFill>
                  </a:rPr>
                  <a:t>Stable laser </a:t>
                </a:r>
                <a14:m>
                  <m:oMath xmlns:m="http://schemas.openxmlformats.org/officeDocument/2006/math">
                    <m:r>
                      <a:rPr kumimoji="1" lang="en-US" altLang="ja-JP" sz="2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kumimoji="1" lang="ja-JP" alt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600" dirty="0" smtClean="0">
                    <a:solidFill>
                      <a:schemeClr val="tx1"/>
                    </a:solidFill>
                  </a:rPr>
                  <a:t>stable cavity length</a:t>
                </a:r>
                <a:endParaRPr kumimoji="1" lang="ja-JP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1861"/>
                <a:ext cx="9144000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b="-30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0" y="169572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dirty="0">
                <a:solidFill>
                  <a:schemeClr val="tx2">
                    <a:lumMod val="75000"/>
                  </a:schemeClr>
                </a:solidFill>
              </a:rPr>
              <a:t>Who are disturbing us </a:t>
            </a:r>
            <a:r>
              <a:rPr lang="en-US" altLang="ja-JP" sz="26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altLang="ja-JP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Thermal noise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　</a:t>
                </a:r>
                <a:r>
                  <a:rPr lang="en-US" altLang="ja-JP" sz="2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In general:</a:t>
                </a:r>
              </a:p>
              <a:p>
                <a:r>
                  <a:rPr kumimoji="1" lang="en-US" altLang="ja-JP" sz="2600" dirty="0" smtClean="0"/>
                  <a:t>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kumimoji="1" lang="en-US" altLang="ja-JP" sz="2600" b="0" i="1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kumimoji="1" lang="ja-JP" altLang="en-US" sz="2600" dirty="0" smtClean="0"/>
                  <a:t> </a:t>
                </a:r>
                <a:r>
                  <a:rPr kumimoji="1" lang="en-US" altLang="ja-JP" sz="2600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ja-JP" sz="2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2600" b="0" i="1" smtClean="0">
                                <a:latin typeface="Cambria Math"/>
                              </a:rPr>
                              <m:t>𝑄</m:t>
                            </m:r>
                          </m:e>
                        </m:rad>
                      </m:den>
                    </m:f>
                  </m:oMath>
                </a14:m>
                <a:endParaRPr kumimoji="1" lang="en-US" altLang="ja-JP" sz="2600" dirty="0" smtClean="0"/>
              </a:p>
              <a:p>
                <a:r>
                  <a:rPr lang="en-US" altLang="ja-JP" sz="2600" dirty="0" smtClean="0"/>
                  <a:t>Larger beam spot size is better</a:t>
                </a:r>
              </a:p>
              <a:p>
                <a:pPr marL="0" indent="0">
                  <a:buNone/>
                </a:pPr>
                <a:r>
                  <a:rPr kumimoji="1" lang="ja-JP" altLang="en-US" sz="2600" dirty="0">
                    <a:solidFill>
                      <a:schemeClr val="accent4">
                        <a:lumMod val="75000"/>
                      </a:schemeClr>
                    </a:solidFill>
                  </a:rPr>
                  <a:t>　</a:t>
                </a:r>
                <a:r>
                  <a:rPr kumimoji="1" lang="en-US" altLang="ja-JP" sz="2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Noise sources:</a:t>
                </a:r>
              </a:p>
              <a:p>
                <a:r>
                  <a:rPr kumimoji="1" lang="en-US" altLang="ja-JP" sz="2600" dirty="0" smtClean="0"/>
                  <a:t>Cavity spacer</a:t>
                </a:r>
              </a:p>
              <a:p>
                <a:r>
                  <a:rPr lang="en-US" altLang="ja-JP" sz="2600" dirty="0" smtClean="0"/>
                  <a:t>Mirror substrate</a:t>
                </a:r>
              </a:p>
              <a:p>
                <a:r>
                  <a:rPr kumimoji="1" lang="en-US" altLang="ja-JP" sz="2600" dirty="0" smtClean="0"/>
                  <a:t>Mirror coatings</a:t>
                </a:r>
              </a:p>
              <a:p>
                <a:pPr marL="0" indent="0">
                  <a:buNone/>
                </a:pPr>
                <a:r>
                  <a:rPr kumimoji="1" lang="ja-JP" altLang="en-US" sz="2600" dirty="0" smtClean="0"/>
                  <a:t>　</a:t>
                </a:r>
                <a:r>
                  <a:rPr kumimoji="1" lang="en-US" altLang="ja-JP" sz="2600" dirty="0" smtClean="0">
                    <a:solidFill>
                      <a:srgbClr val="FF0000"/>
                    </a:solidFill>
                  </a:rPr>
                  <a:t>What we have to do</a:t>
                </a:r>
              </a:p>
              <a:p>
                <a:r>
                  <a:rPr kumimoji="1" lang="en-US" altLang="ja-JP" sz="2600" dirty="0" smtClean="0"/>
                  <a:t>Find a material with good quality factor : </a:t>
                </a:r>
                <a:r>
                  <a:rPr kumimoji="1" lang="en-US" altLang="ja-JP" sz="2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silicon</a:t>
                </a:r>
              </a:p>
              <a:p>
                <a:r>
                  <a:rPr lang="en-US" altLang="ja-JP" sz="2600" dirty="0" smtClean="0"/>
                  <a:t>Lower the temperature</a:t>
                </a:r>
              </a:p>
              <a:p>
                <a:r>
                  <a:rPr kumimoji="1" lang="en-US" altLang="ja-JP" sz="2600" dirty="0" smtClean="0"/>
                  <a:t>Larger beam spot size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2"/>
                <a:stretch>
                  <a:fillRect l="-1111" t="-790" b="-1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580112" y="1799320"/>
            <a:ext cx="36137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600" dirty="0" smtClean="0"/>
              <a:t>Mechanical quality factor</a:t>
            </a:r>
          </a:p>
          <a:p>
            <a:pPr algn="ctr"/>
            <a:r>
              <a:rPr lang="en-US" altLang="ja-JP" sz="2600" dirty="0" smtClean="0"/>
              <a:t>(intrinsic to materials)</a:t>
            </a:r>
            <a:endParaRPr kumimoji="1" lang="ja-JP" altLang="en-US" sz="26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076056" y="203434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779912" y="4162332"/>
            <a:ext cx="25930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Most problematic</a:t>
            </a:r>
            <a:endParaRPr kumimoji="1" lang="ja-JP" altLang="en-US" sz="2600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105336" y="4437112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503</Words>
  <Application>Microsoft Office PowerPoint</Application>
  <PresentationFormat>画面に合わせる (4:3)</PresentationFormat>
  <Paragraphs>143</Paragraphs>
  <Slides>22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Cryogenic Cavity for Ultra Stable Laser</vt:lpstr>
      <vt:lpstr>Contents</vt:lpstr>
      <vt:lpstr>PowerPoint プレゼンテーション</vt:lpstr>
      <vt:lpstr>What is optical lattice clock?</vt:lpstr>
      <vt:lpstr>Motivation</vt:lpstr>
      <vt:lpstr>Limit of stability of present lasers</vt:lpstr>
      <vt:lpstr>PowerPoint プレゼンテーション</vt:lpstr>
      <vt:lpstr>Our enemy</vt:lpstr>
      <vt:lpstr>Thermal noise</vt:lpstr>
      <vt:lpstr>Vibration</vt:lpstr>
      <vt:lpstr>Temperature Variation</vt:lpstr>
      <vt:lpstr>Design of cryogenic cavity</vt:lpstr>
      <vt:lpstr>PowerPoint プレゼンテーション</vt:lpstr>
      <vt:lpstr>Noise budget</vt:lpstr>
      <vt:lpstr>PowerPoint プレゼンテーション</vt:lpstr>
      <vt:lpstr>Silicon Cavity</vt:lpstr>
      <vt:lpstr>Cooling test of optical contact</vt:lpstr>
      <vt:lpstr>Cryostat</vt:lpstr>
      <vt:lpstr>Cryostat</vt:lpstr>
      <vt:lpstr>Cryostat</vt:lpstr>
      <vt:lpstr>Active vibration isolation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cavity for ultra stable laser</dc:title>
  <dc:creator>Windows ユーザー</dc:creator>
  <cp:lastModifiedBy>Windows ユーザー</cp:lastModifiedBy>
  <cp:revision>71</cp:revision>
  <dcterms:created xsi:type="dcterms:W3CDTF">2012-08-10T06:41:58Z</dcterms:created>
  <dcterms:modified xsi:type="dcterms:W3CDTF">2012-08-17T07:34:15Z</dcterms:modified>
</cp:coreProperties>
</file>