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7" r:id="rId2"/>
    <p:sldMasterId id="2147483736" r:id="rId3"/>
    <p:sldMasterId id="2147483872" r:id="rId4"/>
    <p:sldMasterId id="2147483889" r:id="rId5"/>
    <p:sldMasterId id="2147483908" r:id="rId6"/>
  </p:sldMasterIdLst>
  <p:notesMasterIdLst>
    <p:notesMasterId r:id="rId28"/>
  </p:notesMasterIdLst>
  <p:sldIdLst>
    <p:sldId id="257" r:id="rId7"/>
    <p:sldId id="258" r:id="rId8"/>
    <p:sldId id="260" r:id="rId9"/>
    <p:sldId id="263" r:id="rId10"/>
    <p:sldId id="272" r:id="rId11"/>
    <p:sldId id="313" r:id="rId12"/>
    <p:sldId id="314" r:id="rId13"/>
    <p:sldId id="259" r:id="rId14"/>
    <p:sldId id="318" r:id="rId15"/>
    <p:sldId id="319" r:id="rId16"/>
    <p:sldId id="315" r:id="rId17"/>
    <p:sldId id="317" r:id="rId18"/>
    <p:sldId id="264" r:id="rId19"/>
    <p:sldId id="278" r:id="rId20"/>
    <p:sldId id="280" r:id="rId21"/>
    <p:sldId id="311" r:id="rId22"/>
    <p:sldId id="312" r:id="rId23"/>
    <p:sldId id="281" r:id="rId24"/>
    <p:sldId id="283" r:id="rId25"/>
    <p:sldId id="292" r:id="rId26"/>
    <p:sldId id="293"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5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99C9B-48BD-4276-9830-888A4BD522A3}" type="datetimeFigureOut">
              <a:rPr kumimoji="1" lang="ja-JP" altLang="en-US" smtClean="0"/>
              <a:t>2012/7/7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C668E-1F00-420D-841C-3670616F0B2A}" type="slidenum">
              <a:rPr kumimoji="1" lang="ja-JP" altLang="en-US" smtClean="0"/>
              <a:t>‹#›</a:t>
            </a:fld>
            <a:endParaRPr kumimoji="1" lang="ja-JP" altLang="en-US"/>
          </a:p>
        </p:txBody>
      </p:sp>
    </p:spTree>
    <p:extLst>
      <p:ext uri="{BB962C8B-B14F-4D97-AF65-F5344CB8AC3E}">
        <p14:creationId xmlns:p14="http://schemas.microsoft.com/office/powerpoint/2010/main" val="16607810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a:noFill/>
        </p:spPr>
        <p:txBody>
          <a:bodyPr/>
          <a:lstStyle/>
          <a:p>
            <a:r>
              <a:rPr lang="en-US" altLang="ja-JP" smtClean="0">
                <a:solidFill>
                  <a:prstClr val="black"/>
                </a:solidFill>
              </a:rPr>
              <a:t>Shigeki Hirobayashi</a:t>
            </a:r>
          </a:p>
        </p:txBody>
      </p:sp>
      <p:sp>
        <p:nvSpPr>
          <p:cNvPr id="77827" name="Rectangle 3"/>
          <p:cNvSpPr>
            <a:spLocks noGrp="1" noChangeArrowheads="1"/>
          </p:cNvSpPr>
          <p:nvPr>
            <p:ph type="dt" sz="quarter" idx="1"/>
          </p:nvPr>
        </p:nvSpPr>
        <p:spPr>
          <a:noFill/>
        </p:spPr>
        <p:txBody>
          <a:bodyPr/>
          <a:lstStyle/>
          <a:p>
            <a:fld id="{080309CE-DB1D-477B-9153-805AA32AE3E1}" type="datetime4">
              <a:rPr lang="en-US" altLang="ja-JP" smtClean="0">
                <a:solidFill>
                  <a:prstClr val="black"/>
                </a:solidFill>
              </a:rPr>
              <a:pPr/>
              <a:t>July 7, 2012</a:t>
            </a:fld>
            <a:endParaRPr lang="en-US" altLang="ja-JP" smtClean="0">
              <a:solidFill>
                <a:prstClr val="black"/>
              </a:solidFill>
            </a:endParaRPr>
          </a:p>
        </p:txBody>
      </p:sp>
      <p:sp>
        <p:nvSpPr>
          <p:cNvPr id="77828" name="Rectangle 6"/>
          <p:cNvSpPr>
            <a:spLocks noGrp="1" noChangeArrowheads="1"/>
          </p:cNvSpPr>
          <p:nvPr>
            <p:ph type="ftr" sz="quarter" idx="4"/>
          </p:nvPr>
        </p:nvSpPr>
        <p:spPr>
          <a:noFill/>
        </p:spPr>
        <p:txBody>
          <a:bodyPr/>
          <a:lstStyle/>
          <a:p>
            <a:r>
              <a:rPr lang="en-US" altLang="ja-JP" smtClean="0">
                <a:solidFill>
                  <a:prstClr val="black"/>
                </a:solidFill>
              </a:rPr>
              <a:t>University of Toyama</a:t>
            </a:r>
          </a:p>
        </p:txBody>
      </p:sp>
      <p:sp>
        <p:nvSpPr>
          <p:cNvPr id="77829" name="Rectangle 7"/>
          <p:cNvSpPr>
            <a:spLocks noGrp="1" noChangeArrowheads="1"/>
          </p:cNvSpPr>
          <p:nvPr>
            <p:ph type="sldNum" sz="quarter" idx="5"/>
          </p:nvPr>
        </p:nvSpPr>
        <p:spPr>
          <a:noFill/>
        </p:spPr>
        <p:txBody>
          <a:bodyPr/>
          <a:lstStyle/>
          <a:p>
            <a:fld id="{E470DF27-A1C5-4AA3-A291-86FEB4F5EE16}" type="slidenum">
              <a:rPr lang="en-US" altLang="ja-JP" smtClean="0">
                <a:solidFill>
                  <a:prstClr val="black"/>
                </a:solidFill>
              </a:rPr>
              <a:pPr/>
              <a:t>1</a:t>
            </a:fld>
            <a:endParaRPr lang="en-US" altLang="ja-JP" smtClean="0">
              <a:solidFill>
                <a:prstClr val="black"/>
              </a:solidFill>
            </a:endParaRPr>
          </a:p>
        </p:txBody>
      </p:sp>
      <p:sp>
        <p:nvSpPr>
          <p:cNvPr id="77830" name="Rectangle 2"/>
          <p:cNvSpPr>
            <a:spLocks noGrp="1" noRot="1" noChangeAspect="1" noChangeArrowheads="1" noTextEdit="1"/>
          </p:cNvSpPr>
          <p:nvPr>
            <p:ph type="sldImg"/>
          </p:nvPr>
        </p:nvSpPr>
        <p:spPr>
          <a:ln/>
        </p:spPr>
      </p:sp>
      <p:sp>
        <p:nvSpPr>
          <p:cNvPr id="77831"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p:spPr>
        <p:txBody>
          <a:bodyPr/>
          <a:lstStyle/>
          <a:p>
            <a:pPr eaLnBrk="1" hangingPunct="1"/>
            <a:endParaRPr lang="ja-JP" altLang="en-US" smtClean="0"/>
          </a:p>
        </p:txBody>
      </p:sp>
      <p:sp>
        <p:nvSpPr>
          <p:cNvPr id="51204" name="ヘッダー プレースホルダ 3"/>
          <p:cNvSpPr>
            <a:spLocks noGrp="1"/>
          </p:cNvSpPr>
          <p:nvPr>
            <p:ph type="hdr" sz="quarter"/>
          </p:nvPr>
        </p:nvSpPr>
        <p:spPr>
          <a:noFill/>
        </p:spPr>
        <p:txBody>
          <a:bodyPr/>
          <a:lstStyle/>
          <a:p>
            <a:r>
              <a:rPr lang="en-US" altLang="ja-JP" smtClean="0"/>
              <a:t>Shigeki Hirobayashi</a:t>
            </a:r>
          </a:p>
        </p:txBody>
      </p:sp>
      <p:sp>
        <p:nvSpPr>
          <p:cNvPr id="51205" name="日付プレースホルダ 4"/>
          <p:cNvSpPr>
            <a:spLocks noGrp="1"/>
          </p:cNvSpPr>
          <p:nvPr>
            <p:ph type="dt" sz="quarter" idx="1"/>
          </p:nvPr>
        </p:nvSpPr>
        <p:spPr>
          <a:noFill/>
        </p:spPr>
        <p:txBody>
          <a:bodyPr/>
          <a:lstStyle/>
          <a:p>
            <a:fld id="{D310DEEF-3C6B-43A5-863B-433B159A0A9A}" type="datetime4">
              <a:rPr lang="en-US" altLang="ja-JP" smtClean="0"/>
              <a:pPr/>
              <a:t>July 7, 2012</a:t>
            </a:fld>
            <a:endParaRPr lang="en-US" altLang="ja-JP" smtClean="0"/>
          </a:p>
        </p:txBody>
      </p:sp>
      <p:sp>
        <p:nvSpPr>
          <p:cNvPr id="51206" name="フッター プレースホルダ 5"/>
          <p:cNvSpPr>
            <a:spLocks noGrp="1"/>
          </p:cNvSpPr>
          <p:nvPr>
            <p:ph type="ftr" sz="quarter" idx="4"/>
          </p:nvPr>
        </p:nvSpPr>
        <p:spPr>
          <a:noFill/>
        </p:spPr>
        <p:txBody>
          <a:bodyPr/>
          <a:lstStyle/>
          <a:p>
            <a:r>
              <a:rPr lang="en-US" altLang="ja-JP" smtClean="0"/>
              <a:t>University of Toyama</a:t>
            </a:r>
          </a:p>
        </p:txBody>
      </p:sp>
      <p:sp>
        <p:nvSpPr>
          <p:cNvPr id="51207" name="スライド番号プレースホルダ 6"/>
          <p:cNvSpPr>
            <a:spLocks noGrp="1"/>
          </p:cNvSpPr>
          <p:nvPr>
            <p:ph type="sldNum" sz="quarter" idx="5"/>
          </p:nvPr>
        </p:nvSpPr>
        <p:spPr>
          <a:noFill/>
        </p:spPr>
        <p:txBody>
          <a:bodyPr/>
          <a:lstStyle/>
          <a:p>
            <a:fld id="{A1121D89-E359-41FC-BED1-9892740D51EF}" type="slidenum">
              <a:rPr lang="en-US" altLang="ja-JP" smtClean="0"/>
              <a:pPr/>
              <a:t>14</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pPr>
              <a:defRPr/>
            </a:pPr>
            <a:r>
              <a:rPr lang="en-US" altLang="ja-JP" smtClean="0">
                <a:solidFill>
                  <a:prstClr val="black"/>
                </a:solidFill>
              </a:rPr>
              <a:t>Shigeki Hirobayashi</a:t>
            </a:r>
            <a:endParaRPr lang="en-US" altLang="ja-JP">
              <a:solidFill>
                <a:prstClr val="black"/>
              </a:solidFill>
            </a:endParaRPr>
          </a:p>
        </p:txBody>
      </p:sp>
      <p:sp>
        <p:nvSpPr>
          <p:cNvPr id="5" name="日付プレースホルダ 4"/>
          <p:cNvSpPr>
            <a:spLocks noGrp="1"/>
          </p:cNvSpPr>
          <p:nvPr>
            <p:ph type="dt" idx="11"/>
          </p:nvPr>
        </p:nvSpPr>
        <p:spPr/>
        <p:txBody>
          <a:bodyPr/>
          <a:lstStyle/>
          <a:p>
            <a:pPr>
              <a:defRPr/>
            </a:pPr>
            <a:fld id="{49D9FA66-AEC6-4301-896C-50A39371706A}" type="datetime4">
              <a:rPr lang="en-US" smtClean="0">
                <a:solidFill>
                  <a:prstClr val="black"/>
                </a:solidFill>
              </a:rPr>
              <a:pPr>
                <a:defRPr/>
              </a:pPr>
              <a:t>July 7, 2012</a:t>
            </a:fld>
            <a:endParaRPr lang="en-US" altLang="ja-JP">
              <a:solidFill>
                <a:prstClr val="black"/>
              </a:solidFill>
            </a:endParaRPr>
          </a:p>
        </p:txBody>
      </p:sp>
      <p:sp>
        <p:nvSpPr>
          <p:cNvPr id="6" name="フッター プレースホルダ 5"/>
          <p:cNvSpPr>
            <a:spLocks noGrp="1"/>
          </p:cNvSpPr>
          <p:nvPr>
            <p:ph type="ftr" sz="quarter" idx="12"/>
          </p:nvPr>
        </p:nvSpPr>
        <p:spPr/>
        <p:txBody>
          <a:bodyPr/>
          <a:lstStyle/>
          <a:p>
            <a:pPr>
              <a:defRPr/>
            </a:pPr>
            <a:r>
              <a:rPr lang="en-US" altLang="ja-JP" smtClean="0">
                <a:solidFill>
                  <a:prstClr val="black"/>
                </a:solidFill>
              </a:rPr>
              <a:t>University of Toyama</a:t>
            </a:r>
            <a:endParaRPr lang="en-US" altLang="ja-JP">
              <a:solidFill>
                <a:prstClr val="black"/>
              </a:solidFill>
            </a:endParaRPr>
          </a:p>
        </p:txBody>
      </p:sp>
      <p:sp>
        <p:nvSpPr>
          <p:cNvPr id="7" name="スライド番号プレースホルダ 6"/>
          <p:cNvSpPr>
            <a:spLocks noGrp="1"/>
          </p:cNvSpPr>
          <p:nvPr>
            <p:ph type="sldNum" sz="quarter" idx="13"/>
          </p:nvPr>
        </p:nvSpPr>
        <p:spPr/>
        <p:txBody>
          <a:bodyPr/>
          <a:lstStyle/>
          <a:p>
            <a:pPr>
              <a:defRPr/>
            </a:pPr>
            <a:fld id="{C556AC5A-273C-402C-8F2F-DAF5C056C507}" type="slidenum">
              <a:rPr lang="en-US" altLang="ja-JP" smtClean="0">
                <a:solidFill>
                  <a:prstClr val="black"/>
                </a:solidFill>
              </a:rPr>
              <a:pPr>
                <a:defRPr/>
              </a:pPr>
              <a:t>2</a:t>
            </a:fld>
            <a:endParaRPr lang="en-US" altLang="ja-JP">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p:spPr>
        <p:txBody>
          <a:bodyPr/>
          <a:lstStyle/>
          <a:p>
            <a:endParaRPr lang="ja-JP" altLang="en-US" smtClean="0"/>
          </a:p>
        </p:txBody>
      </p:sp>
      <p:sp>
        <p:nvSpPr>
          <p:cNvPr id="39940" name="スライド番号プレースホルダ 3"/>
          <p:cNvSpPr>
            <a:spLocks noGrp="1"/>
          </p:cNvSpPr>
          <p:nvPr>
            <p:ph type="sldNum" sz="quarter" idx="5"/>
          </p:nvPr>
        </p:nvSpPr>
        <p:spPr>
          <a:noFill/>
        </p:spPr>
        <p:txBody>
          <a:bodyPr/>
          <a:lstStyle/>
          <a:p>
            <a:fld id="{AB9082F8-ED61-47B1-A1C5-3E868C232FEC}" type="slidenum">
              <a:rPr lang="en-US" altLang="ja-JP" smtClean="0"/>
              <a:pPr/>
              <a:t>4</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921344" y="685509"/>
            <a:ext cx="5012108" cy="3429000"/>
          </a:xfrm>
        </p:spPr>
      </p:sp>
      <p:sp>
        <p:nvSpPr>
          <p:cNvPr id="12291" name="Rectangle 3"/>
          <p:cNvSpPr>
            <a:spLocks noGrp="1" noChangeArrowheads="1"/>
          </p:cNvSpPr>
          <p:nvPr>
            <p:ph type="body" idx="1"/>
          </p:nvPr>
        </p:nvSpPr>
        <p:spPr/>
        <p:txBody>
          <a:bodyPr/>
          <a:lstStyle/>
          <a:p>
            <a:r>
              <a:rPr lang="ja-JP" altLang="en-US"/>
              <a:t>「この問題に対して、これまでにもさまざまな手法が提案されています。」</a:t>
            </a:r>
          </a:p>
          <a:p>
            <a:r>
              <a:rPr lang="ja-JP" altLang="en-US"/>
              <a:t>フーリエ変換を改良する方法としては、</a:t>
            </a:r>
          </a:p>
          <a:p>
            <a:r>
              <a:rPr lang="ja-JP" altLang="en-US"/>
              <a:t>サイドローブを抑制するために窓関数を使用したり、</a:t>
            </a:r>
          </a:p>
          <a:p>
            <a:r>
              <a:rPr lang="ja-JP" altLang="en-US"/>
              <a:t>「解析対象信号のデータ長を」</a:t>
            </a:r>
          </a:p>
          <a:p>
            <a:r>
              <a:rPr lang="ja-JP" altLang="en-US"/>
              <a:t>0を付加することで引き伸ばし、</a:t>
            </a:r>
          </a:p>
          <a:p>
            <a:r>
              <a:rPr lang="ja-JP" altLang="en-US"/>
              <a:t>周波数分解能を向上はかるZero-paddingがよく知られています。</a:t>
            </a:r>
          </a:p>
          <a:p>
            <a:r>
              <a:rPr lang="ja-JP" altLang="en-US"/>
              <a:t>別の解析手法としまして、</a:t>
            </a:r>
          </a:p>
          <a:p>
            <a:r>
              <a:rPr lang="ja-JP" altLang="en-US"/>
              <a:t>MUSIC法は、「解析対象信号の」固有値ベクトルを利用して「周波数を特定する手法で、」</a:t>
            </a:r>
          </a:p>
          <a:p>
            <a:r>
              <a:rPr lang="ja-JP" altLang="en-US"/>
              <a:t>基本周波数の特定のほか、「求めるパラメータを角度にすることで、」</a:t>
            </a:r>
          </a:p>
          <a:p>
            <a:r>
              <a:rPr lang="ja-JP" altLang="en-US"/>
              <a:t>音源の到来方向の推定に使用されている例もあり、「広く使われています。」</a:t>
            </a:r>
          </a:p>
          <a:p>
            <a:r>
              <a:rPr lang="ja-JP" altLang="en-US"/>
              <a:t>瞬時周波数解析は、位相情報の微分値を利用して、</a:t>
            </a:r>
          </a:p>
          <a:p>
            <a:r>
              <a:rPr lang="ja-JP" altLang="en-US"/>
              <a:t>「周波数を再配置することで、スペクトルを収束させる手法で、」</a:t>
            </a:r>
          </a:p>
          <a:p>
            <a:r>
              <a:rPr lang="ja-JP" altLang="en-US"/>
              <a:t>詳細な倍音構造の解析に使われています。</a:t>
            </a:r>
          </a:p>
          <a:p>
            <a:r>
              <a:rPr lang="ja-JP" altLang="en-US"/>
              <a:t>「ただし、振幅情報については基本的に処理を行わない手法であり、</a:t>
            </a:r>
          </a:p>
          <a:p>
            <a:r>
              <a:rPr lang="ja-JP" altLang="en-US"/>
              <a:t>周波数の特定に特化しています。」</a:t>
            </a:r>
          </a:p>
          <a:p>
            <a:r>
              <a:rPr lang="ja-JP" altLang="en-US"/>
              <a:t>一般調和解析、GHAは、</a:t>
            </a:r>
          </a:p>
          <a:p>
            <a:r>
              <a:rPr lang="ja-JP" altLang="en-US"/>
              <a:t>「フーリエ変換を拡張した手法であり、」</a:t>
            </a:r>
          </a:p>
          <a:p>
            <a:r>
              <a:rPr lang="ja-JP" altLang="en-US"/>
              <a:t>複数の異なる窓長の解析窓を用いて、</a:t>
            </a:r>
          </a:p>
          <a:p>
            <a:r>
              <a:rPr lang="ja-JP" altLang="en-US"/>
              <a:t>「選択的に周波数を特定する手法です。」</a:t>
            </a:r>
          </a:p>
          <a:p>
            <a:r>
              <a:rPr lang="ja-JP" altLang="en-US"/>
              <a:t>高精度に周波数特定を行えますが、</a:t>
            </a:r>
          </a:p>
          <a:p>
            <a:r>
              <a:rPr lang="ja-JP" altLang="en-US"/>
              <a:t>「フーリエ変換の応用であるため、</a:t>
            </a:r>
          </a:p>
          <a:p>
            <a:r>
              <a:rPr lang="ja-JP" altLang="en-US"/>
              <a:t>やはり周波数分解能と解析対象の周波数が合致しない場合には、</a:t>
            </a:r>
          </a:p>
          <a:p>
            <a:r>
              <a:rPr lang="ja-JP" altLang="en-US"/>
              <a:t>サイドローブが発生してしまいます。」</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ln/>
        </p:spPr>
      </p:sp>
      <p:sp>
        <p:nvSpPr>
          <p:cNvPr id="17411" name="ノート プレースホルダ 2"/>
          <p:cNvSpPr>
            <a:spLocks noGrp="1"/>
          </p:cNvSpPr>
          <p:nvPr>
            <p:ph type="body" idx="1"/>
          </p:nvPr>
        </p:nvSpPr>
        <p:spPr>
          <a:noFill/>
          <a:ln/>
        </p:spPr>
        <p:txBody>
          <a:bodyPr/>
          <a:lstStyle/>
          <a:p>
            <a:pPr eaLnBrk="1" hangingPunct="1"/>
            <a:endParaRPr lang="ja-JP" altLang="en-US" smtClean="0"/>
          </a:p>
        </p:txBody>
      </p:sp>
      <p:sp>
        <p:nvSpPr>
          <p:cNvPr id="17412" name="ヘッダー プレースホルダ 3"/>
          <p:cNvSpPr>
            <a:spLocks noGrp="1"/>
          </p:cNvSpPr>
          <p:nvPr>
            <p:ph type="hdr" sz="quarter"/>
          </p:nvPr>
        </p:nvSpPr>
        <p:spPr>
          <a:noFill/>
        </p:spPr>
        <p:txBody>
          <a:bodyPr/>
          <a:lstStyle/>
          <a:p>
            <a:r>
              <a:rPr lang="en-US" altLang="ja-JP" smtClean="0">
                <a:solidFill>
                  <a:prstClr val="black"/>
                </a:solidFill>
              </a:rPr>
              <a:t>Shigeki Hirobayashi</a:t>
            </a:r>
          </a:p>
        </p:txBody>
      </p:sp>
      <p:sp>
        <p:nvSpPr>
          <p:cNvPr id="17413" name="日付プレースホルダ 4"/>
          <p:cNvSpPr>
            <a:spLocks noGrp="1"/>
          </p:cNvSpPr>
          <p:nvPr>
            <p:ph type="dt" sz="quarter" idx="1"/>
          </p:nvPr>
        </p:nvSpPr>
        <p:spPr>
          <a:noFill/>
        </p:spPr>
        <p:txBody>
          <a:bodyPr/>
          <a:lstStyle/>
          <a:p>
            <a:fld id="{950368B1-8B13-4E5D-BD98-F20BAF76AE04}" type="datetime4">
              <a:rPr lang="en-US" altLang="ja-JP" smtClean="0">
                <a:solidFill>
                  <a:prstClr val="black"/>
                </a:solidFill>
              </a:rPr>
              <a:pPr/>
              <a:t>July 7, 2012</a:t>
            </a:fld>
            <a:endParaRPr lang="en-US" altLang="ja-JP" smtClean="0">
              <a:solidFill>
                <a:prstClr val="black"/>
              </a:solidFill>
            </a:endParaRPr>
          </a:p>
        </p:txBody>
      </p:sp>
      <p:sp>
        <p:nvSpPr>
          <p:cNvPr id="17414" name="フッター プレースホルダ 5"/>
          <p:cNvSpPr>
            <a:spLocks noGrp="1"/>
          </p:cNvSpPr>
          <p:nvPr>
            <p:ph type="ftr" sz="quarter" idx="4"/>
          </p:nvPr>
        </p:nvSpPr>
        <p:spPr>
          <a:noFill/>
        </p:spPr>
        <p:txBody>
          <a:bodyPr/>
          <a:lstStyle/>
          <a:p>
            <a:r>
              <a:rPr lang="en-US" altLang="ja-JP" smtClean="0">
                <a:solidFill>
                  <a:prstClr val="black"/>
                </a:solidFill>
              </a:rPr>
              <a:t>University of Toyama</a:t>
            </a:r>
          </a:p>
        </p:txBody>
      </p:sp>
      <p:sp>
        <p:nvSpPr>
          <p:cNvPr id="17415" name="スライド番号プレースホルダ 6"/>
          <p:cNvSpPr>
            <a:spLocks noGrp="1"/>
          </p:cNvSpPr>
          <p:nvPr>
            <p:ph type="sldNum" sz="quarter" idx="5"/>
          </p:nvPr>
        </p:nvSpPr>
        <p:spPr>
          <a:noFill/>
        </p:spPr>
        <p:txBody>
          <a:bodyPr/>
          <a:lstStyle/>
          <a:p>
            <a:fld id="{BF839753-5775-4DAE-9593-0EA508356CB2}" type="slidenum">
              <a:rPr lang="en-US" altLang="ja-JP" smtClean="0">
                <a:solidFill>
                  <a:prstClr val="black"/>
                </a:solidFill>
              </a:rPr>
              <a:pPr/>
              <a:t>8</a:t>
            </a:fld>
            <a:endParaRPr lang="en-US" altLang="ja-JP"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t>Shigeki Hirobayashi</a:t>
            </a:r>
            <a:endParaRPr lang="en-US" altLang="ja-JP"/>
          </a:p>
        </p:txBody>
      </p:sp>
      <p:sp>
        <p:nvSpPr>
          <p:cNvPr id="5" name="日付プレースホルダ 4"/>
          <p:cNvSpPr>
            <a:spLocks noGrp="1"/>
          </p:cNvSpPr>
          <p:nvPr>
            <p:ph type="dt" idx="11"/>
          </p:nvPr>
        </p:nvSpPr>
        <p:spPr/>
        <p:txBody>
          <a:bodyPr/>
          <a:lstStyle/>
          <a:p>
            <a:fld id="{3B3617CA-E4E5-4D8B-AF60-DFA1D544B501}" type="datetime4">
              <a:rPr lang="en-US" smtClean="0"/>
              <a:pPr/>
              <a:t>July 7, 2012</a:t>
            </a:fld>
            <a:endParaRPr lang="en-US" altLang="ja-JP"/>
          </a:p>
        </p:txBody>
      </p:sp>
      <p:sp>
        <p:nvSpPr>
          <p:cNvPr id="6" name="フッター プレースホルダ 5"/>
          <p:cNvSpPr>
            <a:spLocks noGrp="1"/>
          </p:cNvSpPr>
          <p:nvPr>
            <p:ph type="ftr" sz="quarter" idx="12"/>
          </p:nvPr>
        </p:nvSpPr>
        <p:spPr/>
        <p:txBody>
          <a:bodyPr/>
          <a:lstStyle/>
          <a:p>
            <a:r>
              <a:rPr lang="en-US" altLang="ja-JP" smtClean="0"/>
              <a:t>University of Toyama</a:t>
            </a:r>
            <a:endParaRPr lang="en-US" altLang="ja-JP"/>
          </a:p>
        </p:txBody>
      </p:sp>
      <p:sp>
        <p:nvSpPr>
          <p:cNvPr id="7" name="スライド番号プレースホルダ 6"/>
          <p:cNvSpPr>
            <a:spLocks noGrp="1"/>
          </p:cNvSpPr>
          <p:nvPr>
            <p:ph type="sldNum" sz="quarter" idx="13"/>
          </p:nvPr>
        </p:nvSpPr>
        <p:spPr/>
        <p:txBody>
          <a:bodyPr/>
          <a:lstStyle/>
          <a:p>
            <a:fld id="{3CF18BF9-108A-4121-9096-77E15D786B1D}" type="slidenum">
              <a:rPr lang="en-US" altLang="ja-JP" smtClean="0"/>
              <a:pPr/>
              <a:t>9</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p:spPr>
        <p:txBody>
          <a:bodyPr/>
          <a:lstStyle/>
          <a:p>
            <a:endParaRPr lang="ja-JP" altLang="en-US" smtClean="0"/>
          </a:p>
        </p:txBody>
      </p:sp>
      <p:sp>
        <p:nvSpPr>
          <p:cNvPr id="52228" name="ヘッダー プレースホルダ 3"/>
          <p:cNvSpPr>
            <a:spLocks noGrp="1"/>
          </p:cNvSpPr>
          <p:nvPr>
            <p:ph type="hdr" sz="quarter"/>
          </p:nvPr>
        </p:nvSpPr>
        <p:spPr>
          <a:noFill/>
        </p:spPr>
        <p:txBody>
          <a:bodyPr/>
          <a:lstStyle/>
          <a:p>
            <a:r>
              <a:rPr lang="en-US" altLang="ja-JP" smtClean="0"/>
              <a:t>Shigeki Hirobayashi</a:t>
            </a:r>
          </a:p>
        </p:txBody>
      </p:sp>
      <p:sp>
        <p:nvSpPr>
          <p:cNvPr id="52229" name="日付プレースホルダ 4"/>
          <p:cNvSpPr>
            <a:spLocks noGrp="1"/>
          </p:cNvSpPr>
          <p:nvPr>
            <p:ph type="dt" sz="quarter" idx="1"/>
          </p:nvPr>
        </p:nvSpPr>
        <p:spPr>
          <a:noFill/>
        </p:spPr>
        <p:txBody>
          <a:bodyPr/>
          <a:lstStyle/>
          <a:p>
            <a:fld id="{3602B763-75E2-4169-9FAE-A9C0C9A5F6A0}" type="datetime4">
              <a:rPr lang="en-US" altLang="ja-JP" smtClean="0"/>
              <a:pPr/>
              <a:t>July 7, 2012</a:t>
            </a:fld>
            <a:endParaRPr lang="en-US" altLang="ja-JP" smtClean="0"/>
          </a:p>
        </p:txBody>
      </p:sp>
      <p:sp>
        <p:nvSpPr>
          <p:cNvPr id="52230" name="フッター プレースホルダ 5"/>
          <p:cNvSpPr>
            <a:spLocks noGrp="1"/>
          </p:cNvSpPr>
          <p:nvPr>
            <p:ph type="ftr" sz="quarter" idx="4"/>
          </p:nvPr>
        </p:nvSpPr>
        <p:spPr>
          <a:noFill/>
        </p:spPr>
        <p:txBody>
          <a:bodyPr/>
          <a:lstStyle/>
          <a:p>
            <a:r>
              <a:rPr lang="en-US" altLang="ja-JP" smtClean="0"/>
              <a:t>University of Toyama</a:t>
            </a:r>
          </a:p>
        </p:txBody>
      </p:sp>
      <p:sp>
        <p:nvSpPr>
          <p:cNvPr id="52231" name="スライド番号プレースホルダ 6"/>
          <p:cNvSpPr>
            <a:spLocks noGrp="1"/>
          </p:cNvSpPr>
          <p:nvPr>
            <p:ph type="sldNum" sz="quarter" idx="5"/>
          </p:nvPr>
        </p:nvSpPr>
        <p:spPr>
          <a:noFill/>
        </p:spPr>
        <p:txBody>
          <a:bodyPr/>
          <a:lstStyle/>
          <a:p>
            <a:fld id="{C3965E6F-F7BA-4BD1-9AC6-847F787EEA6B}" type="slidenum">
              <a:rPr lang="en-US" altLang="ja-JP" smtClean="0"/>
              <a:pPr/>
              <a:t>10</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ヘッダー プレースホルダ 3"/>
          <p:cNvSpPr>
            <a:spLocks noGrp="1"/>
          </p:cNvSpPr>
          <p:nvPr>
            <p:ph type="hdr" sz="quarter" idx="10"/>
          </p:nvPr>
        </p:nvSpPr>
        <p:spPr/>
        <p:txBody>
          <a:bodyPr/>
          <a:lstStyle/>
          <a:p>
            <a:r>
              <a:rPr lang="en-US" altLang="ja-JP" smtClean="0">
                <a:solidFill>
                  <a:prstClr val="black"/>
                </a:solidFill>
              </a:rPr>
              <a:t>Shigeki Hirobayashi</a:t>
            </a:r>
            <a:endParaRPr lang="en-US" altLang="ja-JP">
              <a:solidFill>
                <a:prstClr val="black"/>
              </a:solidFill>
            </a:endParaRPr>
          </a:p>
        </p:txBody>
      </p:sp>
      <p:sp>
        <p:nvSpPr>
          <p:cNvPr id="5" name="日付プレースホルダ 4"/>
          <p:cNvSpPr>
            <a:spLocks noGrp="1"/>
          </p:cNvSpPr>
          <p:nvPr>
            <p:ph type="dt" idx="11"/>
          </p:nvPr>
        </p:nvSpPr>
        <p:spPr/>
        <p:txBody>
          <a:bodyPr/>
          <a:lstStyle/>
          <a:p>
            <a:fld id="{3B3617CA-E4E5-4D8B-AF60-DFA1D544B501}" type="datetime4">
              <a:rPr lang="en-US" smtClean="0">
                <a:solidFill>
                  <a:prstClr val="black"/>
                </a:solidFill>
              </a:rPr>
              <a:pPr/>
              <a:t>July 7, 2012</a:t>
            </a:fld>
            <a:endParaRPr lang="en-US" altLang="ja-JP">
              <a:solidFill>
                <a:prstClr val="black"/>
              </a:solidFill>
            </a:endParaRPr>
          </a:p>
        </p:txBody>
      </p:sp>
      <p:sp>
        <p:nvSpPr>
          <p:cNvPr id="6" name="フッター プレースホルダ 5"/>
          <p:cNvSpPr>
            <a:spLocks noGrp="1"/>
          </p:cNvSpPr>
          <p:nvPr>
            <p:ph type="ftr" sz="quarter" idx="12"/>
          </p:nvPr>
        </p:nvSpPr>
        <p:spPr/>
        <p:txBody>
          <a:bodyPr/>
          <a:lstStyle/>
          <a:p>
            <a:r>
              <a:rPr lang="en-US" altLang="ja-JP" smtClean="0">
                <a:solidFill>
                  <a:prstClr val="black"/>
                </a:solidFill>
              </a:rPr>
              <a:t>University of Toyama</a:t>
            </a:r>
            <a:endParaRPr lang="en-US" altLang="ja-JP">
              <a:solidFill>
                <a:prstClr val="black"/>
              </a:solidFill>
            </a:endParaRPr>
          </a:p>
        </p:txBody>
      </p:sp>
      <p:sp>
        <p:nvSpPr>
          <p:cNvPr id="7" name="スライド番号プレースホルダ 6"/>
          <p:cNvSpPr>
            <a:spLocks noGrp="1"/>
          </p:cNvSpPr>
          <p:nvPr>
            <p:ph type="sldNum" sz="quarter" idx="13"/>
          </p:nvPr>
        </p:nvSpPr>
        <p:spPr/>
        <p:txBody>
          <a:bodyPr/>
          <a:lstStyle/>
          <a:p>
            <a:fld id="{3CF18BF9-108A-4121-9096-77E15D786B1D}" type="slidenum">
              <a:rPr lang="en-US" altLang="ja-JP" smtClean="0">
                <a:solidFill>
                  <a:prstClr val="black"/>
                </a:solidFill>
              </a:rPr>
              <a:pPr/>
              <a:t>12</a:t>
            </a:fld>
            <a:endParaRPr lang="en-US" altLang="ja-JP">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p:spPr>
        <p:txBody>
          <a:bodyPr/>
          <a:lstStyle/>
          <a:p>
            <a:endParaRPr lang="ja-JP" altLang="en-US" smtClean="0"/>
          </a:p>
        </p:txBody>
      </p:sp>
      <p:sp>
        <p:nvSpPr>
          <p:cNvPr id="16388" name="ヘッダー プレースホルダ 3"/>
          <p:cNvSpPr>
            <a:spLocks noGrp="1"/>
          </p:cNvSpPr>
          <p:nvPr>
            <p:ph type="hdr" sz="quarter"/>
          </p:nvPr>
        </p:nvSpPr>
        <p:spPr>
          <a:noFill/>
        </p:spPr>
        <p:txBody>
          <a:bodyPr/>
          <a:lstStyle/>
          <a:p>
            <a:r>
              <a:rPr lang="en-US" altLang="ja-JP" smtClean="0"/>
              <a:t>Shigeki Hirobayashi</a:t>
            </a:r>
          </a:p>
        </p:txBody>
      </p:sp>
      <p:sp>
        <p:nvSpPr>
          <p:cNvPr id="16389" name="日付プレースホルダ 4"/>
          <p:cNvSpPr>
            <a:spLocks noGrp="1"/>
          </p:cNvSpPr>
          <p:nvPr>
            <p:ph type="dt" sz="quarter" idx="1"/>
          </p:nvPr>
        </p:nvSpPr>
        <p:spPr>
          <a:noFill/>
        </p:spPr>
        <p:txBody>
          <a:bodyPr/>
          <a:lstStyle/>
          <a:p>
            <a:fld id="{3C22CFB3-2A74-4BAF-A6A7-BFF70FCF95F0}" type="datetime4">
              <a:rPr lang="en-US" altLang="ja-JP" smtClean="0"/>
              <a:pPr/>
              <a:t>July 7, 2012</a:t>
            </a:fld>
            <a:endParaRPr lang="en-US" altLang="ja-JP" smtClean="0"/>
          </a:p>
        </p:txBody>
      </p:sp>
      <p:sp>
        <p:nvSpPr>
          <p:cNvPr id="16390" name="フッター プレースホルダ 5"/>
          <p:cNvSpPr>
            <a:spLocks noGrp="1"/>
          </p:cNvSpPr>
          <p:nvPr>
            <p:ph type="ftr" sz="quarter" idx="4"/>
          </p:nvPr>
        </p:nvSpPr>
        <p:spPr>
          <a:noFill/>
        </p:spPr>
        <p:txBody>
          <a:bodyPr/>
          <a:lstStyle/>
          <a:p>
            <a:r>
              <a:rPr lang="en-US" altLang="ja-JP" smtClean="0"/>
              <a:t>University of Toyama</a:t>
            </a:r>
          </a:p>
        </p:txBody>
      </p:sp>
      <p:sp>
        <p:nvSpPr>
          <p:cNvPr id="16391" name="スライド番号プレースホルダ 6"/>
          <p:cNvSpPr>
            <a:spLocks noGrp="1"/>
          </p:cNvSpPr>
          <p:nvPr>
            <p:ph type="sldNum" sz="quarter" idx="5"/>
          </p:nvPr>
        </p:nvSpPr>
        <p:spPr>
          <a:noFill/>
        </p:spPr>
        <p:txBody>
          <a:bodyPr/>
          <a:lstStyle/>
          <a:p>
            <a:fld id="{8F3E1EF3-E070-4A22-9492-012A5F2F0728}" type="slidenum">
              <a:rPr lang="en-US" altLang="ja-JP" smtClean="0"/>
              <a:pPr/>
              <a:t>13</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54" y="234"/>
              <a:ext cx="1874" cy="3627"/>
              <a:chOff x="2992" y="767"/>
              <a:chExt cx="1874" cy="3627"/>
            </a:xfrm>
          </p:grpSpPr>
          <p:sp>
            <p:nvSpPr>
              <p:cNvPr id="39" name="Freeform 4"/>
              <p:cNvSpPr>
                <a:spLocks/>
              </p:cNvSpPr>
              <p:nvPr userDrawn="1"/>
            </p:nvSpPr>
            <p:spPr bwMode="ltGray">
              <a:xfrm rot="12185230" flipV="1">
                <a:off x="3533" y="76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0" name="Freeform 5"/>
              <p:cNvSpPr>
                <a:spLocks/>
              </p:cNvSpPr>
              <p:nvPr userDrawn="1"/>
            </p:nvSpPr>
            <p:spPr bwMode="ltGray">
              <a:xfrm rot="12185230" flipV="1">
                <a:off x="4019" y="179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1" name="Freeform 6"/>
              <p:cNvSpPr>
                <a:spLocks/>
              </p:cNvSpPr>
              <p:nvPr userDrawn="1"/>
            </p:nvSpPr>
            <p:spPr bwMode="ltGray">
              <a:xfrm rot="12185230" flipV="1">
                <a:off x="3636" y="215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2" name="Freeform 7"/>
              <p:cNvSpPr>
                <a:spLocks/>
              </p:cNvSpPr>
              <p:nvPr userDrawn="1"/>
            </p:nvSpPr>
            <p:spPr bwMode="ltGray">
              <a:xfrm rot="12185230" flipV="1">
                <a:off x="3975"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3" name="Freeform 8"/>
              <p:cNvSpPr>
                <a:spLocks/>
              </p:cNvSpPr>
              <p:nvPr userDrawn="1"/>
            </p:nvSpPr>
            <p:spPr bwMode="ltGray">
              <a:xfrm rot="12185230" flipV="1">
                <a:off x="3825"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4" name="Freeform 9"/>
              <p:cNvSpPr>
                <a:spLocks/>
              </p:cNvSpPr>
              <p:nvPr userDrawn="1"/>
            </p:nvSpPr>
            <p:spPr bwMode="ltGray">
              <a:xfrm rot="12185230" flipV="1">
                <a:off x="3886" y="131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5" name="Freeform 10"/>
              <p:cNvSpPr>
                <a:spLocks/>
              </p:cNvSpPr>
              <p:nvPr userDrawn="1"/>
            </p:nvSpPr>
            <p:spPr bwMode="ltGray">
              <a:xfrm rot="12185230" flipV="1">
                <a:off x="299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3" name="Group 21"/>
            <p:cNvGrpSpPr>
              <a:grpSpLocks/>
            </p:cNvGrpSpPr>
            <p:nvPr userDrawn="1"/>
          </p:nvGrpSpPr>
          <p:grpSpPr bwMode="auto">
            <a:xfrm rot="-6691250">
              <a:off x="3623" y="74"/>
              <a:ext cx="356" cy="608"/>
              <a:chOff x="1747" y="866"/>
              <a:chExt cx="129" cy="157"/>
            </a:xfrm>
          </p:grpSpPr>
          <p:sp>
            <p:nvSpPr>
              <p:cNvPr id="33" name="Freeform 22"/>
              <p:cNvSpPr>
                <a:spLocks/>
              </p:cNvSpPr>
              <p:nvPr userDrawn="1"/>
            </p:nvSpPr>
            <p:spPr bwMode="ltGray">
              <a:xfrm>
                <a:off x="174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4" name="Freeform 23"/>
              <p:cNvSpPr>
                <a:spLocks/>
              </p:cNvSpPr>
              <p:nvPr userDrawn="1"/>
            </p:nvSpPr>
            <p:spPr bwMode="ltGray">
              <a:xfrm>
                <a:off x="180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5" name="Freeform 24"/>
              <p:cNvSpPr>
                <a:spLocks/>
              </p:cNvSpPr>
              <p:nvPr userDrawn="1"/>
            </p:nvSpPr>
            <p:spPr bwMode="ltGray">
              <a:xfrm>
                <a:off x="179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4" name="Group 25"/>
            <p:cNvGrpSpPr>
              <a:grpSpLocks/>
            </p:cNvGrpSpPr>
            <p:nvPr userDrawn="1"/>
          </p:nvGrpSpPr>
          <p:grpSpPr bwMode="auto">
            <a:xfrm rot="8524840">
              <a:off x="676" y="3288"/>
              <a:ext cx="500" cy="500"/>
              <a:chOff x="1727" y="886"/>
              <a:chExt cx="129" cy="156"/>
            </a:xfrm>
          </p:grpSpPr>
          <p:sp>
            <p:nvSpPr>
              <p:cNvPr id="30" name="Freeform 26"/>
              <p:cNvSpPr>
                <a:spLocks/>
              </p:cNvSpPr>
              <p:nvPr userDrawn="1"/>
            </p:nvSpPr>
            <p:spPr bwMode="ltGray">
              <a:xfrm>
                <a:off x="1727" y="88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1" name="Freeform 27"/>
              <p:cNvSpPr>
                <a:spLocks/>
              </p:cNvSpPr>
              <p:nvPr userDrawn="1"/>
            </p:nvSpPr>
            <p:spPr bwMode="ltGray">
              <a:xfrm>
                <a:off x="1786" y="91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2" name="Freeform 28"/>
              <p:cNvSpPr>
                <a:spLocks/>
              </p:cNvSpPr>
              <p:nvPr userDrawn="1"/>
            </p:nvSpPr>
            <p:spPr bwMode="ltGray">
              <a:xfrm>
                <a:off x="1772" y="101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5" name="Group 29"/>
            <p:cNvGrpSpPr>
              <a:grpSpLocks/>
            </p:cNvGrpSpPr>
            <p:nvPr userDrawn="1"/>
          </p:nvGrpSpPr>
          <p:grpSpPr bwMode="auto">
            <a:xfrm rot="4106450" flipH="1">
              <a:off x="404" y="23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6" name="Group 33"/>
            <p:cNvGrpSpPr>
              <a:grpSpLocks/>
            </p:cNvGrpSpPr>
            <p:nvPr userDrawn="1"/>
          </p:nvGrpSpPr>
          <p:grpSpPr bwMode="auto">
            <a:xfrm rot="10015322" flipH="1">
              <a:off x="465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sp>
        <p:nvSpPr>
          <p:cNvPr id="81967"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819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E630E8AF-7AD6-48B6-ADF9-E06EA36A79B6}" type="datetime4">
              <a:rPr lang="en-US">
                <a:solidFill>
                  <a:srgbClr val="006699"/>
                </a:solidFill>
              </a:rPr>
              <a:pPr>
                <a:defRPr/>
              </a:pPr>
              <a:t>July 7, 2012</a:t>
            </a:fld>
            <a:endParaRPr lang="en-US" altLang="ja-JP">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r>
              <a:rPr lang="en-US" altLang="ja-JP">
                <a:solidFill>
                  <a:srgbClr val="006699"/>
                </a:solidFill>
              </a:rPr>
              <a:t>Shigeki Hirobayashi   University of Toyama</a:t>
            </a:r>
          </a:p>
        </p:txBody>
      </p:sp>
      <p:sp>
        <p:nvSpPr>
          <p:cNvPr id="48" name="Rectangle 46"/>
          <p:cNvSpPr>
            <a:spLocks noGrp="1" noChangeArrowheads="1"/>
          </p:cNvSpPr>
          <p:nvPr>
            <p:ph type="sldNum" sz="quarter" idx="12"/>
          </p:nvPr>
        </p:nvSpPr>
        <p:spPr/>
        <p:txBody>
          <a:bodyPr/>
          <a:lstStyle>
            <a:lvl1pPr>
              <a:defRPr/>
            </a:lvl1pPr>
          </a:lstStyle>
          <a:p>
            <a:pPr>
              <a:defRPr/>
            </a:pPr>
            <a:fld id="{707BE4C1-FFF7-4A00-AE87-B1D97E86446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8690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DF1B25BB-13F7-4710-9076-AF572A57571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9539F549-8CE1-425C-A4F2-BB12F487D92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2545849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22B6C5A5-468C-49E7-90C9-F0F8FA80F5CB}"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9AC65DE5-6E0A-4E54-B568-75352B68EA9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9275542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C4A6C920-85E3-4D58-96F6-ECCD2E678F37}"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54BEF79B-1A4F-489E-AA1A-5CA48E7ABE92}"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9668313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F78CF83D-E285-4378-BC13-0D88C72DC51A}"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663F8184-0799-4C96-A7AF-62BB3CADD544}"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2248570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3638"/>
            <a:ext cx="2133600" cy="457200"/>
          </a:xfrm>
        </p:spPr>
        <p:txBody>
          <a:bodyPr/>
          <a:lstStyle>
            <a:lvl1pPr>
              <a:defRPr/>
            </a:lvl1pPr>
          </a:lstStyle>
          <a:p>
            <a:fld id="{20CF2612-5732-46D6-BDA6-DF9E0EE716FE}" type="datetime4">
              <a:rPr lang="en-US">
                <a:solidFill>
                  <a:srgbClr val="006699"/>
                </a:solidFill>
              </a:rPr>
              <a:pPr/>
              <a:t>July 7, 2012</a:t>
            </a:fld>
            <a:endParaRPr lang="en-US" altLang="ja-JP">
              <a:solidFill>
                <a:srgbClr val="006699"/>
              </a:solidFill>
            </a:endParaRPr>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r>
              <a:rPr lang="en-US" altLang="ja-JP">
                <a:solidFill>
                  <a:srgbClr val="006699"/>
                </a:solidFill>
              </a:rPr>
              <a:t>Shigeki Hirobayashi   University of Toyama</a:t>
            </a:r>
          </a:p>
        </p:txBody>
      </p:sp>
      <p:sp>
        <p:nvSpPr>
          <p:cNvPr id="8" name="スライド番号プレースホルダ 7"/>
          <p:cNvSpPr>
            <a:spLocks noGrp="1"/>
          </p:cNvSpPr>
          <p:nvPr>
            <p:ph type="sldNum" sz="quarter" idx="12"/>
          </p:nvPr>
        </p:nvSpPr>
        <p:spPr>
          <a:xfrm>
            <a:off x="6553200" y="6243638"/>
            <a:ext cx="2133600" cy="457200"/>
          </a:xfrm>
        </p:spPr>
        <p:txBody>
          <a:bodyPr/>
          <a:lstStyle>
            <a:lvl1pPr>
              <a:defRPr/>
            </a:lvl1pPr>
          </a:lstStyle>
          <a:p>
            <a:fld id="{4A27FDEC-5510-43FC-8973-63B90FBD2F50}" type="slidenum">
              <a:rPr lang="en-US" altLang="ja-JP">
                <a:solidFill>
                  <a:srgbClr val="006699"/>
                </a:solidFill>
              </a:rPr>
              <a:pPr/>
              <a:t>‹#›</a:t>
            </a:fld>
            <a:endParaRPr lang="en-US" altLang="ja-JP">
              <a:solidFill>
                <a:srgbClr val="006699"/>
              </a:solidFill>
            </a:endParaRPr>
          </a:p>
        </p:txBody>
      </p:sp>
    </p:spTree>
    <p:extLst>
      <p:ext uri="{BB962C8B-B14F-4D97-AF65-F5344CB8AC3E}">
        <p14:creationId xmlns:p14="http://schemas.microsoft.com/office/powerpoint/2010/main" val="6365417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3850"/>
            <a:ext cx="8229600" cy="1093788"/>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241800"/>
          </a:xfrm>
        </p:spPr>
        <p:txBody>
          <a:bodyPr/>
          <a:lstStyle/>
          <a:p>
            <a:endParaRPr lang="ja-JP" altLang="en-US"/>
          </a:p>
        </p:txBody>
      </p:sp>
      <p:sp>
        <p:nvSpPr>
          <p:cNvPr id="4" name="日付プレースホルダー 3"/>
          <p:cNvSpPr>
            <a:spLocks noGrp="1"/>
          </p:cNvSpPr>
          <p:nvPr>
            <p:ph type="dt" sz="half" idx="10"/>
          </p:nvPr>
        </p:nvSpPr>
        <p:spPr>
          <a:xfrm>
            <a:off x="457200" y="6048375"/>
            <a:ext cx="2133600" cy="476250"/>
          </a:xfrm>
        </p:spPr>
        <p:txBody>
          <a:bodyPr/>
          <a:lstStyle>
            <a:lvl1pPr>
              <a:defRPr/>
            </a:lvl1pPr>
          </a:lstStyle>
          <a:p>
            <a:fld id="{0FE3C0EE-7B4B-46DB-9F47-569989B12521}" type="datetime1">
              <a:rPr lang="ja-JP" altLang="en-US">
                <a:solidFill>
                  <a:srgbClr val="006699"/>
                </a:solidFill>
              </a:rPr>
              <a:pPr/>
              <a:t>2012/7/7</a:t>
            </a:fld>
            <a:endParaRPr lang="ja-JP" altLang="en-US">
              <a:solidFill>
                <a:srgbClr val="006699"/>
              </a:solidFill>
            </a:endParaRPr>
          </a:p>
        </p:txBody>
      </p:sp>
      <p:sp>
        <p:nvSpPr>
          <p:cNvPr id="5" name="フッター プレースホルダー 4"/>
          <p:cNvSpPr>
            <a:spLocks noGrp="1"/>
          </p:cNvSpPr>
          <p:nvPr>
            <p:ph type="ftr" sz="quarter" idx="11"/>
          </p:nvPr>
        </p:nvSpPr>
        <p:spPr>
          <a:xfrm>
            <a:off x="3124200" y="6048375"/>
            <a:ext cx="2895600" cy="476250"/>
          </a:xfrm>
        </p:spPr>
        <p:txBody>
          <a:bodyPr/>
          <a:lstStyle>
            <a:lvl1pPr>
              <a:defRPr/>
            </a:lvl1pPr>
          </a:lstStyle>
          <a:p>
            <a:endParaRPr lang="ja-JP" altLang="en-US">
              <a:solidFill>
                <a:srgbClr val="006699"/>
              </a:solidFill>
            </a:endParaRPr>
          </a:p>
        </p:txBody>
      </p:sp>
      <p:sp>
        <p:nvSpPr>
          <p:cNvPr id="6" name="スライド番号プレースホルダー 5"/>
          <p:cNvSpPr>
            <a:spLocks noGrp="1"/>
          </p:cNvSpPr>
          <p:nvPr>
            <p:ph type="sldNum" sz="quarter" idx="12"/>
          </p:nvPr>
        </p:nvSpPr>
        <p:spPr>
          <a:xfrm>
            <a:off x="6553200" y="6048375"/>
            <a:ext cx="2133600" cy="476250"/>
          </a:xfrm>
        </p:spPr>
        <p:txBody>
          <a:bodyPr/>
          <a:lstStyle>
            <a:lvl1pPr>
              <a:defRPr/>
            </a:lvl1pPr>
          </a:lstStyle>
          <a:p>
            <a:fld id="{291C173E-5C67-47F0-84CC-8DB8C7B70DD4}" type="slidenum">
              <a:rPr lang="ja-JP" altLang="en-US">
                <a:solidFill>
                  <a:srgbClr val="006699"/>
                </a:solidFill>
              </a:rPr>
              <a:pPr/>
              <a:t>‹#›</a:t>
            </a:fld>
            <a:endParaRPr lang="ja-JP" altLang="en-US">
              <a:solidFill>
                <a:srgbClr val="006699"/>
              </a:solidFill>
            </a:endParaRPr>
          </a:p>
        </p:txBody>
      </p:sp>
    </p:spTree>
    <p:extLst>
      <p:ext uri="{BB962C8B-B14F-4D97-AF65-F5344CB8AC3E}">
        <p14:creationId xmlns:p14="http://schemas.microsoft.com/office/powerpoint/2010/main" val="311745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244FAEFB-AEA4-4186-9179-B9C37811779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71D1BE0A-9B7B-4C79-A5AE-66399B0E554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488043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55D4AADA-374E-40B6-AB81-7C412D02A71B}"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6957A7DE-F57B-430F-8D58-A9EE6CEA9938}"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637847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03663"/>
            <a:ext cx="8229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F65FE220-0520-489E-AC80-845BA8BFE998}"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420DE215-0FB4-4A48-A5D0-FA454594113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00244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22B6C5A5-468C-49E7-90C9-F0F8FA80F5CB}"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9AC65DE5-6E0A-4E54-B568-75352B68EA9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93463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C4A6C920-85E3-4D58-96F6-ECCD2E678F37}"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54BEF79B-1A4F-489E-AA1A-5CA48E7ABE92}"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707375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F78CF83D-E285-4378-BC13-0D88C72DC51A}"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663F8184-0799-4C96-A7AF-62BB3CADD544}"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22708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3638"/>
            <a:ext cx="2133600" cy="457200"/>
          </a:xfrm>
        </p:spPr>
        <p:txBody>
          <a:bodyPr/>
          <a:lstStyle>
            <a:lvl1pPr>
              <a:defRPr/>
            </a:lvl1pPr>
          </a:lstStyle>
          <a:p>
            <a:fld id="{20CF2612-5732-46D6-BDA6-DF9E0EE716FE}" type="datetime4">
              <a:rPr lang="en-US">
                <a:solidFill>
                  <a:srgbClr val="006699"/>
                </a:solidFill>
              </a:rPr>
              <a:pPr/>
              <a:t>July 7, 2012</a:t>
            </a:fld>
            <a:endParaRPr lang="en-US" altLang="ja-JP">
              <a:solidFill>
                <a:srgbClr val="006699"/>
              </a:solidFill>
            </a:endParaRPr>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r>
              <a:rPr lang="en-US" altLang="ja-JP">
                <a:solidFill>
                  <a:srgbClr val="006699"/>
                </a:solidFill>
              </a:rPr>
              <a:t>Shigeki Hirobayashi   University of Toyama</a:t>
            </a:r>
          </a:p>
        </p:txBody>
      </p:sp>
      <p:sp>
        <p:nvSpPr>
          <p:cNvPr id="8" name="スライド番号プレースホルダ 7"/>
          <p:cNvSpPr>
            <a:spLocks noGrp="1"/>
          </p:cNvSpPr>
          <p:nvPr>
            <p:ph type="sldNum" sz="quarter" idx="12"/>
          </p:nvPr>
        </p:nvSpPr>
        <p:spPr>
          <a:xfrm>
            <a:off x="6553200" y="6243638"/>
            <a:ext cx="2133600" cy="457200"/>
          </a:xfrm>
        </p:spPr>
        <p:txBody>
          <a:bodyPr/>
          <a:lstStyle>
            <a:lvl1pPr>
              <a:defRPr/>
            </a:lvl1pPr>
          </a:lstStyle>
          <a:p>
            <a:fld id="{4A27FDEC-5510-43FC-8973-63B90FBD2F50}" type="slidenum">
              <a:rPr lang="en-US" altLang="ja-JP">
                <a:solidFill>
                  <a:srgbClr val="006699"/>
                </a:solidFill>
              </a:rPr>
              <a:pPr/>
              <a:t>‹#›</a:t>
            </a:fld>
            <a:endParaRPr lang="en-US" altLang="ja-JP">
              <a:solidFill>
                <a:srgbClr val="006699"/>
              </a:solidFill>
            </a:endParaRPr>
          </a:p>
        </p:txBody>
      </p:sp>
    </p:spTree>
    <p:extLst>
      <p:ext uri="{BB962C8B-B14F-4D97-AF65-F5344CB8AC3E}">
        <p14:creationId xmlns:p14="http://schemas.microsoft.com/office/powerpoint/2010/main" val="239514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3850"/>
            <a:ext cx="8229600" cy="1093788"/>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241800"/>
          </a:xfrm>
        </p:spPr>
        <p:txBody>
          <a:bodyPr/>
          <a:lstStyle/>
          <a:p>
            <a:endParaRPr lang="ja-JP" altLang="en-US"/>
          </a:p>
        </p:txBody>
      </p:sp>
      <p:sp>
        <p:nvSpPr>
          <p:cNvPr id="4" name="日付プレースホルダー 3"/>
          <p:cNvSpPr>
            <a:spLocks noGrp="1"/>
          </p:cNvSpPr>
          <p:nvPr>
            <p:ph type="dt" sz="half" idx="10"/>
          </p:nvPr>
        </p:nvSpPr>
        <p:spPr>
          <a:xfrm>
            <a:off x="457200" y="6048375"/>
            <a:ext cx="2133600" cy="476250"/>
          </a:xfrm>
        </p:spPr>
        <p:txBody>
          <a:bodyPr/>
          <a:lstStyle>
            <a:lvl1pPr>
              <a:defRPr/>
            </a:lvl1pPr>
          </a:lstStyle>
          <a:p>
            <a:fld id="{0FE3C0EE-7B4B-46DB-9F47-569989B12521}" type="datetime1">
              <a:rPr lang="ja-JP" altLang="en-US">
                <a:solidFill>
                  <a:srgbClr val="006699"/>
                </a:solidFill>
              </a:rPr>
              <a:pPr/>
              <a:t>2012/7/7</a:t>
            </a:fld>
            <a:endParaRPr lang="ja-JP" altLang="en-US">
              <a:solidFill>
                <a:srgbClr val="006699"/>
              </a:solidFill>
            </a:endParaRPr>
          </a:p>
        </p:txBody>
      </p:sp>
      <p:sp>
        <p:nvSpPr>
          <p:cNvPr id="5" name="フッター プレースホルダー 4"/>
          <p:cNvSpPr>
            <a:spLocks noGrp="1"/>
          </p:cNvSpPr>
          <p:nvPr>
            <p:ph type="ftr" sz="quarter" idx="11"/>
          </p:nvPr>
        </p:nvSpPr>
        <p:spPr>
          <a:xfrm>
            <a:off x="3124200" y="6048375"/>
            <a:ext cx="2895600" cy="476250"/>
          </a:xfrm>
        </p:spPr>
        <p:txBody>
          <a:bodyPr/>
          <a:lstStyle>
            <a:lvl1pPr>
              <a:defRPr/>
            </a:lvl1pPr>
          </a:lstStyle>
          <a:p>
            <a:endParaRPr lang="ja-JP" altLang="en-US">
              <a:solidFill>
                <a:srgbClr val="006699"/>
              </a:solidFill>
            </a:endParaRPr>
          </a:p>
        </p:txBody>
      </p:sp>
      <p:sp>
        <p:nvSpPr>
          <p:cNvPr id="6" name="スライド番号プレースホルダー 5"/>
          <p:cNvSpPr>
            <a:spLocks noGrp="1"/>
          </p:cNvSpPr>
          <p:nvPr>
            <p:ph type="sldNum" sz="quarter" idx="12"/>
          </p:nvPr>
        </p:nvSpPr>
        <p:spPr>
          <a:xfrm>
            <a:off x="6553200" y="6048375"/>
            <a:ext cx="2133600" cy="476250"/>
          </a:xfrm>
        </p:spPr>
        <p:txBody>
          <a:bodyPr/>
          <a:lstStyle>
            <a:lvl1pPr>
              <a:defRPr/>
            </a:lvl1pPr>
          </a:lstStyle>
          <a:p>
            <a:fld id="{291C173E-5C67-47F0-84CC-8DB8C7B70DD4}" type="slidenum">
              <a:rPr lang="ja-JP" altLang="en-US">
                <a:solidFill>
                  <a:srgbClr val="006699"/>
                </a:solidFill>
              </a:rPr>
              <a:pPr/>
              <a:t>‹#›</a:t>
            </a:fld>
            <a:endParaRPr lang="ja-JP" altLang="en-US">
              <a:solidFill>
                <a:srgbClr val="006699"/>
              </a:solidFill>
            </a:endParaRPr>
          </a:p>
        </p:txBody>
      </p:sp>
    </p:spTree>
    <p:extLst>
      <p:ext uri="{BB962C8B-B14F-4D97-AF65-F5344CB8AC3E}">
        <p14:creationId xmlns:p14="http://schemas.microsoft.com/office/powerpoint/2010/main" val="1092503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54" y="234"/>
              <a:ext cx="1874" cy="3627"/>
              <a:chOff x="2992" y="767"/>
              <a:chExt cx="1874" cy="3627"/>
            </a:xfrm>
          </p:grpSpPr>
          <p:sp>
            <p:nvSpPr>
              <p:cNvPr id="39" name="Freeform 4"/>
              <p:cNvSpPr>
                <a:spLocks/>
              </p:cNvSpPr>
              <p:nvPr userDrawn="1"/>
            </p:nvSpPr>
            <p:spPr bwMode="ltGray">
              <a:xfrm rot="12185230" flipV="1">
                <a:off x="3533" y="76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0" name="Freeform 5"/>
              <p:cNvSpPr>
                <a:spLocks/>
              </p:cNvSpPr>
              <p:nvPr userDrawn="1"/>
            </p:nvSpPr>
            <p:spPr bwMode="ltGray">
              <a:xfrm rot="12185230" flipV="1">
                <a:off x="4019" y="179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1" name="Freeform 6"/>
              <p:cNvSpPr>
                <a:spLocks/>
              </p:cNvSpPr>
              <p:nvPr userDrawn="1"/>
            </p:nvSpPr>
            <p:spPr bwMode="ltGray">
              <a:xfrm rot="12185230" flipV="1">
                <a:off x="3636" y="215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2" name="Freeform 7"/>
              <p:cNvSpPr>
                <a:spLocks/>
              </p:cNvSpPr>
              <p:nvPr userDrawn="1"/>
            </p:nvSpPr>
            <p:spPr bwMode="ltGray">
              <a:xfrm rot="12185230" flipV="1">
                <a:off x="3975"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3" name="Freeform 8"/>
              <p:cNvSpPr>
                <a:spLocks/>
              </p:cNvSpPr>
              <p:nvPr userDrawn="1"/>
            </p:nvSpPr>
            <p:spPr bwMode="ltGray">
              <a:xfrm rot="12185230" flipV="1">
                <a:off x="3825"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4" name="Freeform 9"/>
              <p:cNvSpPr>
                <a:spLocks/>
              </p:cNvSpPr>
              <p:nvPr userDrawn="1"/>
            </p:nvSpPr>
            <p:spPr bwMode="ltGray">
              <a:xfrm rot="12185230" flipV="1">
                <a:off x="3886" y="131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5" name="Freeform 10"/>
              <p:cNvSpPr>
                <a:spLocks/>
              </p:cNvSpPr>
              <p:nvPr userDrawn="1"/>
            </p:nvSpPr>
            <p:spPr bwMode="ltGray">
              <a:xfrm rot="12185230" flipV="1">
                <a:off x="299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3" name="Group 21"/>
            <p:cNvGrpSpPr>
              <a:grpSpLocks/>
            </p:cNvGrpSpPr>
            <p:nvPr userDrawn="1"/>
          </p:nvGrpSpPr>
          <p:grpSpPr bwMode="auto">
            <a:xfrm rot="-6691250">
              <a:off x="3623" y="74"/>
              <a:ext cx="356" cy="608"/>
              <a:chOff x="1747" y="866"/>
              <a:chExt cx="129" cy="157"/>
            </a:xfrm>
          </p:grpSpPr>
          <p:sp>
            <p:nvSpPr>
              <p:cNvPr id="33" name="Freeform 22"/>
              <p:cNvSpPr>
                <a:spLocks/>
              </p:cNvSpPr>
              <p:nvPr userDrawn="1"/>
            </p:nvSpPr>
            <p:spPr bwMode="ltGray">
              <a:xfrm>
                <a:off x="174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4" name="Freeform 23"/>
              <p:cNvSpPr>
                <a:spLocks/>
              </p:cNvSpPr>
              <p:nvPr userDrawn="1"/>
            </p:nvSpPr>
            <p:spPr bwMode="ltGray">
              <a:xfrm>
                <a:off x="180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5" name="Freeform 24"/>
              <p:cNvSpPr>
                <a:spLocks/>
              </p:cNvSpPr>
              <p:nvPr userDrawn="1"/>
            </p:nvSpPr>
            <p:spPr bwMode="ltGray">
              <a:xfrm>
                <a:off x="179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4" name="Group 25"/>
            <p:cNvGrpSpPr>
              <a:grpSpLocks/>
            </p:cNvGrpSpPr>
            <p:nvPr userDrawn="1"/>
          </p:nvGrpSpPr>
          <p:grpSpPr bwMode="auto">
            <a:xfrm rot="8524840">
              <a:off x="676" y="3288"/>
              <a:ext cx="500" cy="500"/>
              <a:chOff x="1727" y="886"/>
              <a:chExt cx="129" cy="156"/>
            </a:xfrm>
          </p:grpSpPr>
          <p:sp>
            <p:nvSpPr>
              <p:cNvPr id="30" name="Freeform 26"/>
              <p:cNvSpPr>
                <a:spLocks/>
              </p:cNvSpPr>
              <p:nvPr userDrawn="1"/>
            </p:nvSpPr>
            <p:spPr bwMode="ltGray">
              <a:xfrm>
                <a:off x="1727" y="88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1" name="Freeform 27"/>
              <p:cNvSpPr>
                <a:spLocks/>
              </p:cNvSpPr>
              <p:nvPr userDrawn="1"/>
            </p:nvSpPr>
            <p:spPr bwMode="ltGray">
              <a:xfrm>
                <a:off x="1786" y="91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2" name="Freeform 28"/>
              <p:cNvSpPr>
                <a:spLocks/>
              </p:cNvSpPr>
              <p:nvPr userDrawn="1"/>
            </p:nvSpPr>
            <p:spPr bwMode="ltGray">
              <a:xfrm>
                <a:off x="1772" y="101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5" name="Group 29"/>
            <p:cNvGrpSpPr>
              <a:grpSpLocks/>
            </p:cNvGrpSpPr>
            <p:nvPr userDrawn="1"/>
          </p:nvGrpSpPr>
          <p:grpSpPr bwMode="auto">
            <a:xfrm rot="4106450" flipH="1">
              <a:off x="404" y="23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6" name="Group 33"/>
            <p:cNvGrpSpPr>
              <a:grpSpLocks/>
            </p:cNvGrpSpPr>
            <p:nvPr userDrawn="1"/>
          </p:nvGrpSpPr>
          <p:grpSpPr bwMode="auto">
            <a:xfrm rot="10015322" flipH="1">
              <a:off x="465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sp>
        <p:nvSpPr>
          <p:cNvPr id="81967"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819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E630E8AF-7AD6-48B6-ADF9-E06EA36A79B6}" type="datetime4">
              <a:rPr lang="en-US">
                <a:solidFill>
                  <a:srgbClr val="006699"/>
                </a:solidFill>
              </a:rPr>
              <a:pPr>
                <a:defRPr/>
              </a:pPr>
              <a:t>July 7, 2012</a:t>
            </a:fld>
            <a:endParaRPr lang="en-US" altLang="ja-JP">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r>
              <a:rPr lang="en-US" altLang="ja-JP">
                <a:solidFill>
                  <a:srgbClr val="006699"/>
                </a:solidFill>
              </a:rPr>
              <a:t>Shigeki Hirobayashi   University of Toyama</a:t>
            </a:r>
          </a:p>
        </p:txBody>
      </p:sp>
      <p:sp>
        <p:nvSpPr>
          <p:cNvPr id="48" name="Rectangle 46"/>
          <p:cNvSpPr>
            <a:spLocks noGrp="1" noChangeArrowheads="1"/>
          </p:cNvSpPr>
          <p:nvPr>
            <p:ph type="sldNum" sz="quarter" idx="12"/>
          </p:nvPr>
        </p:nvSpPr>
        <p:spPr/>
        <p:txBody>
          <a:bodyPr/>
          <a:lstStyle>
            <a:lvl1pPr>
              <a:defRPr/>
            </a:lvl1pPr>
          </a:lstStyle>
          <a:p>
            <a:pPr>
              <a:defRPr/>
            </a:pPr>
            <a:fld id="{707BE4C1-FFF7-4A00-AE87-B1D97E86446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15335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A7191B89-9566-4036-BAB0-67BC1A2690EF}"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30801459-2644-433D-940F-70E669DCD6A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285204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A7191B89-9566-4036-BAB0-67BC1A2690EF}"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30801459-2644-433D-940F-70E669DCD6A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94689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204E2BAC-515A-4773-9225-8B1A1C5E959B}"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2C7C4268-2E82-4D70-860F-ADD14929256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96064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9098D4E9-436B-491A-B4B4-038C27537039}"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2525F221-3BA3-4C80-8023-C6B79E5F5EE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860086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83321E3D-E5FC-4C5E-8F76-CAF18DAB8331}"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EF867C27-054E-4499-8A39-AA1CD7639B3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059543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420A3639-0618-4A45-94E3-D5F8817D3BCE}" type="datetime4">
              <a:rPr lang="en-US">
                <a:solidFill>
                  <a:srgbClr val="006699"/>
                </a:solidFill>
              </a:rPr>
              <a:pPr>
                <a:defRPr/>
              </a:pPr>
              <a:t>July 7, 2012</a:t>
            </a:fld>
            <a:endParaRPr lang="en-US" altLang="ja-JP">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5" name="Rectangle 49"/>
          <p:cNvSpPr>
            <a:spLocks noGrp="1" noChangeArrowheads="1"/>
          </p:cNvSpPr>
          <p:nvPr>
            <p:ph type="sldNum" sz="quarter" idx="12"/>
          </p:nvPr>
        </p:nvSpPr>
        <p:spPr>
          <a:ln/>
        </p:spPr>
        <p:txBody>
          <a:bodyPr/>
          <a:lstStyle>
            <a:lvl1pPr>
              <a:defRPr/>
            </a:lvl1pPr>
          </a:lstStyle>
          <a:p>
            <a:pPr>
              <a:defRPr/>
            </a:pPr>
            <a:fld id="{94A75CAD-722D-404E-91C6-3B6D88CBDB4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682308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7402CAC-A41A-46EF-B076-25EF70444AFA}" type="datetime4">
              <a:rPr lang="en-US">
                <a:solidFill>
                  <a:srgbClr val="006699"/>
                </a:solidFill>
              </a:rPr>
              <a:pPr>
                <a:defRPr/>
              </a:pPr>
              <a:t>July 7, 2012</a:t>
            </a:fld>
            <a:endParaRPr lang="en-US" altLang="ja-JP">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4" name="Rectangle 49"/>
          <p:cNvSpPr>
            <a:spLocks noGrp="1" noChangeArrowheads="1"/>
          </p:cNvSpPr>
          <p:nvPr>
            <p:ph type="sldNum" sz="quarter" idx="12"/>
          </p:nvPr>
        </p:nvSpPr>
        <p:spPr>
          <a:ln/>
        </p:spPr>
        <p:txBody>
          <a:bodyPr/>
          <a:lstStyle>
            <a:lvl1pPr>
              <a:defRPr/>
            </a:lvl1pPr>
          </a:lstStyle>
          <a:p>
            <a:pPr>
              <a:defRPr/>
            </a:pPr>
            <a:fld id="{BD61F6D0-1223-4AFC-B4B7-E1D96F9D2D6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77721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C29ABC82-65AF-43C6-9299-3EE21636F0B0}"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1B3EA459-76BC-4BF9-8A25-618370BA7AC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62003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D3989960-CC6B-490A-B27C-5BD08B04C79A}"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025AD17C-E2A8-4A1D-924E-ED539B2C67F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221739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DF1B25BB-13F7-4710-9076-AF572A57571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9539F549-8CE1-425C-A4F2-BB12F487D92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355087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244FAEFB-AEA4-4186-9179-B9C37811779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71D1BE0A-9B7B-4C79-A5AE-66399B0E554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51670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204E2BAC-515A-4773-9225-8B1A1C5E959B}"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2C7C4268-2E82-4D70-860F-ADD14929256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74671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55D4AADA-374E-40B6-AB81-7C412D02A71B}"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6957A7DE-F57B-430F-8D58-A9EE6CEA9938}"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149800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03663"/>
            <a:ext cx="8229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F65FE220-0520-489E-AC80-845BA8BFE998}"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420DE215-0FB4-4A48-A5D0-FA454594113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860661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22B6C5A5-468C-49E7-90C9-F0F8FA80F5CB}"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9AC65DE5-6E0A-4E54-B568-75352B68EA9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428899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C4A6C920-85E3-4D58-96F6-ECCD2E678F37}"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54BEF79B-1A4F-489E-AA1A-5CA48E7ABE92}"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959606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F78CF83D-E285-4378-BC13-0D88C72DC51A}"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663F8184-0799-4C96-A7AF-62BB3CADD544}"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93468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3638"/>
            <a:ext cx="2133600" cy="457200"/>
          </a:xfrm>
        </p:spPr>
        <p:txBody>
          <a:bodyPr/>
          <a:lstStyle>
            <a:lvl1pPr>
              <a:defRPr/>
            </a:lvl1pPr>
          </a:lstStyle>
          <a:p>
            <a:fld id="{20CF2612-5732-46D6-BDA6-DF9E0EE716FE}" type="datetime4">
              <a:rPr lang="en-US">
                <a:solidFill>
                  <a:srgbClr val="006699"/>
                </a:solidFill>
              </a:rPr>
              <a:pPr/>
              <a:t>July 7, 2012</a:t>
            </a:fld>
            <a:endParaRPr lang="en-US" altLang="ja-JP">
              <a:solidFill>
                <a:srgbClr val="006699"/>
              </a:solidFill>
            </a:endParaRPr>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r>
              <a:rPr lang="en-US" altLang="ja-JP">
                <a:solidFill>
                  <a:srgbClr val="006699"/>
                </a:solidFill>
              </a:rPr>
              <a:t>Shigeki Hirobayashi   University of Toyama</a:t>
            </a:r>
          </a:p>
        </p:txBody>
      </p:sp>
      <p:sp>
        <p:nvSpPr>
          <p:cNvPr id="8" name="スライド番号プレースホルダ 7"/>
          <p:cNvSpPr>
            <a:spLocks noGrp="1"/>
          </p:cNvSpPr>
          <p:nvPr>
            <p:ph type="sldNum" sz="quarter" idx="12"/>
          </p:nvPr>
        </p:nvSpPr>
        <p:spPr>
          <a:xfrm>
            <a:off x="6553200" y="6243638"/>
            <a:ext cx="2133600" cy="457200"/>
          </a:xfrm>
        </p:spPr>
        <p:txBody>
          <a:bodyPr/>
          <a:lstStyle>
            <a:lvl1pPr>
              <a:defRPr/>
            </a:lvl1pPr>
          </a:lstStyle>
          <a:p>
            <a:fld id="{4A27FDEC-5510-43FC-8973-63B90FBD2F50}" type="slidenum">
              <a:rPr lang="en-US" altLang="ja-JP">
                <a:solidFill>
                  <a:srgbClr val="006699"/>
                </a:solidFill>
              </a:rPr>
              <a:pPr/>
              <a:t>‹#›</a:t>
            </a:fld>
            <a:endParaRPr lang="en-US" altLang="ja-JP">
              <a:solidFill>
                <a:srgbClr val="006699"/>
              </a:solidFill>
            </a:endParaRPr>
          </a:p>
        </p:txBody>
      </p:sp>
    </p:spTree>
    <p:extLst>
      <p:ext uri="{BB962C8B-B14F-4D97-AF65-F5344CB8AC3E}">
        <p14:creationId xmlns:p14="http://schemas.microsoft.com/office/powerpoint/2010/main" val="4283760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3850"/>
            <a:ext cx="8229600" cy="1093788"/>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241800"/>
          </a:xfrm>
        </p:spPr>
        <p:txBody>
          <a:bodyPr/>
          <a:lstStyle/>
          <a:p>
            <a:endParaRPr lang="ja-JP" altLang="en-US"/>
          </a:p>
        </p:txBody>
      </p:sp>
      <p:sp>
        <p:nvSpPr>
          <p:cNvPr id="4" name="日付プレースホルダー 3"/>
          <p:cNvSpPr>
            <a:spLocks noGrp="1"/>
          </p:cNvSpPr>
          <p:nvPr>
            <p:ph type="dt" sz="half" idx="10"/>
          </p:nvPr>
        </p:nvSpPr>
        <p:spPr>
          <a:xfrm>
            <a:off x="457200" y="6048375"/>
            <a:ext cx="2133600" cy="476250"/>
          </a:xfrm>
        </p:spPr>
        <p:txBody>
          <a:bodyPr/>
          <a:lstStyle>
            <a:lvl1pPr>
              <a:defRPr/>
            </a:lvl1pPr>
          </a:lstStyle>
          <a:p>
            <a:fld id="{0FE3C0EE-7B4B-46DB-9F47-569989B12521}" type="datetime1">
              <a:rPr lang="ja-JP" altLang="en-US">
                <a:solidFill>
                  <a:srgbClr val="006699"/>
                </a:solidFill>
              </a:rPr>
              <a:pPr/>
              <a:t>2012/7/7</a:t>
            </a:fld>
            <a:endParaRPr lang="ja-JP" altLang="en-US">
              <a:solidFill>
                <a:srgbClr val="006699"/>
              </a:solidFill>
            </a:endParaRPr>
          </a:p>
        </p:txBody>
      </p:sp>
      <p:sp>
        <p:nvSpPr>
          <p:cNvPr id="5" name="フッター プレースホルダー 4"/>
          <p:cNvSpPr>
            <a:spLocks noGrp="1"/>
          </p:cNvSpPr>
          <p:nvPr>
            <p:ph type="ftr" sz="quarter" idx="11"/>
          </p:nvPr>
        </p:nvSpPr>
        <p:spPr>
          <a:xfrm>
            <a:off x="3124200" y="6048375"/>
            <a:ext cx="2895600" cy="476250"/>
          </a:xfrm>
        </p:spPr>
        <p:txBody>
          <a:bodyPr/>
          <a:lstStyle>
            <a:lvl1pPr>
              <a:defRPr/>
            </a:lvl1pPr>
          </a:lstStyle>
          <a:p>
            <a:endParaRPr lang="ja-JP" altLang="en-US">
              <a:solidFill>
                <a:srgbClr val="006699"/>
              </a:solidFill>
            </a:endParaRPr>
          </a:p>
        </p:txBody>
      </p:sp>
      <p:sp>
        <p:nvSpPr>
          <p:cNvPr id="6" name="スライド番号プレースホルダー 5"/>
          <p:cNvSpPr>
            <a:spLocks noGrp="1"/>
          </p:cNvSpPr>
          <p:nvPr>
            <p:ph type="sldNum" sz="quarter" idx="12"/>
          </p:nvPr>
        </p:nvSpPr>
        <p:spPr>
          <a:xfrm>
            <a:off x="6553200" y="6048375"/>
            <a:ext cx="2133600" cy="476250"/>
          </a:xfrm>
        </p:spPr>
        <p:txBody>
          <a:bodyPr/>
          <a:lstStyle>
            <a:lvl1pPr>
              <a:defRPr/>
            </a:lvl1pPr>
          </a:lstStyle>
          <a:p>
            <a:fld id="{291C173E-5C67-47F0-84CC-8DB8C7B70DD4}" type="slidenum">
              <a:rPr lang="ja-JP" altLang="en-US">
                <a:solidFill>
                  <a:srgbClr val="006699"/>
                </a:solidFill>
              </a:rPr>
              <a:pPr/>
              <a:t>‹#›</a:t>
            </a:fld>
            <a:endParaRPr lang="ja-JP" altLang="en-US">
              <a:solidFill>
                <a:srgbClr val="006699"/>
              </a:solidFill>
            </a:endParaRPr>
          </a:p>
        </p:txBody>
      </p:sp>
    </p:spTree>
    <p:extLst>
      <p:ext uri="{BB962C8B-B14F-4D97-AF65-F5344CB8AC3E}">
        <p14:creationId xmlns:p14="http://schemas.microsoft.com/office/powerpoint/2010/main" val="2932837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54" y="234"/>
              <a:ext cx="1874" cy="3627"/>
              <a:chOff x="2992" y="767"/>
              <a:chExt cx="1874" cy="3627"/>
            </a:xfrm>
          </p:grpSpPr>
          <p:sp>
            <p:nvSpPr>
              <p:cNvPr id="39" name="Freeform 4"/>
              <p:cNvSpPr>
                <a:spLocks/>
              </p:cNvSpPr>
              <p:nvPr userDrawn="1"/>
            </p:nvSpPr>
            <p:spPr bwMode="ltGray">
              <a:xfrm rot="12185230" flipV="1">
                <a:off x="3533" y="76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0" name="Freeform 5"/>
              <p:cNvSpPr>
                <a:spLocks/>
              </p:cNvSpPr>
              <p:nvPr userDrawn="1"/>
            </p:nvSpPr>
            <p:spPr bwMode="ltGray">
              <a:xfrm rot="12185230" flipV="1">
                <a:off x="4019" y="179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1" name="Freeform 6"/>
              <p:cNvSpPr>
                <a:spLocks/>
              </p:cNvSpPr>
              <p:nvPr userDrawn="1"/>
            </p:nvSpPr>
            <p:spPr bwMode="ltGray">
              <a:xfrm rot="12185230" flipV="1">
                <a:off x="3636" y="215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2" name="Freeform 7"/>
              <p:cNvSpPr>
                <a:spLocks/>
              </p:cNvSpPr>
              <p:nvPr userDrawn="1"/>
            </p:nvSpPr>
            <p:spPr bwMode="ltGray">
              <a:xfrm rot="12185230" flipV="1">
                <a:off x="3975"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3" name="Freeform 8"/>
              <p:cNvSpPr>
                <a:spLocks/>
              </p:cNvSpPr>
              <p:nvPr userDrawn="1"/>
            </p:nvSpPr>
            <p:spPr bwMode="ltGray">
              <a:xfrm rot="12185230" flipV="1">
                <a:off x="3825"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4" name="Freeform 9"/>
              <p:cNvSpPr>
                <a:spLocks/>
              </p:cNvSpPr>
              <p:nvPr userDrawn="1"/>
            </p:nvSpPr>
            <p:spPr bwMode="ltGray">
              <a:xfrm rot="12185230" flipV="1">
                <a:off x="3886" y="131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5" name="Freeform 10"/>
              <p:cNvSpPr>
                <a:spLocks/>
              </p:cNvSpPr>
              <p:nvPr userDrawn="1"/>
            </p:nvSpPr>
            <p:spPr bwMode="ltGray">
              <a:xfrm rot="12185230" flipV="1">
                <a:off x="299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3" name="Group 21"/>
            <p:cNvGrpSpPr>
              <a:grpSpLocks/>
            </p:cNvGrpSpPr>
            <p:nvPr userDrawn="1"/>
          </p:nvGrpSpPr>
          <p:grpSpPr bwMode="auto">
            <a:xfrm rot="-6691250">
              <a:off x="3623" y="74"/>
              <a:ext cx="356" cy="608"/>
              <a:chOff x="1747" y="866"/>
              <a:chExt cx="129" cy="157"/>
            </a:xfrm>
          </p:grpSpPr>
          <p:sp>
            <p:nvSpPr>
              <p:cNvPr id="33" name="Freeform 22"/>
              <p:cNvSpPr>
                <a:spLocks/>
              </p:cNvSpPr>
              <p:nvPr userDrawn="1"/>
            </p:nvSpPr>
            <p:spPr bwMode="ltGray">
              <a:xfrm>
                <a:off x="174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4" name="Freeform 23"/>
              <p:cNvSpPr>
                <a:spLocks/>
              </p:cNvSpPr>
              <p:nvPr userDrawn="1"/>
            </p:nvSpPr>
            <p:spPr bwMode="ltGray">
              <a:xfrm>
                <a:off x="180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5" name="Freeform 24"/>
              <p:cNvSpPr>
                <a:spLocks/>
              </p:cNvSpPr>
              <p:nvPr userDrawn="1"/>
            </p:nvSpPr>
            <p:spPr bwMode="ltGray">
              <a:xfrm>
                <a:off x="179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4" name="Group 25"/>
            <p:cNvGrpSpPr>
              <a:grpSpLocks/>
            </p:cNvGrpSpPr>
            <p:nvPr userDrawn="1"/>
          </p:nvGrpSpPr>
          <p:grpSpPr bwMode="auto">
            <a:xfrm rot="8524840">
              <a:off x="676" y="3288"/>
              <a:ext cx="500" cy="500"/>
              <a:chOff x="1727" y="886"/>
              <a:chExt cx="129" cy="156"/>
            </a:xfrm>
          </p:grpSpPr>
          <p:sp>
            <p:nvSpPr>
              <p:cNvPr id="30" name="Freeform 26"/>
              <p:cNvSpPr>
                <a:spLocks/>
              </p:cNvSpPr>
              <p:nvPr userDrawn="1"/>
            </p:nvSpPr>
            <p:spPr bwMode="ltGray">
              <a:xfrm>
                <a:off x="1727" y="88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1" name="Freeform 27"/>
              <p:cNvSpPr>
                <a:spLocks/>
              </p:cNvSpPr>
              <p:nvPr userDrawn="1"/>
            </p:nvSpPr>
            <p:spPr bwMode="ltGray">
              <a:xfrm>
                <a:off x="1786" y="91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2" name="Freeform 28"/>
              <p:cNvSpPr>
                <a:spLocks/>
              </p:cNvSpPr>
              <p:nvPr userDrawn="1"/>
            </p:nvSpPr>
            <p:spPr bwMode="ltGray">
              <a:xfrm>
                <a:off x="1772" y="101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5" name="Group 29"/>
            <p:cNvGrpSpPr>
              <a:grpSpLocks/>
            </p:cNvGrpSpPr>
            <p:nvPr userDrawn="1"/>
          </p:nvGrpSpPr>
          <p:grpSpPr bwMode="auto">
            <a:xfrm rot="4106450" flipH="1">
              <a:off x="404" y="23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6" name="Group 33"/>
            <p:cNvGrpSpPr>
              <a:grpSpLocks/>
            </p:cNvGrpSpPr>
            <p:nvPr userDrawn="1"/>
          </p:nvGrpSpPr>
          <p:grpSpPr bwMode="auto">
            <a:xfrm rot="10015322" flipH="1">
              <a:off x="465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sp>
        <p:nvSpPr>
          <p:cNvPr id="81967"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819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E630E8AF-7AD6-48B6-ADF9-E06EA36A79B6}" type="datetime4">
              <a:rPr lang="en-US">
                <a:solidFill>
                  <a:srgbClr val="006699"/>
                </a:solidFill>
              </a:rPr>
              <a:pPr>
                <a:defRPr/>
              </a:pPr>
              <a:t>July 7, 2012</a:t>
            </a:fld>
            <a:endParaRPr lang="en-US" altLang="ja-JP">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r>
              <a:rPr lang="en-US" altLang="ja-JP">
                <a:solidFill>
                  <a:srgbClr val="006699"/>
                </a:solidFill>
              </a:rPr>
              <a:t>Shigeki Hirobayashi   University of Toyama</a:t>
            </a:r>
          </a:p>
        </p:txBody>
      </p:sp>
      <p:sp>
        <p:nvSpPr>
          <p:cNvPr id="48" name="Rectangle 46"/>
          <p:cNvSpPr>
            <a:spLocks noGrp="1" noChangeArrowheads="1"/>
          </p:cNvSpPr>
          <p:nvPr>
            <p:ph type="sldNum" sz="quarter" idx="12"/>
          </p:nvPr>
        </p:nvSpPr>
        <p:spPr/>
        <p:txBody>
          <a:bodyPr/>
          <a:lstStyle>
            <a:lvl1pPr>
              <a:defRPr/>
            </a:lvl1pPr>
          </a:lstStyle>
          <a:p>
            <a:pPr>
              <a:defRPr/>
            </a:pPr>
            <a:fld id="{707BE4C1-FFF7-4A00-AE87-B1D97E86446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072172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A7191B89-9566-4036-BAB0-67BC1A2690EF}"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30801459-2644-433D-940F-70E669DCD6A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002172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204E2BAC-515A-4773-9225-8B1A1C5E959B}"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2C7C4268-2E82-4D70-860F-ADD14929256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77413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9098D4E9-436B-491A-B4B4-038C27537039}"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2525F221-3BA3-4C80-8023-C6B79E5F5EE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700073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9098D4E9-436B-491A-B4B4-038C27537039}"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2525F221-3BA3-4C80-8023-C6B79E5F5EE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862674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83321E3D-E5FC-4C5E-8F76-CAF18DAB8331}"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EF867C27-054E-4499-8A39-AA1CD7639B3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967147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420A3639-0618-4A45-94E3-D5F8817D3BCE}" type="datetime4">
              <a:rPr lang="en-US">
                <a:solidFill>
                  <a:srgbClr val="006699"/>
                </a:solidFill>
              </a:rPr>
              <a:pPr>
                <a:defRPr/>
              </a:pPr>
              <a:t>July 7, 2012</a:t>
            </a:fld>
            <a:endParaRPr lang="en-US" altLang="ja-JP">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5" name="Rectangle 49"/>
          <p:cNvSpPr>
            <a:spLocks noGrp="1" noChangeArrowheads="1"/>
          </p:cNvSpPr>
          <p:nvPr>
            <p:ph type="sldNum" sz="quarter" idx="12"/>
          </p:nvPr>
        </p:nvSpPr>
        <p:spPr>
          <a:ln/>
        </p:spPr>
        <p:txBody>
          <a:bodyPr/>
          <a:lstStyle>
            <a:lvl1pPr>
              <a:defRPr/>
            </a:lvl1pPr>
          </a:lstStyle>
          <a:p>
            <a:pPr>
              <a:defRPr/>
            </a:pPr>
            <a:fld id="{94A75CAD-722D-404E-91C6-3B6D88CBDB4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810723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7402CAC-A41A-46EF-B076-25EF70444AFA}" type="datetime4">
              <a:rPr lang="en-US">
                <a:solidFill>
                  <a:srgbClr val="006699"/>
                </a:solidFill>
              </a:rPr>
              <a:pPr>
                <a:defRPr/>
              </a:pPr>
              <a:t>July 7, 2012</a:t>
            </a:fld>
            <a:endParaRPr lang="en-US" altLang="ja-JP">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4" name="Rectangle 49"/>
          <p:cNvSpPr>
            <a:spLocks noGrp="1" noChangeArrowheads="1"/>
          </p:cNvSpPr>
          <p:nvPr>
            <p:ph type="sldNum" sz="quarter" idx="12"/>
          </p:nvPr>
        </p:nvSpPr>
        <p:spPr>
          <a:ln/>
        </p:spPr>
        <p:txBody>
          <a:bodyPr/>
          <a:lstStyle>
            <a:lvl1pPr>
              <a:defRPr/>
            </a:lvl1pPr>
          </a:lstStyle>
          <a:p>
            <a:pPr>
              <a:defRPr/>
            </a:pPr>
            <a:fld id="{BD61F6D0-1223-4AFC-B4B7-E1D96F9D2D6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2773753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C29ABC82-65AF-43C6-9299-3EE21636F0B0}"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1B3EA459-76BC-4BF9-8A25-618370BA7AC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665368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D3989960-CC6B-490A-B27C-5BD08B04C79A}"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025AD17C-E2A8-4A1D-924E-ED539B2C67F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519693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DF1B25BB-13F7-4710-9076-AF572A57571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9539F549-8CE1-425C-A4F2-BB12F487D92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627263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244FAEFB-AEA4-4186-9179-B9C37811779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71D1BE0A-9B7B-4C79-A5AE-66399B0E554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5392906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55D4AADA-374E-40B6-AB81-7C412D02A71B}"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6957A7DE-F57B-430F-8D58-A9EE6CEA9938}"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099319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03663"/>
            <a:ext cx="8229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F65FE220-0520-489E-AC80-845BA8BFE998}"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420DE215-0FB4-4A48-A5D0-FA454594113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33847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83321E3D-E5FC-4C5E-8F76-CAF18DAB8331}"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EF867C27-054E-4499-8A39-AA1CD7639B3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534389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22B6C5A5-468C-49E7-90C9-F0F8FA80F5CB}"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9AC65DE5-6E0A-4E54-B568-75352B68EA9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078793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C4A6C920-85E3-4D58-96F6-ECCD2E678F37}"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54BEF79B-1A4F-489E-AA1A-5CA48E7ABE92}"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857766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F78CF83D-E285-4378-BC13-0D88C72DC51A}"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663F8184-0799-4C96-A7AF-62BB3CADD544}"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66526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54" y="234"/>
              <a:ext cx="1874" cy="3627"/>
              <a:chOff x="2992" y="767"/>
              <a:chExt cx="1874" cy="3627"/>
            </a:xfrm>
          </p:grpSpPr>
          <p:sp>
            <p:nvSpPr>
              <p:cNvPr id="39" name="Freeform 4"/>
              <p:cNvSpPr>
                <a:spLocks/>
              </p:cNvSpPr>
              <p:nvPr userDrawn="1"/>
            </p:nvSpPr>
            <p:spPr bwMode="ltGray">
              <a:xfrm rot="12185230" flipV="1">
                <a:off x="3533" y="76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0" name="Freeform 5"/>
              <p:cNvSpPr>
                <a:spLocks/>
              </p:cNvSpPr>
              <p:nvPr userDrawn="1"/>
            </p:nvSpPr>
            <p:spPr bwMode="ltGray">
              <a:xfrm rot="12185230" flipV="1">
                <a:off x="4019" y="179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1" name="Freeform 6"/>
              <p:cNvSpPr>
                <a:spLocks/>
              </p:cNvSpPr>
              <p:nvPr userDrawn="1"/>
            </p:nvSpPr>
            <p:spPr bwMode="ltGray">
              <a:xfrm rot="12185230" flipV="1">
                <a:off x="3636" y="215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2" name="Freeform 7"/>
              <p:cNvSpPr>
                <a:spLocks/>
              </p:cNvSpPr>
              <p:nvPr userDrawn="1"/>
            </p:nvSpPr>
            <p:spPr bwMode="ltGray">
              <a:xfrm rot="12185230" flipV="1">
                <a:off x="3975"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3" name="Freeform 8"/>
              <p:cNvSpPr>
                <a:spLocks/>
              </p:cNvSpPr>
              <p:nvPr userDrawn="1"/>
            </p:nvSpPr>
            <p:spPr bwMode="ltGray">
              <a:xfrm rot="12185230" flipV="1">
                <a:off x="3825"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4" name="Freeform 9"/>
              <p:cNvSpPr>
                <a:spLocks/>
              </p:cNvSpPr>
              <p:nvPr userDrawn="1"/>
            </p:nvSpPr>
            <p:spPr bwMode="ltGray">
              <a:xfrm rot="12185230" flipV="1">
                <a:off x="3886" y="131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5" name="Freeform 10"/>
              <p:cNvSpPr>
                <a:spLocks/>
              </p:cNvSpPr>
              <p:nvPr userDrawn="1"/>
            </p:nvSpPr>
            <p:spPr bwMode="ltGray">
              <a:xfrm rot="12185230" flipV="1">
                <a:off x="299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3" name="Group 21"/>
            <p:cNvGrpSpPr>
              <a:grpSpLocks/>
            </p:cNvGrpSpPr>
            <p:nvPr userDrawn="1"/>
          </p:nvGrpSpPr>
          <p:grpSpPr bwMode="auto">
            <a:xfrm rot="-6691250">
              <a:off x="3623" y="74"/>
              <a:ext cx="356" cy="608"/>
              <a:chOff x="1747" y="866"/>
              <a:chExt cx="129" cy="157"/>
            </a:xfrm>
          </p:grpSpPr>
          <p:sp>
            <p:nvSpPr>
              <p:cNvPr id="33" name="Freeform 22"/>
              <p:cNvSpPr>
                <a:spLocks/>
              </p:cNvSpPr>
              <p:nvPr userDrawn="1"/>
            </p:nvSpPr>
            <p:spPr bwMode="ltGray">
              <a:xfrm>
                <a:off x="174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4" name="Freeform 23"/>
              <p:cNvSpPr>
                <a:spLocks/>
              </p:cNvSpPr>
              <p:nvPr userDrawn="1"/>
            </p:nvSpPr>
            <p:spPr bwMode="ltGray">
              <a:xfrm>
                <a:off x="180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5" name="Freeform 24"/>
              <p:cNvSpPr>
                <a:spLocks/>
              </p:cNvSpPr>
              <p:nvPr userDrawn="1"/>
            </p:nvSpPr>
            <p:spPr bwMode="ltGray">
              <a:xfrm>
                <a:off x="179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4" name="Group 25"/>
            <p:cNvGrpSpPr>
              <a:grpSpLocks/>
            </p:cNvGrpSpPr>
            <p:nvPr userDrawn="1"/>
          </p:nvGrpSpPr>
          <p:grpSpPr bwMode="auto">
            <a:xfrm rot="8524840">
              <a:off x="676" y="3288"/>
              <a:ext cx="500" cy="500"/>
              <a:chOff x="1727" y="886"/>
              <a:chExt cx="129" cy="156"/>
            </a:xfrm>
          </p:grpSpPr>
          <p:sp>
            <p:nvSpPr>
              <p:cNvPr id="30" name="Freeform 26"/>
              <p:cNvSpPr>
                <a:spLocks/>
              </p:cNvSpPr>
              <p:nvPr userDrawn="1"/>
            </p:nvSpPr>
            <p:spPr bwMode="ltGray">
              <a:xfrm>
                <a:off x="1727" y="88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1" name="Freeform 27"/>
              <p:cNvSpPr>
                <a:spLocks/>
              </p:cNvSpPr>
              <p:nvPr userDrawn="1"/>
            </p:nvSpPr>
            <p:spPr bwMode="ltGray">
              <a:xfrm>
                <a:off x="1786" y="91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2" name="Freeform 28"/>
              <p:cNvSpPr>
                <a:spLocks/>
              </p:cNvSpPr>
              <p:nvPr userDrawn="1"/>
            </p:nvSpPr>
            <p:spPr bwMode="ltGray">
              <a:xfrm>
                <a:off x="1772" y="101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5" name="Group 29"/>
            <p:cNvGrpSpPr>
              <a:grpSpLocks/>
            </p:cNvGrpSpPr>
            <p:nvPr userDrawn="1"/>
          </p:nvGrpSpPr>
          <p:grpSpPr bwMode="auto">
            <a:xfrm rot="4106450" flipH="1">
              <a:off x="404" y="23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6" name="Group 33"/>
            <p:cNvGrpSpPr>
              <a:grpSpLocks/>
            </p:cNvGrpSpPr>
            <p:nvPr userDrawn="1"/>
          </p:nvGrpSpPr>
          <p:grpSpPr bwMode="auto">
            <a:xfrm rot="10015322" flipH="1">
              <a:off x="465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sp>
        <p:nvSpPr>
          <p:cNvPr id="81967"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819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E630E8AF-7AD6-48B6-ADF9-E06EA36A79B6}" type="datetime4">
              <a:rPr lang="en-US">
                <a:solidFill>
                  <a:srgbClr val="006699"/>
                </a:solidFill>
              </a:rPr>
              <a:pPr>
                <a:defRPr/>
              </a:pPr>
              <a:t>July 7, 2012</a:t>
            </a:fld>
            <a:endParaRPr lang="en-US" altLang="ja-JP">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r>
              <a:rPr lang="en-US" altLang="ja-JP">
                <a:solidFill>
                  <a:srgbClr val="006699"/>
                </a:solidFill>
              </a:rPr>
              <a:t>Shigeki Hirobayashi   University of Toyama</a:t>
            </a:r>
          </a:p>
        </p:txBody>
      </p:sp>
      <p:sp>
        <p:nvSpPr>
          <p:cNvPr id="48" name="Rectangle 46"/>
          <p:cNvSpPr>
            <a:spLocks noGrp="1" noChangeArrowheads="1"/>
          </p:cNvSpPr>
          <p:nvPr>
            <p:ph type="sldNum" sz="quarter" idx="12"/>
          </p:nvPr>
        </p:nvSpPr>
        <p:spPr/>
        <p:txBody>
          <a:bodyPr/>
          <a:lstStyle>
            <a:lvl1pPr>
              <a:defRPr/>
            </a:lvl1pPr>
          </a:lstStyle>
          <a:p>
            <a:pPr>
              <a:defRPr/>
            </a:pPr>
            <a:fld id="{707BE4C1-FFF7-4A00-AE87-B1D97E86446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5282955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A7191B89-9566-4036-BAB0-67BC1A2690EF}"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30801459-2644-433D-940F-70E669DCD6A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919930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204E2BAC-515A-4773-9225-8B1A1C5E959B}"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2C7C4268-2E82-4D70-860F-ADD14929256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4200655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9098D4E9-436B-491A-B4B4-038C27537039}"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2525F221-3BA3-4C80-8023-C6B79E5F5EE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942382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83321E3D-E5FC-4C5E-8F76-CAF18DAB8331}"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EF867C27-054E-4499-8A39-AA1CD7639B3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627476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420A3639-0618-4A45-94E3-D5F8817D3BCE}" type="datetime4">
              <a:rPr lang="en-US">
                <a:solidFill>
                  <a:srgbClr val="006699"/>
                </a:solidFill>
              </a:rPr>
              <a:pPr>
                <a:defRPr/>
              </a:pPr>
              <a:t>July 7, 2012</a:t>
            </a:fld>
            <a:endParaRPr lang="en-US" altLang="ja-JP">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5" name="Rectangle 49"/>
          <p:cNvSpPr>
            <a:spLocks noGrp="1" noChangeArrowheads="1"/>
          </p:cNvSpPr>
          <p:nvPr>
            <p:ph type="sldNum" sz="quarter" idx="12"/>
          </p:nvPr>
        </p:nvSpPr>
        <p:spPr>
          <a:ln/>
        </p:spPr>
        <p:txBody>
          <a:bodyPr/>
          <a:lstStyle>
            <a:lvl1pPr>
              <a:defRPr/>
            </a:lvl1pPr>
          </a:lstStyle>
          <a:p>
            <a:pPr>
              <a:defRPr/>
            </a:pPr>
            <a:fld id="{94A75CAD-722D-404E-91C6-3B6D88CBDB4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757639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7402CAC-A41A-46EF-B076-25EF70444AFA}" type="datetime4">
              <a:rPr lang="en-US">
                <a:solidFill>
                  <a:srgbClr val="006699"/>
                </a:solidFill>
              </a:rPr>
              <a:pPr>
                <a:defRPr/>
              </a:pPr>
              <a:t>July 7, 2012</a:t>
            </a:fld>
            <a:endParaRPr lang="en-US" altLang="ja-JP">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4" name="Rectangle 49"/>
          <p:cNvSpPr>
            <a:spLocks noGrp="1" noChangeArrowheads="1"/>
          </p:cNvSpPr>
          <p:nvPr>
            <p:ph type="sldNum" sz="quarter" idx="12"/>
          </p:nvPr>
        </p:nvSpPr>
        <p:spPr>
          <a:ln/>
        </p:spPr>
        <p:txBody>
          <a:bodyPr/>
          <a:lstStyle>
            <a:lvl1pPr>
              <a:defRPr/>
            </a:lvl1pPr>
          </a:lstStyle>
          <a:p>
            <a:pPr>
              <a:defRPr/>
            </a:pPr>
            <a:fld id="{BD61F6D0-1223-4AFC-B4B7-E1D96F9D2D6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4981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420A3639-0618-4A45-94E3-D5F8817D3BCE}" type="datetime4">
              <a:rPr lang="en-US">
                <a:solidFill>
                  <a:srgbClr val="006699"/>
                </a:solidFill>
              </a:rPr>
              <a:pPr>
                <a:defRPr/>
              </a:pPr>
              <a:t>July 7, 2012</a:t>
            </a:fld>
            <a:endParaRPr lang="en-US" altLang="ja-JP">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5" name="Rectangle 49"/>
          <p:cNvSpPr>
            <a:spLocks noGrp="1" noChangeArrowheads="1"/>
          </p:cNvSpPr>
          <p:nvPr>
            <p:ph type="sldNum" sz="quarter" idx="12"/>
          </p:nvPr>
        </p:nvSpPr>
        <p:spPr>
          <a:ln/>
        </p:spPr>
        <p:txBody>
          <a:bodyPr/>
          <a:lstStyle>
            <a:lvl1pPr>
              <a:defRPr/>
            </a:lvl1pPr>
          </a:lstStyle>
          <a:p>
            <a:pPr>
              <a:defRPr/>
            </a:pPr>
            <a:fld id="{94A75CAD-722D-404E-91C6-3B6D88CBDB4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65090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C29ABC82-65AF-43C6-9299-3EE21636F0B0}"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1B3EA459-76BC-4BF9-8A25-618370BA7AC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1577600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D3989960-CC6B-490A-B27C-5BD08B04C79A}"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025AD17C-E2A8-4A1D-924E-ED539B2C67F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027459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DF1B25BB-13F7-4710-9076-AF572A57571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9539F549-8CE1-425C-A4F2-BB12F487D92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913828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244FAEFB-AEA4-4186-9179-B9C37811779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71D1BE0A-9B7B-4C79-A5AE-66399B0E554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1144722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55D4AADA-374E-40B6-AB81-7C412D02A71B}"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6957A7DE-F57B-430F-8D58-A9EE6CEA9938}"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3123548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03663"/>
            <a:ext cx="8229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F65FE220-0520-489E-AC80-845BA8BFE998}"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420DE215-0FB4-4A48-A5D0-FA454594113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3074678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22B6C5A5-468C-49E7-90C9-F0F8FA80F5CB}"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9AC65DE5-6E0A-4E54-B568-75352B68EA9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6198657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C4A6C920-85E3-4D58-96F6-ECCD2E678F37}"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54BEF79B-1A4F-489E-AA1A-5CA48E7ABE92}"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994136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F78CF83D-E285-4378-BC13-0D88C72DC51A}"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663F8184-0799-4C96-A7AF-62BB3CADD544}"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0562894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54" y="234"/>
              <a:ext cx="1874" cy="3627"/>
              <a:chOff x="2992" y="767"/>
              <a:chExt cx="1874" cy="3627"/>
            </a:xfrm>
          </p:grpSpPr>
          <p:sp>
            <p:nvSpPr>
              <p:cNvPr id="39" name="Freeform 4"/>
              <p:cNvSpPr>
                <a:spLocks/>
              </p:cNvSpPr>
              <p:nvPr userDrawn="1"/>
            </p:nvSpPr>
            <p:spPr bwMode="ltGray">
              <a:xfrm rot="12185230" flipV="1">
                <a:off x="3533" y="76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0" name="Freeform 5"/>
              <p:cNvSpPr>
                <a:spLocks/>
              </p:cNvSpPr>
              <p:nvPr userDrawn="1"/>
            </p:nvSpPr>
            <p:spPr bwMode="ltGray">
              <a:xfrm rot="12185230" flipV="1">
                <a:off x="4019" y="179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1" name="Freeform 6"/>
              <p:cNvSpPr>
                <a:spLocks/>
              </p:cNvSpPr>
              <p:nvPr userDrawn="1"/>
            </p:nvSpPr>
            <p:spPr bwMode="ltGray">
              <a:xfrm rot="12185230" flipV="1">
                <a:off x="3636" y="215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2" name="Freeform 7"/>
              <p:cNvSpPr>
                <a:spLocks/>
              </p:cNvSpPr>
              <p:nvPr userDrawn="1"/>
            </p:nvSpPr>
            <p:spPr bwMode="ltGray">
              <a:xfrm rot="12185230" flipV="1">
                <a:off x="3975"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3" name="Freeform 8"/>
              <p:cNvSpPr>
                <a:spLocks/>
              </p:cNvSpPr>
              <p:nvPr userDrawn="1"/>
            </p:nvSpPr>
            <p:spPr bwMode="ltGray">
              <a:xfrm rot="12185230" flipV="1">
                <a:off x="3825"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4" name="Freeform 9"/>
              <p:cNvSpPr>
                <a:spLocks/>
              </p:cNvSpPr>
              <p:nvPr userDrawn="1"/>
            </p:nvSpPr>
            <p:spPr bwMode="ltGray">
              <a:xfrm rot="12185230" flipV="1">
                <a:off x="3886" y="131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5" name="Freeform 10"/>
              <p:cNvSpPr>
                <a:spLocks/>
              </p:cNvSpPr>
              <p:nvPr userDrawn="1"/>
            </p:nvSpPr>
            <p:spPr bwMode="ltGray">
              <a:xfrm rot="12185230" flipV="1">
                <a:off x="299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3" name="Group 21"/>
            <p:cNvGrpSpPr>
              <a:grpSpLocks/>
            </p:cNvGrpSpPr>
            <p:nvPr userDrawn="1"/>
          </p:nvGrpSpPr>
          <p:grpSpPr bwMode="auto">
            <a:xfrm rot="-6691250">
              <a:off x="3623" y="74"/>
              <a:ext cx="356" cy="608"/>
              <a:chOff x="1747" y="866"/>
              <a:chExt cx="129" cy="157"/>
            </a:xfrm>
          </p:grpSpPr>
          <p:sp>
            <p:nvSpPr>
              <p:cNvPr id="33" name="Freeform 22"/>
              <p:cNvSpPr>
                <a:spLocks/>
              </p:cNvSpPr>
              <p:nvPr userDrawn="1"/>
            </p:nvSpPr>
            <p:spPr bwMode="ltGray">
              <a:xfrm>
                <a:off x="174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4" name="Freeform 23"/>
              <p:cNvSpPr>
                <a:spLocks/>
              </p:cNvSpPr>
              <p:nvPr userDrawn="1"/>
            </p:nvSpPr>
            <p:spPr bwMode="ltGray">
              <a:xfrm>
                <a:off x="180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5" name="Freeform 24"/>
              <p:cNvSpPr>
                <a:spLocks/>
              </p:cNvSpPr>
              <p:nvPr userDrawn="1"/>
            </p:nvSpPr>
            <p:spPr bwMode="ltGray">
              <a:xfrm>
                <a:off x="179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4" name="Group 25"/>
            <p:cNvGrpSpPr>
              <a:grpSpLocks/>
            </p:cNvGrpSpPr>
            <p:nvPr userDrawn="1"/>
          </p:nvGrpSpPr>
          <p:grpSpPr bwMode="auto">
            <a:xfrm rot="8524840">
              <a:off x="676" y="3288"/>
              <a:ext cx="500" cy="500"/>
              <a:chOff x="1727" y="886"/>
              <a:chExt cx="129" cy="156"/>
            </a:xfrm>
          </p:grpSpPr>
          <p:sp>
            <p:nvSpPr>
              <p:cNvPr id="30" name="Freeform 26"/>
              <p:cNvSpPr>
                <a:spLocks/>
              </p:cNvSpPr>
              <p:nvPr userDrawn="1"/>
            </p:nvSpPr>
            <p:spPr bwMode="ltGray">
              <a:xfrm>
                <a:off x="1727" y="88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1" name="Freeform 27"/>
              <p:cNvSpPr>
                <a:spLocks/>
              </p:cNvSpPr>
              <p:nvPr userDrawn="1"/>
            </p:nvSpPr>
            <p:spPr bwMode="ltGray">
              <a:xfrm>
                <a:off x="1786" y="91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2" name="Freeform 28"/>
              <p:cNvSpPr>
                <a:spLocks/>
              </p:cNvSpPr>
              <p:nvPr userDrawn="1"/>
            </p:nvSpPr>
            <p:spPr bwMode="ltGray">
              <a:xfrm>
                <a:off x="1772" y="101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5" name="Group 29"/>
            <p:cNvGrpSpPr>
              <a:grpSpLocks/>
            </p:cNvGrpSpPr>
            <p:nvPr userDrawn="1"/>
          </p:nvGrpSpPr>
          <p:grpSpPr bwMode="auto">
            <a:xfrm rot="4106450" flipH="1">
              <a:off x="404" y="23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6" name="Group 33"/>
            <p:cNvGrpSpPr>
              <a:grpSpLocks/>
            </p:cNvGrpSpPr>
            <p:nvPr userDrawn="1"/>
          </p:nvGrpSpPr>
          <p:grpSpPr bwMode="auto">
            <a:xfrm rot="10015322" flipH="1">
              <a:off x="465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sp>
        <p:nvSpPr>
          <p:cNvPr id="81967"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819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E630E8AF-7AD6-48B6-ADF9-E06EA36A79B6}" type="datetime4">
              <a:rPr lang="en-US">
                <a:solidFill>
                  <a:srgbClr val="006699"/>
                </a:solidFill>
              </a:rPr>
              <a:pPr>
                <a:defRPr/>
              </a:pPr>
              <a:t>July 7, 2012</a:t>
            </a:fld>
            <a:endParaRPr lang="en-US" altLang="ja-JP">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r>
              <a:rPr lang="en-US" altLang="ja-JP">
                <a:solidFill>
                  <a:srgbClr val="006699"/>
                </a:solidFill>
              </a:rPr>
              <a:t>Shigeki Hirobayashi   University of Toyama</a:t>
            </a:r>
          </a:p>
        </p:txBody>
      </p:sp>
      <p:sp>
        <p:nvSpPr>
          <p:cNvPr id="48" name="Rectangle 46"/>
          <p:cNvSpPr>
            <a:spLocks noGrp="1" noChangeArrowheads="1"/>
          </p:cNvSpPr>
          <p:nvPr>
            <p:ph type="sldNum" sz="quarter" idx="12"/>
          </p:nvPr>
        </p:nvSpPr>
        <p:spPr/>
        <p:txBody>
          <a:bodyPr/>
          <a:lstStyle>
            <a:lvl1pPr>
              <a:defRPr/>
            </a:lvl1pPr>
          </a:lstStyle>
          <a:p>
            <a:pPr>
              <a:defRPr/>
            </a:pPr>
            <a:fld id="{707BE4C1-FFF7-4A00-AE87-B1D97E86446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34390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7402CAC-A41A-46EF-B076-25EF70444AFA}" type="datetime4">
              <a:rPr lang="en-US">
                <a:solidFill>
                  <a:srgbClr val="006699"/>
                </a:solidFill>
              </a:rPr>
              <a:pPr>
                <a:defRPr/>
              </a:pPr>
              <a:t>July 7, 2012</a:t>
            </a:fld>
            <a:endParaRPr lang="en-US" altLang="ja-JP">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4" name="Rectangle 49"/>
          <p:cNvSpPr>
            <a:spLocks noGrp="1" noChangeArrowheads="1"/>
          </p:cNvSpPr>
          <p:nvPr>
            <p:ph type="sldNum" sz="quarter" idx="12"/>
          </p:nvPr>
        </p:nvSpPr>
        <p:spPr>
          <a:ln/>
        </p:spPr>
        <p:txBody>
          <a:bodyPr/>
          <a:lstStyle>
            <a:lvl1pPr>
              <a:defRPr/>
            </a:lvl1pPr>
          </a:lstStyle>
          <a:p>
            <a:pPr>
              <a:defRPr/>
            </a:pPr>
            <a:fld id="{BD61F6D0-1223-4AFC-B4B7-E1D96F9D2D6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919286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A7191B89-9566-4036-BAB0-67BC1A2690EF}"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30801459-2644-433D-940F-70E669DCD6A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2861352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204E2BAC-515A-4773-9225-8B1A1C5E959B}"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2C7C4268-2E82-4D70-860F-ADD14929256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863059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9098D4E9-436B-491A-B4B4-038C27537039}"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2525F221-3BA3-4C80-8023-C6B79E5F5EE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4285796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83321E3D-E5FC-4C5E-8F76-CAF18DAB8331}"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EF867C27-054E-4499-8A39-AA1CD7639B3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510074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420A3639-0618-4A45-94E3-D5F8817D3BCE}" type="datetime4">
              <a:rPr lang="en-US">
                <a:solidFill>
                  <a:srgbClr val="006699"/>
                </a:solidFill>
              </a:rPr>
              <a:pPr>
                <a:defRPr/>
              </a:pPr>
              <a:t>July 7, 2012</a:t>
            </a:fld>
            <a:endParaRPr lang="en-US" altLang="ja-JP">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5" name="Rectangle 49"/>
          <p:cNvSpPr>
            <a:spLocks noGrp="1" noChangeArrowheads="1"/>
          </p:cNvSpPr>
          <p:nvPr>
            <p:ph type="sldNum" sz="quarter" idx="12"/>
          </p:nvPr>
        </p:nvSpPr>
        <p:spPr>
          <a:ln/>
        </p:spPr>
        <p:txBody>
          <a:bodyPr/>
          <a:lstStyle>
            <a:lvl1pPr>
              <a:defRPr/>
            </a:lvl1pPr>
          </a:lstStyle>
          <a:p>
            <a:pPr>
              <a:defRPr/>
            </a:pPr>
            <a:fld id="{94A75CAD-722D-404E-91C6-3B6D88CBDB4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2893217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7402CAC-A41A-46EF-B076-25EF70444AFA}" type="datetime4">
              <a:rPr lang="en-US">
                <a:solidFill>
                  <a:srgbClr val="006699"/>
                </a:solidFill>
              </a:rPr>
              <a:pPr>
                <a:defRPr/>
              </a:pPr>
              <a:t>July 7, 2012</a:t>
            </a:fld>
            <a:endParaRPr lang="en-US" altLang="ja-JP">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4" name="Rectangle 49"/>
          <p:cNvSpPr>
            <a:spLocks noGrp="1" noChangeArrowheads="1"/>
          </p:cNvSpPr>
          <p:nvPr>
            <p:ph type="sldNum" sz="quarter" idx="12"/>
          </p:nvPr>
        </p:nvSpPr>
        <p:spPr>
          <a:ln/>
        </p:spPr>
        <p:txBody>
          <a:bodyPr/>
          <a:lstStyle>
            <a:lvl1pPr>
              <a:defRPr/>
            </a:lvl1pPr>
          </a:lstStyle>
          <a:p>
            <a:pPr>
              <a:defRPr/>
            </a:pPr>
            <a:fld id="{BD61F6D0-1223-4AFC-B4B7-E1D96F9D2D6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0877885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C29ABC82-65AF-43C6-9299-3EE21636F0B0}"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1B3EA459-76BC-4BF9-8A25-618370BA7AC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8424346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D3989960-CC6B-490A-B27C-5BD08B04C79A}"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025AD17C-E2A8-4A1D-924E-ED539B2C67F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7912508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DF1B25BB-13F7-4710-9076-AF572A57571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9539F549-8CE1-425C-A4F2-BB12F487D92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178373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244FAEFB-AEA4-4186-9179-B9C37811779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71D1BE0A-9B7B-4C79-A5AE-66399B0E554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6383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C29ABC82-65AF-43C6-9299-3EE21636F0B0}"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1B3EA459-76BC-4BF9-8A25-618370BA7AC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650129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55D4AADA-374E-40B6-AB81-7C412D02A71B}"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6957A7DE-F57B-430F-8D58-A9EE6CEA9938}"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4624244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03663"/>
            <a:ext cx="8229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F65FE220-0520-489E-AC80-845BA8BFE998}"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420DE215-0FB4-4A48-A5D0-FA454594113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4890541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22B6C5A5-468C-49E7-90C9-F0F8FA80F5CB}"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9AC65DE5-6E0A-4E54-B568-75352B68EA9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0787978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C4A6C920-85E3-4D58-96F6-ECCD2E678F37}"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54BEF79B-1A4F-489E-AA1A-5CA48E7ABE92}"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202513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57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half" idx="3"/>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7"/>
          <p:cNvSpPr>
            <a:spLocks noGrp="1" noChangeArrowheads="1"/>
          </p:cNvSpPr>
          <p:nvPr>
            <p:ph type="dt" sz="half" idx="10"/>
          </p:nvPr>
        </p:nvSpPr>
        <p:spPr>
          <a:ln/>
        </p:spPr>
        <p:txBody>
          <a:bodyPr/>
          <a:lstStyle>
            <a:lvl1pPr>
              <a:defRPr/>
            </a:lvl1pPr>
          </a:lstStyle>
          <a:p>
            <a:pPr>
              <a:defRPr/>
            </a:pPr>
            <a:fld id="{F78CF83D-E285-4378-BC13-0D88C72DC51A}" type="datetime4">
              <a:rPr lang="en-US">
                <a:solidFill>
                  <a:srgbClr val="006699"/>
                </a:solidFill>
              </a:rPr>
              <a:pPr>
                <a:defRPr/>
              </a:pPr>
              <a:t>July 7, 2012</a:t>
            </a:fld>
            <a:endParaRPr lang="en-US" altLang="ja-JP">
              <a:solidFill>
                <a:srgbClr val="006699"/>
              </a:solidFill>
            </a:endParaRPr>
          </a:p>
        </p:txBody>
      </p:sp>
      <p:sp>
        <p:nvSpPr>
          <p:cNvPr id="7"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8" name="Rectangle 49"/>
          <p:cNvSpPr>
            <a:spLocks noGrp="1" noChangeArrowheads="1"/>
          </p:cNvSpPr>
          <p:nvPr>
            <p:ph type="sldNum" sz="quarter" idx="12"/>
          </p:nvPr>
        </p:nvSpPr>
        <p:spPr>
          <a:ln/>
        </p:spPr>
        <p:txBody>
          <a:bodyPr/>
          <a:lstStyle>
            <a:lvl1pPr>
              <a:defRPr/>
            </a:lvl1pPr>
          </a:lstStyle>
          <a:p>
            <a:pPr>
              <a:defRPr/>
            </a:pPr>
            <a:fld id="{663F8184-0799-4C96-A7AF-62BB3CADD544}"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15760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03663"/>
            <a:ext cx="4038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457200" y="6243638"/>
            <a:ext cx="2133600" cy="457200"/>
          </a:xfrm>
        </p:spPr>
        <p:txBody>
          <a:bodyPr/>
          <a:lstStyle>
            <a:lvl1pPr>
              <a:defRPr/>
            </a:lvl1pPr>
          </a:lstStyle>
          <a:p>
            <a:fld id="{20CF2612-5732-46D6-BDA6-DF9E0EE716FE}" type="datetime4">
              <a:rPr lang="en-US">
                <a:solidFill>
                  <a:srgbClr val="006699"/>
                </a:solidFill>
              </a:rPr>
              <a:pPr/>
              <a:t>July 7, 2012</a:t>
            </a:fld>
            <a:endParaRPr lang="en-US" altLang="ja-JP">
              <a:solidFill>
                <a:srgbClr val="006699"/>
              </a:solidFill>
            </a:endParaRPr>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r>
              <a:rPr lang="en-US" altLang="ja-JP">
                <a:solidFill>
                  <a:srgbClr val="006699"/>
                </a:solidFill>
              </a:rPr>
              <a:t>Shigeki Hirobayashi   University of Toyama</a:t>
            </a:r>
          </a:p>
        </p:txBody>
      </p:sp>
      <p:sp>
        <p:nvSpPr>
          <p:cNvPr id="8" name="スライド番号プレースホルダ 7"/>
          <p:cNvSpPr>
            <a:spLocks noGrp="1"/>
          </p:cNvSpPr>
          <p:nvPr>
            <p:ph type="sldNum" sz="quarter" idx="12"/>
          </p:nvPr>
        </p:nvSpPr>
        <p:spPr>
          <a:xfrm>
            <a:off x="6553200" y="6243638"/>
            <a:ext cx="2133600" cy="457200"/>
          </a:xfrm>
        </p:spPr>
        <p:txBody>
          <a:bodyPr/>
          <a:lstStyle>
            <a:lvl1pPr>
              <a:defRPr/>
            </a:lvl1pPr>
          </a:lstStyle>
          <a:p>
            <a:fld id="{4A27FDEC-5510-43FC-8973-63B90FBD2F50}" type="slidenum">
              <a:rPr lang="en-US" altLang="ja-JP">
                <a:solidFill>
                  <a:srgbClr val="006699"/>
                </a:solidFill>
              </a:rPr>
              <a:pPr/>
              <a:t>‹#›</a:t>
            </a:fld>
            <a:endParaRPr lang="en-US" altLang="ja-JP">
              <a:solidFill>
                <a:srgbClr val="006699"/>
              </a:solidFill>
            </a:endParaRPr>
          </a:p>
        </p:txBody>
      </p:sp>
    </p:spTree>
    <p:extLst>
      <p:ext uri="{BB962C8B-B14F-4D97-AF65-F5344CB8AC3E}">
        <p14:creationId xmlns:p14="http://schemas.microsoft.com/office/powerpoint/2010/main" val="5813970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23850"/>
            <a:ext cx="8229600" cy="1093788"/>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457200" y="1600200"/>
            <a:ext cx="8229600" cy="4241800"/>
          </a:xfrm>
        </p:spPr>
        <p:txBody>
          <a:bodyPr/>
          <a:lstStyle/>
          <a:p>
            <a:endParaRPr lang="ja-JP" altLang="en-US"/>
          </a:p>
        </p:txBody>
      </p:sp>
      <p:sp>
        <p:nvSpPr>
          <p:cNvPr id="4" name="日付プレースホルダー 3"/>
          <p:cNvSpPr>
            <a:spLocks noGrp="1"/>
          </p:cNvSpPr>
          <p:nvPr>
            <p:ph type="dt" sz="half" idx="10"/>
          </p:nvPr>
        </p:nvSpPr>
        <p:spPr>
          <a:xfrm>
            <a:off x="457200" y="6048375"/>
            <a:ext cx="2133600" cy="476250"/>
          </a:xfrm>
        </p:spPr>
        <p:txBody>
          <a:bodyPr/>
          <a:lstStyle>
            <a:lvl1pPr>
              <a:defRPr/>
            </a:lvl1pPr>
          </a:lstStyle>
          <a:p>
            <a:fld id="{0FE3C0EE-7B4B-46DB-9F47-569989B12521}" type="datetime1">
              <a:rPr lang="ja-JP" altLang="en-US">
                <a:solidFill>
                  <a:srgbClr val="006699"/>
                </a:solidFill>
              </a:rPr>
              <a:pPr/>
              <a:t>2012/7/7</a:t>
            </a:fld>
            <a:endParaRPr lang="ja-JP" altLang="en-US">
              <a:solidFill>
                <a:srgbClr val="006699"/>
              </a:solidFill>
            </a:endParaRPr>
          </a:p>
        </p:txBody>
      </p:sp>
      <p:sp>
        <p:nvSpPr>
          <p:cNvPr id="5" name="フッター プレースホルダー 4"/>
          <p:cNvSpPr>
            <a:spLocks noGrp="1"/>
          </p:cNvSpPr>
          <p:nvPr>
            <p:ph type="ftr" sz="quarter" idx="11"/>
          </p:nvPr>
        </p:nvSpPr>
        <p:spPr>
          <a:xfrm>
            <a:off x="3124200" y="6048375"/>
            <a:ext cx="2895600" cy="476250"/>
          </a:xfrm>
        </p:spPr>
        <p:txBody>
          <a:bodyPr/>
          <a:lstStyle>
            <a:lvl1pPr>
              <a:defRPr/>
            </a:lvl1pPr>
          </a:lstStyle>
          <a:p>
            <a:endParaRPr lang="ja-JP" altLang="en-US">
              <a:solidFill>
                <a:srgbClr val="006699"/>
              </a:solidFill>
            </a:endParaRPr>
          </a:p>
        </p:txBody>
      </p:sp>
      <p:sp>
        <p:nvSpPr>
          <p:cNvPr id="6" name="スライド番号プレースホルダー 5"/>
          <p:cNvSpPr>
            <a:spLocks noGrp="1"/>
          </p:cNvSpPr>
          <p:nvPr>
            <p:ph type="sldNum" sz="quarter" idx="12"/>
          </p:nvPr>
        </p:nvSpPr>
        <p:spPr>
          <a:xfrm>
            <a:off x="6553200" y="6048375"/>
            <a:ext cx="2133600" cy="476250"/>
          </a:xfrm>
        </p:spPr>
        <p:txBody>
          <a:bodyPr/>
          <a:lstStyle>
            <a:lvl1pPr>
              <a:defRPr/>
            </a:lvl1pPr>
          </a:lstStyle>
          <a:p>
            <a:fld id="{291C173E-5C67-47F0-84CC-8DB8C7B70DD4}" type="slidenum">
              <a:rPr lang="ja-JP" altLang="en-US">
                <a:solidFill>
                  <a:srgbClr val="006699"/>
                </a:solidFill>
              </a:rPr>
              <a:pPr/>
              <a:t>‹#›</a:t>
            </a:fld>
            <a:endParaRPr lang="ja-JP" altLang="en-US">
              <a:solidFill>
                <a:srgbClr val="006699"/>
              </a:solidFill>
            </a:endParaRPr>
          </a:p>
        </p:txBody>
      </p:sp>
    </p:spTree>
    <p:extLst>
      <p:ext uri="{BB962C8B-B14F-4D97-AF65-F5344CB8AC3E}">
        <p14:creationId xmlns:p14="http://schemas.microsoft.com/office/powerpoint/2010/main" val="22822373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54" y="234"/>
              <a:ext cx="1874" cy="3627"/>
              <a:chOff x="2992" y="767"/>
              <a:chExt cx="1874" cy="3627"/>
            </a:xfrm>
          </p:grpSpPr>
          <p:sp>
            <p:nvSpPr>
              <p:cNvPr id="39" name="Freeform 4"/>
              <p:cNvSpPr>
                <a:spLocks/>
              </p:cNvSpPr>
              <p:nvPr userDrawn="1"/>
            </p:nvSpPr>
            <p:spPr bwMode="ltGray">
              <a:xfrm rot="12185230" flipV="1">
                <a:off x="3533" y="767"/>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0" name="Freeform 5"/>
              <p:cNvSpPr>
                <a:spLocks/>
              </p:cNvSpPr>
              <p:nvPr userDrawn="1"/>
            </p:nvSpPr>
            <p:spPr bwMode="ltGray">
              <a:xfrm rot="12185230" flipV="1">
                <a:off x="4019" y="1790"/>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1" name="Freeform 6"/>
              <p:cNvSpPr>
                <a:spLocks/>
              </p:cNvSpPr>
              <p:nvPr userDrawn="1"/>
            </p:nvSpPr>
            <p:spPr bwMode="ltGray">
              <a:xfrm rot="12185230" flipV="1">
                <a:off x="3636" y="2154"/>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2" name="Freeform 7"/>
              <p:cNvSpPr>
                <a:spLocks/>
              </p:cNvSpPr>
              <p:nvPr userDrawn="1"/>
            </p:nvSpPr>
            <p:spPr bwMode="ltGray">
              <a:xfrm rot="12185230" flipV="1">
                <a:off x="3975" y="96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3" name="Freeform 8"/>
              <p:cNvSpPr>
                <a:spLocks/>
              </p:cNvSpPr>
              <p:nvPr userDrawn="1"/>
            </p:nvSpPr>
            <p:spPr bwMode="ltGray">
              <a:xfrm rot="12185230" flipV="1">
                <a:off x="3825" y="2195"/>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4" name="Freeform 9"/>
              <p:cNvSpPr>
                <a:spLocks/>
              </p:cNvSpPr>
              <p:nvPr userDrawn="1"/>
            </p:nvSpPr>
            <p:spPr bwMode="ltGray">
              <a:xfrm rot="12185230" flipV="1">
                <a:off x="3886" y="1312"/>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45" name="Freeform 10"/>
              <p:cNvSpPr>
                <a:spLocks/>
              </p:cNvSpPr>
              <p:nvPr userDrawn="1"/>
            </p:nvSpPr>
            <p:spPr bwMode="ltGray">
              <a:xfrm rot="12185230" flipV="1">
                <a:off x="2992" y="2335"/>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6"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7"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9"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0"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1"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7"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8"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3" name="Group 21"/>
            <p:cNvGrpSpPr>
              <a:grpSpLocks/>
            </p:cNvGrpSpPr>
            <p:nvPr userDrawn="1"/>
          </p:nvGrpSpPr>
          <p:grpSpPr bwMode="auto">
            <a:xfrm rot="-6691250">
              <a:off x="3623" y="74"/>
              <a:ext cx="356" cy="608"/>
              <a:chOff x="1747" y="866"/>
              <a:chExt cx="129" cy="157"/>
            </a:xfrm>
          </p:grpSpPr>
          <p:sp>
            <p:nvSpPr>
              <p:cNvPr id="33" name="Freeform 22"/>
              <p:cNvSpPr>
                <a:spLocks/>
              </p:cNvSpPr>
              <p:nvPr userDrawn="1"/>
            </p:nvSpPr>
            <p:spPr bwMode="ltGray">
              <a:xfrm>
                <a:off x="174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4" name="Freeform 23"/>
              <p:cNvSpPr>
                <a:spLocks/>
              </p:cNvSpPr>
              <p:nvPr userDrawn="1"/>
            </p:nvSpPr>
            <p:spPr bwMode="ltGray">
              <a:xfrm>
                <a:off x="180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5" name="Freeform 24"/>
              <p:cNvSpPr>
                <a:spLocks/>
              </p:cNvSpPr>
              <p:nvPr userDrawn="1"/>
            </p:nvSpPr>
            <p:spPr bwMode="ltGray">
              <a:xfrm>
                <a:off x="1790"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4" name="Group 25"/>
            <p:cNvGrpSpPr>
              <a:grpSpLocks/>
            </p:cNvGrpSpPr>
            <p:nvPr userDrawn="1"/>
          </p:nvGrpSpPr>
          <p:grpSpPr bwMode="auto">
            <a:xfrm rot="8524840">
              <a:off x="676" y="3288"/>
              <a:ext cx="500" cy="500"/>
              <a:chOff x="1727" y="886"/>
              <a:chExt cx="129" cy="156"/>
            </a:xfrm>
          </p:grpSpPr>
          <p:sp>
            <p:nvSpPr>
              <p:cNvPr id="30" name="Freeform 26"/>
              <p:cNvSpPr>
                <a:spLocks/>
              </p:cNvSpPr>
              <p:nvPr userDrawn="1"/>
            </p:nvSpPr>
            <p:spPr bwMode="ltGray">
              <a:xfrm>
                <a:off x="1727" y="88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1" name="Freeform 27"/>
              <p:cNvSpPr>
                <a:spLocks/>
              </p:cNvSpPr>
              <p:nvPr userDrawn="1"/>
            </p:nvSpPr>
            <p:spPr bwMode="ltGray">
              <a:xfrm>
                <a:off x="1786" y="91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32" name="Freeform 28"/>
              <p:cNvSpPr>
                <a:spLocks/>
              </p:cNvSpPr>
              <p:nvPr userDrawn="1"/>
            </p:nvSpPr>
            <p:spPr bwMode="ltGray">
              <a:xfrm>
                <a:off x="1772" y="1017"/>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5" name="Group 29"/>
            <p:cNvGrpSpPr>
              <a:grpSpLocks/>
            </p:cNvGrpSpPr>
            <p:nvPr userDrawn="1"/>
          </p:nvGrpSpPr>
          <p:grpSpPr bwMode="auto">
            <a:xfrm rot="4106450" flipH="1">
              <a:off x="404" y="233"/>
              <a:ext cx="708" cy="891"/>
              <a:chOff x="1727" y="866"/>
              <a:chExt cx="129" cy="157"/>
            </a:xfrm>
          </p:grpSpPr>
          <p:sp>
            <p:nvSpPr>
              <p:cNvPr id="27"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8"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9"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16" name="Group 33"/>
            <p:cNvGrpSpPr>
              <a:grpSpLocks/>
            </p:cNvGrpSpPr>
            <p:nvPr userDrawn="1"/>
          </p:nvGrpSpPr>
          <p:grpSpPr bwMode="auto">
            <a:xfrm rot="10015322" flipH="1">
              <a:off x="4653" y="2392"/>
              <a:ext cx="708" cy="891"/>
              <a:chOff x="1727" y="866"/>
              <a:chExt cx="129" cy="157"/>
            </a:xfrm>
          </p:grpSpPr>
          <p:sp>
            <p:nvSpPr>
              <p:cNvPr id="2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sp>
        <p:nvSpPr>
          <p:cNvPr id="81967" name="Rectangle 47"/>
          <p:cNvSpPr>
            <a:spLocks noGrp="1" noChangeArrowheads="1"/>
          </p:cNvSpPr>
          <p:nvPr>
            <p:ph type="ctrTitle"/>
          </p:nvPr>
        </p:nvSpPr>
        <p:spPr>
          <a:xfrm>
            <a:off x="2455863" y="596900"/>
            <a:ext cx="6192837" cy="3581400"/>
          </a:xfrm>
        </p:spPr>
        <p:txBody>
          <a:bodyPr/>
          <a:lstStyle>
            <a:lvl1pPr>
              <a:defRPr sz="5200" b="1"/>
            </a:lvl1pPr>
          </a:lstStyle>
          <a:p>
            <a:r>
              <a:rPr lang="ja-JP" altLang="en-US"/>
              <a:t>マスタ タイトルの書式設定</a:t>
            </a:r>
          </a:p>
        </p:txBody>
      </p:sp>
      <p:sp>
        <p:nvSpPr>
          <p:cNvPr id="8196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ja-JP" altLang="en-US"/>
              <a:t>マスタ サブタイトルの書式設定</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fld id="{E630E8AF-7AD6-48B6-ADF9-E06EA36A79B6}" type="datetime4">
              <a:rPr lang="en-US">
                <a:solidFill>
                  <a:srgbClr val="006699"/>
                </a:solidFill>
              </a:rPr>
              <a:pPr>
                <a:defRPr/>
              </a:pPr>
              <a:t>July 7, 2012</a:t>
            </a:fld>
            <a:endParaRPr lang="en-US" altLang="ja-JP">
              <a:solidFill>
                <a:srgbClr val="006699"/>
              </a:solidFill>
            </a:endParaRPr>
          </a:p>
        </p:txBody>
      </p:sp>
      <p:sp>
        <p:nvSpPr>
          <p:cNvPr id="47" name="Rectangle 45"/>
          <p:cNvSpPr>
            <a:spLocks noGrp="1" noChangeArrowheads="1"/>
          </p:cNvSpPr>
          <p:nvPr>
            <p:ph type="ftr" sz="quarter" idx="11"/>
          </p:nvPr>
        </p:nvSpPr>
        <p:spPr/>
        <p:txBody>
          <a:bodyPr/>
          <a:lstStyle>
            <a:lvl1pPr>
              <a:defRPr/>
            </a:lvl1pPr>
          </a:lstStyle>
          <a:p>
            <a:pPr>
              <a:defRPr/>
            </a:pPr>
            <a:r>
              <a:rPr lang="en-US" altLang="ja-JP">
                <a:solidFill>
                  <a:srgbClr val="006699"/>
                </a:solidFill>
              </a:rPr>
              <a:t>Shigeki Hirobayashi   University of Toyama</a:t>
            </a:r>
          </a:p>
        </p:txBody>
      </p:sp>
      <p:sp>
        <p:nvSpPr>
          <p:cNvPr id="48" name="Rectangle 46"/>
          <p:cNvSpPr>
            <a:spLocks noGrp="1" noChangeArrowheads="1"/>
          </p:cNvSpPr>
          <p:nvPr>
            <p:ph type="sldNum" sz="quarter" idx="12"/>
          </p:nvPr>
        </p:nvSpPr>
        <p:spPr/>
        <p:txBody>
          <a:bodyPr/>
          <a:lstStyle>
            <a:lvl1pPr>
              <a:defRPr/>
            </a:lvl1pPr>
          </a:lstStyle>
          <a:p>
            <a:pPr>
              <a:defRPr/>
            </a:pPr>
            <a:fld id="{707BE4C1-FFF7-4A00-AE87-B1D97E86446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3627826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A7191B89-9566-4036-BAB0-67BC1A2690EF}"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30801459-2644-433D-940F-70E669DCD6A9}"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7444649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7"/>
          <p:cNvSpPr>
            <a:spLocks noGrp="1" noChangeArrowheads="1"/>
          </p:cNvSpPr>
          <p:nvPr>
            <p:ph type="dt" sz="half" idx="10"/>
          </p:nvPr>
        </p:nvSpPr>
        <p:spPr>
          <a:ln/>
        </p:spPr>
        <p:txBody>
          <a:bodyPr/>
          <a:lstStyle>
            <a:lvl1pPr>
              <a:defRPr/>
            </a:lvl1pPr>
          </a:lstStyle>
          <a:p>
            <a:pPr>
              <a:defRPr/>
            </a:pPr>
            <a:fld id="{204E2BAC-515A-4773-9225-8B1A1C5E959B}"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2C7C4268-2E82-4D70-860F-ADD14929256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392177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D3989960-CC6B-490A-B27C-5BD08B04C79A}"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025AD17C-E2A8-4A1D-924E-ED539B2C67F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14312414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9098D4E9-436B-491A-B4B4-038C27537039}"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2525F221-3BA3-4C80-8023-C6B79E5F5EE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7283189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7"/>
          <p:cNvSpPr>
            <a:spLocks noGrp="1" noChangeArrowheads="1"/>
          </p:cNvSpPr>
          <p:nvPr>
            <p:ph type="dt" sz="half" idx="10"/>
          </p:nvPr>
        </p:nvSpPr>
        <p:spPr>
          <a:ln/>
        </p:spPr>
        <p:txBody>
          <a:bodyPr/>
          <a:lstStyle>
            <a:lvl1pPr>
              <a:defRPr/>
            </a:lvl1pPr>
          </a:lstStyle>
          <a:p>
            <a:pPr>
              <a:defRPr/>
            </a:pPr>
            <a:fld id="{83321E3D-E5FC-4C5E-8F76-CAF18DAB8331}" type="datetime4">
              <a:rPr lang="en-US">
                <a:solidFill>
                  <a:srgbClr val="006699"/>
                </a:solidFill>
              </a:rPr>
              <a:pPr>
                <a:defRPr/>
              </a:pPr>
              <a:t>July 7, 2012</a:t>
            </a:fld>
            <a:endParaRPr lang="en-US" altLang="ja-JP">
              <a:solidFill>
                <a:srgbClr val="006699"/>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9" name="Rectangle 49"/>
          <p:cNvSpPr>
            <a:spLocks noGrp="1" noChangeArrowheads="1"/>
          </p:cNvSpPr>
          <p:nvPr>
            <p:ph type="sldNum" sz="quarter" idx="12"/>
          </p:nvPr>
        </p:nvSpPr>
        <p:spPr>
          <a:ln/>
        </p:spPr>
        <p:txBody>
          <a:bodyPr/>
          <a:lstStyle>
            <a:lvl1pPr>
              <a:defRPr/>
            </a:lvl1pPr>
          </a:lstStyle>
          <a:p>
            <a:pPr>
              <a:defRPr/>
            </a:pPr>
            <a:fld id="{EF867C27-054E-4499-8A39-AA1CD7639B3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608019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420A3639-0618-4A45-94E3-D5F8817D3BCE}" type="datetime4">
              <a:rPr lang="en-US">
                <a:solidFill>
                  <a:srgbClr val="006699"/>
                </a:solidFill>
              </a:rPr>
              <a:pPr>
                <a:defRPr/>
              </a:pPr>
              <a:t>July 7, 2012</a:t>
            </a:fld>
            <a:endParaRPr lang="en-US" altLang="ja-JP">
              <a:solidFill>
                <a:srgbClr val="006699"/>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5" name="Rectangle 49"/>
          <p:cNvSpPr>
            <a:spLocks noGrp="1" noChangeArrowheads="1"/>
          </p:cNvSpPr>
          <p:nvPr>
            <p:ph type="sldNum" sz="quarter" idx="12"/>
          </p:nvPr>
        </p:nvSpPr>
        <p:spPr>
          <a:ln/>
        </p:spPr>
        <p:txBody>
          <a:bodyPr/>
          <a:lstStyle>
            <a:lvl1pPr>
              <a:defRPr/>
            </a:lvl1pPr>
          </a:lstStyle>
          <a:p>
            <a:pPr>
              <a:defRPr/>
            </a:pPr>
            <a:fld id="{94A75CAD-722D-404E-91C6-3B6D88CBDB4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3379270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fld id="{D7402CAC-A41A-46EF-B076-25EF70444AFA}" type="datetime4">
              <a:rPr lang="en-US">
                <a:solidFill>
                  <a:srgbClr val="006699"/>
                </a:solidFill>
              </a:rPr>
              <a:pPr>
                <a:defRPr/>
              </a:pPr>
              <a:t>July 7, 2012</a:t>
            </a:fld>
            <a:endParaRPr lang="en-US" altLang="ja-JP">
              <a:solidFill>
                <a:srgbClr val="006699"/>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4" name="Rectangle 49"/>
          <p:cNvSpPr>
            <a:spLocks noGrp="1" noChangeArrowheads="1"/>
          </p:cNvSpPr>
          <p:nvPr>
            <p:ph type="sldNum" sz="quarter" idx="12"/>
          </p:nvPr>
        </p:nvSpPr>
        <p:spPr>
          <a:ln/>
        </p:spPr>
        <p:txBody>
          <a:bodyPr/>
          <a:lstStyle>
            <a:lvl1pPr>
              <a:defRPr/>
            </a:lvl1pPr>
          </a:lstStyle>
          <a:p>
            <a:pPr>
              <a:defRPr/>
            </a:pPr>
            <a:fld id="{BD61F6D0-1223-4AFC-B4B7-E1D96F9D2D6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691915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C29ABC82-65AF-43C6-9299-3EE21636F0B0}"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1B3EA459-76BC-4BF9-8A25-618370BA7ACF}"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4949707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7"/>
          <p:cNvSpPr>
            <a:spLocks noGrp="1" noChangeArrowheads="1"/>
          </p:cNvSpPr>
          <p:nvPr>
            <p:ph type="dt" sz="half" idx="10"/>
          </p:nvPr>
        </p:nvSpPr>
        <p:spPr>
          <a:ln/>
        </p:spPr>
        <p:txBody>
          <a:bodyPr/>
          <a:lstStyle>
            <a:lvl1pPr>
              <a:defRPr/>
            </a:lvl1pPr>
          </a:lstStyle>
          <a:p>
            <a:pPr>
              <a:defRPr/>
            </a:pPr>
            <a:fld id="{D3989960-CC6B-490A-B27C-5BD08B04C79A}"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025AD17C-E2A8-4A1D-924E-ED539B2C67FB}"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9667600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DF1B25BB-13F7-4710-9076-AF572A57571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9539F549-8CE1-425C-A4F2-BB12F487D923}"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677836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6225" y="103188"/>
            <a:ext cx="2060575" cy="59531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42913" y="103188"/>
            <a:ext cx="6030912" cy="59531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7"/>
          <p:cNvSpPr>
            <a:spLocks noGrp="1" noChangeArrowheads="1"/>
          </p:cNvSpPr>
          <p:nvPr>
            <p:ph type="dt" sz="half" idx="10"/>
          </p:nvPr>
        </p:nvSpPr>
        <p:spPr>
          <a:ln/>
        </p:spPr>
        <p:txBody>
          <a:bodyPr/>
          <a:lstStyle>
            <a:lvl1pPr>
              <a:defRPr/>
            </a:lvl1pPr>
          </a:lstStyle>
          <a:p>
            <a:pPr>
              <a:defRPr/>
            </a:pPr>
            <a:fld id="{244FAEFB-AEA4-4186-9179-B9C378117792}" type="datetime4">
              <a:rPr lang="en-US">
                <a:solidFill>
                  <a:srgbClr val="006699"/>
                </a:solidFill>
              </a:rPr>
              <a:pPr>
                <a:defRPr/>
              </a:pPr>
              <a:t>July 7, 2012</a:t>
            </a:fld>
            <a:endParaRPr lang="en-US" altLang="ja-JP">
              <a:solidFill>
                <a:srgbClr val="006699"/>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6" name="Rectangle 49"/>
          <p:cNvSpPr>
            <a:spLocks noGrp="1" noChangeArrowheads="1"/>
          </p:cNvSpPr>
          <p:nvPr>
            <p:ph type="sldNum" sz="quarter" idx="12"/>
          </p:nvPr>
        </p:nvSpPr>
        <p:spPr>
          <a:ln/>
        </p:spPr>
        <p:txBody>
          <a:bodyPr/>
          <a:lstStyle>
            <a:lvl1pPr>
              <a:defRPr/>
            </a:lvl1pPr>
          </a:lstStyle>
          <a:p>
            <a:pPr>
              <a:defRPr/>
            </a:pPr>
            <a:fld id="{71D1BE0A-9B7B-4C79-A5AE-66399B0E5545}"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2374827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45611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55D4AADA-374E-40B6-AB81-7C412D02A71B}"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6957A7DE-F57B-430F-8D58-A9EE6CEA9938}"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38088869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103188"/>
            <a:ext cx="8243887" cy="131445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510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03663"/>
            <a:ext cx="8229600" cy="2152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7"/>
          <p:cNvSpPr>
            <a:spLocks noGrp="1" noChangeArrowheads="1"/>
          </p:cNvSpPr>
          <p:nvPr>
            <p:ph type="dt" sz="half" idx="10"/>
          </p:nvPr>
        </p:nvSpPr>
        <p:spPr>
          <a:ln/>
        </p:spPr>
        <p:txBody>
          <a:bodyPr/>
          <a:lstStyle>
            <a:lvl1pPr>
              <a:defRPr/>
            </a:lvl1pPr>
          </a:lstStyle>
          <a:p>
            <a:pPr>
              <a:defRPr/>
            </a:pPr>
            <a:fld id="{F65FE220-0520-489E-AC80-845BA8BFE998}" type="datetime4">
              <a:rPr lang="en-US">
                <a:solidFill>
                  <a:srgbClr val="006699"/>
                </a:solidFill>
              </a:rPr>
              <a:pPr>
                <a:defRPr/>
              </a:pPr>
              <a:t>July 7, 2012</a:t>
            </a:fld>
            <a:endParaRPr lang="en-US" altLang="ja-JP">
              <a:solidFill>
                <a:srgbClr val="006699"/>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r>
              <a:rPr lang="en-US" altLang="ja-JP">
                <a:solidFill>
                  <a:srgbClr val="006699"/>
                </a:solidFill>
              </a:rPr>
              <a:t>Shigeki Hirobayashi   University of Toyama</a:t>
            </a:r>
          </a:p>
        </p:txBody>
      </p:sp>
      <p:sp>
        <p:nvSpPr>
          <p:cNvPr id="7" name="Rectangle 49"/>
          <p:cNvSpPr>
            <a:spLocks noGrp="1" noChangeArrowheads="1"/>
          </p:cNvSpPr>
          <p:nvPr>
            <p:ph type="sldNum" sz="quarter" idx="12"/>
          </p:nvPr>
        </p:nvSpPr>
        <p:spPr>
          <a:ln/>
        </p:spPr>
        <p:txBody>
          <a:bodyPr/>
          <a:lstStyle>
            <a:lvl1pPr>
              <a:defRPr/>
            </a:lvl1pPr>
          </a:lstStyle>
          <a:p>
            <a:pPr>
              <a:defRPr/>
            </a:pPr>
            <a:fld id="{420DE215-0FB4-4A48-A5D0-FA4545941130}" type="slidenum">
              <a:rPr lang="en-US" altLang="ja-JP">
                <a:solidFill>
                  <a:srgbClr val="006699"/>
                </a:solidFill>
              </a:rPr>
              <a:pPr>
                <a:defRPr/>
              </a:pPr>
              <a:t>‹#›</a:t>
            </a:fld>
            <a:endParaRPr lang="en-US" altLang="ja-JP">
              <a:solidFill>
                <a:srgbClr val="006699"/>
              </a:solidFill>
            </a:endParaRPr>
          </a:p>
        </p:txBody>
      </p:sp>
    </p:spTree>
    <p:extLst>
      <p:ext uri="{BB962C8B-B14F-4D97-AF65-F5344CB8AC3E}">
        <p14:creationId xmlns:p14="http://schemas.microsoft.com/office/powerpoint/2010/main" val="278386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5.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theme" Target="../theme/theme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08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1" name="Group 4"/>
            <p:cNvGrpSpPr>
              <a:grpSpLocks/>
            </p:cNvGrpSpPr>
            <p:nvPr/>
          </p:nvGrpSpPr>
          <p:grpSpPr bwMode="auto">
            <a:xfrm rot="14964908" flipH="1">
              <a:off x="104" y="2441"/>
              <a:ext cx="452" cy="444"/>
              <a:chOff x="1727" y="866"/>
              <a:chExt cx="129" cy="157"/>
            </a:xfrm>
          </p:grpSpPr>
          <p:sp>
            <p:nvSpPr>
              <p:cNvPr id="809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3" name="Group 9"/>
            <p:cNvGrpSpPr>
              <a:grpSpLocks/>
            </p:cNvGrpSpPr>
            <p:nvPr/>
          </p:nvGrpSpPr>
          <p:grpSpPr bwMode="auto">
            <a:xfrm rot="416244">
              <a:off x="9" y="1746"/>
              <a:ext cx="1771" cy="1741"/>
              <a:chOff x="41" y="2787"/>
              <a:chExt cx="902" cy="833"/>
            </a:xfrm>
          </p:grpSpPr>
          <p:sp>
            <p:nvSpPr>
              <p:cNvPr id="809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809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4" name="Freeform 18"/>
                <p:cNvSpPr>
                  <a:spLocks/>
                </p:cNvSpPr>
                <p:nvPr userDrawn="1"/>
              </p:nvSpPr>
              <p:spPr bwMode="ltGray">
                <a:xfrm rot="4200091">
                  <a:off x="17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809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5" name="Group 23"/>
            <p:cNvGrpSpPr>
              <a:grpSpLocks/>
            </p:cNvGrpSpPr>
            <p:nvPr/>
          </p:nvGrpSpPr>
          <p:grpSpPr bwMode="auto">
            <a:xfrm rot="5003157">
              <a:off x="249" y="1102"/>
              <a:ext cx="412" cy="500"/>
              <a:chOff x="1727" y="866"/>
              <a:chExt cx="129" cy="157"/>
            </a:xfrm>
          </p:grpSpPr>
          <p:sp>
            <p:nvSpPr>
              <p:cNvPr id="809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6" name="Group 27"/>
            <p:cNvGrpSpPr>
              <a:grpSpLocks/>
            </p:cNvGrpSpPr>
            <p:nvPr/>
          </p:nvGrpSpPr>
          <p:grpSpPr bwMode="auto">
            <a:xfrm>
              <a:off x="815" y="0"/>
              <a:ext cx="345" cy="367"/>
              <a:chOff x="1727" y="866"/>
              <a:chExt cx="129" cy="157"/>
            </a:xfrm>
          </p:grpSpPr>
          <p:sp>
            <p:nvSpPr>
              <p:cNvPr id="809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sp>
          <p:nvSpPr>
            <p:cNvPr id="809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09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pPr fontAlgn="base">
              <a:spcBef>
                <a:spcPct val="0"/>
              </a:spcBef>
              <a:spcAft>
                <a:spcPct val="0"/>
              </a:spcAft>
              <a:defRPr/>
            </a:pPr>
            <a:fld id="{4C262964-2C62-4ABE-83BD-54D1640EF354}" type="datetime4">
              <a:rPr lang="en-US">
                <a:solidFill>
                  <a:srgbClr val="006699"/>
                </a:solidFill>
              </a:rPr>
              <a:pPr fontAlgn="base">
                <a:spcBef>
                  <a:spcPct val="0"/>
                </a:spcBef>
                <a:spcAft>
                  <a:spcPct val="0"/>
                </a:spcAft>
                <a:defRPr/>
              </a:pPr>
              <a:t>July 7, 2012</a:t>
            </a:fld>
            <a:endParaRPr lang="en-US" altLang="ja-JP">
              <a:solidFill>
                <a:srgbClr val="006699"/>
              </a:solidFill>
            </a:endParaRPr>
          </a:p>
        </p:txBody>
      </p:sp>
      <p:sp>
        <p:nvSpPr>
          <p:cNvPr id="809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fontAlgn="base">
              <a:spcBef>
                <a:spcPct val="0"/>
              </a:spcBef>
              <a:spcAft>
                <a:spcPct val="0"/>
              </a:spcAft>
              <a:defRPr/>
            </a:pPr>
            <a:r>
              <a:rPr lang="en-US" altLang="ja-JP">
                <a:solidFill>
                  <a:srgbClr val="006699"/>
                </a:solidFill>
              </a:rPr>
              <a:t>Shigeki Hirobayashi   University of Toyama</a:t>
            </a:r>
          </a:p>
        </p:txBody>
      </p:sp>
      <p:sp>
        <p:nvSpPr>
          <p:cNvPr id="809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pPr fontAlgn="base">
              <a:spcBef>
                <a:spcPct val="0"/>
              </a:spcBef>
              <a:spcAft>
                <a:spcPct val="0"/>
              </a:spcAft>
              <a:defRPr/>
            </a:pPr>
            <a:fld id="{FFF233FC-A567-4EC3-8101-E965DAFD239E}" type="slidenum">
              <a:rPr lang="en-US" altLang="ja-JP">
                <a:solidFill>
                  <a:srgbClr val="006699"/>
                </a:solidFill>
              </a:rPr>
              <a:pPr fontAlgn="base">
                <a:spcBef>
                  <a:spcPct val="0"/>
                </a:spcBef>
                <a:spcAft>
                  <a:spcPct val="0"/>
                </a:spcAft>
                <a:defRPr/>
              </a:pPr>
              <a:t>‹#›</a:t>
            </a:fld>
            <a:endParaRPr lang="en-US" altLang="ja-JP">
              <a:solidFill>
                <a:srgbClr val="006699"/>
              </a:solidFill>
            </a:endParaRPr>
          </a:p>
        </p:txBody>
      </p:sp>
    </p:spTree>
    <p:extLst>
      <p:ext uri="{BB962C8B-B14F-4D97-AF65-F5344CB8AC3E}">
        <p14:creationId xmlns:p14="http://schemas.microsoft.com/office/powerpoint/2010/main" val="2904836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08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1" name="Group 4"/>
            <p:cNvGrpSpPr>
              <a:grpSpLocks/>
            </p:cNvGrpSpPr>
            <p:nvPr/>
          </p:nvGrpSpPr>
          <p:grpSpPr bwMode="auto">
            <a:xfrm rot="14964908" flipH="1">
              <a:off x="104" y="2441"/>
              <a:ext cx="452" cy="444"/>
              <a:chOff x="1727" y="866"/>
              <a:chExt cx="129" cy="157"/>
            </a:xfrm>
          </p:grpSpPr>
          <p:sp>
            <p:nvSpPr>
              <p:cNvPr id="809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3" name="Group 9"/>
            <p:cNvGrpSpPr>
              <a:grpSpLocks/>
            </p:cNvGrpSpPr>
            <p:nvPr/>
          </p:nvGrpSpPr>
          <p:grpSpPr bwMode="auto">
            <a:xfrm rot="416244">
              <a:off x="9" y="1746"/>
              <a:ext cx="1771" cy="1741"/>
              <a:chOff x="41" y="2787"/>
              <a:chExt cx="902" cy="833"/>
            </a:xfrm>
          </p:grpSpPr>
          <p:sp>
            <p:nvSpPr>
              <p:cNvPr id="809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809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4" name="Freeform 18"/>
                <p:cNvSpPr>
                  <a:spLocks/>
                </p:cNvSpPr>
                <p:nvPr userDrawn="1"/>
              </p:nvSpPr>
              <p:spPr bwMode="ltGray">
                <a:xfrm rot="4200091">
                  <a:off x="17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809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5" name="Group 23"/>
            <p:cNvGrpSpPr>
              <a:grpSpLocks/>
            </p:cNvGrpSpPr>
            <p:nvPr/>
          </p:nvGrpSpPr>
          <p:grpSpPr bwMode="auto">
            <a:xfrm rot="5003157">
              <a:off x="249" y="1102"/>
              <a:ext cx="412" cy="500"/>
              <a:chOff x="1727" y="866"/>
              <a:chExt cx="129" cy="157"/>
            </a:xfrm>
          </p:grpSpPr>
          <p:sp>
            <p:nvSpPr>
              <p:cNvPr id="809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6" name="Group 27"/>
            <p:cNvGrpSpPr>
              <a:grpSpLocks/>
            </p:cNvGrpSpPr>
            <p:nvPr/>
          </p:nvGrpSpPr>
          <p:grpSpPr bwMode="auto">
            <a:xfrm>
              <a:off x="815" y="0"/>
              <a:ext cx="345" cy="367"/>
              <a:chOff x="1727" y="866"/>
              <a:chExt cx="129" cy="157"/>
            </a:xfrm>
          </p:grpSpPr>
          <p:sp>
            <p:nvSpPr>
              <p:cNvPr id="809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sp>
          <p:nvSpPr>
            <p:cNvPr id="809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09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pPr fontAlgn="base">
              <a:spcBef>
                <a:spcPct val="0"/>
              </a:spcBef>
              <a:spcAft>
                <a:spcPct val="0"/>
              </a:spcAft>
              <a:defRPr/>
            </a:pPr>
            <a:fld id="{4C262964-2C62-4ABE-83BD-54D1640EF354}" type="datetime4">
              <a:rPr lang="en-US">
                <a:solidFill>
                  <a:srgbClr val="006699"/>
                </a:solidFill>
              </a:rPr>
              <a:pPr fontAlgn="base">
                <a:spcBef>
                  <a:spcPct val="0"/>
                </a:spcBef>
                <a:spcAft>
                  <a:spcPct val="0"/>
                </a:spcAft>
                <a:defRPr/>
              </a:pPr>
              <a:t>July 7, 2012</a:t>
            </a:fld>
            <a:endParaRPr lang="en-US" altLang="ja-JP">
              <a:solidFill>
                <a:srgbClr val="006699"/>
              </a:solidFill>
            </a:endParaRPr>
          </a:p>
        </p:txBody>
      </p:sp>
      <p:sp>
        <p:nvSpPr>
          <p:cNvPr id="809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fontAlgn="base">
              <a:spcBef>
                <a:spcPct val="0"/>
              </a:spcBef>
              <a:spcAft>
                <a:spcPct val="0"/>
              </a:spcAft>
              <a:defRPr/>
            </a:pPr>
            <a:r>
              <a:rPr lang="en-US" altLang="ja-JP">
                <a:solidFill>
                  <a:srgbClr val="006699"/>
                </a:solidFill>
              </a:rPr>
              <a:t>Shigeki Hirobayashi   University of Toyama</a:t>
            </a:r>
          </a:p>
        </p:txBody>
      </p:sp>
      <p:sp>
        <p:nvSpPr>
          <p:cNvPr id="809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pPr fontAlgn="base">
              <a:spcBef>
                <a:spcPct val="0"/>
              </a:spcBef>
              <a:spcAft>
                <a:spcPct val="0"/>
              </a:spcAft>
              <a:defRPr/>
            </a:pPr>
            <a:fld id="{FFF233FC-A567-4EC3-8101-E965DAFD239E}" type="slidenum">
              <a:rPr lang="en-US" altLang="ja-JP">
                <a:solidFill>
                  <a:srgbClr val="006699"/>
                </a:solidFill>
              </a:rPr>
              <a:pPr fontAlgn="base">
                <a:spcBef>
                  <a:spcPct val="0"/>
                </a:spcBef>
                <a:spcAft>
                  <a:spcPct val="0"/>
                </a:spcAft>
                <a:defRPr/>
              </a:pPr>
              <a:t>‹#›</a:t>
            </a:fld>
            <a:endParaRPr lang="en-US" altLang="ja-JP">
              <a:solidFill>
                <a:srgbClr val="006699"/>
              </a:solidFill>
            </a:endParaRPr>
          </a:p>
        </p:txBody>
      </p:sp>
    </p:spTree>
    <p:extLst>
      <p:ext uri="{BB962C8B-B14F-4D97-AF65-F5344CB8AC3E}">
        <p14:creationId xmlns:p14="http://schemas.microsoft.com/office/powerpoint/2010/main" val="16463300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hdr="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08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1" name="Group 4"/>
            <p:cNvGrpSpPr>
              <a:grpSpLocks/>
            </p:cNvGrpSpPr>
            <p:nvPr/>
          </p:nvGrpSpPr>
          <p:grpSpPr bwMode="auto">
            <a:xfrm rot="14964908" flipH="1">
              <a:off x="104" y="2441"/>
              <a:ext cx="452" cy="444"/>
              <a:chOff x="1727" y="866"/>
              <a:chExt cx="129" cy="157"/>
            </a:xfrm>
          </p:grpSpPr>
          <p:sp>
            <p:nvSpPr>
              <p:cNvPr id="809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3" name="Group 9"/>
            <p:cNvGrpSpPr>
              <a:grpSpLocks/>
            </p:cNvGrpSpPr>
            <p:nvPr/>
          </p:nvGrpSpPr>
          <p:grpSpPr bwMode="auto">
            <a:xfrm rot="416244">
              <a:off x="9" y="1746"/>
              <a:ext cx="1771" cy="1741"/>
              <a:chOff x="41" y="2787"/>
              <a:chExt cx="902" cy="833"/>
            </a:xfrm>
          </p:grpSpPr>
          <p:sp>
            <p:nvSpPr>
              <p:cNvPr id="809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809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4" name="Freeform 18"/>
                <p:cNvSpPr>
                  <a:spLocks/>
                </p:cNvSpPr>
                <p:nvPr userDrawn="1"/>
              </p:nvSpPr>
              <p:spPr bwMode="ltGray">
                <a:xfrm rot="4200091">
                  <a:off x="17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809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5" name="Group 23"/>
            <p:cNvGrpSpPr>
              <a:grpSpLocks/>
            </p:cNvGrpSpPr>
            <p:nvPr/>
          </p:nvGrpSpPr>
          <p:grpSpPr bwMode="auto">
            <a:xfrm rot="5003157">
              <a:off x="249" y="1102"/>
              <a:ext cx="412" cy="500"/>
              <a:chOff x="1727" y="866"/>
              <a:chExt cx="129" cy="157"/>
            </a:xfrm>
          </p:grpSpPr>
          <p:sp>
            <p:nvSpPr>
              <p:cNvPr id="809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6" name="Group 27"/>
            <p:cNvGrpSpPr>
              <a:grpSpLocks/>
            </p:cNvGrpSpPr>
            <p:nvPr/>
          </p:nvGrpSpPr>
          <p:grpSpPr bwMode="auto">
            <a:xfrm>
              <a:off x="815" y="0"/>
              <a:ext cx="345" cy="367"/>
              <a:chOff x="1727" y="866"/>
              <a:chExt cx="129" cy="157"/>
            </a:xfrm>
          </p:grpSpPr>
          <p:sp>
            <p:nvSpPr>
              <p:cNvPr id="809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sp>
          <p:nvSpPr>
            <p:cNvPr id="809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09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pPr fontAlgn="base">
              <a:spcBef>
                <a:spcPct val="0"/>
              </a:spcBef>
              <a:spcAft>
                <a:spcPct val="0"/>
              </a:spcAft>
              <a:defRPr/>
            </a:pPr>
            <a:fld id="{4C262964-2C62-4ABE-83BD-54D1640EF354}" type="datetime4">
              <a:rPr lang="en-US">
                <a:solidFill>
                  <a:srgbClr val="006699"/>
                </a:solidFill>
              </a:rPr>
              <a:pPr fontAlgn="base">
                <a:spcBef>
                  <a:spcPct val="0"/>
                </a:spcBef>
                <a:spcAft>
                  <a:spcPct val="0"/>
                </a:spcAft>
                <a:defRPr/>
              </a:pPr>
              <a:t>July 7, 2012</a:t>
            </a:fld>
            <a:endParaRPr lang="en-US" altLang="ja-JP">
              <a:solidFill>
                <a:srgbClr val="006699"/>
              </a:solidFill>
            </a:endParaRPr>
          </a:p>
        </p:txBody>
      </p:sp>
      <p:sp>
        <p:nvSpPr>
          <p:cNvPr id="809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fontAlgn="base">
              <a:spcBef>
                <a:spcPct val="0"/>
              </a:spcBef>
              <a:spcAft>
                <a:spcPct val="0"/>
              </a:spcAft>
              <a:defRPr/>
            </a:pPr>
            <a:r>
              <a:rPr lang="en-US" altLang="ja-JP">
                <a:solidFill>
                  <a:srgbClr val="006699"/>
                </a:solidFill>
              </a:rPr>
              <a:t>Shigeki Hirobayashi   University of Toyama</a:t>
            </a:r>
          </a:p>
        </p:txBody>
      </p:sp>
      <p:sp>
        <p:nvSpPr>
          <p:cNvPr id="809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pPr fontAlgn="base">
              <a:spcBef>
                <a:spcPct val="0"/>
              </a:spcBef>
              <a:spcAft>
                <a:spcPct val="0"/>
              </a:spcAft>
              <a:defRPr/>
            </a:pPr>
            <a:fld id="{FFF233FC-A567-4EC3-8101-E965DAFD239E}" type="slidenum">
              <a:rPr lang="en-US" altLang="ja-JP">
                <a:solidFill>
                  <a:srgbClr val="006699"/>
                </a:solidFill>
              </a:rPr>
              <a:pPr fontAlgn="base">
                <a:spcBef>
                  <a:spcPct val="0"/>
                </a:spcBef>
                <a:spcAft>
                  <a:spcPct val="0"/>
                </a:spcAft>
                <a:defRPr/>
              </a:pPr>
              <a:t>‹#›</a:t>
            </a:fld>
            <a:endParaRPr lang="en-US" altLang="ja-JP">
              <a:solidFill>
                <a:srgbClr val="006699"/>
              </a:solidFill>
            </a:endParaRPr>
          </a:p>
        </p:txBody>
      </p:sp>
    </p:spTree>
    <p:extLst>
      <p:ext uri="{BB962C8B-B14F-4D97-AF65-F5344CB8AC3E}">
        <p14:creationId xmlns:p14="http://schemas.microsoft.com/office/powerpoint/2010/main" val="15617696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hf hdr="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08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1" name="Group 4"/>
            <p:cNvGrpSpPr>
              <a:grpSpLocks/>
            </p:cNvGrpSpPr>
            <p:nvPr/>
          </p:nvGrpSpPr>
          <p:grpSpPr bwMode="auto">
            <a:xfrm rot="14964908" flipH="1">
              <a:off x="104" y="2441"/>
              <a:ext cx="452" cy="444"/>
              <a:chOff x="1727" y="866"/>
              <a:chExt cx="129" cy="157"/>
            </a:xfrm>
          </p:grpSpPr>
          <p:sp>
            <p:nvSpPr>
              <p:cNvPr id="809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3" name="Group 9"/>
            <p:cNvGrpSpPr>
              <a:grpSpLocks/>
            </p:cNvGrpSpPr>
            <p:nvPr/>
          </p:nvGrpSpPr>
          <p:grpSpPr bwMode="auto">
            <a:xfrm rot="416244">
              <a:off x="9" y="1746"/>
              <a:ext cx="1771" cy="1741"/>
              <a:chOff x="41" y="2787"/>
              <a:chExt cx="902" cy="833"/>
            </a:xfrm>
          </p:grpSpPr>
          <p:sp>
            <p:nvSpPr>
              <p:cNvPr id="809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809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4" name="Freeform 18"/>
                <p:cNvSpPr>
                  <a:spLocks/>
                </p:cNvSpPr>
                <p:nvPr userDrawn="1"/>
              </p:nvSpPr>
              <p:spPr bwMode="ltGray">
                <a:xfrm rot="4200091">
                  <a:off x="17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809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5" name="Group 23"/>
            <p:cNvGrpSpPr>
              <a:grpSpLocks/>
            </p:cNvGrpSpPr>
            <p:nvPr/>
          </p:nvGrpSpPr>
          <p:grpSpPr bwMode="auto">
            <a:xfrm rot="5003157">
              <a:off x="249" y="1102"/>
              <a:ext cx="412" cy="500"/>
              <a:chOff x="1727" y="866"/>
              <a:chExt cx="129" cy="157"/>
            </a:xfrm>
          </p:grpSpPr>
          <p:sp>
            <p:nvSpPr>
              <p:cNvPr id="809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6" name="Group 27"/>
            <p:cNvGrpSpPr>
              <a:grpSpLocks/>
            </p:cNvGrpSpPr>
            <p:nvPr/>
          </p:nvGrpSpPr>
          <p:grpSpPr bwMode="auto">
            <a:xfrm>
              <a:off x="815" y="0"/>
              <a:ext cx="345" cy="367"/>
              <a:chOff x="1727" y="866"/>
              <a:chExt cx="129" cy="157"/>
            </a:xfrm>
          </p:grpSpPr>
          <p:sp>
            <p:nvSpPr>
              <p:cNvPr id="809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sp>
          <p:nvSpPr>
            <p:cNvPr id="809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09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pPr fontAlgn="base">
              <a:spcBef>
                <a:spcPct val="0"/>
              </a:spcBef>
              <a:spcAft>
                <a:spcPct val="0"/>
              </a:spcAft>
              <a:defRPr/>
            </a:pPr>
            <a:fld id="{4C262964-2C62-4ABE-83BD-54D1640EF354}" type="datetime4">
              <a:rPr lang="en-US">
                <a:solidFill>
                  <a:srgbClr val="006699"/>
                </a:solidFill>
              </a:rPr>
              <a:pPr fontAlgn="base">
                <a:spcBef>
                  <a:spcPct val="0"/>
                </a:spcBef>
                <a:spcAft>
                  <a:spcPct val="0"/>
                </a:spcAft>
                <a:defRPr/>
              </a:pPr>
              <a:t>July 7, 2012</a:t>
            </a:fld>
            <a:endParaRPr lang="en-US" altLang="ja-JP">
              <a:solidFill>
                <a:srgbClr val="006699"/>
              </a:solidFill>
            </a:endParaRPr>
          </a:p>
        </p:txBody>
      </p:sp>
      <p:sp>
        <p:nvSpPr>
          <p:cNvPr id="809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fontAlgn="base">
              <a:spcBef>
                <a:spcPct val="0"/>
              </a:spcBef>
              <a:spcAft>
                <a:spcPct val="0"/>
              </a:spcAft>
              <a:defRPr/>
            </a:pPr>
            <a:r>
              <a:rPr lang="en-US" altLang="ja-JP">
                <a:solidFill>
                  <a:srgbClr val="006699"/>
                </a:solidFill>
              </a:rPr>
              <a:t>Shigeki Hirobayashi   University of Toyama</a:t>
            </a:r>
          </a:p>
        </p:txBody>
      </p:sp>
      <p:sp>
        <p:nvSpPr>
          <p:cNvPr id="809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pPr fontAlgn="base">
              <a:spcBef>
                <a:spcPct val="0"/>
              </a:spcBef>
              <a:spcAft>
                <a:spcPct val="0"/>
              </a:spcAft>
              <a:defRPr/>
            </a:pPr>
            <a:fld id="{FFF233FC-A567-4EC3-8101-E965DAFD239E}" type="slidenum">
              <a:rPr lang="en-US" altLang="ja-JP">
                <a:solidFill>
                  <a:srgbClr val="006699"/>
                </a:solidFill>
              </a:rPr>
              <a:pPr fontAlgn="base">
                <a:spcBef>
                  <a:spcPct val="0"/>
                </a:spcBef>
                <a:spcAft>
                  <a:spcPct val="0"/>
                </a:spcAft>
                <a:defRPr/>
              </a:pPr>
              <a:t>‹#›</a:t>
            </a:fld>
            <a:endParaRPr lang="en-US" altLang="ja-JP">
              <a:solidFill>
                <a:srgbClr val="006699"/>
              </a:solidFill>
            </a:endParaRPr>
          </a:p>
        </p:txBody>
      </p:sp>
    </p:spTree>
    <p:extLst>
      <p:ext uri="{BB962C8B-B14F-4D97-AF65-F5344CB8AC3E}">
        <p14:creationId xmlns:p14="http://schemas.microsoft.com/office/powerpoint/2010/main" val="113290680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hf hdr="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08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1" name="Group 4"/>
            <p:cNvGrpSpPr>
              <a:grpSpLocks/>
            </p:cNvGrpSpPr>
            <p:nvPr/>
          </p:nvGrpSpPr>
          <p:grpSpPr bwMode="auto">
            <a:xfrm rot="14964908" flipH="1">
              <a:off x="104" y="2441"/>
              <a:ext cx="452" cy="444"/>
              <a:chOff x="1727" y="866"/>
              <a:chExt cx="129" cy="157"/>
            </a:xfrm>
          </p:grpSpPr>
          <p:sp>
            <p:nvSpPr>
              <p:cNvPr id="809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3" name="Group 9"/>
            <p:cNvGrpSpPr>
              <a:grpSpLocks/>
            </p:cNvGrpSpPr>
            <p:nvPr/>
          </p:nvGrpSpPr>
          <p:grpSpPr bwMode="auto">
            <a:xfrm rot="416244">
              <a:off x="9" y="1746"/>
              <a:ext cx="1771" cy="1741"/>
              <a:chOff x="41" y="2787"/>
              <a:chExt cx="902" cy="833"/>
            </a:xfrm>
          </p:grpSpPr>
          <p:sp>
            <p:nvSpPr>
              <p:cNvPr id="809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809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4" name="Freeform 18"/>
                <p:cNvSpPr>
                  <a:spLocks/>
                </p:cNvSpPr>
                <p:nvPr userDrawn="1"/>
              </p:nvSpPr>
              <p:spPr bwMode="ltGray">
                <a:xfrm rot="4200091">
                  <a:off x="17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809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5" name="Group 23"/>
            <p:cNvGrpSpPr>
              <a:grpSpLocks/>
            </p:cNvGrpSpPr>
            <p:nvPr/>
          </p:nvGrpSpPr>
          <p:grpSpPr bwMode="auto">
            <a:xfrm rot="5003157">
              <a:off x="249" y="1102"/>
              <a:ext cx="412" cy="500"/>
              <a:chOff x="1727" y="866"/>
              <a:chExt cx="129" cy="157"/>
            </a:xfrm>
          </p:grpSpPr>
          <p:sp>
            <p:nvSpPr>
              <p:cNvPr id="809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6" name="Group 27"/>
            <p:cNvGrpSpPr>
              <a:grpSpLocks/>
            </p:cNvGrpSpPr>
            <p:nvPr/>
          </p:nvGrpSpPr>
          <p:grpSpPr bwMode="auto">
            <a:xfrm>
              <a:off x="815" y="0"/>
              <a:ext cx="345" cy="367"/>
              <a:chOff x="1727" y="866"/>
              <a:chExt cx="129" cy="157"/>
            </a:xfrm>
          </p:grpSpPr>
          <p:sp>
            <p:nvSpPr>
              <p:cNvPr id="809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sp>
          <p:nvSpPr>
            <p:cNvPr id="809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09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pPr fontAlgn="base">
              <a:spcBef>
                <a:spcPct val="0"/>
              </a:spcBef>
              <a:spcAft>
                <a:spcPct val="0"/>
              </a:spcAft>
              <a:defRPr/>
            </a:pPr>
            <a:fld id="{4C262964-2C62-4ABE-83BD-54D1640EF354}" type="datetime4">
              <a:rPr lang="en-US">
                <a:solidFill>
                  <a:srgbClr val="006699"/>
                </a:solidFill>
              </a:rPr>
              <a:pPr fontAlgn="base">
                <a:spcBef>
                  <a:spcPct val="0"/>
                </a:spcBef>
                <a:spcAft>
                  <a:spcPct val="0"/>
                </a:spcAft>
                <a:defRPr/>
              </a:pPr>
              <a:t>July 7, 2012</a:t>
            </a:fld>
            <a:endParaRPr lang="en-US" altLang="ja-JP">
              <a:solidFill>
                <a:srgbClr val="006699"/>
              </a:solidFill>
            </a:endParaRPr>
          </a:p>
        </p:txBody>
      </p:sp>
      <p:sp>
        <p:nvSpPr>
          <p:cNvPr id="809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fontAlgn="base">
              <a:spcBef>
                <a:spcPct val="0"/>
              </a:spcBef>
              <a:spcAft>
                <a:spcPct val="0"/>
              </a:spcAft>
              <a:defRPr/>
            </a:pPr>
            <a:r>
              <a:rPr lang="en-US" altLang="ja-JP">
                <a:solidFill>
                  <a:srgbClr val="006699"/>
                </a:solidFill>
              </a:rPr>
              <a:t>Shigeki Hirobayashi   University of Toyama</a:t>
            </a:r>
          </a:p>
        </p:txBody>
      </p:sp>
      <p:sp>
        <p:nvSpPr>
          <p:cNvPr id="809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pPr fontAlgn="base">
              <a:spcBef>
                <a:spcPct val="0"/>
              </a:spcBef>
              <a:spcAft>
                <a:spcPct val="0"/>
              </a:spcAft>
              <a:defRPr/>
            </a:pPr>
            <a:fld id="{FFF233FC-A567-4EC3-8101-E965DAFD239E}" type="slidenum">
              <a:rPr lang="en-US" altLang="ja-JP">
                <a:solidFill>
                  <a:srgbClr val="006699"/>
                </a:solidFill>
              </a:rPr>
              <a:pPr fontAlgn="base">
                <a:spcBef>
                  <a:spcPct val="0"/>
                </a:spcBef>
                <a:spcAft>
                  <a:spcPct val="0"/>
                </a:spcAft>
                <a:defRPr/>
              </a:pPr>
              <a:t>‹#›</a:t>
            </a:fld>
            <a:endParaRPr lang="en-US" altLang="ja-JP">
              <a:solidFill>
                <a:srgbClr val="006699"/>
              </a:solidFill>
            </a:endParaRPr>
          </a:p>
        </p:txBody>
      </p:sp>
    </p:spTree>
    <p:extLst>
      <p:ext uri="{BB962C8B-B14F-4D97-AF65-F5344CB8AC3E}">
        <p14:creationId xmlns:p14="http://schemas.microsoft.com/office/powerpoint/2010/main" val="9496267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 id="2147483906" r:id="rId17"/>
    <p:sldLayoutId id="2147483907" r:id="rId18"/>
  </p:sldLayoutIdLst>
  <p:hf hdr="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7938" y="0"/>
            <a:ext cx="2833688" cy="6856413"/>
            <a:chOff x="-5" y="0"/>
            <a:chExt cx="1785" cy="4319"/>
          </a:xfrm>
        </p:grpSpPr>
        <p:sp>
          <p:nvSpPr>
            <p:cNvPr id="8089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1" name="Group 4"/>
            <p:cNvGrpSpPr>
              <a:grpSpLocks/>
            </p:cNvGrpSpPr>
            <p:nvPr/>
          </p:nvGrpSpPr>
          <p:grpSpPr bwMode="auto">
            <a:xfrm rot="14964908" flipH="1">
              <a:off x="104" y="2441"/>
              <a:ext cx="452" cy="444"/>
              <a:chOff x="1727" y="866"/>
              <a:chExt cx="129" cy="157"/>
            </a:xfrm>
          </p:grpSpPr>
          <p:sp>
            <p:nvSpPr>
              <p:cNvPr id="8090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0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grpSp>
          <p:nvGrpSpPr>
            <p:cNvPr id="3083" name="Group 9"/>
            <p:cNvGrpSpPr>
              <a:grpSpLocks/>
            </p:cNvGrpSpPr>
            <p:nvPr/>
          </p:nvGrpSpPr>
          <p:grpSpPr bwMode="auto">
            <a:xfrm rot="416244">
              <a:off x="9" y="1746"/>
              <a:ext cx="1771" cy="1741"/>
              <a:chOff x="41" y="2787"/>
              <a:chExt cx="902" cy="833"/>
            </a:xfrm>
          </p:grpSpPr>
          <p:sp>
            <p:nvSpPr>
              <p:cNvPr id="8090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0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0" name="Freeform 14"/>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nvGrpSpPr>
              <p:cNvPr id="3115" name="Group 15"/>
              <p:cNvGrpSpPr>
                <a:grpSpLocks/>
              </p:cNvGrpSpPr>
              <p:nvPr userDrawn="1"/>
            </p:nvGrpSpPr>
            <p:grpSpPr bwMode="auto">
              <a:xfrm rot="10886446" flipH="1">
                <a:off x="335" y="3251"/>
                <a:ext cx="608" cy="369"/>
                <a:chOff x="-366" y="1704"/>
                <a:chExt cx="608" cy="369"/>
              </a:xfrm>
            </p:grpSpPr>
            <p:sp>
              <p:nvSpPr>
                <p:cNvPr id="8091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4" name="Freeform 18"/>
                <p:cNvSpPr>
                  <a:spLocks/>
                </p:cNvSpPr>
                <p:nvPr userDrawn="1"/>
              </p:nvSpPr>
              <p:spPr bwMode="ltGray">
                <a:xfrm rot="4200091">
                  <a:off x="173" y="1723"/>
                  <a:ext cx="60" cy="28"/>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grpSp>
          <p:nvGrpSpPr>
            <p:cNvPr id="3084" name="Group 19"/>
            <p:cNvGrpSpPr>
              <a:grpSpLocks/>
            </p:cNvGrpSpPr>
            <p:nvPr/>
          </p:nvGrpSpPr>
          <p:grpSpPr bwMode="auto">
            <a:xfrm rot="6248562">
              <a:off x="343" y="3854"/>
              <a:ext cx="392" cy="424"/>
              <a:chOff x="1727" y="866"/>
              <a:chExt cx="129" cy="157"/>
            </a:xfrm>
          </p:grpSpPr>
          <p:sp>
            <p:nvSpPr>
              <p:cNvPr id="80916" name="Freeform 20"/>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7" name="Freeform 21"/>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1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5" name="Group 23"/>
            <p:cNvGrpSpPr>
              <a:grpSpLocks/>
            </p:cNvGrpSpPr>
            <p:nvPr/>
          </p:nvGrpSpPr>
          <p:grpSpPr bwMode="auto">
            <a:xfrm rot="5003157">
              <a:off x="249" y="1102"/>
              <a:ext cx="412" cy="500"/>
              <a:chOff x="1727" y="866"/>
              <a:chExt cx="129" cy="157"/>
            </a:xfrm>
          </p:grpSpPr>
          <p:sp>
            <p:nvSpPr>
              <p:cNvPr id="8092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grpSp>
          <p:nvGrpSpPr>
            <p:cNvPr id="3086" name="Group 27"/>
            <p:cNvGrpSpPr>
              <a:grpSpLocks/>
            </p:cNvGrpSpPr>
            <p:nvPr/>
          </p:nvGrpSpPr>
          <p:grpSpPr bwMode="auto">
            <a:xfrm>
              <a:off x="815" y="0"/>
              <a:ext cx="345" cy="367"/>
              <a:chOff x="1727" y="866"/>
              <a:chExt cx="129" cy="157"/>
            </a:xfrm>
          </p:grpSpPr>
          <p:sp>
            <p:nvSpPr>
              <p:cNvPr id="8092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2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base">
                <a:spcBef>
                  <a:spcPct val="0"/>
                </a:spcBef>
                <a:spcAft>
                  <a:spcPct val="0"/>
                </a:spcAft>
                <a:defRPr/>
              </a:pPr>
              <a:endParaRPr lang="ja-JP" altLang="en-US">
                <a:solidFill>
                  <a:srgbClr val="006699"/>
                </a:solidFill>
              </a:endParaRPr>
            </a:p>
          </p:txBody>
        </p:sp>
        <p:sp>
          <p:nvSpPr>
            <p:cNvPr id="8092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2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3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sp>
          <p:nvSpPr>
            <p:cNvPr id="8094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base">
                <a:spcBef>
                  <a:spcPct val="0"/>
                </a:spcBef>
                <a:spcAft>
                  <a:spcPct val="0"/>
                </a:spcAft>
                <a:defRPr/>
              </a:pPr>
              <a:endParaRPr lang="ja-JP" altLang="en-US">
                <a:solidFill>
                  <a:srgbClr val="006699"/>
                </a:solidFill>
              </a:endParaRPr>
            </a:p>
          </p:txBody>
        </p:sp>
      </p:grpSp>
      <p:sp>
        <p:nvSpPr>
          <p:cNvPr id="8094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3076"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8094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lvl1pPr>
          </a:lstStyle>
          <a:p>
            <a:pPr fontAlgn="base">
              <a:spcBef>
                <a:spcPct val="0"/>
              </a:spcBef>
              <a:spcAft>
                <a:spcPct val="0"/>
              </a:spcAft>
              <a:defRPr/>
            </a:pPr>
            <a:fld id="{4C262964-2C62-4ABE-83BD-54D1640EF354}" type="datetime4">
              <a:rPr lang="en-US">
                <a:solidFill>
                  <a:srgbClr val="006699"/>
                </a:solidFill>
              </a:rPr>
              <a:pPr fontAlgn="base">
                <a:spcBef>
                  <a:spcPct val="0"/>
                </a:spcBef>
                <a:spcAft>
                  <a:spcPct val="0"/>
                </a:spcAft>
                <a:defRPr/>
              </a:pPr>
              <a:t>July 7, 2012</a:t>
            </a:fld>
            <a:endParaRPr lang="en-US" altLang="ja-JP">
              <a:solidFill>
                <a:srgbClr val="006699"/>
              </a:solidFill>
            </a:endParaRPr>
          </a:p>
        </p:txBody>
      </p:sp>
      <p:sp>
        <p:nvSpPr>
          <p:cNvPr id="8094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kumimoji="0" sz="1400"/>
            </a:lvl1pPr>
          </a:lstStyle>
          <a:p>
            <a:pPr fontAlgn="base">
              <a:spcBef>
                <a:spcPct val="0"/>
              </a:spcBef>
              <a:spcAft>
                <a:spcPct val="0"/>
              </a:spcAft>
              <a:defRPr/>
            </a:pPr>
            <a:r>
              <a:rPr lang="en-US" altLang="ja-JP">
                <a:solidFill>
                  <a:srgbClr val="006699"/>
                </a:solidFill>
              </a:rPr>
              <a:t>Shigeki Hirobayashi   University of Toyama</a:t>
            </a:r>
          </a:p>
        </p:txBody>
      </p:sp>
      <p:sp>
        <p:nvSpPr>
          <p:cNvPr id="8094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lvl1pPr>
          </a:lstStyle>
          <a:p>
            <a:pPr fontAlgn="base">
              <a:spcBef>
                <a:spcPct val="0"/>
              </a:spcBef>
              <a:spcAft>
                <a:spcPct val="0"/>
              </a:spcAft>
              <a:defRPr/>
            </a:pPr>
            <a:fld id="{FFF233FC-A567-4EC3-8101-E965DAFD239E}" type="slidenum">
              <a:rPr lang="en-US" altLang="ja-JP">
                <a:solidFill>
                  <a:srgbClr val="006699"/>
                </a:solidFill>
              </a:rPr>
              <a:pPr fontAlgn="base">
                <a:spcBef>
                  <a:spcPct val="0"/>
                </a:spcBef>
                <a:spcAft>
                  <a:spcPct val="0"/>
                </a:spcAft>
                <a:defRPr/>
              </a:pPr>
              <a:t>‹#›</a:t>
            </a:fld>
            <a:endParaRPr lang="en-US" altLang="ja-JP">
              <a:solidFill>
                <a:srgbClr val="006699"/>
              </a:solidFill>
            </a:endParaRPr>
          </a:p>
        </p:txBody>
      </p:sp>
    </p:spTree>
    <p:extLst>
      <p:ext uri="{BB962C8B-B14F-4D97-AF65-F5344CB8AC3E}">
        <p14:creationId xmlns:p14="http://schemas.microsoft.com/office/powerpoint/2010/main" val="369336399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Lst>
  <p:hf hdr="0"/>
  <p:txStyles>
    <p:titleStyle>
      <a:lvl1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2pPr>
      <a:lvl3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3pPr>
      <a:lvl4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4pPr>
      <a:lvl5pPr algn="ctr" rtl="0" eaLnBrk="0" fontAlgn="base" hangingPunct="0">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5pPr>
      <a:lvl6pPr marL="4572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6pPr>
      <a:lvl7pPr marL="9144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7pPr>
      <a:lvl8pPr marL="13716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8pPr>
      <a:lvl9pPr marL="1828800" algn="ctr" rtl="0" fontAlgn="base">
        <a:lnSpc>
          <a:spcPct val="90000"/>
        </a:lnSpc>
        <a:spcBef>
          <a:spcPct val="0"/>
        </a:spcBef>
        <a:spcAft>
          <a:spcPct val="0"/>
        </a:spcAft>
        <a:defRPr kumimoji="1" sz="4400">
          <a:solidFill>
            <a:schemeClr val="tx2"/>
          </a:solidFill>
          <a:effectLst>
            <a:outerShdw blurRad="38100" dist="38100" dir="2700000" algn="tl">
              <a:srgbClr val="C0C0C0"/>
            </a:outerShdw>
          </a:effectLst>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101.xml"/><Relationship Id="rId1" Type="http://schemas.openxmlformats.org/officeDocument/2006/relationships/vmlDrawing" Target="../drawings/vmlDrawing1.v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5.jpeg"/><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36.w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4.xml"/><Relationship Id="rId1" Type="http://schemas.openxmlformats.org/officeDocument/2006/relationships/vmlDrawing" Target="../drawings/vmlDrawing3.vml"/><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jpeg"/><Relationship Id="rId18" Type="http://schemas.openxmlformats.org/officeDocument/2006/relationships/image" Target="../media/image52.jpeg"/><Relationship Id="rId3" Type="http://schemas.openxmlformats.org/officeDocument/2006/relationships/image" Target="../media/image41.png"/><Relationship Id="rId21" Type="http://schemas.openxmlformats.org/officeDocument/2006/relationships/image" Target="../media/image55.jpeg"/><Relationship Id="rId7" Type="http://schemas.openxmlformats.org/officeDocument/2006/relationships/image" Target="../media/image43.png"/><Relationship Id="rId12" Type="http://schemas.openxmlformats.org/officeDocument/2006/relationships/image" Target="../media/image47.jpeg"/><Relationship Id="rId17" Type="http://schemas.openxmlformats.org/officeDocument/2006/relationships/image" Target="../media/image51.jpeg"/><Relationship Id="rId25" Type="http://schemas.openxmlformats.org/officeDocument/2006/relationships/image" Target="../media/image59.jpeg"/><Relationship Id="rId2" Type="http://schemas.openxmlformats.org/officeDocument/2006/relationships/image" Target="../media/image40.jpeg"/><Relationship Id="rId16" Type="http://schemas.openxmlformats.org/officeDocument/2006/relationships/image" Target="../media/image50.png"/><Relationship Id="rId20" Type="http://schemas.openxmlformats.org/officeDocument/2006/relationships/image" Target="../media/image54.jpeg"/><Relationship Id="rId1" Type="http://schemas.openxmlformats.org/officeDocument/2006/relationships/slideLayout" Target="../slideLayouts/slideLayout37.xml"/><Relationship Id="rId6" Type="http://schemas.openxmlformats.org/officeDocument/2006/relationships/hyperlink" Target="&#12487;&#12514;&#30011;&#20687;/esophagus.AVI" TargetMode="External"/><Relationship Id="rId11" Type="http://schemas.openxmlformats.org/officeDocument/2006/relationships/image" Target="../media/image46.png"/><Relationship Id="rId24" Type="http://schemas.openxmlformats.org/officeDocument/2006/relationships/image" Target="../media/image58.png"/><Relationship Id="rId5" Type="http://schemas.openxmlformats.org/officeDocument/2006/relationships/image" Target="../media/image42.jpeg"/><Relationship Id="rId15" Type="http://schemas.openxmlformats.org/officeDocument/2006/relationships/image" Target="../media/image49.jpeg"/><Relationship Id="rId23" Type="http://schemas.openxmlformats.org/officeDocument/2006/relationships/image" Target="../media/image57.jpeg"/><Relationship Id="rId10" Type="http://schemas.openxmlformats.org/officeDocument/2006/relationships/image" Target="../media/image45.png"/><Relationship Id="rId19" Type="http://schemas.openxmlformats.org/officeDocument/2006/relationships/image" Target="../media/image53.jpeg"/><Relationship Id="rId4" Type="http://schemas.openxmlformats.org/officeDocument/2006/relationships/hyperlink" Target="&#12487;&#12514;&#30011;&#20687;/thumb_3DAnime.mpg" TargetMode="External"/><Relationship Id="rId9" Type="http://schemas.openxmlformats.org/officeDocument/2006/relationships/hyperlink" Target="&#12487;&#12514;&#30011;&#20687;/1umRetina_Enface.AVI" TargetMode="External"/><Relationship Id="rId14" Type="http://schemas.openxmlformats.org/officeDocument/2006/relationships/hyperlink" Target="&#12487;&#12514;&#30011;&#20687;/ABC%20News%20on%20OCT%20in%20Cardiology.flv" TargetMode="External"/><Relationship Id="rId22"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37.xml"/><Relationship Id="rId1" Type="http://schemas.openxmlformats.org/officeDocument/2006/relationships/video" Target="file:///C:\Users\Shigeki%20HIROBAYASHI\Documents\OfficeWorks\Researches\Joint\santec\OCT&#36039;&#26009;(&#20001;&#28580;&#27096;)\Finger.mpg" TargetMode="External"/><Relationship Id="rId5" Type="http://schemas.openxmlformats.org/officeDocument/2006/relationships/image" Target="../media/image40.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slideLayout" Target="../slideLayouts/slideLayout38.xml"/><Relationship Id="rId1" Type="http://schemas.openxmlformats.org/officeDocument/2006/relationships/vmlDrawing" Target="../drawings/vmlDrawing4.vml"/><Relationship Id="rId5" Type="http://schemas.openxmlformats.org/officeDocument/2006/relationships/image" Target="../media/image62.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0.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95737" y="1412776"/>
            <a:ext cx="6609282" cy="1728787"/>
          </a:xfrm>
        </p:spPr>
        <p:txBody>
          <a:bodyPr/>
          <a:lstStyle/>
          <a:p>
            <a:r>
              <a:rPr lang="ja-JP" altLang="en-US" dirty="0"/>
              <a:t>高分解</a:t>
            </a:r>
            <a:r>
              <a:rPr lang="ja-JP" altLang="en-US" dirty="0" smtClean="0"/>
              <a:t>能の信号解析とその応用</a:t>
            </a:r>
            <a:endParaRPr lang="ja-JP" altLang="en-US" dirty="0"/>
          </a:p>
        </p:txBody>
      </p:sp>
      <p:sp>
        <p:nvSpPr>
          <p:cNvPr id="2051" name="Rectangle 3"/>
          <p:cNvSpPr>
            <a:spLocks noGrp="1" noChangeArrowheads="1"/>
          </p:cNvSpPr>
          <p:nvPr>
            <p:ph type="subTitle" idx="1"/>
          </p:nvPr>
        </p:nvSpPr>
        <p:spPr>
          <a:xfrm>
            <a:off x="707181" y="3411686"/>
            <a:ext cx="7858125" cy="1485900"/>
          </a:xfrm>
        </p:spPr>
        <p:txBody>
          <a:bodyPr/>
          <a:lstStyle/>
          <a:p>
            <a:pPr eaLnBrk="1" hangingPunct="1">
              <a:defRPr/>
            </a:pPr>
            <a:r>
              <a:rPr lang="ja-JP" altLang="en-US" dirty="0" smtClean="0"/>
              <a:t>富山大学大学院理工学研究部（工学）</a:t>
            </a:r>
            <a:endParaRPr lang="en-US" altLang="ja-JP" dirty="0" smtClean="0"/>
          </a:p>
          <a:p>
            <a:pPr eaLnBrk="1" hangingPunct="1">
              <a:defRPr/>
            </a:pPr>
            <a:r>
              <a:rPr lang="ja-JP" altLang="en-US" dirty="0" smtClean="0"/>
              <a:t>　教授　広林 茂樹</a:t>
            </a:r>
          </a:p>
        </p:txBody>
      </p:sp>
      <p:pic>
        <p:nvPicPr>
          <p:cNvPr id="11268" name="Picture 5" descr="newmark"/>
          <p:cNvPicPr>
            <a:picLocks noChangeAspect="1" noChangeArrowheads="1"/>
          </p:cNvPicPr>
          <p:nvPr/>
        </p:nvPicPr>
        <p:blipFill>
          <a:blip r:embed="rId3" cstate="print"/>
          <a:srcRect/>
          <a:stretch>
            <a:fillRect/>
          </a:stretch>
        </p:blipFill>
        <p:spPr bwMode="auto">
          <a:xfrm>
            <a:off x="-11360" y="116632"/>
            <a:ext cx="2411413" cy="1693863"/>
          </a:xfrm>
          <a:prstGeom prst="rect">
            <a:avLst/>
          </a:prstGeom>
          <a:noFill/>
          <a:ln w="9525">
            <a:noFill/>
            <a:miter lim="800000"/>
            <a:headEnd/>
            <a:tailEnd/>
          </a:ln>
        </p:spPr>
      </p:pic>
      <p:pic>
        <p:nvPicPr>
          <p:cNvPr id="11269" name="Picture 7" descr="1001b[1]"/>
          <p:cNvPicPr>
            <a:picLocks noChangeAspect="1" noChangeArrowheads="1"/>
          </p:cNvPicPr>
          <p:nvPr/>
        </p:nvPicPr>
        <p:blipFill>
          <a:blip r:embed="rId4" cstate="print"/>
          <a:srcRect/>
          <a:stretch>
            <a:fillRect/>
          </a:stretch>
        </p:blipFill>
        <p:spPr bwMode="auto">
          <a:xfrm>
            <a:off x="3563888" y="4912444"/>
            <a:ext cx="2144712" cy="1612900"/>
          </a:xfrm>
          <a:prstGeom prst="rect">
            <a:avLst/>
          </a:prstGeom>
          <a:noFill/>
          <a:ln w="9525">
            <a:noFill/>
            <a:miter lim="800000"/>
            <a:headEnd/>
            <a:tailEnd/>
          </a:ln>
        </p:spPr>
      </p:pic>
      <p:pic>
        <p:nvPicPr>
          <p:cNvPr id="11270" name="Picture 8" descr="1001c[1]"/>
          <p:cNvPicPr>
            <a:picLocks noChangeAspect="1" noChangeArrowheads="1"/>
          </p:cNvPicPr>
          <p:nvPr/>
        </p:nvPicPr>
        <p:blipFill>
          <a:blip r:embed="rId5" cstate="print"/>
          <a:srcRect/>
          <a:stretch>
            <a:fillRect/>
          </a:stretch>
        </p:blipFill>
        <p:spPr bwMode="auto">
          <a:xfrm>
            <a:off x="6315719" y="4912444"/>
            <a:ext cx="2144713" cy="1612900"/>
          </a:xfrm>
          <a:prstGeom prst="rect">
            <a:avLst/>
          </a:prstGeom>
          <a:noFill/>
          <a:ln w="9525">
            <a:noFill/>
            <a:miter lim="800000"/>
            <a:headEnd/>
            <a:tailEnd/>
          </a:ln>
        </p:spPr>
      </p:pic>
      <p:pic>
        <p:nvPicPr>
          <p:cNvPr id="11271" name="Picture 9" descr="1001a[1]"/>
          <p:cNvPicPr>
            <a:picLocks noChangeAspect="1" noChangeArrowheads="1"/>
          </p:cNvPicPr>
          <p:nvPr/>
        </p:nvPicPr>
        <p:blipFill>
          <a:blip r:embed="rId6" cstate="print"/>
          <a:srcRect/>
          <a:stretch>
            <a:fillRect/>
          </a:stretch>
        </p:blipFill>
        <p:spPr bwMode="auto">
          <a:xfrm>
            <a:off x="590550" y="4941168"/>
            <a:ext cx="2144713" cy="1612900"/>
          </a:xfrm>
          <a:prstGeom prst="rect">
            <a:avLst/>
          </a:prstGeom>
          <a:noFill/>
          <a:ln w="9525">
            <a:noFill/>
            <a:miter lim="800000"/>
            <a:headEnd/>
            <a:tailEnd/>
          </a:ln>
        </p:spPr>
      </p:pic>
    </p:spTree>
    <p:extLst>
      <p:ext uri="{BB962C8B-B14F-4D97-AF65-F5344CB8AC3E}">
        <p14:creationId xmlns:p14="http://schemas.microsoft.com/office/powerpoint/2010/main" val="369447074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付プレースホルダ 3"/>
          <p:cNvSpPr>
            <a:spLocks noGrp="1"/>
          </p:cNvSpPr>
          <p:nvPr>
            <p:ph type="dt" sz="quarter" idx="10"/>
          </p:nvPr>
        </p:nvSpPr>
        <p:spPr>
          <a:noFill/>
        </p:spPr>
        <p:txBody>
          <a:bodyPr/>
          <a:lstStyle/>
          <a:p>
            <a:fld id="{C79BBAB8-931A-49C4-A346-093B694F2780}" type="datetime4">
              <a:rPr lang="en-US" altLang="ja-JP" smtClean="0"/>
              <a:pPr/>
              <a:t>July 7, 2012</a:t>
            </a:fld>
            <a:endParaRPr lang="en-US" altLang="ja-JP" smtClean="0"/>
          </a:p>
        </p:txBody>
      </p:sp>
      <p:sp>
        <p:nvSpPr>
          <p:cNvPr id="21507" name="フッター プレースホルダ 4"/>
          <p:cNvSpPr>
            <a:spLocks noGrp="1"/>
          </p:cNvSpPr>
          <p:nvPr>
            <p:ph type="ftr" sz="quarter" idx="11"/>
          </p:nvPr>
        </p:nvSpPr>
        <p:spPr>
          <a:noFill/>
        </p:spPr>
        <p:txBody>
          <a:bodyPr/>
          <a:lstStyle/>
          <a:p>
            <a:r>
              <a:rPr lang="en-US" altLang="ja-JP" smtClean="0"/>
              <a:t>Shigeki Hirobayashi   University of Toyama</a:t>
            </a:r>
          </a:p>
        </p:txBody>
      </p:sp>
      <p:sp>
        <p:nvSpPr>
          <p:cNvPr id="21508" name="スライド番号プレースホルダ 5"/>
          <p:cNvSpPr>
            <a:spLocks noGrp="1"/>
          </p:cNvSpPr>
          <p:nvPr>
            <p:ph type="sldNum" sz="quarter" idx="12"/>
          </p:nvPr>
        </p:nvSpPr>
        <p:spPr>
          <a:noFill/>
        </p:spPr>
        <p:txBody>
          <a:bodyPr/>
          <a:lstStyle/>
          <a:p>
            <a:fld id="{D8E0B55B-5804-4473-A1FF-97D71EC822FB}" type="slidenum">
              <a:rPr lang="en-US" altLang="ja-JP" smtClean="0"/>
              <a:pPr/>
              <a:t>10</a:t>
            </a:fld>
            <a:endParaRPr lang="en-US" altLang="ja-JP" smtClean="0"/>
          </a:p>
        </p:txBody>
      </p:sp>
      <p:sp>
        <p:nvSpPr>
          <p:cNvPr id="185346" name="Rectangle 2"/>
          <p:cNvSpPr>
            <a:spLocks noGrp="1" noChangeArrowheads="1"/>
          </p:cNvSpPr>
          <p:nvPr>
            <p:ph type="title"/>
          </p:nvPr>
        </p:nvSpPr>
        <p:spPr>
          <a:xfrm>
            <a:off x="468313" y="-531813"/>
            <a:ext cx="8243887" cy="1314451"/>
          </a:xfrm>
        </p:spPr>
        <p:txBody>
          <a:bodyPr/>
          <a:lstStyle/>
          <a:p>
            <a:pPr>
              <a:defRPr/>
            </a:pPr>
            <a:r>
              <a:rPr lang="ja-JP" altLang="en-US"/>
              <a:t>解析例</a:t>
            </a:r>
          </a:p>
        </p:txBody>
      </p:sp>
      <p:pic>
        <p:nvPicPr>
          <p:cNvPr id="21510" name="Picture 3" descr="wav"/>
          <p:cNvPicPr>
            <a:picLocks noChangeAspect="1" noChangeArrowheads="1"/>
          </p:cNvPicPr>
          <p:nvPr/>
        </p:nvPicPr>
        <p:blipFill>
          <a:blip r:embed="rId3" cstate="print"/>
          <a:srcRect/>
          <a:stretch>
            <a:fillRect/>
          </a:stretch>
        </p:blipFill>
        <p:spPr bwMode="auto">
          <a:xfrm>
            <a:off x="179388" y="981075"/>
            <a:ext cx="3816350" cy="1506538"/>
          </a:xfrm>
          <a:prstGeom prst="rect">
            <a:avLst/>
          </a:prstGeom>
          <a:noFill/>
          <a:ln w="9525">
            <a:noFill/>
            <a:miter lim="800000"/>
            <a:headEnd/>
            <a:tailEnd/>
          </a:ln>
        </p:spPr>
      </p:pic>
      <p:pic>
        <p:nvPicPr>
          <p:cNvPr id="21511" name="Picture 4" descr="freq"/>
          <p:cNvPicPr>
            <a:picLocks noChangeAspect="1" noChangeArrowheads="1"/>
          </p:cNvPicPr>
          <p:nvPr/>
        </p:nvPicPr>
        <p:blipFill>
          <a:blip r:embed="rId4" cstate="print"/>
          <a:srcRect/>
          <a:stretch>
            <a:fillRect/>
          </a:stretch>
        </p:blipFill>
        <p:spPr bwMode="auto">
          <a:xfrm>
            <a:off x="3708400" y="692150"/>
            <a:ext cx="4876800" cy="5616575"/>
          </a:xfrm>
          <a:prstGeom prst="rect">
            <a:avLst/>
          </a:prstGeom>
          <a:noFill/>
          <a:ln w="9525">
            <a:noFill/>
            <a:miter lim="800000"/>
            <a:headEnd/>
            <a:tailEnd/>
          </a:ln>
        </p:spPr>
      </p:pic>
      <p:sp>
        <p:nvSpPr>
          <p:cNvPr id="21512" name="Text Box 5"/>
          <p:cNvSpPr txBox="1">
            <a:spLocks noChangeArrowheads="1"/>
          </p:cNvSpPr>
          <p:nvPr/>
        </p:nvSpPr>
        <p:spPr bwMode="auto">
          <a:xfrm>
            <a:off x="684213" y="2492375"/>
            <a:ext cx="2952750" cy="339725"/>
          </a:xfrm>
          <a:prstGeom prst="rect">
            <a:avLst/>
          </a:prstGeom>
          <a:noFill/>
          <a:ln w="9525" algn="ctr">
            <a:noFill/>
            <a:miter lim="800000"/>
            <a:headEnd/>
            <a:tailEnd/>
          </a:ln>
        </p:spPr>
        <p:txBody>
          <a:bodyPr>
            <a:spAutoFit/>
          </a:bodyPr>
          <a:lstStyle/>
          <a:p>
            <a:pPr marL="342900" indent="-342900">
              <a:spcBef>
                <a:spcPct val="50000"/>
              </a:spcBef>
            </a:pPr>
            <a:r>
              <a:rPr lang="ja-JP" altLang="en-US"/>
              <a:t>信号解析結果（</a:t>
            </a:r>
            <a:r>
              <a:rPr lang="en-US" altLang="ja-JP"/>
              <a:t>4</a:t>
            </a:r>
            <a:r>
              <a:rPr lang="ja-JP" altLang="en-US"/>
              <a:t>本の場合）</a:t>
            </a:r>
          </a:p>
        </p:txBody>
      </p:sp>
      <p:sp>
        <p:nvSpPr>
          <p:cNvPr id="21513" name="Text Box 6"/>
          <p:cNvSpPr txBox="1">
            <a:spLocks noChangeArrowheads="1"/>
          </p:cNvSpPr>
          <p:nvPr/>
        </p:nvSpPr>
        <p:spPr bwMode="auto">
          <a:xfrm>
            <a:off x="468313" y="4941888"/>
            <a:ext cx="3097212" cy="587375"/>
          </a:xfrm>
          <a:prstGeom prst="rect">
            <a:avLst/>
          </a:prstGeom>
          <a:noFill/>
          <a:ln w="9525" algn="ctr">
            <a:noFill/>
            <a:miter lim="800000"/>
            <a:headEnd/>
            <a:tailEnd/>
          </a:ln>
        </p:spPr>
        <p:txBody>
          <a:bodyPr>
            <a:spAutoFit/>
          </a:bodyPr>
          <a:lstStyle/>
          <a:p>
            <a:pPr marL="342900" indent="-342900">
              <a:spcBef>
                <a:spcPct val="50000"/>
              </a:spcBef>
            </a:pPr>
            <a:r>
              <a:rPr lang="en-US" altLang="ja-JP"/>
              <a:t>NHA</a:t>
            </a:r>
            <a:r>
              <a:rPr lang="ja-JP" altLang="en-US"/>
              <a:t>の解析結果は線</a:t>
            </a:r>
            <a:r>
              <a:rPr lang="en-US" altLang="ja-JP"/>
              <a:t>(</a:t>
            </a:r>
            <a:r>
              <a:rPr lang="ja-JP" altLang="en-US"/>
              <a:t>点</a:t>
            </a:r>
            <a:r>
              <a:rPr lang="en-US" altLang="ja-JP"/>
              <a:t>)</a:t>
            </a:r>
            <a:r>
              <a:rPr lang="ja-JP" altLang="en-US"/>
              <a:t>的にもとまる</a:t>
            </a:r>
          </a:p>
        </p:txBody>
      </p:sp>
      <p:sp>
        <p:nvSpPr>
          <p:cNvPr id="21514" name="Text Box 7"/>
          <p:cNvSpPr txBox="1">
            <a:spLocks noChangeArrowheads="1"/>
          </p:cNvSpPr>
          <p:nvPr/>
        </p:nvSpPr>
        <p:spPr bwMode="auto">
          <a:xfrm>
            <a:off x="395288" y="3213100"/>
            <a:ext cx="3259137" cy="835025"/>
          </a:xfrm>
          <a:prstGeom prst="rect">
            <a:avLst/>
          </a:prstGeom>
          <a:noFill/>
          <a:ln w="9525" algn="ctr">
            <a:noFill/>
            <a:miter lim="800000"/>
            <a:headEnd/>
            <a:tailEnd/>
          </a:ln>
        </p:spPr>
        <p:txBody>
          <a:bodyPr>
            <a:spAutoFit/>
          </a:bodyPr>
          <a:lstStyle/>
          <a:p>
            <a:pPr marL="342900" indent="-342900"/>
            <a:r>
              <a:rPr lang="en-US" altLang="ja-JP"/>
              <a:t>FFT</a:t>
            </a:r>
            <a:r>
              <a:rPr lang="ja-JP" altLang="en-US"/>
              <a:t>（</a:t>
            </a:r>
            <a:r>
              <a:rPr lang="en-US" altLang="ja-JP"/>
              <a:t>DFT</a:t>
            </a:r>
            <a:r>
              <a:rPr lang="ja-JP" altLang="en-US"/>
              <a:t>も同じ）は窓の影響によりメインローブ以外にもサイドローブが発生する</a:t>
            </a:r>
          </a:p>
        </p:txBody>
      </p:sp>
      <p:sp>
        <p:nvSpPr>
          <p:cNvPr id="21515" name="Text Box 8"/>
          <p:cNvSpPr txBox="1">
            <a:spLocks noChangeArrowheads="1"/>
          </p:cNvSpPr>
          <p:nvPr/>
        </p:nvSpPr>
        <p:spPr bwMode="auto">
          <a:xfrm>
            <a:off x="5940425" y="4581525"/>
            <a:ext cx="2952750" cy="835025"/>
          </a:xfrm>
          <a:prstGeom prst="rect">
            <a:avLst/>
          </a:prstGeom>
          <a:noFill/>
          <a:ln w="9525" algn="ctr">
            <a:noFill/>
            <a:miter lim="800000"/>
            <a:headEnd/>
            <a:tailEnd/>
          </a:ln>
        </p:spPr>
        <p:txBody>
          <a:bodyPr>
            <a:spAutoFit/>
          </a:bodyPr>
          <a:lstStyle/>
          <a:p>
            <a:pPr marL="342900" indent="-342900">
              <a:spcBef>
                <a:spcPct val="50000"/>
              </a:spcBef>
            </a:pPr>
            <a:r>
              <a:rPr lang="ja-JP" altLang="en-US"/>
              <a:t>　　サイドローブよりも小さいスペクトルも独立に抽出できる</a:t>
            </a:r>
          </a:p>
        </p:txBody>
      </p:sp>
      <p:sp>
        <p:nvSpPr>
          <p:cNvPr id="21516" name="Line 9"/>
          <p:cNvSpPr>
            <a:spLocks noChangeShapeType="1"/>
          </p:cNvSpPr>
          <p:nvPr/>
        </p:nvSpPr>
        <p:spPr bwMode="auto">
          <a:xfrm flipH="1">
            <a:off x="6372225" y="5445125"/>
            <a:ext cx="71438" cy="288925"/>
          </a:xfrm>
          <a:prstGeom prst="line">
            <a:avLst/>
          </a:prstGeom>
          <a:noFill/>
          <a:ln w="9525">
            <a:solidFill>
              <a:srgbClr val="FF0000"/>
            </a:solidFill>
            <a:round/>
            <a:headEnd/>
            <a:tailEnd type="triangle" w="med" len="med"/>
          </a:ln>
        </p:spPr>
        <p:txBody>
          <a:bodyPr/>
          <a:lstStyle/>
          <a:p>
            <a:endParaRPr lang="ja-JP" altLang="en-US"/>
          </a:p>
        </p:txBody>
      </p:sp>
      <p:sp>
        <p:nvSpPr>
          <p:cNvPr id="21517" name="Text Box 10"/>
          <p:cNvSpPr txBox="1">
            <a:spLocks noChangeArrowheads="1"/>
          </p:cNvSpPr>
          <p:nvPr/>
        </p:nvSpPr>
        <p:spPr bwMode="auto">
          <a:xfrm>
            <a:off x="4716463" y="1052513"/>
            <a:ext cx="412750" cy="339725"/>
          </a:xfrm>
          <a:prstGeom prst="rect">
            <a:avLst/>
          </a:prstGeom>
          <a:noFill/>
          <a:ln w="9525" algn="ctr">
            <a:noFill/>
            <a:miter lim="800000"/>
            <a:headEnd/>
            <a:tailEnd/>
          </a:ln>
        </p:spPr>
        <p:txBody>
          <a:bodyPr>
            <a:spAutoFit/>
          </a:bodyPr>
          <a:lstStyle/>
          <a:p>
            <a:pPr marL="342900" indent="-342900"/>
            <a:r>
              <a:rPr lang="en-US" altLang="ja-JP"/>
              <a:t>①</a:t>
            </a:r>
          </a:p>
        </p:txBody>
      </p:sp>
      <p:sp>
        <p:nvSpPr>
          <p:cNvPr id="21518" name="Text Box 11"/>
          <p:cNvSpPr txBox="1">
            <a:spLocks noChangeArrowheads="1"/>
          </p:cNvSpPr>
          <p:nvPr/>
        </p:nvSpPr>
        <p:spPr bwMode="auto">
          <a:xfrm>
            <a:off x="5651500" y="765175"/>
            <a:ext cx="412750" cy="339725"/>
          </a:xfrm>
          <a:prstGeom prst="rect">
            <a:avLst/>
          </a:prstGeom>
          <a:noFill/>
          <a:ln w="9525" algn="ctr">
            <a:noFill/>
            <a:miter lim="800000"/>
            <a:headEnd/>
            <a:tailEnd/>
          </a:ln>
        </p:spPr>
        <p:txBody>
          <a:bodyPr>
            <a:spAutoFit/>
          </a:bodyPr>
          <a:lstStyle/>
          <a:p>
            <a:pPr marL="342900" indent="-342900"/>
            <a:r>
              <a:rPr lang="en-US" altLang="ja-JP"/>
              <a:t>②</a:t>
            </a:r>
          </a:p>
        </p:txBody>
      </p:sp>
      <p:sp>
        <p:nvSpPr>
          <p:cNvPr id="21519" name="Text Box 12"/>
          <p:cNvSpPr txBox="1">
            <a:spLocks noChangeArrowheads="1"/>
          </p:cNvSpPr>
          <p:nvPr/>
        </p:nvSpPr>
        <p:spPr bwMode="auto">
          <a:xfrm>
            <a:off x="6084888" y="1844675"/>
            <a:ext cx="412750" cy="339725"/>
          </a:xfrm>
          <a:prstGeom prst="rect">
            <a:avLst/>
          </a:prstGeom>
          <a:noFill/>
          <a:ln w="9525" algn="ctr">
            <a:noFill/>
            <a:miter lim="800000"/>
            <a:headEnd/>
            <a:tailEnd/>
          </a:ln>
        </p:spPr>
        <p:txBody>
          <a:bodyPr>
            <a:spAutoFit/>
          </a:bodyPr>
          <a:lstStyle/>
          <a:p>
            <a:pPr marL="342900" indent="-342900"/>
            <a:r>
              <a:rPr lang="en-US" altLang="ja-JP"/>
              <a:t>③</a:t>
            </a:r>
          </a:p>
        </p:txBody>
      </p:sp>
      <p:sp>
        <p:nvSpPr>
          <p:cNvPr id="21520" name="Text Box 13"/>
          <p:cNvSpPr txBox="1">
            <a:spLocks noChangeArrowheads="1"/>
          </p:cNvSpPr>
          <p:nvPr/>
        </p:nvSpPr>
        <p:spPr bwMode="auto">
          <a:xfrm>
            <a:off x="7092950" y="1268413"/>
            <a:ext cx="412750" cy="339725"/>
          </a:xfrm>
          <a:prstGeom prst="rect">
            <a:avLst/>
          </a:prstGeom>
          <a:noFill/>
          <a:ln w="9525" algn="ctr">
            <a:noFill/>
            <a:miter lim="800000"/>
            <a:headEnd/>
            <a:tailEnd/>
          </a:ln>
        </p:spPr>
        <p:txBody>
          <a:bodyPr>
            <a:spAutoFit/>
          </a:bodyPr>
          <a:lstStyle/>
          <a:p>
            <a:pPr marL="342900" indent="-342900"/>
            <a:r>
              <a:rPr lang="en-US" altLang="ja-JP"/>
              <a:t>④</a:t>
            </a:r>
          </a:p>
        </p:txBody>
      </p:sp>
      <p:sp>
        <p:nvSpPr>
          <p:cNvPr id="21521" name="Text Box 14"/>
          <p:cNvSpPr txBox="1">
            <a:spLocks noChangeArrowheads="1"/>
          </p:cNvSpPr>
          <p:nvPr/>
        </p:nvSpPr>
        <p:spPr bwMode="auto">
          <a:xfrm>
            <a:off x="4932363" y="3068638"/>
            <a:ext cx="412750" cy="339725"/>
          </a:xfrm>
          <a:prstGeom prst="rect">
            <a:avLst/>
          </a:prstGeom>
          <a:noFill/>
          <a:ln w="9525" algn="ctr">
            <a:noFill/>
            <a:miter lim="800000"/>
            <a:headEnd/>
            <a:tailEnd/>
          </a:ln>
        </p:spPr>
        <p:txBody>
          <a:bodyPr>
            <a:spAutoFit/>
          </a:bodyPr>
          <a:lstStyle/>
          <a:p>
            <a:pPr marL="342900" indent="-342900"/>
            <a:r>
              <a:rPr lang="en-US" altLang="ja-JP"/>
              <a:t>①</a:t>
            </a:r>
          </a:p>
        </p:txBody>
      </p:sp>
      <p:sp>
        <p:nvSpPr>
          <p:cNvPr id="21522" name="Text Box 15"/>
          <p:cNvSpPr txBox="1">
            <a:spLocks noChangeArrowheads="1"/>
          </p:cNvSpPr>
          <p:nvPr/>
        </p:nvSpPr>
        <p:spPr bwMode="auto">
          <a:xfrm>
            <a:off x="5795963" y="2997200"/>
            <a:ext cx="412750" cy="339725"/>
          </a:xfrm>
          <a:prstGeom prst="rect">
            <a:avLst/>
          </a:prstGeom>
          <a:noFill/>
          <a:ln w="9525" algn="ctr">
            <a:noFill/>
            <a:miter lim="800000"/>
            <a:headEnd/>
            <a:tailEnd/>
          </a:ln>
        </p:spPr>
        <p:txBody>
          <a:bodyPr>
            <a:spAutoFit/>
          </a:bodyPr>
          <a:lstStyle/>
          <a:p>
            <a:pPr marL="342900" indent="-342900"/>
            <a:r>
              <a:rPr lang="en-US" altLang="ja-JP"/>
              <a:t>②</a:t>
            </a:r>
          </a:p>
        </p:txBody>
      </p:sp>
      <p:sp>
        <p:nvSpPr>
          <p:cNvPr id="21523" name="Text Box 16"/>
          <p:cNvSpPr txBox="1">
            <a:spLocks noChangeArrowheads="1"/>
          </p:cNvSpPr>
          <p:nvPr/>
        </p:nvSpPr>
        <p:spPr bwMode="auto">
          <a:xfrm>
            <a:off x="5795963" y="4652963"/>
            <a:ext cx="412750" cy="339725"/>
          </a:xfrm>
          <a:prstGeom prst="rect">
            <a:avLst/>
          </a:prstGeom>
          <a:noFill/>
          <a:ln w="9525" algn="ctr">
            <a:noFill/>
            <a:miter lim="800000"/>
            <a:headEnd/>
            <a:tailEnd/>
          </a:ln>
        </p:spPr>
        <p:txBody>
          <a:bodyPr>
            <a:spAutoFit/>
          </a:bodyPr>
          <a:lstStyle/>
          <a:p>
            <a:pPr marL="342900" indent="-342900"/>
            <a:r>
              <a:rPr lang="en-US" altLang="ja-JP"/>
              <a:t>②</a:t>
            </a:r>
          </a:p>
        </p:txBody>
      </p:sp>
      <p:sp>
        <p:nvSpPr>
          <p:cNvPr id="21524" name="Text Box 17"/>
          <p:cNvSpPr txBox="1">
            <a:spLocks noChangeArrowheads="1"/>
          </p:cNvSpPr>
          <p:nvPr/>
        </p:nvSpPr>
        <p:spPr bwMode="auto">
          <a:xfrm>
            <a:off x="6011863" y="5516563"/>
            <a:ext cx="412750" cy="339725"/>
          </a:xfrm>
          <a:prstGeom prst="rect">
            <a:avLst/>
          </a:prstGeom>
          <a:noFill/>
          <a:ln w="9525" algn="ctr">
            <a:noFill/>
            <a:miter lim="800000"/>
            <a:headEnd/>
            <a:tailEnd/>
          </a:ln>
        </p:spPr>
        <p:txBody>
          <a:bodyPr>
            <a:spAutoFit/>
          </a:bodyPr>
          <a:lstStyle/>
          <a:p>
            <a:pPr marL="342900" indent="-342900"/>
            <a:r>
              <a:rPr lang="en-US" altLang="ja-JP"/>
              <a:t>③</a:t>
            </a:r>
          </a:p>
        </p:txBody>
      </p:sp>
      <p:sp>
        <p:nvSpPr>
          <p:cNvPr id="21525" name="Text Box 18"/>
          <p:cNvSpPr txBox="1">
            <a:spLocks noChangeArrowheads="1"/>
          </p:cNvSpPr>
          <p:nvPr/>
        </p:nvSpPr>
        <p:spPr bwMode="auto">
          <a:xfrm>
            <a:off x="7235825" y="3141663"/>
            <a:ext cx="412750" cy="339725"/>
          </a:xfrm>
          <a:prstGeom prst="rect">
            <a:avLst/>
          </a:prstGeom>
          <a:noFill/>
          <a:ln w="9525" algn="ctr">
            <a:noFill/>
            <a:miter lim="800000"/>
            <a:headEnd/>
            <a:tailEnd/>
          </a:ln>
        </p:spPr>
        <p:txBody>
          <a:bodyPr>
            <a:spAutoFit/>
          </a:bodyPr>
          <a:lstStyle/>
          <a:p>
            <a:pPr marL="342900" indent="-342900"/>
            <a:r>
              <a:rPr lang="en-US" altLang="ja-JP"/>
              <a:t>④</a:t>
            </a:r>
          </a:p>
        </p:txBody>
      </p:sp>
      <p:sp>
        <p:nvSpPr>
          <p:cNvPr id="21526" name="Text Box 19"/>
          <p:cNvSpPr txBox="1">
            <a:spLocks noChangeArrowheads="1"/>
          </p:cNvSpPr>
          <p:nvPr/>
        </p:nvSpPr>
        <p:spPr bwMode="auto">
          <a:xfrm>
            <a:off x="7235825" y="5157788"/>
            <a:ext cx="412750" cy="339725"/>
          </a:xfrm>
          <a:prstGeom prst="rect">
            <a:avLst/>
          </a:prstGeom>
          <a:noFill/>
          <a:ln w="9525" algn="ctr">
            <a:noFill/>
            <a:miter lim="800000"/>
            <a:headEnd/>
            <a:tailEnd/>
          </a:ln>
        </p:spPr>
        <p:txBody>
          <a:bodyPr>
            <a:spAutoFit/>
          </a:bodyPr>
          <a:lstStyle/>
          <a:p>
            <a:pPr marL="342900" indent="-342900"/>
            <a:r>
              <a:rPr lang="en-US" altLang="ja-JP"/>
              <a:t>④</a:t>
            </a:r>
          </a:p>
        </p:txBody>
      </p:sp>
      <p:sp>
        <p:nvSpPr>
          <p:cNvPr id="21527" name="Text Box 20"/>
          <p:cNvSpPr txBox="1">
            <a:spLocks noChangeArrowheads="1"/>
          </p:cNvSpPr>
          <p:nvPr/>
        </p:nvSpPr>
        <p:spPr bwMode="auto">
          <a:xfrm>
            <a:off x="4932363" y="4868863"/>
            <a:ext cx="412750" cy="339725"/>
          </a:xfrm>
          <a:prstGeom prst="rect">
            <a:avLst/>
          </a:prstGeom>
          <a:noFill/>
          <a:ln w="9525" algn="ctr">
            <a:noFill/>
            <a:miter lim="800000"/>
            <a:headEnd/>
            <a:tailEnd/>
          </a:ln>
        </p:spPr>
        <p:txBody>
          <a:bodyPr>
            <a:spAutoFit/>
          </a:bodyPr>
          <a:lstStyle/>
          <a:p>
            <a:pPr marL="342900" indent="-342900"/>
            <a:r>
              <a:rPr lang="en-US" altLang="ja-JP"/>
              <a:t>①</a:t>
            </a:r>
          </a:p>
        </p:txBody>
      </p:sp>
    </p:spTree>
    <p:extLst>
      <p:ext uri="{BB962C8B-B14F-4D97-AF65-F5344CB8AC3E}">
        <p14:creationId xmlns:p14="http://schemas.microsoft.com/office/powerpoint/2010/main" val="25693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ja-JP" altLang="en-US"/>
              <a:t>短時間窓周波数解析</a:t>
            </a:r>
          </a:p>
        </p:txBody>
      </p:sp>
      <p:pic>
        <p:nvPicPr>
          <p:cNvPr id="8195" name="Picture 3" descr="WS000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0" y="1413222"/>
            <a:ext cx="85740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4"/>
          <p:cNvSpPr>
            <a:spLocks noChangeShapeType="1"/>
          </p:cNvSpPr>
          <p:nvPr/>
        </p:nvSpPr>
        <p:spPr bwMode="auto">
          <a:xfrm>
            <a:off x="1403350" y="4150072"/>
            <a:ext cx="720725" cy="0"/>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197" name="Line 5"/>
          <p:cNvSpPr>
            <a:spLocks noChangeShapeType="1"/>
          </p:cNvSpPr>
          <p:nvPr/>
        </p:nvSpPr>
        <p:spPr bwMode="auto">
          <a:xfrm>
            <a:off x="1776413" y="4448522"/>
            <a:ext cx="708025" cy="1588"/>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198" name="Line 6"/>
          <p:cNvSpPr>
            <a:spLocks noChangeShapeType="1"/>
          </p:cNvSpPr>
          <p:nvPr/>
        </p:nvSpPr>
        <p:spPr bwMode="auto">
          <a:xfrm>
            <a:off x="2119313" y="4719985"/>
            <a:ext cx="725487" cy="1587"/>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199" name="Line 7"/>
          <p:cNvSpPr>
            <a:spLocks noChangeShapeType="1"/>
          </p:cNvSpPr>
          <p:nvPr/>
        </p:nvSpPr>
        <p:spPr bwMode="auto">
          <a:xfrm>
            <a:off x="2484438" y="4991447"/>
            <a:ext cx="720725" cy="0"/>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0" name="Line 8"/>
          <p:cNvSpPr>
            <a:spLocks noChangeShapeType="1"/>
          </p:cNvSpPr>
          <p:nvPr/>
        </p:nvSpPr>
        <p:spPr bwMode="auto">
          <a:xfrm>
            <a:off x="2844800" y="5256560"/>
            <a:ext cx="719138" cy="1587"/>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1" name="Line 9"/>
          <p:cNvSpPr>
            <a:spLocks noChangeShapeType="1"/>
          </p:cNvSpPr>
          <p:nvPr/>
        </p:nvSpPr>
        <p:spPr bwMode="auto">
          <a:xfrm>
            <a:off x="3203575" y="5532785"/>
            <a:ext cx="720725" cy="1587"/>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2" name="Line 10"/>
          <p:cNvSpPr>
            <a:spLocks noChangeShapeType="1"/>
          </p:cNvSpPr>
          <p:nvPr/>
        </p:nvSpPr>
        <p:spPr bwMode="auto">
          <a:xfrm>
            <a:off x="3562350" y="5804247"/>
            <a:ext cx="722313" cy="0"/>
          </a:xfrm>
          <a:prstGeom prst="line">
            <a:avLst/>
          </a:prstGeom>
          <a:noFill/>
          <a:ln w="38100" cap="flat" cmpd="sng">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3" name="Line 11"/>
          <p:cNvSpPr>
            <a:spLocks noChangeShapeType="1"/>
          </p:cNvSpPr>
          <p:nvPr/>
        </p:nvSpPr>
        <p:spPr bwMode="auto">
          <a:xfrm flipH="1">
            <a:off x="1403350" y="1629122"/>
            <a:ext cx="0" cy="2663825"/>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4" name="Line 12"/>
          <p:cNvSpPr>
            <a:spLocks noChangeShapeType="1"/>
          </p:cNvSpPr>
          <p:nvPr/>
        </p:nvSpPr>
        <p:spPr bwMode="auto">
          <a:xfrm>
            <a:off x="2124075" y="1630710"/>
            <a:ext cx="1588" cy="3167062"/>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5" name="Line 13"/>
          <p:cNvSpPr>
            <a:spLocks noChangeShapeType="1"/>
          </p:cNvSpPr>
          <p:nvPr/>
        </p:nvSpPr>
        <p:spPr bwMode="auto">
          <a:xfrm>
            <a:off x="1765300" y="1629122"/>
            <a:ext cx="0" cy="2879725"/>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6" name="Line 14"/>
          <p:cNvSpPr>
            <a:spLocks noChangeShapeType="1"/>
          </p:cNvSpPr>
          <p:nvPr/>
        </p:nvSpPr>
        <p:spPr bwMode="auto">
          <a:xfrm>
            <a:off x="2484438" y="1629122"/>
            <a:ext cx="1587" cy="3455988"/>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7" name="Line 15"/>
          <p:cNvSpPr>
            <a:spLocks noChangeShapeType="1"/>
          </p:cNvSpPr>
          <p:nvPr/>
        </p:nvSpPr>
        <p:spPr bwMode="auto">
          <a:xfrm>
            <a:off x="2844800" y="1629122"/>
            <a:ext cx="0" cy="3743325"/>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8" name="Line 16"/>
          <p:cNvSpPr>
            <a:spLocks noChangeShapeType="1"/>
          </p:cNvSpPr>
          <p:nvPr/>
        </p:nvSpPr>
        <p:spPr bwMode="auto">
          <a:xfrm flipH="1">
            <a:off x="3205163" y="1629122"/>
            <a:ext cx="0" cy="4032250"/>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09" name="Line 17"/>
          <p:cNvSpPr>
            <a:spLocks noChangeShapeType="1"/>
          </p:cNvSpPr>
          <p:nvPr/>
        </p:nvSpPr>
        <p:spPr bwMode="auto">
          <a:xfrm>
            <a:off x="3565525" y="1629122"/>
            <a:ext cx="0" cy="4248150"/>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10" name="Line 18"/>
          <p:cNvSpPr>
            <a:spLocks noChangeShapeType="1"/>
          </p:cNvSpPr>
          <p:nvPr/>
        </p:nvSpPr>
        <p:spPr bwMode="auto">
          <a:xfrm>
            <a:off x="3924300" y="1629122"/>
            <a:ext cx="0" cy="4032250"/>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
        <p:nvSpPr>
          <p:cNvPr id="8211" name="Line 19"/>
          <p:cNvSpPr>
            <a:spLocks noChangeShapeType="1"/>
          </p:cNvSpPr>
          <p:nvPr/>
        </p:nvSpPr>
        <p:spPr bwMode="auto">
          <a:xfrm>
            <a:off x="4283075" y="1629122"/>
            <a:ext cx="0" cy="4248150"/>
          </a:xfrm>
          <a:prstGeom prst="line">
            <a:avLst/>
          </a:prstGeom>
          <a:noFill/>
          <a:ln w="1905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spTree>
    <p:extLst>
      <p:ext uri="{BB962C8B-B14F-4D97-AF65-F5344CB8AC3E}">
        <p14:creationId xmlns:p14="http://schemas.microsoft.com/office/powerpoint/2010/main" val="4228372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 6"/>
          <p:cNvSpPr>
            <a:spLocks noGrp="1"/>
          </p:cNvSpPr>
          <p:nvPr>
            <p:ph type="dt" sz="half" idx="10"/>
          </p:nvPr>
        </p:nvSpPr>
        <p:spPr/>
        <p:txBody>
          <a:bodyPr/>
          <a:lstStyle/>
          <a:p>
            <a:fld id="{3FF3E959-9B2F-4AF8-B8FD-E993DA080526}" type="datetime4">
              <a:rPr lang="en-US">
                <a:solidFill>
                  <a:srgbClr val="006699"/>
                </a:solidFill>
              </a:rPr>
              <a:pPr/>
              <a:t>July 7, 2012</a:t>
            </a:fld>
            <a:endParaRPr lang="en-US" altLang="ja-JP">
              <a:solidFill>
                <a:srgbClr val="006699"/>
              </a:solidFill>
            </a:endParaRPr>
          </a:p>
        </p:txBody>
      </p:sp>
      <p:sp>
        <p:nvSpPr>
          <p:cNvPr id="10" name="フッター プレースホルダ 7"/>
          <p:cNvSpPr>
            <a:spLocks noGrp="1"/>
          </p:cNvSpPr>
          <p:nvPr>
            <p:ph type="ftr" sz="quarter" idx="11"/>
          </p:nvPr>
        </p:nvSpPr>
        <p:spPr/>
        <p:txBody>
          <a:bodyPr/>
          <a:lstStyle/>
          <a:p>
            <a:r>
              <a:rPr lang="en-US" altLang="ja-JP">
                <a:solidFill>
                  <a:srgbClr val="006699"/>
                </a:solidFill>
              </a:rPr>
              <a:t>Shigeki Hirobayashi   University of Toyama</a:t>
            </a:r>
          </a:p>
        </p:txBody>
      </p:sp>
      <p:sp>
        <p:nvSpPr>
          <p:cNvPr id="11" name="スライド番号プレースホルダ 8"/>
          <p:cNvSpPr>
            <a:spLocks noGrp="1"/>
          </p:cNvSpPr>
          <p:nvPr>
            <p:ph type="sldNum" sz="quarter" idx="12"/>
          </p:nvPr>
        </p:nvSpPr>
        <p:spPr/>
        <p:txBody>
          <a:bodyPr/>
          <a:lstStyle/>
          <a:p>
            <a:fld id="{4D5A3DEE-F1FE-439A-B709-A7425AB276E0}" type="slidenum">
              <a:rPr lang="en-US" altLang="ja-JP">
                <a:solidFill>
                  <a:srgbClr val="006699"/>
                </a:solidFill>
              </a:rPr>
              <a:pPr/>
              <a:t>12</a:t>
            </a:fld>
            <a:endParaRPr lang="en-US" altLang="ja-JP">
              <a:solidFill>
                <a:srgbClr val="006699"/>
              </a:solidFill>
            </a:endParaRPr>
          </a:p>
        </p:txBody>
      </p:sp>
      <p:sp>
        <p:nvSpPr>
          <p:cNvPr id="253954" name="Rectangle 2"/>
          <p:cNvSpPr>
            <a:spLocks noGrp="1" noChangeArrowheads="1"/>
          </p:cNvSpPr>
          <p:nvPr>
            <p:ph type="title" sz="quarter"/>
          </p:nvPr>
        </p:nvSpPr>
        <p:spPr>
          <a:xfrm>
            <a:off x="468313" y="-171450"/>
            <a:ext cx="8243887" cy="1314450"/>
          </a:xfrm>
        </p:spPr>
        <p:txBody>
          <a:bodyPr/>
          <a:lstStyle/>
          <a:p>
            <a:r>
              <a:rPr lang="ja-JP" altLang="en-US"/>
              <a:t>減衰振動の特性</a:t>
            </a:r>
          </a:p>
        </p:txBody>
      </p:sp>
      <p:pic>
        <p:nvPicPr>
          <p:cNvPr id="253955" name="Picture 3" descr="3"/>
          <p:cNvPicPr>
            <a:picLocks noGrp="1" noChangeAspect="1" noChangeArrowheads="1"/>
          </p:cNvPicPr>
          <p:nvPr>
            <p:ph sz="quarter" idx="1"/>
          </p:nvPr>
        </p:nvPicPr>
        <p:blipFill>
          <a:blip r:embed="rId4" cstate="print"/>
          <a:srcRect/>
          <a:stretch>
            <a:fillRect/>
          </a:stretch>
        </p:blipFill>
        <p:spPr>
          <a:xfrm>
            <a:off x="5003800" y="4076700"/>
            <a:ext cx="2984500" cy="2189163"/>
          </a:xfrm>
          <a:noFill/>
          <a:ln/>
        </p:spPr>
      </p:pic>
      <p:pic>
        <p:nvPicPr>
          <p:cNvPr id="253956" name="Picture 4" descr="1"/>
          <p:cNvPicPr>
            <a:picLocks noGrp="1" noChangeAspect="1" noChangeArrowheads="1"/>
          </p:cNvPicPr>
          <p:nvPr>
            <p:ph sz="quarter" idx="2"/>
          </p:nvPr>
        </p:nvPicPr>
        <p:blipFill>
          <a:blip r:embed="rId5" cstate="print"/>
          <a:srcRect/>
          <a:stretch>
            <a:fillRect/>
          </a:stretch>
        </p:blipFill>
        <p:spPr>
          <a:xfrm>
            <a:off x="2916238" y="1844675"/>
            <a:ext cx="3111500" cy="2152650"/>
          </a:xfrm>
          <a:noFill/>
          <a:ln/>
        </p:spPr>
      </p:pic>
      <p:pic>
        <p:nvPicPr>
          <p:cNvPr id="253957" name="Picture 5" descr="2"/>
          <p:cNvPicPr>
            <a:picLocks noGrp="1" noChangeAspect="1" noChangeArrowheads="1"/>
          </p:cNvPicPr>
          <p:nvPr>
            <p:ph sz="quarter" idx="3"/>
          </p:nvPr>
        </p:nvPicPr>
        <p:blipFill>
          <a:blip r:embed="rId6" cstate="print"/>
          <a:srcRect/>
          <a:stretch>
            <a:fillRect/>
          </a:stretch>
        </p:blipFill>
        <p:spPr>
          <a:xfrm>
            <a:off x="1042988" y="4076700"/>
            <a:ext cx="3143250" cy="2189163"/>
          </a:xfrm>
          <a:noFill/>
          <a:ln/>
        </p:spPr>
      </p:pic>
      <p:graphicFrame>
        <p:nvGraphicFramePr>
          <p:cNvPr id="253958" name="Object 6"/>
          <p:cNvGraphicFramePr>
            <a:graphicFrameLocks noGrp="1" noChangeAspect="1"/>
          </p:cNvGraphicFramePr>
          <p:nvPr>
            <p:ph sz="quarter" idx="4"/>
          </p:nvPr>
        </p:nvGraphicFramePr>
        <p:xfrm>
          <a:off x="2843213" y="1196975"/>
          <a:ext cx="3284537" cy="563563"/>
        </p:xfrm>
        <a:graphic>
          <a:graphicData uri="http://schemas.openxmlformats.org/presentationml/2006/ole">
            <mc:AlternateContent xmlns:mc="http://schemas.openxmlformats.org/markup-compatibility/2006">
              <mc:Choice xmlns:v="urn:schemas-microsoft-com:vml" Requires="v">
                <p:oleObj spid="_x0000_s8199" name="数式" r:id="rId7" imgW="42638400" imgH="7302600" progId="Equation.3">
                  <p:embed/>
                </p:oleObj>
              </mc:Choice>
              <mc:Fallback>
                <p:oleObj name="数式" r:id="rId7" imgW="42638400" imgH="7302600" progId="Equation.3">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1196975"/>
                        <a:ext cx="3284537" cy="56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3959" name="Text Box 7"/>
          <p:cNvSpPr txBox="1">
            <a:spLocks noChangeArrowheads="1"/>
          </p:cNvSpPr>
          <p:nvPr/>
        </p:nvSpPr>
        <p:spPr bwMode="auto">
          <a:xfrm>
            <a:off x="6156325" y="3573463"/>
            <a:ext cx="2736850" cy="108267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pPr>
            <a:r>
              <a:rPr lang="ja-JP" altLang="en-US">
                <a:solidFill>
                  <a:srgbClr val="006699"/>
                </a:solidFill>
              </a:rPr>
              <a:t>周波数変化と振幅変化を個別に抽出することで時間信号の式の振幅と周波数に対応</a:t>
            </a:r>
          </a:p>
        </p:txBody>
      </p:sp>
      <p:sp>
        <p:nvSpPr>
          <p:cNvPr id="253960" name="Text Box 8"/>
          <p:cNvSpPr txBox="1">
            <a:spLocks noChangeArrowheads="1"/>
          </p:cNvSpPr>
          <p:nvPr/>
        </p:nvSpPr>
        <p:spPr bwMode="auto">
          <a:xfrm>
            <a:off x="2051050" y="4797425"/>
            <a:ext cx="2736850" cy="339725"/>
          </a:xfrm>
          <a:prstGeom prst="rect">
            <a:avLst/>
          </a:prstGeom>
          <a:noFill/>
          <a:ln w="9525" algn="ctr">
            <a:noFill/>
            <a:miter lim="800000"/>
            <a:headEnd/>
            <a:tailEnd/>
          </a:ln>
          <a:effectLst/>
        </p:spPr>
        <p:txBody>
          <a:bodyPr>
            <a:spAutoFit/>
          </a:bodyPr>
          <a:lstStyle/>
          <a:p>
            <a:pPr marL="342900" indent="-342900" fontAlgn="base">
              <a:spcBef>
                <a:spcPct val="50000"/>
              </a:spcBef>
              <a:spcAft>
                <a:spcPct val="0"/>
              </a:spcAft>
            </a:pPr>
            <a:r>
              <a:rPr lang="ja-JP" altLang="en-US">
                <a:solidFill>
                  <a:srgbClr val="006699"/>
                </a:solidFill>
              </a:rPr>
              <a:t>一山の特性</a:t>
            </a:r>
          </a:p>
        </p:txBody>
      </p:sp>
      <p:sp>
        <p:nvSpPr>
          <p:cNvPr id="12" name="テキスト ボックス 11"/>
          <p:cNvSpPr txBox="1"/>
          <p:nvPr/>
        </p:nvSpPr>
        <p:spPr>
          <a:xfrm>
            <a:off x="5857884" y="1785926"/>
            <a:ext cx="3071834" cy="1384995"/>
          </a:xfrm>
          <a:prstGeom prst="rect">
            <a:avLst/>
          </a:prstGeom>
          <a:noFill/>
        </p:spPr>
        <p:txBody>
          <a:bodyPr wrap="square" rtlCol="0">
            <a:spAutoFit/>
          </a:bodyPr>
          <a:lstStyle/>
          <a:p>
            <a:pPr fontAlgn="base">
              <a:spcBef>
                <a:spcPct val="0"/>
              </a:spcBef>
              <a:spcAft>
                <a:spcPct val="0"/>
              </a:spcAft>
            </a:pPr>
            <a:r>
              <a:rPr lang="ja-JP" altLang="en-US" sz="2800" dirty="0" smtClean="0">
                <a:solidFill>
                  <a:srgbClr val="FF0000"/>
                </a:solidFill>
              </a:rPr>
              <a:t>時間分解能の向上</a:t>
            </a:r>
            <a:r>
              <a:rPr lang="ja-JP" altLang="en-US" sz="2800" dirty="0" smtClean="0">
                <a:solidFill>
                  <a:srgbClr val="006699"/>
                </a:solidFill>
              </a:rPr>
              <a:t>と</a:t>
            </a:r>
            <a:r>
              <a:rPr lang="ja-JP" altLang="en-US" sz="2800" dirty="0" smtClean="0">
                <a:solidFill>
                  <a:srgbClr val="FF0000"/>
                </a:solidFill>
              </a:rPr>
              <a:t>周波数分解能の向上</a:t>
            </a:r>
            <a:r>
              <a:rPr lang="ja-JP" altLang="en-US" sz="2800" dirty="0" smtClean="0">
                <a:solidFill>
                  <a:srgbClr val="006699"/>
                </a:solidFill>
              </a:rPr>
              <a:t>の両立</a:t>
            </a:r>
            <a:endParaRPr lang="ja-JP" altLang="en-US" sz="2800" dirty="0">
              <a:solidFill>
                <a:srgbClr val="006699"/>
              </a:solidFill>
            </a:endParaRPr>
          </a:p>
        </p:txBody>
      </p:sp>
    </p:spTree>
    <p:extLst>
      <p:ext uri="{BB962C8B-B14F-4D97-AF65-F5344CB8AC3E}">
        <p14:creationId xmlns:p14="http://schemas.microsoft.com/office/powerpoint/2010/main" val="78062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63" y="-285750"/>
            <a:ext cx="8243887" cy="1314450"/>
          </a:xfrm>
        </p:spPr>
        <p:txBody>
          <a:bodyPr/>
          <a:lstStyle/>
          <a:p>
            <a:pPr>
              <a:defRPr/>
            </a:pPr>
            <a:r>
              <a:rPr lang="ja-JP" altLang="en-US" dirty="0" smtClean="0"/>
              <a:t>主な適応分野</a:t>
            </a:r>
            <a:endParaRPr lang="ja-JP" altLang="en-US" dirty="0"/>
          </a:p>
        </p:txBody>
      </p:sp>
      <p:sp>
        <p:nvSpPr>
          <p:cNvPr id="4099" name="コンテンツ プレースホルダ 2"/>
          <p:cNvSpPr>
            <a:spLocks noGrp="1"/>
          </p:cNvSpPr>
          <p:nvPr>
            <p:ph idx="1"/>
          </p:nvPr>
        </p:nvSpPr>
        <p:spPr>
          <a:xfrm>
            <a:off x="214282" y="1000125"/>
            <a:ext cx="8715436" cy="2571750"/>
          </a:xfrm>
        </p:spPr>
        <p:txBody>
          <a:bodyPr/>
          <a:lstStyle/>
          <a:p>
            <a:r>
              <a:rPr lang="ja-JP" altLang="en-US" dirty="0" smtClean="0"/>
              <a:t>音波や光など波の性質をもつ信号を正確に解析可能</a:t>
            </a:r>
            <a:endParaRPr lang="en-US" altLang="ja-JP" dirty="0" smtClean="0"/>
          </a:p>
          <a:p>
            <a:pPr lvl="1"/>
            <a:r>
              <a:rPr lang="ja-JP" altLang="en-US" dirty="0" smtClean="0"/>
              <a:t>可聴域の音、水中音波（ソナー）、超音波、脳波、光</a:t>
            </a:r>
            <a:endParaRPr lang="en-US" altLang="ja-JP" dirty="0" smtClean="0"/>
          </a:p>
          <a:p>
            <a:pPr lvl="1"/>
            <a:r>
              <a:rPr lang="ja-JP" altLang="en-US" dirty="0" smtClean="0"/>
              <a:t>さまざまな分野に柔軟に対応でき、工学をはじめ、医療、経済学などにも応用可能</a:t>
            </a:r>
            <a:endParaRPr lang="en-US" altLang="ja-JP" dirty="0" smtClean="0"/>
          </a:p>
          <a:p>
            <a:pPr lvl="1"/>
            <a:endParaRPr lang="en-US" altLang="ja-JP" dirty="0" smtClean="0"/>
          </a:p>
          <a:p>
            <a:pPr lvl="1"/>
            <a:endParaRPr lang="en-US" altLang="ja-JP" dirty="0" smtClean="0"/>
          </a:p>
          <a:p>
            <a:pPr lvl="1"/>
            <a:endParaRPr lang="en-US" altLang="ja-JP" dirty="0" smtClean="0"/>
          </a:p>
        </p:txBody>
      </p:sp>
      <p:sp>
        <p:nvSpPr>
          <p:cNvPr id="4100" name="日付プレースホルダ 3"/>
          <p:cNvSpPr>
            <a:spLocks noGrp="1"/>
          </p:cNvSpPr>
          <p:nvPr>
            <p:ph type="dt" sz="quarter" idx="10"/>
          </p:nvPr>
        </p:nvSpPr>
        <p:spPr>
          <a:noFill/>
        </p:spPr>
        <p:txBody>
          <a:bodyPr/>
          <a:lstStyle/>
          <a:p>
            <a:fld id="{3534CC4E-8966-44FC-A327-0645D1434536}" type="datetime4">
              <a:rPr lang="en-US" altLang="ja-JP" smtClean="0"/>
              <a:pPr/>
              <a:t>July 7, 2012</a:t>
            </a:fld>
            <a:endParaRPr lang="en-US" altLang="ja-JP" smtClean="0"/>
          </a:p>
        </p:txBody>
      </p:sp>
      <p:sp>
        <p:nvSpPr>
          <p:cNvPr id="4101" name="フッター プレースホルダ 4"/>
          <p:cNvSpPr>
            <a:spLocks noGrp="1"/>
          </p:cNvSpPr>
          <p:nvPr>
            <p:ph type="ftr" sz="quarter" idx="11"/>
          </p:nvPr>
        </p:nvSpPr>
        <p:spPr>
          <a:noFill/>
        </p:spPr>
        <p:txBody>
          <a:bodyPr/>
          <a:lstStyle/>
          <a:p>
            <a:r>
              <a:rPr lang="en-US" altLang="ja-JP" smtClean="0"/>
              <a:t>Shigeki Hirobayashi   University of Toyama</a:t>
            </a:r>
          </a:p>
        </p:txBody>
      </p:sp>
      <p:sp>
        <p:nvSpPr>
          <p:cNvPr id="4102" name="スライド番号プレースホルダ 5"/>
          <p:cNvSpPr>
            <a:spLocks noGrp="1"/>
          </p:cNvSpPr>
          <p:nvPr>
            <p:ph type="sldNum" sz="quarter" idx="12"/>
          </p:nvPr>
        </p:nvSpPr>
        <p:spPr>
          <a:noFill/>
        </p:spPr>
        <p:txBody>
          <a:bodyPr/>
          <a:lstStyle/>
          <a:p>
            <a:fld id="{F30D4DB2-168A-4484-A817-762EDD554767}" type="slidenum">
              <a:rPr lang="en-US" altLang="ja-JP" smtClean="0"/>
              <a:pPr/>
              <a:t>13</a:t>
            </a:fld>
            <a:endParaRPr lang="en-US" altLang="ja-JP" smtClean="0"/>
          </a:p>
        </p:txBody>
      </p:sp>
      <p:pic>
        <p:nvPicPr>
          <p:cNvPr id="41989" name="Picture 5" descr="C:\Users\Shigeki HIROBAYASHI\AppData\Local\Microsoft\Windows\Temporary Internet Files\Content.IE5\IWDLWHFA\MPj04224380000[1].jpg"/>
          <p:cNvPicPr>
            <a:picLocks noChangeAspect="1" noChangeArrowheads="1"/>
          </p:cNvPicPr>
          <p:nvPr/>
        </p:nvPicPr>
        <p:blipFill>
          <a:blip r:embed="rId3" cstate="print"/>
          <a:srcRect/>
          <a:stretch>
            <a:fillRect/>
          </a:stretch>
        </p:blipFill>
        <p:spPr bwMode="auto">
          <a:xfrm>
            <a:off x="2643174" y="3571876"/>
            <a:ext cx="1860441" cy="1428760"/>
          </a:xfrm>
          <a:prstGeom prst="rect">
            <a:avLst/>
          </a:prstGeom>
          <a:ln>
            <a:noFill/>
          </a:ln>
          <a:effectLst>
            <a:softEdge rad="112500"/>
          </a:effectLst>
        </p:spPr>
      </p:pic>
      <p:pic>
        <p:nvPicPr>
          <p:cNvPr id="41993" name="Picture 9" descr="C:\Users\Shigeki HIROBAYASHI\AppData\Local\Microsoft\Windows\Temporary Internet Files\Content.IE5\ZEDCLO70\MPj04308150000[1].jpg"/>
          <p:cNvPicPr>
            <a:picLocks noChangeAspect="1" noChangeArrowheads="1"/>
          </p:cNvPicPr>
          <p:nvPr/>
        </p:nvPicPr>
        <p:blipFill>
          <a:blip r:embed="rId4" cstate="print"/>
          <a:srcRect/>
          <a:stretch>
            <a:fillRect/>
          </a:stretch>
        </p:blipFill>
        <p:spPr bwMode="auto">
          <a:xfrm>
            <a:off x="428596" y="5000636"/>
            <a:ext cx="1071570" cy="1380236"/>
          </a:xfrm>
          <a:prstGeom prst="rect">
            <a:avLst/>
          </a:prstGeom>
          <a:ln>
            <a:noFill/>
          </a:ln>
          <a:effectLst>
            <a:softEdge rad="112500"/>
          </a:effectLst>
        </p:spPr>
      </p:pic>
      <p:pic>
        <p:nvPicPr>
          <p:cNvPr id="41994" name="Picture 10" descr="C:\Users\Shigeki HIROBAYASHI\AppData\Local\Microsoft\Windows\Temporary Internet Files\Content.IE5\XFWRCHZ8\MPj03858020000[1].jpg"/>
          <p:cNvPicPr>
            <a:picLocks noChangeAspect="1" noChangeArrowheads="1"/>
          </p:cNvPicPr>
          <p:nvPr/>
        </p:nvPicPr>
        <p:blipFill>
          <a:blip r:embed="rId5" cstate="print"/>
          <a:srcRect/>
          <a:stretch>
            <a:fillRect/>
          </a:stretch>
        </p:blipFill>
        <p:spPr bwMode="auto">
          <a:xfrm>
            <a:off x="4857752" y="3571876"/>
            <a:ext cx="2000264" cy="1428760"/>
          </a:xfrm>
          <a:prstGeom prst="rect">
            <a:avLst/>
          </a:prstGeom>
          <a:ln>
            <a:noFill/>
          </a:ln>
          <a:effectLst>
            <a:softEdge rad="112500"/>
          </a:effectLst>
        </p:spPr>
      </p:pic>
      <p:pic>
        <p:nvPicPr>
          <p:cNvPr id="41999" name="Picture 15" descr="C:\Users\Shigeki HIROBAYASHI\AppData\Local\Microsoft\Windows\Temporary Internet Files\Content.IE5\XFWRCHZ8\MPj03165590000[1].jpg"/>
          <p:cNvPicPr>
            <a:picLocks noChangeAspect="1" noChangeArrowheads="1"/>
          </p:cNvPicPr>
          <p:nvPr/>
        </p:nvPicPr>
        <p:blipFill>
          <a:blip r:embed="rId6" cstate="print"/>
          <a:srcRect/>
          <a:stretch>
            <a:fillRect/>
          </a:stretch>
        </p:blipFill>
        <p:spPr bwMode="auto">
          <a:xfrm>
            <a:off x="571472" y="3643314"/>
            <a:ext cx="2010848" cy="1357322"/>
          </a:xfrm>
          <a:prstGeom prst="rect">
            <a:avLst/>
          </a:prstGeom>
          <a:ln>
            <a:noFill/>
          </a:ln>
          <a:effectLst>
            <a:softEdge rad="112500"/>
          </a:effectLst>
        </p:spPr>
      </p:pic>
      <p:pic>
        <p:nvPicPr>
          <p:cNvPr id="42001" name="Picture 17" descr="C:\Users\Shigeki HIROBAYASHI\Desktop\300px-Modern_3T_MRI.jpg"/>
          <p:cNvPicPr>
            <a:picLocks noChangeAspect="1" noChangeArrowheads="1"/>
          </p:cNvPicPr>
          <p:nvPr/>
        </p:nvPicPr>
        <p:blipFill>
          <a:blip r:embed="rId7" cstate="print"/>
          <a:srcRect/>
          <a:stretch>
            <a:fillRect/>
          </a:stretch>
        </p:blipFill>
        <p:spPr bwMode="auto">
          <a:xfrm>
            <a:off x="6715140" y="5000636"/>
            <a:ext cx="1857388" cy="1393041"/>
          </a:xfrm>
          <a:prstGeom prst="rect">
            <a:avLst/>
          </a:prstGeom>
          <a:ln>
            <a:noFill/>
          </a:ln>
          <a:effectLst>
            <a:softEdge rad="112500"/>
          </a:effectLst>
        </p:spPr>
      </p:pic>
      <p:pic>
        <p:nvPicPr>
          <p:cNvPr id="42002" name="Picture 18" descr="C:\Users\Shigeki HIROBAYASHI\AppData\Local\Microsoft\Windows\Temporary Internet Files\Content.IE5\ZEDCLO70\MPj04065540000[1].jpg"/>
          <p:cNvPicPr>
            <a:picLocks noChangeAspect="1" noChangeArrowheads="1"/>
          </p:cNvPicPr>
          <p:nvPr/>
        </p:nvPicPr>
        <p:blipFill>
          <a:blip r:embed="rId8" cstate="print"/>
          <a:srcRect/>
          <a:stretch>
            <a:fillRect/>
          </a:stretch>
        </p:blipFill>
        <p:spPr bwMode="auto">
          <a:xfrm>
            <a:off x="4929190" y="4929198"/>
            <a:ext cx="1808883" cy="1428735"/>
          </a:xfrm>
          <a:prstGeom prst="rect">
            <a:avLst/>
          </a:prstGeom>
          <a:ln>
            <a:noFill/>
          </a:ln>
          <a:effectLst>
            <a:softEdge rad="112500"/>
          </a:effectLst>
        </p:spPr>
      </p:pic>
      <p:pic>
        <p:nvPicPr>
          <p:cNvPr id="42003" name="Picture 19" descr="C:\Users\Shigeki HIROBAYASHI\Desktop\MRI_brain.jpg"/>
          <p:cNvPicPr>
            <a:picLocks noChangeAspect="1" noChangeArrowheads="1"/>
          </p:cNvPicPr>
          <p:nvPr/>
        </p:nvPicPr>
        <p:blipFill>
          <a:blip r:embed="rId9" cstate="print"/>
          <a:srcRect/>
          <a:stretch>
            <a:fillRect/>
          </a:stretch>
        </p:blipFill>
        <p:spPr bwMode="auto">
          <a:xfrm>
            <a:off x="7000892" y="3571876"/>
            <a:ext cx="1441106" cy="1531932"/>
          </a:xfrm>
          <a:prstGeom prst="rect">
            <a:avLst/>
          </a:prstGeom>
          <a:ln>
            <a:noFill/>
          </a:ln>
          <a:effectLst>
            <a:softEdge rad="112500"/>
          </a:effectLst>
        </p:spPr>
      </p:pic>
      <p:pic>
        <p:nvPicPr>
          <p:cNvPr id="42004" name="Picture 20" descr="C:\Users\Shigeki HIROBAYASHI\Desktop\images.jpg"/>
          <p:cNvPicPr>
            <a:picLocks noChangeAspect="1" noChangeArrowheads="1"/>
          </p:cNvPicPr>
          <p:nvPr/>
        </p:nvPicPr>
        <p:blipFill>
          <a:blip r:embed="rId10" cstate="print"/>
          <a:srcRect/>
          <a:stretch>
            <a:fillRect/>
          </a:stretch>
        </p:blipFill>
        <p:spPr bwMode="auto">
          <a:xfrm>
            <a:off x="2928926" y="5072074"/>
            <a:ext cx="1808067" cy="1362077"/>
          </a:xfrm>
          <a:prstGeom prst="rect">
            <a:avLst/>
          </a:prstGeom>
          <a:ln>
            <a:noFill/>
          </a:ln>
          <a:effectLst>
            <a:softEdge rad="112500"/>
          </a:effectLst>
        </p:spPr>
      </p:pic>
      <p:pic>
        <p:nvPicPr>
          <p:cNvPr id="42005" name="Picture 21" descr="C:\Users\Shigeki HIROBAYASHI\AppData\Local\Microsoft\Windows\Temporary Internet Files\Content.IE5\IWDLWHFA\MPj04070360000[1].jpg"/>
          <p:cNvPicPr>
            <a:picLocks noChangeAspect="1" noChangeArrowheads="1"/>
          </p:cNvPicPr>
          <p:nvPr/>
        </p:nvPicPr>
        <p:blipFill>
          <a:blip r:embed="rId11" cstate="print"/>
          <a:srcRect/>
          <a:stretch>
            <a:fillRect/>
          </a:stretch>
        </p:blipFill>
        <p:spPr bwMode="auto">
          <a:xfrm>
            <a:off x="1428728" y="5214950"/>
            <a:ext cx="1500784" cy="1000132"/>
          </a:xfrm>
          <a:prstGeom prst="rect">
            <a:avLst/>
          </a:prstGeom>
          <a:ln>
            <a:noFill/>
          </a:ln>
          <a:effectLst>
            <a:softEdge rad="112500"/>
          </a:effectLst>
        </p:spPr>
      </p:pic>
    </p:spTree>
    <p:extLst>
      <p:ext uri="{BB962C8B-B14F-4D97-AF65-F5344CB8AC3E}">
        <p14:creationId xmlns:p14="http://schemas.microsoft.com/office/powerpoint/2010/main" val="403351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p:txBody>
          <a:bodyPr/>
          <a:lstStyle/>
          <a:p>
            <a:pPr eaLnBrk="1" hangingPunct="1">
              <a:defRPr/>
            </a:pPr>
            <a:r>
              <a:rPr lang="ja-JP" altLang="en-US" sz="7800" dirty="0" smtClean="0"/>
              <a:t>断層撮影技術への応用</a:t>
            </a:r>
          </a:p>
        </p:txBody>
      </p:sp>
      <p:sp>
        <p:nvSpPr>
          <p:cNvPr id="153603" name="Rectangle 3"/>
          <p:cNvSpPr>
            <a:spLocks noGrp="1" noChangeArrowheads="1"/>
          </p:cNvSpPr>
          <p:nvPr>
            <p:ph type="subTitle" idx="1"/>
          </p:nvPr>
        </p:nvSpPr>
        <p:spPr/>
        <p:txBody>
          <a:bodyPr/>
          <a:lstStyle/>
          <a:p>
            <a:pPr eaLnBrk="1" hangingPunct="1">
              <a:defRPr/>
            </a:pPr>
            <a:r>
              <a:rPr lang="ja-JP" altLang="en-US" sz="2800" dirty="0" smtClean="0"/>
              <a:t>近赤外線を使った</a:t>
            </a:r>
            <a:r>
              <a:rPr lang="en-US" altLang="ja-JP" sz="2800" dirty="0" smtClean="0"/>
              <a:t>OCT</a:t>
            </a:r>
            <a:r>
              <a:rPr lang="ja-JP" altLang="en-US" sz="2800" dirty="0" err="1" smtClean="0"/>
              <a:t>への</a:t>
            </a:r>
            <a:r>
              <a:rPr lang="ja-JP" altLang="en-US" sz="2800" dirty="0" smtClean="0"/>
              <a:t>応用</a:t>
            </a:r>
          </a:p>
        </p:txBody>
      </p:sp>
    </p:spTree>
    <p:extLst>
      <p:ext uri="{BB962C8B-B14F-4D97-AF65-F5344CB8AC3E}">
        <p14:creationId xmlns:p14="http://schemas.microsoft.com/office/powerpoint/2010/main" val="459211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284663" y="1125538"/>
            <a:ext cx="4752975" cy="4968875"/>
          </a:xfrm>
          <a:prstGeom prst="rect">
            <a:avLst/>
          </a:prstGeom>
          <a:solidFill>
            <a:srgbClr val="99CC00"/>
          </a:solidFill>
          <a:ln w="9525" cmpd="sng">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a:p>
        </p:txBody>
      </p:sp>
      <p:graphicFrame>
        <p:nvGraphicFramePr>
          <p:cNvPr id="11267" name="Object 3"/>
          <p:cNvGraphicFramePr>
            <a:graphicFrameLocks noGrp="1" noChangeAspect="1"/>
          </p:cNvGraphicFramePr>
          <p:nvPr>
            <p:ph sz="half" idx="1"/>
          </p:nvPr>
        </p:nvGraphicFramePr>
        <p:xfrm>
          <a:off x="250825" y="1412875"/>
          <a:ext cx="2886075" cy="4249738"/>
        </p:xfrm>
        <a:graphic>
          <a:graphicData uri="http://schemas.openxmlformats.org/presentationml/2006/ole">
            <mc:AlternateContent xmlns:mc="http://schemas.openxmlformats.org/markup-compatibility/2006">
              <mc:Choice xmlns:v="urn:schemas-microsoft-com:vml" Requires="v">
                <p:oleObj spid="_x0000_s4116" r:id="rId3" imgW="3495917" imgH="5486717" progId="Paint.Picture">
                  <p:embed/>
                </p:oleObj>
              </mc:Choice>
              <mc:Fallback>
                <p:oleObj r:id="rId3" imgW="3495917" imgH="548671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12875"/>
                        <a:ext cx="2886075" cy="424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Rectangle 4"/>
          <p:cNvSpPr>
            <a:spLocks noGrp="1" noChangeArrowheads="1"/>
          </p:cNvSpPr>
          <p:nvPr>
            <p:ph type="title"/>
          </p:nvPr>
        </p:nvSpPr>
        <p:spPr>
          <a:xfrm>
            <a:off x="457200" y="277813"/>
            <a:ext cx="8229600" cy="774700"/>
          </a:xfrm>
        </p:spPr>
        <p:txBody>
          <a:bodyPr/>
          <a:lstStyle/>
          <a:p>
            <a:pPr algn="ctr"/>
            <a:r>
              <a:rPr lang="en-US"/>
              <a:t>SS-OCT</a:t>
            </a:r>
            <a:r>
              <a:rPr lang="ja-JP" altLang="en-US"/>
              <a:t>とは</a:t>
            </a:r>
          </a:p>
        </p:txBody>
      </p:sp>
      <p:sp>
        <p:nvSpPr>
          <p:cNvPr id="11269" name="Text Box 5"/>
          <p:cNvSpPr txBox="1">
            <a:spLocks noChangeArrowheads="1"/>
          </p:cNvSpPr>
          <p:nvPr/>
        </p:nvSpPr>
        <p:spPr bwMode="auto">
          <a:xfrm>
            <a:off x="468313" y="5732740"/>
            <a:ext cx="3023567"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ja-JP" altLang="en-US" b="0" dirty="0" smtClean="0"/>
              <a:t>santec社製　</a:t>
            </a:r>
            <a:r>
              <a:rPr lang="en-US" b="0" dirty="0" smtClean="0"/>
              <a:t>SS-OCT</a:t>
            </a:r>
            <a:r>
              <a:rPr lang="ja-JP" altLang="en-US" b="0" dirty="0"/>
              <a:t>装置</a:t>
            </a:r>
          </a:p>
        </p:txBody>
      </p:sp>
      <p:sp>
        <p:nvSpPr>
          <p:cNvPr id="11270" name="Rectangle 6"/>
          <p:cNvSpPr>
            <a:spLocks noChangeArrowheads="1"/>
          </p:cNvSpPr>
          <p:nvPr/>
        </p:nvSpPr>
        <p:spPr bwMode="auto">
          <a:xfrm>
            <a:off x="4356100" y="1198563"/>
            <a:ext cx="4611688"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accent1"/>
              </a:buClr>
              <a:buSzPct val="65000"/>
              <a:buFont typeface="Wingdings" pitchFamily="2" charset="2"/>
              <a:buChar char="n"/>
            </a:pPr>
            <a:r>
              <a:rPr lang="en-US" b="0">
                <a:latin typeface="ＭＳ ゴシック" pitchFamily="49" charset="-128"/>
                <a:ea typeface="ＭＳ ゴシック" pitchFamily="49" charset="-128"/>
              </a:rPr>
              <a:t>SS-OCT</a:t>
            </a:r>
            <a:r>
              <a:rPr lang="ja-JP" altLang="en-US" b="0">
                <a:latin typeface="ＭＳ ゴシック" pitchFamily="49" charset="-128"/>
                <a:ea typeface="ＭＳ ゴシック" pitchFamily="49" charset="-128"/>
              </a:rPr>
              <a:t>（</a:t>
            </a:r>
            <a:r>
              <a:rPr lang="en-US" b="0">
                <a:latin typeface="ＭＳ ゴシック" pitchFamily="49" charset="-128"/>
                <a:ea typeface="ＭＳ ゴシック" pitchFamily="49" charset="-128"/>
              </a:rPr>
              <a:t>Swept Source-OCT</a:t>
            </a:r>
            <a:r>
              <a:rPr lang="ja-JP" altLang="en-US" b="0">
                <a:latin typeface="ＭＳ ゴシック" pitchFamily="49" charset="-128"/>
                <a:ea typeface="ＭＳ ゴシック" pitchFamily="49" charset="-128"/>
              </a:rPr>
              <a:t>の略で）とは波長ごとに走査することによって、光の干渉を起こし、イメージング技術である</a:t>
            </a:r>
          </a:p>
          <a:p>
            <a:pPr marL="342900" indent="-342900" algn="l">
              <a:spcBef>
                <a:spcPct val="20000"/>
              </a:spcBef>
              <a:buClr>
                <a:schemeClr val="accent1"/>
              </a:buClr>
              <a:buSzPct val="65000"/>
              <a:buFont typeface="Wingdings" pitchFamily="2" charset="2"/>
              <a:buChar char="n"/>
            </a:pPr>
            <a:r>
              <a:rPr lang="ja-JP" altLang="en-US" b="0">
                <a:latin typeface="ＭＳ ゴシック" pitchFamily="49" charset="-128"/>
                <a:ea typeface="ＭＳ ゴシック" pitchFamily="49" charset="-128"/>
              </a:rPr>
              <a:t>生体表皮下</a:t>
            </a:r>
            <a:r>
              <a:rPr lang="en-US" b="0">
                <a:latin typeface="ＭＳ ゴシック" pitchFamily="49" charset="-128"/>
                <a:ea typeface="ＭＳ ゴシック" pitchFamily="49" charset="-128"/>
              </a:rPr>
              <a:t>5mm</a:t>
            </a:r>
            <a:r>
              <a:rPr lang="ja-JP" altLang="en-US" b="0">
                <a:latin typeface="ＭＳ ゴシック" pitchFamily="49" charset="-128"/>
                <a:ea typeface="ＭＳ ゴシック" pitchFamily="49" charset="-128"/>
              </a:rPr>
              <a:t>の深さの断層像を</a:t>
            </a:r>
            <a:r>
              <a:rPr lang="en-US" b="0">
                <a:latin typeface="ＭＳ ゴシック" pitchFamily="49" charset="-128"/>
                <a:ea typeface="ＭＳ ゴシック" pitchFamily="49" charset="-128"/>
              </a:rPr>
              <a:t>10μ</a:t>
            </a:r>
            <a:r>
              <a:rPr lang="ja-JP" altLang="en-US" b="0">
                <a:latin typeface="ＭＳ ゴシック" pitchFamily="49" charset="-128"/>
                <a:ea typeface="ＭＳ ゴシック" pitchFamily="49" charset="-128"/>
              </a:rPr>
              <a:t>ｍ程度の空間分解能でイメージング技術</a:t>
            </a:r>
          </a:p>
          <a:p>
            <a:pPr marL="342900" indent="-342900" algn="l">
              <a:spcBef>
                <a:spcPct val="20000"/>
              </a:spcBef>
              <a:buClr>
                <a:schemeClr val="accent1"/>
              </a:buClr>
              <a:buSzPct val="65000"/>
              <a:buFont typeface="Wingdings" pitchFamily="2" charset="2"/>
              <a:buChar char="n"/>
            </a:pPr>
            <a:r>
              <a:rPr lang="ja-JP" altLang="en-US" b="0">
                <a:latin typeface="ＭＳ ゴシック" pitchFamily="49" charset="-128"/>
                <a:ea typeface="ＭＳ ゴシック" pitchFamily="49" charset="-128"/>
              </a:rPr>
              <a:t>主に医療や工学の分野で用いられている。</a:t>
            </a:r>
          </a:p>
          <a:p>
            <a:pPr marL="342900" indent="-342900" algn="l">
              <a:spcBef>
                <a:spcPct val="20000"/>
              </a:spcBef>
              <a:buClr>
                <a:schemeClr val="accent1"/>
              </a:buClr>
              <a:buSzPct val="65000"/>
              <a:buFont typeface="Wingdings" pitchFamily="2" charset="2"/>
              <a:buChar char="n"/>
            </a:pPr>
            <a:r>
              <a:rPr lang="ja-JP" altLang="en-US" b="0">
                <a:latin typeface="ＭＳ ゴシック" pitchFamily="49" charset="-128"/>
                <a:ea typeface="ＭＳ ゴシック" pitchFamily="49" charset="-128"/>
              </a:rPr>
              <a:t>近赤外の後方散乱光の干渉を利用することで、電子顕微鏡や実態顕微鏡とは異なり、可視域で透明でなくても生体や試料を採取・破壊することなく、内部構造を可視化できるため、</a:t>
            </a:r>
            <a:r>
              <a:rPr lang="en-US" b="0">
                <a:latin typeface="ＭＳ ゴシック" pitchFamily="49" charset="-128"/>
                <a:ea typeface="ＭＳ ゴシック" pitchFamily="49" charset="-128"/>
              </a:rPr>
              <a:t>X</a:t>
            </a:r>
            <a:r>
              <a:rPr lang="ja-JP" altLang="en-US" b="0">
                <a:latin typeface="ＭＳ ゴシック" pitchFamily="49" charset="-128"/>
                <a:ea typeface="ＭＳ ゴシック" pitchFamily="49" charset="-128"/>
              </a:rPr>
              <a:t>線</a:t>
            </a:r>
            <a:r>
              <a:rPr lang="en-US" b="0">
                <a:latin typeface="ＭＳ ゴシック" pitchFamily="49" charset="-128"/>
                <a:ea typeface="ＭＳ ゴシック" pitchFamily="49" charset="-128"/>
              </a:rPr>
              <a:t>CT</a:t>
            </a:r>
            <a:r>
              <a:rPr lang="ja-JP" altLang="en-US" b="0">
                <a:latin typeface="ＭＳ ゴシック" pitchFamily="49" charset="-128"/>
                <a:ea typeface="ＭＳ ゴシック" pitchFamily="49" charset="-128"/>
              </a:rPr>
              <a:t>、</a:t>
            </a:r>
            <a:r>
              <a:rPr lang="en-US" b="0">
                <a:latin typeface="ＭＳ ゴシック" pitchFamily="49" charset="-128"/>
                <a:ea typeface="ＭＳ ゴシック" pitchFamily="49" charset="-128"/>
              </a:rPr>
              <a:t>MRI</a:t>
            </a:r>
            <a:r>
              <a:rPr lang="ja-JP" altLang="en-US" b="0">
                <a:latin typeface="ＭＳ ゴシック" pitchFamily="49" charset="-128"/>
                <a:ea typeface="ＭＳ ゴシック" pitchFamily="49" charset="-128"/>
              </a:rPr>
              <a:t>、超音波、共焦点顕微鏡に続く最先端断層測定器として近年大きな注目を浴びている。</a:t>
            </a:r>
          </a:p>
        </p:txBody>
      </p:sp>
      <p:sp>
        <p:nvSpPr>
          <p:cNvPr id="11271" name="Text Box 7"/>
          <p:cNvSpPr txBox="1">
            <a:spLocks noChangeArrowheads="1"/>
          </p:cNvSpPr>
          <p:nvPr/>
        </p:nvSpPr>
        <p:spPr bwMode="auto">
          <a:xfrm>
            <a:off x="2555875" y="3284538"/>
            <a:ext cx="1582738" cy="641350"/>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b="0"/>
              <a:t>波長走査型</a:t>
            </a:r>
          </a:p>
          <a:p>
            <a:pPr algn="l"/>
            <a:r>
              <a:rPr lang="ja-JP" altLang="en-US" b="0"/>
              <a:t>近赤外線光源</a:t>
            </a:r>
          </a:p>
        </p:txBody>
      </p:sp>
      <p:sp>
        <p:nvSpPr>
          <p:cNvPr id="11272" name="Text Box 8"/>
          <p:cNvSpPr txBox="1">
            <a:spLocks noChangeArrowheads="1"/>
          </p:cNvSpPr>
          <p:nvPr/>
        </p:nvSpPr>
        <p:spPr bwMode="auto">
          <a:xfrm>
            <a:off x="2555875" y="2708275"/>
            <a:ext cx="1001713" cy="365125"/>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ja-JP" altLang="en-US" b="0"/>
              <a:t>プローブ</a:t>
            </a:r>
          </a:p>
        </p:txBody>
      </p:sp>
      <p:sp>
        <p:nvSpPr>
          <p:cNvPr id="11273" name="Text Box 9"/>
          <p:cNvSpPr txBox="1">
            <a:spLocks noChangeArrowheads="1"/>
          </p:cNvSpPr>
          <p:nvPr/>
        </p:nvSpPr>
        <p:spPr bwMode="auto">
          <a:xfrm>
            <a:off x="2484438" y="4076700"/>
            <a:ext cx="1096962" cy="36671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ja-JP" altLang="en-US" b="0"/>
              <a:t>光検知器</a:t>
            </a:r>
          </a:p>
        </p:txBody>
      </p:sp>
      <p:sp>
        <p:nvSpPr>
          <p:cNvPr id="11274" name="Text Box 10"/>
          <p:cNvSpPr txBox="1">
            <a:spLocks noChangeArrowheads="1"/>
          </p:cNvSpPr>
          <p:nvPr/>
        </p:nvSpPr>
        <p:spPr bwMode="auto">
          <a:xfrm>
            <a:off x="2484438" y="4581525"/>
            <a:ext cx="1366837" cy="36671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ja-JP" altLang="en-US" b="0"/>
              <a:t>計測計算部</a:t>
            </a:r>
          </a:p>
        </p:txBody>
      </p:sp>
      <p:sp>
        <p:nvSpPr>
          <p:cNvPr id="11275" name="Text Box 11"/>
          <p:cNvSpPr txBox="1">
            <a:spLocks noChangeArrowheads="1"/>
          </p:cNvSpPr>
          <p:nvPr/>
        </p:nvSpPr>
        <p:spPr bwMode="auto">
          <a:xfrm>
            <a:off x="2411413" y="1628775"/>
            <a:ext cx="1663700" cy="641350"/>
          </a:xfrm>
          <a:prstGeom prst="rect">
            <a:avLst/>
          </a:prstGeom>
          <a:solidFill>
            <a:srgbClr val="33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b="0"/>
              <a:t>可視化ディスプレー</a:t>
            </a:r>
          </a:p>
        </p:txBody>
      </p:sp>
    </p:spTree>
    <p:extLst>
      <p:ext uri="{BB962C8B-B14F-4D97-AF65-F5344CB8AC3E}">
        <p14:creationId xmlns:p14="http://schemas.microsoft.com/office/powerpoint/2010/main" val="292036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15118" y="-446024"/>
            <a:ext cx="8243887" cy="1314450"/>
          </a:xfrm>
        </p:spPr>
        <p:txBody>
          <a:bodyPr/>
          <a:lstStyle/>
          <a:p>
            <a:r>
              <a:rPr lang="en-US" dirty="0"/>
              <a:t>OCT</a:t>
            </a:r>
            <a:r>
              <a:rPr lang="ja-JP" altLang="en-US" dirty="0"/>
              <a:t>の基本原理</a:t>
            </a:r>
          </a:p>
        </p:txBody>
      </p:sp>
      <p:sp>
        <p:nvSpPr>
          <p:cNvPr id="14339" name="Rectangle 3"/>
          <p:cNvSpPr>
            <a:spLocks noChangeArrowheads="1"/>
          </p:cNvSpPr>
          <p:nvPr/>
        </p:nvSpPr>
        <p:spPr bwMode="auto">
          <a:xfrm>
            <a:off x="252413" y="981075"/>
            <a:ext cx="3600450" cy="525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EDFAD2"/>
              </a:buClr>
              <a:buSzPct val="65000"/>
              <a:buFont typeface="Wingdings" pitchFamily="2" charset="2"/>
              <a:buAutoNum type="arabicPeriod"/>
            </a:pPr>
            <a:r>
              <a:rPr lang="en-US" dirty="0">
                <a:solidFill>
                  <a:srgbClr val="006699"/>
                </a:solidFill>
              </a:rPr>
              <a:t>SLD</a:t>
            </a:r>
            <a:r>
              <a:rPr lang="ja-JP" altLang="en-US" dirty="0">
                <a:solidFill>
                  <a:srgbClr val="006699"/>
                </a:solidFill>
              </a:rPr>
              <a:t>光源から光を出し、ビームスプリッタにより分光される</a:t>
            </a:r>
          </a:p>
          <a:p>
            <a:pPr marL="342900" indent="-342900" fontAlgn="base">
              <a:spcBef>
                <a:spcPct val="20000"/>
              </a:spcBef>
              <a:spcAft>
                <a:spcPct val="0"/>
              </a:spcAft>
              <a:buClr>
                <a:srgbClr val="EDFAD2"/>
              </a:buClr>
              <a:buSzPct val="65000"/>
              <a:buFont typeface="Wingdings" pitchFamily="2" charset="2"/>
              <a:buAutoNum type="arabicPeriod"/>
            </a:pPr>
            <a:r>
              <a:rPr lang="ja-JP" altLang="en-US" dirty="0">
                <a:solidFill>
                  <a:srgbClr val="006699"/>
                </a:solidFill>
              </a:rPr>
              <a:t>そして一部光を試料に当てて、そこからの後方散乱光を同じスプリッタに返す</a:t>
            </a:r>
          </a:p>
          <a:p>
            <a:pPr marL="342900" indent="-342900" fontAlgn="base">
              <a:spcBef>
                <a:spcPct val="20000"/>
              </a:spcBef>
              <a:spcAft>
                <a:spcPct val="0"/>
              </a:spcAft>
              <a:buClr>
                <a:srgbClr val="EDFAD2"/>
              </a:buClr>
              <a:buSzPct val="65000"/>
              <a:buFont typeface="Wingdings" pitchFamily="2" charset="2"/>
              <a:buAutoNum type="arabicPeriod"/>
            </a:pPr>
            <a:r>
              <a:rPr lang="ja-JP" altLang="en-US" dirty="0">
                <a:solidFill>
                  <a:srgbClr val="006699"/>
                </a:solidFill>
              </a:rPr>
              <a:t>もう一部光は参照ミラーに当てて反射してきた光をスプリッタに返す</a:t>
            </a:r>
          </a:p>
          <a:p>
            <a:pPr marL="342900" indent="-342900" fontAlgn="base">
              <a:spcBef>
                <a:spcPct val="20000"/>
              </a:spcBef>
              <a:spcAft>
                <a:spcPct val="0"/>
              </a:spcAft>
              <a:buClr>
                <a:srgbClr val="EDFAD2"/>
              </a:buClr>
              <a:buSzPct val="65000"/>
              <a:buFont typeface="Wingdings" pitchFamily="2" charset="2"/>
              <a:buAutoNum type="arabicPeriod"/>
            </a:pPr>
            <a:r>
              <a:rPr lang="ja-JP" altLang="en-US" dirty="0">
                <a:solidFill>
                  <a:srgbClr val="006699"/>
                </a:solidFill>
              </a:rPr>
              <a:t>試料側からきた光と参照ミラー側から来た光を合わせて干渉させる</a:t>
            </a:r>
          </a:p>
          <a:p>
            <a:pPr marL="342900" indent="-342900" fontAlgn="base">
              <a:spcBef>
                <a:spcPct val="20000"/>
              </a:spcBef>
              <a:spcAft>
                <a:spcPct val="0"/>
              </a:spcAft>
              <a:buClr>
                <a:srgbClr val="EDFAD2"/>
              </a:buClr>
              <a:buSzPct val="65000"/>
              <a:buFont typeface="Wingdings" pitchFamily="2" charset="2"/>
              <a:buAutoNum type="arabicPeriod"/>
            </a:pPr>
            <a:r>
              <a:rPr lang="ja-JP" altLang="en-US" dirty="0">
                <a:solidFill>
                  <a:srgbClr val="006699"/>
                </a:solidFill>
              </a:rPr>
              <a:t>光路長が等しいときにのみ干渉縞が現れる</a:t>
            </a:r>
          </a:p>
          <a:p>
            <a:pPr marL="342900" indent="-342900" fontAlgn="base">
              <a:spcBef>
                <a:spcPct val="20000"/>
              </a:spcBef>
              <a:spcAft>
                <a:spcPct val="0"/>
              </a:spcAft>
              <a:buClr>
                <a:srgbClr val="EDFAD2"/>
              </a:buClr>
              <a:buSzPct val="65000"/>
              <a:buFont typeface="Wingdings" pitchFamily="2" charset="2"/>
              <a:buAutoNum type="arabicPeriod"/>
            </a:pPr>
            <a:r>
              <a:rPr lang="ja-JP" altLang="en-US" dirty="0">
                <a:solidFill>
                  <a:srgbClr val="006699"/>
                </a:solidFill>
              </a:rPr>
              <a:t>光検知器でその干渉縞を検知し、データを取得する</a:t>
            </a:r>
          </a:p>
          <a:p>
            <a:pPr marL="342900" indent="-342900" fontAlgn="base">
              <a:spcBef>
                <a:spcPct val="20000"/>
              </a:spcBef>
              <a:spcAft>
                <a:spcPct val="0"/>
              </a:spcAft>
              <a:buClr>
                <a:srgbClr val="EDFAD2"/>
              </a:buClr>
              <a:buSzPct val="65000"/>
              <a:buFont typeface="Wingdings" pitchFamily="2" charset="2"/>
              <a:buAutoNum type="arabicPeriod"/>
            </a:pPr>
            <a:r>
              <a:rPr lang="ja-JP" altLang="en-US" dirty="0">
                <a:solidFill>
                  <a:srgbClr val="006699"/>
                </a:solidFill>
              </a:rPr>
              <a:t>取得したデータをフーリエ変換することで、深さ方向の画像情報を得られる。</a:t>
            </a:r>
          </a:p>
        </p:txBody>
      </p:sp>
      <p:sp>
        <p:nvSpPr>
          <p:cNvPr id="14340" name="Line 4"/>
          <p:cNvSpPr>
            <a:spLocks noChangeShapeType="1"/>
          </p:cNvSpPr>
          <p:nvPr/>
        </p:nvSpPr>
        <p:spPr bwMode="auto">
          <a:xfrm>
            <a:off x="6011863" y="6530975"/>
            <a:ext cx="431800" cy="0"/>
          </a:xfrm>
          <a:prstGeom prst="line">
            <a:avLst/>
          </a:prstGeom>
          <a:noFill/>
          <a:ln w="31750"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ja-JP" altLang="en-US">
              <a:solidFill>
                <a:srgbClr val="006699"/>
              </a:solidFill>
            </a:endParaRPr>
          </a:p>
        </p:txBody>
      </p:sp>
      <p:sp>
        <p:nvSpPr>
          <p:cNvPr id="14341" name="灯片编号占位符 3"/>
          <p:cNvSpPr txBox="1">
            <a:spLocks noGrp="1" noChangeArrowheads="1"/>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fld id="{7650AB0C-6946-4A04-AB49-5AA78006900D}" type="slidenum">
              <a:rPr lang="zh-CN" altLang="en-US" sz="1400">
                <a:solidFill>
                  <a:srgbClr val="006699"/>
                </a:solidFill>
              </a:rPr>
              <a:pPr algn="r" fontAlgn="base">
                <a:spcBef>
                  <a:spcPct val="0"/>
                </a:spcBef>
                <a:spcAft>
                  <a:spcPct val="0"/>
                </a:spcAft>
              </a:pPr>
              <a:t>16</a:t>
            </a:fld>
            <a:endParaRPr lang="en-US" sz="1400">
              <a:solidFill>
                <a:srgbClr val="006699"/>
              </a:solidFill>
            </a:endParaRPr>
          </a:p>
        </p:txBody>
      </p:sp>
      <p:sp>
        <p:nvSpPr>
          <p:cNvPr id="14342" name="正方形/長方形 106"/>
          <p:cNvSpPr>
            <a:spLocks noChangeArrowheads="1"/>
          </p:cNvSpPr>
          <p:nvPr/>
        </p:nvSpPr>
        <p:spPr bwMode="auto">
          <a:xfrm>
            <a:off x="4429125" y="857250"/>
            <a:ext cx="4714875" cy="6000750"/>
          </a:xfrm>
          <a:prstGeom prst="rect">
            <a:avLst/>
          </a:prstGeom>
          <a:solidFill>
            <a:schemeClr val="bg1"/>
          </a:solidFill>
          <a:ln w="25400" cmpd="sng">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ja-JP" altLang="en-US">
              <a:solidFill>
                <a:srgbClr val="006699"/>
              </a:solidFill>
            </a:endParaRPr>
          </a:p>
        </p:txBody>
      </p:sp>
      <p:grpSp>
        <p:nvGrpSpPr>
          <p:cNvPr id="14343" name="Group 7"/>
          <p:cNvGrpSpPr>
            <a:grpSpLocks/>
          </p:cNvGrpSpPr>
          <p:nvPr/>
        </p:nvGrpSpPr>
        <p:grpSpPr bwMode="auto">
          <a:xfrm>
            <a:off x="4886325" y="3155950"/>
            <a:ext cx="322263" cy="609600"/>
            <a:chOff x="0" y="0"/>
            <a:chExt cx="769910" cy="1070754"/>
          </a:xfrm>
        </p:grpSpPr>
        <p:sp>
          <p:nvSpPr>
            <p:cNvPr id="14344" name="フリーフォーム 85"/>
            <p:cNvSpPr>
              <a:spLocks/>
            </p:cNvSpPr>
            <p:nvPr/>
          </p:nvSpPr>
          <p:spPr bwMode="auto">
            <a:xfrm>
              <a:off x="0" y="1975"/>
              <a:ext cx="380010" cy="1068779"/>
            </a:xfrm>
            <a:custGeom>
              <a:avLst/>
              <a:gdLst>
                <a:gd name="T0" fmla="*/ 0 w 380010"/>
                <a:gd name="T1" fmla="*/ 1068779 h 1068779"/>
                <a:gd name="T2" fmla="*/ 285007 w 380010"/>
                <a:gd name="T3" fmla="*/ 831273 h 1068779"/>
                <a:gd name="T4" fmla="*/ 380010 w 380010"/>
                <a:gd name="T5" fmla="*/ 0 h 1068779"/>
                <a:gd name="T6" fmla="*/ 0 60000 65536"/>
                <a:gd name="T7" fmla="*/ 0 60000 65536"/>
                <a:gd name="T8" fmla="*/ 0 60000 65536"/>
                <a:gd name="T9" fmla="*/ 0 w 380010"/>
                <a:gd name="T10" fmla="*/ 0 h 1068779"/>
                <a:gd name="T11" fmla="*/ 380010 w 380010"/>
                <a:gd name="T12" fmla="*/ 1068779 h 1068779"/>
              </a:gdLst>
              <a:ahLst/>
              <a:cxnLst>
                <a:cxn ang="T6">
                  <a:pos x="T0" y="T1"/>
                </a:cxn>
                <a:cxn ang="T7">
                  <a:pos x="T2" y="T3"/>
                </a:cxn>
                <a:cxn ang="T8">
                  <a:pos x="T4" y="T5"/>
                </a:cxn>
              </a:cxnLst>
              <a:rect l="T9" t="T10" r="T11" b="T12"/>
              <a:pathLst>
                <a:path w="380010" h="1068779">
                  <a:moveTo>
                    <a:pt x="0" y="1068779"/>
                  </a:moveTo>
                  <a:cubicBezTo>
                    <a:pt x="110836" y="1039091"/>
                    <a:pt x="221672" y="1009403"/>
                    <a:pt x="285007" y="831273"/>
                  </a:cubicBezTo>
                  <a:cubicBezTo>
                    <a:pt x="348342" y="653143"/>
                    <a:pt x="364176" y="326571"/>
                    <a:pt x="380010" y="0"/>
                  </a:cubicBezTo>
                </a:path>
              </a:pathLst>
            </a:custGeom>
            <a:noFill/>
            <a:ln w="19050" cmpd="sng">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zh-CN" altLang="en-US">
                <a:solidFill>
                  <a:srgbClr val="006699"/>
                </a:solidFill>
              </a:endParaRPr>
            </a:p>
          </p:txBody>
        </p:sp>
        <p:sp>
          <p:nvSpPr>
            <p:cNvPr id="14345" name="フリーフォーム 87"/>
            <p:cNvSpPr>
              <a:spLocks/>
            </p:cNvSpPr>
            <p:nvPr/>
          </p:nvSpPr>
          <p:spPr bwMode="auto">
            <a:xfrm flipH="1">
              <a:off x="389900" y="0"/>
              <a:ext cx="380010" cy="1068779"/>
            </a:xfrm>
            <a:custGeom>
              <a:avLst/>
              <a:gdLst>
                <a:gd name="T0" fmla="*/ 0 w 380010"/>
                <a:gd name="T1" fmla="*/ 1068779 h 1068779"/>
                <a:gd name="T2" fmla="*/ 285007 w 380010"/>
                <a:gd name="T3" fmla="*/ 831273 h 1068779"/>
                <a:gd name="T4" fmla="*/ 380010 w 380010"/>
                <a:gd name="T5" fmla="*/ 0 h 1068779"/>
                <a:gd name="T6" fmla="*/ 0 60000 65536"/>
                <a:gd name="T7" fmla="*/ 0 60000 65536"/>
                <a:gd name="T8" fmla="*/ 0 60000 65536"/>
                <a:gd name="T9" fmla="*/ 0 w 380010"/>
                <a:gd name="T10" fmla="*/ 0 h 1068779"/>
                <a:gd name="T11" fmla="*/ 380010 w 380010"/>
                <a:gd name="T12" fmla="*/ 1068779 h 1068779"/>
              </a:gdLst>
              <a:ahLst/>
              <a:cxnLst>
                <a:cxn ang="T6">
                  <a:pos x="T0" y="T1"/>
                </a:cxn>
                <a:cxn ang="T7">
                  <a:pos x="T2" y="T3"/>
                </a:cxn>
                <a:cxn ang="T8">
                  <a:pos x="T4" y="T5"/>
                </a:cxn>
              </a:cxnLst>
              <a:rect l="T9" t="T10" r="T11" b="T12"/>
              <a:pathLst>
                <a:path w="380010" h="1068779">
                  <a:moveTo>
                    <a:pt x="0" y="1068779"/>
                  </a:moveTo>
                  <a:cubicBezTo>
                    <a:pt x="110836" y="1039091"/>
                    <a:pt x="221672" y="1009403"/>
                    <a:pt x="285007" y="831273"/>
                  </a:cubicBezTo>
                  <a:cubicBezTo>
                    <a:pt x="348342" y="653143"/>
                    <a:pt x="364176" y="326571"/>
                    <a:pt x="380010" y="0"/>
                  </a:cubicBezTo>
                </a:path>
              </a:pathLst>
            </a:custGeom>
            <a:noFill/>
            <a:ln w="19050" cmpd="sng">
              <a:solidFill>
                <a:srgbClr val="FF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zh-CN" altLang="en-US">
                <a:solidFill>
                  <a:srgbClr val="006699"/>
                </a:solidFill>
              </a:endParaRPr>
            </a:p>
          </p:txBody>
        </p:sp>
      </p:grpSp>
      <p:cxnSp>
        <p:nvCxnSpPr>
          <p:cNvPr id="14346" name="直線矢印コネクタ 189"/>
          <p:cNvCxnSpPr>
            <a:cxnSpLocks noChangeShapeType="1"/>
          </p:cNvCxnSpPr>
          <p:nvPr/>
        </p:nvCxnSpPr>
        <p:spPr bwMode="auto">
          <a:xfrm flipV="1">
            <a:off x="6846888" y="2679700"/>
            <a:ext cx="1436687" cy="11113"/>
          </a:xfrm>
          <a:prstGeom prst="straightConnector1">
            <a:avLst/>
          </a:prstGeom>
          <a:noFill/>
          <a:ln w="22225"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47" name="直線矢印コネクタ 191"/>
          <p:cNvCxnSpPr>
            <a:cxnSpLocks noChangeShapeType="1"/>
          </p:cNvCxnSpPr>
          <p:nvPr/>
        </p:nvCxnSpPr>
        <p:spPr bwMode="auto">
          <a:xfrm rot="10800000">
            <a:off x="6838950" y="2593975"/>
            <a:ext cx="1474788" cy="0"/>
          </a:xfrm>
          <a:prstGeom prst="straightConnector1">
            <a:avLst/>
          </a:prstGeom>
          <a:noFill/>
          <a:ln w="22225" cmpd="sng">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48" name="テキスト ボックス 182"/>
          <p:cNvSpPr txBox="1">
            <a:spLocks noChangeArrowheads="1"/>
          </p:cNvSpPr>
          <p:nvPr/>
        </p:nvSpPr>
        <p:spPr bwMode="auto">
          <a:xfrm>
            <a:off x="4619625" y="2809875"/>
            <a:ext cx="17811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200">
                <a:solidFill>
                  <a:srgbClr val="006699"/>
                </a:solidFill>
                <a:latin typeface="Times New Roman" pitchFamily="18" charset="0"/>
              </a:rPr>
              <a:t>High Coherence Source</a:t>
            </a:r>
            <a:endParaRPr lang="ja-JP" altLang="en-US" sz="1200">
              <a:solidFill>
                <a:srgbClr val="006699"/>
              </a:solidFill>
              <a:latin typeface="Times New Roman" pitchFamily="18" charset="0"/>
            </a:endParaRPr>
          </a:p>
        </p:txBody>
      </p:sp>
      <p:sp>
        <p:nvSpPr>
          <p:cNvPr id="14349" name="正方形/長方形 184"/>
          <p:cNvSpPr>
            <a:spLocks noChangeArrowheads="1"/>
          </p:cNvSpPr>
          <p:nvPr/>
        </p:nvSpPr>
        <p:spPr bwMode="auto">
          <a:xfrm rot="2700000">
            <a:off x="6734969" y="2039144"/>
            <a:ext cx="87313" cy="1228725"/>
          </a:xfrm>
          <a:prstGeom prst="rect">
            <a:avLst/>
          </a:prstGeom>
          <a:gradFill rotWithShape="1">
            <a:gsLst>
              <a:gs pos="0">
                <a:srgbClr val="B88C00"/>
              </a:gs>
              <a:gs pos="39999">
                <a:srgbClr val="85C2FF"/>
              </a:gs>
              <a:gs pos="70000">
                <a:srgbClr val="C4D6EB"/>
              </a:gs>
              <a:gs pos="100000">
                <a:srgbClr val="FFEBFA"/>
              </a:gs>
            </a:gsLst>
            <a:lin ang="0"/>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cxnSp>
        <p:nvCxnSpPr>
          <p:cNvPr id="14350" name="直線矢印コネクタ 185"/>
          <p:cNvCxnSpPr>
            <a:cxnSpLocks noChangeShapeType="1"/>
          </p:cNvCxnSpPr>
          <p:nvPr/>
        </p:nvCxnSpPr>
        <p:spPr bwMode="auto">
          <a:xfrm>
            <a:off x="5618163" y="2608263"/>
            <a:ext cx="1079500" cy="0"/>
          </a:xfrm>
          <a:prstGeom prst="straightConnector1">
            <a:avLst/>
          </a:prstGeom>
          <a:noFill/>
          <a:ln w="38100" cmpd="sng">
            <a:solidFill>
              <a:srgbClr val="FF3399"/>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51" name="フローチャート : 論理積ゲート 192"/>
          <p:cNvSpPr>
            <a:spLocks noChangeArrowheads="1"/>
          </p:cNvSpPr>
          <p:nvPr/>
        </p:nvSpPr>
        <p:spPr bwMode="auto">
          <a:xfrm rot="5400000">
            <a:off x="6614319" y="3709194"/>
            <a:ext cx="295275" cy="388937"/>
          </a:xfrm>
          <a:prstGeom prst="flowChartDelay">
            <a:avLst/>
          </a:prstGeom>
          <a:solidFill>
            <a:srgbClr val="00B050"/>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grpSp>
        <p:nvGrpSpPr>
          <p:cNvPr id="14352" name="Group 16"/>
          <p:cNvGrpSpPr>
            <a:grpSpLocks/>
          </p:cNvGrpSpPr>
          <p:nvPr/>
        </p:nvGrpSpPr>
        <p:grpSpPr bwMode="auto">
          <a:xfrm>
            <a:off x="6740525" y="2620963"/>
            <a:ext cx="100013" cy="1171575"/>
            <a:chOff x="0" y="0"/>
            <a:chExt cx="111813" cy="1483160"/>
          </a:xfrm>
        </p:grpSpPr>
        <p:cxnSp>
          <p:nvCxnSpPr>
            <p:cNvPr id="14353" name="直線矢印コネクタ 197"/>
            <p:cNvCxnSpPr>
              <a:cxnSpLocks noChangeShapeType="1"/>
            </p:cNvCxnSpPr>
            <p:nvPr/>
          </p:nvCxnSpPr>
          <p:spPr bwMode="auto">
            <a:xfrm rot="16200000" flipH="1">
              <a:off x="-685803" y="790312"/>
              <a:ext cx="1378605" cy="7000"/>
            </a:xfrm>
            <a:prstGeom prst="straightConnector1">
              <a:avLst/>
            </a:prstGeom>
            <a:noFill/>
            <a:ln w="22225" cmpd="sng">
              <a:solidFill>
                <a:srgbClr val="6600CC"/>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54" name="直線矢印コネクタ 198"/>
            <p:cNvCxnSpPr>
              <a:cxnSpLocks noChangeShapeType="1"/>
            </p:cNvCxnSpPr>
            <p:nvPr/>
          </p:nvCxnSpPr>
          <p:spPr bwMode="auto">
            <a:xfrm rot="5400000" flipV="1">
              <a:off x="-629196" y="741009"/>
              <a:ext cx="1482018" cy="0"/>
            </a:xfrm>
            <a:prstGeom prst="straightConnector1">
              <a:avLst/>
            </a:prstGeom>
            <a:noFill/>
            <a:ln w="22225" cmpd="sng">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4355" name="テキスト ボックス 242"/>
          <p:cNvSpPr txBox="1">
            <a:spLocks noChangeArrowheads="1"/>
          </p:cNvSpPr>
          <p:nvPr/>
        </p:nvSpPr>
        <p:spPr bwMode="auto">
          <a:xfrm>
            <a:off x="6929438" y="2786063"/>
            <a:ext cx="15049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400">
                <a:solidFill>
                  <a:srgbClr val="006699"/>
                </a:solidFill>
                <a:latin typeface="Times New Roman" pitchFamily="18" charset="0"/>
              </a:rPr>
              <a:t>Probe Arm</a:t>
            </a:r>
            <a:endParaRPr lang="ja-JP" altLang="en-US" sz="1400">
              <a:solidFill>
                <a:srgbClr val="006699"/>
              </a:solidFill>
              <a:latin typeface="Times New Roman" pitchFamily="18" charset="0"/>
            </a:endParaRPr>
          </a:p>
        </p:txBody>
      </p:sp>
      <p:sp>
        <p:nvSpPr>
          <p:cNvPr id="14356" name="正方形/長方形 243"/>
          <p:cNvSpPr>
            <a:spLocks noChangeArrowheads="1"/>
          </p:cNvSpPr>
          <p:nvPr/>
        </p:nvSpPr>
        <p:spPr bwMode="auto">
          <a:xfrm>
            <a:off x="4897438" y="2446338"/>
            <a:ext cx="1011237" cy="354012"/>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sp>
        <p:nvSpPr>
          <p:cNvPr id="14357" name="角丸四角形 63"/>
          <p:cNvSpPr>
            <a:spLocks noChangeArrowheads="1"/>
          </p:cNvSpPr>
          <p:nvPr/>
        </p:nvSpPr>
        <p:spPr bwMode="auto">
          <a:xfrm>
            <a:off x="8193088" y="2293938"/>
            <a:ext cx="171450" cy="750887"/>
          </a:xfrm>
          <a:prstGeom prst="roundRect">
            <a:avLst>
              <a:gd name="adj" fmla="val 16667"/>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sp>
        <p:nvSpPr>
          <p:cNvPr id="14358" name="正方形/長方形 39"/>
          <p:cNvSpPr>
            <a:spLocks noChangeArrowheads="1"/>
          </p:cNvSpPr>
          <p:nvPr/>
        </p:nvSpPr>
        <p:spPr bwMode="auto">
          <a:xfrm>
            <a:off x="6411913" y="1317625"/>
            <a:ext cx="688975" cy="96838"/>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grpSp>
        <p:nvGrpSpPr>
          <p:cNvPr id="14359" name="Group 23"/>
          <p:cNvGrpSpPr>
            <a:grpSpLocks/>
          </p:cNvGrpSpPr>
          <p:nvPr/>
        </p:nvGrpSpPr>
        <p:grpSpPr bwMode="auto">
          <a:xfrm>
            <a:off x="6708775" y="1433513"/>
            <a:ext cx="114300" cy="1209675"/>
            <a:chOff x="0" y="0"/>
            <a:chExt cx="152400" cy="1669142"/>
          </a:xfrm>
        </p:grpSpPr>
        <p:cxnSp>
          <p:nvCxnSpPr>
            <p:cNvPr id="14360" name="直線矢印コネクタ 50"/>
            <p:cNvCxnSpPr>
              <a:cxnSpLocks noChangeShapeType="1"/>
            </p:cNvCxnSpPr>
            <p:nvPr/>
          </p:nvCxnSpPr>
          <p:spPr bwMode="auto">
            <a:xfrm rot="16200000" flipV="1">
              <a:off x="-752798" y="916037"/>
              <a:ext cx="1505857" cy="261"/>
            </a:xfrm>
            <a:prstGeom prst="straightConnector1">
              <a:avLst/>
            </a:prstGeom>
            <a:noFill/>
            <a:ln w="22225" cmpd="sng">
              <a:solidFill>
                <a:srgbClr val="6600CC"/>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61" name="円弧 233"/>
            <p:cNvSpPr>
              <a:spLocks/>
            </p:cNvSpPr>
            <p:nvPr/>
          </p:nvSpPr>
          <p:spPr bwMode="auto">
            <a:xfrm>
              <a:off x="0" y="0"/>
              <a:ext cx="146051" cy="392094"/>
            </a:xfrm>
            <a:custGeom>
              <a:avLst/>
              <a:gdLst>
                <a:gd name="T0" fmla="*/ 81 w 146051"/>
                <a:gd name="T1" fmla="*/ 186815 h 392094"/>
                <a:gd name="T2" fmla="*/ 81 w 146051"/>
                <a:gd name="T3" fmla="*/ 186815 h 392094"/>
                <a:gd name="T4" fmla="*/ 73026 w 146051"/>
                <a:gd name="T5" fmla="*/ 0 h 392094"/>
                <a:gd name="T6" fmla="*/ 146052 w 146051"/>
                <a:gd name="T7" fmla="*/ 196047 h 392094"/>
                <a:gd name="T8" fmla="*/ 73026 w 146051"/>
                <a:gd name="T9" fmla="*/ 196047 h 392094"/>
                <a:gd name="T10" fmla="*/ 81 w 146051"/>
                <a:gd name="T11" fmla="*/ 186815 h 392094"/>
                <a:gd name="T12" fmla="*/ 81 w 146051"/>
                <a:gd name="T13" fmla="*/ 186815 h 392094"/>
                <a:gd name="T14" fmla="*/ 73026 w 146051"/>
                <a:gd name="T15" fmla="*/ 0 h 392094"/>
                <a:gd name="T16" fmla="*/ 146052 w 146051"/>
                <a:gd name="T17" fmla="*/ 196047 h 3920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81 w 146051"/>
                <a:gd name="T28" fmla="*/ 0 h 392094"/>
                <a:gd name="T29" fmla="*/ 146051 w 146051"/>
                <a:gd name="T30" fmla="*/ 196047 h 3920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51" h="392094" stroke="0">
                  <a:moveTo>
                    <a:pt x="81" y="186815"/>
                  </a:moveTo>
                  <a:lnTo>
                    <a:pt x="81" y="186815"/>
                  </a:lnTo>
                  <a:cubicBezTo>
                    <a:pt x="1917" y="82246"/>
                    <a:pt x="34031" y="-1"/>
                    <a:pt x="73026" y="0"/>
                  </a:cubicBezTo>
                  <a:cubicBezTo>
                    <a:pt x="113357" y="0"/>
                    <a:pt x="146052" y="87773"/>
                    <a:pt x="146052" y="196047"/>
                  </a:cubicBezTo>
                  <a:lnTo>
                    <a:pt x="73026" y="196047"/>
                  </a:lnTo>
                  <a:close/>
                </a:path>
                <a:path w="146051" h="392094" fill="none">
                  <a:moveTo>
                    <a:pt x="81" y="186815"/>
                  </a:moveTo>
                  <a:lnTo>
                    <a:pt x="81" y="186815"/>
                  </a:lnTo>
                  <a:cubicBezTo>
                    <a:pt x="1917" y="82246"/>
                    <a:pt x="34031" y="-1"/>
                    <a:pt x="73026" y="0"/>
                  </a:cubicBezTo>
                  <a:cubicBezTo>
                    <a:pt x="113357" y="0"/>
                    <a:pt x="146052" y="87773"/>
                    <a:pt x="146052" y="196047"/>
                  </a:cubicBezTo>
                </a:path>
              </a:pathLst>
            </a:custGeom>
            <a:noFill/>
            <a:ln w="22225" cmpd="sng">
              <a:solidFill>
                <a:srgbClr val="6600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zh-CN" altLang="en-US">
                <a:solidFill>
                  <a:srgbClr val="006699"/>
                </a:solidFill>
              </a:endParaRPr>
            </a:p>
          </p:txBody>
        </p:sp>
        <p:cxnSp>
          <p:nvCxnSpPr>
            <p:cNvPr id="14362" name="直線矢印コネクタ 53"/>
            <p:cNvCxnSpPr>
              <a:cxnSpLocks noChangeShapeType="1"/>
              <a:stCxn id="14361" idx="2"/>
            </p:cNvCxnSpPr>
            <p:nvPr/>
          </p:nvCxnSpPr>
          <p:spPr bwMode="auto">
            <a:xfrm rot="16200000" flipH="1">
              <a:off x="-540403" y="881699"/>
              <a:ext cx="1378605" cy="7000"/>
            </a:xfrm>
            <a:prstGeom prst="straightConnector1">
              <a:avLst/>
            </a:prstGeom>
            <a:noFill/>
            <a:ln w="22225" cmpd="sng">
              <a:solidFill>
                <a:srgbClr val="6600CC"/>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4363" name="直線コネクタ 306"/>
          <p:cNvCxnSpPr>
            <a:cxnSpLocks noChangeShapeType="1"/>
          </p:cNvCxnSpPr>
          <p:nvPr/>
        </p:nvCxnSpPr>
        <p:spPr bwMode="auto">
          <a:xfrm flipV="1">
            <a:off x="4778375" y="3773488"/>
            <a:ext cx="1462088" cy="9525"/>
          </a:xfrm>
          <a:prstGeom prst="line">
            <a:avLst/>
          </a:prstGeom>
          <a:noFill/>
          <a:ln w="9525" cmpd="sng">
            <a:solidFill>
              <a:srgbClr val="77B2E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64" name="正方形/長方形 307"/>
          <p:cNvSpPr>
            <a:spLocks noChangeArrowheads="1"/>
          </p:cNvSpPr>
          <p:nvPr/>
        </p:nvSpPr>
        <p:spPr bwMode="auto">
          <a:xfrm>
            <a:off x="6035675" y="3719513"/>
            <a:ext cx="369888"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r>
              <a:rPr lang="en-US">
                <a:solidFill>
                  <a:srgbClr val="006699"/>
                </a:solidFill>
                <a:latin typeface="Symbol" pitchFamily="18" charset="2"/>
              </a:rPr>
              <a:t> l</a:t>
            </a:r>
            <a:endParaRPr lang="ja-JP" altLang="en-US">
              <a:solidFill>
                <a:srgbClr val="006699"/>
              </a:solidFill>
              <a:latin typeface="Symbol" pitchFamily="18" charset="2"/>
            </a:endParaRPr>
          </a:p>
        </p:txBody>
      </p:sp>
      <p:cxnSp>
        <p:nvCxnSpPr>
          <p:cNvPr id="14365" name="直線コネクタ 308"/>
          <p:cNvCxnSpPr>
            <a:cxnSpLocks noChangeShapeType="1"/>
          </p:cNvCxnSpPr>
          <p:nvPr/>
        </p:nvCxnSpPr>
        <p:spPr bwMode="auto">
          <a:xfrm rot="16200000" flipH="1">
            <a:off x="7445376" y="2728912"/>
            <a:ext cx="914400" cy="9525"/>
          </a:xfrm>
          <a:prstGeom prst="line">
            <a:avLst/>
          </a:prstGeom>
          <a:noFill/>
          <a:ln w="9525" cmpd="sng">
            <a:solidFill>
              <a:srgbClr val="40404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66" name="正方形/長方形 322"/>
          <p:cNvSpPr>
            <a:spLocks noChangeArrowheads="1"/>
          </p:cNvSpPr>
          <p:nvPr/>
        </p:nvSpPr>
        <p:spPr bwMode="auto">
          <a:xfrm>
            <a:off x="6210300" y="4035425"/>
            <a:ext cx="1277938" cy="2524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grpSp>
        <p:nvGrpSpPr>
          <p:cNvPr id="14367" name="Group 31"/>
          <p:cNvGrpSpPr>
            <a:grpSpLocks/>
          </p:cNvGrpSpPr>
          <p:nvPr/>
        </p:nvGrpSpPr>
        <p:grpSpPr bwMode="auto">
          <a:xfrm>
            <a:off x="6157913" y="4329113"/>
            <a:ext cx="1301750" cy="792162"/>
            <a:chOff x="0" y="0"/>
            <a:chExt cx="1430890" cy="1009650"/>
          </a:xfrm>
        </p:grpSpPr>
        <p:sp>
          <p:nvSpPr>
            <p:cNvPr id="14368" name="フリーフォーム 324"/>
            <p:cNvSpPr>
              <a:spLocks/>
            </p:cNvSpPr>
            <p:nvPr/>
          </p:nvSpPr>
          <p:spPr bwMode="auto">
            <a:xfrm>
              <a:off x="0" y="4047"/>
              <a:ext cx="158793" cy="1005603"/>
            </a:xfrm>
            <a:custGeom>
              <a:avLst/>
              <a:gdLst>
                <a:gd name="T0" fmla="*/ 0 w 2743200"/>
                <a:gd name="T1" fmla="*/ 500364 h 3602038"/>
                <a:gd name="T2" fmla="*/ 39147 w 2743200"/>
                <a:gd name="T3" fmla="*/ 72240 h 3602038"/>
                <a:gd name="T4" fmla="*/ 119095 w 2743200"/>
                <a:gd name="T5" fmla="*/ 933806 h 3602038"/>
                <a:gd name="T6" fmla="*/ 158793 w 2743200"/>
                <a:gd name="T7" fmla="*/ 503023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69" name="フリーフォーム 325"/>
            <p:cNvSpPr>
              <a:spLocks/>
            </p:cNvSpPr>
            <p:nvPr/>
          </p:nvSpPr>
          <p:spPr bwMode="auto">
            <a:xfrm>
              <a:off x="158793" y="4047"/>
              <a:ext cx="158794" cy="1001557"/>
            </a:xfrm>
            <a:custGeom>
              <a:avLst/>
              <a:gdLst>
                <a:gd name="T0" fmla="*/ 0 w 2743200"/>
                <a:gd name="T1" fmla="*/ 498351 h 3602038"/>
                <a:gd name="T2" fmla="*/ 39147 w 2743200"/>
                <a:gd name="T3" fmla="*/ 71950 h 3602038"/>
                <a:gd name="T4" fmla="*/ 119095 w 2743200"/>
                <a:gd name="T5" fmla="*/ 930048 h 3602038"/>
                <a:gd name="T6" fmla="*/ 158794 w 2743200"/>
                <a:gd name="T7" fmla="*/ 500999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0" name="フリーフォーム 326"/>
            <p:cNvSpPr>
              <a:spLocks/>
            </p:cNvSpPr>
            <p:nvPr/>
          </p:nvSpPr>
          <p:spPr bwMode="auto">
            <a:xfrm>
              <a:off x="319332" y="4047"/>
              <a:ext cx="158794" cy="1001557"/>
            </a:xfrm>
            <a:custGeom>
              <a:avLst/>
              <a:gdLst>
                <a:gd name="T0" fmla="*/ 0 w 2743200"/>
                <a:gd name="T1" fmla="*/ 498351 h 3602038"/>
                <a:gd name="T2" fmla="*/ 39147 w 2743200"/>
                <a:gd name="T3" fmla="*/ 71950 h 3602038"/>
                <a:gd name="T4" fmla="*/ 119095 w 2743200"/>
                <a:gd name="T5" fmla="*/ 930048 h 3602038"/>
                <a:gd name="T6" fmla="*/ 158794 w 2743200"/>
                <a:gd name="T7" fmla="*/ 500999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1" name="フリーフォーム 327"/>
            <p:cNvSpPr>
              <a:spLocks/>
            </p:cNvSpPr>
            <p:nvPr/>
          </p:nvSpPr>
          <p:spPr bwMode="auto">
            <a:xfrm>
              <a:off x="478127" y="2023"/>
              <a:ext cx="158793" cy="1003581"/>
            </a:xfrm>
            <a:custGeom>
              <a:avLst/>
              <a:gdLst>
                <a:gd name="T0" fmla="*/ 0 w 2743200"/>
                <a:gd name="T1" fmla="*/ 499358 h 3602038"/>
                <a:gd name="T2" fmla="*/ 39147 w 2743200"/>
                <a:gd name="T3" fmla="*/ 72095 h 3602038"/>
                <a:gd name="T4" fmla="*/ 119095 w 2743200"/>
                <a:gd name="T5" fmla="*/ 931928 h 3602038"/>
                <a:gd name="T6" fmla="*/ 158793 w 2743200"/>
                <a:gd name="T7" fmla="*/ 50201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2" name="フリーフォーム 328"/>
            <p:cNvSpPr>
              <a:spLocks/>
            </p:cNvSpPr>
            <p:nvPr/>
          </p:nvSpPr>
          <p:spPr bwMode="auto">
            <a:xfrm>
              <a:off x="640410" y="4047"/>
              <a:ext cx="158794" cy="1001557"/>
            </a:xfrm>
            <a:custGeom>
              <a:avLst/>
              <a:gdLst>
                <a:gd name="T0" fmla="*/ 0 w 2743200"/>
                <a:gd name="T1" fmla="*/ 498351 h 3602038"/>
                <a:gd name="T2" fmla="*/ 39147 w 2743200"/>
                <a:gd name="T3" fmla="*/ 71950 h 3602038"/>
                <a:gd name="T4" fmla="*/ 119095 w 2743200"/>
                <a:gd name="T5" fmla="*/ 930048 h 3602038"/>
                <a:gd name="T6" fmla="*/ 158794 w 2743200"/>
                <a:gd name="T7" fmla="*/ 500999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3" name="フリーフォーム 329"/>
            <p:cNvSpPr>
              <a:spLocks/>
            </p:cNvSpPr>
            <p:nvPr/>
          </p:nvSpPr>
          <p:spPr bwMode="auto">
            <a:xfrm>
              <a:off x="799204" y="2023"/>
              <a:ext cx="158793" cy="1003581"/>
            </a:xfrm>
            <a:custGeom>
              <a:avLst/>
              <a:gdLst>
                <a:gd name="T0" fmla="*/ 0 w 2743200"/>
                <a:gd name="T1" fmla="*/ 499358 h 3602038"/>
                <a:gd name="T2" fmla="*/ 39147 w 2743200"/>
                <a:gd name="T3" fmla="*/ 72095 h 3602038"/>
                <a:gd name="T4" fmla="*/ 119095 w 2743200"/>
                <a:gd name="T5" fmla="*/ 931928 h 3602038"/>
                <a:gd name="T6" fmla="*/ 158793 w 2743200"/>
                <a:gd name="T7" fmla="*/ 50201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4" name="フリーフォーム 330"/>
            <p:cNvSpPr>
              <a:spLocks/>
            </p:cNvSpPr>
            <p:nvPr/>
          </p:nvSpPr>
          <p:spPr bwMode="auto">
            <a:xfrm>
              <a:off x="957998" y="2023"/>
              <a:ext cx="158794" cy="1003581"/>
            </a:xfrm>
            <a:custGeom>
              <a:avLst/>
              <a:gdLst>
                <a:gd name="T0" fmla="*/ 0 w 2743200"/>
                <a:gd name="T1" fmla="*/ 499358 h 3602038"/>
                <a:gd name="T2" fmla="*/ 39147 w 2743200"/>
                <a:gd name="T3" fmla="*/ 72095 h 3602038"/>
                <a:gd name="T4" fmla="*/ 119095 w 2743200"/>
                <a:gd name="T5" fmla="*/ 931928 h 3602038"/>
                <a:gd name="T6" fmla="*/ 158794 w 2743200"/>
                <a:gd name="T7" fmla="*/ 50201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5" name="フリーフォーム 331"/>
            <p:cNvSpPr>
              <a:spLocks/>
            </p:cNvSpPr>
            <p:nvPr/>
          </p:nvSpPr>
          <p:spPr bwMode="auto">
            <a:xfrm>
              <a:off x="1116792" y="0"/>
              <a:ext cx="158793" cy="1003581"/>
            </a:xfrm>
            <a:custGeom>
              <a:avLst/>
              <a:gdLst>
                <a:gd name="T0" fmla="*/ 0 w 2743200"/>
                <a:gd name="T1" fmla="*/ 499358 h 3602038"/>
                <a:gd name="T2" fmla="*/ 39147 w 2743200"/>
                <a:gd name="T3" fmla="*/ 72095 h 3602038"/>
                <a:gd name="T4" fmla="*/ 119095 w 2743200"/>
                <a:gd name="T5" fmla="*/ 931928 h 3602038"/>
                <a:gd name="T6" fmla="*/ 158793 w 2743200"/>
                <a:gd name="T7" fmla="*/ 50201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76" name="フリーフォーム 332"/>
            <p:cNvSpPr>
              <a:spLocks/>
            </p:cNvSpPr>
            <p:nvPr/>
          </p:nvSpPr>
          <p:spPr bwMode="auto">
            <a:xfrm>
              <a:off x="1272096" y="4047"/>
              <a:ext cx="158794" cy="1003581"/>
            </a:xfrm>
            <a:custGeom>
              <a:avLst/>
              <a:gdLst>
                <a:gd name="T0" fmla="*/ 0 w 2743200"/>
                <a:gd name="T1" fmla="*/ 499358 h 3602038"/>
                <a:gd name="T2" fmla="*/ 39147 w 2743200"/>
                <a:gd name="T3" fmla="*/ 72095 h 3602038"/>
                <a:gd name="T4" fmla="*/ 119095 w 2743200"/>
                <a:gd name="T5" fmla="*/ 931928 h 3602038"/>
                <a:gd name="T6" fmla="*/ 158794 w 2743200"/>
                <a:gd name="T7" fmla="*/ 50201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grpSp>
      <p:cxnSp>
        <p:nvCxnSpPr>
          <p:cNvPr id="14377" name="直線矢印コネクタ 62"/>
          <p:cNvCxnSpPr>
            <a:cxnSpLocks noChangeShapeType="1"/>
          </p:cNvCxnSpPr>
          <p:nvPr/>
        </p:nvCxnSpPr>
        <p:spPr bwMode="auto">
          <a:xfrm>
            <a:off x="6821488" y="4235450"/>
            <a:ext cx="388937" cy="0"/>
          </a:xfrm>
          <a:prstGeom prst="straightConnector1">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78" name="直線矢印コネクタ 64"/>
          <p:cNvCxnSpPr>
            <a:cxnSpLocks noChangeShapeType="1"/>
          </p:cNvCxnSpPr>
          <p:nvPr/>
        </p:nvCxnSpPr>
        <p:spPr bwMode="auto">
          <a:xfrm flipH="1">
            <a:off x="7329488" y="4227513"/>
            <a:ext cx="390525" cy="0"/>
          </a:xfrm>
          <a:prstGeom prst="straightConnector1">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79" name="直線コネクタ 351"/>
          <p:cNvCxnSpPr>
            <a:cxnSpLocks noChangeShapeType="1"/>
          </p:cNvCxnSpPr>
          <p:nvPr/>
        </p:nvCxnSpPr>
        <p:spPr bwMode="auto">
          <a:xfrm rot="5400000">
            <a:off x="6703218" y="4612482"/>
            <a:ext cx="1008063" cy="0"/>
          </a:xfrm>
          <a:prstGeom prst="line">
            <a:avLst/>
          </a:prstGeom>
          <a:noFill/>
          <a:ln w="9525" cmpd="sng">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80" name="直線コネクタ 352"/>
          <p:cNvCxnSpPr>
            <a:cxnSpLocks noChangeShapeType="1"/>
          </p:cNvCxnSpPr>
          <p:nvPr/>
        </p:nvCxnSpPr>
        <p:spPr bwMode="auto">
          <a:xfrm rot="5400000">
            <a:off x="6846093" y="4599782"/>
            <a:ext cx="1008063" cy="0"/>
          </a:xfrm>
          <a:prstGeom prst="line">
            <a:avLst/>
          </a:prstGeom>
          <a:noFill/>
          <a:ln w="9525" cmpd="sng">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81" name="テキスト ボックス 65"/>
          <p:cNvSpPr txBox="1">
            <a:spLocks noChangeArrowheads="1"/>
          </p:cNvSpPr>
          <p:nvPr/>
        </p:nvSpPr>
        <p:spPr bwMode="auto">
          <a:xfrm>
            <a:off x="7307263" y="3929063"/>
            <a:ext cx="9144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400">
                <a:solidFill>
                  <a:srgbClr val="006699"/>
                </a:solidFill>
                <a:latin typeface="Times New Roman" pitchFamily="18" charset="0"/>
              </a:rPr>
              <a:t>c/</a:t>
            </a:r>
            <a:r>
              <a:rPr lang="ja-JP" altLang="en-US" sz="1400">
                <a:solidFill>
                  <a:srgbClr val="006699"/>
                </a:solidFill>
              </a:rPr>
              <a:t>⊿</a:t>
            </a:r>
            <a:r>
              <a:rPr lang="en-US" sz="1400">
                <a:solidFill>
                  <a:srgbClr val="006699"/>
                </a:solidFill>
              </a:rPr>
              <a:t>L</a:t>
            </a:r>
            <a:endParaRPr lang="ja-JP" altLang="en-US" sz="1400">
              <a:solidFill>
                <a:srgbClr val="006699"/>
              </a:solidFill>
            </a:endParaRPr>
          </a:p>
        </p:txBody>
      </p:sp>
      <p:cxnSp>
        <p:nvCxnSpPr>
          <p:cNvPr id="14382" name="直線矢印コネクタ 104"/>
          <p:cNvCxnSpPr>
            <a:cxnSpLocks noChangeShapeType="1"/>
          </p:cNvCxnSpPr>
          <p:nvPr/>
        </p:nvCxnSpPr>
        <p:spPr bwMode="auto">
          <a:xfrm>
            <a:off x="6073775" y="4725988"/>
            <a:ext cx="1671638" cy="0"/>
          </a:xfrm>
          <a:prstGeom prst="straightConnector1">
            <a:avLst/>
          </a:prstGeom>
          <a:noFill/>
          <a:ln w="12700" cmpd="sng">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83" name="テキスト ボックス 116"/>
          <p:cNvSpPr txBox="1">
            <a:spLocks noChangeArrowheads="1"/>
          </p:cNvSpPr>
          <p:nvPr/>
        </p:nvSpPr>
        <p:spPr bwMode="auto">
          <a:xfrm>
            <a:off x="7715250" y="4643438"/>
            <a:ext cx="86042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ja-JP" altLang="en-US" sz="1400">
                <a:solidFill>
                  <a:srgbClr val="006699"/>
                </a:solidFill>
                <a:latin typeface="Times New Roman" pitchFamily="18" charset="0"/>
              </a:rPr>
              <a:t>　</a:t>
            </a:r>
            <a:r>
              <a:rPr lang="en-US" sz="1400">
                <a:solidFill>
                  <a:srgbClr val="006699"/>
                </a:solidFill>
                <a:latin typeface="Times New Roman" pitchFamily="18" charset="0"/>
              </a:rPr>
              <a:t>t </a:t>
            </a:r>
            <a:r>
              <a:rPr lang="ja-JP" altLang="en-US" sz="1400">
                <a:solidFill>
                  <a:srgbClr val="006699"/>
                </a:solidFill>
                <a:latin typeface="Times New Roman" pitchFamily="18" charset="0"/>
              </a:rPr>
              <a:t>➔</a:t>
            </a:r>
            <a:r>
              <a:rPr lang="en-US" sz="1400">
                <a:solidFill>
                  <a:srgbClr val="006699"/>
                </a:solidFill>
                <a:latin typeface="Times New Roman" pitchFamily="18" charset="0"/>
              </a:rPr>
              <a:t> </a:t>
            </a:r>
            <a:r>
              <a:rPr lang="en-US" sz="1400" i="1">
                <a:solidFill>
                  <a:srgbClr val="006699"/>
                </a:solidFill>
                <a:latin typeface="Times New Roman" pitchFamily="18" charset="0"/>
              </a:rPr>
              <a:t>f</a:t>
            </a:r>
            <a:endParaRPr lang="ja-JP" altLang="en-US" sz="1400" i="1">
              <a:solidFill>
                <a:srgbClr val="006699"/>
              </a:solidFill>
              <a:latin typeface="Times New Roman" pitchFamily="18" charset="0"/>
            </a:endParaRPr>
          </a:p>
        </p:txBody>
      </p:sp>
      <p:sp>
        <p:nvSpPr>
          <p:cNvPr id="14384" name="フリーフォーム 356"/>
          <p:cNvSpPr>
            <a:spLocks/>
          </p:cNvSpPr>
          <p:nvPr/>
        </p:nvSpPr>
        <p:spPr bwMode="auto">
          <a:xfrm>
            <a:off x="6122988" y="5934075"/>
            <a:ext cx="1157287" cy="576263"/>
          </a:xfrm>
          <a:custGeom>
            <a:avLst/>
            <a:gdLst>
              <a:gd name="T0" fmla="*/ 0 w 1416423"/>
              <a:gd name="T1" fmla="*/ 573821 h 705223"/>
              <a:gd name="T2" fmla="*/ 395528 w 1416423"/>
              <a:gd name="T3" fmla="*/ 566496 h 705223"/>
              <a:gd name="T4" fmla="*/ 512722 w 1416423"/>
              <a:gd name="T5" fmla="*/ 478592 h 705223"/>
              <a:gd name="T6" fmla="*/ 571319 w 1416423"/>
              <a:gd name="T7" fmla="*/ 31743 h 705223"/>
              <a:gd name="T8" fmla="*/ 615266 w 1416423"/>
              <a:gd name="T9" fmla="*/ 288131 h 705223"/>
              <a:gd name="T10" fmla="*/ 651890 w 1416423"/>
              <a:gd name="T11" fmla="*/ 507893 h 705223"/>
              <a:gd name="T12" fmla="*/ 730793 w 1416423"/>
              <a:gd name="T13" fmla="*/ 566496 h 705223"/>
              <a:gd name="T14" fmla="*/ 908251 w 1416423"/>
              <a:gd name="T15" fmla="*/ 566496 h 705223"/>
              <a:gd name="T16" fmla="*/ 1157287 w 1416423"/>
              <a:gd name="T17" fmla="*/ 573821 h 705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6423"/>
              <a:gd name="T28" fmla="*/ 0 h 705223"/>
              <a:gd name="T29" fmla="*/ 1416423 w 1416423"/>
              <a:gd name="T30" fmla="*/ 705223 h 705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6423" h="705223">
                <a:moveTo>
                  <a:pt x="0" y="702235"/>
                </a:moveTo>
                <a:lnTo>
                  <a:pt x="484094" y="693270"/>
                </a:lnTo>
                <a:cubicBezTo>
                  <a:pt x="588682" y="673847"/>
                  <a:pt x="591670" y="694764"/>
                  <a:pt x="627529" y="585694"/>
                </a:cubicBezTo>
                <a:cubicBezTo>
                  <a:pt x="663388" y="476624"/>
                  <a:pt x="678329" y="77694"/>
                  <a:pt x="699247" y="38847"/>
                </a:cubicBezTo>
                <a:cubicBezTo>
                  <a:pt x="720165" y="0"/>
                  <a:pt x="736600" y="255493"/>
                  <a:pt x="753035" y="352611"/>
                </a:cubicBezTo>
                <a:cubicBezTo>
                  <a:pt x="769470" y="449729"/>
                  <a:pt x="774293" y="564777"/>
                  <a:pt x="797859" y="621553"/>
                </a:cubicBezTo>
                <a:cubicBezTo>
                  <a:pt x="821425" y="678330"/>
                  <a:pt x="842136" y="681317"/>
                  <a:pt x="894430" y="693270"/>
                </a:cubicBezTo>
                <a:cubicBezTo>
                  <a:pt x="946724" y="705223"/>
                  <a:pt x="1024624" y="691776"/>
                  <a:pt x="1111623" y="693270"/>
                </a:cubicBezTo>
                <a:cubicBezTo>
                  <a:pt x="1198622" y="694764"/>
                  <a:pt x="1311834" y="698499"/>
                  <a:pt x="1416423" y="702235"/>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85" name="下矢印 359"/>
          <p:cNvSpPr>
            <a:spLocks noChangeArrowheads="1"/>
          </p:cNvSpPr>
          <p:nvPr/>
        </p:nvSpPr>
        <p:spPr bwMode="auto">
          <a:xfrm>
            <a:off x="6284913" y="5208588"/>
            <a:ext cx="1262062" cy="420687"/>
          </a:xfrm>
          <a:prstGeom prst="downArrow">
            <a:avLst>
              <a:gd name="adj1" fmla="val 67241"/>
              <a:gd name="adj2" fmla="val 50000"/>
            </a:avLst>
          </a:prstGeom>
          <a:solidFill>
            <a:schemeClr val="accent1"/>
          </a:solidFill>
          <a:ln w="25400" cmpd="sng">
            <a:solidFill>
              <a:srgbClr val="5A85B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r>
              <a:rPr lang="en-US">
                <a:solidFill>
                  <a:srgbClr val="FF0000"/>
                </a:solidFill>
              </a:rPr>
              <a:t>FFT</a:t>
            </a:r>
            <a:endParaRPr lang="ja-JP" altLang="en-US">
              <a:solidFill>
                <a:srgbClr val="FF0000"/>
              </a:solidFill>
            </a:endParaRPr>
          </a:p>
        </p:txBody>
      </p:sp>
      <p:cxnSp>
        <p:nvCxnSpPr>
          <p:cNvPr id="14386" name="直線矢印コネクタ 103"/>
          <p:cNvCxnSpPr>
            <a:cxnSpLocks noChangeShapeType="1"/>
          </p:cNvCxnSpPr>
          <p:nvPr/>
        </p:nvCxnSpPr>
        <p:spPr bwMode="auto">
          <a:xfrm rot="5400000" flipH="1" flipV="1">
            <a:off x="5547519" y="6136482"/>
            <a:ext cx="769937" cy="6350"/>
          </a:xfrm>
          <a:prstGeom prst="straightConnector1">
            <a:avLst/>
          </a:prstGeom>
          <a:noFill/>
          <a:ln w="12700" cmpd="sng">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87" name="直線矢印コネクタ 104"/>
          <p:cNvCxnSpPr>
            <a:cxnSpLocks noChangeShapeType="1"/>
          </p:cNvCxnSpPr>
          <p:nvPr/>
        </p:nvCxnSpPr>
        <p:spPr bwMode="auto">
          <a:xfrm>
            <a:off x="5903913" y="6510338"/>
            <a:ext cx="1670050" cy="0"/>
          </a:xfrm>
          <a:prstGeom prst="straightConnector1">
            <a:avLst/>
          </a:prstGeom>
          <a:noFill/>
          <a:ln w="12700" cmpd="sng">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388" name="テキスト ボックス 116"/>
          <p:cNvSpPr txBox="1">
            <a:spLocks noChangeArrowheads="1"/>
          </p:cNvSpPr>
          <p:nvPr/>
        </p:nvSpPr>
        <p:spPr bwMode="auto">
          <a:xfrm>
            <a:off x="5432425" y="5492750"/>
            <a:ext cx="10144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400">
                <a:solidFill>
                  <a:srgbClr val="006699"/>
                </a:solidFill>
                <a:latin typeface="Times New Roman" pitchFamily="18" charset="0"/>
              </a:rPr>
              <a:t>OCT signal</a:t>
            </a:r>
            <a:endParaRPr lang="ja-JP" altLang="en-US" sz="1400">
              <a:solidFill>
                <a:srgbClr val="006699"/>
              </a:solidFill>
              <a:latin typeface="Times New Roman" pitchFamily="18" charset="0"/>
            </a:endParaRPr>
          </a:p>
        </p:txBody>
      </p:sp>
      <p:sp>
        <p:nvSpPr>
          <p:cNvPr id="14389" name="角丸四角形 63"/>
          <p:cNvSpPr>
            <a:spLocks noChangeArrowheads="1"/>
          </p:cNvSpPr>
          <p:nvPr/>
        </p:nvSpPr>
        <p:spPr bwMode="auto">
          <a:xfrm>
            <a:off x="8416925" y="2293938"/>
            <a:ext cx="171450" cy="750887"/>
          </a:xfrm>
          <a:prstGeom prst="roundRect">
            <a:avLst>
              <a:gd name="adj" fmla="val 16667"/>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pPr>
            <a:endParaRPr lang="ja-JP" altLang="en-US" sz="1600">
              <a:solidFill>
                <a:srgbClr val="006699"/>
              </a:solidFill>
              <a:latin typeface="Times New Roman" pitchFamily="18" charset="0"/>
            </a:endParaRPr>
          </a:p>
        </p:txBody>
      </p:sp>
      <p:grpSp>
        <p:nvGrpSpPr>
          <p:cNvPr id="14390" name="Group 54"/>
          <p:cNvGrpSpPr>
            <a:grpSpLocks/>
          </p:cNvGrpSpPr>
          <p:nvPr/>
        </p:nvGrpSpPr>
        <p:grpSpPr bwMode="auto">
          <a:xfrm>
            <a:off x="6034088" y="4311650"/>
            <a:ext cx="1720850" cy="833438"/>
            <a:chOff x="0" y="0"/>
            <a:chExt cx="1721224" cy="833718"/>
          </a:xfrm>
        </p:grpSpPr>
        <p:sp>
          <p:nvSpPr>
            <p:cNvPr id="14391" name="正方形/長方形 414"/>
            <p:cNvSpPr>
              <a:spLocks noChangeArrowheads="1"/>
            </p:cNvSpPr>
            <p:nvPr/>
          </p:nvSpPr>
          <p:spPr bwMode="auto">
            <a:xfrm>
              <a:off x="0" y="0"/>
              <a:ext cx="1721224" cy="833718"/>
            </a:xfrm>
            <a:prstGeom prst="rect">
              <a:avLst/>
            </a:prstGeom>
            <a:solidFill>
              <a:schemeClr val="bg1"/>
            </a:solidFill>
            <a:ln w="254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ja-JP" altLang="en-US">
                <a:solidFill>
                  <a:srgbClr val="F7F7FF"/>
                </a:solidFill>
              </a:endParaRPr>
            </a:p>
          </p:txBody>
        </p:sp>
        <p:cxnSp>
          <p:nvCxnSpPr>
            <p:cNvPr id="14392" name="直線矢印コネクタ 104"/>
            <p:cNvCxnSpPr>
              <a:cxnSpLocks noChangeShapeType="1"/>
            </p:cNvCxnSpPr>
            <p:nvPr/>
          </p:nvCxnSpPr>
          <p:spPr bwMode="auto">
            <a:xfrm>
              <a:off x="30904" y="423211"/>
              <a:ext cx="1671170" cy="0"/>
            </a:xfrm>
            <a:prstGeom prst="straightConnector1">
              <a:avLst/>
            </a:prstGeom>
            <a:noFill/>
            <a:ln w="12700" cmpd="sng">
              <a:solidFill>
                <a:schemeClr val="tx1"/>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4393" name="Group 57"/>
          <p:cNvGrpSpPr>
            <a:grpSpLocks/>
          </p:cNvGrpSpPr>
          <p:nvPr/>
        </p:nvGrpSpPr>
        <p:grpSpPr bwMode="auto">
          <a:xfrm>
            <a:off x="6175375" y="4338638"/>
            <a:ext cx="1257300" cy="790575"/>
            <a:chOff x="0" y="0"/>
            <a:chExt cx="1256447" cy="791127"/>
          </a:xfrm>
        </p:grpSpPr>
        <p:grpSp>
          <p:nvGrpSpPr>
            <p:cNvPr id="14394" name="Group 58"/>
            <p:cNvGrpSpPr>
              <a:grpSpLocks/>
            </p:cNvGrpSpPr>
            <p:nvPr/>
          </p:nvGrpSpPr>
          <p:grpSpPr bwMode="auto">
            <a:xfrm>
              <a:off x="0" y="0"/>
              <a:ext cx="628920" cy="791126"/>
              <a:chOff x="0" y="0"/>
              <a:chExt cx="1430890" cy="1009650"/>
            </a:xfrm>
          </p:grpSpPr>
          <p:sp>
            <p:nvSpPr>
              <p:cNvPr id="14395" name="フリーフォーム 394"/>
              <p:cNvSpPr>
                <a:spLocks/>
              </p:cNvSpPr>
              <p:nvPr/>
            </p:nvSpPr>
            <p:spPr bwMode="auto">
              <a:xfrm>
                <a:off x="0" y="4055"/>
                <a:ext cx="158812" cy="1005596"/>
              </a:xfrm>
              <a:custGeom>
                <a:avLst/>
                <a:gdLst>
                  <a:gd name="T0" fmla="*/ 0 w 2743200"/>
                  <a:gd name="T1" fmla="*/ 500361 h 3602038"/>
                  <a:gd name="T2" fmla="*/ 39152 w 2743200"/>
                  <a:gd name="T3" fmla="*/ 72240 h 3602038"/>
                  <a:gd name="T4" fmla="*/ 119109 w 2743200"/>
                  <a:gd name="T5" fmla="*/ 933799 h 3602038"/>
                  <a:gd name="T6" fmla="*/ 158812 w 2743200"/>
                  <a:gd name="T7" fmla="*/ 503020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96" name="フリーフォーム 395"/>
              <p:cNvSpPr>
                <a:spLocks/>
              </p:cNvSpPr>
              <p:nvPr/>
            </p:nvSpPr>
            <p:spPr bwMode="auto">
              <a:xfrm>
                <a:off x="158812" y="4055"/>
                <a:ext cx="158812" cy="1001542"/>
              </a:xfrm>
              <a:custGeom>
                <a:avLst/>
                <a:gdLst>
                  <a:gd name="T0" fmla="*/ 0 w 2743200"/>
                  <a:gd name="T1" fmla="*/ 498343 h 3602038"/>
                  <a:gd name="T2" fmla="*/ 39152 w 2743200"/>
                  <a:gd name="T3" fmla="*/ 71949 h 3602038"/>
                  <a:gd name="T4" fmla="*/ 119109 w 2743200"/>
                  <a:gd name="T5" fmla="*/ 930035 h 3602038"/>
                  <a:gd name="T6" fmla="*/ 158812 w 2743200"/>
                  <a:gd name="T7" fmla="*/ 50099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97" name="フリーフォーム 396"/>
              <p:cNvSpPr>
                <a:spLocks/>
              </p:cNvSpPr>
              <p:nvPr/>
            </p:nvSpPr>
            <p:spPr bwMode="auto">
              <a:xfrm>
                <a:off x="317623" y="4055"/>
                <a:ext cx="158812" cy="1001542"/>
              </a:xfrm>
              <a:custGeom>
                <a:avLst/>
                <a:gdLst>
                  <a:gd name="T0" fmla="*/ 0 w 2743200"/>
                  <a:gd name="T1" fmla="*/ 498343 h 3602038"/>
                  <a:gd name="T2" fmla="*/ 39152 w 2743200"/>
                  <a:gd name="T3" fmla="*/ 71949 h 3602038"/>
                  <a:gd name="T4" fmla="*/ 119109 w 2743200"/>
                  <a:gd name="T5" fmla="*/ 930035 h 3602038"/>
                  <a:gd name="T6" fmla="*/ 158812 w 2743200"/>
                  <a:gd name="T7" fmla="*/ 50099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98" name="フリーフォーム 397"/>
              <p:cNvSpPr>
                <a:spLocks/>
              </p:cNvSpPr>
              <p:nvPr/>
            </p:nvSpPr>
            <p:spPr bwMode="auto">
              <a:xfrm>
                <a:off x="476435" y="2027"/>
                <a:ext cx="158812" cy="1003570"/>
              </a:xfrm>
              <a:custGeom>
                <a:avLst/>
                <a:gdLst>
                  <a:gd name="T0" fmla="*/ 0 w 2743200"/>
                  <a:gd name="T1" fmla="*/ 499352 h 3602038"/>
                  <a:gd name="T2" fmla="*/ 39152 w 2743200"/>
                  <a:gd name="T3" fmla="*/ 72094 h 3602038"/>
                  <a:gd name="T4" fmla="*/ 119109 w 2743200"/>
                  <a:gd name="T5" fmla="*/ 931918 h 3602038"/>
                  <a:gd name="T6" fmla="*/ 158812 w 2743200"/>
                  <a:gd name="T7" fmla="*/ 502006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399" name="フリーフォーム 398"/>
              <p:cNvSpPr>
                <a:spLocks/>
              </p:cNvSpPr>
              <p:nvPr/>
            </p:nvSpPr>
            <p:spPr bwMode="auto">
              <a:xfrm>
                <a:off x="638857" y="4055"/>
                <a:ext cx="158812" cy="1001542"/>
              </a:xfrm>
              <a:custGeom>
                <a:avLst/>
                <a:gdLst>
                  <a:gd name="T0" fmla="*/ 0 w 2743200"/>
                  <a:gd name="T1" fmla="*/ 498343 h 3602038"/>
                  <a:gd name="T2" fmla="*/ 39152 w 2743200"/>
                  <a:gd name="T3" fmla="*/ 71949 h 3602038"/>
                  <a:gd name="T4" fmla="*/ 119109 w 2743200"/>
                  <a:gd name="T5" fmla="*/ 930035 h 3602038"/>
                  <a:gd name="T6" fmla="*/ 158812 w 2743200"/>
                  <a:gd name="T7" fmla="*/ 50099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0" name="フリーフォーム 399"/>
              <p:cNvSpPr>
                <a:spLocks/>
              </p:cNvSpPr>
              <p:nvPr/>
            </p:nvSpPr>
            <p:spPr bwMode="auto">
              <a:xfrm>
                <a:off x="797669" y="2027"/>
                <a:ext cx="158812" cy="1003570"/>
              </a:xfrm>
              <a:custGeom>
                <a:avLst/>
                <a:gdLst>
                  <a:gd name="T0" fmla="*/ 0 w 2743200"/>
                  <a:gd name="T1" fmla="*/ 499352 h 3602038"/>
                  <a:gd name="T2" fmla="*/ 39152 w 2743200"/>
                  <a:gd name="T3" fmla="*/ 72094 h 3602038"/>
                  <a:gd name="T4" fmla="*/ 119109 w 2743200"/>
                  <a:gd name="T5" fmla="*/ 931918 h 3602038"/>
                  <a:gd name="T6" fmla="*/ 158812 w 2743200"/>
                  <a:gd name="T7" fmla="*/ 502006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1" name="フリーフォーム 400"/>
              <p:cNvSpPr>
                <a:spLocks/>
              </p:cNvSpPr>
              <p:nvPr/>
            </p:nvSpPr>
            <p:spPr bwMode="auto">
              <a:xfrm>
                <a:off x="956481" y="2027"/>
                <a:ext cx="158812" cy="1003570"/>
              </a:xfrm>
              <a:custGeom>
                <a:avLst/>
                <a:gdLst>
                  <a:gd name="T0" fmla="*/ 0 w 2743200"/>
                  <a:gd name="T1" fmla="*/ 499352 h 3602038"/>
                  <a:gd name="T2" fmla="*/ 39152 w 2743200"/>
                  <a:gd name="T3" fmla="*/ 72094 h 3602038"/>
                  <a:gd name="T4" fmla="*/ 119109 w 2743200"/>
                  <a:gd name="T5" fmla="*/ 931918 h 3602038"/>
                  <a:gd name="T6" fmla="*/ 158812 w 2743200"/>
                  <a:gd name="T7" fmla="*/ 502006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2" name="フリーフォーム 401"/>
              <p:cNvSpPr>
                <a:spLocks/>
              </p:cNvSpPr>
              <p:nvPr/>
            </p:nvSpPr>
            <p:spPr bwMode="auto">
              <a:xfrm>
                <a:off x="1115292" y="0"/>
                <a:ext cx="158812" cy="1003568"/>
              </a:xfrm>
              <a:custGeom>
                <a:avLst/>
                <a:gdLst>
                  <a:gd name="T0" fmla="*/ 0 w 2743200"/>
                  <a:gd name="T1" fmla="*/ 499351 h 3602038"/>
                  <a:gd name="T2" fmla="*/ 39152 w 2743200"/>
                  <a:gd name="T3" fmla="*/ 72094 h 3602038"/>
                  <a:gd name="T4" fmla="*/ 119109 w 2743200"/>
                  <a:gd name="T5" fmla="*/ 931916 h 3602038"/>
                  <a:gd name="T6" fmla="*/ 158812 w 2743200"/>
                  <a:gd name="T7" fmla="*/ 502005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3" name="フリーフォーム 402"/>
              <p:cNvSpPr>
                <a:spLocks/>
              </p:cNvSpPr>
              <p:nvPr/>
            </p:nvSpPr>
            <p:spPr bwMode="auto">
              <a:xfrm>
                <a:off x="1270494" y="4055"/>
                <a:ext cx="158812" cy="1003568"/>
              </a:xfrm>
              <a:custGeom>
                <a:avLst/>
                <a:gdLst>
                  <a:gd name="T0" fmla="*/ 0 w 2743200"/>
                  <a:gd name="T1" fmla="*/ 499351 h 3602038"/>
                  <a:gd name="T2" fmla="*/ 39152 w 2743200"/>
                  <a:gd name="T3" fmla="*/ 72094 h 3602038"/>
                  <a:gd name="T4" fmla="*/ 119109 w 2743200"/>
                  <a:gd name="T5" fmla="*/ 931916 h 3602038"/>
                  <a:gd name="T6" fmla="*/ 158812 w 2743200"/>
                  <a:gd name="T7" fmla="*/ 502005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grpSp>
        <p:grpSp>
          <p:nvGrpSpPr>
            <p:cNvPr id="14404" name="Group 68"/>
            <p:cNvGrpSpPr>
              <a:grpSpLocks/>
            </p:cNvGrpSpPr>
            <p:nvPr/>
          </p:nvGrpSpPr>
          <p:grpSpPr bwMode="auto">
            <a:xfrm>
              <a:off x="627527" y="1"/>
              <a:ext cx="628920" cy="791126"/>
              <a:chOff x="0" y="0"/>
              <a:chExt cx="1430890" cy="1009650"/>
            </a:xfrm>
          </p:grpSpPr>
          <p:sp>
            <p:nvSpPr>
              <p:cNvPr id="14405" name="フリーフォーム 404"/>
              <p:cNvSpPr>
                <a:spLocks/>
              </p:cNvSpPr>
              <p:nvPr/>
            </p:nvSpPr>
            <p:spPr bwMode="auto">
              <a:xfrm>
                <a:off x="1585" y="4054"/>
                <a:ext cx="158812" cy="1005596"/>
              </a:xfrm>
              <a:custGeom>
                <a:avLst/>
                <a:gdLst>
                  <a:gd name="T0" fmla="*/ 0 w 2743200"/>
                  <a:gd name="T1" fmla="*/ 500361 h 3602038"/>
                  <a:gd name="T2" fmla="*/ 39152 w 2743200"/>
                  <a:gd name="T3" fmla="*/ 72240 h 3602038"/>
                  <a:gd name="T4" fmla="*/ 119109 w 2743200"/>
                  <a:gd name="T5" fmla="*/ 933799 h 3602038"/>
                  <a:gd name="T6" fmla="*/ 158812 w 2743200"/>
                  <a:gd name="T7" fmla="*/ 503020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6" name="フリーフォーム 405"/>
              <p:cNvSpPr>
                <a:spLocks/>
              </p:cNvSpPr>
              <p:nvPr/>
            </p:nvSpPr>
            <p:spPr bwMode="auto">
              <a:xfrm>
                <a:off x="160396" y="4054"/>
                <a:ext cx="158812" cy="1001542"/>
              </a:xfrm>
              <a:custGeom>
                <a:avLst/>
                <a:gdLst>
                  <a:gd name="T0" fmla="*/ 0 w 2743200"/>
                  <a:gd name="T1" fmla="*/ 498343 h 3602038"/>
                  <a:gd name="T2" fmla="*/ 39152 w 2743200"/>
                  <a:gd name="T3" fmla="*/ 71949 h 3602038"/>
                  <a:gd name="T4" fmla="*/ 119109 w 2743200"/>
                  <a:gd name="T5" fmla="*/ 930035 h 3602038"/>
                  <a:gd name="T6" fmla="*/ 158812 w 2743200"/>
                  <a:gd name="T7" fmla="*/ 50099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7" name="フリーフォーム 406"/>
              <p:cNvSpPr>
                <a:spLocks/>
              </p:cNvSpPr>
              <p:nvPr/>
            </p:nvSpPr>
            <p:spPr bwMode="auto">
              <a:xfrm>
                <a:off x="319208" y="4054"/>
                <a:ext cx="158812" cy="1001542"/>
              </a:xfrm>
              <a:custGeom>
                <a:avLst/>
                <a:gdLst>
                  <a:gd name="T0" fmla="*/ 0 w 2743200"/>
                  <a:gd name="T1" fmla="*/ 498343 h 3602038"/>
                  <a:gd name="T2" fmla="*/ 39152 w 2743200"/>
                  <a:gd name="T3" fmla="*/ 71949 h 3602038"/>
                  <a:gd name="T4" fmla="*/ 119109 w 2743200"/>
                  <a:gd name="T5" fmla="*/ 930035 h 3602038"/>
                  <a:gd name="T6" fmla="*/ 158812 w 2743200"/>
                  <a:gd name="T7" fmla="*/ 50099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8" name="フリーフォーム 407"/>
              <p:cNvSpPr>
                <a:spLocks/>
              </p:cNvSpPr>
              <p:nvPr/>
            </p:nvSpPr>
            <p:spPr bwMode="auto">
              <a:xfrm>
                <a:off x="478020" y="2025"/>
                <a:ext cx="158812" cy="1003570"/>
              </a:xfrm>
              <a:custGeom>
                <a:avLst/>
                <a:gdLst>
                  <a:gd name="T0" fmla="*/ 0 w 2743200"/>
                  <a:gd name="T1" fmla="*/ 499352 h 3602038"/>
                  <a:gd name="T2" fmla="*/ 39152 w 2743200"/>
                  <a:gd name="T3" fmla="*/ 72094 h 3602038"/>
                  <a:gd name="T4" fmla="*/ 119109 w 2743200"/>
                  <a:gd name="T5" fmla="*/ 931918 h 3602038"/>
                  <a:gd name="T6" fmla="*/ 158812 w 2743200"/>
                  <a:gd name="T7" fmla="*/ 502006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09" name="フリーフォーム 408"/>
              <p:cNvSpPr>
                <a:spLocks/>
              </p:cNvSpPr>
              <p:nvPr/>
            </p:nvSpPr>
            <p:spPr bwMode="auto">
              <a:xfrm>
                <a:off x="640442" y="4054"/>
                <a:ext cx="158812" cy="1001542"/>
              </a:xfrm>
              <a:custGeom>
                <a:avLst/>
                <a:gdLst>
                  <a:gd name="T0" fmla="*/ 0 w 2743200"/>
                  <a:gd name="T1" fmla="*/ 498343 h 3602038"/>
                  <a:gd name="T2" fmla="*/ 39152 w 2743200"/>
                  <a:gd name="T3" fmla="*/ 71949 h 3602038"/>
                  <a:gd name="T4" fmla="*/ 119109 w 2743200"/>
                  <a:gd name="T5" fmla="*/ 930035 h 3602038"/>
                  <a:gd name="T6" fmla="*/ 158812 w 2743200"/>
                  <a:gd name="T7" fmla="*/ 500992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10" name="フリーフォーム 409"/>
              <p:cNvSpPr>
                <a:spLocks/>
              </p:cNvSpPr>
              <p:nvPr/>
            </p:nvSpPr>
            <p:spPr bwMode="auto">
              <a:xfrm>
                <a:off x="799254" y="2025"/>
                <a:ext cx="158812" cy="1003570"/>
              </a:xfrm>
              <a:custGeom>
                <a:avLst/>
                <a:gdLst>
                  <a:gd name="T0" fmla="*/ 0 w 2743200"/>
                  <a:gd name="T1" fmla="*/ 499352 h 3602038"/>
                  <a:gd name="T2" fmla="*/ 39152 w 2743200"/>
                  <a:gd name="T3" fmla="*/ 72094 h 3602038"/>
                  <a:gd name="T4" fmla="*/ 119109 w 2743200"/>
                  <a:gd name="T5" fmla="*/ 931918 h 3602038"/>
                  <a:gd name="T6" fmla="*/ 158812 w 2743200"/>
                  <a:gd name="T7" fmla="*/ 502006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11" name="フリーフォーム 410"/>
              <p:cNvSpPr>
                <a:spLocks/>
              </p:cNvSpPr>
              <p:nvPr/>
            </p:nvSpPr>
            <p:spPr bwMode="auto">
              <a:xfrm>
                <a:off x="958065" y="2025"/>
                <a:ext cx="158812" cy="1003570"/>
              </a:xfrm>
              <a:custGeom>
                <a:avLst/>
                <a:gdLst>
                  <a:gd name="T0" fmla="*/ 0 w 2743200"/>
                  <a:gd name="T1" fmla="*/ 499352 h 3602038"/>
                  <a:gd name="T2" fmla="*/ 39152 w 2743200"/>
                  <a:gd name="T3" fmla="*/ 72094 h 3602038"/>
                  <a:gd name="T4" fmla="*/ 119109 w 2743200"/>
                  <a:gd name="T5" fmla="*/ 931918 h 3602038"/>
                  <a:gd name="T6" fmla="*/ 158812 w 2743200"/>
                  <a:gd name="T7" fmla="*/ 502006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12" name="フリーフォーム 411"/>
              <p:cNvSpPr>
                <a:spLocks/>
              </p:cNvSpPr>
              <p:nvPr/>
            </p:nvSpPr>
            <p:spPr bwMode="auto">
              <a:xfrm>
                <a:off x="1116877" y="-1"/>
                <a:ext cx="158812" cy="1003568"/>
              </a:xfrm>
              <a:custGeom>
                <a:avLst/>
                <a:gdLst>
                  <a:gd name="T0" fmla="*/ 0 w 2743200"/>
                  <a:gd name="T1" fmla="*/ 499351 h 3602038"/>
                  <a:gd name="T2" fmla="*/ 39152 w 2743200"/>
                  <a:gd name="T3" fmla="*/ 72094 h 3602038"/>
                  <a:gd name="T4" fmla="*/ 119109 w 2743200"/>
                  <a:gd name="T5" fmla="*/ 931916 h 3602038"/>
                  <a:gd name="T6" fmla="*/ 158812 w 2743200"/>
                  <a:gd name="T7" fmla="*/ 502005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4413" name="フリーフォーム 412"/>
              <p:cNvSpPr>
                <a:spLocks/>
              </p:cNvSpPr>
              <p:nvPr/>
            </p:nvSpPr>
            <p:spPr bwMode="auto">
              <a:xfrm>
                <a:off x="1272078" y="4054"/>
                <a:ext cx="158812" cy="1003568"/>
              </a:xfrm>
              <a:custGeom>
                <a:avLst/>
                <a:gdLst>
                  <a:gd name="T0" fmla="*/ 0 w 2743200"/>
                  <a:gd name="T1" fmla="*/ 499351 h 3602038"/>
                  <a:gd name="T2" fmla="*/ 39152 w 2743200"/>
                  <a:gd name="T3" fmla="*/ 72094 h 3602038"/>
                  <a:gd name="T4" fmla="*/ 119109 w 2743200"/>
                  <a:gd name="T5" fmla="*/ 931916 h 3602038"/>
                  <a:gd name="T6" fmla="*/ 158812 w 2743200"/>
                  <a:gd name="T7" fmla="*/ 502005 h 3602038"/>
                  <a:gd name="T8" fmla="*/ 0 60000 65536"/>
                  <a:gd name="T9" fmla="*/ 0 60000 65536"/>
                  <a:gd name="T10" fmla="*/ 0 60000 65536"/>
                  <a:gd name="T11" fmla="*/ 0 60000 65536"/>
                  <a:gd name="T12" fmla="*/ 0 w 2743200"/>
                  <a:gd name="T13" fmla="*/ 0 h 3602038"/>
                  <a:gd name="T14" fmla="*/ 2743200 w 2743200"/>
                  <a:gd name="T15" fmla="*/ 3602038 h 3602038"/>
                </a:gdLst>
                <a:ahLst/>
                <a:cxnLst>
                  <a:cxn ang="T8">
                    <a:pos x="T0" y="T1"/>
                  </a:cxn>
                  <a:cxn ang="T9">
                    <a:pos x="T2" y="T3"/>
                  </a:cxn>
                  <a:cxn ang="T10">
                    <a:pos x="T4" y="T5"/>
                  </a:cxn>
                  <a:cxn ang="T11">
                    <a:pos x="T6" y="T7"/>
                  </a:cxn>
                </a:cxnLst>
                <a:rect l="T12" t="T13" r="T14" b="T15"/>
                <a:pathLst>
                  <a:path w="2743200" h="3602038">
                    <a:moveTo>
                      <a:pt x="0" y="1792288"/>
                    </a:moveTo>
                    <a:cubicBezTo>
                      <a:pt x="166687" y="896144"/>
                      <a:pt x="333375" y="0"/>
                      <a:pt x="676275" y="258763"/>
                    </a:cubicBezTo>
                    <a:cubicBezTo>
                      <a:pt x="1019175" y="517526"/>
                      <a:pt x="1712913" y="3087688"/>
                      <a:pt x="2057400" y="3344863"/>
                    </a:cubicBezTo>
                    <a:cubicBezTo>
                      <a:pt x="2401887" y="3602038"/>
                      <a:pt x="2614613" y="2093913"/>
                      <a:pt x="2743200" y="1801813"/>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grpSp>
      </p:grpSp>
      <p:sp>
        <p:nvSpPr>
          <p:cNvPr id="14414" name="フリーフォーム 418"/>
          <p:cNvSpPr>
            <a:spLocks/>
          </p:cNvSpPr>
          <p:nvPr/>
        </p:nvSpPr>
        <p:spPr bwMode="auto">
          <a:xfrm>
            <a:off x="6599238" y="5916613"/>
            <a:ext cx="1155700" cy="576262"/>
          </a:xfrm>
          <a:custGeom>
            <a:avLst/>
            <a:gdLst>
              <a:gd name="T0" fmla="*/ 0 w 1416423"/>
              <a:gd name="T1" fmla="*/ 573820 h 705223"/>
              <a:gd name="T2" fmla="*/ 394986 w 1416423"/>
              <a:gd name="T3" fmla="*/ 566495 h 705223"/>
              <a:gd name="T4" fmla="*/ 512019 w 1416423"/>
              <a:gd name="T5" fmla="*/ 478591 h 705223"/>
              <a:gd name="T6" fmla="*/ 570536 w 1416423"/>
              <a:gd name="T7" fmla="*/ 31743 h 705223"/>
              <a:gd name="T8" fmla="*/ 614423 w 1416423"/>
              <a:gd name="T9" fmla="*/ 288131 h 705223"/>
              <a:gd name="T10" fmla="*/ 650996 w 1416423"/>
              <a:gd name="T11" fmla="*/ 507892 h 705223"/>
              <a:gd name="T12" fmla="*/ 729791 w 1416423"/>
              <a:gd name="T13" fmla="*/ 566495 h 705223"/>
              <a:gd name="T14" fmla="*/ 907005 w 1416423"/>
              <a:gd name="T15" fmla="*/ 566495 h 705223"/>
              <a:gd name="T16" fmla="*/ 1155700 w 1416423"/>
              <a:gd name="T17" fmla="*/ 573820 h 705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16423"/>
              <a:gd name="T28" fmla="*/ 0 h 705223"/>
              <a:gd name="T29" fmla="*/ 1416423 w 1416423"/>
              <a:gd name="T30" fmla="*/ 705223 h 705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16423" h="705223">
                <a:moveTo>
                  <a:pt x="0" y="702235"/>
                </a:moveTo>
                <a:lnTo>
                  <a:pt x="484094" y="693270"/>
                </a:lnTo>
                <a:cubicBezTo>
                  <a:pt x="588682" y="673847"/>
                  <a:pt x="591670" y="694764"/>
                  <a:pt x="627529" y="585694"/>
                </a:cubicBezTo>
                <a:cubicBezTo>
                  <a:pt x="663388" y="476624"/>
                  <a:pt x="678329" y="77694"/>
                  <a:pt x="699247" y="38847"/>
                </a:cubicBezTo>
                <a:cubicBezTo>
                  <a:pt x="720165" y="0"/>
                  <a:pt x="736600" y="255493"/>
                  <a:pt x="753035" y="352611"/>
                </a:cubicBezTo>
                <a:cubicBezTo>
                  <a:pt x="769470" y="449729"/>
                  <a:pt x="774293" y="564777"/>
                  <a:pt x="797859" y="621553"/>
                </a:cubicBezTo>
                <a:cubicBezTo>
                  <a:pt x="821425" y="678330"/>
                  <a:pt x="842136" y="681317"/>
                  <a:pt x="894430" y="693270"/>
                </a:cubicBezTo>
                <a:cubicBezTo>
                  <a:pt x="946724" y="705223"/>
                  <a:pt x="1024624" y="691776"/>
                  <a:pt x="1111623" y="693270"/>
                </a:cubicBezTo>
                <a:cubicBezTo>
                  <a:pt x="1198622" y="694764"/>
                  <a:pt x="1311834" y="698499"/>
                  <a:pt x="1416423" y="702235"/>
                </a:cubicBezTo>
              </a:path>
            </a:pathLst>
          </a:custGeom>
          <a:noFill/>
          <a:ln w="9525" cmpd="sng">
            <a:solidFill>
              <a:srgbClr val="77B2E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cxnSp>
        <p:nvCxnSpPr>
          <p:cNvPr id="14415" name="直線矢印コネクタ 419"/>
          <p:cNvCxnSpPr>
            <a:cxnSpLocks noChangeShapeType="1"/>
          </p:cNvCxnSpPr>
          <p:nvPr/>
        </p:nvCxnSpPr>
        <p:spPr bwMode="auto">
          <a:xfrm>
            <a:off x="5926138" y="6624638"/>
            <a:ext cx="717550" cy="1587"/>
          </a:xfrm>
          <a:prstGeom prst="straightConnector1">
            <a:avLst/>
          </a:prstGeom>
          <a:noFill/>
          <a:ln w="9525" cmpd="sng">
            <a:solidFill>
              <a:srgbClr val="40404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416" name="テキスト ボックス 420"/>
          <p:cNvSpPr txBox="1">
            <a:spLocks noChangeArrowheads="1"/>
          </p:cNvSpPr>
          <p:nvPr/>
        </p:nvSpPr>
        <p:spPr bwMode="auto">
          <a:xfrm>
            <a:off x="6481763" y="6621463"/>
            <a:ext cx="500062"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ja-JP" altLang="en-US" sz="1400">
                <a:solidFill>
                  <a:srgbClr val="006699"/>
                </a:solidFill>
              </a:rPr>
              <a:t>⊿</a:t>
            </a:r>
            <a:r>
              <a:rPr lang="en-US" sz="1400">
                <a:solidFill>
                  <a:srgbClr val="006699"/>
                </a:solidFill>
              </a:rPr>
              <a:t>L</a:t>
            </a:r>
            <a:r>
              <a:rPr lang="en-US" sz="1400" baseline="-25000">
                <a:solidFill>
                  <a:srgbClr val="006699"/>
                </a:solidFill>
              </a:rPr>
              <a:t>1</a:t>
            </a:r>
            <a:endParaRPr lang="ja-JP" altLang="en-US" sz="1400" baseline="-25000">
              <a:solidFill>
                <a:srgbClr val="006699"/>
              </a:solidFill>
            </a:endParaRPr>
          </a:p>
        </p:txBody>
      </p:sp>
      <p:sp>
        <p:nvSpPr>
          <p:cNvPr id="14417" name="テキスト ボックス 421"/>
          <p:cNvSpPr txBox="1">
            <a:spLocks noChangeArrowheads="1"/>
          </p:cNvSpPr>
          <p:nvPr/>
        </p:nvSpPr>
        <p:spPr bwMode="auto">
          <a:xfrm>
            <a:off x="6956425" y="6621463"/>
            <a:ext cx="5016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ja-JP" altLang="en-US" sz="1400">
                <a:solidFill>
                  <a:srgbClr val="006699"/>
                </a:solidFill>
              </a:rPr>
              <a:t>⊿</a:t>
            </a:r>
            <a:r>
              <a:rPr lang="en-US" sz="1400">
                <a:solidFill>
                  <a:srgbClr val="006699"/>
                </a:solidFill>
              </a:rPr>
              <a:t>L</a:t>
            </a:r>
            <a:r>
              <a:rPr lang="en-US" sz="1400" baseline="-25000">
                <a:solidFill>
                  <a:srgbClr val="006699"/>
                </a:solidFill>
              </a:rPr>
              <a:t>2</a:t>
            </a:r>
            <a:endParaRPr lang="ja-JP" altLang="en-US" sz="1400" baseline="-25000">
              <a:solidFill>
                <a:srgbClr val="006699"/>
              </a:solidFill>
            </a:endParaRPr>
          </a:p>
        </p:txBody>
      </p:sp>
      <p:grpSp>
        <p:nvGrpSpPr>
          <p:cNvPr id="14418" name="Group 82"/>
          <p:cNvGrpSpPr>
            <a:grpSpLocks/>
          </p:cNvGrpSpPr>
          <p:nvPr/>
        </p:nvGrpSpPr>
        <p:grpSpPr bwMode="auto">
          <a:xfrm>
            <a:off x="6775450" y="5843588"/>
            <a:ext cx="1301750" cy="307975"/>
            <a:chOff x="0" y="0"/>
            <a:chExt cx="1412042" cy="308017"/>
          </a:xfrm>
        </p:grpSpPr>
        <p:sp>
          <p:nvSpPr>
            <p:cNvPr id="14419" name="テキスト ボックス 65"/>
            <p:cNvSpPr txBox="1">
              <a:spLocks noChangeArrowheads="1"/>
            </p:cNvSpPr>
            <p:nvPr/>
          </p:nvSpPr>
          <p:spPr bwMode="auto">
            <a:xfrm>
              <a:off x="498630" y="0"/>
              <a:ext cx="913412" cy="308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400">
                  <a:solidFill>
                    <a:srgbClr val="006699"/>
                  </a:solidFill>
                  <a:latin typeface="Symbol" pitchFamily="18" charset="2"/>
                </a:rPr>
                <a:t>d</a:t>
              </a:r>
              <a:r>
                <a:rPr lang="en-US" sz="1400">
                  <a:solidFill>
                    <a:srgbClr val="006699"/>
                  </a:solidFill>
                  <a:latin typeface="Times New Roman" pitchFamily="18" charset="0"/>
                </a:rPr>
                <a:t>z</a:t>
              </a:r>
              <a:endParaRPr lang="ja-JP" altLang="en-US" sz="1400">
                <a:solidFill>
                  <a:srgbClr val="006699"/>
                </a:solidFill>
                <a:latin typeface="Times New Roman" pitchFamily="18" charset="0"/>
              </a:endParaRPr>
            </a:p>
          </p:txBody>
        </p:sp>
        <p:cxnSp>
          <p:nvCxnSpPr>
            <p:cNvPr id="14420" name="直線矢印コネクタ 62"/>
            <p:cNvCxnSpPr>
              <a:cxnSpLocks noChangeShapeType="1"/>
            </p:cNvCxnSpPr>
            <p:nvPr/>
          </p:nvCxnSpPr>
          <p:spPr bwMode="auto">
            <a:xfrm>
              <a:off x="0" y="262020"/>
              <a:ext cx="390065" cy="0"/>
            </a:xfrm>
            <a:prstGeom prst="straightConnector1">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21" name="直線矢印コネクタ 64"/>
            <p:cNvCxnSpPr>
              <a:cxnSpLocks noChangeShapeType="1"/>
            </p:cNvCxnSpPr>
            <p:nvPr/>
          </p:nvCxnSpPr>
          <p:spPr bwMode="auto">
            <a:xfrm flipH="1">
              <a:off x="494191" y="262019"/>
              <a:ext cx="390065" cy="0"/>
            </a:xfrm>
            <a:prstGeom prst="straightConnector1">
              <a:avLst/>
            </a:prstGeom>
            <a:noFill/>
            <a:ln w="9525" cmpd="sng">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4422" name="直線矢印コネクタ 168"/>
          <p:cNvCxnSpPr>
            <a:cxnSpLocks noChangeShapeType="1"/>
          </p:cNvCxnSpPr>
          <p:nvPr/>
        </p:nvCxnSpPr>
        <p:spPr bwMode="auto">
          <a:xfrm>
            <a:off x="5046663" y="3962400"/>
            <a:ext cx="969962" cy="4763"/>
          </a:xfrm>
          <a:prstGeom prst="straightConnector1">
            <a:avLst/>
          </a:prstGeom>
          <a:noFill/>
          <a:ln w="9525" cmpd="sng">
            <a:solidFill>
              <a:srgbClr val="77B2EC"/>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423" name="正方形/長方形 170"/>
          <p:cNvSpPr>
            <a:spLocks noChangeArrowheads="1"/>
          </p:cNvSpPr>
          <p:nvPr/>
        </p:nvSpPr>
        <p:spPr bwMode="auto">
          <a:xfrm>
            <a:off x="5300663" y="3925888"/>
            <a:ext cx="4445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pPr>
            <a:r>
              <a:rPr lang="en-US">
                <a:solidFill>
                  <a:srgbClr val="006699"/>
                </a:solidFill>
                <a:latin typeface="Times New Roman" pitchFamily="18" charset="0"/>
              </a:rPr>
              <a:t>Δλ</a:t>
            </a:r>
            <a:endParaRPr lang="ja-JP" altLang="en-US">
              <a:solidFill>
                <a:srgbClr val="006699"/>
              </a:solidFill>
            </a:endParaRPr>
          </a:p>
        </p:txBody>
      </p:sp>
      <p:cxnSp>
        <p:nvCxnSpPr>
          <p:cNvPr id="14424" name="直線矢印コネクタ 177"/>
          <p:cNvCxnSpPr>
            <a:cxnSpLocks noChangeShapeType="1"/>
          </p:cNvCxnSpPr>
          <p:nvPr/>
        </p:nvCxnSpPr>
        <p:spPr bwMode="auto">
          <a:xfrm>
            <a:off x="7897813" y="2168525"/>
            <a:ext cx="323850" cy="1588"/>
          </a:xfrm>
          <a:prstGeom prst="straightConnector1">
            <a:avLst/>
          </a:prstGeom>
          <a:noFill/>
          <a:ln w="9525" cmpd="sng">
            <a:solidFill>
              <a:srgbClr val="40404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425" name="テキスト ボックス 178"/>
          <p:cNvSpPr txBox="1">
            <a:spLocks noChangeArrowheads="1"/>
          </p:cNvSpPr>
          <p:nvPr/>
        </p:nvSpPr>
        <p:spPr bwMode="auto">
          <a:xfrm>
            <a:off x="7835900" y="1862138"/>
            <a:ext cx="500063"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ja-JP" altLang="en-US" sz="1400">
                <a:solidFill>
                  <a:srgbClr val="006699"/>
                </a:solidFill>
              </a:rPr>
              <a:t>⊿</a:t>
            </a:r>
            <a:r>
              <a:rPr lang="en-US" sz="1400">
                <a:solidFill>
                  <a:srgbClr val="006699"/>
                </a:solidFill>
              </a:rPr>
              <a:t>L</a:t>
            </a:r>
            <a:r>
              <a:rPr lang="en-US" sz="1400" baseline="-25000">
                <a:solidFill>
                  <a:srgbClr val="006699"/>
                </a:solidFill>
              </a:rPr>
              <a:t>1</a:t>
            </a:r>
            <a:endParaRPr lang="ja-JP" altLang="en-US" sz="1400" baseline="-25000">
              <a:solidFill>
                <a:srgbClr val="006699"/>
              </a:solidFill>
            </a:endParaRPr>
          </a:p>
        </p:txBody>
      </p:sp>
      <p:sp>
        <p:nvSpPr>
          <p:cNvPr id="14426" name="テキスト ボックス 179"/>
          <p:cNvSpPr txBox="1">
            <a:spLocks noChangeArrowheads="1"/>
          </p:cNvSpPr>
          <p:nvPr/>
        </p:nvSpPr>
        <p:spPr bwMode="auto">
          <a:xfrm>
            <a:off x="8391525" y="1914525"/>
            <a:ext cx="50006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ja-JP" altLang="en-US" sz="1400">
                <a:solidFill>
                  <a:srgbClr val="006699"/>
                </a:solidFill>
              </a:rPr>
              <a:t>⊿</a:t>
            </a:r>
            <a:r>
              <a:rPr lang="en-US" sz="1400">
                <a:solidFill>
                  <a:srgbClr val="006699"/>
                </a:solidFill>
              </a:rPr>
              <a:t>L</a:t>
            </a:r>
            <a:r>
              <a:rPr lang="en-US" sz="1400" baseline="-25000">
                <a:solidFill>
                  <a:srgbClr val="006699"/>
                </a:solidFill>
              </a:rPr>
              <a:t>2</a:t>
            </a:r>
            <a:endParaRPr lang="ja-JP" altLang="en-US" sz="1400" baseline="-25000">
              <a:solidFill>
                <a:srgbClr val="006699"/>
              </a:solidFill>
            </a:endParaRPr>
          </a:p>
        </p:txBody>
      </p:sp>
      <p:cxnSp>
        <p:nvCxnSpPr>
          <p:cNvPr id="14427" name="直線矢印コネクタ 180"/>
          <p:cNvCxnSpPr>
            <a:cxnSpLocks noChangeShapeType="1"/>
          </p:cNvCxnSpPr>
          <p:nvPr/>
        </p:nvCxnSpPr>
        <p:spPr bwMode="auto">
          <a:xfrm>
            <a:off x="7880350" y="2241550"/>
            <a:ext cx="582613" cy="7938"/>
          </a:xfrm>
          <a:prstGeom prst="straightConnector1">
            <a:avLst/>
          </a:prstGeom>
          <a:noFill/>
          <a:ln w="9525" cmpd="sng">
            <a:solidFill>
              <a:srgbClr val="40404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28" name="直線コネクタ 182"/>
          <p:cNvCxnSpPr>
            <a:cxnSpLocks noChangeShapeType="1"/>
          </p:cNvCxnSpPr>
          <p:nvPr/>
        </p:nvCxnSpPr>
        <p:spPr bwMode="auto">
          <a:xfrm rot="16200000" flipH="1">
            <a:off x="6297613" y="6253163"/>
            <a:ext cx="815975" cy="15875"/>
          </a:xfrm>
          <a:prstGeom prst="line">
            <a:avLst/>
          </a:prstGeom>
          <a:noFill/>
          <a:ln w="9525" cmpd="sng">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29" name="直線コネクタ 186"/>
          <p:cNvCxnSpPr>
            <a:cxnSpLocks noChangeShapeType="1"/>
          </p:cNvCxnSpPr>
          <p:nvPr/>
        </p:nvCxnSpPr>
        <p:spPr bwMode="auto">
          <a:xfrm rot="16200000" flipH="1">
            <a:off x="6772275" y="6289675"/>
            <a:ext cx="815975" cy="15875"/>
          </a:xfrm>
          <a:prstGeom prst="line">
            <a:avLst/>
          </a:prstGeom>
          <a:noFill/>
          <a:ln w="9525" cmpd="sng">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4430" name="テキスト ボックス 18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822325"/>
            <a:ext cx="3949700"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431" name="スライド番号プレースホルダ 184"/>
          <p:cNvSpPr txBox="1">
            <a:spLocks noGrp="1" noChangeArrowheads="1"/>
          </p:cNvSpPr>
          <p:nvPr/>
        </p:nvSpPr>
        <p:spPr bwMode="auto">
          <a:xfrm>
            <a:off x="6670675" y="6346825"/>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fld id="{4D0B6E97-B11A-422D-96CC-8725767573EE}" type="slidenum">
              <a:rPr lang="en-US" sz="1400">
                <a:solidFill>
                  <a:srgbClr val="006699"/>
                </a:solidFill>
              </a:rPr>
              <a:pPr algn="r" fontAlgn="base">
                <a:spcBef>
                  <a:spcPct val="0"/>
                </a:spcBef>
                <a:spcAft>
                  <a:spcPct val="0"/>
                </a:spcAft>
              </a:pPr>
              <a:t>16</a:t>
            </a:fld>
            <a:endParaRPr lang="en-US" sz="1400">
              <a:solidFill>
                <a:srgbClr val="006699"/>
              </a:solidFill>
            </a:endParaRPr>
          </a:p>
        </p:txBody>
      </p:sp>
      <p:sp>
        <p:nvSpPr>
          <p:cNvPr id="14432" name="テキスト ボックス 479"/>
          <p:cNvSpPr txBox="1">
            <a:spLocks noChangeArrowheads="1"/>
          </p:cNvSpPr>
          <p:nvPr/>
        </p:nvSpPr>
        <p:spPr bwMode="auto">
          <a:xfrm>
            <a:off x="3851275" y="3502025"/>
            <a:ext cx="1171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a:solidFill>
                  <a:srgbClr val="FF0000"/>
                </a:solidFill>
                <a:cs typeface="Arial" charset="0"/>
              </a:rPr>
              <a:t> </a:t>
            </a:r>
            <a:r>
              <a:rPr lang="en-US">
                <a:solidFill>
                  <a:srgbClr val="FF0000"/>
                </a:solidFill>
                <a:latin typeface="Symbol" pitchFamily="18" charset="2"/>
                <a:cs typeface="Arial" charset="0"/>
              </a:rPr>
              <a:t>l</a:t>
            </a:r>
            <a:r>
              <a:rPr lang="en-US">
                <a:solidFill>
                  <a:srgbClr val="FF0000"/>
                </a:solidFill>
                <a:cs typeface="Arial" charset="0"/>
              </a:rPr>
              <a:t> Scan</a:t>
            </a:r>
            <a:endParaRPr lang="ja-JP" altLang="en-US">
              <a:solidFill>
                <a:srgbClr val="FF0000"/>
              </a:solidFill>
              <a:cs typeface="Arial" charset="0"/>
            </a:endParaRPr>
          </a:p>
        </p:txBody>
      </p:sp>
      <p:sp>
        <p:nvSpPr>
          <p:cNvPr id="14433" name="テキスト ボックス 116"/>
          <p:cNvSpPr txBox="1">
            <a:spLocks noChangeArrowheads="1"/>
          </p:cNvSpPr>
          <p:nvPr/>
        </p:nvSpPr>
        <p:spPr bwMode="auto">
          <a:xfrm>
            <a:off x="7286625" y="6550025"/>
            <a:ext cx="10144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400">
                <a:solidFill>
                  <a:srgbClr val="006699"/>
                </a:solidFill>
                <a:latin typeface="Times New Roman" pitchFamily="18" charset="0"/>
              </a:rPr>
              <a:t>Depth</a:t>
            </a:r>
            <a:endParaRPr lang="ja-JP" altLang="en-US" sz="1400">
              <a:solidFill>
                <a:srgbClr val="006699"/>
              </a:solidFill>
              <a:latin typeface="Times New Roman" pitchFamily="18" charset="0"/>
            </a:endParaRPr>
          </a:p>
        </p:txBody>
      </p:sp>
      <p:sp>
        <p:nvSpPr>
          <p:cNvPr id="14434" name="テキスト ボックス 242"/>
          <p:cNvSpPr txBox="1">
            <a:spLocks noChangeArrowheads="1"/>
          </p:cNvSpPr>
          <p:nvPr/>
        </p:nvSpPr>
        <p:spPr bwMode="auto">
          <a:xfrm>
            <a:off x="5500688" y="1785938"/>
            <a:ext cx="15049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1400">
                <a:solidFill>
                  <a:srgbClr val="006699"/>
                </a:solidFill>
                <a:latin typeface="Times New Roman" pitchFamily="18" charset="0"/>
              </a:rPr>
              <a:t>Reference Arm</a:t>
            </a:r>
            <a:endParaRPr lang="ja-JP" altLang="en-US" sz="1400">
              <a:solidFill>
                <a:srgbClr val="006699"/>
              </a:solidFill>
              <a:latin typeface="Times New Roman" pitchFamily="18" charset="0"/>
            </a:endParaRPr>
          </a:p>
        </p:txBody>
      </p:sp>
    </p:spTree>
    <p:extLst>
      <p:ext uri="{BB962C8B-B14F-4D97-AF65-F5344CB8AC3E}">
        <p14:creationId xmlns:p14="http://schemas.microsoft.com/office/powerpoint/2010/main" val="504639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repeatCount="indefinite" accel="50000" decel="50000" fill="hold" nodeType="clickEffect">
                                  <p:stCondLst>
                                    <p:cond delay="0"/>
                                  </p:stCondLst>
                                  <p:childTnLst>
                                    <p:animMotion origin="layout" path="M 5.55556E-7 -2.35716E-6 L 0.08125 -2.35716E-6 " pathEditMode="relative" rAng="0" ptsTypes="AA">
                                      <p:cBhvr>
                                        <p:cTn id="6" dur="500" fill="hold"/>
                                        <p:tgtEl>
                                          <p:spTgt spid="14343"/>
                                        </p:tgtEl>
                                        <p:attrNameLst>
                                          <p:attrName>ppt_x,ppt_y</p:attrName>
                                        </p:attrNameLst>
                                      </p:cBhvr>
                                      <p:rCtr x="4100" y="0"/>
                                    </p:animMotion>
                                  </p:childTnLst>
                                </p:cTn>
                              </p:par>
                              <p:par>
                                <p:cTn id="7" presetID="22" presetClass="entr" presetSubtype="8" repeatCount="7000" fill="hold" nodeType="withEffect">
                                  <p:stCondLst>
                                    <p:cond delay="0"/>
                                  </p:stCondLst>
                                  <p:endCondLst>
                                    <p:cond evt="onNext" delay="0">
                                      <p:tgtEl>
                                        <p:sldTgt/>
                                      </p:tgtEl>
                                    </p:cond>
                                  </p:endCondLst>
                                  <p:childTnLst>
                                    <p:set>
                                      <p:cBhvr>
                                        <p:cTn id="8" dur="1" fill="hold">
                                          <p:stCondLst>
                                            <p:cond delay="0"/>
                                          </p:stCondLst>
                                        </p:cTn>
                                        <p:tgtEl>
                                          <p:spTgt spid="14367"/>
                                        </p:tgtEl>
                                        <p:attrNameLst>
                                          <p:attrName>style.visibility</p:attrName>
                                        </p:attrNameLst>
                                      </p:cBhvr>
                                      <p:to>
                                        <p:strVal val="visible"/>
                                      </p:to>
                                    </p:set>
                                    <p:animEffect transition="in" filter="wipe(left)">
                                      <p:cBhvr>
                                        <p:cTn id="9" dur="500"/>
                                        <p:tgtEl>
                                          <p:spTgt spid="1436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4384"/>
                                        </p:tgtEl>
                                        <p:attrNameLst>
                                          <p:attrName>style.visibility</p:attrName>
                                        </p:attrNameLst>
                                      </p:cBhvr>
                                      <p:to>
                                        <p:strVal val="visible"/>
                                      </p:to>
                                    </p:set>
                                  </p:childTnLst>
                                </p:cTn>
                              </p:par>
                              <p:par>
                                <p:cTn id="12" presetID="35" presetClass="emph" presetSubtype="0" repeatCount="6000" fill="hold" grpId="1" nodeType="withEffect">
                                  <p:stCondLst>
                                    <p:cond delay="0"/>
                                  </p:stCondLst>
                                  <p:endCondLst>
                                    <p:cond evt="onNext" delay="0">
                                      <p:tgtEl>
                                        <p:sldTgt/>
                                      </p:tgtEl>
                                    </p:cond>
                                  </p:endCondLst>
                                  <p:childTnLst>
                                    <p:anim calcmode="discrete" valueType="str">
                                      <p:cBhvr>
                                        <p:cTn id="13" dur="500" fill="hold"/>
                                        <p:tgtEl>
                                          <p:spTgt spid="14384"/>
                                        </p:tgtEl>
                                        <p:attrNameLst>
                                          <p:attrName>style.visibility</p:attrName>
                                        </p:attrNameLst>
                                      </p:cBhvr>
                                      <p:tavLst>
                                        <p:tav tm="0">
                                          <p:val>
                                            <p:strVal val="hidden"/>
                                          </p:val>
                                        </p:tav>
                                        <p:tav tm="50000">
                                          <p:val>
                                            <p:strVal val="visible"/>
                                          </p:val>
                                        </p:tav>
                                      </p:tavLst>
                                    </p:anim>
                                  </p:childTnLst>
                                  <p:subTnLst>
                                    <p:set>
                                      <p:cBhvr override="childStyle">
                                        <p:cTn dur="1" fill="hold" display="0" masterRel="sameClick" afterEffect="1">
                                          <p:stCondLst>
                                            <p:cond evt="end" delay="0">
                                              <p:tn val="12"/>
                                            </p:cond>
                                          </p:stCondLst>
                                        </p:cTn>
                                        <p:tgtEl>
                                          <p:spTgt spid="14384"/>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4357"/>
                                        </p:tgtEl>
                                        <p:attrNameLst>
                                          <p:attrName>style.visibility</p:attrName>
                                        </p:attrNameLst>
                                      </p:cBhvr>
                                      <p:to>
                                        <p:strVal val="hidden"/>
                                      </p:to>
                                    </p:set>
                                  </p:childTnLst>
                                </p:cTn>
                              </p:par>
                              <p:par>
                                <p:cTn id="18" presetID="1" presetClass="entr" presetSubtype="0" fill="hold" grpId="0" nodeType="withEffect">
                                  <p:stCondLst>
                                    <p:cond delay="500"/>
                                  </p:stCondLst>
                                  <p:childTnLst>
                                    <p:set>
                                      <p:cBhvr>
                                        <p:cTn id="19" dur="1" fill="hold">
                                          <p:stCondLst>
                                            <p:cond delay="0"/>
                                          </p:stCondLst>
                                        </p:cTn>
                                        <p:tgtEl>
                                          <p:spTgt spid="14389"/>
                                        </p:tgtEl>
                                        <p:attrNameLst>
                                          <p:attrName>style.visibility</p:attrName>
                                        </p:attrNameLst>
                                      </p:cBhvr>
                                      <p:to>
                                        <p:strVal val="visible"/>
                                      </p:to>
                                    </p:set>
                                  </p:childTnLst>
                                </p:cTn>
                              </p:par>
                              <p:par>
                                <p:cTn id="20" presetID="1" presetClass="entr" presetSubtype="0" fill="hold" nodeType="withEffect">
                                  <p:stCondLst>
                                    <p:cond delay="700"/>
                                  </p:stCondLst>
                                  <p:childTnLst>
                                    <p:set>
                                      <p:cBhvr>
                                        <p:cTn id="21" dur="1" fill="hold">
                                          <p:stCondLst>
                                            <p:cond delay="0"/>
                                          </p:stCondLst>
                                        </p:cTn>
                                        <p:tgtEl>
                                          <p:spTgt spid="14390"/>
                                        </p:tgtEl>
                                        <p:attrNameLst>
                                          <p:attrName>style.visibility</p:attrName>
                                        </p:attrNameLst>
                                      </p:cBhvr>
                                      <p:to>
                                        <p:strVal val="visible"/>
                                      </p:to>
                                    </p:set>
                                  </p:childTnLst>
                                </p:cTn>
                              </p:par>
                              <p:par>
                                <p:cTn id="22" presetID="22" presetClass="entr" presetSubtype="8" repeatCount="indefinite" fill="hold" nodeType="withEffect">
                                  <p:stCondLst>
                                    <p:cond delay="800"/>
                                  </p:stCondLst>
                                  <p:endCondLst>
                                    <p:cond evt="onNext" delay="0">
                                      <p:tgtEl>
                                        <p:sldTgt/>
                                      </p:tgtEl>
                                    </p:cond>
                                  </p:endCondLst>
                                  <p:childTnLst>
                                    <p:set>
                                      <p:cBhvr>
                                        <p:cTn id="23" dur="1" fill="hold">
                                          <p:stCondLst>
                                            <p:cond delay="0"/>
                                          </p:stCondLst>
                                        </p:cTn>
                                        <p:tgtEl>
                                          <p:spTgt spid="14393"/>
                                        </p:tgtEl>
                                        <p:attrNameLst>
                                          <p:attrName>style.visibility</p:attrName>
                                        </p:attrNameLst>
                                      </p:cBhvr>
                                      <p:to>
                                        <p:strVal val="visible"/>
                                      </p:to>
                                    </p:set>
                                    <p:animEffect transition="in" filter="wipe(left)">
                                      <p:cBhvr>
                                        <p:cTn id="24" dur="500"/>
                                        <p:tgtEl>
                                          <p:spTgt spid="14393"/>
                                        </p:tgtEl>
                                      </p:cBhvr>
                                    </p:animEffect>
                                  </p:childTnLst>
                                </p:cTn>
                              </p:par>
                              <p:par>
                                <p:cTn id="25" presetID="1" presetClass="entr" presetSubtype="0" fill="hold" grpId="0" nodeType="withEffect">
                                  <p:stCondLst>
                                    <p:cond delay="400"/>
                                  </p:stCondLst>
                                  <p:childTnLst>
                                    <p:set>
                                      <p:cBhvr>
                                        <p:cTn id="26" dur="1" fill="hold">
                                          <p:stCondLst>
                                            <p:cond delay="0"/>
                                          </p:stCondLst>
                                        </p:cTn>
                                        <p:tgtEl>
                                          <p:spTgt spid="14414"/>
                                        </p:tgtEl>
                                        <p:attrNameLst>
                                          <p:attrName>style.visibility</p:attrName>
                                        </p:attrNameLst>
                                      </p:cBhvr>
                                      <p:to>
                                        <p:strVal val="visible"/>
                                      </p:to>
                                    </p:set>
                                  </p:childTnLst>
                                </p:cTn>
                              </p:par>
                              <p:par>
                                <p:cTn id="27" presetID="35" presetClass="emph" presetSubtype="0" repeatCount="indefinite" fill="hold" grpId="1" nodeType="withEffect">
                                  <p:stCondLst>
                                    <p:cond delay="800"/>
                                  </p:stCondLst>
                                  <p:endCondLst>
                                    <p:cond evt="onNext" delay="0">
                                      <p:tgtEl>
                                        <p:sldTgt/>
                                      </p:tgtEl>
                                    </p:cond>
                                  </p:endCondLst>
                                  <p:childTnLst>
                                    <p:anim calcmode="discrete" valueType="str">
                                      <p:cBhvr>
                                        <p:cTn id="28" dur="500" fill="hold"/>
                                        <p:tgtEl>
                                          <p:spTgt spid="144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7" grpId="0" animBg="1" autoUpdateAnimBg="0"/>
      <p:bldP spid="14384" grpId="0" animBg="1" autoUpdateAnimBg="0"/>
      <p:bldP spid="14384" grpId="1" animBg="1" autoUpdateAnimBg="0"/>
      <p:bldP spid="14389" grpId="0" animBg="1" autoUpdateAnimBg="0"/>
      <p:bldP spid="14414" grpId="0" animBg="1" autoUpdateAnimBg="0"/>
      <p:bldP spid="14414" grpId="1"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42913" y="288392"/>
            <a:ext cx="8229600" cy="847725"/>
          </a:xfrm>
        </p:spPr>
        <p:txBody>
          <a:bodyPr/>
          <a:lstStyle/>
          <a:p>
            <a:pPr algn="ctr"/>
            <a:r>
              <a:rPr lang="ja-JP" altLang="en-US" dirty="0"/>
              <a:t>現在の</a:t>
            </a:r>
            <a:r>
              <a:rPr lang="en-US" dirty="0"/>
              <a:t>OCT</a:t>
            </a:r>
            <a:r>
              <a:rPr lang="ja-JP" altLang="en-US" dirty="0"/>
              <a:t>が直面問題点</a:t>
            </a:r>
          </a:p>
        </p:txBody>
      </p:sp>
      <p:grpSp>
        <p:nvGrpSpPr>
          <p:cNvPr id="15363" name="Group 3"/>
          <p:cNvGrpSpPr>
            <a:grpSpLocks/>
          </p:cNvGrpSpPr>
          <p:nvPr/>
        </p:nvGrpSpPr>
        <p:grpSpPr bwMode="auto">
          <a:xfrm>
            <a:off x="4356100" y="1412875"/>
            <a:ext cx="4535488" cy="3816350"/>
            <a:chOff x="0" y="0"/>
            <a:chExt cx="2857" cy="2268"/>
          </a:xfrm>
        </p:grpSpPr>
        <p:sp>
          <p:nvSpPr>
            <p:cNvPr id="15364" name="Rectangle 4"/>
            <p:cNvSpPr>
              <a:spLocks noChangeArrowheads="1"/>
            </p:cNvSpPr>
            <p:nvPr/>
          </p:nvSpPr>
          <p:spPr bwMode="auto">
            <a:xfrm>
              <a:off x="0" y="0"/>
              <a:ext cx="2857" cy="2086"/>
            </a:xfrm>
            <a:prstGeom prst="rect">
              <a:avLst/>
            </a:prstGeom>
            <a:solidFill>
              <a:srgbClr val="99CC00"/>
            </a:solidFill>
            <a:ln w="9525"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ja-JP" altLang="en-US">
                <a:solidFill>
                  <a:srgbClr val="006699"/>
                </a:solidFill>
              </a:endParaRPr>
            </a:p>
          </p:txBody>
        </p:sp>
        <p:sp>
          <p:nvSpPr>
            <p:cNvPr id="15365" name="Rectangle 5"/>
            <p:cNvSpPr>
              <a:spLocks noChangeArrowheads="1"/>
            </p:cNvSpPr>
            <p:nvPr/>
          </p:nvSpPr>
          <p:spPr bwMode="auto">
            <a:xfrm>
              <a:off x="0" y="0"/>
              <a:ext cx="2719" cy="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EDFAD2"/>
                </a:buClr>
                <a:buSzPct val="65000"/>
                <a:buFont typeface="Wingdings" pitchFamily="2" charset="2"/>
                <a:buChar char="n"/>
              </a:pPr>
              <a:r>
                <a:rPr lang="ja-JP" altLang="en-US" sz="2000">
                  <a:solidFill>
                    <a:srgbClr val="006699"/>
                  </a:solidFill>
                  <a:latin typeface="ＭＳ ゴシック" pitchFamily="49" charset="-128"/>
                  <a:ea typeface="ＭＳ ゴシック" pitchFamily="49" charset="-128"/>
                </a:rPr>
                <a:t>現在、OCTの分解能は共焦点顕微鏡と超音波の間に介していて、</a:t>
              </a:r>
              <a:r>
                <a:rPr lang="en-US" sz="2000">
                  <a:solidFill>
                    <a:srgbClr val="FF3300"/>
                  </a:solidFill>
                  <a:latin typeface="ＭＳ ゴシック" pitchFamily="49" charset="-128"/>
                  <a:ea typeface="ＭＳ ゴシック" pitchFamily="49" charset="-128"/>
                </a:rPr>
                <a:t>10μ</a:t>
              </a:r>
              <a:r>
                <a:rPr lang="ja-JP" altLang="en-US" sz="2000">
                  <a:solidFill>
                    <a:srgbClr val="FF3300"/>
                  </a:solidFill>
                  <a:latin typeface="ＭＳ ゴシック" pitchFamily="49" charset="-128"/>
                  <a:ea typeface="ＭＳ ゴシック" pitchFamily="49" charset="-128"/>
                </a:rPr>
                <a:t>ｍ程度</a:t>
              </a:r>
              <a:r>
                <a:rPr lang="ja-JP" altLang="en-US" sz="2000">
                  <a:solidFill>
                    <a:srgbClr val="006699"/>
                  </a:solidFill>
                  <a:latin typeface="ＭＳ ゴシック" pitchFamily="49" charset="-128"/>
                  <a:ea typeface="ＭＳ ゴシック" pitchFamily="49" charset="-128"/>
                </a:rPr>
                <a:t>に留まり、癌細胞を可視化するにはもう</a:t>
              </a:r>
              <a:r>
                <a:rPr lang="ja-JP" altLang="en-US" sz="2000">
                  <a:solidFill>
                    <a:srgbClr val="FF3300"/>
                  </a:solidFill>
                  <a:latin typeface="ＭＳ ゴシック" pitchFamily="49" charset="-128"/>
                  <a:ea typeface="ＭＳ ゴシック" pitchFamily="49" charset="-128"/>
                </a:rPr>
                <a:t>一桁上</a:t>
              </a:r>
              <a:r>
                <a:rPr lang="ja-JP" altLang="en-US" sz="2000">
                  <a:solidFill>
                    <a:srgbClr val="006699"/>
                  </a:solidFill>
                  <a:latin typeface="ＭＳ ゴシック" pitchFamily="49" charset="-128"/>
                  <a:ea typeface="ＭＳ ゴシック" pitchFamily="49" charset="-128"/>
                </a:rPr>
                <a:t>の分解能が必要と言われている。</a:t>
              </a:r>
              <a:endParaRPr lang="en-US" sz="2000">
                <a:solidFill>
                  <a:srgbClr val="006699"/>
                </a:solidFill>
                <a:latin typeface="ＭＳ ゴシック" pitchFamily="49" charset="-128"/>
                <a:ea typeface="ＭＳ ゴシック" pitchFamily="49" charset="-128"/>
              </a:endParaRPr>
            </a:p>
            <a:p>
              <a:pPr marL="342900" indent="-342900" fontAlgn="base">
                <a:spcBef>
                  <a:spcPct val="20000"/>
                </a:spcBef>
                <a:spcAft>
                  <a:spcPct val="0"/>
                </a:spcAft>
                <a:buClr>
                  <a:srgbClr val="EDFAD2"/>
                </a:buClr>
                <a:buSzPct val="65000"/>
                <a:buFont typeface="Wingdings" pitchFamily="2" charset="2"/>
                <a:buChar char="n"/>
              </a:pPr>
              <a:r>
                <a:rPr lang="ja-JP" altLang="en-US" sz="2000">
                  <a:solidFill>
                    <a:srgbClr val="006699"/>
                  </a:solidFill>
                  <a:latin typeface="ＭＳ ゴシック" pitchFamily="49" charset="-128"/>
                  <a:ea typeface="ＭＳ ゴシック" pitchFamily="49" charset="-128"/>
                </a:rPr>
                <a:t>分解能は従来法DFT（離散フーリエ変換)に制限され、光源の波長帯域幅に依存していて、ハードウェアでの解決方法としては光源の帯域幅を広げるしか方法がないである。</a:t>
              </a:r>
            </a:p>
          </p:txBody>
        </p:sp>
      </p:grpSp>
      <p:grpSp>
        <p:nvGrpSpPr>
          <p:cNvPr id="15366" name="Group 6"/>
          <p:cNvGrpSpPr>
            <a:grpSpLocks/>
          </p:cNvGrpSpPr>
          <p:nvPr/>
        </p:nvGrpSpPr>
        <p:grpSpPr bwMode="auto">
          <a:xfrm>
            <a:off x="250825" y="4508500"/>
            <a:ext cx="3816350" cy="1520825"/>
            <a:chOff x="0" y="0"/>
            <a:chExt cx="2404" cy="958"/>
          </a:xfrm>
        </p:grpSpPr>
        <p:sp>
          <p:nvSpPr>
            <p:cNvPr id="15367" name="Oval 7"/>
            <p:cNvSpPr>
              <a:spLocks noChangeArrowheads="1"/>
            </p:cNvSpPr>
            <p:nvPr/>
          </p:nvSpPr>
          <p:spPr bwMode="auto">
            <a:xfrm>
              <a:off x="0" y="0"/>
              <a:ext cx="930" cy="313"/>
            </a:xfrm>
            <a:prstGeom prst="ellipse">
              <a:avLst/>
            </a:prstGeom>
            <a:solidFill>
              <a:srgbClr val="FFCC00"/>
            </a:solidFill>
            <a:ln w="9525" cmpd="sng">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ja-JP" altLang="en-US">
                  <a:solidFill>
                    <a:srgbClr val="006699"/>
                  </a:solidFill>
                </a:rPr>
                <a:t>分解能公式</a:t>
              </a:r>
            </a:p>
          </p:txBody>
        </p:sp>
        <p:grpSp>
          <p:nvGrpSpPr>
            <p:cNvPr id="15368" name="Group 8"/>
            <p:cNvGrpSpPr>
              <a:grpSpLocks/>
            </p:cNvGrpSpPr>
            <p:nvPr/>
          </p:nvGrpSpPr>
          <p:grpSpPr bwMode="auto">
            <a:xfrm>
              <a:off x="499" y="182"/>
              <a:ext cx="1905" cy="776"/>
              <a:chOff x="0" y="0"/>
              <a:chExt cx="1951" cy="898"/>
            </a:xfrm>
          </p:grpSpPr>
          <p:sp>
            <p:nvSpPr>
              <p:cNvPr id="15369" name="テキスト ボックス 67"/>
              <p:cNvSpPr txBox="1">
                <a:spLocks noChangeArrowheads="1"/>
              </p:cNvSpPr>
              <p:nvPr/>
            </p:nvSpPr>
            <p:spPr bwMode="auto">
              <a:xfrm>
                <a:off x="208" y="474"/>
                <a:ext cx="1663"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ja-JP" altLang="en-US" sz="1600">
                    <a:solidFill>
                      <a:srgbClr val="006699"/>
                    </a:solidFill>
                    <a:latin typeface="Times New Roman" pitchFamily="18" charset="0"/>
                  </a:rPr>
                  <a:t>（</a:t>
                </a:r>
                <a:r>
                  <a:rPr lang="en-US" sz="1600">
                    <a:solidFill>
                      <a:srgbClr val="006699"/>
                    </a:solidFill>
                    <a:latin typeface="Times New Roman" pitchFamily="18" charset="0"/>
                  </a:rPr>
                  <a:t>Δλ  = Swept range</a:t>
                </a:r>
                <a:r>
                  <a:rPr lang="ja-JP" altLang="en-US" sz="1600">
                    <a:solidFill>
                      <a:srgbClr val="006699"/>
                    </a:solidFill>
                    <a:latin typeface="Times New Roman" pitchFamily="18" charset="0"/>
                  </a:rPr>
                  <a:t>　  </a:t>
                </a:r>
                <a:endParaRPr lang="en-US" sz="1600">
                  <a:solidFill>
                    <a:srgbClr val="006699"/>
                  </a:solidFill>
                  <a:latin typeface="Times New Roman" pitchFamily="18" charset="0"/>
                </a:endParaRPr>
              </a:p>
              <a:p>
                <a:pPr fontAlgn="base">
                  <a:spcBef>
                    <a:spcPct val="0"/>
                  </a:spcBef>
                  <a:spcAft>
                    <a:spcPct val="0"/>
                  </a:spcAft>
                </a:pPr>
                <a:r>
                  <a:rPr lang="en-US" sz="1600">
                    <a:solidFill>
                      <a:srgbClr val="006699"/>
                    </a:solidFill>
                    <a:latin typeface="Times New Roman" pitchFamily="18" charset="0"/>
                  </a:rPr>
                  <a:t>   λc =Centre wavelegnth</a:t>
                </a:r>
                <a:r>
                  <a:rPr lang="ja-JP" altLang="en-US" sz="1600">
                    <a:solidFill>
                      <a:srgbClr val="006699"/>
                    </a:solidFill>
                    <a:latin typeface="Times New Roman" pitchFamily="18" charset="0"/>
                  </a:rPr>
                  <a:t>）</a:t>
                </a:r>
                <a:endParaRPr lang="ja-JP" altLang="en-US" sz="1600" baseline="30000">
                  <a:solidFill>
                    <a:srgbClr val="006699"/>
                  </a:solidFill>
                  <a:latin typeface="Times New Roman" pitchFamily="18" charset="0"/>
                </a:endParaRPr>
              </a:p>
            </p:txBody>
          </p:sp>
          <p:sp>
            <p:nvSpPr>
              <p:cNvPr id="15370" name="テキスト ボックス 135"/>
              <p:cNvSpPr txBox="1">
                <a:spLocks noChangeArrowheads="1"/>
              </p:cNvSpPr>
              <p:nvPr/>
            </p:nvSpPr>
            <p:spPr bwMode="auto">
              <a:xfrm>
                <a:off x="487" y="0"/>
                <a:ext cx="1464"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2400">
                    <a:solidFill>
                      <a:srgbClr val="006699"/>
                    </a:solidFill>
                    <a:latin typeface="Times New Roman" pitchFamily="18" charset="0"/>
                  </a:rPr>
                  <a:t>2ln(2)   λ</a:t>
                </a:r>
                <a:r>
                  <a:rPr lang="en-US" sz="2400" baseline="-25000">
                    <a:solidFill>
                      <a:srgbClr val="006699"/>
                    </a:solidFill>
                    <a:latin typeface="Times New Roman" pitchFamily="18" charset="0"/>
                  </a:rPr>
                  <a:t>c</a:t>
                </a:r>
                <a:r>
                  <a:rPr lang="en-US" sz="2400" baseline="30000">
                    <a:solidFill>
                      <a:srgbClr val="006699"/>
                    </a:solidFill>
                    <a:latin typeface="Times New Roman" pitchFamily="18" charset="0"/>
                  </a:rPr>
                  <a:t>2</a:t>
                </a:r>
                <a:endParaRPr lang="ja-JP" altLang="en-US" sz="2400" baseline="30000">
                  <a:solidFill>
                    <a:srgbClr val="006699"/>
                  </a:solidFill>
                  <a:latin typeface="Times New Roman" pitchFamily="18" charset="0"/>
                </a:endParaRPr>
              </a:p>
            </p:txBody>
          </p:sp>
          <p:sp>
            <p:nvSpPr>
              <p:cNvPr id="15371" name="テキスト ボックス 130"/>
              <p:cNvSpPr txBox="1">
                <a:spLocks noChangeArrowheads="1"/>
              </p:cNvSpPr>
              <p:nvPr/>
            </p:nvSpPr>
            <p:spPr bwMode="auto">
              <a:xfrm>
                <a:off x="590" y="272"/>
                <a:ext cx="1200"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2400">
                    <a:solidFill>
                      <a:srgbClr val="006699"/>
                    </a:solidFill>
                    <a:latin typeface="Times New Roman" pitchFamily="18" charset="0"/>
                  </a:rPr>
                  <a:t>π       Δλ</a:t>
                </a:r>
                <a:endParaRPr lang="ja-JP" altLang="en-US" sz="2400">
                  <a:solidFill>
                    <a:srgbClr val="006699"/>
                  </a:solidFill>
                  <a:latin typeface="Times New Roman" pitchFamily="18" charset="0"/>
                </a:endParaRPr>
              </a:p>
            </p:txBody>
          </p:sp>
          <p:sp>
            <p:nvSpPr>
              <p:cNvPr id="15372" name="テキスト ボックス 131"/>
              <p:cNvSpPr txBox="1">
                <a:spLocks noChangeArrowheads="1"/>
              </p:cNvSpPr>
              <p:nvPr/>
            </p:nvSpPr>
            <p:spPr bwMode="auto">
              <a:xfrm>
                <a:off x="0" y="141"/>
                <a:ext cx="565"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a:solidFill>
                      <a:schemeClr val="tx1"/>
                    </a:solidFill>
                    <a:latin typeface="Arial" charset="0"/>
                    <a:ea typeface="ＭＳ Ｐゴシック" charset="-128"/>
                  </a:defRPr>
                </a:lvl1pPr>
                <a:lvl2pPr marL="742950" indent="-285750" algn="l">
                  <a:defRPr>
                    <a:solidFill>
                      <a:schemeClr val="tx1"/>
                    </a:solidFill>
                    <a:latin typeface="Arial" charset="0"/>
                    <a:ea typeface="ＭＳ Ｐゴシック" charset="-128"/>
                  </a:defRPr>
                </a:lvl2pPr>
                <a:lvl3pPr marL="1143000" indent="-228600" algn="l">
                  <a:defRPr>
                    <a:solidFill>
                      <a:schemeClr val="tx1"/>
                    </a:solidFill>
                    <a:latin typeface="Arial" charset="0"/>
                    <a:ea typeface="ＭＳ Ｐゴシック" charset="-128"/>
                  </a:defRPr>
                </a:lvl3pPr>
                <a:lvl4pPr marL="1600200" indent="-228600" algn="l">
                  <a:defRPr>
                    <a:solidFill>
                      <a:schemeClr val="tx1"/>
                    </a:solidFill>
                    <a:latin typeface="Arial" charset="0"/>
                    <a:ea typeface="ＭＳ Ｐゴシック" charset="-128"/>
                  </a:defRPr>
                </a:lvl4pPr>
                <a:lvl5pPr marL="2057400" indent="-228600" algn="l">
                  <a:defRPr>
                    <a:solidFill>
                      <a:schemeClr val="tx1"/>
                    </a:solidFill>
                    <a:latin typeface="Arial" charset="0"/>
                    <a:ea typeface="ＭＳ Ｐゴシック" charset="-128"/>
                  </a:defRPr>
                </a:lvl5pPr>
                <a:lvl6pPr marL="2514600" indent="-228600" fontAlgn="base">
                  <a:spcBef>
                    <a:spcPct val="0"/>
                  </a:spcBef>
                  <a:spcAft>
                    <a:spcPct val="0"/>
                  </a:spcAft>
                  <a:defRPr>
                    <a:solidFill>
                      <a:schemeClr val="tx1"/>
                    </a:solidFill>
                    <a:latin typeface="Arial" charset="0"/>
                    <a:ea typeface="ＭＳ Ｐゴシック" charset="-128"/>
                  </a:defRPr>
                </a:lvl6pPr>
                <a:lvl7pPr marL="2971800" indent="-228600" fontAlgn="base">
                  <a:spcBef>
                    <a:spcPct val="0"/>
                  </a:spcBef>
                  <a:spcAft>
                    <a:spcPct val="0"/>
                  </a:spcAft>
                  <a:defRPr>
                    <a:solidFill>
                      <a:schemeClr val="tx1"/>
                    </a:solidFill>
                    <a:latin typeface="Arial" charset="0"/>
                    <a:ea typeface="ＭＳ Ｐゴシック" charset="-128"/>
                  </a:defRPr>
                </a:lvl7pPr>
                <a:lvl8pPr marL="3429000" indent="-228600" fontAlgn="base">
                  <a:spcBef>
                    <a:spcPct val="0"/>
                  </a:spcBef>
                  <a:spcAft>
                    <a:spcPct val="0"/>
                  </a:spcAft>
                  <a:defRPr>
                    <a:solidFill>
                      <a:schemeClr val="tx1"/>
                    </a:solidFill>
                    <a:latin typeface="Arial" charset="0"/>
                    <a:ea typeface="ＭＳ Ｐゴシック" charset="-128"/>
                  </a:defRPr>
                </a:lvl8pPr>
                <a:lvl9pPr marL="3886200" indent="-228600" fontAlgn="base">
                  <a:spcBef>
                    <a:spcPct val="0"/>
                  </a:spcBef>
                  <a:spcAft>
                    <a:spcPct val="0"/>
                  </a:spcAft>
                  <a:defRPr>
                    <a:solidFill>
                      <a:schemeClr val="tx1"/>
                    </a:solidFill>
                    <a:latin typeface="Arial" charset="0"/>
                    <a:ea typeface="ＭＳ Ｐゴシック" charset="-128"/>
                  </a:defRPr>
                </a:lvl9pPr>
              </a:lstStyle>
              <a:p>
                <a:pPr fontAlgn="base">
                  <a:spcBef>
                    <a:spcPct val="0"/>
                  </a:spcBef>
                  <a:spcAft>
                    <a:spcPct val="0"/>
                  </a:spcAft>
                </a:pPr>
                <a:r>
                  <a:rPr lang="en-US" sz="2400">
                    <a:solidFill>
                      <a:srgbClr val="006699"/>
                    </a:solidFill>
                    <a:latin typeface="Times New Roman" pitchFamily="18" charset="0"/>
                  </a:rPr>
                  <a:t>Δz=</a:t>
                </a:r>
                <a:endParaRPr lang="ja-JP" altLang="en-US" sz="2400">
                  <a:solidFill>
                    <a:srgbClr val="006699"/>
                  </a:solidFill>
                  <a:latin typeface="Times New Roman" pitchFamily="18" charset="0"/>
                </a:endParaRPr>
              </a:p>
            </p:txBody>
          </p:sp>
          <p:cxnSp>
            <p:nvCxnSpPr>
              <p:cNvPr id="15373" name="直線コネクタ 133"/>
              <p:cNvCxnSpPr>
                <a:cxnSpLocks noChangeShapeType="1"/>
              </p:cNvCxnSpPr>
              <p:nvPr/>
            </p:nvCxnSpPr>
            <p:spPr bwMode="auto">
              <a:xfrm>
                <a:off x="534" y="285"/>
                <a:ext cx="444"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4" name="直線コネクタ 133"/>
              <p:cNvCxnSpPr>
                <a:cxnSpLocks noChangeShapeType="1"/>
              </p:cNvCxnSpPr>
              <p:nvPr/>
            </p:nvCxnSpPr>
            <p:spPr bwMode="auto">
              <a:xfrm>
                <a:off x="1128" y="285"/>
                <a:ext cx="445" cy="0"/>
              </a:xfrm>
              <a:prstGeom prst="line">
                <a:avLst/>
              </a:prstGeom>
              <a:noFill/>
              <a:ln w="952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375" name="Oval 108"/>
              <p:cNvSpPr>
                <a:spLocks noChangeArrowheads="1"/>
              </p:cNvSpPr>
              <p:nvPr/>
            </p:nvSpPr>
            <p:spPr bwMode="auto">
              <a:xfrm>
                <a:off x="1043" y="317"/>
                <a:ext cx="589" cy="227"/>
              </a:xfrm>
              <a:prstGeom prst="ellipse">
                <a:avLst/>
              </a:prstGeom>
              <a:noFill/>
              <a:ln w="9525" cmpd="sng">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sp>
            <p:nvSpPr>
              <p:cNvPr id="15376" name="Oval 109"/>
              <p:cNvSpPr>
                <a:spLocks noChangeArrowheads="1"/>
              </p:cNvSpPr>
              <p:nvPr/>
            </p:nvSpPr>
            <p:spPr bwMode="auto">
              <a:xfrm>
                <a:off x="46" y="182"/>
                <a:ext cx="317" cy="226"/>
              </a:xfrm>
              <a:prstGeom prst="ellipse">
                <a:avLst/>
              </a:prstGeom>
              <a:noFill/>
              <a:ln w="9525" cmpd="sng">
                <a:solidFill>
                  <a:srgbClr val="FF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fontAlgn="base">
                  <a:spcBef>
                    <a:spcPct val="0"/>
                  </a:spcBef>
                  <a:spcAft>
                    <a:spcPct val="0"/>
                  </a:spcAft>
                </a:pPr>
                <a:endParaRPr lang="zh-CN" altLang="en-US">
                  <a:solidFill>
                    <a:srgbClr val="006699"/>
                  </a:solidFill>
                </a:endParaRPr>
              </a:p>
            </p:txBody>
          </p:sp>
        </p:grpSp>
      </p:grpSp>
      <p:graphicFrame>
        <p:nvGraphicFramePr>
          <p:cNvPr id="15377" name="Object 17"/>
          <p:cNvGraphicFramePr>
            <a:graphicFrameLocks noGrp="1" noChangeAspect="1"/>
          </p:cNvGraphicFramePr>
          <p:nvPr>
            <p:ph sz="half" idx="2"/>
          </p:nvPr>
        </p:nvGraphicFramePr>
        <p:xfrm>
          <a:off x="179388" y="1700213"/>
          <a:ext cx="3889375" cy="2636837"/>
        </p:xfrm>
        <a:graphic>
          <a:graphicData uri="http://schemas.openxmlformats.org/presentationml/2006/ole">
            <mc:AlternateContent xmlns:mc="http://schemas.openxmlformats.org/markup-compatibility/2006">
              <mc:Choice xmlns:v="urn:schemas-microsoft-com:vml" Requires="v">
                <p:oleObj spid="_x0000_s9223" r:id="rId3" imgW="3619757" imgH="2267237" progId="Paint.Picture">
                  <p:embed/>
                </p:oleObj>
              </mc:Choice>
              <mc:Fallback>
                <p:oleObj r:id="rId3" imgW="3619757" imgH="226723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00213"/>
                        <a:ext cx="3889375" cy="263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378" name="Group 18"/>
          <p:cNvGrpSpPr>
            <a:grpSpLocks/>
          </p:cNvGrpSpPr>
          <p:nvPr/>
        </p:nvGrpSpPr>
        <p:grpSpPr bwMode="auto">
          <a:xfrm>
            <a:off x="5435600" y="5084763"/>
            <a:ext cx="3384550" cy="1008062"/>
            <a:chOff x="0" y="0"/>
            <a:chExt cx="2132" cy="635"/>
          </a:xfrm>
        </p:grpSpPr>
        <p:sp>
          <p:nvSpPr>
            <p:cNvPr id="15379" name="AutoShape 19"/>
            <p:cNvSpPr>
              <a:spLocks noChangeArrowheads="1"/>
            </p:cNvSpPr>
            <p:nvPr/>
          </p:nvSpPr>
          <p:spPr bwMode="auto">
            <a:xfrm>
              <a:off x="0" y="0"/>
              <a:ext cx="2132" cy="635"/>
            </a:xfrm>
            <a:prstGeom prst="flowChartAlternateProcess">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ja-JP" altLang="en-US">
                <a:solidFill>
                  <a:srgbClr val="006699"/>
                </a:solidFill>
              </a:endParaRPr>
            </a:p>
          </p:txBody>
        </p:sp>
        <p:sp>
          <p:nvSpPr>
            <p:cNvPr id="15380" name="Text Box 20"/>
            <p:cNvSpPr txBox="1">
              <a:spLocks noChangeArrowheads="1"/>
            </p:cNvSpPr>
            <p:nvPr/>
          </p:nvSpPr>
          <p:spPr bwMode="auto">
            <a:xfrm>
              <a:off x="45" y="91"/>
              <a:ext cx="2041" cy="410"/>
            </a:xfrm>
            <a:prstGeom prst="rect">
              <a:avLst/>
            </a:prstGeom>
            <a:noFill/>
            <a:ln w="9525" cmpd="sng">
              <a:solidFill>
                <a:srgbClr val="FF33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solidFill>
                    <a:srgbClr val="006699"/>
                  </a:solidFill>
                </a:rPr>
                <a:t>DFT</a:t>
              </a:r>
              <a:r>
                <a:rPr lang="ja-JP" altLang="en-US">
                  <a:solidFill>
                    <a:srgbClr val="006699"/>
                  </a:solidFill>
                </a:rPr>
                <a:t>の代わりに</a:t>
              </a:r>
              <a:r>
                <a:rPr lang="en-US">
                  <a:solidFill>
                    <a:srgbClr val="006699"/>
                  </a:solidFill>
                </a:rPr>
                <a:t>NHA</a:t>
              </a:r>
              <a:r>
                <a:rPr lang="ja-JP" altLang="en-US">
                  <a:solidFill>
                    <a:srgbClr val="006699"/>
                  </a:solidFill>
                </a:rPr>
                <a:t>を用いて分解能を向上することを試みた</a:t>
              </a:r>
            </a:p>
          </p:txBody>
        </p:sp>
      </p:grpSp>
      <p:sp>
        <p:nvSpPr>
          <p:cNvPr id="15381" name="AutoShape 21"/>
          <p:cNvSpPr>
            <a:spLocks noChangeArrowheads="1"/>
          </p:cNvSpPr>
          <p:nvPr/>
        </p:nvSpPr>
        <p:spPr bwMode="auto">
          <a:xfrm flipH="1">
            <a:off x="1187450" y="2420938"/>
            <a:ext cx="431800" cy="936625"/>
          </a:xfrm>
          <a:prstGeom prst="rightArrow">
            <a:avLst>
              <a:gd name="adj1" fmla="val 66370"/>
              <a:gd name="adj2" fmla="val 37741"/>
            </a:avLst>
          </a:prstGeom>
          <a:solidFill>
            <a:srgbClr val="FFCCFF"/>
          </a:solidFill>
          <a:ln w="9525"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ja-JP" altLang="en-US">
              <a:solidFill>
                <a:srgbClr val="006699"/>
              </a:solidFill>
            </a:endParaRPr>
          </a:p>
        </p:txBody>
      </p:sp>
      <p:sp>
        <p:nvSpPr>
          <p:cNvPr id="15382" name="AutoShape 22"/>
          <p:cNvSpPr>
            <a:spLocks noChangeArrowheads="1"/>
          </p:cNvSpPr>
          <p:nvPr/>
        </p:nvSpPr>
        <p:spPr bwMode="auto">
          <a:xfrm>
            <a:off x="971550" y="1341438"/>
            <a:ext cx="1130300" cy="863600"/>
          </a:xfrm>
          <a:prstGeom prst="cloudCallout">
            <a:avLst>
              <a:gd name="adj1" fmla="val -8708"/>
              <a:gd name="adj2" fmla="val 86579"/>
            </a:avLst>
          </a:prstGeom>
          <a:solidFill>
            <a:schemeClr val="accent1"/>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ja-JP" altLang="en-US">
                <a:solidFill>
                  <a:srgbClr val="006699"/>
                </a:solidFill>
              </a:rPr>
              <a:t>着目点</a:t>
            </a:r>
          </a:p>
        </p:txBody>
      </p:sp>
      <p:sp>
        <p:nvSpPr>
          <p:cNvPr id="15383" name="AutoShape 23"/>
          <p:cNvSpPr>
            <a:spLocks noChangeArrowheads="1"/>
          </p:cNvSpPr>
          <p:nvPr/>
        </p:nvSpPr>
        <p:spPr bwMode="auto">
          <a:xfrm>
            <a:off x="4067175" y="5157788"/>
            <a:ext cx="1368425" cy="539750"/>
          </a:xfrm>
          <a:prstGeom prst="wedgeRoundRectCallout">
            <a:avLst>
              <a:gd name="adj1" fmla="val 51509"/>
              <a:gd name="adj2" fmla="val 83528"/>
              <a:gd name="adj3" fmla="val 16667"/>
            </a:avLst>
          </a:prstGeom>
          <a:solidFill>
            <a:srgbClr val="FFFF00"/>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ja-JP" altLang="en-US">
                <a:solidFill>
                  <a:srgbClr val="006699"/>
                </a:solidFill>
              </a:rPr>
              <a:t>新規性</a:t>
            </a:r>
          </a:p>
        </p:txBody>
      </p:sp>
      <p:sp>
        <p:nvSpPr>
          <p:cNvPr id="15384" name="Oval 24"/>
          <p:cNvSpPr>
            <a:spLocks noChangeArrowheads="1"/>
          </p:cNvSpPr>
          <p:nvPr/>
        </p:nvSpPr>
        <p:spPr bwMode="auto">
          <a:xfrm>
            <a:off x="3635375" y="1125538"/>
            <a:ext cx="1223963" cy="503237"/>
          </a:xfrm>
          <a:prstGeom prst="ellipse">
            <a:avLst/>
          </a:prstGeom>
          <a:solidFill>
            <a:srgbClr val="33CCCC"/>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r>
              <a:rPr lang="ja-JP" altLang="en-US">
                <a:solidFill>
                  <a:srgbClr val="006699"/>
                </a:solidFill>
              </a:rPr>
              <a:t>問題点</a:t>
            </a:r>
          </a:p>
        </p:txBody>
      </p:sp>
    </p:spTree>
    <p:extLst>
      <p:ext uri="{BB962C8B-B14F-4D97-AF65-F5344CB8AC3E}">
        <p14:creationId xmlns:p14="http://schemas.microsoft.com/office/powerpoint/2010/main" val="3552036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10233" y="227262"/>
            <a:ext cx="5623655" cy="707886"/>
          </a:xfrm>
          <a:prstGeom prst="rect">
            <a:avLst/>
          </a:prstGeom>
          <a:noFill/>
        </p:spPr>
        <p:txBody>
          <a:bodyPr wrap="none" lIns="91440" tIns="45720" rIns="91440" bIns="45720">
            <a:normAutofit/>
            <a:scene3d>
              <a:camera prst="orthographicFront"/>
              <a:lightRig rig="soft" dir="t">
                <a:rot lat="0" lon="0" rev="10800000"/>
              </a:lightRig>
            </a:scene3d>
            <a:sp3d>
              <a:bevelT w="27940" h="12700"/>
              <a:contourClr>
                <a:srgbClr val="DDDDDD"/>
              </a:contourClr>
            </a:sp3d>
          </a:bodyPr>
          <a:lstStyle/>
          <a:p>
            <a:pPr algn="ctr"/>
            <a:r>
              <a:rPr lang="en-US" altLang="ja-JP" sz="4000" b="1" cap="none" spc="150" dirty="0" smtClean="0">
                <a:ln w="11430"/>
                <a:effectLst>
                  <a:glow rad="139700">
                    <a:schemeClr val="accent6">
                      <a:lumMod val="75000"/>
                      <a:alpha val="40000"/>
                    </a:schemeClr>
                  </a:glow>
                  <a:outerShdw blurRad="50800" dist="38100" dir="2700000" algn="tl" rotWithShape="0">
                    <a:prstClr val="black">
                      <a:alpha val="40000"/>
                    </a:prstClr>
                  </a:outerShdw>
                </a:effectLst>
              </a:rPr>
              <a:t>OCT</a:t>
            </a:r>
            <a:r>
              <a:rPr lang="ja-JP" altLang="en-US" sz="4000" b="1" cap="none" spc="150" dirty="0" smtClean="0">
                <a:ln w="11430"/>
                <a:effectLst>
                  <a:glow rad="139700">
                    <a:schemeClr val="accent6">
                      <a:lumMod val="75000"/>
                      <a:alpha val="40000"/>
                    </a:schemeClr>
                  </a:glow>
                  <a:outerShdw blurRad="50800" dist="38100" dir="2700000" algn="tl" rotWithShape="0">
                    <a:prstClr val="black">
                      <a:alpha val="40000"/>
                    </a:prstClr>
                  </a:outerShdw>
                </a:effectLst>
              </a:rPr>
              <a:t>の医用応用</a:t>
            </a:r>
            <a:endParaRPr lang="ja-JP" altLang="en-US" sz="4000" b="1" cap="none" spc="150" dirty="0">
              <a:ln w="11430"/>
              <a:effectLst>
                <a:glow rad="139700">
                  <a:schemeClr val="accent6">
                    <a:lumMod val="75000"/>
                    <a:alpha val="40000"/>
                  </a:schemeClr>
                </a:glow>
                <a:outerShdw blurRad="50800" dist="38100" dir="2700000" algn="tl" rotWithShape="0">
                  <a:prstClr val="black">
                    <a:alpha val="40000"/>
                  </a:prstClr>
                </a:outerShdw>
              </a:effectLst>
            </a:endParaRPr>
          </a:p>
        </p:txBody>
      </p:sp>
      <p:sp>
        <p:nvSpPr>
          <p:cNvPr id="7" name="正方形/長方形 6"/>
          <p:cNvSpPr/>
          <p:nvPr/>
        </p:nvSpPr>
        <p:spPr bwMode="auto">
          <a:xfrm>
            <a:off x="4572000" y="1571625"/>
            <a:ext cx="1533525" cy="885825"/>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600" b="0" i="0" u="none" strike="noStrike" cap="none" normalizeH="0" baseline="0" smtClean="0">
              <a:ln>
                <a:noFill/>
              </a:ln>
              <a:solidFill>
                <a:schemeClr val="tx1"/>
              </a:solidFill>
              <a:effectLst/>
              <a:latin typeface="Times New Roman" pitchFamily="18" charset="0"/>
              <a:ea typeface="ＭＳ Ｐゴシック" charset="-128"/>
            </a:endParaRPr>
          </a:p>
        </p:txBody>
      </p:sp>
      <p:grpSp>
        <p:nvGrpSpPr>
          <p:cNvPr id="2" name="グループ化 204"/>
          <p:cNvGrpSpPr/>
          <p:nvPr/>
        </p:nvGrpSpPr>
        <p:grpSpPr>
          <a:xfrm>
            <a:off x="0" y="1080000"/>
            <a:ext cx="9145988" cy="5155323"/>
            <a:chOff x="0" y="1080000"/>
            <a:chExt cx="9145988" cy="5155323"/>
          </a:xfrm>
        </p:grpSpPr>
        <p:pic>
          <p:nvPicPr>
            <p:cNvPr id="9" name="図 8" descr="Fotosearch_20322523_1574r-018782.jpg"/>
            <p:cNvPicPr>
              <a:picLocks noChangeAspect="1"/>
            </p:cNvPicPr>
            <p:nvPr/>
          </p:nvPicPr>
          <p:blipFill>
            <a:blip r:embed="rId2" cstate="print"/>
            <a:stretch>
              <a:fillRect/>
            </a:stretch>
          </p:blipFill>
          <p:spPr>
            <a:xfrm>
              <a:off x="2698859" y="1080000"/>
              <a:ext cx="3866491" cy="5155323"/>
            </a:xfrm>
            <a:prstGeom prst="rect">
              <a:avLst/>
            </a:prstGeom>
          </p:spPr>
        </p:pic>
        <p:pic>
          <p:nvPicPr>
            <p:cNvPr id="10" name="Picture 26"/>
            <p:cNvPicPr>
              <a:picLocks noChangeAspect="1" noChangeArrowheads="1"/>
            </p:cNvPicPr>
            <p:nvPr/>
          </p:nvPicPr>
          <p:blipFill>
            <a:blip r:embed="rId3" cstate="print"/>
            <a:srcRect/>
            <a:stretch>
              <a:fillRect/>
            </a:stretch>
          </p:blipFill>
          <p:spPr bwMode="auto">
            <a:xfrm>
              <a:off x="0" y="1080000"/>
              <a:ext cx="827584" cy="5143500"/>
            </a:xfrm>
            <a:prstGeom prst="rect">
              <a:avLst/>
            </a:prstGeom>
            <a:noFill/>
            <a:ln w="9525">
              <a:noFill/>
              <a:miter lim="800000"/>
              <a:headEnd/>
              <a:tailEnd/>
            </a:ln>
            <a:effectLst/>
          </p:spPr>
        </p:pic>
        <p:pic>
          <p:nvPicPr>
            <p:cNvPr id="11" name="Picture 26"/>
            <p:cNvPicPr>
              <a:picLocks noChangeAspect="1" noChangeArrowheads="1"/>
            </p:cNvPicPr>
            <p:nvPr/>
          </p:nvPicPr>
          <p:blipFill>
            <a:blip r:embed="rId3" cstate="print"/>
            <a:srcRect/>
            <a:stretch>
              <a:fillRect/>
            </a:stretch>
          </p:blipFill>
          <p:spPr bwMode="auto">
            <a:xfrm>
              <a:off x="688429" y="1080000"/>
              <a:ext cx="685800" cy="5143500"/>
            </a:xfrm>
            <a:prstGeom prst="rect">
              <a:avLst/>
            </a:prstGeom>
            <a:noFill/>
            <a:ln w="9525">
              <a:noFill/>
              <a:miter lim="800000"/>
              <a:headEnd/>
              <a:tailEnd/>
            </a:ln>
            <a:effectLst/>
          </p:spPr>
        </p:pic>
        <p:pic>
          <p:nvPicPr>
            <p:cNvPr id="12" name="Picture 26"/>
            <p:cNvPicPr>
              <a:picLocks noChangeAspect="1" noChangeArrowheads="1"/>
            </p:cNvPicPr>
            <p:nvPr/>
          </p:nvPicPr>
          <p:blipFill>
            <a:blip r:embed="rId3" cstate="print"/>
            <a:srcRect/>
            <a:stretch>
              <a:fillRect/>
            </a:stretch>
          </p:blipFill>
          <p:spPr bwMode="auto">
            <a:xfrm>
              <a:off x="1367333" y="1080000"/>
              <a:ext cx="685800" cy="5143500"/>
            </a:xfrm>
            <a:prstGeom prst="rect">
              <a:avLst/>
            </a:prstGeom>
            <a:noFill/>
            <a:ln w="9525">
              <a:noFill/>
              <a:miter lim="800000"/>
              <a:headEnd/>
              <a:tailEnd/>
            </a:ln>
            <a:effectLst/>
          </p:spPr>
        </p:pic>
        <p:pic>
          <p:nvPicPr>
            <p:cNvPr id="13" name="Picture 26"/>
            <p:cNvPicPr>
              <a:picLocks noChangeAspect="1" noChangeArrowheads="1"/>
            </p:cNvPicPr>
            <p:nvPr/>
          </p:nvPicPr>
          <p:blipFill>
            <a:blip r:embed="rId3" cstate="print"/>
            <a:srcRect/>
            <a:stretch>
              <a:fillRect/>
            </a:stretch>
          </p:blipFill>
          <p:spPr bwMode="auto">
            <a:xfrm>
              <a:off x="2011762" y="1080000"/>
              <a:ext cx="760037" cy="5143500"/>
            </a:xfrm>
            <a:prstGeom prst="rect">
              <a:avLst/>
            </a:prstGeom>
            <a:noFill/>
            <a:ln w="9525">
              <a:noFill/>
              <a:miter lim="800000"/>
              <a:headEnd/>
              <a:tailEnd/>
            </a:ln>
            <a:effectLst/>
          </p:spPr>
        </p:pic>
        <p:pic>
          <p:nvPicPr>
            <p:cNvPr id="14" name="Picture 26"/>
            <p:cNvPicPr>
              <a:picLocks noChangeAspect="1" noChangeArrowheads="1"/>
            </p:cNvPicPr>
            <p:nvPr/>
          </p:nvPicPr>
          <p:blipFill>
            <a:blip r:embed="rId3" cstate="print"/>
            <a:srcRect/>
            <a:stretch>
              <a:fillRect/>
            </a:stretch>
          </p:blipFill>
          <p:spPr bwMode="auto">
            <a:xfrm>
              <a:off x="6448425" y="1080000"/>
              <a:ext cx="685800" cy="5143500"/>
            </a:xfrm>
            <a:prstGeom prst="rect">
              <a:avLst/>
            </a:prstGeom>
            <a:noFill/>
            <a:ln w="9525">
              <a:noFill/>
              <a:miter lim="800000"/>
              <a:headEnd/>
              <a:tailEnd/>
            </a:ln>
            <a:effectLst/>
          </p:spPr>
        </p:pic>
        <p:pic>
          <p:nvPicPr>
            <p:cNvPr id="15" name="Picture 26"/>
            <p:cNvPicPr>
              <a:picLocks noChangeAspect="1" noChangeArrowheads="1"/>
            </p:cNvPicPr>
            <p:nvPr/>
          </p:nvPicPr>
          <p:blipFill>
            <a:blip r:embed="rId3" cstate="print"/>
            <a:srcRect/>
            <a:stretch>
              <a:fillRect/>
            </a:stretch>
          </p:blipFill>
          <p:spPr bwMode="auto">
            <a:xfrm>
              <a:off x="7112791" y="1080000"/>
              <a:ext cx="685800" cy="5143500"/>
            </a:xfrm>
            <a:prstGeom prst="rect">
              <a:avLst/>
            </a:prstGeom>
            <a:noFill/>
            <a:ln w="9525">
              <a:noFill/>
              <a:miter lim="800000"/>
              <a:headEnd/>
              <a:tailEnd/>
            </a:ln>
            <a:effectLst/>
          </p:spPr>
        </p:pic>
        <p:pic>
          <p:nvPicPr>
            <p:cNvPr id="16" name="Picture 26"/>
            <p:cNvPicPr>
              <a:picLocks noChangeAspect="1" noChangeArrowheads="1"/>
            </p:cNvPicPr>
            <p:nvPr/>
          </p:nvPicPr>
          <p:blipFill>
            <a:blip r:embed="rId3" cstate="print"/>
            <a:srcRect/>
            <a:stretch>
              <a:fillRect/>
            </a:stretch>
          </p:blipFill>
          <p:spPr bwMode="auto">
            <a:xfrm>
              <a:off x="7791695" y="1080000"/>
              <a:ext cx="685800" cy="5143500"/>
            </a:xfrm>
            <a:prstGeom prst="rect">
              <a:avLst/>
            </a:prstGeom>
            <a:noFill/>
            <a:ln w="9525">
              <a:noFill/>
              <a:miter lim="800000"/>
              <a:headEnd/>
              <a:tailEnd/>
            </a:ln>
            <a:effectLst/>
          </p:spPr>
        </p:pic>
        <p:pic>
          <p:nvPicPr>
            <p:cNvPr id="17" name="Picture 26"/>
            <p:cNvPicPr>
              <a:picLocks noChangeAspect="1" noChangeArrowheads="1"/>
            </p:cNvPicPr>
            <p:nvPr/>
          </p:nvPicPr>
          <p:blipFill>
            <a:blip r:embed="rId3" cstate="print"/>
            <a:srcRect/>
            <a:stretch>
              <a:fillRect/>
            </a:stretch>
          </p:blipFill>
          <p:spPr bwMode="auto">
            <a:xfrm>
              <a:off x="8460188" y="1080000"/>
              <a:ext cx="685800" cy="5143500"/>
            </a:xfrm>
            <a:prstGeom prst="rect">
              <a:avLst/>
            </a:prstGeom>
            <a:noFill/>
            <a:ln w="9525">
              <a:noFill/>
              <a:miter lim="800000"/>
              <a:headEnd/>
              <a:tailEnd/>
            </a:ln>
            <a:effectLst/>
          </p:spPr>
        </p:pic>
      </p:grpSp>
      <p:pic>
        <p:nvPicPr>
          <p:cNvPr id="18" name="図 17" descr="指汗腺.bmp">
            <a:hlinkClick r:id="rId4" action="ppaction://hlinkfile"/>
          </p:cNvPr>
          <p:cNvPicPr>
            <a:picLocks noChangeAspect="1"/>
          </p:cNvPicPr>
          <p:nvPr/>
        </p:nvPicPr>
        <p:blipFill>
          <a:blip r:embed="rId5" cstate="print"/>
          <a:srcRect r="19065"/>
          <a:stretch>
            <a:fillRect/>
          </a:stretch>
        </p:blipFill>
        <p:spPr>
          <a:xfrm>
            <a:off x="2303652" y="5517232"/>
            <a:ext cx="1054754" cy="675885"/>
          </a:xfrm>
          <a:prstGeom prst="rect">
            <a:avLst/>
          </a:prstGeom>
        </p:spPr>
      </p:pic>
      <p:pic>
        <p:nvPicPr>
          <p:cNvPr id="19" name="図 18" descr="esophagus.bmp">
            <a:hlinkClick r:id="rId6" action="ppaction://hlinkfile"/>
          </p:cNvPr>
          <p:cNvPicPr>
            <a:picLocks noChangeAspect="1"/>
          </p:cNvPicPr>
          <p:nvPr/>
        </p:nvPicPr>
        <p:blipFill>
          <a:blip r:embed="rId7" cstate="print"/>
          <a:stretch>
            <a:fillRect/>
          </a:stretch>
        </p:blipFill>
        <p:spPr>
          <a:xfrm>
            <a:off x="6491668" y="1281864"/>
            <a:ext cx="1249157" cy="1211032"/>
          </a:xfrm>
          <a:prstGeom prst="rect">
            <a:avLst/>
          </a:prstGeom>
        </p:spPr>
      </p:pic>
      <p:pic>
        <p:nvPicPr>
          <p:cNvPr id="20" name="図 19" descr="歯.bmp"/>
          <p:cNvPicPr>
            <a:picLocks noChangeAspect="1"/>
          </p:cNvPicPr>
          <p:nvPr/>
        </p:nvPicPr>
        <p:blipFill>
          <a:blip r:embed="rId8" cstate="print"/>
          <a:stretch>
            <a:fillRect/>
          </a:stretch>
        </p:blipFill>
        <p:spPr>
          <a:xfrm>
            <a:off x="40944" y="2634015"/>
            <a:ext cx="419726" cy="1701962"/>
          </a:xfrm>
          <a:prstGeom prst="rect">
            <a:avLst/>
          </a:prstGeom>
        </p:spPr>
      </p:pic>
      <p:pic>
        <p:nvPicPr>
          <p:cNvPr id="21" name="Picture 10">
            <a:hlinkClick r:id="rId9" action="ppaction://hlinkfile"/>
          </p:cNvPr>
          <p:cNvPicPr preferRelativeResize="0">
            <a:picLocks noChangeAspect="1" noChangeArrowheads="1"/>
          </p:cNvPicPr>
          <p:nvPr/>
        </p:nvPicPr>
        <p:blipFill>
          <a:blip r:embed="rId10" cstate="print"/>
          <a:srcRect/>
          <a:stretch>
            <a:fillRect/>
          </a:stretch>
        </p:blipFill>
        <p:spPr bwMode="auto">
          <a:xfrm>
            <a:off x="1916237" y="1287881"/>
            <a:ext cx="2054431" cy="815827"/>
          </a:xfrm>
          <a:prstGeom prst="rect">
            <a:avLst/>
          </a:prstGeom>
          <a:noFill/>
          <a:ln w="9525" algn="ctr">
            <a:noFill/>
            <a:miter lim="800000"/>
            <a:headEnd/>
            <a:tailEnd/>
          </a:ln>
        </p:spPr>
      </p:pic>
      <p:pic>
        <p:nvPicPr>
          <p:cNvPr id="23" name="Picture 29"/>
          <p:cNvPicPr>
            <a:picLocks noChangeAspect="1" noChangeArrowheads="1"/>
          </p:cNvPicPr>
          <p:nvPr/>
        </p:nvPicPr>
        <p:blipFill>
          <a:blip r:embed="rId11" cstate="print"/>
          <a:srcRect/>
          <a:stretch>
            <a:fillRect/>
          </a:stretch>
        </p:blipFill>
        <p:spPr bwMode="auto">
          <a:xfrm>
            <a:off x="5171459" y="1291999"/>
            <a:ext cx="1381741" cy="377880"/>
          </a:xfrm>
          <a:prstGeom prst="rect">
            <a:avLst/>
          </a:prstGeom>
          <a:noFill/>
          <a:ln w="9525">
            <a:noFill/>
            <a:miter lim="800000"/>
            <a:headEnd/>
            <a:tailEnd/>
          </a:ln>
          <a:effectLst/>
        </p:spPr>
      </p:pic>
      <p:pic>
        <p:nvPicPr>
          <p:cNvPr id="25" name="Picture 30"/>
          <p:cNvPicPr>
            <a:picLocks noChangeAspect="1" noChangeArrowheads="1"/>
          </p:cNvPicPr>
          <p:nvPr/>
        </p:nvPicPr>
        <p:blipFill>
          <a:blip r:embed="rId12" cstate="print"/>
          <a:srcRect/>
          <a:stretch>
            <a:fillRect/>
          </a:stretch>
        </p:blipFill>
        <p:spPr bwMode="auto">
          <a:xfrm>
            <a:off x="98464" y="1352972"/>
            <a:ext cx="1677015" cy="995907"/>
          </a:xfrm>
          <a:prstGeom prst="rect">
            <a:avLst/>
          </a:prstGeom>
          <a:noFill/>
          <a:ln w="9525">
            <a:noFill/>
            <a:miter lim="800000"/>
            <a:headEnd/>
            <a:tailEnd/>
          </a:ln>
          <a:effectLst/>
        </p:spPr>
      </p:pic>
      <p:sp>
        <p:nvSpPr>
          <p:cNvPr id="27" name="Text Box 17"/>
          <p:cNvSpPr txBox="1">
            <a:spLocks noChangeArrowheads="1"/>
          </p:cNvSpPr>
          <p:nvPr/>
        </p:nvSpPr>
        <p:spPr bwMode="auto">
          <a:xfrm>
            <a:off x="5185398" y="943880"/>
            <a:ext cx="501740" cy="362546"/>
          </a:xfrm>
          <a:prstGeom prst="rect">
            <a:avLst/>
          </a:prstGeom>
          <a:noFill/>
          <a:ln w="9525">
            <a:noFill/>
            <a:miter lim="800000"/>
            <a:headEnd/>
            <a:tailEnd/>
          </a:ln>
        </p:spPr>
        <p:txBody>
          <a:bodyPr wrap="none" lIns="0" tIns="108000" rIns="0" bIns="7200">
            <a:spAutoFit/>
          </a:bodyPr>
          <a:lstStyle/>
          <a:p>
            <a:r>
              <a:rPr lang="en-US" altLang="ja-JP" sz="1600" b="1" dirty="0" smtClean="0"/>
              <a:t>Brain</a:t>
            </a:r>
            <a:endParaRPr lang="en-US" altLang="ja-JP" sz="1600" b="1" dirty="0"/>
          </a:p>
        </p:txBody>
      </p:sp>
      <p:sp>
        <p:nvSpPr>
          <p:cNvPr id="28" name="Text Box 17"/>
          <p:cNvSpPr txBox="1">
            <a:spLocks noChangeArrowheads="1"/>
          </p:cNvSpPr>
          <p:nvPr/>
        </p:nvSpPr>
        <p:spPr bwMode="auto">
          <a:xfrm>
            <a:off x="1901393" y="935148"/>
            <a:ext cx="330219" cy="362546"/>
          </a:xfrm>
          <a:prstGeom prst="rect">
            <a:avLst/>
          </a:prstGeom>
          <a:noFill/>
          <a:ln w="9525">
            <a:noFill/>
            <a:miter lim="800000"/>
            <a:headEnd/>
            <a:tailEnd/>
          </a:ln>
        </p:spPr>
        <p:txBody>
          <a:bodyPr wrap="none" lIns="0" tIns="108000" rIns="0" bIns="7200">
            <a:spAutoFit/>
          </a:bodyPr>
          <a:lstStyle/>
          <a:p>
            <a:r>
              <a:rPr lang="en-US" altLang="ja-JP" sz="1600" b="1" dirty="0" smtClean="0"/>
              <a:t>Eye</a:t>
            </a:r>
            <a:endParaRPr lang="en-US" altLang="ja-JP" sz="1600" b="1" dirty="0"/>
          </a:p>
        </p:txBody>
      </p:sp>
      <p:sp>
        <p:nvSpPr>
          <p:cNvPr id="29" name="Text Box 17"/>
          <p:cNvSpPr txBox="1">
            <a:spLocks noChangeArrowheads="1"/>
          </p:cNvSpPr>
          <p:nvPr/>
        </p:nvSpPr>
        <p:spPr bwMode="auto">
          <a:xfrm>
            <a:off x="0" y="2298803"/>
            <a:ext cx="505331" cy="362546"/>
          </a:xfrm>
          <a:prstGeom prst="rect">
            <a:avLst/>
          </a:prstGeom>
          <a:noFill/>
          <a:ln w="9525">
            <a:noFill/>
            <a:miter lim="800000"/>
            <a:headEnd/>
            <a:tailEnd/>
          </a:ln>
        </p:spPr>
        <p:txBody>
          <a:bodyPr wrap="none" lIns="0" tIns="108000" rIns="0" bIns="7200">
            <a:spAutoFit/>
          </a:bodyPr>
          <a:lstStyle/>
          <a:p>
            <a:r>
              <a:rPr lang="en-US" altLang="ja-JP" sz="1600" b="1" dirty="0" smtClean="0"/>
              <a:t>Tooth</a:t>
            </a:r>
            <a:endParaRPr lang="en-US" altLang="ja-JP" sz="1600" b="1" dirty="0"/>
          </a:p>
        </p:txBody>
      </p:sp>
      <p:sp>
        <p:nvSpPr>
          <p:cNvPr id="30" name="Text Box 17"/>
          <p:cNvSpPr txBox="1">
            <a:spLocks noChangeArrowheads="1"/>
          </p:cNvSpPr>
          <p:nvPr/>
        </p:nvSpPr>
        <p:spPr bwMode="auto">
          <a:xfrm>
            <a:off x="0" y="1018504"/>
            <a:ext cx="411972" cy="362546"/>
          </a:xfrm>
          <a:prstGeom prst="rect">
            <a:avLst/>
          </a:prstGeom>
          <a:noFill/>
          <a:ln w="9525">
            <a:noFill/>
            <a:miter lim="800000"/>
            <a:headEnd/>
            <a:tailEnd/>
          </a:ln>
        </p:spPr>
        <p:txBody>
          <a:bodyPr wrap="none" lIns="0" tIns="108000" rIns="0" bIns="7200">
            <a:spAutoFit/>
          </a:bodyPr>
          <a:lstStyle/>
          <a:p>
            <a:r>
              <a:rPr lang="en-US" altLang="ja-JP" sz="1600" b="1" dirty="0" smtClean="0"/>
              <a:t>Oral</a:t>
            </a:r>
            <a:endParaRPr lang="en-US" altLang="ja-JP" sz="1600" b="1" dirty="0"/>
          </a:p>
        </p:txBody>
      </p:sp>
      <p:sp>
        <p:nvSpPr>
          <p:cNvPr id="31" name="Text Box 17"/>
          <p:cNvSpPr txBox="1">
            <a:spLocks noChangeArrowheads="1"/>
          </p:cNvSpPr>
          <p:nvPr/>
        </p:nvSpPr>
        <p:spPr bwMode="auto">
          <a:xfrm>
            <a:off x="2699792" y="5157192"/>
            <a:ext cx="399148" cy="362546"/>
          </a:xfrm>
          <a:prstGeom prst="rect">
            <a:avLst/>
          </a:prstGeom>
          <a:noFill/>
          <a:ln w="9525">
            <a:noFill/>
            <a:miter lim="800000"/>
            <a:headEnd/>
            <a:tailEnd/>
          </a:ln>
        </p:spPr>
        <p:txBody>
          <a:bodyPr wrap="none" lIns="0" tIns="108000" rIns="0" bIns="7200">
            <a:spAutoFit/>
          </a:bodyPr>
          <a:lstStyle/>
          <a:p>
            <a:r>
              <a:rPr lang="en-US" altLang="ja-JP" sz="1600" b="1" dirty="0" smtClean="0"/>
              <a:t>Skin</a:t>
            </a:r>
            <a:endParaRPr lang="en-US" altLang="ja-JP" sz="1600" b="1" dirty="0"/>
          </a:p>
        </p:txBody>
      </p:sp>
      <p:sp>
        <p:nvSpPr>
          <p:cNvPr id="33" name="Text Box 17"/>
          <p:cNvSpPr txBox="1">
            <a:spLocks noChangeArrowheads="1"/>
          </p:cNvSpPr>
          <p:nvPr/>
        </p:nvSpPr>
        <p:spPr bwMode="auto">
          <a:xfrm>
            <a:off x="6650210" y="931549"/>
            <a:ext cx="945772" cy="362546"/>
          </a:xfrm>
          <a:prstGeom prst="rect">
            <a:avLst/>
          </a:prstGeom>
          <a:noFill/>
          <a:ln w="9525">
            <a:noFill/>
            <a:miter lim="800000"/>
            <a:headEnd/>
            <a:tailEnd/>
          </a:ln>
        </p:spPr>
        <p:txBody>
          <a:bodyPr wrap="none" lIns="0" tIns="108000" rIns="0" bIns="7200">
            <a:spAutoFit/>
          </a:bodyPr>
          <a:lstStyle/>
          <a:p>
            <a:r>
              <a:rPr lang="en-US" altLang="ja-JP" sz="1600" b="1" dirty="0" smtClean="0"/>
              <a:t>Esophagus</a:t>
            </a:r>
            <a:endParaRPr lang="en-US" altLang="ja-JP" sz="1600" b="1" dirty="0"/>
          </a:p>
        </p:txBody>
      </p:sp>
      <p:pic>
        <p:nvPicPr>
          <p:cNvPr id="34" name="Picture 32"/>
          <p:cNvPicPr>
            <a:picLocks noChangeAspect="1" noChangeArrowheads="1"/>
          </p:cNvPicPr>
          <p:nvPr/>
        </p:nvPicPr>
        <p:blipFill>
          <a:blip r:embed="rId13" cstate="print"/>
          <a:srcRect/>
          <a:stretch>
            <a:fillRect/>
          </a:stretch>
        </p:blipFill>
        <p:spPr bwMode="auto">
          <a:xfrm>
            <a:off x="5922833" y="2860465"/>
            <a:ext cx="2264512" cy="615947"/>
          </a:xfrm>
          <a:prstGeom prst="rect">
            <a:avLst/>
          </a:prstGeom>
          <a:noFill/>
          <a:ln w="9525">
            <a:noFill/>
            <a:miter lim="800000"/>
            <a:headEnd/>
            <a:tailEnd/>
          </a:ln>
          <a:effectLst/>
        </p:spPr>
      </p:pic>
      <p:sp>
        <p:nvSpPr>
          <p:cNvPr id="36" name="Text Box 17"/>
          <p:cNvSpPr txBox="1">
            <a:spLocks noChangeArrowheads="1"/>
          </p:cNvSpPr>
          <p:nvPr/>
        </p:nvSpPr>
        <p:spPr bwMode="auto">
          <a:xfrm>
            <a:off x="5983423" y="2511943"/>
            <a:ext cx="466474" cy="362546"/>
          </a:xfrm>
          <a:prstGeom prst="rect">
            <a:avLst/>
          </a:prstGeom>
          <a:noFill/>
          <a:ln w="9525">
            <a:noFill/>
            <a:miter lim="800000"/>
            <a:headEnd/>
            <a:tailEnd/>
          </a:ln>
        </p:spPr>
        <p:txBody>
          <a:bodyPr wrap="none" lIns="0" tIns="108000" rIns="0" bIns="7200">
            <a:spAutoFit/>
          </a:bodyPr>
          <a:lstStyle/>
          <a:p>
            <a:r>
              <a:rPr lang="en-US" altLang="ja-JP" sz="1600" b="1" dirty="0" smtClean="0"/>
              <a:t>Lung</a:t>
            </a:r>
            <a:endParaRPr lang="en-US" altLang="ja-JP" sz="1600" b="1" dirty="0"/>
          </a:p>
        </p:txBody>
      </p:sp>
      <p:pic>
        <p:nvPicPr>
          <p:cNvPr id="37" name="Picture 33">
            <a:hlinkClick r:id="rId14" action="ppaction://hlinkfile"/>
          </p:cNvPr>
          <p:cNvPicPr>
            <a:picLocks noChangeAspect="1" noChangeArrowheads="1"/>
          </p:cNvPicPr>
          <p:nvPr/>
        </p:nvPicPr>
        <p:blipFill>
          <a:blip r:embed="rId15" cstate="print"/>
          <a:srcRect/>
          <a:stretch>
            <a:fillRect/>
          </a:stretch>
        </p:blipFill>
        <p:spPr bwMode="auto">
          <a:xfrm>
            <a:off x="2051720" y="2525620"/>
            <a:ext cx="1419801" cy="1450908"/>
          </a:xfrm>
          <a:prstGeom prst="rect">
            <a:avLst/>
          </a:prstGeom>
          <a:noFill/>
          <a:ln w="9525">
            <a:noFill/>
            <a:miter lim="800000"/>
            <a:headEnd/>
            <a:tailEnd/>
          </a:ln>
          <a:effectLst/>
        </p:spPr>
      </p:pic>
      <p:sp>
        <p:nvSpPr>
          <p:cNvPr id="39" name="Text Box 17"/>
          <p:cNvSpPr txBox="1">
            <a:spLocks noChangeArrowheads="1"/>
          </p:cNvSpPr>
          <p:nvPr/>
        </p:nvSpPr>
        <p:spPr bwMode="auto">
          <a:xfrm>
            <a:off x="2051720" y="2204864"/>
            <a:ext cx="1357744" cy="362546"/>
          </a:xfrm>
          <a:prstGeom prst="rect">
            <a:avLst/>
          </a:prstGeom>
          <a:noFill/>
          <a:ln w="9525">
            <a:noFill/>
            <a:miter lim="800000"/>
            <a:headEnd/>
            <a:tailEnd/>
          </a:ln>
        </p:spPr>
        <p:txBody>
          <a:bodyPr wrap="none" lIns="0" tIns="108000" rIns="0" bIns="7200">
            <a:spAutoFit/>
          </a:bodyPr>
          <a:lstStyle/>
          <a:p>
            <a:r>
              <a:rPr lang="en-US" altLang="ja-JP" sz="1600" b="1" dirty="0" smtClean="0"/>
              <a:t>Cardiovascular</a:t>
            </a:r>
            <a:endParaRPr lang="en-US" altLang="ja-JP" sz="1600" b="1" dirty="0"/>
          </a:p>
        </p:txBody>
      </p:sp>
      <p:pic>
        <p:nvPicPr>
          <p:cNvPr id="40" name="Picture 34"/>
          <p:cNvPicPr>
            <a:picLocks noChangeAspect="1" noChangeArrowheads="1"/>
          </p:cNvPicPr>
          <p:nvPr/>
        </p:nvPicPr>
        <p:blipFill>
          <a:blip r:embed="rId16" cstate="print"/>
          <a:srcRect/>
          <a:stretch>
            <a:fillRect/>
          </a:stretch>
        </p:blipFill>
        <p:spPr bwMode="auto">
          <a:xfrm>
            <a:off x="683568" y="2780928"/>
            <a:ext cx="1246531" cy="1239794"/>
          </a:xfrm>
          <a:prstGeom prst="rect">
            <a:avLst/>
          </a:prstGeom>
          <a:noFill/>
          <a:ln w="9525">
            <a:noFill/>
            <a:miter lim="800000"/>
            <a:headEnd/>
            <a:tailEnd/>
          </a:ln>
          <a:effectLst/>
        </p:spPr>
      </p:pic>
      <p:sp>
        <p:nvSpPr>
          <p:cNvPr id="41" name="Text Box 17"/>
          <p:cNvSpPr txBox="1">
            <a:spLocks noChangeArrowheads="1"/>
          </p:cNvSpPr>
          <p:nvPr/>
        </p:nvSpPr>
        <p:spPr bwMode="auto">
          <a:xfrm>
            <a:off x="895663" y="2418771"/>
            <a:ext cx="794576" cy="362546"/>
          </a:xfrm>
          <a:prstGeom prst="rect">
            <a:avLst/>
          </a:prstGeom>
          <a:noFill/>
          <a:ln w="9525">
            <a:noFill/>
            <a:miter lim="800000"/>
            <a:headEnd/>
            <a:tailEnd/>
          </a:ln>
        </p:spPr>
        <p:txBody>
          <a:bodyPr wrap="none" lIns="0" tIns="108000" rIns="0" bIns="7200">
            <a:spAutoFit/>
          </a:bodyPr>
          <a:lstStyle/>
          <a:p>
            <a:r>
              <a:rPr lang="en-US" sz="1600" b="1" dirty="0" smtClean="0"/>
              <a:t>Pancreas</a:t>
            </a:r>
            <a:endParaRPr lang="en-US" altLang="ja-JP" sz="1600" b="1" dirty="0"/>
          </a:p>
        </p:txBody>
      </p:sp>
      <p:pic>
        <p:nvPicPr>
          <p:cNvPr id="43" name="Picture 35"/>
          <p:cNvPicPr>
            <a:picLocks noChangeAspect="1" noChangeArrowheads="1"/>
          </p:cNvPicPr>
          <p:nvPr/>
        </p:nvPicPr>
        <p:blipFill>
          <a:blip r:embed="rId17" cstate="print"/>
          <a:srcRect/>
          <a:stretch>
            <a:fillRect/>
          </a:stretch>
        </p:blipFill>
        <p:spPr bwMode="auto">
          <a:xfrm>
            <a:off x="6122150" y="4145722"/>
            <a:ext cx="1104920" cy="795446"/>
          </a:xfrm>
          <a:prstGeom prst="rect">
            <a:avLst/>
          </a:prstGeom>
          <a:noFill/>
          <a:ln w="9525">
            <a:noFill/>
            <a:miter lim="800000"/>
            <a:headEnd/>
            <a:tailEnd/>
          </a:ln>
          <a:effectLst/>
        </p:spPr>
      </p:pic>
      <p:sp>
        <p:nvSpPr>
          <p:cNvPr id="44" name="Text Box 17"/>
          <p:cNvSpPr txBox="1">
            <a:spLocks noChangeArrowheads="1"/>
          </p:cNvSpPr>
          <p:nvPr/>
        </p:nvSpPr>
        <p:spPr bwMode="auto">
          <a:xfrm>
            <a:off x="6128631" y="3807337"/>
            <a:ext cx="593111" cy="362546"/>
          </a:xfrm>
          <a:prstGeom prst="rect">
            <a:avLst/>
          </a:prstGeom>
          <a:noFill/>
          <a:ln w="9525">
            <a:noFill/>
            <a:miter lim="800000"/>
            <a:headEnd/>
            <a:tailEnd/>
          </a:ln>
        </p:spPr>
        <p:txBody>
          <a:bodyPr wrap="none" lIns="0" tIns="108000" rIns="0" bIns="7200">
            <a:spAutoFit/>
          </a:bodyPr>
          <a:lstStyle/>
          <a:p>
            <a:r>
              <a:rPr lang="en-US" altLang="ja-JP" sz="1600" b="1" dirty="0" smtClean="0"/>
              <a:t>Cervix</a:t>
            </a:r>
            <a:endParaRPr lang="en-US" altLang="ja-JP" sz="1600" b="1" dirty="0"/>
          </a:p>
        </p:txBody>
      </p:sp>
      <p:pic>
        <p:nvPicPr>
          <p:cNvPr id="46" name="Picture 36"/>
          <p:cNvPicPr>
            <a:picLocks noChangeAspect="1" noChangeArrowheads="1"/>
          </p:cNvPicPr>
          <p:nvPr/>
        </p:nvPicPr>
        <p:blipFill>
          <a:blip r:embed="rId18" cstate="print"/>
          <a:srcRect/>
          <a:stretch>
            <a:fillRect/>
          </a:stretch>
        </p:blipFill>
        <p:spPr bwMode="auto">
          <a:xfrm>
            <a:off x="5908810" y="5596758"/>
            <a:ext cx="1604044" cy="424529"/>
          </a:xfrm>
          <a:prstGeom prst="rect">
            <a:avLst/>
          </a:prstGeom>
          <a:noFill/>
          <a:ln w="9525">
            <a:noFill/>
            <a:miter lim="800000"/>
            <a:headEnd/>
            <a:tailEnd/>
          </a:ln>
          <a:effectLst/>
        </p:spPr>
      </p:pic>
      <p:sp>
        <p:nvSpPr>
          <p:cNvPr id="47" name="Text Box 17"/>
          <p:cNvSpPr txBox="1">
            <a:spLocks noChangeArrowheads="1"/>
          </p:cNvSpPr>
          <p:nvPr/>
        </p:nvSpPr>
        <p:spPr bwMode="auto">
          <a:xfrm>
            <a:off x="5975431" y="5272537"/>
            <a:ext cx="940963" cy="362546"/>
          </a:xfrm>
          <a:prstGeom prst="rect">
            <a:avLst/>
          </a:prstGeom>
          <a:noFill/>
          <a:ln w="9525">
            <a:noFill/>
            <a:miter lim="800000"/>
            <a:headEnd/>
            <a:tailEnd/>
          </a:ln>
        </p:spPr>
        <p:txBody>
          <a:bodyPr wrap="none" lIns="0" tIns="108000" rIns="0" bIns="7200">
            <a:spAutoFit/>
          </a:bodyPr>
          <a:lstStyle/>
          <a:p>
            <a:r>
              <a:rPr lang="en-US" altLang="ja-JP" sz="1600" b="1" dirty="0" smtClean="0"/>
              <a:t>Blood flow</a:t>
            </a:r>
            <a:endParaRPr lang="en-US" altLang="ja-JP" sz="1600" b="1" dirty="0"/>
          </a:p>
        </p:txBody>
      </p:sp>
      <p:pic>
        <p:nvPicPr>
          <p:cNvPr id="49" name="Picture 37"/>
          <p:cNvPicPr>
            <a:picLocks noChangeAspect="1" noChangeArrowheads="1"/>
          </p:cNvPicPr>
          <p:nvPr/>
        </p:nvPicPr>
        <p:blipFill>
          <a:blip r:embed="rId19" cstate="print"/>
          <a:srcRect/>
          <a:stretch>
            <a:fillRect/>
          </a:stretch>
        </p:blipFill>
        <p:spPr bwMode="auto">
          <a:xfrm>
            <a:off x="9303" y="4652955"/>
            <a:ext cx="1084865" cy="823694"/>
          </a:xfrm>
          <a:prstGeom prst="rect">
            <a:avLst/>
          </a:prstGeom>
          <a:noFill/>
          <a:ln w="9525">
            <a:noFill/>
            <a:miter lim="800000"/>
            <a:headEnd/>
            <a:tailEnd/>
          </a:ln>
          <a:effectLst/>
        </p:spPr>
      </p:pic>
      <p:sp>
        <p:nvSpPr>
          <p:cNvPr id="50" name="Text Box 17"/>
          <p:cNvSpPr txBox="1">
            <a:spLocks noChangeArrowheads="1"/>
          </p:cNvSpPr>
          <p:nvPr/>
        </p:nvSpPr>
        <p:spPr bwMode="auto">
          <a:xfrm>
            <a:off x="94586" y="4329260"/>
            <a:ext cx="764633" cy="362546"/>
          </a:xfrm>
          <a:prstGeom prst="rect">
            <a:avLst/>
          </a:prstGeom>
          <a:noFill/>
          <a:ln w="9525">
            <a:noFill/>
            <a:miter lim="800000"/>
            <a:headEnd/>
            <a:tailEnd/>
          </a:ln>
        </p:spPr>
        <p:txBody>
          <a:bodyPr wrap="none" lIns="0" tIns="108000" rIns="0" bIns="7200">
            <a:spAutoFit/>
          </a:bodyPr>
          <a:lstStyle/>
          <a:p>
            <a:r>
              <a:rPr lang="en-US" altLang="ja-JP" sz="1600" b="1" dirty="0" smtClean="0"/>
              <a:t>Stomach</a:t>
            </a:r>
            <a:endParaRPr lang="en-US" altLang="ja-JP" sz="1600" b="1" dirty="0"/>
          </a:p>
        </p:txBody>
      </p:sp>
      <p:pic>
        <p:nvPicPr>
          <p:cNvPr id="52" name="Picture 38"/>
          <p:cNvPicPr>
            <a:picLocks noChangeAspect="1" noChangeArrowheads="1"/>
          </p:cNvPicPr>
          <p:nvPr/>
        </p:nvPicPr>
        <p:blipFill>
          <a:blip r:embed="rId20" cstate="print"/>
          <a:srcRect/>
          <a:stretch>
            <a:fillRect/>
          </a:stretch>
        </p:blipFill>
        <p:spPr bwMode="auto">
          <a:xfrm>
            <a:off x="7812360" y="1291976"/>
            <a:ext cx="1312590" cy="840879"/>
          </a:xfrm>
          <a:prstGeom prst="rect">
            <a:avLst/>
          </a:prstGeom>
          <a:noFill/>
          <a:ln w="9525">
            <a:noFill/>
            <a:miter lim="800000"/>
            <a:headEnd/>
            <a:tailEnd/>
          </a:ln>
          <a:effectLst/>
        </p:spPr>
      </p:pic>
      <p:sp>
        <p:nvSpPr>
          <p:cNvPr id="53" name="Text Box 17"/>
          <p:cNvSpPr txBox="1">
            <a:spLocks noChangeArrowheads="1"/>
          </p:cNvSpPr>
          <p:nvPr/>
        </p:nvSpPr>
        <p:spPr bwMode="auto">
          <a:xfrm>
            <a:off x="7917035" y="912499"/>
            <a:ext cx="714106" cy="362546"/>
          </a:xfrm>
          <a:prstGeom prst="rect">
            <a:avLst/>
          </a:prstGeom>
          <a:noFill/>
          <a:ln w="9525">
            <a:noFill/>
            <a:miter lim="800000"/>
            <a:headEnd/>
            <a:tailEnd/>
          </a:ln>
        </p:spPr>
        <p:txBody>
          <a:bodyPr wrap="none" lIns="0" tIns="108000" rIns="0" bIns="7200">
            <a:spAutoFit/>
          </a:bodyPr>
          <a:lstStyle/>
          <a:p>
            <a:r>
              <a:rPr lang="en-US" altLang="ja-JP" sz="1600" b="1" dirty="0" smtClean="0"/>
              <a:t>Trachea</a:t>
            </a:r>
            <a:endParaRPr lang="en-US" altLang="ja-JP" sz="1600" b="1" dirty="0"/>
          </a:p>
        </p:txBody>
      </p:sp>
      <p:pic>
        <p:nvPicPr>
          <p:cNvPr id="55" name="Picture 39"/>
          <p:cNvPicPr>
            <a:picLocks noChangeAspect="1" noChangeArrowheads="1"/>
          </p:cNvPicPr>
          <p:nvPr/>
        </p:nvPicPr>
        <p:blipFill>
          <a:blip r:embed="rId21" cstate="print"/>
          <a:srcRect/>
          <a:stretch>
            <a:fillRect/>
          </a:stretch>
        </p:blipFill>
        <p:spPr bwMode="auto">
          <a:xfrm>
            <a:off x="8244408" y="2717371"/>
            <a:ext cx="785292" cy="1314098"/>
          </a:xfrm>
          <a:prstGeom prst="rect">
            <a:avLst/>
          </a:prstGeom>
          <a:noFill/>
          <a:ln w="9525">
            <a:noFill/>
            <a:miter lim="800000"/>
            <a:headEnd/>
            <a:tailEnd/>
          </a:ln>
          <a:effectLst/>
        </p:spPr>
      </p:pic>
      <p:sp>
        <p:nvSpPr>
          <p:cNvPr id="56" name="Text Box 17"/>
          <p:cNvSpPr txBox="1">
            <a:spLocks noChangeArrowheads="1"/>
          </p:cNvSpPr>
          <p:nvPr/>
        </p:nvSpPr>
        <p:spPr bwMode="auto">
          <a:xfrm>
            <a:off x="8297998" y="2370242"/>
            <a:ext cx="706925" cy="362546"/>
          </a:xfrm>
          <a:prstGeom prst="rect">
            <a:avLst/>
          </a:prstGeom>
          <a:noFill/>
          <a:ln w="9525">
            <a:noFill/>
            <a:miter lim="800000"/>
            <a:headEnd/>
            <a:tailEnd/>
          </a:ln>
        </p:spPr>
        <p:txBody>
          <a:bodyPr wrap="none" lIns="0" tIns="108000" rIns="0" bIns="7200">
            <a:spAutoFit/>
          </a:bodyPr>
          <a:lstStyle/>
          <a:p>
            <a:r>
              <a:rPr lang="en-US" altLang="ja-JP" sz="1600" b="1" dirty="0" smtClean="0"/>
              <a:t>Cochlea</a:t>
            </a:r>
            <a:endParaRPr lang="en-US" altLang="ja-JP" sz="1600" b="1" dirty="0"/>
          </a:p>
        </p:txBody>
      </p:sp>
      <p:pic>
        <p:nvPicPr>
          <p:cNvPr id="58" name="Picture 40"/>
          <p:cNvPicPr>
            <a:picLocks noChangeAspect="1" noChangeArrowheads="1"/>
          </p:cNvPicPr>
          <p:nvPr/>
        </p:nvPicPr>
        <p:blipFill>
          <a:blip r:embed="rId22" cstate="print"/>
          <a:srcRect/>
          <a:stretch>
            <a:fillRect/>
          </a:stretch>
        </p:blipFill>
        <p:spPr bwMode="auto">
          <a:xfrm>
            <a:off x="1115616" y="5015388"/>
            <a:ext cx="1120138" cy="933892"/>
          </a:xfrm>
          <a:prstGeom prst="rect">
            <a:avLst/>
          </a:prstGeom>
          <a:noFill/>
          <a:ln w="9525">
            <a:noFill/>
            <a:miter lim="800000"/>
            <a:headEnd/>
            <a:tailEnd/>
          </a:ln>
          <a:effectLst/>
        </p:spPr>
      </p:pic>
      <p:sp>
        <p:nvSpPr>
          <p:cNvPr id="59" name="Text Box 17"/>
          <p:cNvSpPr txBox="1">
            <a:spLocks noChangeArrowheads="1"/>
          </p:cNvSpPr>
          <p:nvPr/>
        </p:nvSpPr>
        <p:spPr bwMode="auto">
          <a:xfrm>
            <a:off x="1298347" y="4648566"/>
            <a:ext cx="706925" cy="362546"/>
          </a:xfrm>
          <a:prstGeom prst="rect">
            <a:avLst/>
          </a:prstGeom>
          <a:noFill/>
          <a:ln w="9525">
            <a:noFill/>
            <a:miter lim="800000"/>
            <a:headEnd/>
            <a:tailEnd/>
          </a:ln>
        </p:spPr>
        <p:txBody>
          <a:bodyPr wrap="none" lIns="0" tIns="108000" rIns="0" bIns="7200">
            <a:spAutoFit/>
          </a:bodyPr>
          <a:lstStyle/>
          <a:p>
            <a:r>
              <a:rPr lang="en-US" altLang="ja-JP" sz="1600" b="1" dirty="0" smtClean="0"/>
              <a:t>Bladder</a:t>
            </a:r>
            <a:endParaRPr lang="en-US" altLang="ja-JP" sz="1600" b="1" dirty="0"/>
          </a:p>
        </p:txBody>
      </p:sp>
      <p:pic>
        <p:nvPicPr>
          <p:cNvPr id="61" name="Picture 41"/>
          <p:cNvPicPr>
            <a:picLocks noChangeAspect="1" noChangeArrowheads="1"/>
          </p:cNvPicPr>
          <p:nvPr/>
        </p:nvPicPr>
        <p:blipFill>
          <a:blip r:embed="rId23" cstate="print"/>
          <a:srcRect/>
          <a:stretch>
            <a:fillRect/>
          </a:stretch>
        </p:blipFill>
        <p:spPr bwMode="auto">
          <a:xfrm>
            <a:off x="7236296" y="4535549"/>
            <a:ext cx="1865172" cy="555110"/>
          </a:xfrm>
          <a:prstGeom prst="rect">
            <a:avLst/>
          </a:prstGeom>
          <a:noFill/>
          <a:ln w="9525">
            <a:noFill/>
            <a:miter lim="800000"/>
            <a:headEnd/>
            <a:tailEnd/>
          </a:ln>
          <a:effectLst/>
        </p:spPr>
      </p:pic>
      <p:sp>
        <p:nvSpPr>
          <p:cNvPr id="62" name="Text Box 17"/>
          <p:cNvSpPr txBox="1">
            <a:spLocks noChangeArrowheads="1"/>
          </p:cNvSpPr>
          <p:nvPr/>
        </p:nvSpPr>
        <p:spPr bwMode="auto">
          <a:xfrm>
            <a:off x="7372637" y="4217392"/>
            <a:ext cx="524182" cy="362546"/>
          </a:xfrm>
          <a:prstGeom prst="rect">
            <a:avLst/>
          </a:prstGeom>
          <a:noFill/>
          <a:ln w="9525">
            <a:noFill/>
            <a:miter lim="800000"/>
            <a:headEnd/>
            <a:tailEnd/>
          </a:ln>
        </p:spPr>
        <p:txBody>
          <a:bodyPr wrap="none" lIns="0" tIns="108000" rIns="0" bIns="7200">
            <a:spAutoFit/>
          </a:bodyPr>
          <a:lstStyle/>
          <a:p>
            <a:r>
              <a:rPr lang="en-US" altLang="ja-JP" sz="1600" b="1" dirty="0" smtClean="0"/>
              <a:t>Colon</a:t>
            </a:r>
            <a:endParaRPr lang="en-US" altLang="ja-JP" sz="1600" b="1" dirty="0"/>
          </a:p>
        </p:txBody>
      </p:sp>
      <p:cxnSp>
        <p:nvCxnSpPr>
          <p:cNvPr id="64" name="直線矢印コネクタ 63"/>
          <p:cNvCxnSpPr/>
          <p:nvPr/>
        </p:nvCxnSpPr>
        <p:spPr bwMode="auto">
          <a:xfrm>
            <a:off x="3939136" y="1695795"/>
            <a:ext cx="286022" cy="101474"/>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65" name="直線矢印コネクタ 64"/>
          <p:cNvCxnSpPr/>
          <p:nvPr/>
        </p:nvCxnSpPr>
        <p:spPr bwMode="auto">
          <a:xfrm>
            <a:off x="1763688" y="2060848"/>
            <a:ext cx="2540298" cy="162090"/>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66" name="直線矢印コネクタ 65"/>
          <p:cNvCxnSpPr/>
          <p:nvPr/>
        </p:nvCxnSpPr>
        <p:spPr bwMode="auto">
          <a:xfrm flipV="1">
            <a:off x="474959" y="2349062"/>
            <a:ext cx="3770200" cy="702569"/>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67" name="直線矢印コネクタ 66"/>
          <p:cNvCxnSpPr/>
          <p:nvPr/>
        </p:nvCxnSpPr>
        <p:spPr bwMode="auto">
          <a:xfrm>
            <a:off x="3403110" y="3288115"/>
            <a:ext cx="1137359" cy="511375"/>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68" name="直線矢印コネクタ 67"/>
          <p:cNvCxnSpPr/>
          <p:nvPr/>
        </p:nvCxnSpPr>
        <p:spPr bwMode="auto">
          <a:xfrm>
            <a:off x="1907704" y="3284984"/>
            <a:ext cx="2601234" cy="750988"/>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69" name="直線矢印コネクタ 68"/>
          <p:cNvCxnSpPr/>
          <p:nvPr/>
        </p:nvCxnSpPr>
        <p:spPr bwMode="auto">
          <a:xfrm flipV="1">
            <a:off x="2195736" y="4599296"/>
            <a:ext cx="2347571" cy="883038"/>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pic>
        <p:nvPicPr>
          <p:cNvPr id="70" name="Picture 43"/>
          <p:cNvPicPr>
            <a:picLocks noChangeAspect="1" noChangeArrowheads="1"/>
          </p:cNvPicPr>
          <p:nvPr/>
        </p:nvPicPr>
        <p:blipFill>
          <a:blip r:embed="rId24" cstate="print"/>
          <a:srcRect/>
          <a:stretch>
            <a:fillRect/>
          </a:stretch>
        </p:blipFill>
        <p:spPr bwMode="auto">
          <a:xfrm>
            <a:off x="1599034" y="4200525"/>
            <a:ext cx="1966202" cy="596627"/>
          </a:xfrm>
          <a:prstGeom prst="rect">
            <a:avLst/>
          </a:prstGeom>
          <a:noFill/>
          <a:ln w="9525">
            <a:noFill/>
            <a:miter lim="800000"/>
            <a:headEnd/>
            <a:tailEnd/>
          </a:ln>
          <a:effectLst/>
        </p:spPr>
      </p:pic>
      <p:sp>
        <p:nvSpPr>
          <p:cNvPr id="71" name="Text Box 17"/>
          <p:cNvSpPr txBox="1">
            <a:spLocks noChangeArrowheads="1"/>
          </p:cNvSpPr>
          <p:nvPr/>
        </p:nvSpPr>
        <p:spPr bwMode="auto">
          <a:xfrm>
            <a:off x="2159207" y="3871732"/>
            <a:ext cx="639599" cy="362546"/>
          </a:xfrm>
          <a:prstGeom prst="rect">
            <a:avLst/>
          </a:prstGeom>
          <a:noFill/>
          <a:ln w="9525">
            <a:noFill/>
            <a:miter lim="800000"/>
            <a:headEnd/>
            <a:tailEnd/>
          </a:ln>
        </p:spPr>
        <p:txBody>
          <a:bodyPr wrap="none" lIns="0" tIns="108000" rIns="0" bIns="7200">
            <a:spAutoFit/>
          </a:bodyPr>
          <a:lstStyle/>
          <a:p>
            <a:r>
              <a:rPr lang="en-US" altLang="ja-JP" sz="1600" b="1" dirty="0" smtClean="0"/>
              <a:t>Kidney</a:t>
            </a:r>
            <a:endParaRPr lang="en-US" altLang="ja-JP" sz="1600" b="1" dirty="0"/>
          </a:p>
        </p:txBody>
      </p:sp>
      <p:cxnSp>
        <p:nvCxnSpPr>
          <p:cNvPr id="73" name="直線矢印コネクタ 72"/>
          <p:cNvCxnSpPr/>
          <p:nvPr/>
        </p:nvCxnSpPr>
        <p:spPr bwMode="auto">
          <a:xfrm flipV="1">
            <a:off x="1117109" y="4517409"/>
            <a:ext cx="3591369" cy="296902"/>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74" name="直線矢印コネクタ 73"/>
          <p:cNvCxnSpPr/>
          <p:nvPr/>
        </p:nvCxnSpPr>
        <p:spPr bwMode="auto">
          <a:xfrm rot="5400000" flipH="1" flipV="1">
            <a:off x="3089889" y="5230418"/>
            <a:ext cx="516444" cy="318727"/>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75" name="直線矢印コネクタ 74"/>
          <p:cNvCxnSpPr>
            <a:stCxn id="23" idx="1"/>
          </p:cNvCxnSpPr>
          <p:nvPr/>
        </p:nvCxnSpPr>
        <p:spPr bwMode="auto">
          <a:xfrm rot="10800000" flipV="1">
            <a:off x="4763073" y="1480938"/>
            <a:ext cx="408386" cy="74905"/>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76" name="直線矢印コネクタ 75"/>
          <p:cNvCxnSpPr>
            <a:stCxn id="19" idx="1"/>
          </p:cNvCxnSpPr>
          <p:nvPr/>
        </p:nvCxnSpPr>
        <p:spPr bwMode="auto">
          <a:xfrm rot="10800000" flipV="1">
            <a:off x="4790364" y="1887380"/>
            <a:ext cx="1701304" cy="787580"/>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77" name="直線矢印コネクタ 76"/>
          <p:cNvCxnSpPr/>
          <p:nvPr/>
        </p:nvCxnSpPr>
        <p:spPr bwMode="auto">
          <a:xfrm rot="10800000" flipV="1">
            <a:off x="4749424" y="1988840"/>
            <a:ext cx="3062937" cy="344926"/>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78" name="直線矢印コネクタ 77"/>
          <p:cNvCxnSpPr/>
          <p:nvPr/>
        </p:nvCxnSpPr>
        <p:spPr bwMode="auto">
          <a:xfrm rot="10800000" flipV="1">
            <a:off x="4995081" y="3091371"/>
            <a:ext cx="967952" cy="375159"/>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79" name="直線矢印コネクタ 78"/>
          <p:cNvCxnSpPr/>
          <p:nvPr/>
        </p:nvCxnSpPr>
        <p:spPr bwMode="auto">
          <a:xfrm rot="10800000">
            <a:off x="5022378" y="2074462"/>
            <a:ext cx="3222030" cy="922490"/>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80" name="直線矢印コネクタ 79"/>
          <p:cNvCxnSpPr/>
          <p:nvPr/>
        </p:nvCxnSpPr>
        <p:spPr bwMode="auto">
          <a:xfrm rot="5400000">
            <a:off x="4568147" y="4391763"/>
            <a:ext cx="1576163" cy="1513863"/>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81" name="直線矢印コネクタ 80"/>
          <p:cNvCxnSpPr>
            <a:stCxn id="61" idx="1"/>
          </p:cNvCxnSpPr>
          <p:nvPr/>
        </p:nvCxnSpPr>
        <p:spPr bwMode="auto">
          <a:xfrm rot="10800000" flipV="1">
            <a:off x="4763070" y="4813104"/>
            <a:ext cx="2473227" cy="250214"/>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82" name="直線矢印コネクタ 81"/>
          <p:cNvCxnSpPr/>
          <p:nvPr/>
        </p:nvCxnSpPr>
        <p:spPr bwMode="auto">
          <a:xfrm rot="10800000" flipV="1">
            <a:off x="5636526" y="5711741"/>
            <a:ext cx="299215" cy="47614"/>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cxnSp>
        <p:nvCxnSpPr>
          <p:cNvPr id="83" name="直線矢印コネクタ 82"/>
          <p:cNvCxnSpPr/>
          <p:nvPr/>
        </p:nvCxnSpPr>
        <p:spPr bwMode="auto">
          <a:xfrm flipV="1">
            <a:off x="3478172" y="4367284"/>
            <a:ext cx="738986" cy="78539"/>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pic>
        <p:nvPicPr>
          <p:cNvPr id="84" name="図 83" descr="無題.bmp"/>
          <p:cNvPicPr>
            <a:picLocks noChangeAspect="1"/>
          </p:cNvPicPr>
          <p:nvPr/>
        </p:nvPicPr>
        <p:blipFill>
          <a:blip r:embed="rId25" cstate="print"/>
          <a:stretch>
            <a:fillRect/>
          </a:stretch>
        </p:blipFill>
        <p:spPr>
          <a:xfrm>
            <a:off x="7610180" y="5661248"/>
            <a:ext cx="1520172" cy="564746"/>
          </a:xfrm>
          <a:prstGeom prst="rect">
            <a:avLst/>
          </a:prstGeom>
        </p:spPr>
      </p:pic>
      <p:sp>
        <p:nvSpPr>
          <p:cNvPr id="85" name="Text Box 17"/>
          <p:cNvSpPr txBox="1">
            <a:spLocks noChangeArrowheads="1"/>
          </p:cNvSpPr>
          <p:nvPr/>
        </p:nvSpPr>
        <p:spPr bwMode="auto">
          <a:xfrm>
            <a:off x="7884368" y="5229200"/>
            <a:ext cx="444032" cy="362546"/>
          </a:xfrm>
          <a:prstGeom prst="rect">
            <a:avLst/>
          </a:prstGeom>
          <a:noFill/>
          <a:ln w="9525">
            <a:noFill/>
            <a:miter lim="800000"/>
            <a:headEnd/>
            <a:tailEnd/>
          </a:ln>
        </p:spPr>
        <p:txBody>
          <a:bodyPr wrap="none" lIns="0" tIns="108000" rIns="0" bIns="7200">
            <a:spAutoFit/>
          </a:bodyPr>
          <a:lstStyle/>
          <a:p>
            <a:r>
              <a:rPr lang="en-US" altLang="ja-JP" sz="1600" b="1" dirty="0" smtClean="0"/>
              <a:t>Bone</a:t>
            </a:r>
            <a:endParaRPr lang="en-US" altLang="ja-JP" sz="1600" b="1" dirty="0"/>
          </a:p>
        </p:txBody>
      </p:sp>
      <p:cxnSp>
        <p:nvCxnSpPr>
          <p:cNvPr id="86" name="直線矢印コネクタ 85"/>
          <p:cNvCxnSpPr/>
          <p:nvPr/>
        </p:nvCxnSpPr>
        <p:spPr bwMode="auto">
          <a:xfrm rot="10800000">
            <a:off x="5773006" y="5227096"/>
            <a:ext cx="1895339" cy="578169"/>
          </a:xfrm>
          <a:prstGeom prst="straightConnector1">
            <a:avLst/>
          </a:prstGeom>
          <a:solidFill>
            <a:schemeClr val="accent1"/>
          </a:solidFill>
          <a:ln w="25400" cap="flat" cmpd="sng" algn="ctr">
            <a:solidFill>
              <a:schemeClr val="accent6">
                <a:lumMod val="75000"/>
              </a:schemeClr>
            </a:solidFill>
            <a:prstDash val="solid"/>
            <a:miter lim="800000"/>
            <a:headEnd type="none" w="med" len="med"/>
            <a:tailEnd type="arrow"/>
          </a:ln>
          <a:effectLst/>
        </p:spPr>
      </p:cxnSp>
    </p:spTree>
    <p:extLst>
      <p:ext uri="{BB962C8B-B14F-4D97-AF65-F5344CB8AC3E}">
        <p14:creationId xmlns:p14="http://schemas.microsoft.com/office/powerpoint/2010/main" val="23394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par>
                          <p:cTn id="8" fill="hold">
                            <p:stCondLst>
                              <p:cond delay="2500"/>
                            </p:stCondLst>
                            <p:childTnLst>
                              <p:par>
                                <p:cTn id="9" presetID="22" presetClass="entr" presetSubtype="8" fill="hold" nodeType="afterEffect">
                                  <p:stCondLst>
                                    <p:cond delay="50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par>
                          <p:cTn id="12" fill="hold">
                            <p:stCondLst>
                              <p:cond delay="3500"/>
                            </p:stCondLst>
                            <p:childTnLst>
                              <p:par>
                                <p:cTn id="13" presetID="22" presetClass="entr" presetSubtype="8" fill="hold" nodeType="afterEffect">
                                  <p:stCondLst>
                                    <p:cond delay="500"/>
                                  </p:stCondLst>
                                  <p:childTnLst>
                                    <p:set>
                                      <p:cBhvr>
                                        <p:cTn id="14" dur="1" fill="hold">
                                          <p:stCondLst>
                                            <p:cond delay="0"/>
                                          </p:stCondLst>
                                        </p:cTn>
                                        <p:tgtEl>
                                          <p:spTgt spid="66"/>
                                        </p:tgtEl>
                                        <p:attrNameLst>
                                          <p:attrName>style.visibility</p:attrName>
                                        </p:attrNameLst>
                                      </p:cBhvr>
                                      <p:to>
                                        <p:strVal val="visible"/>
                                      </p:to>
                                    </p:set>
                                    <p:animEffect transition="in" filter="wipe(left)">
                                      <p:cBhvr>
                                        <p:cTn id="15"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par>
                          <p:cTn id="16" fill="hold">
                            <p:stCondLst>
                              <p:cond delay="4500"/>
                            </p:stCondLst>
                            <p:childTnLst>
                              <p:par>
                                <p:cTn id="17" presetID="22" presetClass="entr" presetSubtype="8" fill="hold" nodeType="afterEffect">
                                  <p:stCondLst>
                                    <p:cond delay="500"/>
                                  </p:stCondLst>
                                  <p:childTnLst>
                                    <p:set>
                                      <p:cBhvr>
                                        <p:cTn id="18" dur="1" fill="hold">
                                          <p:stCondLst>
                                            <p:cond delay="0"/>
                                          </p:stCondLst>
                                        </p:cTn>
                                        <p:tgtEl>
                                          <p:spTgt spid="68"/>
                                        </p:tgtEl>
                                        <p:attrNameLst>
                                          <p:attrName>style.visibility</p:attrName>
                                        </p:attrNameLst>
                                      </p:cBhvr>
                                      <p:to>
                                        <p:strVal val="visible"/>
                                      </p:to>
                                    </p:set>
                                    <p:animEffect transition="in" filter="wipe(left)">
                                      <p:cBhvr>
                                        <p:cTn id="19" dur="500"/>
                                        <p:tgtEl>
                                          <p:spTgt spid="68"/>
                                        </p:tgtEl>
                                      </p:cBhvr>
                                    </p:animEffec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par>
                          <p:cTn id="20" fill="hold">
                            <p:stCondLst>
                              <p:cond delay="5500"/>
                            </p:stCondLst>
                            <p:childTnLst>
                              <p:par>
                                <p:cTn id="21" presetID="22" presetClass="entr" presetSubtype="8" fill="hold" nodeType="afterEffect">
                                  <p:stCondLst>
                                    <p:cond delay="50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par>
                          <p:cTn id="24" fill="hold">
                            <p:stCondLst>
                              <p:cond delay="6500"/>
                            </p:stCondLst>
                            <p:childTnLst>
                              <p:par>
                                <p:cTn id="25" presetID="22" presetClass="entr" presetSubtype="8" fill="hold" nodeType="afterEffect">
                                  <p:stCondLst>
                                    <p:cond delay="500"/>
                                  </p:stCondLst>
                                  <p:childTnLst>
                                    <p:set>
                                      <p:cBhvr>
                                        <p:cTn id="26" dur="1" fill="hold">
                                          <p:stCondLst>
                                            <p:cond delay="0"/>
                                          </p:stCondLst>
                                        </p:cTn>
                                        <p:tgtEl>
                                          <p:spTgt spid="83"/>
                                        </p:tgtEl>
                                        <p:attrNameLst>
                                          <p:attrName>style.visibility</p:attrName>
                                        </p:attrNameLst>
                                      </p:cBhvr>
                                      <p:to>
                                        <p:strVal val="visible"/>
                                      </p:to>
                                    </p:set>
                                    <p:animEffect transition="in" filter="wipe(left)">
                                      <p:cBhvr>
                                        <p:cTn id="27" dur="500"/>
                                        <p:tgtEl>
                                          <p:spTgt spid="83"/>
                                        </p:tgtEl>
                                      </p:cBhvr>
                                    </p:animEffect>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par>
                          <p:cTn id="28" fill="hold">
                            <p:stCondLst>
                              <p:cond delay="7500"/>
                            </p:stCondLst>
                            <p:childTnLst>
                              <p:par>
                                <p:cTn id="29" presetID="22" presetClass="entr" presetSubtype="8" fill="hold" nodeType="afterEffect">
                                  <p:stCondLst>
                                    <p:cond delay="500"/>
                                  </p:stCondLst>
                                  <p:childTnLst>
                                    <p:set>
                                      <p:cBhvr>
                                        <p:cTn id="30" dur="1" fill="hold">
                                          <p:stCondLst>
                                            <p:cond delay="0"/>
                                          </p:stCondLst>
                                        </p:cTn>
                                        <p:tgtEl>
                                          <p:spTgt spid="73"/>
                                        </p:tgtEl>
                                        <p:attrNameLst>
                                          <p:attrName>style.visibility</p:attrName>
                                        </p:attrNameLst>
                                      </p:cBhvr>
                                      <p:to>
                                        <p:strVal val="visible"/>
                                      </p:to>
                                    </p:set>
                                    <p:animEffect transition="in" filter="wipe(left)">
                                      <p:cBhvr>
                                        <p:cTn id="31"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par>
                          <p:cTn id="32" fill="hold">
                            <p:stCondLst>
                              <p:cond delay="8500"/>
                            </p:stCondLst>
                            <p:childTnLst>
                              <p:par>
                                <p:cTn id="33" presetID="22" presetClass="entr" presetSubtype="8" fill="hold" nodeType="afterEffect">
                                  <p:stCondLst>
                                    <p:cond delay="50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par>
                          <p:cTn id="36" fill="hold">
                            <p:stCondLst>
                              <p:cond delay="9500"/>
                            </p:stCondLst>
                            <p:childTnLst>
                              <p:par>
                                <p:cTn id="37" presetID="22" presetClass="entr" presetSubtype="8" fill="hold" nodeType="afterEffect">
                                  <p:stCondLst>
                                    <p:cond delay="50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par>
                          <p:cTn id="40" fill="hold">
                            <p:stCondLst>
                              <p:cond delay="10500"/>
                            </p:stCondLst>
                            <p:childTnLst>
                              <p:par>
                                <p:cTn id="41" presetID="22" presetClass="entr" presetSubtype="2" fill="hold" nodeType="afterEffect">
                                  <p:stCondLst>
                                    <p:cond delay="500"/>
                                  </p:stCondLst>
                                  <p:childTnLst>
                                    <p:set>
                                      <p:cBhvr>
                                        <p:cTn id="42" dur="1" fill="hold">
                                          <p:stCondLst>
                                            <p:cond delay="0"/>
                                          </p:stCondLst>
                                        </p:cTn>
                                        <p:tgtEl>
                                          <p:spTgt spid="75"/>
                                        </p:tgtEl>
                                        <p:attrNameLst>
                                          <p:attrName>style.visibility</p:attrName>
                                        </p:attrNameLst>
                                      </p:cBhvr>
                                      <p:to>
                                        <p:strVal val="visible"/>
                                      </p:to>
                                    </p:set>
                                    <p:animEffect transition="in" filter="wipe(right)">
                                      <p:cBhvr>
                                        <p:cTn id="43" dur="500"/>
                                        <p:tgtEl>
                                          <p:spTgt spid="75"/>
                                        </p:tgtEl>
                                      </p:cBhvr>
                                    </p:animEffec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par>
                          <p:cTn id="44" fill="hold">
                            <p:stCondLst>
                              <p:cond delay="11500"/>
                            </p:stCondLst>
                            <p:childTnLst>
                              <p:par>
                                <p:cTn id="45" presetID="22" presetClass="entr" presetSubtype="2" fill="hold" nodeType="afterEffect">
                                  <p:stCondLst>
                                    <p:cond delay="500"/>
                                  </p:stCondLst>
                                  <p:childTnLst>
                                    <p:set>
                                      <p:cBhvr>
                                        <p:cTn id="46" dur="1" fill="hold">
                                          <p:stCondLst>
                                            <p:cond delay="0"/>
                                          </p:stCondLst>
                                        </p:cTn>
                                        <p:tgtEl>
                                          <p:spTgt spid="76"/>
                                        </p:tgtEl>
                                        <p:attrNameLst>
                                          <p:attrName>style.visibility</p:attrName>
                                        </p:attrNameLst>
                                      </p:cBhvr>
                                      <p:to>
                                        <p:strVal val="visible"/>
                                      </p:to>
                                    </p:set>
                                    <p:animEffect transition="in" filter="wipe(right)">
                                      <p:cBhvr>
                                        <p:cTn id="47" dur="500"/>
                                        <p:tgtEl>
                                          <p:spTgt spid="76"/>
                                        </p:tgtEl>
                                      </p:cBhvr>
                                    </p:animEffec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par>
                          <p:cTn id="48" fill="hold">
                            <p:stCondLst>
                              <p:cond delay="12500"/>
                            </p:stCondLst>
                            <p:childTnLst>
                              <p:par>
                                <p:cTn id="49" presetID="22" presetClass="entr" presetSubtype="2" fill="hold" nodeType="afterEffect">
                                  <p:stCondLst>
                                    <p:cond delay="500"/>
                                  </p:stCondLst>
                                  <p:childTnLst>
                                    <p:set>
                                      <p:cBhvr>
                                        <p:cTn id="50" dur="1" fill="hold">
                                          <p:stCondLst>
                                            <p:cond delay="0"/>
                                          </p:stCondLst>
                                        </p:cTn>
                                        <p:tgtEl>
                                          <p:spTgt spid="77"/>
                                        </p:tgtEl>
                                        <p:attrNameLst>
                                          <p:attrName>style.visibility</p:attrName>
                                        </p:attrNameLst>
                                      </p:cBhvr>
                                      <p:to>
                                        <p:strVal val="visible"/>
                                      </p:to>
                                    </p:set>
                                    <p:animEffect transition="in" filter="wipe(right)">
                                      <p:cBhvr>
                                        <p:cTn id="51"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par>
                          <p:cTn id="52" fill="hold">
                            <p:stCondLst>
                              <p:cond delay="13500"/>
                            </p:stCondLst>
                            <p:childTnLst>
                              <p:par>
                                <p:cTn id="53" presetID="22" presetClass="entr" presetSubtype="2" fill="hold" nodeType="afterEffect">
                                  <p:stCondLst>
                                    <p:cond delay="500"/>
                                  </p:stCondLst>
                                  <p:childTnLst>
                                    <p:set>
                                      <p:cBhvr>
                                        <p:cTn id="54" dur="1" fill="hold">
                                          <p:stCondLst>
                                            <p:cond delay="0"/>
                                          </p:stCondLst>
                                        </p:cTn>
                                        <p:tgtEl>
                                          <p:spTgt spid="79"/>
                                        </p:tgtEl>
                                        <p:attrNameLst>
                                          <p:attrName>style.visibility</p:attrName>
                                        </p:attrNameLst>
                                      </p:cBhvr>
                                      <p:to>
                                        <p:strVal val="visible"/>
                                      </p:to>
                                    </p:set>
                                    <p:animEffect transition="in" filter="wipe(right)">
                                      <p:cBhvr>
                                        <p:cTn id="55" dur="500"/>
                                        <p:tgtEl>
                                          <p:spTgt spid="79"/>
                                        </p:tgtEl>
                                      </p:cBhvr>
                                    </p:animEffec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par>
                          <p:cTn id="56" fill="hold">
                            <p:stCondLst>
                              <p:cond delay="14500"/>
                            </p:stCondLst>
                            <p:childTnLst>
                              <p:par>
                                <p:cTn id="57" presetID="22" presetClass="entr" presetSubtype="2" fill="hold" nodeType="afterEffect">
                                  <p:stCondLst>
                                    <p:cond delay="50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par>
                          <p:cTn id="60" fill="hold">
                            <p:stCondLst>
                              <p:cond delay="15500"/>
                            </p:stCondLst>
                            <p:childTnLst>
                              <p:par>
                                <p:cTn id="61" presetID="22" presetClass="entr" presetSubtype="2" fill="hold" nodeType="afterEffect">
                                  <p:stCondLst>
                                    <p:cond delay="500"/>
                                  </p:stCondLst>
                                  <p:childTnLst>
                                    <p:set>
                                      <p:cBhvr>
                                        <p:cTn id="62" dur="1" fill="hold">
                                          <p:stCondLst>
                                            <p:cond delay="0"/>
                                          </p:stCondLst>
                                        </p:cTn>
                                        <p:tgtEl>
                                          <p:spTgt spid="80"/>
                                        </p:tgtEl>
                                        <p:attrNameLst>
                                          <p:attrName>style.visibility</p:attrName>
                                        </p:attrNameLst>
                                      </p:cBhvr>
                                      <p:to>
                                        <p:strVal val="visible"/>
                                      </p:to>
                                    </p:set>
                                    <p:animEffect transition="in" filter="wipe(right)">
                                      <p:cBhvr>
                                        <p:cTn id="63" dur="500"/>
                                        <p:tgtEl>
                                          <p:spTgt spid="80"/>
                                        </p:tgtEl>
                                      </p:cBhvr>
                                    </p:animEffect>
                                  </p:childTnLst>
                                  <p:subTnLst>
                                    <p:set>
                                      <p:cBhvr override="childStyle">
                                        <p:cTn dur="1" fill="hold" display="0" masterRel="nextClick" afterEffect="1"/>
                                        <p:tgtEl>
                                          <p:spTgt spid="80"/>
                                        </p:tgtEl>
                                        <p:attrNameLst>
                                          <p:attrName>style.visibility</p:attrName>
                                        </p:attrNameLst>
                                      </p:cBhvr>
                                      <p:to>
                                        <p:strVal val="hidden"/>
                                      </p:to>
                                    </p:set>
                                  </p:subTnLst>
                                </p:cTn>
                              </p:par>
                            </p:childTnLst>
                          </p:cTn>
                        </p:par>
                        <p:par>
                          <p:cTn id="64" fill="hold">
                            <p:stCondLst>
                              <p:cond delay="16500"/>
                            </p:stCondLst>
                            <p:childTnLst>
                              <p:par>
                                <p:cTn id="65" presetID="22" presetClass="entr" presetSubtype="2" fill="hold" nodeType="afterEffect">
                                  <p:stCondLst>
                                    <p:cond delay="500"/>
                                  </p:stCondLst>
                                  <p:childTnLst>
                                    <p:set>
                                      <p:cBhvr>
                                        <p:cTn id="66" dur="1" fill="hold">
                                          <p:stCondLst>
                                            <p:cond delay="0"/>
                                          </p:stCondLst>
                                        </p:cTn>
                                        <p:tgtEl>
                                          <p:spTgt spid="81"/>
                                        </p:tgtEl>
                                        <p:attrNameLst>
                                          <p:attrName>style.visibility</p:attrName>
                                        </p:attrNameLst>
                                      </p:cBhvr>
                                      <p:to>
                                        <p:strVal val="visible"/>
                                      </p:to>
                                    </p:set>
                                    <p:animEffect transition="in" filter="wipe(right)">
                                      <p:cBhvr>
                                        <p:cTn id="67" dur="500"/>
                                        <p:tgtEl>
                                          <p:spTgt spid="81"/>
                                        </p:tgtEl>
                                      </p:cBhvr>
                                    </p:animEffect>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par>
                          <p:cTn id="68" fill="hold">
                            <p:stCondLst>
                              <p:cond delay="17500"/>
                            </p:stCondLst>
                            <p:childTnLst>
                              <p:par>
                                <p:cTn id="69" presetID="22" presetClass="entr" presetSubtype="2" fill="hold" nodeType="afterEffect">
                                  <p:stCondLst>
                                    <p:cond delay="500"/>
                                  </p:stCondLst>
                                  <p:childTnLst>
                                    <p:set>
                                      <p:cBhvr>
                                        <p:cTn id="70" dur="1" fill="hold">
                                          <p:stCondLst>
                                            <p:cond delay="0"/>
                                          </p:stCondLst>
                                        </p:cTn>
                                        <p:tgtEl>
                                          <p:spTgt spid="82"/>
                                        </p:tgtEl>
                                        <p:attrNameLst>
                                          <p:attrName>style.visibility</p:attrName>
                                        </p:attrNameLst>
                                      </p:cBhvr>
                                      <p:to>
                                        <p:strVal val="visible"/>
                                      </p:to>
                                    </p:set>
                                    <p:animEffect transition="in" filter="wipe(right)">
                                      <p:cBhvr>
                                        <p:cTn id="71" dur="500"/>
                                        <p:tgtEl>
                                          <p:spTgt spid="82"/>
                                        </p:tgtEl>
                                      </p:cBhvr>
                                    </p:animEffect>
                                  </p:childTnLst>
                                  <p:subTnLst>
                                    <p:set>
                                      <p:cBhvr override="childStyle">
                                        <p:cTn dur="1" fill="hold" display="0" masterRel="sameClick" afterEffect="1">
                                          <p:stCondLst>
                                            <p:cond evt="end" delay="0">
                                              <p:tn val="69"/>
                                            </p:cond>
                                          </p:stCondLst>
                                        </p:cTn>
                                        <p:tgtEl>
                                          <p:spTgt spid="82"/>
                                        </p:tgtEl>
                                        <p:attrNameLst>
                                          <p:attrName>style.visibility</p:attrName>
                                        </p:attrNameLst>
                                      </p:cBhvr>
                                      <p:to>
                                        <p:strVal val="hidden"/>
                                      </p:to>
                                    </p:set>
                                  </p:subTnLst>
                                </p:cTn>
                              </p:par>
                            </p:childTnLst>
                          </p:cTn>
                        </p:par>
                        <p:par>
                          <p:cTn id="72" fill="hold">
                            <p:stCondLst>
                              <p:cond delay="18500"/>
                            </p:stCondLst>
                            <p:childTnLst>
                              <p:par>
                                <p:cTn id="73" presetID="22" presetClass="entr" presetSubtype="2" fill="hold" nodeType="afterEffect">
                                  <p:stCondLst>
                                    <p:cond delay="500"/>
                                  </p:stCondLst>
                                  <p:childTnLst>
                                    <p:set>
                                      <p:cBhvr>
                                        <p:cTn id="74" dur="1" fill="hold">
                                          <p:stCondLst>
                                            <p:cond delay="0"/>
                                          </p:stCondLst>
                                        </p:cTn>
                                        <p:tgtEl>
                                          <p:spTgt spid="86"/>
                                        </p:tgtEl>
                                        <p:attrNameLst>
                                          <p:attrName>style.visibility</p:attrName>
                                        </p:attrNameLst>
                                      </p:cBhvr>
                                      <p:to>
                                        <p:strVal val="visible"/>
                                      </p:to>
                                    </p:set>
                                    <p:animEffect transition="in" filter="wipe(right)">
                                      <p:cBhvr>
                                        <p:cTn id="75"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childTnLst>
                          </p:cTn>
                        </p:par>
                        <p:par>
                          <p:cTn id="76" fill="hold">
                            <p:stCondLst>
                              <p:cond delay="19500"/>
                            </p:stCondLst>
                            <p:childTnLst>
                              <p:par>
                                <p:cTn id="77" presetID="22" presetClass="entr" presetSubtype="2" fill="hold" nodeType="afterEffect">
                                  <p:stCondLst>
                                    <p:cond delay="500"/>
                                  </p:stCondLst>
                                  <p:childTnLst>
                                    <p:set>
                                      <p:cBhvr>
                                        <p:cTn id="78" dur="1" fill="hold">
                                          <p:stCondLst>
                                            <p:cond delay="0"/>
                                          </p:stCondLst>
                                        </p:cTn>
                                        <p:tgtEl>
                                          <p:spTgt spid="86"/>
                                        </p:tgtEl>
                                        <p:attrNameLst>
                                          <p:attrName>style.visibility</p:attrName>
                                        </p:attrNameLst>
                                      </p:cBhvr>
                                      <p:to>
                                        <p:strVal val="visible"/>
                                      </p:to>
                                    </p:set>
                                    <p:animEffect transition="in" filter="wipe(right)">
                                      <p:cBhvr>
                                        <p:cTn id="79" dur="500"/>
                                        <p:tgtEl>
                                          <p:spTgt spid="86"/>
                                        </p:tgtEl>
                                      </p:cBhvr>
                                    </p:animEffect>
                                  </p:childTnLst>
                                  <p:subTnLst>
                                    <p:set>
                                      <p:cBhvr override="childStyle">
                                        <p:cTn dur="1" fill="hold" display="0" masterRel="nextClick" afterEffect="1"/>
                                        <p:tgtEl>
                                          <p:spTgt spid="86"/>
                                        </p:tgtEl>
                                        <p:attrNameLst>
                                          <p:attrName>style.visibility</p:attrName>
                                        </p:attrNameLst>
                                      </p:cBhvr>
                                      <p:to>
                                        <p:strVal val="hidden"/>
                                      </p:to>
                                    </p:set>
                                  </p:subTnLst>
                                </p:cTn>
                              </p:par>
                            </p:childTnLst>
                          </p:cTn>
                        </p:par>
                        <p:par>
                          <p:cTn id="80" fill="hold">
                            <p:stCondLst>
                              <p:cond delay="20500"/>
                            </p:stCondLst>
                            <p:childTnLst>
                              <p:par>
                                <p:cTn id="81" presetID="27" presetClass="emph" presetSubtype="0" fill="hold" nodeType="afterEffect">
                                  <p:stCondLst>
                                    <p:cond delay="500"/>
                                  </p:stCondLst>
                                  <p:childTnLst>
                                    <p:animClr clrSpc="rgb" dir="cw">
                                      <p:cBhvr override="childStyle">
                                        <p:cTn id="82" dur="250" autoRev="1" fill="hold"/>
                                        <p:tgtEl>
                                          <p:spTgt spid="86"/>
                                        </p:tgtEl>
                                        <p:attrNameLst>
                                          <p:attrName>style.color</p:attrName>
                                        </p:attrNameLst>
                                      </p:cBhvr>
                                      <p:to>
                                        <a:schemeClr val="bg1"/>
                                      </p:to>
                                    </p:animClr>
                                    <p:animClr clrSpc="rgb" dir="cw">
                                      <p:cBhvr>
                                        <p:cTn id="83" dur="250" autoRev="1" fill="hold"/>
                                        <p:tgtEl>
                                          <p:spTgt spid="86"/>
                                        </p:tgtEl>
                                        <p:attrNameLst>
                                          <p:attrName>fillcolor</p:attrName>
                                        </p:attrNameLst>
                                      </p:cBhvr>
                                      <p:to>
                                        <a:schemeClr val="bg1"/>
                                      </p:to>
                                    </p:animClr>
                                    <p:set>
                                      <p:cBhvr>
                                        <p:cTn id="84" dur="250" autoRev="1" fill="hold"/>
                                        <p:tgtEl>
                                          <p:spTgt spid="86"/>
                                        </p:tgtEl>
                                        <p:attrNameLst>
                                          <p:attrName>fill.type</p:attrName>
                                        </p:attrNameLst>
                                      </p:cBhvr>
                                      <p:to>
                                        <p:strVal val="solid"/>
                                      </p:to>
                                    </p:set>
                                    <p:set>
                                      <p:cBhvr>
                                        <p:cTn id="85" dur="250" autoRev="1" fill="hold"/>
                                        <p:tgtEl>
                                          <p:spTgt spid="86"/>
                                        </p:tgtEl>
                                        <p:attrNameLst>
                                          <p:attrName>fill.on</p:attrName>
                                        </p:attrNameLst>
                                      </p:cBhvr>
                                      <p:to>
                                        <p:strVal val="true"/>
                                      </p:to>
                                    </p:set>
                                  </p:childTnLst>
                                  <p:subTnLst>
                                    <p:set>
                                      <p:cBhvr override="childStyle">
                                        <p:cTn dur="1" fill="hold" display="0" masterRel="sameClick" afterEffect="1">
                                          <p:stCondLst>
                                            <p:cond evt="end" delay="0">
                                              <p:tn val="81"/>
                                            </p:cond>
                                          </p:stCondLst>
                                        </p:cTn>
                                        <p:tgtEl>
                                          <p:spTgt spid="8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inger.mpg">
            <a:hlinkClick r:id="" action="ppaction://media"/>
          </p:cNvPr>
          <p:cNvPicPr>
            <a:picLocks noRot="1" noChangeAspect="1"/>
          </p:cNvPicPr>
          <p:nvPr>
            <a:videoFile r:link="rId1"/>
          </p:nvPr>
        </p:nvPicPr>
        <p:blipFill>
          <a:blip r:embed="rId3" cstate="print"/>
          <a:stretch>
            <a:fillRect/>
          </a:stretch>
        </p:blipFill>
        <p:spPr>
          <a:xfrm>
            <a:off x="35496" y="116632"/>
            <a:ext cx="5760640" cy="6618607"/>
          </a:xfrm>
          <a:prstGeom prst="rect">
            <a:avLst/>
          </a:prstGeom>
        </p:spPr>
      </p:pic>
      <p:pic>
        <p:nvPicPr>
          <p:cNvPr id="1026" name="Picture 2" descr="C:\Users\Shigeki HIROBAYASHI\Desktop\名称未設定 2.jpg"/>
          <p:cNvPicPr>
            <a:picLocks noChangeAspect="1" noChangeArrowheads="1"/>
          </p:cNvPicPr>
          <p:nvPr/>
        </p:nvPicPr>
        <p:blipFill>
          <a:blip r:embed="rId4" cstate="print"/>
          <a:srcRect/>
          <a:stretch>
            <a:fillRect/>
          </a:stretch>
        </p:blipFill>
        <p:spPr bwMode="auto">
          <a:xfrm>
            <a:off x="5868144" y="-1"/>
            <a:ext cx="3275856" cy="6621225"/>
          </a:xfrm>
          <a:prstGeom prst="rect">
            <a:avLst/>
          </a:prstGeom>
          <a:noFill/>
        </p:spPr>
      </p:pic>
      <p:pic>
        <p:nvPicPr>
          <p:cNvPr id="5" name="図 4" descr="Fotosearch_20322523_1574r-018782.jpg"/>
          <p:cNvPicPr>
            <a:picLocks noChangeAspect="1"/>
          </p:cNvPicPr>
          <p:nvPr/>
        </p:nvPicPr>
        <p:blipFill>
          <a:blip r:embed="rId5" cstate="print"/>
          <a:stretch>
            <a:fillRect/>
          </a:stretch>
        </p:blipFill>
        <p:spPr>
          <a:xfrm>
            <a:off x="5724128" y="0"/>
            <a:ext cx="1404155" cy="1872208"/>
          </a:xfrm>
          <a:prstGeom prst="ellipse">
            <a:avLst/>
          </a:prstGeom>
          <a:ln>
            <a:noFill/>
          </a:ln>
          <a:effectLst>
            <a:outerShdw blurRad="50800" dist="50800" dir="5400000" algn="ctr" rotWithShape="0">
              <a:srgbClr val="000000">
                <a:alpha val="0"/>
              </a:srgbClr>
            </a:outerShdw>
            <a:softEdge rad="112500"/>
          </a:effectLst>
        </p:spPr>
      </p:pic>
    </p:spTree>
    <p:extLst>
      <p:ext uri="{BB962C8B-B14F-4D97-AF65-F5344CB8AC3E}">
        <p14:creationId xmlns:p14="http://schemas.microsoft.com/office/powerpoint/2010/main" val="398953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500090"/>
            <a:ext cx="8243887" cy="1314450"/>
          </a:xfrm>
        </p:spPr>
        <p:txBody>
          <a:bodyPr/>
          <a:lstStyle/>
          <a:p>
            <a:r>
              <a:rPr lang="ja-JP" altLang="en-US" dirty="0"/>
              <a:t>講師</a:t>
            </a:r>
            <a:r>
              <a:rPr lang="ja-JP" altLang="en-US" dirty="0" smtClean="0"/>
              <a:t>の紹介 </a:t>
            </a:r>
            <a:endParaRPr kumimoji="1" lang="ja-JP" altLang="en-US" dirty="0"/>
          </a:p>
        </p:txBody>
      </p:sp>
      <p:sp>
        <p:nvSpPr>
          <p:cNvPr id="3" name="コンテンツ プレースホルダ 2"/>
          <p:cNvSpPr>
            <a:spLocks noGrp="1"/>
          </p:cNvSpPr>
          <p:nvPr>
            <p:ph idx="1"/>
          </p:nvPr>
        </p:nvSpPr>
        <p:spPr>
          <a:xfrm>
            <a:off x="385762" y="1775262"/>
            <a:ext cx="8229600" cy="4456113"/>
          </a:xfrm>
        </p:spPr>
        <p:txBody>
          <a:bodyPr/>
          <a:lstStyle/>
          <a:p>
            <a:r>
              <a:rPr lang="ja-JP" altLang="en-US" sz="3600" dirty="0" smtClean="0"/>
              <a:t>音響</a:t>
            </a:r>
          </a:p>
          <a:p>
            <a:r>
              <a:rPr lang="ja-JP" altLang="en-US" sz="3600" dirty="0" smtClean="0"/>
              <a:t>画像・動画</a:t>
            </a:r>
          </a:p>
          <a:p>
            <a:r>
              <a:rPr lang="ja-JP" altLang="en-US" sz="3600" dirty="0" smtClean="0"/>
              <a:t>経済指標</a:t>
            </a:r>
          </a:p>
          <a:p>
            <a:r>
              <a:rPr lang="ja-JP" altLang="en-US" sz="3600" dirty="0" smtClean="0"/>
              <a:t>数値計算</a:t>
            </a:r>
          </a:p>
          <a:p>
            <a:r>
              <a:rPr lang="ja-JP" altLang="en-US" sz="3600" dirty="0" smtClean="0"/>
              <a:t>脳科学</a:t>
            </a:r>
          </a:p>
          <a:p>
            <a:r>
              <a:rPr lang="ja-JP" altLang="en-US" sz="3600" dirty="0" smtClean="0"/>
              <a:t>医用応用</a:t>
            </a:r>
            <a:endParaRPr kumimoji="1" lang="ja-JP" altLang="en-US" sz="3600" dirty="0"/>
          </a:p>
        </p:txBody>
      </p:sp>
      <p:sp>
        <p:nvSpPr>
          <p:cNvPr id="4" name="日付プレースホルダ 3"/>
          <p:cNvSpPr>
            <a:spLocks noGrp="1"/>
          </p:cNvSpPr>
          <p:nvPr>
            <p:ph type="dt" sz="half" idx="10"/>
          </p:nvPr>
        </p:nvSpPr>
        <p:spPr/>
        <p:txBody>
          <a:bodyPr/>
          <a:lstStyle/>
          <a:p>
            <a:pPr>
              <a:defRPr/>
            </a:pPr>
            <a:fld id="{A7191B89-9566-4036-BAB0-67BC1A2690EF}" type="datetime4">
              <a:rPr lang="en-US" smtClean="0">
                <a:solidFill>
                  <a:srgbClr val="006699"/>
                </a:solidFill>
              </a:rPr>
              <a:pPr>
                <a:defRPr/>
              </a:pPr>
              <a:t>July 7, 2012</a:t>
            </a:fld>
            <a:endParaRPr lang="en-US" altLang="ja-JP">
              <a:solidFill>
                <a:srgbClr val="006699"/>
              </a:solidFill>
            </a:endParaRPr>
          </a:p>
        </p:txBody>
      </p:sp>
      <p:sp>
        <p:nvSpPr>
          <p:cNvPr id="5" name="フッター プレースホルダ 4"/>
          <p:cNvSpPr>
            <a:spLocks noGrp="1"/>
          </p:cNvSpPr>
          <p:nvPr>
            <p:ph type="ftr" sz="quarter" idx="11"/>
          </p:nvPr>
        </p:nvSpPr>
        <p:spPr/>
        <p:txBody>
          <a:bodyPr/>
          <a:lstStyle/>
          <a:p>
            <a:pPr>
              <a:defRPr/>
            </a:pPr>
            <a:r>
              <a:rPr lang="en-US" altLang="ja-JP" smtClean="0">
                <a:solidFill>
                  <a:srgbClr val="006699"/>
                </a:solidFill>
              </a:rPr>
              <a:t>Shigeki Hirobayashi   University of Toyama</a:t>
            </a:r>
            <a:endParaRPr lang="en-US" altLang="ja-JP">
              <a:solidFill>
                <a:srgbClr val="006699"/>
              </a:solidFill>
            </a:endParaRPr>
          </a:p>
        </p:txBody>
      </p:sp>
      <p:sp>
        <p:nvSpPr>
          <p:cNvPr id="6" name="スライド番号プレースホルダ 5"/>
          <p:cNvSpPr>
            <a:spLocks noGrp="1"/>
          </p:cNvSpPr>
          <p:nvPr>
            <p:ph type="sldNum" sz="quarter" idx="12"/>
          </p:nvPr>
        </p:nvSpPr>
        <p:spPr/>
        <p:txBody>
          <a:bodyPr/>
          <a:lstStyle/>
          <a:p>
            <a:pPr>
              <a:defRPr/>
            </a:pPr>
            <a:fld id="{30801459-2644-433D-940F-70E669DCD6A9}" type="slidenum">
              <a:rPr lang="en-US" altLang="ja-JP" smtClean="0">
                <a:solidFill>
                  <a:srgbClr val="006699"/>
                </a:solidFill>
              </a:rPr>
              <a:pPr>
                <a:defRPr/>
              </a:pPr>
              <a:t>2</a:t>
            </a:fld>
            <a:endParaRPr lang="en-US" altLang="ja-JP">
              <a:solidFill>
                <a:srgbClr val="006699"/>
              </a:solidFill>
            </a:endParaRPr>
          </a:p>
        </p:txBody>
      </p:sp>
      <p:pic>
        <p:nvPicPr>
          <p:cNvPr id="390145" name="Picture 1" descr="C:\Users\Shigeki HIROBAYASHI\AppData\Local\Microsoft\Windows\Temporary Internet Files\Content.IE5\K0I4TN8Y\MPj04387460000[1].jpg"/>
          <p:cNvPicPr>
            <a:picLocks noChangeAspect="1" noChangeArrowheads="1"/>
          </p:cNvPicPr>
          <p:nvPr/>
        </p:nvPicPr>
        <p:blipFill>
          <a:blip r:embed="rId3" cstate="print"/>
          <a:srcRect/>
          <a:stretch>
            <a:fillRect/>
          </a:stretch>
        </p:blipFill>
        <p:spPr bwMode="auto">
          <a:xfrm>
            <a:off x="2786050" y="2786058"/>
            <a:ext cx="1698012" cy="2264017"/>
          </a:xfrm>
          <a:prstGeom prst="ellipse">
            <a:avLst/>
          </a:prstGeom>
          <a:ln>
            <a:noFill/>
          </a:ln>
          <a:effectLst>
            <a:softEdge rad="112500"/>
          </a:effectLst>
        </p:spPr>
      </p:pic>
      <p:pic>
        <p:nvPicPr>
          <p:cNvPr id="390151" name="Picture 7" descr="C:\Users\Shigeki HIROBAYASHI\AppData\Local\Microsoft\Windows\Temporary Internet Files\Content.IE5\K0I4TN8Y\MPj04341250000[1].jpg"/>
          <p:cNvPicPr>
            <a:picLocks noChangeAspect="1" noChangeArrowheads="1"/>
          </p:cNvPicPr>
          <p:nvPr/>
        </p:nvPicPr>
        <p:blipFill>
          <a:blip r:embed="rId4" cstate="print"/>
          <a:srcRect/>
          <a:stretch>
            <a:fillRect/>
          </a:stretch>
        </p:blipFill>
        <p:spPr bwMode="auto">
          <a:xfrm>
            <a:off x="2756773" y="859007"/>
            <a:ext cx="2500330" cy="1810656"/>
          </a:xfrm>
          <a:prstGeom prst="ellipse">
            <a:avLst/>
          </a:prstGeom>
          <a:ln>
            <a:noFill/>
          </a:ln>
          <a:effectLst>
            <a:softEdge rad="112500"/>
          </a:effectLst>
        </p:spPr>
      </p:pic>
      <p:pic>
        <p:nvPicPr>
          <p:cNvPr id="16" name="Picture 17" descr="C:\Users\Shigeki HIROBAYASHI\Desktop\300px-Modern_3T_MRI.jpg"/>
          <p:cNvPicPr>
            <a:picLocks noChangeAspect="1" noChangeArrowheads="1"/>
          </p:cNvPicPr>
          <p:nvPr/>
        </p:nvPicPr>
        <p:blipFill>
          <a:blip r:embed="rId5" cstate="print"/>
          <a:srcRect/>
          <a:stretch>
            <a:fillRect/>
          </a:stretch>
        </p:blipFill>
        <p:spPr bwMode="auto">
          <a:xfrm>
            <a:off x="6429388" y="2714620"/>
            <a:ext cx="2571768" cy="1928826"/>
          </a:xfrm>
          <a:prstGeom prst="ellipse">
            <a:avLst/>
          </a:prstGeom>
          <a:ln>
            <a:noFill/>
          </a:ln>
          <a:effectLst>
            <a:softEdge rad="112500"/>
          </a:effectLst>
        </p:spPr>
      </p:pic>
      <p:pic>
        <p:nvPicPr>
          <p:cNvPr id="390154" name="Picture 10" descr="C:\Users\Shigeki HIROBAYASHI\AppData\Local\Microsoft\Windows\Temporary Internet Files\Content.IE5\GH3F4JF9\MPj04091490000[1].jpg"/>
          <p:cNvPicPr>
            <a:picLocks noChangeAspect="1" noChangeArrowheads="1"/>
          </p:cNvPicPr>
          <p:nvPr/>
        </p:nvPicPr>
        <p:blipFill>
          <a:blip r:embed="rId6" cstate="print"/>
          <a:srcRect/>
          <a:stretch>
            <a:fillRect/>
          </a:stretch>
        </p:blipFill>
        <p:spPr bwMode="auto">
          <a:xfrm>
            <a:off x="4429124" y="1857364"/>
            <a:ext cx="2357454" cy="2357453"/>
          </a:xfrm>
          <a:prstGeom prst="ellipse">
            <a:avLst/>
          </a:prstGeom>
          <a:ln>
            <a:noFill/>
          </a:ln>
          <a:effectLst>
            <a:softEdge rad="112500"/>
          </a:effectLst>
        </p:spPr>
      </p:pic>
      <p:pic>
        <p:nvPicPr>
          <p:cNvPr id="390155" name="Picture 11" descr="C:\Users\Shigeki HIROBAYASHI\AppData\Local\Microsoft\Windows\Temporary Internet Files\Content.IE5\CJGX4Q2Q\MPj04067000000[1].jpg"/>
          <p:cNvPicPr>
            <a:picLocks noChangeAspect="1" noChangeArrowheads="1"/>
          </p:cNvPicPr>
          <p:nvPr/>
        </p:nvPicPr>
        <p:blipFill>
          <a:blip r:embed="rId7" cstate="print"/>
          <a:srcRect/>
          <a:stretch>
            <a:fillRect/>
          </a:stretch>
        </p:blipFill>
        <p:spPr bwMode="auto">
          <a:xfrm>
            <a:off x="5786446" y="785794"/>
            <a:ext cx="2592346" cy="1727556"/>
          </a:xfrm>
          <a:prstGeom prst="ellipse">
            <a:avLst/>
          </a:prstGeom>
          <a:ln>
            <a:noFill/>
          </a:ln>
          <a:effectLst>
            <a:softEdge rad="112500"/>
          </a:effectLst>
        </p:spPr>
      </p:pic>
      <p:pic>
        <p:nvPicPr>
          <p:cNvPr id="390156" name="Picture 12" descr="C:\Users\Shigeki HIROBAYASHI\Desktop\2007q4-system-photo-oda-1950-16n-2950-13n-eia41i-h200.jpg"/>
          <p:cNvPicPr>
            <a:picLocks noChangeAspect="1" noChangeArrowheads="1"/>
          </p:cNvPicPr>
          <p:nvPr/>
        </p:nvPicPr>
        <p:blipFill>
          <a:blip r:embed="rId8" cstate="print"/>
          <a:srcRect/>
          <a:stretch>
            <a:fillRect/>
          </a:stretch>
        </p:blipFill>
        <p:spPr bwMode="auto">
          <a:xfrm>
            <a:off x="4500562" y="4000504"/>
            <a:ext cx="1928826" cy="2229857"/>
          </a:xfrm>
          <a:prstGeom prst="rect">
            <a:avLst/>
          </a:prstGeom>
          <a:ln>
            <a:noFill/>
          </a:ln>
          <a:effectLst>
            <a:softEdge rad="112500"/>
          </a:effectLst>
        </p:spPr>
      </p:pic>
    </p:spTree>
    <p:extLst>
      <p:ext uri="{BB962C8B-B14F-4D97-AF65-F5344CB8AC3E}">
        <p14:creationId xmlns:p14="http://schemas.microsoft.com/office/powerpoint/2010/main" val="930619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ja-JP" altLang="en-US" sz="3800"/>
              <a:t>１</a:t>
            </a:r>
            <a:r>
              <a:rPr lang="en-US" sz="3800"/>
              <a:t>μ</a:t>
            </a:r>
            <a:r>
              <a:rPr lang="ja-JP" altLang="en-US" sz="3800"/>
              <a:t>ｍ間隔のフリンジデータを用いた</a:t>
            </a:r>
            <a:r>
              <a:rPr lang="en-US" sz="3800"/>
              <a:t>NHA</a:t>
            </a:r>
            <a:r>
              <a:rPr lang="ja-JP" altLang="en-US" sz="3800"/>
              <a:t>精度の検証実験</a:t>
            </a:r>
          </a:p>
        </p:txBody>
      </p:sp>
      <p:sp>
        <p:nvSpPr>
          <p:cNvPr id="24579" name="Rectangle 3"/>
          <p:cNvSpPr>
            <a:spLocks noGrp="1" noChangeArrowheads="1"/>
          </p:cNvSpPr>
          <p:nvPr>
            <p:ph type="body" idx="1"/>
          </p:nvPr>
        </p:nvSpPr>
        <p:spPr>
          <a:xfrm>
            <a:off x="5003800" y="1600200"/>
            <a:ext cx="3683000" cy="4530725"/>
          </a:xfrm>
        </p:spPr>
        <p:txBody>
          <a:bodyPr/>
          <a:lstStyle/>
          <a:p>
            <a:pPr>
              <a:lnSpc>
                <a:spcPct val="90000"/>
              </a:lnSpc>
            </a:pPr>
            <a:r>
              <a:rPr lang="ja-JP" altLang="en-US" sz="2100"/>
              <a:t>光源は波長帯域</a:t>
            </a:r>
            <a:r>
              <a:rPr lang="en-US" sz="2100"/>
              <a:t>12.5nm</a:t>
            </a:r>
            <a:r>
              <a:rPr lang="ja-JP" altLang="en-US" sz="2100"/>
              <a:t>と</a:t>
            </a:r>
            <a:r>
              <a:rPr lang="en-US" sz="2100"/>
              <a:t>100nm</a:t>
            </a:r>
            <a:r>
              <a:rPr lang="ja-JP" altLang="en-US" sz="2100"/>
              <a:t>の２パターを用意</a:t>
            </a:r>
          </a:p>
          <a:p>
            <a:pPr>
              <a:lnSpc>
                <a:spcPct val="90000"/>
              </a:lnSpc>
            </a:pPr>
            <a:r>
              <a:rPr lang="en-US" sz="2100"/>
              <a:t>1.000</a:t>
            </a:r>
            <a:r>
              <a:rPr lang="ja-JP" altLang="en-US" sz="2100"/>
              <a:t>ｍｍ、</a:t>
            </a:r>
            <a:r>
              <a:rPr lang="en-US" sz="2100"/>
              <a:t>1.001</a:t>
            </a:r>
            <a:r>
              <a:rPr lang="ja-JP" altLang="en-US" sz="2100"/>
              <a:t>ｍｍ、</a:t>
            </a:r>
            <a:r>
              <a:rPr lang="en-US" sz="2100"/>
              <a:t>1.002</a:t>
            </a:r>
            <a:r>
              <a:rPr lang="ja-JP" altLang="en-US" sz="2100"/>
              <a:t>ｍｍのフリンジデータをそれぞれ作り、そして、</a:t>
            </a:r>
            <a:r>
              <a:rPr lang="en-US" sz="2100"/>
              <a:t>DFT</a:t>
            </a:r>
            <a:r>
              <a:rPr lang="ja-JP" altLang="en-US" sz="2100"/>
              <a:t>と</a:t>
            </a:r>
            <a:r>
              <a:rPr lang="en-US" sz="2100"/>
              <a:t>NHA</a:t>
            </a:r>
            <a:r>
              <a:rPr lang="ja-JP" altLang="en-US" sz="2100"/>
              <a:t>で解析</a:t>
            </a:r>
          </a:p>
          <a:p>
            <a:pPr>
              <a:lnSpc>
                <a:spcPct val="90000"/>
              </a:lnSpc>
            </a:pPr>
            <a:r>
              <a:rPr lang="en-US" sz="2100"/>
              <a:t>1.000</a:t>
            </a:r>
            <a:r>
              <a:rPr lang="ja-JP" altLang="en-US" sz="2100"/>
              <a:t>ｍｍでの解析結果を基準値として、</a:t>
            </a:r>
            <a:r>
              <a:rPr lang="en-US" sz="2100"/>
              <a:t>1.001</a:t>
            </a:r>
            <a:r>
              <a:rPr lang="ja-JP" altLang="en-US" sz="2100"/>
              <a:t>ｍｍと</a:t>
            </a:r>
            <a:r>
              <a:rPr lang="en-US" sz="2100"/>
              <a:t>1.002</a:t>
            </a:r>
            <a:r>
              <a:rPr lang="ja-JP" altLang="en-US" sz="2100"/>
              <a:t>ｍｍの解析位置を計算</a:t>
            </a:r>
          </a:p>
          <a:p>
            <a:pPr>
              <a:lnSpc>
                <a:spcPct val="90000"/>
              </a:lnSpc>
            </a:pPr>
            <a:r>
              <a:rPr lang="ja-JP" altLang="en-US" sz="2100"/>
              <a:t>解析位置と真の位置とのエラーを取る</a:t>
            </a:r>
          </a:p>
          <a:p>
            <a:pPr>
              <a:lnSpc>
                <a:spcPct val="90000"/>
              </a:lnSpc>
            </a:pPr>
            <a:endParaRPr lang="ja-JP" altLang="en-US" sz="210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392613"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graphicFrame>
        <p:nvGraphicFramePr>
          <p:cNvPr id="24582" name="Object 6"/>
          <p:cNvGraphicFramePr>
            <a:graphicFrameLocks noChangeAspect="1"/>
          </p:cNvGraphicFramePr>
          <p:nvPr/>
        </p:nvGraphicFramePr>
        <p:xfrm>
          <a:off x="0" y="4508500"/>
          <a:ext cx="5003800" cy="923925"/>
        </p:xfrm>
        <a:graphic>
          <a:graphicData uri="http://schemas.openxmlformats.org/presentationml/2006/ole">
            <mc:AlternateContent xmlns:mc="http://schemas.openxmlformats.org/markup-compatibility/2006">
              <mc:Choice xmlns:v="urn:schemas-microsoft-com:vml" Requires="v">
                <p:oleObj spid="_x0000_s6164" r:id="rId4" imgW="2273617" imgH="419417" progId="Equation.3">
                  <p:embed/>
                </p:oleObj>
              </mc:Choice>
              <mc:Fallback>
                <p:oleObj r:id="rId4" imgW="2273617" imgH="41941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08500"/>
                        <a:ext cx="5003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735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a:t>DFT</a:t>
            </a:r>
            <a:r>
              <a:rPr lang="ja-JP" altLang="en-US"/>
              <a:t>と</a:t>
            </a:r>
            <a:r>
              <a:rPr lang="en-US"/>
              <a:t>NHA</a:t>
            </a:r>
            <a:r>
              <a:rPr lang="ja-JP" altLang="en-US"/>
              <a:t>の解析エラー</a:t>
            </a:r>
          </a:p>
        </p:txBody>
      </p:sp>
      <p:sp>
        <p:nvSpPr>
          <p:cNvPr id="25603" name="Rectangle 3"/>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ja-JP" altLang="en-US"/>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57563"/>
            <a:ext cx="46799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557338"/>
            <a:ext cx="439261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5606" name="Rectangle 6"/>
          <p:cNvSpPr>
            <a:spLocks noChangeArrowheads="1"/>
          </p:cNvSpPr>
          <p:nvPr/>
        </p:nvSpPr>
        <p:spPr bwMode="auto">
          <a:xfrm>
            <a:off x="467296" y="2060575"/>
            <a:ext cx="2592536" cy="792163"/>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b="0">
                <a:solidFill>
                  <a:schemeClr val="tx2"/>
                </a:solidFill>
              </a:rPr>
              <a:t>波長帯域</a:t>
            </a:r>
            <a:r>
              <a:rPr lang="en-US" b="0">
                <a:solidFill>
                  <a:schemeClr val="tx2"/>
                </a:solidFill>
              </a:rPr>
              <a:t>12.5nm</a:t>
            </a:r>
            <a:r>
              <a:rPr lang="ja-JP" altLang="en-US" b="0">
                <a:solidFill>
                  <a:schemeClr val="tx2"/>
                </a:solidFill>
              </a:rPr>
              <a:t>の場合</a:t>
            </a:r>
          </a:p>
        </p:txBody>
      </p:sp>
      <p:sp>
        <p:nvSpPr>
          <p:cNvPr id="25607" name="Rectangle 7"/>
          <p:cNvSpPr>
            <a:spLocks noChangeArrowheads="1"/>
          </p:cNvSpPr>
          <p:nvPr/>
        </p:nvSpPr>
        <p:spPr bwMode="auto">
          <a:xfrm>
            <a:off x="468313" y="3860800"/>
            <a:ext cx="2591519" cy="793750"/>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b="0">
                <a:solidFill>
                  <a:schemeClr val="tx2"/>
                </a:solidFill>
              </a:rPr>
              <a:t>波長帯域</a:t>
            </a:r>
            <a:r>
              <a:rPr lang="en-US" b="0">
                <a:solidFill>
                  <a:schemeClr val="tx2"/>
                </a:solidFill>
              </a:rPr>
              <a:t>100nm</a:t>
            </a:r>
            <a:r>
              <a:rPr lang="ja-JP" altLang="en-US" b="0">
                <a:solidFill>
                  <a:schemeClr val="tx2"/>
                </a:solidFill>
              </a:rPr>
              <a:t>の場合</a:t>
            </a:r>
          </a:p>
        </p:txBody>
      </p:sp>
      <p:sp>
        <p:nvSpPr>
          <p:cNvPr id="25608" name="Text Box 8"/>
          <p:cNvSpPr txBox="1">
            <a:spLocks noChangeArrowheads="1"/>
          </p:cNvSpPr>
          <p:nvPr/>
        </p:nvSpPr>
        <p:spPr bwMode="auto">
          <a:xfrm>
            <a:off x="684213" y="5373688"/>
            <a:ext cx="72723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ja-JP" altLang="en-US"/>
              <a:t>DFTにより１μｍ間隔のフリンジデータの位置を確定できず、一方、NHAのほうは8桁の極限的な精度でフリンジの位置を確定することができます。</a:t>
            </a:r>
          </a:p>
        </p:txBody>
      </p:sp>
    </p:spTree>
    <p:extLst>
      <p:ext uri="{BB962C8B-B14F-4D97-AF65-F5344CB8AC3E}">
        <p14:creationId xmlns:p14="http://schemas.microsoft.com/office/powerpoint/2010/main" val="194829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信号解析とは</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規則性</a:t>
            </a:r>
            <a:r>
              <a:rPr lang="ja-JP" altLang="en-US" dirty="0"/>
              <a:t>や</a:t>
            </a:r>
            <a:r>
              <a:rPr lang="ja-JP" altLang="en-US" dirty="0" smtClean="0"/>
              <a:t>類似性を定量的に評価</a:t>
            </a:r>
            <a:endParaRPr kumimoji="1" lang="en-US" altLang="ja-JP" dirty="0" smtClean="0"/>
          </a:p>
          <a:p>
            <a:endParaRPr lang="en-US" altLang="ja-JP" dirty="0"/>
          </a:p>
          <a:p>
            <a:r>
              <a:rPr kumimoji="1" lang="ja-JP" altLang="en-US" dirty="0" smtClean="0"/>
              <a:t>周期に着目</a:t>
            </a:r>
            <a:endParaRPr kumimoji="1" lang="en-US" altLang="ja-JP" dirty="0" smtClean="0"/>
          </a:p>
          <a:p>
            <a:endParaRPr lang="en-US" altLang="ja-JP" dirty="0" smtClean="0"/>
          </a:p>
          <a:p>
            <a:r>
              <a:rPr lang="ja-JP" altLang="en-US" dirty="0" smtClean="0"/>
              <a:t>周期成分に分解することで、スペクトルの分布による違いを利用したり、ノイズなどの信号を分離できる。</a:t>
            </a:r>
            <a:endParaRPr lang="en-US" altLang="ja-JP" dirty="0"/>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fld id="{A7191B89-9566-4036-BAB0-67BC1A2690EF}" type="datetime4">
              <a:rPr lang="en-US" smtClean="0"/>
              <a:pPr>
                <a:defRPr/>
              </a:pPr>
              <a:t>July 7, 2012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Shigeki Hirobayashi   University of Toyama</a:t>
            </a:r>
            <a:endParaRPr lang="en-US" altLang="ja-JP"/>
          </a:p>
        </p:txBody>
      </p:sp>
      <p:sp>
        <p:nvSpPr>
          <p:cNvPr id="6" name="スライド番号プレースホルダー 5"/>
          <p:cNvSpPr>
            <a:spLocks noGrp="1"/>
          </p:cNvSpPr>
          <p:nvPr>
            <p:ph type="sldNum" sz="quarter" idx="12"/>
          </p:nvPr>
        </p:nvSpPr>
        <p:spPr/>
        <p:txBody>
          <a:bodyPr/>
          <a:lstStyle/>
          <a:p>
            <a:pPr>
              <a:defRPr/>
            </a:pPr>
            <a:fld id="{30801459-2644-433D-940F-70E669DCD6A9}" type="slidenum">
              <a:rPr lang="en-US" altLang="ja-JP" smtClean="0"/>
              <a:pPr>
                <a:defRPr/>
              </a:pPr>
              <a:t>3</a:t>
            </a:fld>
            <a:endParaRPr lang="en-US" altLang="ja-JP"/>
          </a:p>
        </p:txBody>
      </p:sp>
    </p:spTree>
    <p:extLst>
      <p:ext uri="{BB962C8B-B14F-4D97-AF65-F5344CB8AC3E}">
        <p14:creationId xmlns:p14="http://schemas.microsoft.com/office/powerpoint/2010/main" val="2588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defRPr/>
            </a:pPr>
            <a:r>
              <a:rPr lang="ja-JP" altLang="en-US"/>
              <a:t>音を構成する波とは</a:t>
            </a:r>
          </a:p>
        </p:txBody>
      </p:sp>
      <p:pic>
        <p:nvPicPr>
          <p:cNvPr id="9219" name="Picture 5"/>
          <p:cNvPicPr>
            <a:picLocks noGrp="1" noChangeAspect="1" noChangeArrowheads="1"/>
          </p:cNvPicPr>
          <p:nvPr>
            <p:ph idx="1"/>
          </p:nvPr>
        </p:nvPicPr>
        <p:blipFill>
          <a:blip r:embed="rId3" cstate="print"/>
          <a:srcRect/>
          <a:stretch>
            <a:fillRect/>
          </a:stretch>
        </p:blipFill>
        <p:spPr>
          <a:xfrm>
            <a:off x="900113" y="1700213"/>
            <a:ext cx="4022725" cy="4530725"/>
          </a:xfrm>
          <a:noFill/>
        </p:spPr>
      </p:pic>
      <p:sp>
        <p:nvSpPr>
          <p:cNvPr id="9220" name="Text Box 8"/>
          <p:cNvSpPr txBox="1">
            <a:spLocks noChangeArrowheads="1"/>
          </p:cNvSpPr>
          <p:nvPr/>
        </p:nvSpPr>
        <p:spPr bwMode="auto">
          <a:xfrm>
            <a:off x="5148263" y="1700213"/>
            <a:ext cx="3708400" cy="1370012"/>
          </a:xfrm>
          <a:prstGeom prst="rect">
            <a:avLst/>
          </a:prstGeom>
          <a:noFill/>
          <a:ln w="9525">
            <a:noFill/>
            <a:miter lim="800000"/>
            <a:headEnd/>
            <a:tailEnd/>
          </a:ln>
        </p:spPr>
        <p:txBody>
          <a:bodyPr>
            <a:spAutoFit/>
          </a:bodyPr>
          <a:lstStyle/>
          <a:p>
            <a:pPr>
              <a:spcBef>
                <a:spcPct val="50000"/>
              </a:spcBef>
            </a:pPr>
            <a:r>
              <a:rPr lang="ja-JP" altLang="en-US" sz="2400"/>
              <a:t>相対的な波の大きさや遅れ</a:t>
            </a:r>
          </a:p>
          <a:p>
            <a:pPr>
              <a:spcBef>
                <a:spcPct val="50000"/>
              </a:spcBef>
            </a:pPr>
            <a:r>
              <a:rPr lang="ja-JP" altLang="en-US" sz="2400"/>
              <a:t>によって、様々な信号ができる</a:t>
            </a:r>
          </a:p>
        </p:txBody>
      </p:sp>
      <p:sp>
        <p:nvSpPr>
          <p:cNvPr id="9221" name="Text Box 9"/>
          <p:cNvSpPr txBox="1">
            <a:spLocks noChangeArrowheads="1"/>
          </p:cNvSpPr>
          <p:nvPr/>
        </p:nvSpPr>
        <p:spPr bwMode="auto">
          <a:xfrm>
            <a:off x="5219700" y="3573463"/>
            <a:ext cx="3708400" cy="1917700"/>
          </a:xfrm>
          <a:prstGeom prst="rect">
            <a:avLst/>
          </a:prstGeom>
          <a:solidFill>
            <a:schemeClr val="accent1"/>
          </a:solidFill>
          <a:ln w="9525">
            <a:noFill/>
            <a:miter lim="800000"/>
            <a:headEnd/>
            <a:tailEnd/>
          </a:ln>
        </p:spPr>
        <p:txBody>
          <a:bodyPr>
            <a:spAutoFit/>
          </a:bodyPr>
          <a:lstStyle/>
          <a:p>
            <a:pPr>
              <a:spcBef>
                <a:spcPct val="50000"/>
              </a:spcBef>
            </a:pPr>
            <a:r>
              <a:rPr lang="ja-JP" altLang="en-US" sz="2400"/>
              <a:t>各波の相対的な大きさと遅れを抽出する手段</a:t>
            </a:r>
          </a:p>
          <a:p>
            <a:pPr>
              <a:spcBef>
                <a:spcPct val="50000"/>
              </a:spcBef>
            </a:pPr>
            <a:r>
              <a:rPr lang="ja-JP" altLang="en-US" sz="2400"/>
              <a:t>　　　　　　　↓</a:t>
            </a:r>
          </a:p>
          <a:p>
            <a:pPr>
              <a:spcBef>
                <a:spcPct val="50000"/>
              </a:spcBef>
            </a:pPr>
            <a:r>
              <a:rPr lang="ja-JP" altLang="en-US" sz="2400"/>
              <a:t>　　　　フーリエ変換</a:t>
            </a:r>
          </a:p>
        </p:txBody>
      </p:sp>
    </p:spTree>
    <p:extLst>
      <p:ext uri="{BB962C8B-B14F-4D97-AF65-F5344CB8AC3E}">
        <p14:creationId xmlns:p14="http://schemas.microsoft.com/office/powerpoint/2010/main" val="90208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 5"/>
          <p:cNvSpPr>
            <a:spLocks noGrp="1"/>
          </p:cNvSpPr>
          <p:nvPr>
            <p:ph idx="4294967295"/>
          </p:nvPr>
        </p:nvSpPr>
        <p:spPr>
          <a:xfrm>
            <a:off x="539750" y="1052736"/>
            <a:ext cx="8208714" cy="5471889"/>
          </a:xfrm>
          <a:solidFill>
            <a:schemeClr val="accent1">
              <a:alpha val="89999"/>
            </a:schemeClr>
          </a:solidFill>
          <a:effectLst>
            <a:outerShdw dist="107763" dir="2700000" algn="ctr" rotWithShape="0">
              <a:srgbClr val="808080">
                <a:alpha val="50000"/>
              </a:srgbClr>
            </a:outerShdw>
          </a:effectLst>
        </p:spPr>
        <p:txBody>
          <a:bodyPr/>
          <a:lstStyle/>
          <a:p>
            <a:r>
              <a:rPr lang="ja-JP" altLang="en-US" sz="2000" dirty="0">
                <a:solidFill>
                  <a:schemeClr val="accent6">
                    <a:lumMod val="25000"/>
                  </a:schemeClr>
                </a:solidFill>
              </a:rPr>
              <a:t>フーリエ変換の改良</a:t>
            </a:r>
          </a:p>
          <a:p>
            <a:pPr>
              <a:buFontTx/>
              <a:buNone/>
            </a:pPr>
            <a:r>
              <a:rPr lang="ja-JP" altLang="en-US" sz="1800" dirty="0">
                <a:solidFill>
                  <a:schemeClr val="accent6">
                    <a:lumMod val="25000"/>
                  </a:schemeClr>
                </a:solidFill>
              </a:rPr>
              <a:t>	</a:t>
            </a:r>
            <a:r>
              <a:rPr lang="ja-JP" altLang="en-US" sz="1800" b="1" dirty="0">
                <a:solidFill>
                  <a:schemeClr val="accent6">
                    <a:lumMod val="25000"/>
                  </a:schemeClr>
                </a:solidFill>
              </a:rPr>
              <a:t>窓関数</a:t>
            </a:r>
            <a:r>
              <a:rPr lang="ja-JP" altLang="en-US" sz="1800" dirty="0">
                <a:solidFill>
                  <a:schemeClr val="accent6">
                    <a:lumMod val="25000"/>
                  </a:schemeClr>
                </a:solidFill>
              </a:rPr>
              <a:t>・・・ハミング窓、ハニング窓によるサイドローブ抑制</a:t>
            </a:r>
          </a:p>
          <a:p>
            <a:pPr>
              <a:buFontTx/>
              <a:buNone/>
            </a:pPr>
            <a:r>
              <a:rPr lang="ja-JP" altLang="en-US" sz="1800" dirty="0">
                <a:solidFill>
                  <a:schemeClr val="accent6">
                    <a:lumMod val="25000"/>
                  </a:schemeClr>
                </a:solidFill>
              </a:rPr>
              <a:t>	</a:t>
            </a:r>
            <a:r>
              <a:rPr lang="ja-JP" altLang="en-US" sz="1800" b="1" dirty="0">
                <a:solidFill>
                  <a:schemeClr val="accent6">
                    <a:lumMod val="25000"/>
                  </a:schemeClr>
                </a:solidFill>
              </a:rPr>
              <a:t>Zero-Padding</a:t>
            </a:r>
            <a:r>
              <a:rPr lang="ja-JP" altLang="en-US" sz="1800" dirty="0">
                <a:solidFill>
                  <a:schemeClr val="accent6">
                    <a:lumMod val="25000"/>
                  </a:schemeClr>
                </a:solidFill>
              </a:rPr>
              <a:t>・・・0付けによる周波数分解能の補間</a:t>
            </a:r>
            <a:endParaRPr lang="en-US" sz="1600" dirty="0">
              <a:solidFill>
                <a:schemeClr val="accent6">
                  <a:lumMod val="25000"/>
                </a:schemeClr>
              </a:solidFill>
            </a:endParaRPr>
          </a:p>
          <a:p>
            <a:r>
              <a:rPr lang="ja-JP" altLang="en-US" sz="2000" b="1" dirty="0">
                <a:solidFill>
                  <a:schemeClr val="accent6">
                    <a:lumMod val="25000"/>
                  </a:schemeClr>
                </a:solidFill>
              </a:rPr>
              <a:t>ウェーブレット変換</a:t>
            </a:r>
          </a:p>
          <a:p>
            <a:pPr>
              <a:buFontTx/>
              <a:buNone/>
            </a:pPr>
            <a:r>
              <a:rPr lang="ja-JP" altLang="en-US" sz="2000" b="1" dirty="0">
                <a:solidFill>
                  <a:schemeClr val="accent6">
                    <a:lumMod val="25000"/>
                  </a:schemeClr>
                </a:solidFill>
              </a:rPr>
              <a:t>	</a:t>
            </a:r>
            <a:r>
              <a:rPr lang="ja-JP" altLang="en-US" sz="1800" dirty="0">
                <a:solidFill>
                  <a:schemeClr val="accent6">
                    <a:lumMod val="25000"/>
                  </a:schemeClr>
                </a:solidFill>
              </a:rPr>
              <a:t>基底関数を拡大縮小して足し合わせる。時間分解能が高い。</a:t>
            </a:r>
          </a:p>
          <a:p>
            <a:pPr>
              <a:buFontTx/>
              <a:buNone/>
            </a:pPr>
            <a:r>
              <a:rPr lang="ja-JP" altLang="en-US" sz="900" dirty="0">
                <a:solidFill>
                  <a:schemeClr val="accent6">
                    <a:lumMod val="25000"/>
                  </a:schemeClr>
                </a:solidFill>
              </a:rPr>
              <a:t>	</a:t>
            </a:r>
            <a:r>
              <a:rPr lang="ja-JP" altLang="en-US" sz="1200" dirty="0">
                <a:solidFill>
                  <a:schemeClr val="accent6">
                    <a:lumMod val="25000"/>
                  </a:schemeClr>
                </a:solidFill>
              </a:rPr>
              <a:t>(</a:t>
            </a:r>
            <a:r>
              <a:rPr lang="ja-JP" altLang="en-US" sz="1200" i="1" dirty="0">
                <a:solidFill>
                  <a:schemeClr val="accent6">
                    <a:lumMod val="25000"/>
                  </a:schemeClr>
                </a:solidFill>
              </a:rPr>
              <a:t>S. Mallat, IEEE Trans. Pattern Anal</a:t>
            </a:r>
            <a:r>
              <a:rPr lang="ja-JP" altLang="en-US" sz="1200" i="1" dirty="0" err="1">
                <a:solidFill>
                  <a:schemeClr val="accent6">
                    <a:lumMod val="25000"/>
                  </a:schemeClr>
                </a:solidFill>
              </a:rPr>
              <a:t>.,</a:t>
            </a:r>
            <a:r>
              <a:rPr lang="ja-JP" altLang="en-US" sz="1200" i="1" dirty="0">
                <a:solidFill>
                  <a:schemeClr val="accent6">
                    <a:lumMod val="25000"/>
                  </a:schemeClr>
                </a:solidFill>
              </a:rPr>
              <a:t> 1989 etc.</a:t>
            </a:r>
            <a:r>
              <a:rPr lang="ja-JP" altLang="en-US" sz="1200" dirty="0">
                <a:solidFill>
                  <a:schemeClr val="accent6">
                    <a:lumMod val="25000"/>
                  </a:schemeClr>
                </a:solidFill>
              </a:rPr>
              <a:t>)</a:t>
            </a:r>
          </a:p>
          <a:p>
            <a:r>
              <a:rPr lang="en-US" sz="2000" b="1" dirty="0">
                <a:solidFill>
                  <a:schemeClr val="accent6">
                    <a:lumMod val="25000"/>
                  </a:schemeClr>
                </a:solidFill>
              </a:rPr>
              <a:t>MUSIC</a:t>
            </a:r>
            <a:r>
              <a:rPr lang="ja-JP" altLang="en-US" sz="2000" b="1" dirty="0">
                <a:solidFill>
                  <a:schemeClr val="accent6">
                    <a:lumMod val="25000"/>
                  </a:schemeClr>
                </a:solidFill>
              </a:rPr>
              <a:t>(MUltiple SIgnal Classification)法</a:t>
            </a:r>
          </a:p>
          <a:p>
            <a:pPr>
              <a:buFontTx/>
              <a:buNone/>
            </a:pPr>
            <a:r>
              <a:rPr lang="ja-JP" altLang="en-US" sz="1800" dirty="0">
                <a:solidFill>
                  <a:schemeClr val="accent6">
                    <a:lumMod val="25000"/>
                  </a:schemeClr>
                </a:solidFill>
              </a:rPr>
              <a:t>	固有値ベクトルを利用、基本周波数特定、到来方向推定</a:t>
            </a:r>
          </a:p>
          <a:p>
            <a:pPr>
              <a:buFontTx/>
              <a:buNone/>
            </a:pPr>
            <a:r>
              <a:rPr lang="ja-JP" altLang="en-US" sz="900" i="1" dirty="0">
                <a:solidFill>
                  <a:schemeClr val="accent6">
                    <a:lumMod val="25000"/>
                  </a:schemeClr>
                </a:solidFill>
              </a:rPr>
              <a:t>	</a:t>
            </a:r>
            <a:r>
              <a:rPr lang="ja-JP" altLang="en-US" sz="1200" dirty="0">
                <a:solidFill>
                  <a:schemeClr val="accent6">
                    <a:lumMod val="25000"/>
                  </a:schemeClr>
                </a:solidFill>
              </a:rPr>
              <a:t>(</a:t>
            </a:r>
            <a:r>
              <a:rPr lang="ja-JP" altLang="en-US" sz="1200" i="1" dirty="0">
                <a:solidFill>
                  <a:schemeClr val="accent6">
                    <a:lumMod val="25000"/>
                  </a:schemeClr>
                </a:solidFill>
              </a:rPr>
              <a:t>B. D. Rao and K. V. S. Hari, IEEE Trans. Acoust</a:t>
            </a:r>
            <a:r>
              <a:rPr lang="ja-JP" altLang="en-US" sz="1200" i="1" dirty="0" err="1">
                <a:solidFill>
                  <a:schemeClr val="accent6">
                    <a:lumMod val="25000"/>
                  </a:schemeClr>
                </a:solidFill>
              </a:rPr>
              <a:t>.,</a:t>
            </a:r>
            <a:r>
              <a:rPr lang="ja-JP" altLang="en-US" sz="1200" i="1" dirty="0">
                <a:solidFill>
                  <a:schemeClr val="accent6">
                    <a:lumMod val="25000"/>
                  </a:schemeClr>
                </a:solidFill>
              </a:rPr>
              <a:t> Speech, Signal Process</a:t>
            </a:r>
            <a:r>
              <a:rPr lang="ja-JP" altLang="en-US" sz="1200" i="1" dirty="0" err="1">
                <a:solidFill>
                  <a:schemeClr val="accent6">
                    <a:lumMod val="25000"/>
                  </a:schemeClr>
                </a:solidFill>
              </a:rPr>
              <a:t>.,</a:t>
            </a:r>
            <a:r>
              <a:rPr lang="ja-JP" altLang="en-US" sz="1200" i="1" dirty="0">
                <a:solidFill>
                  <a:schemeClr val="accent6">
                    <a:lumMod val="25000"/>
                  </a:schemeClr>
                </a:solidFill>
              </a:rPr>
              <a:t> 1989 etc.</a:t>
            </a:r>
            <a:r>
              <a:rPr lang="ja-JP" altLang="en-US" sz="1200" dirty="0">
                <a:solidFill>
                  <a:schemeClr val="accent6">
                    <a:lumMod val="25000"/>
                  </a:schemeClr>
                </a:solidFill>
              </a:rPr>
              <a:t>)</a:t>
            </a:r>
          </a:p>
          <a:p>
            <a:r>
              <a:rPr lang="ja-JP" altLang="en-US" sz="2000" b="1" dirty="0">
                <a:solidFill>
                  <a:schemeClr val="accent6">
                    <a:lumMod val="25000"/>
                  </a:schemeClr>
                </a:solidFill>
              </a:rPr>
              <a:t>瞬時周波数解析</a:t>
            </a:r>
            <a:r>
              <a:rPr lang="en-US" sz="2000" b="1" dirty="0">
                <a:solidFill>
                  <a:schemeClr val="accent6">
                    <a:lumMod val="25000"/>
                  </a:schemeClr>
                </a:solidFill>
              </a:rPr>
              <a:t>(</a:t>
            </a:r>
            <a:r>
              <a:rPr lang="ja-JP" altLang="en-US" sz="2000" b="1" dirty="0">
                <a:solidFill>
                  <a:schemeClr val="accent6">
                    <a:lumMod val="25000"/>
                  </a:schemeClr>
                </a:solidFill>
              </a:rPr>
              <a:t>Instantaneous Frequency : </a:t>
            </a:r>
            <a:r>
              <a:rPr lang="en-US" sz="2000" b="1" dirty="0">
                <a:solidFill>
                  <a:schemeClr val="accent6">
                    <a:lumMod val="25000"/>
                  </a:schemeClr>
                </a:solidFill>
              </a:rPr>
              <a:t>IF)</a:t>
            </a:r>
          </a:p>
          <a:p>
            <a:pPr>
              <a:buFontTx/>
              <a:buNone/>
            </a:pPr>
            <a:r>
              <a:rPr lang="ja-JP" altLang="en-US" sz="1800" dirty="0">
                <a:solidFill>
                  <a:schemeClr val="accent6">
                    <a:lumMod val="25000"/>
                  </a:schemeClr>
                </a:solidFill>
              </a:rPr>
              <a:t>	位相の微分値を利用、詳細な倍音構造の解析</a:t>
            </a:r>
            <a:endParaRPr lang="en-US" sz="1600" dirty="0">
              <a:solidFill>
                <a:schemeClr val="accent6">
                  <a:lumMod val="25000"/>
                </a:schemeClr>
              </a:solidFill>
            </a:endParaRPr>
          </a:p>
          <a:p>
            <a:pPr>
              <a:buFontTx/>
              <a:buNone/>
            </a:pPr>
            <a:r>
              <a:rPr lang="ja-JP" altLang="en-US" sz="900" i="1" dirty="0">
                <a:solidFill>
                  <a:schemeClr val="accent6">
                    <a:lumMod val="25000"/>
                  </a:schemeClr>
                </a:solidFill>
              </a:rPr>
              <a:t>	</a:t>
            </a:r>
            <a:r>
              <a:rPr lang="ja-JP" altLang="en-US" sz="1200" dirty="0">
                <a:solidFill>
                  <a:schemeClr val="accent6">
                    <a:lumMod val="25000"/>
                  </a:schemeClr>
                </a:solidFill>
              </a:rPr>
              <a:t>(</a:t>
            </a:r>
            <a:r>
              <a:rPr lang="ja-JP" altLang="en-US" sz="1200" i="1" dirty="0">
                <a:solidFill>
                  <a:schemeClr val="accent6">
                    <a:lumMod val="25000"/>
                  </a:schemeClr>
                </a:solidFill>
              </a:rPr>
              <a:t>F. Auger and P. Flandrin, IEEE Trans. Signal Process, 1995 etc.</a:t>
            </a:r>
            <a:r>
              <a:rPr lang="ja-JP" altLang="en-US" sz="1200" dirty="0">
                <a:solidFill>
                  <a:schemeClr val="accent6">
                    <a:lumMod val="25000"/>
                  </a:schemeClr>
                </a:solidFill>
              </a:rPr>
              <a:t>)</a:t>
            </a:r>
            <a:endParaRPr lang="en-US" sz="1200" dirty="0">
              <a:solidFill>
                <a:schemeClr val="accent6">
                  <a:lumMod val="25000"/>
                </a:schemeClr>
              </a:solidFill>
            </a:endParaRPr>
          </a:p>
          <a:p>
            <a:r>
              <a:rPr lang="ja-JP" altLang="en-US" sz="2000" b="1" dirty="0">
                <a:solidFill>
                  <a:schemeClr val="accent6">
                    <a:lumMod val="25000"/>
                  </a:schemeClr>
                </a:solidFill>
              </a:rPr>
              <a:t>一般調和解析</a:t>
            </a:r>
            <a:r>
              <a:rPr lang="en-US" sz="2000" b="1" dirty="0">
                <a:solidFill>
                  <a:schemeClr val="accent6">
                    <a:lumMod val="25000"/>
                  </a:schemeClr>
                </a:solidFill>
              </a:rPr>
              <a:t>(</a:t>
            </a:r>
            <a:r>
              <a:rPr lang="ja-JP" altLang="en-US" sz="2000" b="1" dirty="0">
                <a:solidFill>
                  <a:schemeClr val="accent6">
                    <a:lumMod val="25000"/>
                  </a:schemeClr>
                </a:solidFill>
              </a:rPr>
              <a:t>Generalized Harmonic Analysis : </a:t>
            </a:r>
            <a:r>
              <a:rPr lang="en-US" sz="2000" b="1" dirty="0">
                <a:solidFill>
                  <a:schemeClr val="accent6">
                    <a:lumMod val="25000"/>
                  </a:schemeClr>
                </a:solidFill>
              </a:rPr>
              <a:t>GHA)</a:t>
            </a:r>
          </a:p>
          <a:p>
            <a:r>
              <a:rPr lang="ja-JP" altLang="en-US" sz="2000" b="1" dirty="0">
                <a:solidFill>
                  <a:schemeClr val="accent6">
                    <a:lumMod val="25000"/>
                  </a:schemeClr>
                </a:solidFill>
              </a:rPr>
              <a:t>MWSTFT</a:t>
            </a:r>
            <a:r>
              <a:rPr lang="ja-JP" altLang="en-US" sz="1800" b="1" dirty="0">
                <a:solidFill>
                  <a:schemeClr val="accent6">
                    <a:lumMod val="25000"/>
                  </a:schemeClr>
                </a:solidFill>
              </a:rPr>
              <a:t>(Multi-Windowed Short Time Fourier Transform)</a:t>
            </a:r>
            <a:endParaRPr lang="ja-JP" altLang="en-US" sz="1600" b="1" dirty="0">
              <a:solidFill>
                <a:schemeClr val="accent6">
                  <a:lumMod val="25000"/>
                </a:schemeClr>
              </a:solidFill>
            </a:endParaRPr>
          </a:p>
          <a:p>
            <a:pPr>
              <a:buFontTx/>
              <a:buNone/>
            </a:pPr>
            <a:r>
              <a:rPr lang="ja-JP" altLang="en-US" sz="1800" dirty="0">
                <a:solidFill>
                  <a:schemeClr val="accent6">
                    <a:lumMod val="25000"/>
                  </a:schemeClr>
                </a:solidFill>
              </a:rPr>
              <a:t>	複数の窓長を利用、高精度な周波数特定</a:t>
            </a:r>
            <a:endParaRPr lang="en-US" sz="1600" dirty="0">
              <a:solidFill>
                <a:schemeClr val="accent6">
                  <a:lumMod val="25000"/>
                </a:schemeClr>
              </a:solidFill>
            </a:endParaRPr>
          </a:p>
          <a:p>
            <a:pPr>
              <a:buFontTx/>
              <a:buNone/>
            </a:pPr>
            <a:r>
              <a:rPr lang="ja-JP" altLang="en-US" sz="900" i="1" dirty="0">
                <a:solidFill>
                  <a:schemeClr val="accent6">
                    <a:lumMod val="25000"/>
                  </a:schemeClr>
                </a:solidFill>
              </a:rPr>
              <a:t>	</a:t>
            </a:r>
            <a:r>
              <a:rPr lang="ja-JP" altLang="en-US" sz="1200" dirty="0">
                <a:solidFill>
                  <a:schemeClr val="accent6">
                    <a:lumMod val="25000"/>
                  </a:schemeClr>
                </a:solidFill>
              </a:rPr>
              <a:t>(</a:t>
            </a:r>
            <a:r>
              <a:rPr lang="ja-JP" altLang="en-US" sz="1200" i="1" dirty="0">
                <a:solidFill>
                  <a:schemeClr val="accent6">
                    <a:lumMod val="25000"/>
                  </a:schemeClr>
                </a:solidFill>
              </a:rPr>
              <a:t>Y. Hirata, Journal of Sound and Vibration, 2005/ M. Tohyama, et al</a:t>
            </a:r>
            <a:r>
              <a:rPr lang="ja-JP" altLang="en-US" sz="1200" i="1" dirty="0" err="1">
                <a:solidFill>
                  <a:schemeClr val="accent6">
                    <a:lumMod val="25000"/>
                  </a:schemeClr>
                </a:solidFill>
              </a:rPr>
              <a:t>.,</a:t>
            </a:r>
            <a:r>
              <a:rPr lang="ja-JP" altLang="en-US" sz="1200" i="1" dirty="0">
                <a:solidFill>
                  <a:schemeClr val="accent6">
                    <a:lumMod val="25000"/>
                  </a:schemeClr>
                </a:solidFill>
              </a:rPr>
              <a:t> Acoust. Science and Technology, 1998 etc.</a:t>
            </a:r>
            <a:r>
              <a:rPr lang="ja-JP" altLang="en-US" sz="1200" dirty="0">
                <a:solidFill>
                  <a:schemeClr val="accent6">
                    <a:lumMod val="25000"/>
                  </a:schemeClr>
                </a:solidFill>
              </a:rPr>
              <a:t>)</a:t>
            </a:r>
          </a:p>
        </p:txBody>
      </p:sp>
      <p:sp>
        <p:nvSpPr>
          <p:cNvPr id="11267" name="Rectangle 2"/>
          <p:cNvSpPr>
            <a:spLocks noGrp="1" noChangeArrowheads="1"/>
          </p:cNvSpPr>
          <p:nvPr>
            <p:ph type="title" idx="4294967295"/>
          </p:nvPr>
        </p:nvSpPr>
        <p:spPr>
          <a:xfrm>
            <a:off x="395536" y="-315416"/>
            <a:ext cx="8243887" cy="1314450"/>
          </a:xfrm>
        </p:spPr>
        <p:txBody>
          <a:bodyPr/>
          <a:lstStyle/>
          <a:p>
            <a:pPr eaLnBrk="1" hangingPunct="1"/>
            <a:r>
              <a:rPr lang="ja-JP" altLang="en-US" dirty="0">
                <a:ea typeface="ＭＳ 明朝" pitchFamily="17" charset="-128"/>
              </a:rPr>
              <a:t>従来の周波数解析手法</a:t>
            </a:r>
          </a:p>
        </p:txBody>
      </p:sp>
    </p:spTree>
    <p:extLst>
      <p:ext uri="{BB962C8B-B14F-4D97-AF65-F5344CB8AC3E}">
        <p14:creationId xmlns:p14="http://schemas.microsoft.com/office/powerpoint/2010/main" val="389620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ja-JP" altLang="en-US"/>
              <a:t>完全周期と不完全周期(FFT)</a:t>
            </a:r>
          </a:p>
        </p:txBody>
      </p:sp>
      <p:pic>
        <p:nvPicPr>
          <p:cNvPr id="28675" name="Picture 3" descr="WS0000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397843"/>
            <a:ext cx="8574088"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WS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0" y="4637931"/>
            <a:ext cx="4286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WS0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800" y="4637931"/>
            <a:ext cx="4286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8" name="Group 6"/>
          <p:cNvGrpSpPr>
            <a:grpSpLocks/>
          </p:cNvGrpSpPr>
          <p:nvPr/>
        </p:nvGrpSpPr>
        <p:grpSpPr bwMode="auto">
          <a:xfrm>
            <a:off x="1763713" y="6222256"/>
            <a:ext cx="1570037" cy="519112"/>
            <a:chOff x="0" y="0"/>
            <a:chExt cx="2472" cy="816"/>
          </a:xfrm>
        </p:grpSpPr>
        <p:sp>
          <p:nvSpPr>
            <p:cNvPr id="28679" name="Text Box 7"/>
            <p:cNvSpPr txBox="1">
              <a:spLocks noChangeArrowheads="1"/>
            </p:cNvSpPr>
            <p:nvPr/>
          </p:nvSpPr>
          <p:spPr bwMode="auto">
            <a:xfrm>
              <a:off x="0" y="0"/>
              <a:ext cx="2473" cy="816"/>
            </a:xfrm>
            <a:prstGeom prst="rect">
              <a:avLst/>
            </a:prstGeom>
            <a:solidFill>
              <a:schemeClr val="accent1">
                <a:alpha val="89999"/>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ja-JP" altLang="en-US" sz="2800" b="1">
                  <a:solidFill>
                    <a:srgbClr val="006699"/>
                  </a:solidFill>
                  <a:latin typeface="Times New Roman" pitchFamily="18" charset="0"/>
                </a:rPr>
                <a:t>8Hz</a:t>
              </a:r>
            </a:p>
          </p:txBody>
        </p:sp>
        <p:sp>
          <p:nvSpPr>
            <p:cNvPr id="28680" name="Line 8"/>
            <p:cNvSpPr>
              <a:spLocks noChangeShapeType="1"/>
            </p:cNvSpPr>
            <p:nvPr/>
          </p:nvSpPr>
          <p:spPr bwMode="auto">
            <a:xfrm>
              <a:off x="338" y="361"/>
              <a:ext cx="793" cy="1"/>
            </a:xfrm>
            <a:prstGeom prst="line">
              <a:avLst/>
            </a:prstGeom>
            <a:noFill/>
            <a:ln w="38100"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grpSp>
      <p:grpSp>
        <p:nvGrpSpPr>
          <p:cNvPr id="28681" name="Group 9"/>
          <p:cNvGrpSpPr>
            <a:grpSpLocks/>
          </p:cNvGrpSpPr>
          <p:nvPr/>
        </p:nvGrpSpPr>
        <p:grpSpPr bwMode="auto">
          <a:xfrm>
            <a:off x="6156325" y="6150818"/>
            <a:ext cx="1570038" cy="517525"/>
            <a:chOff x="0" y="0"/>
            <a:chExt cx="2472" cy="816"/>
          </a:xfrm>
        </p:grpSpPr>
        <p:sp>
          <p:nvSpPr>
            <p:cNvPr id="28682" name="Text Box 10"/>
            <p:cNvSpPr txBox="1">
              <a:spLocks noChangeArrowheads="1"/>
            </p:cNvSpPr>
            <p:nvPr/>
          </p:nvSpPr>
          <p:spPr bwMode="auto">
            <a:xfrm>
              <a:off x="0" y="0"/>
              <a:ext cx="2473" cy="816"/>
            </a:xfrm>
            <a:prstGeom prst="rect">
              <a:avLst/>
            </a:prstGeom>
            <a:solidFill>
              <a:schemeClr val="accent1">
                <a:alpha val="89999"/>
              </a:schemeClr>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pPr>
              <a:r>
                <a:rPr lang="ja-JP" altLang="en-US" sz="2800" b="1">
                  <a:solidFill>
                    <a:srgbClr val="006699"/>
                  </a:solidFill>
                  <a:latin typeface="Times New Roman" pitchFamily="18" charset="0"/>
                </a:rPr>
                <a:t>9Hz</a:t>
              </a:r>
            </a:p>
          </p:txBody>
        </p:sp>
        <p:sp>
          <p:nvSpPr>
            <p:cNvPr id="28683" name="Line 11"/>
            <p:cNvSpPr>
              <a:spLocks noChangeShapeType="1"/>
            </p:cNvSpPr>
            <p:nvPr/>
          </p:nvSpPr>
          <p:spPr bwMode="auto">
            <a:xfrm>
              <a:off x="338" y="361"/>
              <a:ext cx="793" cy="1"/>
            </a:xfrm>
            <a:prstGeom prst="line">
              <a:avLst/>
            </a:prstGeom>
            <a:noFill/>
            <a:ln w="38100" cap="flat"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a:solidFill>
                  <a:srgbClr val="006699"/>
                </a:solidFill>
              </a:endParaRPr>
            </a:p>
          </p:txBody>
        </p:sp>
      </p:grpSp>
    </p:spTree>
    <p:extLst>
      <p:ext uri="{BB962C8B-B14F-4D97-AF65-F5344CB8AC3E}">
        <p14:creationId xmlns:p14="http://schemas.microsoft.com/office/powerpoint/2010/main" val="3024808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Shigeki HIROBAYASHI\Desktop\untitled2.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747" y="4509120"/>
            <a:ext cx="4396122" cy="190536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higeki HIROBAYASHI\Desktop\untitled.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4346" y="2636912"/>
            <a:ext cx="4386166" cy="195303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higeki HIROBAYASHI\Desktop\untitled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4592" y="836712"/>
            <a:ext cx="4375919" cy="1896612"/>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a:xfrm>
            <a:off x="5113634" y="6243638"/>
            <a:ext cx="2133600" cy="457200"/>
          </a:xfrm>
        </p:spPr>
        <p:txBody>
          <a:bodyPr/>
          <a:lstStyle/>
          <a:p>
            <a:pPr>
              <a:defRPr/>
            </a:pPr>
            <a:fld id="{A7191B89-9566-4036-BAB0-67BC1A2690EF}" type="datetime4">
              <a:rPr lang="en-US" smtClean="0"/>
              <a:pPr>
                <a:defRPr/>
              </a:pPr>
              <a:t>July 7, 2012</a:t>
            </a:fld>
            <a:endParaRPr lang="en-US" altLang="ja-JP"/>
          </a:p>
        </p:txBody>
      </p:sp>
      <p:sp>
        <p:nvSpPr>
          <p:cNvPr id="5" name="フッター プレースホルダー 4"/>
          <p:cNvSpPr>
            <a:spLocks noGrp="1"/>
          </p:cNvSpPr>
          <p:nvPr>
            <p:ph type="ftr" sz="quarter" idx="11"/>
          </p:nvPr>
        </p:nvSpPr>
        <p:spPr/>
        <p:txBody>
          <a:bodyPr/>
          <a:lstStyle/>
          <a:p>
            <a:pPr>
              <a:defRPr/>
            </a:pPr>
            <a:r>
              <a:rPr lang="en-US" altLang="ja-JP" smtClean="0"/>
              <a:t>Shigeki Hirobayashi   University of Toyama</a:t>
            </a:r>
            <a:endParaRPr lang="en-US" altLang="ja-JP"/>
          </a:p>
        </p:txBody>
      </p:sp>
      <p:sp>
        <p:nvSpPr>
          <p:cNvPr id="6" name="スライド番号プレースホルダー 5"/>
          <p:cNvSpPr>
            <a:spLocks noGrp="1"/>
          </p:cNvSpPr>
          <p:nvPr>
            <p:ph type="sldNum" sz="quarter" idx="12"/>
          </p:nvPr>
        </p:nvSpPr>
        <p:spPr/>
        <p:txBody>
          <a:bodyPr/>
          <a:lstStyle/>
          <a:p>
            <a:pPr>
              <a:defRPr/>
            </a:pPr>
            <a:fld id="{30801459-2644-433D-940F-70E669DCD6A9}" type="slidenum">
              <a:rPr lang="en-US" altLang="ja-JP" smtClean="0"/>
              <a:pPr>
                <a:defRPr/>
              </a:pPr>
              <a:t>7</a:t>
            </a:fld>
            <a:endParaRPr lang="en-US" altLang="ja-JP"/>
          </a:p>
        </p:txBody>
      </p:sp>
      <p:sp>
        <p:nvSpPr>
          <p:cNvPr id="9" name="テキスト ボックス 8"/>
          <p:cNvSpPr txBox="1"/>
          <p:nvPr/>
        </p:nvSpPr>
        <p:spPr>
          <a:xfrm>
            <a:off x="7572250" y="2924944"/>
            <a:ext cx="1116124" cy="369332"/>
          </a:xfrm>
          <a:prstGeom prst="rect">
            <a:avLst/>
          </a:prstGeom>
          <a:noFill/>
        </p:spPr>
        <p:txBody>
          <a:bodyPr wrap="square" rtlCol="0">
            <a:spAutoFit/>
          </a:bodyPr>
          <a:lstStyle/>
          <a:p>
            <a:r>
              <a:rPr kumimoji="1" lang="ja-JP" altLang="en-US" dirty="0" smtClean="0"/>
              <a:t>対象信号</a:t>
            </a:r>
            <a:endParaRPr kumimoji="1" lang="ja-JP" altLang="en-US" dirty="0"/>
          </a:p>
        </p:txBody>
      </p:sp>
      <p:sp>
        <p:nvSpPr>
          <p:cNvPr id="13" name="テキスト ボックス 12"/>
          <p:cNvSpPr txBox="1"/>
          <p:nvPr/>
        </p:nvSpPr>
        <p:spPr>
          <a:xfrm>
            <a:off x="7572250" y="1123836"/>
            <a:ext cx="1116124" cy="369332"/>
          </a:xfrm>
          <a:prstGeom prst="rect">
            <a:avLst/>
          </a:prstGeom>
          <a:noFill/>
        </p:spPr>
        <p:txBody>
          <a:bodyPr wrap="square" rtlCol="0">
            <a:spAutoFit/>
          </a:bodyPr>
          <a:lstStyle/>
          <a:p>
            <a:r>
              <a:rPr kumimoji="1" lang="ja-JP" altLang="en-US" dirty="0" smtClean="0"/>
              <a:t>窓関数</a:t>
            </a:r>
            <a:endParaRPr kumimoji="1" lang="ja-JP" altLang="en-US" dirty="0"/>
          </a:p>
        </p:txBody>
      </p:sp>
      <p:sp>
        <p:nvSpPr>
          <p:cNvPr id="14" name="テキスト ボックス 13"/>
          <p:cNvSpPr txBox="1"/>
          <p:nvPr/>
        </p:nvSpPr>
        <p:spPr>
          <a:xfrm>
            <a:off x="7572250" y="4725144"/>
            <a:ext cx="1116124" cy="369332"/>
          </a:xfrm>
          <a:prstGeom prst="rect">
            <a:avLst/>
          </a:prstGeom>
          <a:noFill/>
        </p:spPr>
        <p:txBody>
          <a:bodyPr wrap="square" rtlCol="0">
            <a:spAutoFit/>
          </a:bodyPr>
          <a:lstStyle/>
          <a:p>
            <a:r>
              <a:rPr kumimoji="1" lang="ja-JP" altLang="en-US" dirty="0" smtClean="0"/>
              <a:t>窓処理</a:t>
            </a:r>
            <a:endParaRPr kumimoji="1" lang="ja-JP" altLang="en-US" dirty="0"/>
          </a:p>
        </p:txBody>
      </p:sp>
      <p:pic>
        <p:nvPicPr>
          <p:cNvPr id="8199" name="Picture 7" descr="C:\Users\Shigeki HIROBAYASHI\Desktop\717px-Main_lob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2" y="813867"/>
            <a:ext cx="4974115" cy="416286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323528" y="-531440"/>
            <a:ext cx="8243887" cy="1314450"/>
          </a:xfrm>
        </p:spPr>
        <p:txBody>
          <a:bodyPr/>
          <a:lstStyle/>
          <a:p>
            <a:r>
              <a:rPr kumimoji="1" lang="ja-JP" altLang="en-US" dirty="0" smtClean="0"/>
              <a:t>分析窓とは</a:t>
            </a:r>
            <a:endParaRPr kumimoji="1" lang="ja-JP" altLang="en-US" dirty="0"/>
          </a:p>
        </p:txBody>
      </p:sp>
      <p:sp>
        <p:nvSpPr>
          <p:cNvPr id="10" name="テキスト ボックス 9"/>
          <p:cNvSpPr txBox="1"/>
          <p:nvPr/>
        </p:nvSpPr>
        <p:spPr>
          <a:xfrm>
            <a:off x="467544" y="4976729"/>
            <a:ext cx="4514583" cy="923330"/>
          </a:xfrm>
          <a:prstGeom prst="rect">
            <a:avLst/>
          </a:prstGeom>
          <a:noFill/>
        </p:spPr>
        <p:txBody>
          <a:bodyPr wrap="square" rtlCol="0">
            <a:spAutoFit/>
          </a:bodyPr>
          <a:lstStyle/>
          <a:p>
            <a:r>
              <a:rPr lang="ja-JP" altLang="en-US" dirty="0" smtClean="0"/>
              <a:t>時間域で両端の不連続な歪を軽減することで</a:t>
            </a:r>
            <a:r>
              <a:rPr lang="ja-JP" altLang="en-US" dirty="0" err="1" smtClean="0"/>
              <a:t>、、</a:t>
            </a:r>
            <a:r>
              <a:rPr lang="ja-JP" altLang="en-US" dirty="0" smtClean="0"/>
              <a:t>周波数域でのサイドローブを抑えることができる。</a:t>
            </a:r>
            <a:endParaRPr kumimoji="1" lang="ja-JP" altLang="en-US" dirty="0"/>
          </a:p>
        </p:txBody>
      </p:sp>
    </p:spTree>
    <p:extLst>
      <p:ext uri="{BB962C8B-B14F-4D97-AF65-F5344CB8AC3E}">
        <p14:creationId xmlns:p14="http://schemas.microsoft.com/office/powerpoint/2010/main" val="2474362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付プレースホルダ 3"/>
          <p:cNvSpPr>
            <a:spLocks noGrp="1"/>
          </p:cNvSpPr>
          <p:nvPr>
            <p:ph type="dt" sz="quarter" idx="10"/>
          </p:nvPr>
        </p:nvSpPr>
        <p:spPr>
          <a:noFill/>
        </p:spPr>
        <p:txBody>
          <a:bodyPr/>
          <a:lstStyle/>
          <a:p>
            <a:fld id="{AAB338F7-BF02-445D-95B2-6E1E40B53418}" type="datetime4">
              <a:rPr lang="en-US" altLang="ja-JP" smtClean="0">
                <a:solidFill>
                  <a:srgbClr val="006699"/>
                </a:solidFill>
              </a:rPr>
              <a:pPr/>
              <a:t>July 7, 2012</a:t>
            </a:fld>
            <a:endParaRPr lang="en-US" altLang="ja-JP" smtClean="0">
              <a:solidFill>
                <a:srgbClr val="006699"/>
              </a:solidFill>
            </a:endParaRPr>
          </a:p>
        </p:txBody>
      </p:sp>
      <p:sp>
        <p:nvSpPr>
          <p:cNvPr id="5123" name="フッター プレースホルダ 4"/>
          <p:cNvSpPr>
            <a:spLocks noGrp="1"/>
          </p:cNvSpPr>
          <p:nvPr>
            <p:ph type="ftr" sz="quarter" idx="11"/>
          </p:nvPr>
        </p:nvSpPr>
        <p:spPr>
          <a:noFill/>
        </p:spPr>
        <p:txBody>
          <a:bodyPr/>
          <a:lstStyle/>
          <a:p>
            <a:r>
              <a:rPr lang="en-US" altLang="ja-JP" smtClean="0">
                <a:solidFill>
                  <a:srgbClr val="006699"/>
                </a:solidFill>
              </a:rPr>
              <a:t>Shigeki Hirobayashi   University of Toyama</a:t>
            </a:r>
          </a:p>
        </p:txBody>
      </p:sp>
      <p:sp>
        <p:nvSpPr>
          <p:cNvPr id="5124" name="スライド番号プレースホルダ 5"/>
          <p:cNvSpPr>
            <a:spLocks noGrp="1"/>
          </p:cNvSpPr>
          <p:nvPr>
            <p:ph type="sldNum" sz="quarter" idx="12"/>
          </p:nvPr>
        </p:nvSpPr>
        <p:spPr>
          <a:noFill/>
        </p:spPr>
        <p:txBody>
          <a:bodyPr/>
          <a:lstStyle/>
          <a:p>
            <a:fld id="{7ECB8055-2500-4B1D-9849-0C72C5906032}" type="slidenum">
              <a:rPr lang="en-US" altLang="ja-JP" smtClean="0">
                <a:solidFill>
                  <a:srgbClr val="006699"/>
                </a:solidFill>
              </a:rPr>
              <a:pPr/>
              <a:t>8</a:t>
            </a:fld>
            <a:endParaRPr lang="en-US" altLang="ja-JP" smtClean="0">
              <a:solidFill>
                <a:srgbClr val="006699"/>
              </a:solidFill>
            </a:endParaRPr>
          </a:p>
        </p:txBody>
      </p:sp>
      <p:pic>
        <p:nvPicPr>
          <p:cNvPr id="5125" name="Picture 2" descr="windowsA4_bo"/>
          <p:cNvPicPr>
            <a:picLocks noChangeAspect="1" noChangeArrowheads="1"/>
          </p:cNvPicPr>
          <p:nvPr/>
        </p:nvPicPr>
        <p:blipFill>
          <a:blip r:embed="rId3" cstate="print"/>
          <a:srcRect/>
          <a:stretch>
            <a:fillRect/>
          </a:stretch>
        </p:blipFill>
        <p:spPr bwMode="auto">
          <a:xfrm>
            <a:off x="1428750" y="1500188"/>
            <a:ext cx="6335713" cy="4832350"/>
          </a:xfrm>
          <a:prstGeom prst="rect">
            <a:avLst/>
          </a:prstGeom>
          <a:noFill/>
          <a:ln w="9525">
            <a:noFill/>
            <a:miter lim="800000"/>
            <a:headEnd/>
            <a:tailEnd/>
          </a:ln>
        </p:spPr>
      </p:pic>
      <p:sp>
        <p:nvSpPr>
          <p:cNvPr id="232451" name="Rectangle 3"/>
          <p:cNvSpPr>
            <a:spLocks noGrp="1" noChangeArrowheads="1"/>
          </p:cNvSpPr>
          <p:nvPr>
            <p:ph type="title"/>
          </p:nvPr>
        </p:nvSpPr>
        <p:spPr>
          <a:xfrm>
            <a:off x="428625" y="71438"/>
            <a:ext cx="8243888" cy="703262"/>
          </a:xfrm>
        </p:spPr>
        <p:txBody>
          <a:bodyPr/>
          <a:lstStyle/>
          <a:p>
            <a:pPr eaLnBrk="1" hangingPunct="1">
              <a:defRPr/>
            </a:pPr>
            <a:r>
              <a:rPr lang="en-US" altLang="ja-JP" sz="4000" dirty="0" smtClean="0">
                <a:solidFill>
                  <a:srgbClr val="FF0000"/>
                </a:solidFill>
                <a:latin typeface="Century" pitchFamily="18" charset="0"/>
                <a:ea typeface="ＭＳ 明朝" pitchFamily="17" charset="-128"/>
              </a:rPr>
              <a:t>Non-Harmonic Analysis</a:t>
            </a:r>
            <a:endParaRPr lang="ja-JP" altLang="en-US" sz="4000" dirty="0" smtClean="0">
              <a:latin typeface="Century" pitchFamily="18" charset="0"/>
              <a:ea typeface="ＭＳ 明朝" pitchFamily="17" charset="-128"/>
            </a:endParaRPr>
          </a:p>
        </p:txBody>
      </p:sp>
      <p:sp>
        <p:nvSpPr>
          <p:cNvPr id="5127" name="Text Box 4"/>
          <p:cNvSpPr txBox="1">
            <a:spLocks noChangeArrowheads="1"/>
          </p:cNvSpPr>
          <p:nvPr/>
        </p:nvSpPr>
        <p:spPr bwMode="auto">
          <a:xfrm>
            <a:off x="785813" y="669925"/>
            <a:ext cx="7643812" cy="830263"/>
          </a:xfrm>
          <a:prstGeom prst="rect">
            <a:avLst/>
          </a:prstGeom>
          <a:noFill/>
          <a:ln w="9525">
            <a:noFill/>
            <a:miter lim="800000"/>
            <a:headEnd/>
            <a:tailEnd/>
          </a:ln>
        </p:spPr>
        <p:txBody>
          <a:bodyPr>
            <a:spAutoFit/>
          </a:bodyPr>
          <a:lstStyle/>
          <a:p>
            <a:pPr fontAlgn="base">
              <a:spcBef>
                <a:spcPct val="0"/>
              </a:spcBef>
              <a:spcAft>
                <a:spcPct val="0"/>
              </a:spcAft>
            </a:pPr>
            <a:r>
              <a:rPr lang="ja-JP" altLang="en-US" sz="2400">
                <a:solidFill>
                  <a:srgbClr val="0070C0"/>
                </a:solidFill>
              </a:rPr>
              <a:t>国際出願</a:t>
            </a:r>
            <a:r>
              <a:rPr lang="ja-JP" altLang="en-US" sz="2400">
                <a:solidFill>
                  <a:srgbClr val="006699"/>
                </a:solidFill>
              </a:rPr>
              <a:t>　広林茂樹、富山大学、</a:t>
            </a:r>
            <a:r>
              <a:rPr lang="en-US" altLang="ja-JP" sz="2400">
                <a:solidFill>
                  <a:srgbClr val="006699"/>
                </a:solidFill>
              </a:rPr>
              <a:t>PCT/JP2008/066689</a:t>
            </a:r>
          </a:p>
          <a:p>
            <a:pPr fontAlgn="base">
              <a:spcBef>
                <a:spcPct val="0"/>
              </a:spcBef>
              <a:spcAft>
                <a:spcPct val="0"/>
              </a:spcAft>
            </a:pPr>
            <a:r>
              <a:rPr lang="en-US" altLang="ja-JP" sz="2400">
                <a:solidFill>
                  <a:srgbClr val="006699"/>
                </a:solidFill>
              </a:rPr>
              <a:t>	</a:t>
            </a:r>
            <a:r>
              <a:rPr lang="ja-JP" altLang="en-US" sz="2400">
                <a:solidFill>
                  <a:srgbClr val="0070C0"/>
                </a:solidFill>
              </a:rPr>
              <a:t>優先権番号</a:t>
            </a:r>
            <a:r>
              <a:rPr lang="ja-JP" altLang="en-US" sz="2400">
                <a:solidFill>
                  <a:srgbClr val="006699"/>
                </a:solidFill>
              </a:rPr>
              <a:t>　特願</a:t>
            </a:r>
            <a:r>
              <a:rPr lang="en-US" altLang="ja-JP" sz="2400">
                <a:solidFill>
                  <a:srgbClr val="006699"/>
                </a:solidFill>
              </a:rPr>
              <a:t>2007-243858</a:t>
            </a:r>
          </a:p>
        </p:txBody>
      </p:sp>
      <p:sp>
        <p:nvSpPr>
          <p:cNvPr id="8" name="Rectangle 4"/>
          <p:cNvSpPr txBox="1">
            <a:spLocks noChangeArrowheads="1"/>
          </p:cNvSpPr>
          <p:nvPr/>
        </p:nvSpPr>
        <p:spPr bwMode="auto">
          <a:xfrm>
            <a:off x="2428875" y="1500188"/>
            <a:ext cx="4214813" cy="285750"/>
          </a:xfrm>
          <a:prstGeom prst="rect">
            <a:avLst/>
          </a:prstGeom>
          <a:noFill/>
          <a:ln w="9525">
            <a:noFill/>
            <a:miter lim="800000"/>
            <a:headEnd/>
            <a:tailEnd/>
          </a:ln>
        </p:spPr>
        <p:txBody>
          <a:bodyPr/>
          <a:lstStyle/>
          <a:p>
            <a:pPr marL="342900" indent="-342900" fontAlgn="base">
              <a:lnSpc>
                <a:spcPct val="80000"/>
              </a:lnSpc>
              <a:spcBef>
                <a:spcPct val="20000"/>
              </a:spcBef>
              <a:spcAft>
                <a:spcPct val="0"/>
              </a:spcAft>
              <a:defRPr/>
            </a:pPr>
            <a:r>
              <a:rPr lang="en-US" altLang="ja-JP" sz="2000" kern="0" dirty="0">
                <a:solidFill>
                  <a:srgbClr val="FF0000"/>
                </a:solidFill>
              </a:rPr>
              <a:t>10</a:t>
            </a:r>
            <a:r>
              <a:rPr lang="ja-JP" altLang="en-US" sz="2000" kern="0" dirty="0">
                <a:solidFill>
                  <a:srgbClr val="FF0000"/>
                </a:solidFill>
              </a:rPr>
              <a:t>万～</a:t>
            </a:r>
            <a:r>
              <a:rPr lang="en-US" altLang="ja-JP" sz="2000" kern="0" dirty="0">
                <a:solidFill>
                  <a:srgbClr val="FF0000"/>
                </a:solidFill>
              </a:rPr>
              <a:t>100</a:t>
            </a:r>
            <a:r>
              <a:rPr lang="ja-JP" altLang="en-US" sz="2000" kern="0" dirty="0">
                <a:solidFill>
                  <a:srgbClr val="FF0000"/>
                </a:solidFill>
              </a:rPr>
              <a:t>億倍以上</a:t>
            </a:r>
            <a:r>
              <a:rPr lang="ja-JP" altLang="en-US" sz="2000" kern="0" dirty="0">
                <a:solidFill>
                  <a:srgbClr val="006699"/>
                </a:solidFill>
              </a:rPr>
              <a:t>の精度の向上 </a:t>
            </a:r>
          </a:p>
        </p:txBody>
      </p:sp>
    </p:spTree>
    <p:extLst>
      <p:ext uri="{BB962C8B-B14F-4D97-AF65-F5344CB8AC3E}">
        <p14:creationId xmlns:p14="http://schemas.microsoft.com/office/powerpoint/2010/main" val="302661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日付プレースホルダ 3"/>
          <p:cNvSpPr>
            <a:spLocks noGrp="1"/>
          </p:cNvSpPr>
          <p:nvPr>
            <p:ph type="dt" sz="half" idx="10"/>
          </p:nvPr>
        </p:nvSpPr>
        <p:spPr/>
        <p:txBody>
          <a:bodyPr/>
          <a:lstStyle/>
          <a:p>
            <a:fld id="{52A4EB13-C07D-415C-B434-1DEBBE86B92D}" type="datetime4">
              <a:rPr lang="en-US"/>
              <a:pPr/>
              <a:t>July 7, 2012</a:t>
            </a:fld>
            <a:endParaRPr lang="en-US" altLang="ja-JP"/>
          </a:p>
        </p:txBody>
      </p:sp>
      <p:sp>
        <p:nvSpPr>
          <p:cNvPr id="8" name="フッター プレースホルダ 4"/>
          <p:cNvSpPr>
            <a:spLocks noGrp="1"/>
          </p:cNvSpPr>
          <p:nvPr>
            <p:ph type="ftr" sz="quarter" idx="11"/>
          </p:nvPr>
        </p:nvSpPr>
        <p:spPr/>
        <p:txBody>
          <a:bodyPr/>
          <a:lstStyle/>
          <a:p>
            <a:r>
              <a:rPr lang="en-US" altLang="ja-JP"/>
              <a:t>Shigeki Hirobayashi   University of Toyama</a:t>
            </a:r>
          </a:p>
        </p:txBody>
      </p:sp>
      <p:sp>
        <p:nvSpPr>
          <p:cNvPr id="9" name="スライド番号プレースホルダ 5"/>
          <p:cNvSpPr>
            <a:spLocks noGrp="1"/>
          </p:cNvSpPr>
          <p:nvPr>
            <p:ph type="sldNum" sz="quarter" idx="12"/>
          </p:nvPr>
        </p:nvSpPr>
        <p:spPr/>
        <p:txBody>
          <a:bodyPr/>
          <a:lstStyle/>
          <a:p>
            <a:fld id="{FDE29378-9987-4C26-9B40-A7ACF548B089}" type="slidenum">
              <a:rPr lang="en-US" altLang="ja-JP"/>
              <a:pPr/>
              <a:t>9</a:t>
            </a:fld>
            <a:endParaRPr lang="en-US" altLang="ja-JP"/>
          </a:p>
        </p:txBody>
      </p:sp>
      <p:sp>
        <p:nvSpPr>
          <p:cNvPr id="240642" name="Rectangle 2"/>
          <p:cNvSpPr>
            <a:spLocks noGrp="1" noChangeArrowheads="1"/>
          </p:cNvSpPr>
          <p:nvPr>
            <p:ph type="title"/>
          </p:nvPr>
        </p:nvSpPr>
        <p:spPr/>
        <p:txBody>
          <a:bodyPr/>
          <a:lstStyle/>
          <a:p>
            <a:r>
              <a:rPr lang="ja-JP" altLang="en-US"/>
              <a:t>これらの問題を解決すると・・・</a:t>
            </a:r>
          </a:p>
        </p:txBody>
      </p:sp>
      <p:sp>
        <p:nvSpPr>
          <p:cNvPr id="240643" name="Rectangle 3"/>
          <p:cNvSpPr>
            <a:spLocks noGrp="1" noChangeArrowheads="1"/>
          </p:cNvSpPr>
          <p:nvPr>
            <p:ph type="body" idx="1"/>
          </p:nvPr>
        </p:nvSpPr>
        <p:spPr/>
        <p:txBody>
          <a:bodyPr/>
          <a:lstStyle/>
          <a:p>
            <a:r>
              <a:rPr lang="ja-JP" altLang="en-US"/>
              <a:t>究極の周波数分解能を有する信号解析法が誕生</a:t>
            </a:r>
          </a:p>
        </p:txBody>
      </p:sp>
      <p:pic>
        <p:nvPicPr>
          <p:cNvPr id="240644" name="Picture 4" descr="error-1024"/>
          <p:cNvPicPr>
            <a:picLocks noChangeAspect="1" noChangeArrowheads="1"/>
          </p:cNvPicPr>
          <p:nvPr/>
        </p:nvPicPr>
        <p:blipFill>
          <a:blip r:embed="rId3" cstate="print"/>
          <a:srcRect/>
          <a:stretch>
            <a:fillRect/>
          </a:stretch>
        </p:blipFill>
        <p:spPr bwMode="auto">
          <a:xfrm>
            <a:off x="684213" y="2581275"/>
            <a:ext cx="4751387" cy="3586163"/>
          </a:xfrm>
          <a:prstGeom prst="rect">
            <a:avLst/>
          </a:prstGeom>
          <a:noFill/>
          <a:ln w="9525">
            <a:noFill/>
            <a:miter lim="800000"/>
            <a:headEnd/>
            <a:tailEnd/>
          </a:ln>
        </p:spPr>
      </p:pic>
      <p:sp>
        <p:nvSpPr>
          <p:cNvPr id="240645" name="Rectangle 5"/>
          <p:cNvSpPr>
            <a:spLocks noChangeArrowheads="1"/>
          </p:cNvSpPr>
          <p:nvPr/>
        </p:nvSpPr>
        <p:spPr bwMode="auto">
          <a:xfrm>
            <a:off x="4932363" y="2924175"/>
            <a:ext cx="3887787" cy="3240088"/>
          </a:xfrm>
          <a:prstGeom prst="rect">
            <a:avLst/>
          </a:prstGeom>
          <a:noFill/>
          <a:ln w="9525">
            <a:noFill/>
            <a:miter lim="800000"/>
            <a:headEnd/>
            <a:tailEnd/>
          </a:ln>
        </p:spPr>
        <p:txBody>
          <a:bodyPr/>
          <a:lstStyle/>
          <a:p>
            <a:pPr marL="342900" indent="-342900">
              <a:lnSpc>
                <a:spcPct val="80000"/>
              </a:lnSpc>
              <a:buFontTx/>
              <a:buChar char="•"/>
            </a:pPr>
            <a:r>
              <a:rPr lang="ja-JP" altLang="en-US" sz="2000">
                <a:solidFill>
                  <a:schemeClr val="tx1"/>
                </a:solidFill>
              </a:rPr>
              <a:t>これまでの周波数分析法に比べ</a:t>
            </a:r>
            <a:r>
              <a:rPr lang="en-US" altLang="ja-JP" sz="2000"/>
              <a:t>10</a:t>
            </a:r>
            <a:r>
              <a:rPr lang="ja-JP" altLang="en-US" sz="2000"/>
              <a:t>万～</a:t>
            </a:r>
            <a:r>
              <a:rPr lang="en-US" altLang="ja-JP" sz="2000"/>
              <a:t>100</a:t>
            </a:r>
            <a:r>
              <a:rPr lang="ja-JP" altLang="en-US" sz="2000"/>
              <a:t>億倍以上</a:t>
            </a:r>
            <a:r>
              <a:rPr lang="ja-JP" altLang="en-US" sz="2000">
                <a:solidFill>
                  <a:schemeClr val="tx1"/>
                </a:solidFill>
              </a:rPr>
              <a:t>の精度の向上 </a:t>
            </a:r>
          </a:p>
          <a:p>
            <a:pPr marL="742950" lvl="1" indent="-285750">
              <a:lnSpc>
                <a:spcPct val="80000"/>
              </a:lnSpc>
              <a:buFontTx/>
              <a:buChar char="–"/>
            </a:pPr>
            <a:r>
              <a:rPr lang="ja-JP" altLang="en-US">
                <a:solidFill>
                  <a:schemeClr val="tx1"/>
                </a:solidFill>
              </a:rPr>
              <a:t>一般的な</a:t>
            </a:r>
            <a:r>
              <a:rPr lang="en-US" altLang="ja-JP">
                <a:solidFill>
                  <a:schemeClr val="tx1"/>
                </a:solidFill>
              </a:rPr>
              <a:t>DFT (Discrete Fourier Transform)</a:t>
            </a:r>
          </a:p>
          <a:p>
            <a:pPr marL="742950" lvl="1" indent="-285750">
              <a:lnSpc>
                <a:spcPct val="80000"/>
              </a:lnSpc>
              <a:buFontTx/>
              <a:buChar char="–"/>
            </a:pPr>
            <a:r>
              <a:rPr lang="ja-JP" altLang="en-US">
                <a:solidFill>
                  <a:schemeClr val="tx1"/>
                </a:solidFill>
              </a:rPr>
              <a:t>調和形の周波数解析法の中で最も解析精度が高いといわれる</a:t>
            </a:r>
            <a:r>
              <a:rPr lang="en-US" altLang="ja-JP">
                <a:solidFill>
                  <a:schemeClr val="tx1"/>
                </a:solidFill>
              </a:rPr>
              <a:t>GHA </a:t>
            </a:r>
            <a:r>
              <a:rPr lang="ja-JP" altLang="en-US">
                <a:solidFill>
                  <a:schemeClr val="tx1"/>
                </a:solidFill>
              </a:rPr>
              <a:t>（</a:t>
            </a:r>
            <a:r>
              <a:rPr lang="en-US" altLang="ja-JP">
                <a:solidFill>
                  <a:schemeClr val="tx1"/>
                </a:solidFill>
              </a:rPr>
              <a:t>General Harmonic Analysis</a:t>
            </a:r>
            <a:r>
              <a:rPr lang="ja-JP" altLang="en-US">
                <a:solidFill>
                  <a:schemeClr val="tx1"/>
                </a:solidFill>
              </a:rPr>
              <a:t>）。 </a:t>
            </a:r>
          </a:p>
        </p:txBody>
      </p:sp>
      <p:sp>
        <p:nvSpPr>
          <p:cNvPr id="240646" name="Text Box 6"/>
          <p:cNvSpPr txBox="1">
            <a:spLocks noChangeArrowheads="1"/>
          </p:cNvSpPr>
          <p:nvPr/>
        </p:nvSpPr>
        <p:spPr bwMode="auto">
          <a:xfrm>
            <a:off x="5435600" y="5229225"/>
            <a:ext cx="3168650" cy="835025"/>
          </a:xfrm>
          <a:prstGeom prst="rect">
            <a:avLst/>
          </a:prstGeom>
          <a:noFill/>
          <a:ln w="9525" algn="ctr">
            <a:noFill/>
            <a:miter lim="800000"/>
            <a:headEnd/>
            <a:tailEnd/>
          </a:ln>
          <a:effectLst/>
        </p:spPr>
        <p:txBody>
          <a:bodyPr>
            <a:spAutoFit/>
          </a:bodyPr>
          <a:lstStyle/>
          <a:p>
            <a:pPr marL="342900" indent="-342900">
              <a:spcBef>
                <a:spcPct val="50000"/>
              </a:spcBef>
            </a:pPr>
            <a:r>
              <a:rPr lang="ja-JP" altLang="en-US"/>
              <a:t>　　正規化した周波数なので、１</a:t>
            </a:r>
            <a:r>
              <a:rPr lang="en-US" altLang="ja-JP"/>
              <a:t>Hz</a:t>
            </a:r>
            <a:r>
              <a:rPr lang="ja-JP" altLang="en-US"/>
              <a:t>が窓内の１周期分に相当します</a:t>
            </a:r>
          </a:p>
        </p:txBody>
      </p:sp>
    </p:spTree>
    <p:extLst>
      <p:ext uri="{BB962C8B-B14F-4D97-AF65-F5344CB8AC3E}">
        <p14:creationId xmlns:p14="http://schemas.microsoft.com/office/powerpoint/2010/main" val="2025061855"/>
      </p:ext>
    </p:extLst>
  </p:cSld>
  <p:clrMapOvr>
    <a:masterClrMapping/>
  </p:clrMapOvr>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lumMod val="1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lumMod val="1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lumMod val="1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accent6">
              <a:lumMod val="10000"/>
            </a:schemeClr>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53</TotalTime>
  <Words>1372</Words>
  <Application>Microsoft Office PowerPoint</Application>
  <PresentationFormat>画面に合わせる (4:3)</PresentationFormat>
  <Paragraphs>244</Paragraphs>
  <Slides>21</Slides>
  <Notes>10</Notes>
  <HiddenSlides>0</HiddenSlides>
  <MMClips>1</MMClips>
  <ScaleCrop>false</ScaleCrop>
  <HeadingPairs>
    <vt:vector size="6" baseType="variant">
      <vt:variant>
        <vt:lpstr>テーマ</vt:lpstr>
      </vt:variant>
      <vt:variant>
        <vt:i4>6</vt:i4>
      </vt:variant>
      <vt:variant>
        <vt:lpstr>埋め込まれた OLE サーバー</vt:lpstr>
      </vt:variant>
      <vt:variant>
        <vt:i4>3</vt:i4>
      </vt:variant>
      <vt:variant>
        <vt:lpstr>スライド タイトル</vt:lpstr>
      </vt:variant>
      <vt:variant>
        <vt:i4>21</vt:i4>
      </vt:variant>
    </vt:vector>
  </HeadingPairs>
  <TitlesOfParts>
    <vt:vector size="30" baseType="lpstr">
      <vt:lpstr>Balloons</vt:lpstr>
      <vt:lpstr>3_Balloons</vt:lpstr>
      <vt:lpstr>4_Balloons</vt:lpstr>
      <vt:lpstr>2_Balloons</vt:lpstr>
      <vt:lpstr>6_Balloons</vt:lpstr>
      <vt:lpstr>10_Balloons</vt:lpstr>
      <vt:lpstr>数式</vt:lpstr>
      <vt:lpstr>Bitmap Image</vt:lpstr>
      <vt:lpstr>Microsoft 数式 3.0</vt:lpstr>
      <vt:lpstr>高分解能の信号解析とその応用</vt:lpstr>
      <vt:lpstr>講師の紹介 </vt:lpstr>
      <vt:lpstr>信号解析とは</vt:lpstr>
      <vt:lpstr>音を構成する波とは</vt:lpstr>
      <vt:lpstr>従来の周波数解析手法</vt:lpstr>
      <vt:lpstr>完全周期と不完全周期(FFT)</vt:lpstr>
      <vt:lpstr>分析窓とは</vt:lpstr>
      <vt:lpstr>Non-Harmonic Analysis</vt:lpstr>
      <vt:lpstr>これらの問題を解決すると・・・</vt:lpstr>
      <vt:lpstr>解析例</vt:lpstr>
      <vt:lpstr>短時間窓周波数解析</vt:lpstr>
      <vt:lpstr>減衰振動の特性</vt:lpstr>
      <vt:lpstr>主な適応分野</vt:lpstr>
      <vt:lpstr>断層撮影技術への応用</vt:lpstr>
      <vt:lpstr>SS-OCTとは</vt:lpstr>
      <vt:lpstr>OCTの基本原理</vt:lpstr>
      <vt:lpstr>現在のOCTが直面問題点</vt:lpstr>
      <vt:lpstr>PowerPoint プレゼンテーション</vt:lpstr>
      <vt:lpstr>PowerPoint プレゼンテーション</vt:lpstr>
      <vt:lpstr>１μｍ間隔のフリンジデータを用いたNHA精度の検証実験</vt:lpstr>
      <vt:lpstr>DFTとNHAの解析エラー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１０万～１００億倍の精度向上が可能な信号解析方法とその応用　 第１部</dc:title>
  <dc:creator>Shigeki HIROBAYASHI</dc:creator>
  <cp:lastModifiedBy>Shigeki HIROBAYASHI</cp:lastModifiedBy>
  <cp:revision>14</cp:revision>
  <dcterms:created xsi:type="dcterms:W3CDTF">2012-07-05T01:03:58Z</dcterms:created>
  <dcterms:modified xsi:type="dcterms:W3CDTF">2012-07-07T05:51:51Z</dcterms:modified>
</cp:coreProperties>
</file>