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303" r:id="rId3"/>
    <p:sldId id="273" r:id="rId4"/>
    <p:sldId id="298" r:id="rId5"/>
    <p:sldId id="274" r:id="rId6"/>
    <p:sldId id="304" r:id="rId7"/>
    <p:sldId id="305" r:id="rId8"/>
    <p:sldId id="306" r:id="rId9"/>
    <p:sldId id="307" r:id="rId10"/>
    <p:sldId id="308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8AB6FE"/>
    <a:srgbClr val="FFE6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97" autoAdjust="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96F75-B8C0-44B2-9D19-B8C5139B0462}" type="datetimeFigureOut">
              <a:rPr kumimoji="1" lang="ja-JP" altLang="en-US" smtClean="0"/>
              <a:pPr/>
              <a:t>2012/7/7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D2AA0-78B4-4494-9413-CF689013D63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富山大の</a:t>
            </a:r>
            <a:r>
              <a:rPr kumimoji="1" lang="en-US" altLang="ja-JP" dirty="0" smtClean="0"/>
              <a:t>…</a:t>
            </a:r>
            <a:r>
              <a:rPr kumimoji="1" lang="ja-JP" altLang="en-US" dirty="0" err="1" smtClean="0"/>
              <a:t>。</a:t>
            </a:r>
            <a:r>
              <a:rPr kumimoji="1" lang="ja-JP" altLang="en-US" dirty="0" smtClean="0"/>
              <a:t>低温低速分子ビームを用いた</a:t>
            </a:r>
            <a:r>
              <a:rPr kumimoji="1" lang="en-US" altLang="ja-JP" dirty="0" smtClean="0"/>
              <a:t>…</a:t>
            </a:r>
            <a:r>
              <a:rPr kumimoji="1" lang="ja-JP" altLang="en-US" dirty="0" err="1" smtClean="0"/>
              <a:t>。</a:t>
            </a:r>
            <a:r>
              <a:rPr kumimoji="1" lang="ja-JP" altLang="en-US" dirty="0" smtClean="0"/>
              <a:t>今年からこの新学術</a:t>
            </a:r>
            <a:r>
              <a:rPr kumimoji="1" lang="en-US" altLang="ja-JP" dirty="0" smtClean="0"/>
              <a:t>…</a:t>
            </a:r>
            <a:r>
              <a:rPr kumimoji="1" lang="ja-JP" altLang="en-US" dirty="0" err="1" smtClean="0"/>
              <a:t>。</a:t>
            </a:r>
            <a:r>
              <a:rPr kumimoji="1" lang="ja-JP" altLang="en-US" dirty="0" smtClean="0"/>
              <a:t>極低温分子気体</a:t>
            </a:r>
            <a:r>
              <a:rPr kumimoji="1" lang="en-US" altLang="ja-JP" dirty="0" smtClean="0"/>
              <a:t>…AMO…</a:t>
            </a:r>
            <a:r>
              <a:rPr kumimoji="1" lang="ja-JP" altLang="en-US" dirty="0" err="1" smtClean="0"/>
              <a:t>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D2AA0-78B4-4494-9413-CF689013D63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53BBF-A88E-4A4A-BA40-7B31EF285DBF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92B00-ACAA-4030-AEC9-54AAAF79E147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53BBF-A88E-4A4A-BA40-7B31EF285DBF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92B00-ACAA-4030-AEC9-54AAAF79E147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53BBF-A88E-4A4A-BA40-7B31EF285DBF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92B00-ACAA-4030-AEC9-54AAAF79E147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53BBF-A88E-4A4A-BA40-7B31EF285DBF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92B00-ACAA-4030-AEC9-54AAAF79E147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53BBF-A88E-4A4A-BA40-7B31EF285DBF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92B00-ACAA-4030-AEC9-54AAAF79E147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53BBF-A88E-4A4A-BA40-7B31EF285DBF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92B00-ACAA-4030-AEC9-54AAAF79E147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53BBF-A88E-4A4A-BA40-7B31EF285DBF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92B00-ACAA-4030-AEC9-54AAAF79E147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53BBF-A88E-4A4A-BA40-7B31EF285DBF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92B00-ACAA-4030-AEC9-54AAAF79E147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53BBF-A88E-4A4A-BA40-7B31EF285DBF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92B00-ACAA-4030-AEC9-54AAAF79E147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53BBF-A88E-4A4A-BA40-7B31EF285DBF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92B00-ACAA-4030-AEC9-54AAAF79E147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53BBF-A88E-4A4A-BA40-7B31EF285DBF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92B00-ACAA-4030-AEC9-54AAAF79E147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5D53BBF-A88E-4A4A-BA40-7B31EF285DBF}" type="datetimeFigureOut">
              <a:rPr lang="en-US" smtClean="0"/>
              <a:pPr/>
              <a:t>7/7/2012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A192B00-ACAA-4030-AEC9-54AAAF79E147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981200"/>
            <a:ext cx="6858000" cy="1295400"/>
          </a:xfrm>
        </p:spPr>
        <p:txBody>
          <a:bodyPr>
            <a:noAutofit/>
          </a:bodyPr>
          <a:lstStyle/>
          <a:p>
            <a:r>
              <a:rPr lang="ja-JP" altLang="en-US" sz="4400" dirty="0" smtClean="0">
                <a:latin typeface="+mj-ea"/>
              </a:rPr>
              <a:t>原子分子の運動制御と</a:t>
            </a:r>
            <a:r>
              <a:rPr lang="en-US" altLang="ja-JP" sz="4400" dirty="0" smtClean="0">
                <a:latin typeface="+mj-ea"/>
              </a:rPr>
              <a:t/>
            </a:r>
            <a:br>
              <a:rPr lang="en-US" altLang="ja-JP" sz="4400" dirty="0" smtClean="0">
                <a:latin typeface="+mj-ea"/>
              </a:rPr>
            </a:br>
            <a:r>
              <a:rPr lang="ja-JP" altLang="en-US" sz="4400" dirty="0" smtClean="0">
                <a:latin typeface="+mj-ea"/>
              </a:rPr>
              <a:t>レーザー分光</a:t>
            </a:r>
            <a:r>
              <a:rPr lang="en-US" altLang="ja-JP" sz="4400" dirty="0" smtClean="0">
                <a:latin typeface="+mj-ea"/>
              </a:rPr>
              <a:t/>
            </a:r>
            <a:br>
              <a:rPr lang="en-US" altLang="ja-JP" sz="4400" dirty="0" smtClean="0">
                <a:latin typeface="+mj-ea"/>
              </a:rPr>
            </a:br>
            <a:endParaRPr lang="en-US" sz="4400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343400"/>
            <a:ext cx="7010400" cy="1752600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+mn-ea"/>
              </a:rPr>
              <a:t>榎本　勝成</a:t>
            </a:r>
            <a:r>
              <a:rPr lang="en-US" sz="2800" dirty="0" smtClean="0">
                <a:latin typeface="+mn-ea"/>
              </a:rPr>
              <a:t>   </a:t>
            </a:r>
            <a:r>
              <a:rPr lang="ja-JP" altLang="en-US" sz="2800" dirty="0" smtClean="0">
                <a:latin typeface="+mn-ea"/>
              </a:rPr>
              <a:t>（富山大学理学部物理学科）</a:t>
            </a:r>
            <a:endParaRPr lang="en-US" sz="2800" dirty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8537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ja-JP" dirty="0" smtClean="0">
                <a:latin typeface="AR P丸ゴシック体M" pitchFamily="50" charset="-128"/>
                <a:ea typeface="AR P丸ゴシック体M" pitchFamily="50" charset="-128"/>
              </a:rPr>
              <a:t>富山大学とKAGRAグループの重力波検出に関する合同ワークショップ</a:t>
            </a:r>
            <a:r>
              <a:rPr lang="ja-JP" altLang="en-US" dirty="0" smtClean="0">
                <a:latin typeface="+mn-ea"/>
              </a:rPr>
              <a:t>　　</a:t>
            </a:r>
            <a:r>
              <a:rPr lang="en-US" dirty="0" smtClean="0">
                <a:latin typeface="+mn-ea"/>
              </a:rPr>
              <a:t>2012/7/7</a:t>
            </a:r>
            <a:endParaRPr lang="en-US" dirty="0">
              <a:latin typeface="+mn-e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1219200"/>
            <a:ext cx="7848600" cy="2362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　</a:t>
            </a:r>
            <a:r>
              <a:rPr kumimoji="0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/>
            </a:r>
            <a:br>
              <a:rPr kumimoji="0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066800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 smtClean="0">
                <a:latin typeface="+mn-ea"/>
                <a:ea typeface="+mn-ea"/>
              </a:rPr>
              <a:t>並進運動の操作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468" y="1066800"/>
            <a:ext cx="6838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+mn-ea"/>
                <a:sym typeface="Symbol"/>
              </a:rPr>
              <a:t>分子気体が数</a:t>
            </a:r>
            <a:r>
              <a:rPr lang="en-US" sz="2000" dirty="0" smtClean="0">
                <a:latin typeface="+mn-ea"/>
              </a:rPr>
              <a:t>K</a:t>
            </a:r>
            <a:r>
              <a:rPr lang="ja-JP" altLang="en-US" sz="2000" dirty="0" smtClean="0">
                <a:latin typeface="+mn-ea"/>
              </a:rPr>
              <a:t>程度まで冷却・減速できるようになった。</a:t>
            </a:r>
            <a:r>
              <a:rPr lang="en-US" sz="2000" dirty="0" smtClean="0">
                <a:latin typeface="+mn-ea"/>
              </a:rPr>
              <a:t> </a:t>
            </a:r>
            <a:endParaRPr lang="en-US" sz="2000" dirty="0">
              <a:latin typeface="+mn-ea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590800" y="1600200"/>
            <a:ext cx="5314275" cy="936486"/>
            <a:chOff x="2571075" y="1600200"/>
            <a:chExt cx="5314275" cy="936486"/>
          </a:xfrm>
        </p:grpSpPr>
        <p:sp>
          <p:nvSpPr>
            <p:cNvPr id="9" name="TextBox 8"/>
            <p:cNvSpPr txBox="1"/>
            <p:nvPr/>
          </p:nvSpPr>
          <p:spPr>
            <a:xfrm>
              <a:off x="2571075" y="1828800"/>
              <a:ext cx="53142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>
                  <a:latin typeface="+mn-ea"/>
                </a:rPr>
                <a:t>多くの手法で分子の並進運動が操作できる。</a:t>
              </a:r>
              <a:endParaRPr lang="en-US" altLang="ja-JP" sz="2000" dirty="0" smtClean="0">
                <a:latin typeface="+mn-ea"/>
              </a:endParaRPr>
            </a:p>
            <a:p>
              <a:r>
                <a:rPr lang="ja-JP" altLang="en-US" sz="2000" dirty="0" smtClean="0">
                  <a:latin typeface="+mn-ea"/>
                </a:rPr>
                <a:t>（静電磁場、交流電場、光　</a:t>
              </a:r>
              <a:r>
                <a:rPr lang="en-US" altLang="ja-JP" sz="2000" dirty="0" smtClean="0">
                  <a:latin typeface="+mn-ea"/>
                </a:rPr>
                <a:t>…</a:t>
              </a:r>
              <a:r>
                <a:rPr lang="ja-JP" altLang="en-US" sz="2000" dirty="0" smtClean="0">
                  <a:latin typeface="+mn-ea"/>
                </a:rPr>
                <a:t>）</a:t>
              </a:r>
              <a:endParaRPr lang="en-US" sz="2000" dirty="0" smtClean="0">
                <a:latin typeface="+mn-ea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4953000" y="1600200"/>
              <a:ext cx="381000" cy="2286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3270274" y="2590800"/>
            <a:ext cx="3740126" cy="690265"/>
            <a:chOff x="3270274" y="2590800"/>
            <a:chExt cx="3740126" cy="690265"/>
          </a:xfrm>
        </p:grpSpPr>
        <p:sp>
          <p:nvSpPr>
            <p:cNvPr id="10" name="TextBox 9"/>
            <p:cNvSpPr txBox="1"/>
            <p:nvPr/>
          </p:nvSpPr>
          <p:spPr>
            <a:xfrm>
              <a:off x="3270274" y="2819400"/>
              <a:ext cx="3740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0000CC"/>
                  </a:solidFill>
                  <a:latin typeface="+mn-ea"/>
                </a:rPr>
                <a:t>我々の手法</a:t>
              </a:r>
              <a:r>
                <a:rPr lang="en-US" sz="2400" dirty="0" smtClean="0">
                  <a:solidFill>
                    <a:srgbClr val="0000CC"/>
                  </a:solidFill>
                  <a:latin typeface="+mn-ea"/>
                </a:rPr>
                <a:t>: </a:t>
              </a:r>
              <a:r>
                <a:rPr lang="ja-JP" altLang="en-US" sz="2400" dirty="0" smtClean="0">
                  <a:solidFill>
                    <a:srgbClr val="0000CC"/>
                  </a:solidFill>
                  <a:latin typeface="+mn-ea"/>
                </a:rPr>
                <a:t>　マイクロ波</a:t>
              </a:r>
              <a:endParaRPr lang="en-US" sz="2400" dirty="0">
                <a:solidFill>
                  <a:srgbClr val="0000CC"/>
                </a:solidFill>
                <a:latin typeface="+mn-ea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4953000" y="2590800"/>
              <a:ext cx="381000" cy="2286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143000" y="3505200"/>
            <a:ext cx="7915134" cy="3200400"/>
            <a:chOff x="1143000" y="3505200"/>
            <a:chExt cx="7915134" cy="3200400"/>
          </a:xfrm>
        </p:grpSpPr>
        <p:sp>
          <p:nvSpPr>
            <p:cNvPr id="17" name="Rounded Rectangle 16"/>
            <p:cNvSpPr/>
            <p:nvPr/>
          </p:nvSpPr>
          <p:spPr>
            <a:xfrm>
              <a:off x="1143000" y="3505200"/>
              <a:ext cx="4038600" cy="1828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87762" y="3581400"/>
              <a:ext cx="27318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latin typeface="+mn-ea"/>
                </a:rPr>
                <a:t>マイクロ波の利点</a:t>
              </a:r>
              <a:r>
                <a:rPr lang="en-US" sz="2400" dirty="0" smtClean="0">
                  <a:latin typeface="+mn-ea"/>
                </a:rPr>
                <a:t>:</a:t>
              </a:r>
              <a:endParaRPr lang="en-US" sz="2400" dirty="0">
                <a:latin typeface="+mn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00200" y="4114800"/>
              <a:ext cx="30652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ea"/>
                </a:rPr>
                <a:t>High-field-seeking (HFS) </a:t>
              </a:r>
            </a:p>
            <a:p>
              <a:r>
                <a:rPr lang="ja-JP" altLang="en-US" sz="2000" dirty="0" smtClean="0">
                  <a:latin typeface="+mn-ea"/>
                </a:rPr>
                <a:t>状態を捕捉できる。</a:t>
              </a:r>
              <a:endParaRPr lang="en-US" sz="2000" dirty="0" smtClean="0">
                <a:latin typeface="+mn-ea"/>
              </a:endParaRPr>
            </a:p>
          </p:txBody>
        </p:sp>
        <p:graphicFrame>
          <p:nvGraphicFramePr>
            <p:cNvPr id="41985" name="Object 1"/>
            <p:cNvGraphicFramePr>
              <a:graphicFrameLocks noChangeAspect="1"/>
            </p:cNvGraphicFramePr>
            <p:nvPr/>
          </p:nvGraphicFramePr>
          <p:xfrm>
            <a:off x="5181600" y="3657600"/>
            <a:ext cx="3876534" cy="3048000"/>
          </p:xfrm>
          <a:graphic>
            <a:graphicData uri="http://schemas.openxmlformats.org/presentationml/2006/ole">
              <p:oleObj spid="_x0000_s41985" name="Graph" r:id="rId3" imgW="3676320" imgH="2891520" progId="">
                <p:embed/>
              </p:oleObj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5562600" y="3505200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+mn-ea"/>
                </a:rPr>
                <a:t>２原子分子のシュタルクシフト</a:t>
              </a:r>
              <a:endParaRPr lang="en-US" dirty="0">
                <a:latin typeface="+mn-ea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371600" y="4876800"/>
              <a:ext cx="36797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DeMille</a:t>
              </a:r>
              <a:r>
                <a:rPr lang="en-US" altLang="ja-JP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ja-JP" sz="1400" i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et </a:t>
              </a:r>
              <a:r>
                <a:rPr lang="en-US" altLang="ja-JP" sz="1400" i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al</a:t>
              </a:r>
              <a:r>
                <a:rPr lang="en-US" altLang="ja-JP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altLang="ja-JP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Eur. </a:t>
              </a:r>
              <a:r>
                <a:rPr lang="en-US" altLang="ja-JP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Phys. </a:t>
              </a:r>
              <a:r>
                <a:rPr lang="en-US" altLang="ja-JP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J. D </a:t>
              </a:r>
              <a:r>
                <a:rPr lang="en-US" altLang="ja-JP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31</a:t>
              </a:r>
              <a:r>
                <a:rPr lang="en-US" altLang="ja-JP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, 375 </a:t>
              </a:r>
              <a:r>
                <a:rPr lang="en-US" altLang="ja-JP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en-US" altLang="ja-JP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2004)</a:t>
              </a:r>
              <a:endParaRPr lang="en-US" altLang="ja-JP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Up-Down Arrow 22"/>
            <p:cNvSpPr/>
            <p:nvPr/>
          </p:nvSpPr>
          <p:spPr>
            <a:xfrm>
              <a:off x="3048000" y="5486400"/>
              <a:ext cx="152400" cy="3048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95400" y="5867400"/>
              <a:ext cx="48029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>
                  <a:latin typeface="+mn-ea"/>
                </a:rPr>
                <a:t>アーンショーの定理により、</a:t>
              </a:r>
              <a:endParaRPr lang="en-US" altLang="ja-JP" sz="2000" dirty="0" smtClean="0">
                <a:latin typeface="+mn-ea"/>
              </a:endParaRPr>
            </a:p>
            <a:p>
              <a:r>
                <a:rPr lang="en-US" sz="2000" dirty="0" smtClean="0">
                  <a:latin typeface="+mn-ea"/>
                </a:rPr>
                <a:t>HFS</a:t>
              </a:r>
              <a:r>
                <a:rPr lang="ja-JP" altLang="en-US" sz="2000" dirty="0" smtClean="0">
                  <a:latin typeface="+mn-ea"/>
                </a:rPr>
                <a:t>状態は静電磁場では捕捉できない。</a:t>
              </a:r>
              <a:endParaRPr lang="en-US" sz="2000" dirty="0"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極低温原子気体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43200" y="1219200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原子の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AR P丸ゴシック体M" pitchFamily="50" charset="-128"/>
                <a:ea typeface="AR P丸ゴシック体M" pitchFamily="50" charset="-128"/>
              </a:rPr>
              <a:t>レーザー冷却</a:t>
            </a:r>
            <a:r>
              <a:rPr kumimoji="1"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＋蒸発冷却</a:t>
            </a:r>
            <a:endParaRPr kumimoji="1" lang="ja-JP" altLang="en-US" sz="24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62200" y="1905000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AR P丸ゴシック体M" pitchFamily="50" charset="-128"/>
                <a:ea typeface="AR P丸ゴシック体M" pitchFamily="50" charset="-128"/>
              </a:rPr>
              <a:t>～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 P丸ゴシック体M" pitchFamily="50" charset="-128"/>
                <a:ea typeface="AR P丸ゴシック体M" pitchFamily="50" charset="-128"/>
              </a:rPr>
              <a:t>1 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AR P丸ゴシック体M" pitchFamily="50" charset="-128"/>
                <a:ea typeface="AR P丸ゴシック体M" pitchFamily="50" charset="-128"/>
              </a:rPr>
              <a:t>nK</a:t>
            </a:r>
            <a:r>
              <a:rPr kumimoji="1" lang="en-US" altLang="ja-JP" sz="2400" dirty="0" smtClean="0">
                <a:latin typeface="AR P丸ゴシック体M" pitchFamily="50" charset="-128"/>
                <a:ea typeface="AR P丸ゴシック体M" pitchFamily="50" charset="-128"/>
              </a:rPr>
              <a:t>, </a:t>
            </a:r>
            <a:r>
              <a:rPr kumimoji="1"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～</a:t>
            </a:r>
            <a:r>
              <a:rPr kumimoji="1" lang="en-US" altLang="ja-JP" sz="2400" dirty="0" smtClean="0">
                <a:latin typeface="AR P丸ゴシック体M" pitchFamily="50" charset="-128"/>
                <a:ea typeface="AR P丸ゴシック体M" pitchFamily="50" charset="-128"/>
              </a:rPr>
              <a:t>10^5</a:t>
            </a:r>
            <a:r>
              <a:rPr kumimoji="1"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個の極低温希薄原子気体</a:t>
            </a:r>
            <a:endParaRPr kumimoji="1" lang="ja-JP" altLang="en-US" sz="24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4800600" y="1676400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00200" y="2450068"/>
            <a:ext cx="675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 P丸ゴシック体M" pitchFamily="50" charset="-128"/>
                <a:ea typeface="AR P丸ゴシック体M" pitchFamily="50" charset="-128"/>
              </a:rPr>
              <a:t>Bose-Einstein</a:t>
            </a:r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凝縮、</a:t>
            </a:r>
            <a:r>
              <a:rPr kumimoji="1" lang="en-US" altLang="ja-JP" sz="2000" dirty="0" smtClean="0">
                <a:latin typeface="AR P丸ゴシック体M" pitchFamily="50" charset="-128"/>
                <a:ea typeface="AR P丸ゴシック体M" pitchFamily="50" charset="-128"/>
              </a:rPr>
              <a:t>BCS</a:t>
            </a:r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超流動の研究。高い可視性・操作性。</a:t>
            </a:r>
            <a:endParaRPr kumimoji="1" lang="ja-JP" altLang="en-US" sz="20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95400" y="3048000"/>
            <a:ext cx="7172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00CC"/>
                </a:solidFill>
                <a:latin typeface="AR P丸ゴシック体M" pitchFamily="50" charset="-128"/>
                <a:ea typeface="AR P丸ゴシック体M" pitchFamily="50" charset="-128"/>
              </a:rPr>
              <a:t>（～</a:t>
            </a:r>
            <a:r>
              <a:rPr kumimoji="1" lang="en-US" altLang="ja-JP" sz="2000" dirty="0" smtClean="0">
                <a:solidFill>
                  <a:srgbClr val="0000CC"/>
                </a:solidFill>
                <a:latin typeface="AR P丸ゴシック体M" pitchFamily="50" charset="-128"/>
                <a:ea typeface="AR P丸ゴシック体M" pitchFamily="50" charset="-128"/>
              </a:rPr>
              <a:t>2007,</a:t>
            </a:r>
            <a:r>
              <a:rPr kumimoji="1" lang="ja-JP" altLang="en-US" sz="2000" dirty="0" smtClean="0">
                <a:solidFill>
                  <a:srgbClr val="0000CC"/>
                </a:solidFill>
                <a:latin typeface="AR P丸ゴシック体M" pitchFamily="50" charset="-128"/>
                <a:ea typeface="AR P丸ゴシック体M" pitchFamily="50" charset="-128"/>
              </a:rPr>
              <a:t>＠京都大学） </a:t>
            </a:r>
            <a:endParaRPr kumimoji="1" lang="en-US" altLang="ja-JP" sz="2000" dirty="0" smtClean="0">
              <a:solidFill>
                <a:srgbClr val="0000CC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sz="2000" dirty="0" smtClean="0">
                <a:solidFill>
                  <a:srgbClr val="0000CC"/>
                </a:solidFill>
                <a:latin typeface="AR P丸ゴシック体M" pitchFamily="50" charset="-128"/>
                <a:ea typeface="AR P丸ゴシック体M" pitchFamily="50" charset="-128"/>
              </a:rPr>
              <a:t>極低温</a:t>
            </a:r>
            <a:r>
              <a:rPr kumimoji="1" lang="en-US" altLang="ja-JP" sz="2000" dirty="0" err="1" smtClean="0">
                <a:solidFill>
                  <a:srgbClr val="0000CC"/>
                </a:solidFill>
                <a:latin typeface="AR P丸ゴシック体M" pitchFamily="50" charset="-128"/>
                <a:ea typeface="AR P丸ゴシック体M" pitchFamily="50" charset="-128"/>
              </a:rPr>
              <a:t>Yb</a:t>
            </a:r>
            <a:r>
              <a:rPr kumimoji="1" lang="ja-JP" altLang="en-US" sz="2000" dirty="0" smtClean="0">
                <a:solidFill>
                  <a:srgbClr val="0000CC"/>
                </a:solidFill>
                <a:latin typeface="AR P丸ゴシック体M" pitchFamily="50" charset="-128"/>
                <a:ea typeface="AR P丸ゴシック体M" pitchFamily="50" charset="-128"/>
              </a:rPr>
              <a:t>原子気体を用いた、</a:t>
            </a:r>
            <a:r>
              <a:rPr kumimoji="1" lang="en-US" altLang="ja-JP" sz="2000" dirty="0" smtClean="0">
                <a:solidFill>
                  <a:srgbClr val="0000CC"/>
                </a:solidFill>
                <a:latin typeface="AR P丸ゴシック体M" pitchFamily="50" charset="-128"/>
                <a:ea typeface="AR P丸ゴシック体M" pitchFamily="50" charset="-128"/>
              </a:rPr>
              <a:t>Yb</a:t>
            </a:r>
            <a:r>
              <a:rPr kumimoji="1" lang="en-US" altLang="ja-JP" sz="2000" baseline="-25000" dirty="0" smtClean="0">
                <a:solidFill>
                  <a:srgbClr val="0000CC"/>
                </a:solidFill>
                <a:latin typeface="AR P丸ゴシック体M" pitchFamily="50" charset="-128"/>
                <a:ea typeface="AR P丸ゴシック体M" pitchFamily="50" charset="-128"/>
              </a:rPr>
              <a:t>2</a:t>
            </a:r>
            <a:r>
              <a:rPr kumimoji="1" lang="ja-JP" altLang="en-US" sz="2000" dirty="0" smtClean="0">
                <a:solidFill>
                  <a:srgbClr val="0000CC"/>
                </a:solidFill>
                <a:latin typeface="AR P丸ゴシック体M" pitchFamily="50" charset="-128"/>
                <a:ea typeface="AR P丸ゴシック体M" pitchFamily="50" charset="-128"/>
              </a:rPr>
              <a:t>分子の分光（光会合分光）研究</a:t>
            </a:r>
            <a:endParaRPr kumimoji="1" lang="ja-JP" altLang="en-US" sz="2000" dirty="0">
              <a:solidFill>
                <a:srgbClr val="0000CC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pic>
        <p:nvPicPr>
          <p:cNvPr id="10" name="Picture 15" descr="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8778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81200"/>
            <a:ext cx="889000" cy="820738"/>
          </a:xfrm>
          <a:prstGeom prst="rect">
            <a:avLst/>
          </a:prstGeom>
          <a:noFill/>
        </p:spPr>
      </p:pic>
      <p:sp>
        <p:nvSpPr>
          <p:cNvPr id="12" name="下矢印 11"/>
          <p:cNvSpPr/>
          <p:nvPr/>
        </p:nvSpPr>
        <p:spPr>
          <a:xfrm>
            <a:off x="762000" y="16764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95400" y="198120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 P丸ゴシック体M" pitchFamily="50" charset="-128"/>
                <a:ea typeface="AR P丸ゴシック体M" pitchFamily="50" charset="-128"/>
              </a:rPr>
              <a:t>BEC</a:t>
            </a:r>
            <a:endParaRPr kumimoji="1" lang="ja-JP" altLang="en-US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pic>
        <p:nvPicPr>
          <p:cNvPr id="15" name="Picture 1028" descr="C:\Documents and Settings\榎本勝成\My Documents\My Pictures\Takahashi_group\KIF_5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974068"/>
            <a:ext cx="2895600" cy="2171700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609600" y="6183868"/>
            <a:ext cx="18742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AR P丸ゴシック体M" pitchFamily="50" charset="-128"/>
                <a:ea typeface="AR P丸ゴシック体M" pitchFamily="50" charset="-128"/>
              </a:rPr>
              <a:t>光トラップ光学系</a:t>
            </a:r>
            <a:endParaRPr kumimoji="1" lang="ja-JP" altLang="en-US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grpSp>
        <p:nvGrpSpPr>
          <p:cNvPr id="62" name="グループ化 61"/>
          <p:cNvGrpSpPr/>
          <p:nvPr/>
        </p:nvGrpSpPr>
        <p:grpSpPr>
          <a:xfrm>
            <a:off x="3124200" y="3897868"/>
            <a:ext cx="3048000" cy="2398931"/>
            <a:chOff x="3276600" y="3810000"/>
            <a:chExt cx="3048000" cy="2398931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3425304" y="4074434"/>
              <a:ext cx="1446681" cy="1515074"/>
              <a:chOff x="874" y="720"/>
              <a:chExt cx="2438" cy="2368"/>
            </a:xfrm>
          </p:grpSpPr>
          <p:sp>
            <p:nvSpPr>
              <p:cNvPr id="46" name="Freeform 4"/>
              <p:cNvSpPr>
                <a:spLocks/>
              </p:cNvSpPr>
              <p:nvPr/>
            </p:nvSpPr>
            <p:spPr bwMode="auto">
              <a:xfrm>
                <a:off x="874" y="1872"/>
                <a:ext cx="2400" cy="12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864"/>
                  </a:cxn>
                  <a:cxn ang="0">
                    <a:pos x="192" y="1392"/>
                  </a:cxn>
                  <a:cxn ang="0">
                    <a:pos x="336" y="1728"/>
                  </a:cxn>
                  <a:cxn ang="0">
                    <a:pos x="576" y="1968"/>
                  </a:cxn>
                  <a:cxn ang="0">
                    <a:pos x="816" y="2016"/>
                  </a:cxn>
                  <a:cxn ang="0">
                    <a:pos x="1056" y="1872"/>
                  </a:cxn>
                  <a:cxn ang="0">
                    <a:pos x="1296" y="1536"/>
                  </a:cxn>
                  <a:cxn ang="0">
                    <a:pos x="1536" y="1200"/>
                  </a:cxn>
                  <a:cxn ang="0">
                    <a:pos x="1872" y="960"/>
                  </a:cxn>
                  <a:cxn ang="0">
                    <a:pos x="2256" y="816"/>
                  </a:cxn>
                  <a:cxn ang="0">
                    <a:pos x="2736" y="720"/>
                  </a:cxn>
                  <a:cxn ang="0">
                    <a:pos x="3312" y="672"/>
                  </a:cxn>
                </a:cxnLst>
                <a:rect l="0" t="0" r="r" b="b"/>
                <a:pathLst>
                  <a:path w="3312" h="2032">
                    <a:moveTo>
                      <a:pt x="0" y="0"/>
                    </a:moveTo>
                    <a:cubicBezTo>
                      <a:pt x="32" y="316"/>
                      <a:pt x="64" y="632"/>
                      <a:pt x="96" y="864"/>
                    </a:cubicBezTo>
                    <a:cubicBezTo>
                      <a:pt x="128" y="1096"/>
                      <a:pt x="152" y="1248"/>
                      <a:pt x="192" y="1392"/>
                    </a:cubicBezTo>
                    <a:cubicBezTo>
                      <a:pt x="232" y="1536"/>
                      <a:pt x="272" y="1632"/>
                      <a:pt x="336" y="1728"/>
                    </a:cubicBezTo>
                    <a:cubicBezTo>
                      <a:pt x="400" y="1824"/>
                      <a:pt x="496" y="1920"/>
                      <a:pt x="576" y="1968"/>
                    </a:cubicBezTo>
                    <a:cubicBezTo>
                      <a:pt x="656" y="2016"/>
                      <a:pt x="736" y="2032"/>
                      <a:pt x="816" y="2016"/>
                    </a:cubicBezTo>
                    <a:cubicBezTo>
                      <a:pt x="896" y="2000"/>
                      <a:pt x="976" y="1952"/>
                      <a:pt x="1056" y="1872"/>
                    </a:cubicBezTo>
                    <a:cubicBezTo>
                      <a:pt x="1136" y="1792"/>
                      <a:pt x="1216" y="1648"/>
                      <a:pt x="1296" y="1536"/>
                    </a:cubicBezTo>
                    <a:cubicBezTo>
                      <a:pt x="1376" y="1424"/>
                      <a:pt x="1440" y="1296"/>
                      <a:pt x="1536" y="1200"/>
                    </a:cubicBezTo>
                    <a:cubicBezTo>
                      <a:pt x="1632" y="1104"/>
                      <a:pt x="1752" y="1024"/>
                      <a:pt x="1872" y="960"/>
                    </a:cubicBezTo>
                    <a:cubicBezTo>
                      <a:pt x="1992" y="896"/>
                      <a:pt x="2112" y="856"/>
                      <a:pt x="2256" y="816"/>
                    </a:cubicBezTo>
                    <a:cubicBezTo>
                      <a:pt x="2400" y="776"/>
                      <a:pt x="2560" y="744"/>
                      <a:pt x="2736" y="720"/>
                    </a:cubicBezTo>
                    <a:cubicBezTo>
                      <a:pt x="2912" y="696"/>
                      <a:pt x="3112" y="684"/>
                      <a:pt x="3312" y="672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47" name="Freeform 5"/>
              <p:cNvSpPr>
                <a:spLocks/>
              </p:cNvSpPr>
              <p:nvPr/>
            </p:nvSpPr>
            <p:spPr bwMode="auto">
              <a:xfrm>
                <a:off x="874" y="720"/>
                <a:ext cx="2352" cy="1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864"/>
                  </a:cxn>
                  <a:cxn ang="0">
                    <a:pos x="192" y="1392"/>
                  </a:cxn>
                  <a:cxn ang="0">
                    <a:pos x="336" y="1728"/>
                  </a:cxn>
                  <a:cxn ang="0">
                    <a:pos x="576" y="1968"/>
                  </a:cxn>
                  <a:cxn ang="0">
                    <a:pos x="816" y="2016"/>
                  </a:cxn>
                  <a:cxn ang="0">
                    <a:pos x="1056" y="1872"/>
                  </a:cxn>
                  <a:cxn ang="0">
                    <a:pos x="1296" y="1536"/>
                  </a:cxn>
                  <a:cxn ang="0">
                    <a:pos x="1536" y="1200"/>
                  </a:cxn>
                  <a:cxn ang="0">
                    <a:pos x="1872" y="960"/>
                  </a:cxn>
                  <a:cxn ang="0">
                    <a:pos x="2256" y="816"/>
                  </a:cxn>
                  <a:cxn ang="0">
                    <a:pos x="2736" y="720"/>
                  </a:cxn>
                  <a:cxn ang="0">
                    <a:pos x="3312" y="672"/>
                  </a:cxn>
                </a:cxnLst>
                <a:rect l="0" t="0" r="r" b="b"/>
                <a:pathLst>
                  <a:path w="3312" h="2032">
                    <a:moveTo>
                      <a:pt x="0" y="0"/>
                    </a:moveTo>
                    <a:cubicBezTo>
                      <a:pt x="32" y="316"/>
                      <a:pt x="64" y="632"/>
                      <a:pt x="96" y="864"/>
                    </a:cubicBezTo>
                    <a:cubicBezTo>
                      <a:pt x="128" y="1096"/>
                      <a:pt x="152" y="1248"/>
                      <a:pt x="192" y="1392"/>
                    </a:cubicBezTo>
                    <a:cubicBezTo>
                      <a:pt x="232" y="1536"/>
                      <a:pt x="272" y="1632"/>
                      <a:pt x="336" y="1728"/>
                    </a:cubicBezTo>
                    <a:cubicBezTo>
                      <a:pt x="400" y="1824"/>
                      <a:pt x="496" y="1920"/>
                      <a:pt x="576" y="1968"/>
                    </a:cubicBezTo>
                    <a:cubicBezTo>
                      <a:pt x="656" y="2016"/>
                      <a:pt x="736" y="2032"/>
                      <a:pt x="816" y="2016"/>
                    </a:cubicBezTo>
                    <a:cubicBezTo>
                      <a:pt x="896" y="2000"/>
                      <a:pt x="976" y="1952"/>
                      <a:pt x="1056" y="1872"/>
                    </a:cubicBezTo>
                    <a:cubicBezTo>
                      <a:pt x="1136" y="1792"/>
                      <a:pt x="1216" y="1648"/>
                      <a:pt x="1296" y="1536"/>
                    </a:cubicBezTo>
                    <a:cubicBezTo>
                      <a:pt x="1376" y="1424"/>
                      <a:pt x="1440" y="1296"/>
                      <a:pt x="1536" y="1200"/>
                    </a:cubicBezTo>
                    <a:cubicBezTo>
                      <a:pt x="1632" y="1104"/>
                      <a:pt x="1752" y="1024"/>
                      <a:pt x="1872" y="960"/>
                    </a:cubicBezTo>
                    <a:cubicBezTo>
                      <a:pt x="1992" y="896"/>
                      <a:pt x="2112" y="856"/>
                      <a:pt x="2256" y="816"/>
                    </a:cubicBezTo>
                    <a:cubicBezTo>
                      <a:pt x="2400" y="776"/>
                      <a:pt x="2560" y="744"/>
                      <a:pt x="2736" y="720"/>
                    </a:cubicBezTo>
                    <a:cubicBezTo>
                      <a:pt x="2912" y="696"/>
                      <a:pt x="3112" y="684"/>
                      <a:pt x="3312" y="672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>
                <a:off x="1114" y="292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1018" y="268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>
                <a:off x="970" y="254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>
                <a:off x="970" y="2400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>
                <a:off x="922" y="2304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922" y="2256"/>
                <a:ext cx="239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1114" y="177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1018" y="153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970" y="1392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>
                <a:off x="970" y="1248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>
                <a:off x="922" y="1152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59" name="Line 17"/>
              <p:cNvSpPr>
                <a:spLocks noChangeShapeType="1"/>
              </p:cNvSpPr>
              <p:nvPr/>
            </p:nvSpPr>
            <p:spPr bwMode="auto">
              <a:xfrm>
                <a:off x="922" y="1104"/>
                <a:ext cx="2352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3681648" y="4504387"/>
              <a:ext cx="142413" cy="982751"/>
              <a:chOff x="1306" y="1392"/>
              <a:chExt cx="240" cy="1536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 flipV="1">
                <a:off x="1306" y="177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V="1">
                <a:off x="1354" y="1536"/>
                <a:ext cx="0" cy="13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V="1">
                <a:off x="1402" y="1392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1450" y="1776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 flipV="1">
                <a:off x="1498" y="15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V="1">
                <a:off x="1546" y="1392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4267200" y="5105400"/>
              <a:ext cx="990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solidFill>
                    <a:srgbClr val="FF0000"/>
                  </a:solidFill>
                </a:rPr>
                <a:t>光会合分光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3505200" y="3810000"/>
              <a:ext cx="2819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ja-JP" altLang="en-US" dirty="0" smtClean="0"/>
                <a:t>原子間ポテンシャル</a:t>
              </a:r>
              <a:endParaRPr lang="ja-JP" altLang="en-US" dirty="0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 flipV="1">
              <a:off x="4393714" y="4412254"/>
              <a:ext cx="0" cy="6449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 flipV="1">
              <a:off x="4422197" y="4350832"/>
              <a:ext cx="0" cy="706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 flipV="1">
              <a:off x="4450679" y="4320121"/>
              <a:ext cx="0" cy="7370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" name="Oval 34"/>
            <p:cNvSpPr>
              <a:spLocks noChangeArrowheads="1"/>
            </p:cNvSpPr>
            <p:nvPr/>
          </p:nvSpPr>
          <p:spPr bwMode="auto">
            <a:xfrm>
              <a:off x="5029200" y="4267200"/>
              <a:ext cx="864466" cy="835473"/>
            </a:xfrm>
            <a:prstGeom prst="ellipse">
              <a:avLst/>
            </a:prstGeom>
            <a:gradFill rotWithShape="0">
              <a:gsLst>
                <a:gs pos="0">
                  <a:srgbClr val="CC99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>
              <a:off x="5305159" y="4903629"/>
              <a:ext cx="0" cy="1535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1" name="Line 36"/>
            <p:cNvSpPr>
              <a:spLocks noChangeShapeType="1"/>
            </p:cNvSpPr>
            <p:nvPr/>
          </p:nvSpPr>
          <p:spPr bwMode="auto">
            <a:xfrm flipV="1">
              <a:off x="5305159" y="5057184"/>
              <a:ext cx="0" cy="1535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5029200" y="4343400"/>
              <a:ext cx="87716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dirty="0" smtClean="0">
                  <a:solidFill>
                    <a:srgbClr val="800000"/>
                  </a:solidFill>
                </a:rPr>
                <a:t>極低温</a:t>
              </a:r>
              <a:endParaRPr lang="en-US" altLang="ja-JP" dirty="0" smtClean="0">
                <a:solidFill>
                  <a:srgbClr val="800000"/>
                </a:solidFill>
              </a:endParaRPr>
            </a:p>
            <a:p>
              <a:r>
                <a:rPr lang="ja-JP" altLang="en-US" dirty="0" smtClean="0">
                  <a:solidFill>
                    <a:srgbClr val="800000"/>
                  </a:solidFill>
                </a:rPr>
                <a:t>原子</a:t>
              </a:r>
              <a:endParaRPr lang="ja-JP" altLang="en-US" dirty="0">
                <a:solidFill>
                  <a:srgbClr val="800000"/>
                </a:solidFill>
              </a:endParaRPr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4786537" y="5057184"/>
              <a:ext cx="56965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" name="円/楕円 25"/>
            <p:cNvSpPr/>
            <p:nvPr/>
          </p:nvSpPr>
          <p:spPr bwMode="auto">
            <a:xfrm>
              <a:off x="4295209" y="4231701"/>
              <a:ext cx="400540" cy="23033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3276600" y="556260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006600"/>
                  </a:solidFill>
                </a:rPr>
                <a:t>通常の</a:t>
              </a:r>
              <a:endParaRPr kumimoji="1" lang="en-US" altLang="ja-JP" dirty="0" smtClean="0">
                <a:solidFill>
                  <a:srgbClr val="006600"/>
                </a:solidFill>
              </a:endParaRPr>
            </a:p>
            <a:p>
              <a:r>
                <a:rPr kumimoji="1" lang="ja-JP" altLang="en-US" dirty="0" smtClean="0">
                  <a:solidFill>
                    <a:srgbClr val="006600"/>
                  </a:solidFill>
                </a:rPr>
                <a:t>分子分光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07" name="Group 4"/>
          <p:cNvGrpSpPr>
            <a:grpSpLocks/>
          </p:cNvGrpSpPr>
          <p:nvPr/>
        </p:nvGrpSpPr>
        <p:grpSpPr bwMode="auto">
          <a:xfrm>
            <a:off x="5638800" y="3505200"/>
            <a:ext cx="3733800" cy="2819400"/>
            <a:chOff x="720" y="780"/>
            <a:chExt cx="4320" cy="3259"/>
          </a:xfrm>
        </p:grpSpPr>
        <p:graphicFrame>
          <p:nvGraphicFramePr>
            <p:cNvPr id="108" name="Object 0"/>
            <p:cNvGraphicFramePr>
              <a:graphicFrameLocks noChangeAspect="1"/>
            </p:cNvGraphicFramePr>
            <p:nvPr/>
          </p:nvGraphicFramePr>
          <p:xfrm>
            <a:off x="720" y="780"/>
            <a:ext cx="4320" cy="3259"/>
          </p:xfrm>
          <a:graphic>
            <a:graphicData uri="http://schemas.openxmlformats.org/presentationml/2006/ole">
              <p:oleObj spid="_x0000_s60421" name="ｸﾞﾗﾌ" r:id="rId6" imgW="4201920" imgH="3170880" progId="">
                <p:embed/>
              </p:oleObj>
            </a:graphicData>
          </a:graphic>
        </p:graphicFrame>
        <p:sp>
          <p:nvSpPr>
            <p:cNvPr id="109" name="Line 6"/>
            <p:cNvSpPr>
              <a:spLocks noChangeShapeType="1"/>
            </p:cNvSpPr>
            <p:nvPr/>
          </p:nvSpPr>
          <p:spPr bwMode="auto">
            <a:xfrm>
              <a:off x="1536" y="1872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10" name="Group 7"/>
            <p:cNvGrpSpPr>
              <a:grpSpLocks/>
            </p:cNvGrpSpPr>
            <p:nvPr/>
          </p:nvGrpSpPr>
          <p:grpSpPr bwMode="auto">
            <a:xfrm>
              <a:off x="1606" y="2627"/>
              <a:ext cx="1049" cy="541"/>
              <a:chOff x="2119" y="2003"/>
              <a:chExt cx="1049" cy="541"/>
            </a:xfrm>
          </p:grpSpPr>
          <p:sp>
            <p:nvSpPr>
              <p:cNvPr id="125" name="Rectangle 8"/>
              <p:cNvSpPr>
                <a:spLocks noChangeArrowheads="1"/>
              </p:cNvSpPr>
              <p:nvPr/>
            </p:nvSpPr>
            <p:spPr bwMode="auto">
              <a:xfrm>
                <a:off x="2119" y="2003"/>
                <a:ext cx="433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b="1" baseline="30000" dirty="0">
                    <a:solidFill>
                      <a:sysClr val="windowText" lastClr="000000"/>
                    </a:solidFill>
                  </a:rPr>
                  <a:t>172</a:t>
                </a:r>
                <a:r>
                  <a:rPr lang="en-US" altLang="ja-JP" b="1" dirty="0">
                    <a:solidFill>
                      <a:sysClr val="windowText" lastClr="000000"/>
                    </a:solidFill>
                  </a:rPr>
                  <a:t>Yb</a:t>
                </a:r>
              </a:p>
            </p:txBody>
          </p:sp>
          <p:sp>
            <p:nvSpPr>
              <p:cNvPr id="126" name="Line 9"/>
              <p:cNvSpPr>
                <a:spLocks noChangeShapeType="1"/>
              </p:cNvSpPr>
              <p:nvPr/>
            </p:nvSpPr>
            <p:spPr bwMode="auto">
              <a:xfrm>
                <a:off x="2928" y="2448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11" name="Group 10"/>
            <p:cNvGrpSpPr>
              <a:grpSpLocks/>
            </p:cNvGrpSpPr>
            <p:nvPr/>
          </p:nvGrpSpPr>
          <p:grpSpPr bwMode="auto">
            <a:xfrm>
              <a:off x="1537" y="1247"/>
              <a:ext cx="433" cy="433"/>
              <a:chOff x="2098" y="1007"/>
              <a:chExt cx="433" cy="433"/>
            </a:xfrm>
          </p:grpSpPr>
          <p:sp>
            <p:nvSpPr>
              <p:cNvPr id="123" name="Rectangle 11"/>
              <p:cNvSpPr>
                <a:spLocks noChangeArrowheads="1"/>
              </p:cNvSpPr>
              <p:nvPr/>
            </p:nvSpPr>
            <p:spPr bwMode="auto">
              <a:xfrm>
                <a:off x="2098" y="1007"/>
                <a:ext cx="433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b="1" baseline="30000" dirty="0">
                    <a:solidFill>
                      <a:sysClr val="windowText" lastClr="000000"/>
                    </a:solidFill>
                  </a:rPr>
                  <a:t>170</a:t>
                </a:r>
                <a:r>
                  <a:rPr lang="en-US" altLang="ja-JP" b="1" dirty="0">
                    <a:solidFill>
                      <a:sysClr val="windowText" lastClr="000000"/>
                    </a:solidFill>
                  </a:rPr>
                  <a:t>Yb</a:t>
                </a:r>
              </a:p>
            </p:txBody>
          </p:sp>
          <p:sp>
            <p:nvSpPr>
              <p:cNvPr id="124" name="Line 12"/>
              <p:cNvSpPr>
                <a:spLocks noChangeShapeType="1"/>
              </p:cNvSpPr>
              <p:nvPr/>
            </p:nvSpPr>
            <p:spPr bwMode="auto">
              <a:xfrm>
                <a:off x="2400" y="12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12" name="Group 13"/>
            <p:cNvGrpSpPr>
              <a:grpSpLocks/>
            </p:cNvGrpSpPr>
            <p:nvPr/>
          </p:nvGrpSpPr>
          <p:grpSpPr bwMode="auto">
            <a:xfrm>
              <a:off x="1717" y="1968"/>
              <a:ext cx="554" cy="352"/>
              <a:chOff x="2230" y="1680"/>
              <a:chExt cx="554" cy="352"/>
            </a:xfrm>
          </p:grpSpPr>
          <p:sp>
            <p:nvSpPr>
              <p:cNvPr id="121" name="Rectangle 14"/>
              <p:cNvSpPr>
                <a:spLocks noChangeArrowheads="1"/>
              </p:cNvSpPr>
              <p:nvPr/>
            </p:nvSpPr>
            <p:spPr bwMode="auto">
              <a:xfrm>
                <a:off x="2230" y="1796"/>
                <a:ext cx="433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b="1" baseline="30000" dirty="0">
                    <a:solidFill>
                      <a:sysClr val="windowText" lastClr="000000"/>
                    </a:solidFill>
                  </a:rPr>
                  <a:t>171</a:t>
                </a:r>
                <a:r>
                  <a:rPr lang="en-US" altLang="ja-JP" b="1" dirty="0">
                    <a:solidFill>
                      <a:sysClr val="windowText" lastClr="000000"/>
                    </a:solidFill>
                  </a:rPr>
                  <a:t>Yb</a:t>
                </a:r>
              </a:p>
            </p:txBody>
          </p:sp>
          <p:sp>
            <p:nvSpPr>
              <p:cNvPr id="122" name="Line 15"/>
              <p:cNvSpPr>
                <a:spLocks noChangeShapeType="1"/>
              </p:cNvSpPr>
              <p:nvPr/>
            </p:nvSpPr>
            <p:spPr bwMode="auto">
              <a:xfrm flipV="1">
                <a:off x="2784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13" name="Rectangle 16"/>
            <p:cNvSpPr>
              <a:spLocks noChangeArrowheads="1"/>
            </p:cNvSpPr>
            <p:nvPr/>
          </p:nvSpPr>
          <p:spPr bwMode="auto">
            <a:xfrm>
              <a:off x="2832" y="1583"/>
              <a:ext cx="433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baseline="30000" dirty="0">
                  <a:solidFill>
                    <a:sysClr val="windowText" lastClr="000000"/>
                  </a:solidFill>
                </a:rPr>
                <a:t>173</a:t>
              </a:r>
              <a:r>
                <a:rPr lang="en-US" altLang="ja-JP" b="1" dirty="0">
                  <a:solidFill>
                    <a:sysClr val="windowText" lastClr="000000"/>
                  </a:solidFill>
                </a:rPr>
                <a:t>Yb</a:t>
              </a:r>
            </a:p>
          </p:txBody>
        </p:sp>
        <p:sp>
          <p:nvSpPr>
            <p:cNvPr id="114" name="Line 17"/>
            <p:cNvSpPr>
              <a:spLocks noChangeShapeType="1"/>
            </p:cNvSpPr>
            <p:nvPr/>
          </p:nvSpPr>
          <p:spPr bwMode="auto">
            <a:xfrm flipV="1">
              <a:off x="3024" y="148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15" name="Group 18"/>
            <p:cNvGrpSpPr>
              <a:grpSpLocks/>
            </p:cNvGrpSpPr>
            <p:nvPr/>
          </p:nvGrpSpPr>
          <p:grpSpPr bwMode="auto">
            <a:xfrm>
              <a:off x="3600" y="1296"/>
              <a:ext cx="510" cy="288"/>
              <a:chOff x="4113" y="1104"/>
              <a:chExt cx="510" cy="288"/>
            </a:xfrm>
          </p:grpSpPr>
          <p:sp>
            <p:nvSpPr>
              <p:cNvPr id="119" name="Rectangle 19"/>
              <p:cNvSpPr>
                <a:spLocks noChangeArrowheads="1"/>
              </p:cNvSpPr>
              <p:nvPr/>
            </p:nvSpPr>
            <p:spPr bwMode="auto">
              <a:xfrm>
                <a:off x="4113" y="1104"/>
                <a:ext cx="510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ja-JP" b="1" baseline="30000" dirty="0">
                    <a:solidFill>
                      <a:sysClr val="windowText" lastClr="000000"/>
                    </a:solidFill>
                  </a:rPr>
                  <a:t>174</a:t>
                </a:r>
                <a:r>
                  <a:rPr lang="en-US" altLang="ja-JP" b="1" dirty="0">
                    <a:solidFill>
                      <a:sysClr val="windowText" lastClr="000000"/>
                    </a:solidFill>
                  </a:rPr>
                  <a:t>Yb</a:t>
                </a:r>
                <a:r>
                  <a:rPr lang="en-US" altLang="ja-JP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20" name="Line 20"/>
              <p:cNvSpPr>
                <a:spLocks noChangeShapeType="1"/>
              </p:cNvSpPr>
              <p:nvPr/>
            </p:nvSpPr>
            <p:spPr bwMode="auto">
              <a:xfrm flipH="1">
                <a:off x="4128" y="1296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16" name="Group 21"/>
            <p:cNvGrpSpPr>
              <a:grpSpLocks/>
            </p:cNvGrpSpPr>
            <p:nvPr/>
          </p:nvGrpSpPr>
          <p:grpSpPr bwMode="auto">
            <a:xfrm>
              <a:off x="3840" y="1927"/>
              <a:ext cx="480" cy="332"/>
              <a:chOff x="4320" y="1680"/>
              <a:chExt cx="480" cy="332"/>
            </a:xfrm>
          </p:grpSpPr>
          <p:sp>
            <p:nvSpPr>
              <p:cNvPr id="117" name="Rectangle 22"/>
              <p:cNvSpPr>
                <a:spLocks noChangeArrowheads="1"/>
              </p:cNvSpPr>
              <p:nvPr/>
            </p:nvSpPr>
            <p:spPr bwMode="auto">
              <a:xfrm>
                <a:off x="4320" y="1776"/>
                <a:ext cx="433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b="1" baseline="30000" dirty="0">
                    <a:solidFill>
                      <a:sysClr val="windowText" lastClr="000000"/>
                    </a:solidFill>
                  </a:rPr>
                  <a:t>176</a:t>
                </a:r>
                <a:r>
                  <a:rPr lang="en-US" altLang="ja-JP" b="1" dirty="0">
                    <a:solidFill>
                      <a:sysClr val="windowText" lastClr="000000"/>
                    </a:solidFill>
                  </a:rPr>
                  <a:t>Yb</a:t>
                </a:r>
              </a:p>
            </p:txBody>
          </p:sp>
          <p:sp>
            <p:nvSpPr>
              <p:cNvPr id="118" name="Line 23"/>
              <p:cNvSpPr>
                <a:spLocks noChangeShapeType="1"/>
              </p:cNvSpPr>
              <p:nvPr/>
            </p:nvSpPr>
            <p:spPr bwMode="auto">
              <a:xfrm flipV="1">
                <a:off x="4608" y="1680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27" name="テキスト ボックス 126"/>
          <p:cNvSpPr txBox="1"/>
          <p:nvPr/>
        </p:nvSpPr>
        <p:spPr>
          <a:xfrm>
            <a:off x="6096000" y="624840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 P丸ゴシック体M" pitchFamily="50" charset="-128"/>
                <a:ea typeface="AR P丸ゴシック体M" pitchFamily="50" charset="-128"/>
              </a:rPr>
              <a:t>Yb</a:t>
            </a:r>
            <a:r>
              <a:rPr kumimoji="1" lang="ja-JP" altLang="en-US" dirty="0" smtClean="0">
                <a:latin typeface="AR P丸ゴシック体M" pitchFamily="50" charset="-128"/>
                <a:ea typeface="AR P丸ゴシック体M" pitchFamily="50" charset="-128"/>
              </a:rPr>
              <a:t>原子の</a:t>
            </a:r>
            <a:r>
              <a:rPr kumimoji="1" lang="en-US" altLang="ja-JP" dirty="0" smtClean="0">
                <a:latin typeface="AR P丸ゴシック体M" pitchFamily="50" charset="-128"/>
                <a:ea typeface="AR P丸ゴシック体M" pitchFamily="50" charset="-128"/>
              </a:rPr>
              <a:t>s</a:t>
            </a:r>
            <a:r>
              <a:rPr kumimoji="1" lang="ja-JP" altLang="en-US" dirty="0" smtClean="0">
                <a:latin typeface="AR P丸ゴシック体M" pitchFamily="50" charset="-128"/>
                <a:ea typeface="AR P丸ゴシック体M" pitchFamily="50" charset="-128"/>
              </a:rPr>
              <a:t>波散乱長の決定</a:t>
            </a:r>
            <a:endParaRPr kumimoji="1" lang="ja-JP" altLang="en-US" dirty="0">
              <a:latin typeface="AR P丸ゴシック体M" pitchFamily="50" charset="-128"/>
              <a:ea typeface="AR P丸ゴシック体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1295400" y="1752600"/>
            <a:ext cx="75438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/>
          <p:cNvSpPr/>
          <p:nvPr/>
        </p:nvSpPr>
        <p:spPr>
          <a:xfrm>
            <a:off x="1524000" y="1828800"/>
            <a:ext cx="4267200" cy="4724400"/>
          </a:xfrm>
          <a:prstGeom prst="rtTriangle">
            <a:avLst/>
          </a:prstGeom>
          <a:gradFill>
            <a:gsLst>
              <a:gs pos="25000">
                <a:srgbClr val="FFC000"/>
              </a:gs>
              <a:gs pos="100000">
                <a:schemeClr val="bg1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510748" y="1765853"/>
            <a:ext cx="4293704" cy="4711148"/>
          </a:xfrm>
          <a:custGeom>
            <a:avLst/>
            <a:gdLst>
              <a:gd name="connsiteX0" fmla="*/ 0 w 4293704"/>
              <a:gd name="connsiteY0" fmla="*/ 79513 h 4770783"/>
              <a:gd name="connsiteX1" fmla="*/ 0 w 4293704"/>
              <a:gd name="connsiteY1" fmla="*/ 583096 h 4770783"/>
              <a:gd name="connsiteX2" fmla="*/ 3723861 w 4293704"/>
              <a:gd name="connsiteY2" fmla="*/ 4770783 h 4770783"/>
              <a:gd name="connsiteX3" fmla="*/ 4293704 w 4293704"/>
              <a:gd name="connsiteY3" fmla="*/ 4770783 h 4770783"/>
              <a:gd name="connsiteX4" fmla="*/ 0 w 4293704"/>
              <a:gd name="connsiteY4" fmla="*/ 0 h 4770783"/>
              <a:gd name="connsiteX5" fmla="*/ 0 w 4293704"/>
              <a:gd name="connsiteY5" fmla="*/ 79513 h 477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3704" h="4770783">
                <a:moveTo>
                  <a:pt x="0" y="79513"/>
                </a:moveTo>
                <a:lnTo>
                  <a:pt x="0" y="583096"/>
                </a:lnTo>
                <a:lnTo>
                  <a:pt x="3723861" y="4770783"/>
                </a:lnTo>
                <a:lnTo>
                  <a:pt x="4293704" y="4770783"/>
                </a:lnTo>
                <a:lnTo>
                  <a:pt x="0" y="0"/>
                </a:lnTo>
                <a:lnTo>
                  <a:pt x="0" y="79513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067339" y="1832113"/>
            <a:ext cx="6308035" cy="4691270"/>
          </a:xfrm>
          <a:custGeom>
            <a:avLst/>
            <a:gdLst>
              <a:gd name="connsiteX0" fmla="*/ 0 w 6308035"/>
              <a:gd name="connsiteY0" fmla="*/ 0 h 4691270"/>
              <a:gd name="connsiteX1" fmla="*/ 6308035 w 6308035"/>
              <a:gd name="connsiteY1" fmla="*/ 0 h 4691270"/>
              <a:gd name="connsiteX2" fmla="*/ 6294783 w 6308035"/>
              <a:gd name="connsiteY2" fmla="*/ 4691270 h 4691270"/>
              <a:gd name="connsiteX3" fmla="*/ 4161183 w 6308035"/>
              <a:gd name="connsiteY3" fmla="*/ 4691270 h 4691270"/>
              <a:gd name="connsiteX4" fmla="*/ 0 w 6308035"/>
              <a:gd name="connsiteY4" fmla="*/ 0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035" h="4691270">
                <a:moveTo>
                  <a:pt x="0" y="0"/>
                </a:moveTo>
                <a:lnTo>
                  <a:pt x="6308035" y="0"/>
                </a:lnTo>
                <a:cubicBezTo>
                  <a:pt x="6303618" y="1563757"/>
                  <a:pt x="6299200" y="3127513"/>
                  <a:pt x="6294783" y="4691270"/>
                </a:cubicBezTo>
                <a:lnTo>
                  <a:pt x="4161183" y="469127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9000">
                <a:schemeClr val="bg1"/>
              </a:gs>
              <a:gs pos="50000">
                <a:srgbClr val="9CB86E"/>
              </a:gs>
              <a:gs pos="100000">
                <a:srgbClr val="156B13"/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 smtClean="0">
                <a:latin typeface="+mn-ea"/>
                <a:ea typeface="+mn-ea"/>
              </a:rPr>
              <a:t>極低温分子気体・分子運動制御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14400"/>
            <a:ext cx="84513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CC"/>
                </a:solidFill>
                <a:latin typeface="AR P丸ゴシック体M" pitchFamily="50" charset="-128"/>
                <a:ea typeface="AR P丸ゴシック体M" pitchFamily="50" charset="-128"/>
              </a:rPr>
              <a:t>（</a:t>
            </a:r>
            <a:r>
              <a:rPr lang="en-US" altLang="ja-JP" sz="2000" dirty="0" smtClean="0">
                <a:solidFill>
                  <a:srgbClr val="0000CC"/>
                </a:solidFill>
                <a:latin typeface="AR P丸ゴシック体M" pitchFamily="50" charset="-128"/>
                <a:ea typeface="AR P丸ゴシック体M" pitchFamily="50" charset="-128"/>
              </a:rPr>
              <a:t>2007</a:t>
            </a:r>
            <a:r>
              <a:rPr lang="ja-JP" altLang="en-US" sz="2000" dirty="0" smtClean="0">
                <a:solidFill>
                  <a:srgbClr val="0000CC"/>
                </a:solidFill>
                <a:latin typeface="AR P丸ゴシック体M" pitchFamily="50" charset="-128"/>
                <a:ea typeface="AR P丸ゴシック体M" pitchFamily="50" charset="-128"/>
              </a:rPr>
              <a:t>～</a:t>
            </a:r>
            <a:r>
              <a:rPr lang="en-US" altLang="ja-JP" sz="2000" dirty="0" smtClean="0">
                <a:solidFill>
                  <a:srgbClr val="0000CC"/>
                </a:solidFill>
                <a:latin typeface="AR P丸ゴシック体M" pitchFamily="50" charset="-128"/>
                <a:ea typeface="AR P丸ゴシック体M" pitchFamily="50" charset="-128"/>
              </a:rPr>
              <a:t>, </a:t>
            </a:r>
            <a:r>
              <a:rPr lang="ja-JP" altLang="en-US" sz="2000" dirty="0" smtClean="0">
                <a:solidFill>
                  <a:srgbClr val="0000CC"/>
                </a:solidFill>
                <a:latin typeface="AR P丸ゴシック体M" pitchFamily="50" charset="-128"/>
                <a:ea typeface="AR P丸ゴシック体M" pitchFamily="50" charset="-128"/>
              </a:rPr>
              <a:t>＠富山大学）　マイクロ波を用いた分子の集束・減速・捕捉の研究</a:t>
            </a:r>
            <a:endParaRPr lang="en-US" sz="2000" dirty="0">
              <a:solidFill>
                <a:srgbClr val="0000CC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927225" y="1905000"/>
            <a:ext cx="2808287" cy="251936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90800" y="205740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精密測定</a:t>
            </a:r>
            <a:endParaRPr lang="ja-JP" altLang="en-US" sz="24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332626" y="3697069"/>
            <a:ext cx="1980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基礎物理の検証</a:t>
            </a:r>
            <a:endParaRPr lang="ja-JP" altLang="en-US" sz="20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719387" y="2760663"/>
            <a:ext cx="1223963" cy="973137"/>
            <a:chOff x="2154" y="3316"/>
            <a:chExt cx="998" cy="840"/>
          </a:xfrm>
        </p:grpSpPr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2154" y="3521"/>
              <a:ext cx="318" cy="408"/>
              <a:chOff x="2154" y="3521"/>
              <a:chExt cx="318" cy="408"/>
            </a:xfrm>
          </p:grpSpPr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2290" y="3521"/>
                <a:ext cx="136" cy="136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13"/>
              <p:cNvSpPr>
                <a:spLocks noChangeArrowheads="1"/>
              </p:cNvSpPr>
              <p:nvPr/>
            </p:nvSpPr>
            <p:spPr bwMode="auto">
              <a:xfrm>
                <a:off x="2381" y="3657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4"/>
              <p:cNvSpPr>
                <a:spLocks noChangeArrowheads="1"/>
              </p:cNvSpPr>
              <p:nvPr/>
            </p:nvSpPr>
            <p:spPr bwMode="auto">
              <a:xfrm>
                <a:off x="2245" y="3748"/>
                <a:ext cx="182" cy="181"/>
              </a:xfrm>
              <a:prstGeom prst="ellipse">
                <a:avLst/>
              </a:prstGeom>
              <a:solidFill>
                <a:srgbClr val="66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2154" y="3612"/>
                <a:ext cx="136" cy="13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36" y="365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2290" y="3702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 rot="-5400000">
              <a:off x="2222" y="3634"/>
              <a:ext cx="840" cy="204"/>
            </a:xfrm>
            <a:prstGeom prst="parallelogram">
              <a:avLst>
                <a:gd name="adj" fmla="val 119812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 flipH="1">
              <a:off x="2834" y="3521"/>
              <a:ext cx="318" cy="408"/>
              <a:chOff x="2154" y="3521"/>
              <a:chExt cx="318" cy="408"/>
            </a:xfrm>
          </p:grpSpPr>
          <p:sp>
            <p:nvSpPr>
              <p:cNvPr id="13" name="Oval 20"/>
              <p:cNvSpPr>
                <a:spLocks noChangeArrowheads="1"/>
              </p:cNvSpPr>
              <p:nvPr/>
            </p:nvSpPr>
            <p:spPr bwMode="auto">
              <a:xfrm>
                <a:off x="2290" y="3521"/>
                <a:ext cx="136" cy="136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21"/>
              <p:cNvSpPr>
                <a:spLocks noChangeArrowheads="1"/>
              </p:cNvSpPr>
              <p:nvPr/>
            </p:nvSpPr>
            <p:spPr bwMode="auto">
              <a:xfrm>
                <a:off x="2381" y="3657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22"/>
              <p:cNvSpPr>
                <a:spLocks noChangeArrowheads="1"/>
              </p:cNvSpPr>
              <p:nvPr/>
            </p:nvSpPr>
            <p:spPr bwMode="auto">
              <a:xfrm>
                <a:off x="2245" y="3748"/>
                <a:ext cx="182" cy="181"/>
              </a:xfrm>
              <a:prstGeom prst="ellipse">
                <a:avLst/>
              </a:prstGeom>
              <a:solidFill>
                <a:srgbClr val="66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23"/>
              <p:cNvSpPr>
                <a:spLocks noChangeArrowheads="1"/>
              </p:cNvSpPr>
              <p:nvPr/>
            </p:nvSpPr>
            <p:spPr bwMode="auto">
              <a:xfrm>
                <a:off x="2154" y="3612"/>
                <a:ext cx="136" cy="13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>
                <a:off x="2336" y="365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2290" y="3702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Freeform 26"/>
            <p:cNvSpPr>
              <a:spLocks/>
            </p:cNvSpPr>
            <p:nvPr/>
          </p:nvSpPr>
          <p:spPr bwMode="auto">
            <a:xfrm rot="716012">
              <a:off x="2594" y="3481"/>
              <a:ext cx="105" cy="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227"/>
                </a:cxn>
                <a:cxn ang="0">
                  <a:pos x="0" y="408"/>
                </a:cxn>
                <a:cxn ang="0">
                  <a:pos x="136" y="590"/>
                </a:cxn>
                <a:cxn ang="0">
                  <a:pos x="45" y="817"/>
                </a:cxn>
                <a:cxn ang="0">
                  <a:pos x="181" y="953"/>
                </a:cxn>
                <a:cxn ang="0">
                  <a:pos x="136" y="1180"/>
                </a:cxn>
                <a:cxn ang="0">
                  <a:pos x="226" y="1180"/>
                </a:cxn>
                <a:cxn ang="0">
                  <a:pos x="272" y="953"/>
                </a:cxn>
                <a:cxn ang="0">
                  <a:pos x="136" y="817"/>
                </a:cxn>
                <a:cxn ang="0">
                  <a:pos x="226" y="590"/>
                </a:cxn>
                <a:cxn ang="0">
                  <a:pos x="90" y="408"/>
                </a:cxn>
                <a:cxn ang="0">
                  <a:pos x="181" y="227"/>
                </a:cxn>
                <a:cxn ang="0">
                  <a:pos x="90" y="0"/>
                </a:cxn>
                <a:cxn ang="0">
                  <a:pos x="0" y="0"/>
                </a:cxn>
              </a:cxnLst>
              <a:rect l="0" t="0" r="r" b="b"/>
              <a:pathLst>
                <a:path w="272" h="1180">
                  <a:moveTo>
                    <a:pt x="0" y="0"/>
                  </a:moveTo>
                  <a:lnTo>
                    <a:pt x="90" y="227"/>
                  </a:lnTo>
                  <a:lnTo>
                    <a:pt x="0" y="408"/>
                  </a:lnTo>
                  <a:lnTo>
                    <a:pt x="136" y="590"/>
                  </a:lnTo>
                  <a:lnTo>
                    <a:pt x="45" y="817"/>
                  </a:lnTo>
                  <a:lnTo>
                    <a:pt x="181" y="953"/>
                  </a:lnTo>
                  <a:lnTo>
                    <a:pt x="136" y="1180"/>
                  </a:lnTo>
                  <a:lnTo>
                    <a:pt x="226" y="1180"/>
                  </a:lnTo>
                  <a:lnTo>
                    <a:pt x="272" y="953"/>
                  </a:lnTo>
                  <a:lnTo>
                    <a:pt x="136" y="817"/>
                  </a:lnTo>
                  <a:lnTo>
                    <a:pt x="226" y="590"/>
                  </a:lnTo>
                  <a:lnTo>
                    <a:pt x="90" y="408"/>
                  </a:lnTo>
                  <a:lnTo>
                    <a:pt x="181" y="227"/>
                  </a:lnTo>
                  <a:lnTo>
                    <a:pt x="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3527425" y="4267200"/>
            <a:ext cx="2808287" cy="2519362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4114800" y="4495800"/>
            <a:ext cx="17315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極低温化学</a:t>
            </a:r>
            <a:endParaRPr lang="ja-JP" altLang="en-US" sz="24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948999" y="6018212"/>
            <a:ext cx="1976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化学反応の制御</a:t>
            </a:r>
            <a:endParaRPr lang="ja-JP" altLang="en-US" sz="20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3959225" y="5211762"/>
            <a:ext cx="1871662" cy="730250"/>
            <a:chOff x="340" y="1434"/>
            <a:chExt cx="1431" cy="596"/>
          </a:xfrm>
        </p:grpSpPr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476" y="1706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 flipH="1">
              <a:off x="340" y="1842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 flipH="1">
              <a:off x="386" y="1842"/>
              <a:ext cx="9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703" y="1525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 flipH="1">
              <a:off x="839" y="1434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 flipH="1">
              <a:off x="885" y="1434"/>
              <a:ext cx="9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AutoShape 39"/>
            <p:cNvSpPr>
              <a:spLocks noChangeArrowheads="1"/>
            </p:cNvSpPr>
            <p:nvPr/>
          </p:nvSpPr>
          <p:spPr bwMode="auto">
            <a:xfrm>
              <a:off x="930" y="1616"/>
              <a:ext cx="227" cy="181"/>
            </a:xfrm>
            <a:prstGeom prst="rightArrow">
              <a:avLst>
                <a:gd name="adj1" fmla="val 50000"/>
                <a:gd name="adj2" fmla="val 313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" name="Group 40"/>
            <p:cNvGrpSpPr>
              <a:grpSpLocks/>
            </p:cNvGrpSpPr>
            <p:nvPr/>
          </p:nvGrpSpPr>
          <p:grpSpPr bwMode="auto">
            <a:xfrm rot="-2409455">
              <a:off x="1066" y="1797"/>
              <a:ext cx="388" cy="233"/>
              <a:chOff x="3626" y="1661"/>
              <a:chExt cx="504" cy="278"/>
            </a:xfrm>
          </p:grpSpPr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3626" y="1661"/>
                <a:ext cx="252" cy="278"/>
              </a:xfrm>
              <a:custGeom>
                <a:avLst/>
                <a:gdLst/>
                <a:ahLst/>
                <a:cxnLst>
                  <a:cxn ang="0">
                    <a:pos x="0" y="361"/>
                  </a:cxn>
                  <a:cxn ang="0">
                    <a:pos x="189" y="352"/>
                  </a:cxn>
                  <a:cxn ang="0">
                    <a:pos x="217" y="295"/>
                  </a:cxn>
                  <a:cxn ang="0">
                    <a:pos x="264" y="248"/>
                  </a:cxn>
                  <a:cxn ang="0">
                    <a:pos x="321" y="494"/>
                  </a:cxn>
                  <a:cxn ang="0">
                    <a:pos x="359" y="267"/>
                  </a:cxn>
                  <a:cxn ang="0">
                    <a:pos x="368" y="163"/>
                  </a:cxn>
                  <a:cxn ang="0">
                    <a:pos x="397" y="173"/>
                  </a:cxn>
                  <a:cxn ang="0">
                    <a:pos x="406" y="267"/>
                  </a:cxn>
                  <a:cxn ang="0">
                    <a:pos x="434" y="333"/>
                  </a:cxn>
                  <a:cxn ang="0">
                    <a:pos x="444" y="522"/>
                  </a:cxn>
                  <a:cxn ang="0">
                    <a:pos x="453" y="550"/>
                  </a:cxn>
                  <a:cxn ang="0">
                    <a:pos x="472" y="522"/>
                  </a:cxn>
                  <a:cxn ang="0">
                    <a:pos x="500" y="248"/>
                  </a:cxn>
                  <a:cxn ang="0">
                    <a:pos x="510" y="97"/>
                  </a:cxn>
                  <a:cxn ang="0">
                    <a:pos x="538" y="78"/>
                  </a:cxn>
                  <a:cxn ang="0">
                    <a:pos x="548" y="107"/>
                  </a:cxn>
                  <a:cxn ang="0">
                    <a:pos x="623" y="437"/>
                  </a:cxn>
                  <a:cxn ang="0">
                    <a:pos x="633" y="607"/>
                  </a:cxn>
                  <a:cxn ang="0">
                    <a:pos x="652" y="645"/>
                  </a:cxn>
                  <a:cxn ang="0">
                    <a:pos x="670" y="616"/>
                  </a:cxn>
                  <a:cxn ang="0">
                    <a:pos x="689" y="229"/>
                  </a:cxn>
                  <a:cxn ang="0">
                    <a:pos x="718" y="59"/>
                  </a:cxn>
                  <a:cxn ang="0">
                    <a:pos x="736" y="3"/>
                  </a:cxn>
                </a:cxnLst>
                <a:rect l="0" t="0" r="r" b="b"/>
                <a:pathLst>
                  <a:path w="736" h="648">
                    <a:moveTo>
                      <a:pt x="0" y="361"/>
                    </a:moveTo>
                    <a:cubicBezTo>
                      <a:pt x="63" y="358"/>
                      <a:pt x="127" y="363"/>
                      <a:pt x="189" y="352"/>
                    </a:cubicBezTo>
                    <a:cubicBezTo>
                      <a:pt x="205" y="349"/>
                      <a:pt x="212" y="305"/>
                      <a:pt x="217" y="295"/>
                    </a:cubicBezTo>
                    <a:cubicBezTo>
                      <a:pt x="232" y="265"/>
                      <a:pt x="237" y="266"/>
                      <a:pt x="264" y="248"/>
                    </a:cubicBezTo>
                    <a:cubicBezTo>
                      <a:pt x="274" y="326"/>
                      <a:pt x="247" y="468"/>
                      <a:pt x="321" y="494"/>
                    </a:cubicBezTo>
                    <a:cubicBezTo>
                      <a:pt x="366" y="425"/>
                      <a:pt x="332" y="343"/>
                      <a:pt x="359" y="267"/>
                    </a:cubicBezTo>
                    <a:cubicBezTo>
                      <a:pt x="362" y="232"/>
                      <a:pt x="355" y="195"/>
                      <a:pt x="368" y="163"/>
                    </a:cubicBezTo>
                    <a:cubicBezTo>
                      <a:pt x="372" y="154"/>
                      <a:pt x="393" y="163"/>
                      <a:pt x="397" y="173"/>
                    </a:cubicBezTo>
                    <a:cubicBezTo>
                      <a:pt x="408" y="203"/>
                      <a:pt x="399" y="236"/>
                      <a:pt x="406" y="267"/>
                    </a:cubicBezTo>
                    <a:cubicBezTo>
                      <a:pt x="411" y="290"/>
                      <a:pt x="427" y="310"/>
                      <a:pt x="434" y="333"/>
                    </a:cubicBezTo>
                    <a:cubicBezTo>
                      <a:pt x="437" y="396"/>
                      <a:pt x="438" y="459"/>
                      <a:pt x="444" y="522"/>
                    </a:cubicBezTo>
                    <a:cubicBezTo>
                      <a:pt x="445" y="532"/>
                      <a:pt x="443" y="550"/>
                      <a:pt x="453" y="550"/>
                    </a:cubicBezTo>
                    <a:cubicBezTo>
                      <a:pt x="464" y="550"/>
                      <a:pt x="466" y="531"/>
                      <a:pt x="472" y="522"/>
                    </a:cubicBezTo>
                    <a:cubicBezTo>
                      <a:pt x="479" y="383"/>
                      <a:pt x="480" y="353"/>
                      <a:pt x="500" y="248"/>
                    </a:cubicBezTo>
                    <a:cubicBezTo>
                      <a:pt x="503" y="198"/>
                      <a:pt x="499" y="146"/>
                      <a:pt x="510" y="97"/>
                    </a:cubicBezTo>
                    <a:cubicBezTo>
                      <a:pt x="512" y="86"/>
                      <a:pt x="527" y="75"/>
                      <a:pt x="538" y="78"/>
                    </a:cubicBezTo>
                    <a:cubicBezTo>
                      <a:pt x="548" y="81"/>
                      <a:pt x="545" y="97"/>
                      <a:pt x="548" y="107"/>
                    </a:cubicBezTo>
                    <a:cubicBezTo>
                      <a:pt x="560" y="221"/>
                      <a:pt x="602" y="325"/>
                      <a:pt x="623" y="437"/>
                    </a:cubicBezTo>
                    <a:cubicBezTo>
                      <a:pt x="626" y="494"/>
                      <a:pt x="625" y="551"/>
                      <a:pt x="633" y="607"/>
                    </a:cubicBezTo>
                    <a:cubicBezTo>
                      <a:pt x="635" y="621"/>
                      <a:pt x="638" y="642"/>
                      <a:pt x="652" y="645"/>
                    </a:cubicBezTo>
                    <a:cubicBezTo>
                      <a:pt x="663" y="648"/>
                      <a:pt x="664" y="626"/>
                      <a:pt x="670" y="616"/>
                    </a:cubicBezTo>
                    <a:cubicBezTo>
                      <a:pt x="675" y="510"/>
                      <a:pt x="682" y="340"/>
                      <a:pt x="689" y="229"/>
                    </a:cubicBezTo>
                    <a:cubicBezTo>
                      <a:pt x="698" y="79"/>
                      <a:pt x="674" y="127"/>
                      <a:pt x="718" y="59"/>
                    </a:cubicBezTo>
                    <a:cubicBezTo>
                      <a:pt x="727" y="0"/>
                      <a:pt x="708" y="3"/>
                      <a:pt x="736" y="3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 flipH="1">
                <a:off x="3878" y="1661"/>
                <a:ext cx="252" cy="278"/>
              </a:xfrm>
              <a:custGeom>
                <a:avLst/>
                <a:gdLst/>
                <a:ahLst/>
                <a:cxnLst>
                  <a:cxn ang="0">
                    <a:pos x="0" y="361"/>
                  </a:cxn>
                  <a:cxn ang="0">
                    <a:pos x="189" y="352"/>
                  </a:cxn>
                  <a:cxn ang="0">
                    <a:pos x="217" y="295"/>
                  </a:cxn>
                  <a:cxn ang="0">
                    <a:pos x="264" y="248"/>
                  </a:cxn>
                  <a:cxn ang="0">
                    <a:pos x="321" y="494"/>
                  </a:cxn>
                  <a:cxn ang="0">
                    <a:pos x="359" y="267"/>
                  </a:cxn>
                  <a:cxn ang="0">
                    <a:pos x="368" y="163"/>
                  </a:cxn>
                  <a:cxn ang="0">
                    <a:pos x="397" y="173"/>
                  </a:cxn>
                  <a:cxn ang="0">
                    <a:pos x="406" y="267"/>
                  </a:cxn>
                  <a:cxn ang="0">
                    <a:pos x="434" y="333"/>
                  </a:cxn>
                  <a:cxn ang="0">
                    <a:pos x="444" y="522"/>
                  </a:cxn>
                  <a:cxn ang="0">
                    <a:pos x="453" y="550"/>
                  </a:cxn>
                  <a:cxn ang="0">
                    <a:pos x="472" y="522"/>
                  </a:cxn>
                  <a:cxn ang="0">
                    <a:pos x="500" y="248"/>
                  </a:cxn>
                  <a:cxn ang="0">
                    <a:pos x="510" y="97"/>
                  </a:cxn>
                  <a:cxn ang="0">
                    <a:pos x="538" y="78"/>
                  </a:cxn>
                  <a:cxn ang="0">
                    <a:pos x="548" y="107"/>
                  </a:cxn>
                  <a:cxn ang="0">
                    <a:pos x="623" y="437"/>
                  </a:cxn>
                  <a:cxn ang="0">
                    <a:pos x="633" y="607"/>
                  </a:cxn>
                  <a:cxn ang="0">
                    <a:pos x="652" y="645"/>
                  </a:cxn>
                  <a:cxn ang="0">
                    <a:pos x="670" y="616"/>
                  </a:cxn>
                  <a:cxn ang="0">
                    <a:pos x="689" y="229"/>
                  </a:cxn>
                  <a:cxn ang="0">
                    <a:pos x="718" y="59"/>
                  </a:cxn>
                  <a:cxn ang="0">
                    <a:pos x="736" y="3"/>
                  </a:cxn>
                </a:cxnLst>
                <a:rect l="0" t="0" r="r" b="b"/>
                <a:pathLst>
                  <a:path w="736" h="648">
                    <a:moveTo>
                      <a:pt x="0" y="361"/>
                    </a:moveTo>
                    <a:cubicBezTo>
                      <a:pt x="63" y="358"/>
                      <a:pt x="127" y="363"/>
                      <a:pt x="189" y="352"/>
                    </a:cubicBezTo>
                    <a:cubicBezTo>
                      <a:pt x="205" y="349"/>
                      <a:pt x="212" y="305"/>
                      <a:pt x="217" y="295"/>
                    </a:cubicBezTo>
                    <a:cubicBezTo>
                      <a:pt x="232" y="265"/>
                      <a:pt x="237" y="266"/>
                      <a:pt x="264" y="248"/>
                    </a:cubicBezTo>
                    <a:cubicBezTo>
                      <a:pt x="274" y="326"/>
                      <a:pt x="247" y="468"/>
                      <a:pt x="321" y="494"/>
                    </a:cubicBezTo>
                    <a:cubicBezTo>
                      <a:pt x="366" y="425"/>
                      <a:pt x="332" y="343"/>
                      <a:pt x="359" y="267"/>
                    </a:cubicBezTo>
                    <a:cubicBezTo>
                      <a:pt x="362" y="232"/>
                      <a:pt x="355" y="195"/>
                      <a:pt x="368" y="163"/>
                    </a:cubicBezTo>
                    <a:cubicBezTo>
                      <a:pt x="372" y="154"/>
                      <a:pt x="393" y="163"/>
                      <a:pt x="397" y="173"/>
                    </a:cubicBezTo>
                    <a:cubicBezTo>
                      <a:pt x="408" y="203"/>
                      <a:pt x="399" y="236"/>
                      <a:pt x="406" y="267"/>
                    </a:cubicBezTo>
                    <a:cubicBezTo>
                      <a:pt x="411" y="290"/>
                      <a:pt x="427" y="310"/>
                      <a:pt x="434" y="333"/>
                    </a:cubicBezTo>
                    <a:cubicBezTo>
                      <a:pt x="437" y="396"/>
                      <a:pt x="438" y="459"/>
                      <a:pt x="444" y="522"/>
                    </a:cubicBezTo>
                    <a:cubicBezTo>
                      <a:pt x="445" y="532"/>
                      <a:pt x="443" y="550"/>
                      <a:pt x="453" y="550"/>
                    </a:cubicBezTo>
                    <a:cubicBezTo>
                      <a:pt x="464" y="550"/>
                      <a:pt x="466" y="531"/>
                      <a:pt x="472" y="522"/>
                    </a:cubicBezTo>
                    <a:cubicBezTo>
                      <a:pt x="479" y="383"/>
                      <a:pt x="480" y="353"/>
                      <a:pt x="500" y="248"/>
                    </a:cubicBezTo>
                    <a:cubicBezTo>
                      <a:pt x="503" y="198"/>
                      <a:pt x="499" y="146"/>
                      <a:pt x="510" y="97"/>
                    </a:cubicBezTo>
                    <a:cubicBezTo>
                      <a:pt x="512" y="86"/>
                      <a:pt x="527" y="75"/>
                      <a:pt x="538" y="78"/>
                    </a:cubicBezTo>
                    <a:cubicBezTo>
                      <a:pt x="548" y="81"/>
                      <a:pt x="545" y="97"/>
                      <a:pt x="548" y="107"/>
                    </a:cubicBezTo>
                    <a:cubicBezTo>
                      <a:pt x="560" y="221"/>
                      <a:pt x="602" y="325"/>
                      <a:pt x="623" y="437"/>
                    </a:cubicBezTo>
                    <a:cubicBezTo>
                      <a:pt x="626" y="494"/>
                      <a:pt x="625" y="551"/>
                      <a:pt x="633" y="607"/>
                    </a:cubicBezTo>
                    <a:cubicBezTo>
                      <a:pt x="635" y="621"/>
                      <a:pt x="638" y="642"/>
                      <a:pt x="652" y="645"/>
                    </a:cubicBezTo>
                    <a:cubicBezTo>
                      <a:pt x="663" y="648"/>
                      <a:pt x="664" y="626"/>
                      <a:pt x="670" y="616"/>
                    </a:cubicBezTo>
                    <a:cubicBezTo>
                      <a:pt x="675" y="510"/>
                      <a:pt x="682" y="340"/>
                      <a:pt x="689" y="229"/>
                    </a:cubicBezTo>
                    <a:cubicBezTo>
                      <a:pt x="698" y="79"/>
                      <a:pt x="674" y="127"/>
                      <a:pt x="718" y="59"/>
                    </a:cubicBezTo>
                    <a:cubicBezTo>
                      <a:pt x="727" y="0"/>
                      <a:pt x="708" y="3"/>
                      <a:pt x="736" y="3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43"/>
            <p:cNvGrpSpPr>
              <a:grpSpLocks/>
            </p:cNvGrpSpPr>
            <p:nvPr/>
          </p:nvGrpSpPr>
          <p:grpSpPr bwMode="auto">
            <a:xfrm rot="-2582508">
              <a:off x="1383" y="1525"/>
              <a:ext cx="388" cy="233"/>
              <a:chOff x="3626" y="1661"/>
              <a:chExt cx="504" cy="278"/>
            </a:xfrm>
          </p:grpSpPr>
          <p:sp>
            <p:nvSpPr>
              <p:cNvPr id="39" name="Freeform 44"/>
              <p:cNvSpPr>
                <a:spLocks/>
              </p:cNvSpPr>
              <p:nvPr/>
            </p:nvSpPr>
            <p:spPr bwMode="auto">
              <a:xfrm>
                <a:off x="3626" y="1661"/>
                <a:ext cx="252" cy="278"/>
              </a:xfrm>
              <a:custGeom>
                <a:avLst/>
                <a:gdLst/>
                <a:ahLst/>
                <a:cxnLst>
                  <a:cxn ang="0">
                    <a:pos x="0" y="361"/>
                  </a:cxn>
                  <a:cxn ang="0">
                    <a:pos x="189" y="352"/>
                  </a:cxn>
                  <a:cxn ang="0">
                    <a:pos x="217" y="295"/>
                  </a:cxn>
                  <a:cxn ang="0">
                    <a:pos x="264" y="248"/>
                  </a:cxn>
                  <a:cxn ang="0">
                    <a:pos x="321" y="494"/>
                  </a:cxn>
                  <a:cxn ang="0">
                    <a:pos x="359" y="267"/>
                  </a:cxn>
                  <a:cxn ang="0">
                    <a:pos x="368" y="163"/>
                  </a:cxn>
                  <a:cxn ang="0">
                    <a:pos x="397" y="173"/>
                  </a:cxn>
                  <a:cxn ang="0">
                    <a:pos x="406" y="267"/>
                  </a:cxn>
                  <a:cxn ang="0">
                    <a:pos x="434" y="333"/>
                  </a:cxn>
                  <a:cxn ang="0">
                    <a:pos x="444" y="522"/>
                  </a:cxn>
                  <a:cxn ang="0">
                    <a:pos x="453" y="550"/>
                  </a:cxn>
                  <a:cxn ang="0">
                    <a:pos x="472" y="522"/>
                  </a:cxn>
                  <a:cxn ang="0">
                    <a:pos x="500" y="248"/>
                  </a:cxn>
                  <a:cxn ang="0">
                    <a:pos x="510" y="97"/>
                  </a:cxn>
                  <a:cxn ang="0">
                    <a:pos x="538" y="78"/>
                  </a:cxn>
                  <a:cxn ang="0">
                    <a:pos x="548" y="107"/>
                  </a:cxn>
                  <a:cxn ang="0">
                    <a:pos x="623" y="437"/>
                  </a:cxn>
                  <a:cxn ang="0">
                    <a:pos x="633" y="607"/>
                  </a:cxn>
                  <a:cxn ang="0">
                    <a:pos x="652" y="645"/>
                  </a:cxn>
                  <a:cxn ang="0">
                    <a:pos x="670" y="616"/>
                  </a:cxn>
                  <a:cxn ang="0">
                    <a:pos x="689" y="229"/>
                  </a:cxn>
                  <a:cxn ang="0">
                    <a:pos x="718" y="59"/>
                  </a:cxn>
                  <a:cxn ang="0">
                    <a:pos x="736" y="3"/>
                  </a:cxn>
                </a:cxnLst>
                <a:rect l="0" t="0" r="r" b="b"/>
                <a:pathLst>
                  <a:path w="736" h="648">
                    <a:moveTo>
                      <a:pt x="0" y="361"/>
                    </a:moveTo>
                    <a:cubicBezTo>
                      <a:pt x="63" y="358"/>
                      <a:pt x="127" y="363"/>
                      <a:pt x="189" y="352"/>
                    </a:cubicBezTo>
                    <a:cubicBezTo>
                      <a:pt x="205" y="349"/>
                      <a:pt x="212" y="305"/>
                      <a:pt x="217" y="295"/>
                    </a:cubicBezTo>
                    <a:cubicBezTo>
                      <a:pt x="232" y="265"/>
                      <a:pt x="237" y="266"/>
                      <a:pt x="264" y="248"/>
                    </a:cubicBezTo>
                    <a:cubicBezTo>
                      <a:pt x="274" y="326"/>
                      <a:pt x="247" y="468"/>
                      <a:pt x="321" y="494"/>
                    </a:cubicBezTo>
                    <a:cubicBezTo>
                      <a:pt x="366" y="425"/>
                      <a:pt x="332" y="343"/>
                      <a:pt x="359" y="267"/>
                    </a:cubicBezTo>
                    <a:cubicBezTo>
                      <a:pt x="362" y="232"/>
                      <a:pt x="355" y="195"/>
                      <a:pt x="368" y="163"/>
                    </a:cubicBezTo>
                    <a:cubicBezTo>
                      <a:pt x="372" y="154"/>
                      <a:pt x="393" y="163"/>
                      <a:pt x="397" y="173"/>
                    </a:cubicBezTo>
                    <a:cubicBezTo>
                      <a:pt x="408" y="203"/>
                      <a:pt x="399" y="236"/>
                      <a:pt x="406" y="267"/>
                    </a:cubicBezTo>
                    <a:cubicBezTo>
                      <a:pt x="411" y="290"/>
                      <a:pt x="427" y="310"/>
                      <a:pt x="434" y="333"/>
                    </a:cubicBezTo>
                    <a:cubicBezTo>
                      <a:pt x="437" y="396"/>
                      <a:pt x="438" y="459"/>
                      <a:pt x="444" y="522"/>
                    </a:cubicBezTo>
                    <a:cubicBezTo>
                      <a:pt x="445" y="532"/>
                      <a:pt x="443" y="550"/>
                      <a:pt x="453" y="550"/>
                    </a:cubicBezTo>
                    <a:cubicBezTo>
                      <a:pt x="464" y="550"/>
                      <a:pt x="466" y="531"/>
                      <a:pt x="472" y="522"/>
                    </a:cubicBezTo>
                    <a:cubicBezTo>
                      <a:pt x="479" y="383"/>
                      <a:pt x="480" y="353"/>
                      <a:pt x="500" y="248"/>
                    </a:cubicBezTo>
                    <a:cubicBezTo>
                      <a:pt x="503" y="198"/>
                      <a:pt x="499" y="146"/>
                      <a:pt x="510" y="97"/>
                    </a:cubicBezTo>
                    <a:cubicBezTo>
                      <a:pt x="512" y="86"/>
                      <a:pt x="527" y="75"/>
                      <a:pt x="538" y="78"/>
                    </a:cubicBezTo>
                    <a:cubicBezTo>
                      <a:pt x="548" y="81"/>
                      <a:pt x="545" y="97"/>
                      <a:pt x="548" y="107"/>
                    </a:cubicBezTo>
                    <a:cubicBezTo>
                      <a:pt x="560" y="221"/>
                      <a:pt x="602" y="325"/>
                      <a:pt x="623" y="437"/>
                    </a:cubicBezTo>
                    <a:cubicBezTo>
                      <a:pt x="626" y="494"/>
                      <a:pt x="625" y="551"/>
                      <a:pt x="633" y="607"/>
                    </a:cubicBezTo>
                    <a:cubicBezTo>
                      <a:pt x="635" y="621"/>
                      <a:pt x="638" y="642"/>
                      <a:pt x="652" y="645"/>
                    </a:cubicBezTo>
                    <a:cubicBezTo>
                      <a:pt x="663" y="648"/>
                      <a:pt x="664" y="626"/>
                      <a:pt x="670" y="616"/>
                    </a:cubicBezTo>
                    <a:cubicBezTo>
                      <a:pt x="675" y="510"/>
                      <a:pt x="682" y="340"/>
                      <a:pt x="689" y="229"/>
                    </a:cubicBezTo>
                    <a:cubicBezTo>
                      <a:pt x="698" y="79"/>
                      <a:pt x="674" y="127"/>
                      <a:pt x="718" y="59"/>
                    </a:cubicBezTo>
                    <a:cubicBezTo>
                      <a:pt x="727" y="0"/>
                      <a:pt x="708" y="3"/>
                      <a:pt x="736" y="3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5"/>
              <p:cNvSpPr>
                <a:spLocks/>
              </p:cNvSpPr>
              <p:nvPr/>
            </p:nvSpPr>
            <p:spPr bwMode="auto">
              <a:xfrm flipH="1">
                <a:off x="3878" y="1661"/>
                <a:ext cx="252" cy="278"/>
              </a:xfrm>
              <a:custGeom>
                <a:avLst/>
                <a:gdLst/>
                <a:ahLst/>
                <a:cxnLst>
                  <a:cxn ang="0">
                    <a:pos x="0" y="361"/>
                  </a:cxn>
                  <a:cxn ang="0">
                    <a:pos x="189" y="352"/>
                  </a:cxn>
                  <a:cxn ang="0">
                    <a:pos x="217" y="295"/>
                  </a:cxn>
                  <a:cxn ang="0">
                    <a:pos x="264" y="248"/>
                  </a:cxn>
                  <a:cxn ang="0">
                    <a:pos x="321" y="494"/>
                  </a:cxn>
                  <a:cxn ang="0">
                    <a:pos x="359" y="267"/>
                  </a:cxn>
                  <a:cxn ang="0">
                    <a:pos x="368" y="163"/>
                  </a:cxn>
                  <a:cxn ang="0">
                    <a:pos x="397" y="173"/>
                  </a:cxn>
                  <a:cxn ang="0">
                    <a:pos x="406" y="267"/>
                  </a:cxn>
                  <a:cxn ang="0">
                    <a:pos x="434" y="333"/>
                  </a:cxn>
                  <a:cxn ang="0">
                    <a:pos x="444" y="522"/>
                  </a:cxn>
                  <a:cxn ang="0">
                    <a:pos x="453" y="550"/>
                  </a:cxn>
                  <a:cxn ang="0">
                    <a:pos x="472" y="522"/>
                  </a:cxn>
                  <a:cxn ang="0">
                    <a:pos x="500" y="248"/>
                  </a:cxn>
                  <a:cxn ang="0">
                    <a:pos x="510" y="97"/>
                  </a:cxn>
                  <a:cxn ang="0">
                    <a:pos x="538" y="78"/>
                  </a:cxn>
                  <a:cxn ang="0">
                    <a:pos x="548" y="107"/>
                  </a:cxn>
                  <a:cxn ang="0">
                    <a:pos x="623" y="437"/>
                  </a:cxn>
                  <a:cxn ang="0">
                    <a:pos x="633" y="607"/>
                  </a:cxn>
                  <a:cxn ang="0">
                    <a:pos x="652" y="645"/>
                  </a:cxn>
                  <a:cxn ang="0">
                    <a:pos x="670" y="616"/>
                  </a:cxn>
                  <a:cxn ang="0">
                    <a:pos x="689" y="229"/>
                  </a:cxn>
                  <a:cxn ang="0">
                    <a:pos x="718" y="59"/>
                  </a:cxn>
                  <a:cxn ang="0">
                    <a:pos x="736" y="3"/>
                  </a:cxn>
                </a:cxnLst>
                <a:rect l="0" t="0" r="r" b="b"/>
                <a:pathLst>
                  <a:path w="736" h="648">
                    <a:moveTo>
                      <a:pt x="0" y="361"/>
                    </a:moveTo>
                    <a:cubicBezTo>
                      <a:pt x="63" y="358"/>
                      <a:pt x="127" y="363"/>
                      <a:pt x="189" y="352"/>
                    </a:cubicBezTo>
                    <a:cubicBezTo>
                      <a:pt x="205" y="349"/>
                      <a:pt x="212" y="305"/>
                      <a:pt x="217" y="295"/>
                    </a:cubicBezTo>
                    <a:cubicBezTo>
                      <a:pt x="232" y="265"/>
                      <a:pt x="237" y="266"/>
                      <a:pt x="264" y="248"/>
                    </a:cubicBezTo>
                    <a:cubicBezTo>
                      <a:pt x="274" y="326"/>
                      <a:pt x="247" y="468"/>
                      <a:pt x="321" y="494"/>
                    </a:cubicBezTo>
                    <a:cubicBezTo>
                      <a:pt x="366" y="425"/>
                      <a:pt x="332" y="343"/>
                      <a:pt x="359" y="267"/>
                    </a:cubicBezTo>
                    <a:cubicBezTo>
                      <a:pt x="362" y="232"/>
                      <a:pt x="355" y="195"/>
                      <a:pt x="368" y="163"/>
                    </a:cubicBezTo>
                    <a:cubicBezTo>
                      <a:pt x="372" y="154"/>
                      <a:pt x="393" y="163"/>
                      <a:pt x="397" y="173"/>
                    </a:cubicBezTo>
                    <a:cubicBezTo>
                      <a:pt x="408" y="203"/>
                      <a:pt x="399" y="236"/>
                      <a:pt x="406" y="267"/>
                    </a:cubicBezTo>
                    <a:cubicBezTo>
                      <a:pt x="411" y="290"/>
                      <a:pt x="427" y="310"/>
                      <a:pt x="434" y="333"/>
                    </a:cubicBezTo>
                    <a:cubicBezTo>
                      <a:pt x="437" y="396"/>
                      <a:pt x="438" y="459"/>
                      <a:pt x="444" y="522"/>
                    </a:cubicBezTo>
                    <a:cubicBezTo>
                      <a:pt x="445" y="532"/>
                      <a:pt x="443" y="550"/>
                      <a:pt x="453" y="550"/>
                    </a:cubicBezTo>
                    <a:cubicBezTo>
                      <a:pt x="464" y="550"/>
                      <a:pt x="466" y="531"/>
                      <a:pt x="472" y="522"/>
                    </a:cubicBezTo>
                    <a:cubicBezTo>
                      <a:pt x="479" y="383"/>
                      <a:pt x="480" y="353"/>
                      <a:pt x="500" y="248"/>
                    </a:cubicBezTo>
                    <a:cubicBezTo>
                      <a:pt x="503" y="198"/>
                      <a:pt x="499" y="146"/>
                      <a:pt x="510" y="97"/>
                    </a:cubicBezTo>
                    <a:cubicBezTo>
                      <a:pt x="512" y="86"/>
                      <a:pt x="527" y="75"/>
                      <a:pt x="538" y="78"/>
                    </a:cubicBezTo>
                    <a:cubicBezTo>
                      <a:pt x="548" y="81"/>
                      <a:pt x="545" y="97"/>
                      <a:pt x="548" y="107"/>
                    </a:cubicBezTo>
                    <a:cubicBezTo>
                      <a:pt x="560" y="221"/>
                      <a:pt x="602" y="325"/>
                      <a:pt x="623" y="437"/>
                    </a:cubicBezTo>
                    <a:cubicBezTo>
                      <a:pt x="626" y="494"/>
                      <a:pt x="625" y="551"/>
                      <a:pt x="633" y="607"/>
                    </a:cubicBezTo>
                    <a:cubicBezTo>
                      <a:pt x="635" y="621"/>
                      <a:pt x="638" y="642"/>
                      <a:pt x="652" y="645"/>
                    </a:cubicBezTo>
                    <a:cubicBezTo>
                      <a:pt x="663" y="648"/>
                      <a:pt x="664" y="626"/>
                      <a:pt x="670" y="616"/>
                    </a:cubicBezTo>
                    <a:cubicBezTo>
                      <a:pt x="675" y="510"/>
                      <a:pt x="682" y="340"/>
                      <a:pt x="689" y="229"/>
                    </a:cubicBezTo>
                    <a:cubicBezTo>
                      <a:pt x="698" y="79"/>
                      <a:pt x="674" y="127"/>
                      <a:pt x="718" y="59"/>
                    </a:cubicBezTo>
                    <a:cubicBezTo>
                      <a:pt x="727" y="0"/>
                      <a:pt x="708" y="3"/>
                      <a:pt x="736" y="3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" name="Oval 47"/>
          <p:cNvSpPr>
            <a:spLocks noChangeArrowheads="1"/>
          </p:cNvSpPr>
          <p:nvPr/>
        </p:nvSpPr>
        <p:spPr bwMode="auto">
          <a:xfrm>
            <a:off x="5268912" y="1905000"/>
            <a:ext cx="2808288" cy="2519363"/>
          </a:xfrm>
          <a:prstGeom prst="ellipse">
            <a:avLst/>
          </a:prstGeom>
          <a:solidFill>
            <a:srgbClr val="FFCC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5722583" y="2133600"/>
            <a:ext cx="19736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新しい凝縮体</a:t>
            </a:r>
            <a:endParaRPr lang="ja-JP" altLang="en-US" sz="24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45" name="Text Box 49"/>
          <p:cNvSpPr txBox="1">
            <a:spLocks noChangeArrowheads="1"/>
          </p:cNvSpPr>
          <p:nvPr/>
        </p:nvSpPr>
        <p:spPr bwMode="auto">
          <a:xfrm>
            <a:off x="5744619" y="3745468"/>
            <a:ext cx="1885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1800" dirty="0" smtClean="0">
                <a:latin typeface="AR P丸ゴシック体M" pitchFamily="50" charset="-128"/>
                <a:ea typeface="AR P丸ゴシック体M" pitchFamily="50" charset="-128"/>
              </a:rPr>
              <a:t>量子シミュレータ</a:t>
            </a:r>
            <a:endParaRPr lang="ja-JP" altLang="en-US" sz="18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graphicFrame>
        <p:nvGraphicFramePr>
          <p:cNvPr id="46" name="Object 50"/>
          <p:cNvGraphicFramePr>
            <a:graphicFrameLocks noChangeAspect="1"/>
          </p:cNvGraphicFramePr>
          <p:nvPr/>
        </p:nvGraphicFramePr>
        <p:xfrm>
          <a:off x="6132512" y="2840038"/>
          <a:ext cx="1079500" cy="893762"/>
        </p:xfrm>
        <a:graphic>
          <a:graphicData uri="http://schemas.openxmlformats.org/presentationml/2006/ole">
            <p:oleObj spid="_x0000_s20482" name="ビットマップ イメージ" r:id="rId3" imgW="1819529" imgH="1504762" progId="PBrush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477000" y="4648200"/>
            <a:ext cx="172354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冷却原子から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光会合などで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分子を生成</a:t>
            </a:r>
            <a:endParaRPr lang="en-US" altLang="ja-JP" sz="2000" dirty="0" smtClean="0">
              <a:latin typeface="+mn-ea"/>
            </a:endParaRPr>
          </a:p>
          <a:p>
            <a:r>
              <a:rPr lang="en-US" sz="2000" dirty="0" smtClean="0">
                <a:latin typeface="+mn-ea"/>
              </a:rPr>
              <a:t>(</a:t>
            </a:r>
            <a:r>
              <a:rPr lang="en-US" sz="2000" dirty="0" smtClean="0">
                <a:latin typeface="+mn-ea"/>
                <a:sym typeface="Symbol"/>
              </a:rPr>
              <a:t></a:t>
            </a:r>
            <a:r>
              <a:rPr lang="en-US" sz="2000" dirty="0" err="1" smtClean="0">
                <a:latin typeface="+mn-ea"/>
                <a:sym typeface="Symbol"/>
              </a:rPr>
              <a:t>nK</a:t>
            </a:r>
            <a:r>
              <a:rPr lang="en-US" sz="2000" dirty="0" smtClean="0">
                <a:latin typeface="+mn-ea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00200" y="4602540"/>
            <a:ext cx="15376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直接的に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分子を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減速・冷却</a:t>
            </a:r>
            <a:r>
              <a:rPr lang="en-US" sz="2000" dirty="0" smtClean="0">
                <a:latin typeface="+mn-ea"/>
              </a:rPr>
              <a:t> </a:t>
            </a:r>
          </a:p>
          <a:p>
            <a:r>
              <a:rPr lang="en-US" sz="2000" dirty="0" smtClean="0">
                <a:latin typeface="+mn-ea"/>
              </a:rPr>
              <a:t>(</a:t>
            </a:r>
            <a:r>
              <a:rPr lang="en-US" sz="2000" dirty="0" smtClean="0">
                <a:latin typeface="+mn-ea"/>
                <a:sym typeface="Symbol"/>
              </a:rPr>
              <a:t></a:t>
            </a:r>
            <a:r>
              <a:rPr lang="en-US" sz="2000" dirty="0" err="1" smtClean="0">
                <a:latin typeface="+mn-ea"/>
                <a:sym typeface="Symbol"/>
              </a:rPr>
              <a:t>mK</a:t>
            </a:r>
            <a:r>
              <a:rPr lang="en-US" sz="2000" dirty="0" smtClean="0">
                <a:latin typeface="+mn-ea"/>
              </a:rPr>
              <a:t>)</a:t>
            </a:r>
            <a:endParaRPr lang="en-US" sz="2000" dirty="0">
              <a:latin typeface="+mn-ea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819400" y="1371600"/>
            <a:ext cx="3974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分子の冷却・運動制御の応用</a:t>
            </a:r>
            <a:endParaRPr kumimoji="1" lang="ja-JP" altLang="en-US" sz="2400" dirty="0">
              <a:latin typeface="AR P丸ゴシック体M" pitchFamily="50" charset="-128"/>
              <a:ea typeface="AR P丸ゴシック体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精密測定による基礎物理研究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51520" y="2924944"/>
            <a:ext cx="8280920" cy="19442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23"/>
          <p:cNvGrpSpPr/>
          <p:nvPr/>
        </p:nvGrpSpPr>
        <p:grpSpPr>
          <a:xfrm>
            <a:off x="251520" y="980728"/>
            <a:ext cx="1778832" cy="1739909"/>
            <a:chOff x="1459409" y="1860376"/>
            <a:chExt cx="2808287" cy="2519363"/>
          </a:xfrm>
        </p:grpSpPr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1459409" y="1860376"/>
              <a:ext cx="2808287" cy="2519363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042707" y="2052246"/>
              <a:ext cx="1587255" cy="49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600" dirty="0" smtClean="0">
                  <a:latin typeface="AR P丸ゴシック体M" pitchFamily="50" charset="-128"/>
                  <a:ea typeface="AR P丸ゴシック体M" pitchFamily="50" charset="-128"/>
                </a:rPr>
                <a:t>精密測定</a:t>
              </a:r>
              <a:endParaRPr lang="ja-JP" altLang="en-US" sz="1600" dirty="0">
                <a:latin typeface="AR P丸ゴシック体M" pitchFamily="50" charset="-128"/>
                <a:ea typeface="AR P丸ゴシック体M" pitchFamily="50" charset="-128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858738" y="3652445"/>
              <a:ext cx="1992170" cy="401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200" dirty="0" smtClean="0">
                  <a:latin typeface="AR P丸ゴシック体M" pitchFamily="50" charset="-128"/>
                  <a:ea typeface="AR P丸ゴシック体M" pitchFamily="50" charset="-128"/>
                </a:rPr>
                <a:t>基礎物理の検証</a:t>
              </a:r>
              <a:endParaRPr lang="ja-JP" altLang="en-US" sz="1200" dirty="0">
                <a:latin typeface="AR P丸ゴシック体M" pitchFamily="50" charset="-128"/>
                <a:ea typeface="AR P丸ゴシック体M" pitchFamily="50" charset="-128"/>
              </a:endParaRPr>
            </a:p>
          </p:txBody>
        </p: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2251571" y="2716039"/>
              <a:ext cx="1223963" cy="973137"/>
              <a:chOff x="2154" y="3316"/>
              <a:chExt cx="998" cy="840"/>
            </a:xfrm>
          </p:grpSpPr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>
                <a:off x="2154" y="3521"/>
                <a:ext cx="318" cy="408"/>
                <a:chOff x="2154" y="3521"/>
                <a:chExt cx="318" cy="408"/>
              </a:xfrm>
            </p:grpSpPr>
            <p:sp>
              <p:nvSpPr>
                <p:cNvPr id="20" name="Oval 12"/>
                <p:cNvSpPr>
                  <a:spLocks noChangeArrowheads="1"/>
                </p:cNvSpPr>
                <p:nvPr/>
              </p:nvSpPr>
              <p:spPr bwMode="auto">
                <a:xfrm>
                  <a:off x="2290" y="3521"/>
                  <a:ext cx="136" cy="136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13"/>
                <p:cNvSpPr>
                  <a:spLocks noChangeArrowheads="1"/>
                </p:cNvSpPr>
                <p:nvPr/>
              </p:nvSpPr>
              <p:spPr bwMode="auto">
                <a:xfrm>
                  <a:off x="2381" y="3657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14"/>
                <p:cNvSpPr>
                  <a:spLocks noChangeArrowheads="1"/>
                </p:cNvSpPr>
                <p:nvPr/>
              </p:nvSpPr>
              <p:spPr bwMode="auto">
                <a:xfrm>
                  <a:off x="2245" y="3748"/>
                  <a:ext cx="182" cy="181"/>
                </a:xfrm>
                <a:prstGeom prst="ellipse">
                  <a:avLst/>
                </a:prstGeom>
                <a:solidFill>
                  <a:srgbClr val="66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15"/>
                <p:cNvSpPr>
                  <a:spLocks noChangeArrowheads="1"/>
                </p:cNvSpPr>
                <p:nvPr/>
              </p:nvSpPr>
              <p:spPr bwMode="auto">
                <a:xfrm>
                  <a:off x="2154" y="3612"/>
                  <a:ext cx="136" cy="13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6"/>
                <p:cNvSpPr>
                  <a:spLocks noChangeShapeType="1"/>
                </p:cNvSpPr>
                <p:nvPr/>
              </p:nvSpPr>
              <p:spPr bwMode="auto">
                <a:xfrm>
                  <a:off x="2336" y="3657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7"/>
                <p:cNvSpPr>
                  <a:spLocks noChangeShapeType="1"/>
                </p:cNvSpPr>
                <p:nvPr/>
              </p:nvSpPr>
              <p:spPr bwMode="auto">
                <a:xfrm>
                  <a:off x="2290" y="3702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" name="AutoShape 18"/>
              <p:cNvSpPr>
                <a:spLocks noChangeArrowheads="1"/>
              </p:cNvSpPr>
              <p:nvPr/>
            </p:nvSpPr>
            <p:spPr bwMode="auto">
              <a:xfrm rot="-5400000">
                <a:off x="2222" y="3634"/>
                <a:ext cx="840" cy="204"/>
              </a:xfrm>
              <a:prstGeom prst="parallelogram">
                <a:avLst>
                  <a:gd name="adj" fmla="val 119812"/>
                </a:avLst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19"/>
              <p:cNvGrpSpPr>
                <a:grpSpLocks/>
              </p:cNvGrpSpPr>
              <p:nvPr/>
            </p:nvGrpSpPr>
            <p:grpSpPr bwMode="auto">
              <a:xfrm flipH="1">
                <a:off x="2834" y="3521"/>
                <a:ext cx="318" cy="408"/>
                <a:chOff x="2154" y="3521"/>
                <a:chExt cx="318" cy="408"/>
              </a:xfrm>
            </p:grpSpPr>
            <p:sp>
              <p:nvSpPr>
                <p:cNvPr id="14" name="Oval 20"/>
                <p:cNvSpPr>
                  <a:spLocks noChangeArrowheads="1"/>
                </p:cNvSpPr>
                <p:nvPr/>
              </p:nvSpPr>
              <p:spPr bwMode="auto">
                <a:xfrm>
                  <a:off x="2290" y="3521"/>
                  <a:ext cx="136" cy="136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21"/>
                <p:cNvSpPr>
                  <a:spLocks noChangeArrowheads="1"/>
                </p:cNvSpPr>
                <p:nvPr/>
              </p:nvSpPr>
              <p:spPr bwMode="auto">
                <a:xfrm>
                  <a:off x="2381" y="3657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Oval 22"/>
                <p:cNvSpPr>
                  <a:spLocks noChangeArrowheads="1"/>
                </p:cNvSpPr>
                <p:nvPr/>
              </p:nvSpPr>
              <p:spPr bwMode="auto">
                <a:xfrm>
                  <a:off x="2245" y="3748"/>
                  <a:ext cx="182" cy="181"/>
                </a:xfrm>
                <a:prstGeom prst="ellipse">
                  <a:avLst/>
                </a:prstGeom>
                <a:solidFill>
                  <a:srgbClr val="66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Oval 23"/>
                <p:cNvSpPr>
                  <a:spLocks noChangeArrowheads="1"/>
                </p:cNvSpPr>
                <p:nvPr/>
              </p:nvSpPr>
              <p:spPr bwMode="auto">
                <a:xfrm>
                  <a:off x="2154" y="3612"/>
                  <a:ext cx="136" cy="13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24"/>
                <p:cNvSpPr>
                  <a:spLocks noChangeShapeType="1"/>
                </p:cNvSpPr>
                <p:nvPr/>
              </p:nvSpPr>
              <p:spPr bwMode="auto">
                <a:xfrm>
                  <a:off x="2336" y="3657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25"/>
                <p:cNvSpPr>
                  <a:spLocks noChangeShapeType="1"/>
                </p:cNvSpPr>
                <p:nvPr/>
              </p:nvSpPr>
              <p:spPr bwMode="auto">
                <a:xfrm>
                  <a:off x="2290" y="3702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Freeform 26"/>
              <p:cNvSpPr>
                <a:spLocks/>
              </p:cNvSpPr>
              <p:nvPr/>
            </p:nvSpPr>
            <p:spPr bwMode="auto">
              <a:xfrm rot="716012">
                <a:off x="2594" y="3481"/>
                <a:ext cx="105" cy="5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227"/>
                  </a:cxn>
                  <a:cxn ang="0">
                    <a:pos x="0" y="408"/>
                  </a:cxn>
                  <a:cxn ang="0">
                    <a:pos x="136" y="590"/>
                  </a:cxn>
                  <a:cxn ang="0">
                    <a:pos x="45" y="817"/>
                  </a:cxn>
                  <a:cxn ang="0">
                    <a:pos x="181" y="953"/>
                  </a:cxn>
                  <a:cxn ang="0">
                    <a:pos x="136" y="1180"/>
                  </a:cxn>
                  <a:cxn ang="0">
                    <a:pos x="226" y="1180"/>
                  </a:cxn>
                  <a:cxn ang="0">
                    <a:pos x="272" y="953"/>
                  </a:cxn>
                  <a:cxn ang="0">
                    <a:pos x="136" y="817"/>
                  </a:cxn>
                  <a:cxn ang="0">
                    <a:pos x="226" y="590"/>
                  </a:cxn>
                  <a:cxn ang="0">
                    <a:pos x="90" y="408"/>
                  </a:cxn>
                  <a:cxn ang="0">
                    <a:pos x="181" y="227"/>
                  </a:cxn>
                  <a:cxn ang="0">
                    <a:pos x="90" y="0"/>
                  </a:cxn>
                  <a:cxn ang="0">
                    <a:pos x="0" y="0"/>
                  </a:cxn>
                </a:cxnLst>
                <a:rect l="0" t="0" r="r" b="b"/>
                <a:pathLst>
                  <a:path w="272" h="1180">
                    <a:moveTo>
                      <a:pt x="0" y="0"/>
                    </a:moveTo>
                    <a:lnTo>
                      <a:pt x="90" y="227"/>
                    </a:lnTo>
                    <a:lnTo>
                      <a:pt x="0" y="408"/>
                    </a:lnTo>
                    <a:lnTo>
                      <a:pt x="136" y="590"/>
                    </a:lnTo>
                    <a:lnTo>
                      <a:pt x="45" y="817"/>
                    </a:lnTo>
                    <a:lnTo>
                      <a:pt x="181" y="953"/>
                    </a:lnTo>
                    <a:lnTo>
                      <a:pt x="136" y="1180"/>
                    </a:lnTo>
                    <a:lnTo>
                      <a:pt x="226" y="1180"/>
                    </a:lnTo>
                    <a:lnTo>
                      <a:pt x="272" y="953"/>
                    </a:lnTo>
                    <a:lnTo>
                      <a:pt x="136" y="817"/>
                    </a:lnTo>
                    <a:lnTo>
                      <a:pt x="226" y="590"/>
                    </a:lnTo>
                    <a:lnTo>
                      <a:pt x="90" y="408"/>
                    </a:lnTo>
                    <a:lnTo>
                      <a:pt x="181" y="227"/>
                    </a:lnTo>
                    <a:lnTo>
                      <a:pt x="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" name="テキスト ボックス 25"/>
          <p:cNvSpPr txBox="1"/>
          <p:nvPr/>
        </p:nvSpPr>
        <p:spPr>
          <a:xfrm>
            <a:off x="304800" y="5562600"/>
            <a:ext cx="389401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ea typeface="AR P丸ゴシック体M" pitchFamily="50" charset="-128"/>
              </a:rPr>
              <a:t>エネルギー分解能　</a:t>
            </a:r>
            <a:endParaRPr kumimoji="1" lang="en-US" altLang="ja-JP" sz="2000" dirty="0" smtClean="0">
              <a:ea typeface="AR P丸ゴシック体M" pitchFamily="50" charset="-128"/>
            </a:endParaRPr>
          </a:p>
          <a:p>
            <a:r>
              <a:rPr kumimoji="1" lang="ja-JP" altLang="en-US" sz="2000" dirty="0" smtClean="0">
                <a:ea typeface="AR P丸ゴシック体M" pitchFamily="50" charset="-128"/>
                <a:sym typeface="Symbol"/>
              </a:rPr>
              <a:t>　</a:t>
            </a:r>
            <a:r>
              <a:rPr lang="en-US" altLang="ja-JP" sz="2000" i="1" dirty="0" smtClean="0">
                <a:ea typeface="AR P丸ゴシック体M" pitchFamily="50" charset="-128"/>
                <a:sym typeface="Symbol"/>
              </a:rPr>
              <a:t>ħ</a:t>
            </a:r>
            <a:r>
              <a:rPr kumimoji="1" lang="en-US" altLang="ja-JP" sz="2000" dirty="0" smtClean="0">
                <a:ea typeface="AR P丸ゴシック体M" pitchFamily="50" charset="-128"/>
                <a:sym typeface="Symbol"/>
              </a:rPr>
              <a:t> / </a:t>
            </a:r>
            <a:r>
              <a:rPr kumimoji="1" lang="ja-JP" altLang="en-US" sz="2000" dirty="0" smtClean="0">
                <a:ea typeface="AR P丸ゴシック体M" pitchFamily="50" charset="-128"/>
                <a:sym typeface="Symbol"/>
              </a:rPr>
              <a:t>測定系との相互作用時間</a:t>
            </a:r>
            <a:endParaRPr kumimoji="1" lang="ja-JP" altLang="en-US" sz="2000" dirty="0">
              <a:ea typeface="AR P丸ゴシック体M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3528" y="2996952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6600"/>
                </a:solidFill>
                <a:ea typeface="AR P丸ゴシック体M" pitchFamily="50" charset="-128"/>
              </a:rPr>
              <a:t>キラル分子間のエネルギー差</a:t>
            </a:r>
            <a:endParaRPr lang="en-US" altLang="ja-JP" dirty="0" smtClean="0">
              <a:solidFill>
                <a:srgbClr val="006600"/>
              </a:solidFill>
              <a:ea typeface="AR P丸ゴシック体M" pitchFamily="50" charset="-128"/>
            </a:endParaRPr>
          </a:p>
          <a:p>
            <a:r>
              <a:rPr lang="ja-JP" altLang="en-US" dirty="0" smtClean="0">
                <a:solidFill>
                  <a:srgbClr val="006600"/>
                </a:solidFill>
                <a:ea typeface="AR P丸ゴシック体M" pitchFamily="50" charset="-128"/>
              </a:rPr>
              <a:t>（</a:t>
            </a:r>
            <a:r>
              <a:rPr lang="en-US" altLang="ja-JP" dirty="0" smtClean="0">
                <a:solidFill>
                  <a:srgbClr val="006600"/>
                </a:solidFill>
                <a:ea typeface="AR P丸ゴシック体M" pitchFamily="50" charset="-128"/>
              </a:rPr>
              <a:t>P</a:t>
            </a:r>
            <a:r>
              <a:rPr lang="ja-JP" altLang="en-US" dirty="0" smtClean="0">
                <a:solidFill>
                  <a:srgbClr val="006600"/>
                </a:solidFill>
                <a:ea typeface="AR P丸ゴシック体M" pitchFamily="50" charset="-128"/>
              </a:rPr>
              <a:t>非保存）</a:t>
            </a:r>
            <a:endParaRPr lang="en-US" altLang="ja-JP" dirty="0" smtClean="0">
              <a:solidFill>
                <a:srgbClr val="006600"/>
              </a:solidFill>
              <a:ea typeface="AR P丸ゴシック体M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9552" y="386104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6600"/>
                </a:solidFill>
                <a:ea typeface="AR P丸ゴシック体M" pitchFamily="50" charset="-128"/>
              </a:rPr>
              <a:t>電子・陽子質量比の経年変化</a:t>
            </a:r>
            <a:endParaRPr kumimoji="1" lang="ja-JP" altLang="en-US" dirty="0">
              <a:solidFill>
                <a:srgbClr val="006600"/>
              </a:solidFill>
              <a:ea typeface="AR P丸ゴシック体M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004048" y="2996952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6600"/>
                </a:solidFill>
                <a:ea typeface="AR P丸ゴシック体M" pitchFamily="50" charset="-128"/>
              </a:rPr>
              <a:t>電子・核子の永久電気双極子</a:t>
            </a:r>
            <a:endParaRPr lang="en-US" altLang="ja-JP" dirty="0" smtClean="0">
              <a:solidFill>
                <a:srgbClr val="006600"/>
              </a:solidFill>
              <a:ea typeface="AR P丸ゴシック体M" pitchFamily="50" charset="-128"/>
            </a:endParaRPr>
          </a:p>
          <a:p>
            <a:r>
              <a:rPr lang="ja-JP" altLang="en-US" dirty="0" smtClean="0">
                <a:solidFill>
                  <a:srgbClr val="006600"/>
                </a:solidFill>
                <a:ea typeface="AR P丸ゴシック体M" pitchFamily="50" charset="-128"/>
              </a:rPr>
              <a:t>モーメント（</a:t>
            </a:r>
            <a:r>
              <a:rPr lang="en-US" altLang="ja-JP" dirty="0" smtClean="0">
                <a:solidFill>
                  <a:srgbClr val="006600"/>
                </a:solidFill>
                <a:ea typeface="AR P丸ゴシック体M" pitchFamily="50" charset="-128"/>
              </a:rPr>
              <a:t>CP</a:t>
            </a:r>
            <a:r>
              <a:rPr lang="ja-JP" altLang="en-US" dirty="0" smtClean="0">
                <a:solidFill>
                  <a:srgbClr val="006600"/>
                </a:solidFill>
                <a:ea typeface="AR P丸ゴシック体M" pitchFamily="50" charset="-128"/>
              </a:rPr>
              <a:t>非保存）</a:t>
            </a:r>
            <a:endParaRPr lang="en-US" altLang="ja-JP" dirty="0" smtClean="0">
              <a:solidFill>
                <a:srgbClr val="006600"/>
              </a:solidFill>
              <a:ea typeface="AR P丸ゴシック体M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343400" y="411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6600"/>
                </a:solidFill>
                <a:ea typeface="AR P丸ゴシック体M" pitchFamily="50" charset="-128"/>
              </a:rPr>
              <a:t>原子核のアナポールモーメント（</a:t>
            </a:r>
            <a:r>
              <a:rPr kumimoji="1" lang="en-US" altLang="ja-JP" dirty="0" smtClean="0">
                <a:solidFill>
                  <a:srgbClr val="006600"/>
                </a:solidFill>
                <a:ea typeface="AR P丸ゴシック体M" pitchFamily="50" charset="-128"/>
              </a:rPr>
              <a:t>P</a:t>
            </a:r>
            <a:r>
              <a:rPr kumimoji="1" lang="ja-JP" altLang="en-US" dirty="0" smtClean="0">
                <a:solidFill>
                  <a:srgbClr val="006600"/>
                </a:solidFill>
                <a:ea typeface="AR P丸ゴシック体M" pitchFamily="50" charset="-128"/>
              </a:rPr>
              <a:t>非保存）</a:t>
            </a:r>
            <a:endParaRPr kumimoji="1" lang="ja-JP" altLang="en-US" dirty="0">
              <a:solidFill>
                <a:srgbClr val="006600"/>
              </a:solidFill>
              <a:ea typeface="AR P丸ゴシック体M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11760" y="1196752"/>
            <a:ext cx="5622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ea typeface="AR P丸ゴシック体M" pitchFamily="50" charset="-128"/>
              </a:rPr>
              <a:t>いくつかの種類の素粒子論的・宇宙論的な微弱な</a:t>
            </a:r>
            <a:endParaRPr kumimoji="1" lang="en-US" altLang="ja-JP" sz="2000" dirty="0" smtClean="0">
              <a:ea typeface="AR P丸ゴシック体M" pitchFamily="50" charset="-128"/>
            </a:endParaRPr>
          </a:p>
          <a:p>
            <a:r>
              <a:rPr kumimoji="1" lang="ja-JP" altLang="en-US" sz="2000" dirty="0" smtClean="0">
                <a:ea typeface="AR P丸ゴシック体M" pitchFamily="50" charset="-128"/>
              </a:rPr>
              <a:t>効果は、低温・低速の分子気体を用いることで、</a:t>
            </a:r>
            <a:endParaRPr kumimoji="1" lang="en-US" altLang="ja-JP" sz="2000" dirty="0" smtClean="0">
              <a:ea typeface="AR P丸ゴシック体M" pitchFamily="50" charset="-128"/>
            </a:endParaRPr>
          </a:p>
          <a:p>
            <a:r>
              <a:rPr kumimoji="1" lang="ja-JP" altLang="en-US" sz="2000" dirty="0" smtClean="0">
                <a:ea typeface="AR P丸ゴシック体M" pitchFamily="50" charset="-128"/>
              </a:rPr>
              <a:t>精度良く測定できると期待されている。</a:t>
            </a:r>
            <a:endParaRPr kumimoji="1" lang="ja-JP" altLang="en-US" sz="2000" dirty="0">
              <a:ea typeface="AR P丸ゴシック体M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202986" y="3625860"/>
            <a:ext cx="224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PRL 89, 023003 (2002)</a:t>
            </a:r>
          </a:p>
          <a:p>
            <a:r>
              <a:rPr lang="en-US" altLang="ja-JP" sz="1400" dirty="0" smtClean="0">
                <a:solidFill>
                  <a:srgbClr val="FF0000"/>
                </a:solidFill>
              </a:rPr>
              <a:t>Nature 473, 496 (2011)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71600" y="4221088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PRL </a:t>
            </a:r>
            <a:r>
              <a:rPr lang="en-US" altLang="ja-JP" sz="1400" dirty="0" smtClean="0"/>
              <a:t>96, 151101 (2006)</a:t>
            </a:r>
          </a:p>
          <a:p>
            <a:r>
              <a:rPr lang="en-US" altLang="ja-JP" sz="1400" dirty="0" smtClean="0"/>
              <a:t>PRL 100, 150801 (2008)</a:t>
            </a:r>
            <a:endParaRPr lang="ja-JP" altLang="en-US" sz="1400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07795" y="3578423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PRL 83, 1554 (1999) </a:t>
            </a:r>
            <a:endParaRPr kumimoji="1" lang="ja-JP" altLang="en-US" sz="1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004048" y="4509120"/>
            <a:ext cx="2249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 </a:t>
            </a:r>
            <a:r>
              <a:rPr lang="en-US" altLang="ja-JP" sz="1400" dirty="0" smtClean="0"/>
              <a:t>PRL 100, 023003 (2008)</a:t>
            </a:r>
            <a:endParaRPr kumimoji="1" lang="ja-JP" altLang="en-US" sz="1400" dirty="0"/>
          </a:p>
        </p:txBody>
      </p:sp>
      <p:sp>
        <p:nvSpPr>
          <p:cNvPr id="37" name="Left Brace 33"/>
          <p:cNvSpPr/>
          <p:nvPr/>
        </p:nvSpPr>
        <p:spPr>
          <a:xfrm>
            <a:off x="5342384" y="6003776"/>
            <a:ext cx="76200" cy="381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8" name="Right Brace 34"/>
          <p:cNvSpPr/>
          <p:nvPr/>
        </p:nvSpPr>
        <p:spPr>
          <a:xfrm rot="16200000" flipV="1">
            <a:off x="6218684" y="4582408"/>
            <a:ext cx="152400" cy="1752600"/>
          </a:xfrm>
          <a:prstGeom prst="rightBrace">
            <a:avLst>
              <a:gd name="adj1" fmla="val 8333"/>
              <a:gd name="adj2" fmla="val 262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9" name="TextBox 35"/>
          <p:cNvSpPr txBox="1"/>
          <p:nvPr/>
        </p:nvSpPr>
        <p:spPr>
          <a:xfrm>
            <a:off x="5418584" y="5013176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振動</a:t>
            </a:r>
            <a:r>
              <a:rPr lang="en-US" dirty="0" smtClean="0">
                <a:latin typeface="+mn-ea"/>
              </a:rPr>
              <a:t> (</a:t>
            </a:r>
            <a:r>
              <a:rPr lang="en-US" dirty="0" smtClean="0">
                <a:latin typeface="+mn-ea"/>
                <a:sym typeface="Symbol"/>
              </a:rPr>
              <a:t>1000 K</a:t>
            </a:r>
            <a:r>
              <a:rPr lang="en-US" dirty="0" smtClean="0">
                <a:latin typeface="+mn-ea"/>
              </a:rPr>
              <a:t>)</a:t>
            </a:r>
            <a:endParaRPr lang="en-US" dirty="0">
              <a:latin typeface="+mn-ea"/>
            </a:endParaRPr>
          </a:p>
        </p:txBody>
      </p:sp>
      <p:sp>
        <p:nvSpPr>
          <p:cNvPr id="40" name="TextBox 41"/>
          <p:cNvSpPr txBox="1"/>
          <p:nvPr/>
        </p:nvSpPr>
        <p:spPr>
          <a:xfrm>
            <a:off x="4427984" y="5851376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回転</a:t>
            </a:r>
            <a:endParaRPr lang="en-US" altLang="ja-JP" dirty="0" smtClean="0">
              <a:latin typeface="+mn-ea"/>
            </a:endParaRPr>
          </a:p>
          <a:p>
            <a:r>
              <a:rPr lang="en-US" dirty="0" smtClean="0">
                <a:latin typeface="+mn-ea"/>
              </a:rPr>
              <a:t>(</a:t>
            </a:r>
            <a:r>
              <a:rPr lang="en-US" dirty="0" smtClean="0">
                <a:latin typeface="+mn-ea"/>
                <a:sym typeface="Symbol"/>
              </a:rPr>
              <a:t> 1K</a:t>
            </a:r>
            <a:r>
              <a:rPr lang="en-US" dirty="0" smtClean="0">
                <a:latin typeface="+mn-ea"/>
              </a:rPr>
              <a:t>)</a:t>
            </a:r>
            <a:endParaRPr lang="en-US" dirty="0">
              <a:latin typeface="+mn-ea"/>
            </a:endParaRPr>
          </a:p>
        </p:txBody>
      </p:sp>
      <p:grpSp>
        <p:nvGrpSpPr>
          <p:cNvPr id="41" name="Group 45"/>
          <p:cNvGrpSpPr/>
          <p:nvPr/>
        </p:nvGrpSpPr>
        <p:grpSpPr>
          <a:xfrm>
            <a:off x="5494784" y="6079976"/>
            <a:ext cx="457200" cy="228600"/>
            <a:chOff x="2438400" y="4724400"/>
            <a:chExt cx="457200" cy="228600"/>
          </a:xfrm>
        </p:grpSpPr>
        <p:cxnSp>
          <p:nvCxnSpPr>
            <p:cNvPr id="42" name="Straight Connector 13"/>
            <p:cNvCxnSpPr/>
            <p:nvPr/>
          </p:nvCxnSpPr>
          <p:spPr>
            <a:xfrm>
              <a:off x="2438400" y="49022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4"/>
            <p:cNvCxnSpPr/>
            <p:nvPr/>
          </p:nvCxnSpPr>
          <p:spPr>
            <a:xfrm>
              <a:off x="2438400" y="4851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5"/>
            <p:cNvCxnSpPr/>
            <p:nvPr/>
          </p:nvCxnSpPr>
          <p:spPr>
            <a:xfrm>
              <a:off x="2438400" y="48006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6"/>
            <p:cNvCxnSpPr/>
            <p:nvPr/>
          </p:nvCxnSpPr>
          <p:spPr>
            <a:xfrm>
              <a:off x="2438400" y="4953000"/>
              <a:ext cx="457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2"/>
            <p:cNvCxnSpPr/>
            <p:nvPr/>
          </p:nvCxnSpPr>
          <p:spPr>
            <a:xfrm>
              <a:off x="2438400" y="472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104384" y="5851376"/>
            <a:ext cx="457200" cy="228600"/>
            <a:chOff x="2438400" y="4724400"/>
            <a:chExt cx="457200" cy="2286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438400" y="49022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438400" y="4851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38400" y="48006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38400" y="4953000"/>
              <a:ext cx="4572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38400" y="472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713984" y="5546576"/>
            <a:ext cx="457200" cy="228600"/>
            <a:chOff x="2438400" y="4724400"/>
            <a:chExt cx="457200" cy="2286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2438400" y="49022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38400" y="4851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38400" y="48006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38400" y="4953000"/>
              <a:ext cx="4572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438400" y="472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直線矢印コネクタ 58"/>
          <p:cNvCxnSpPr/>
          <p:nvPr/>
        </p:nvCxnSpPr>
        <p:spPr>
          <a:xfrm flipH="1">
            <a:off x="6012160" y="6309320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6660232" y="5877272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低温</a:t>
            </a:r>
            <a:r>
              <a:rPr kumimoji="1" lang="en-US" altLang="ja-JP" dirty="0" smtClean="0">
                <a:solidFill>
                  <a:srgbClr val="FF0000"/>
                </a:solidFill>
              </a:rPr>
              <a:t> = </a:t>
            </a:r>
            <a:r>
              <a:rPr kumimoji="1" lang="ja-JP" altLang="en-US" dirty="0" smtClean="0">
                <a:solidFill>
                  <a:srgbClr val="FF0000"/>
                </a:solidFill>
              </a:rPr>
              <a:t>基底状態の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占有数が多い。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6038"/>
            <a:ext cx="7498080" cy="944562"/>
          </a:xfrm>
        </p:spPr>
        <p:txBody>
          <a:bodyPr/>
          <a:lstStyle/>
          <a:p>
            <a:pPr algn="ctr"/>
            <a:r>
              <a:rPr lang="ja-JP" altLang="en-US" dirty="0" smtClean="0">
                <a:latin typeface="+mn-ea"/>
                <a:ea typeface="+mn-ea"/>
              </a:rPr>
              <a:t>研究方針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3905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 P丸ゴシック体M" pitchFamily="50" charset="-128"/>
                <a:ea typeface="AR P丸ゴシック体M" pitchFamily="50" charset="-128"/>
              </a:rPr>
              <a:t>1 K</a:t>
            </a:r>
            <a:r>
              <a:rPr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程度の低温ヘリウムガス中で、</a:t>
            </a:r>
            <a:endParaRPr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固体をレーザーアブレーションで</a:t>
            </a:r>
            <a:endParaRPr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気化させ、低温分子気体を作る。</a:t>
            </a:r>
            <a:endParaRPr lang="en-US" sz="20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14400"/>
            <a:ext cx="304337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82540" y="3352800"/>
            <a:ext cx="4161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Maxwell et al., Phys. Rev. 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Lett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95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173201 (2005)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600" y="990600"/>
            <a:ext cx="54890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CC"/>
                </a:solidFill>
                <a:latin typeface="AR P丸ゴシック体M" pitchFamily="50" charset="-128"/>
                <a:ea typeface="AR P丸ゴシック体M" pitchFamily="50" charset="-128"/>
              </a:rPr>
              <a:t>（１）　予備冷却された分子ビームの生成</a:t>
            </a:r>
            <a:endParaRPr kumimoji="1" lang="ja-JP" altLang="en-US" sz="2400" dirty="0">
              <a:solidFill>
                <a:srgbClr val="0000CC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95400" y="2743200"/>
            <a:ext cx="32239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その分子気体を真空中に</a:t>
            </a:r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噴出させて低温分子ビーム</a:t>
            </a:r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を得る。</a:t>
            </a:r>
            <a:endParaRPr kumimoji="1" lang="ja-JP" altLang="en-US" sz="20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56222" y="4648200"/>
            <a:ext cx="48349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超伝導共振器内で数十</a:t>
            </a:r>
            <a:r>
              <a:rPr kumimoji="1" lang="en-US" altLang="ja-JP" sz="2000" dirty="0" smtClean="0">
                <a:latin typeface="AR P丸ゴシック体M" pitchFamily="50" charset="-128"/>
                <a:ea typeface="AR P丸ゴシック体M" pitchFamily="50" charset="-128"/>
              </a:rPr>
              <a:t>kV/cm</a:t>
            </a:r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のマイクロ波</a:t>
            </a:r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定在波を発生させる。その共振器内に</a:t>
            </a:r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分子ビームを通し、交流電場と分子の</a:t>
            </a:r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相互作用を利用して</a:t>
            </a:r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分子ビームを集束・減速・捕捉する。</a:t>
            </a:r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l="43864" t="2632" r="14643" b="2632"/>
          <a:stretch>
            <a:fillRect/>
          </a:stretch>
        </p:blipFill>
        <p:spPr bwMode="auto">
          <a:xfrm>
            <a:off x="6549008" y="4341912"/>
            <a:ext cx="25202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テキスト ボックス 22"/>
          <p:cNvSpPr txBox="1"/>
          <p:nvPr/>
        </p:nvSpPr>
        <p:spPr>
          <a:xfrm>
            <a:off x="6625208" y="4419600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>
                <a:latin typeface="AR P丸ゴシック体M" pitchFamily="50" charset="-128"/>
                <a:ea typeface="AR P丸ゴシック体M" pitchFamily="50" charset="-128"/>
              </a:rPr>
              <a:t>4</a:t>
            </a:r>
            <a:r>
              <a:rPr kumimoji="1" lang="en-US" altLang="ja-JP" dirty="0" smtClean="0">
                <a:latin typeface="AR P丸ゴシック体M" pitchFamily="50" charset="-128"/>
                <a:ea typeface="AR P丸ゴシック体M" pitchFamily="50" charset="-128"/>
              </a:rPr>
              <a:t>He</a:t>
            </a:r>
            <a:r>
              <a:rPr kumimoji="1" lang="ja-JP" altLang="en-US" dirty="0" smtClean="0"/>
              <a:t>クライオスタット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77000" y="65021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共振器</a:t>
            </a:r>
            <a:endParaRPr lang="en-US" altLang="ja-JP" dirty="0" smtClean="0"/>
          </a:p>
        </p:txBody>
      </p:sp>
      <p:cxnSp>
        <p:nvCxnSpPr>
          <p:cNvPr id="25" name="直線矢印コネクタ 24"/>
          <p:cNvCxnSpPr>
            <a:stCxn id="24" idx="0"/>
          </p:cNvCxnSpPr>
          <p:nvPr/>
        </p:nvCxnSpPr>
        <p:spPr>
          <a:xfrm flipV="1">
            <a:off x="7197080" y="5782072"/>
            <a:ext cx="432048" cy="72008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25997" y="3962400"/>
            <a:ext cx="83888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CC"/>
                </a:solidFill>
                <a:latin typeface="AR P丸ゴシック体M" pitchFamily="50" charset="-128"/>
                <a:ea typeface="AR P丸ゴシック体M" pitchFamily="50" charset="-128"/>
              </a:rPr>
              <a:t>（２）　超伝導マイクロ波空洞共振器を用いて、分子運動を制御</a:t>
            </a:r>
            <a:endParaRPr kumimoji="1" lang="ja-JP" altLang="en-US" sz="2400" dirty="0">
              <a:solidFill>
                <a:srgbClr val="0000CC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5867400" y="5181600"/>
            <a:ext cx="533400" cy="1524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562600" y="525780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分子</a:t>
            </a:r>
            <a:endParaRPr kumimoji="1" lang="en-US" altLang="ja-JP" dirty="0" smtClean="0"/>
          </a:p>
          <a:p>
            <a:r>
              <a:rPr kumimoji="1" lang="ja-JP" altLang="en-US" dirty="0" smtClean="0"/>
              <a:t>ビーム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6200" y="6248400"/>
            <a:ext cx="64860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  <a:latin typeface="AR P丸ゴシック体M" pitchFamily="50" charset="-128"/>
                <a:ea typeface="AR P丸ゴシック体M" pitchFamily="50" charset="-128"/>
              </a:rPr>
              <a:t>利点： 回転基底状態（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 P丸ゴシック体M" pitchFamily="50" charset="-128"/>
                <a:ea typeface="AR P丸ゴシック体M" pitchFamily="50" charset="-128"/>
              </a:rPr>
              <a:t>high field seeking state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AR P丸ゴシック体M" pitchFamily="50" charset="-128"/>
                <a:ea typeface="AR P丸ゴシック体M" pitchFamily="50" charset="-128"/>
              </a:rPr>
              <a:t>）を扱える</a:t>
            </a:r>
            <a:endParaRPr kumimoji="1" lang="ja-JP" altLang="en-US" sz="2000" dirty="0">
              <a:solidFill>
                <a:srgbClr val="FF0000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7800" y="-76200"/>
            <a:ext cx="7498080" cy="11430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研究の進展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9200" y="990600"/>
            <a:ext cx="6034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 P丸ゴシック体M" pitchFamily="50" charset="-128"/>
                <a:ea typeface="AR P丸ゴシック体M" pitchFamily="50" charset="-128"/>
              </a:rPr>
              <a:t>2005  </a:t>
            </a:r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マイクロ波定在波を用いた分子減速法の提案</a:t>
            </a:r>
            <a:endParaRPr kumimoji="1" lang="ja-JP" altLang="en-US" sz="20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363350" y="1752600"/>
            <a:ext cx="7780650" cy="1890119"/>
            <a:chOff x="1389316" y="2756730"/>
            <a:chExt cx="7780650" cy="1890119"/>
          </a:xfrm>
        </p:grpSpPr>
        <p:sp>
          <p:nvSpPr>
            <p:cNvPr id="6" name="Text Box 69"/>
            <p:cNvSpPr txBox="1">
              <a:spLocks noChangeArrowheads="1"/>
            </p:cNvSpPr>
            <p:nvPr/>
          </p:nvSpPr>
          <p:spPr bwMode="auto">
            <a:xfrm>
              <a:off x="1389316" y="4000518"/>
              <a:ext cx="160152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Potential</a:t>
              </a:r>
            </a:p>
            <a:p>
              <a:r>
                <a:rPr lang="en-US" altLang="ja-JP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w/ microwave</a:t>
              </a:r>
              <a:endParaRPr lang="ja-JP" altLang="en-US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 Box 67"/>
            <p:cNvSpPr txBox="1">
              <a:spLocks noChangeArrowheads="1"/>
            </p:cNvSpPr>
            <p:nvPr/>
          </p:nvSpPr>
          <p:spPr bwMode="auto">
            <a:xfrm>
              <a:off x="5731227" y="3924318"/>
              <a:ext cx="173637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Potential</a:t>
              </a:r>
            </a:p>
            <a:p>
              <a:r>
                <a:rPr lang="en-US" altLang="ja-JP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w/o microwave</a:t>
              </a:r>
              <a:endParaRPr lang="ja-JP" alt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47"/>
            <p:cNvGrpSpPr/>
            <p:nvPr/>
          </p:nvGrpSpPr>
          <p:grpSpPr>
            <a:xfrm>
              <a:off x="1905000" y="2781318"/>
              <a:ext cx="4144297" cy="1588424"/>
              <a:chOff x="1418303" y="2907376"/>
              <a:chExt cx="4841297" cy="1978956"/>
            </a:xfrm>
          </p:grpSpPr>
          <p:pic>
            <p:nvPicPr>
              <p:cNvPr id="18" name="Picture 5" descr="sincurv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25738" y="3951295"/>
                <a:ext cx="4157662" cy="935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 flipV="1">
                <a:off x="2817900" y="3905257"/>
                <a:ext cx="296863" cy="7937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>
                <a:off x="3202075" y="3905257"/>
                <a:ext cx="3476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 flipV="1">
                <a:off x="3559263" y="3905257"/>
                <a:ext cx="298450" cy="7477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>
                <a:off x="3945025" y="3905257"/>
                <a:ext cx="3460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23" name="Line 27"/>
              <p:cNvSpPr>
                <a:spLocks noChangeShapeType="1"/>
              </p:cNvSpPr>
              <p:nvPr/>
            </p:nvSpPr>
            <p:spPr bwMode="auto">
              <a:xfrm flipV="1">
                <a:off x="4253000" y="3905257"/>
                <a:ext cx="296863" cy="7937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24" name="Line 28"/>
              <p:cNvSpPr>
                <a:spLocks noChangeShapeType="1"/>
              </p:cNvSpPr>
              <p:nvPr/>
            </p:nvSpPr>
            <p:spPr bwMode="auto">
              <a:xfrm>
                <a:off x="4638763" y="3905257"/>
                <a:ext cx="3460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25" name="Line 68"/>
              <p:cNvSpPr>
                <a:spLocks noChangeShapeType="1"/>
              </p:cNvSpPr>
              <p:nvPr/>
            </p:nvSpPr>
            <p:spPr bwMode="auto">
              <a:xfrm flipV="1">
                <a:off x="2309900" y="4598995"/>
                <a:ext cx="360363" cy="14287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26" name="円柱 18"/>
              <p:cNvSpPr/>
              <p:nvPr/>
            </p:nvSpPr>
            <p:spPr bwMode="auto">
              <a:xfrm rot="16181142">
                <a:off x="3561606" y="1094769"/>
                <a:ext cx="803875" cy="4429089"/>
              </a:xfrm>
              <a:prstGeom prst="can">
                <a:avLst>
                  <a:gd name="adj" fmla="val 75000"/>
                </a:avLst>
              </a:prstGeom>
              <a:solidFill>
                <a:srgbClr val="FFC00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  <p:sp>
            <p:nvSpPr>
              <p:cNvPr id="27" name="円/楕円 19"/>
              <p:cNvSpPr/>
              <p:nvPr/>
            </p:nvSpPr>
            <p:spPr bwMode="auto">
              <a:xfrm rot="157087">
                <a:off x="1695284" y="2918965"/>
                <a:ext cx="624533" cy="785818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  <p:sp>
            <p:nvSpPr>
              <p:cNvPr id="28" name="円弧 23"/>
              <p:cNvSpPr/>
              <p:nvPr/>
            </p:nvSpPr>
            <p:spPr bwMode="auto">
              <a:xfrm rot="540444">
                <a:off x="1436216" y="3087111"/>
                <a:ext cx="395670" cy="330452"/>
              </a:xfrm>
              <a:prstGeom prst="arc">
                <a:avLst>
                  <a:gd name="adj1" fmla="val 18494881"/>
                  <a:gd name="adj2" fmla="val 2906799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  <p:sp>
            <p:nvSpPr>
              <p:cNvPr id="29" name="円弧 24"/>
              <p:cNvSpPr/>
              <p:nvPr/>
            </p:nvSpPr>
            <p:spPr bwMode="auto">
              <a:xfrm rot="540444">
                <a:off x="1418303" y="2915338"/>
                <a:ext cx="510277" cy="636790"/>
              </a:xfrm>
              <a:prstGeom prst="arc">
                <a:avLst>
                  <a:gd name="adj1" fmla="val 17615220"/>
                  <a:gd name="adj2" fmla="val 3436374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  <p:cxnSp>
            <p:nvCxnSpPr>
              <p:cNvPr id="30" name="直線矢印コネクタ 25"/>
              <p:cNvCxnSpPr/>
              <p:nvPr/>
            </p:nvCxnSpPr>
            <p:spPr bwMode="auto">
              <a:xfrm rot="18288827" flipV="1">
                <a:off x="1654179" y="3083016"/>
                <a:ext cx="642942" cy="35719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31" name="円弧 26"/>
              <p:cNvSpPr/>
              <p:nvPr/>
            </p:nvSpPr>
            <p:spPr bwMode="auto">
              <a:xfrm rot="10955763" flipV="1">
                <a:off x="2069881" y="2960741"/>
                <a:ext cx="511066" cy="758155"/>
              </a:xfrm>
              <a:prstGeom prst="arc">
                <a:avLst>
                  <a:gd name="adj1" fmla="val 17615220"/>
                  <a:gd name="adj2" fmla="val 3436374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  <p:sp>
            <p:nvSpPr>
              <p:cNvPr id="32" name="円弧 27"/>
              <p:cNvSpPr/>
              <p:nvPr/>
            </p:nvSpPr>
            <p:spPr bwMode="auto">
              <a:xfrm rot="757946" flipH="1">
                <a:off x="2152152" y="3199628"/>
                <a:ext cx="470175" cy="348335"/>
              </a:xfrm>
              <a:prstGeom prst="arc">
                <a:avLst>
                  <a:gd name="adj1" fmla="val 18494881"/>
                  <a:gd name="adj2" fmla="val 2906799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  <p:pic>
            <p:nvPicPr>
              <p:cNvPr id="33" name="図 36" descr="図1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392042" y="3047986"/>
                <a:ext cx="3714776" cy="500066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</p:pic>
          <p:sp>
            <p:nvSpPr>
              <p:cNvPr id="34" name="Line 28"/>
              <p:cNvSpPr>
                <a:spLocks noChangeShapeType="1"/>
              </p:cNvSpPr>
              <p:nvPr/>
            </p:nvSpPr>
            <p:spPr bwMode="auto">
              <a:xfrm>
                <a:off x="5323004" y="3886200"/>
                <a:ext cx="3460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5" name="Line 27"/>
              <p:cNvSpPr>
                <a:spLocks noChangeShapeType="1"/>
              </p:cNvSpPr>
              <p:nvPr/>
            </p:nvSpPr>
            <p:spPr bwMode="auto">
              <a:xfrm flipV="1">
                <a:off x="4965814" y="3886200"/>
                <a:ext cx="296863" cy="7937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6" name="Line 27"/>
              <p:cNvSpPr>
                <a:spLocks noChangeShapeType="1"/>
              </p:cNvSpPr>
              <p:nvPr/>
            </p:nvSpPr>
            <p:spPr bwMode="auto">
              <a:xfrm flipV="1">
                <a:off x="5680194" y="3886200"/>
                <a:ext cx="296863" cy="7937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sp>
            <p:nvSpPr>
              <p:cNvPr id="37" name="Line 22"/>
              <p:cNvSpPr>
                <a:spLocks noChangeShapeType="1"/>
              </p:cNvSpPr>
              <p:nvPr/>
            </p:nvSpPr>
            <p:spPr bwMode="auto">
              <a:xfrm>
                <a:off x="2144800" y="4052892"/>
                <a:ext cx="403860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ea"/>
                </a:endParaRPr>
              </a:p>
            </p:txBody>
          </p:sp>
          <p:cxnSp>
            <p:nvCxnSpPr>
              <p:cNvPr id="38" name="Straight Arrow Connector 29"/>
              <p:cNvCxnSpPr/>
              <p:nvPr/>
            </p:nvCxnSpPr>
            <p:spPr>
              <a:xfrm rot="16200000" flipV="1">
                <a:off x="5992900" y="4090992"/>
                <a:ext cx="304800" cy="228600"/>
              </a:xfrm>
              <a:prstGeom prst="straightConnector1">
                <a:avLst/>
              </a:prstGeom>
              <a:ln>
                <a:solidFill>
                  <a:srgbClr val="0000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7239000" y="2900376"/>
              <a:ext cx="6158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TE</a:t>
              </a:r>
              <a:r>
                <a:rPr lang="en-US" altLang="ja-JP" baseline="-25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11</a:t>
              </a:r>
              <a:endParaRPr lang="ja-JP" altLang="en-US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円/楕円 8"/>
            <p:cNvSpPr/>
            <p:nvPr/>
          </p:nvSpPr>
          <p:spPr>
            <a:xfrm>
              <a:off x="7805819" y="2756730"/>
              <a:ext cx="785818" cy="78579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2" name="円弧 9"/>
            <p:cNvSpPr/>
            <p:nvPr/>
          </p:nvSpPr>
          <p:spPr>
            <a:xfrm>
              <a:off x="7591505" y="2971044"/>
              <a:ext cx="428628" cy="357190"/>
            </a:xfrm>
            <a:prstGeom prst="arc">
              <a:avLst>
                <a:gd name="adj1" fmla="val 17093039"/>
                <a:gd name="adj2" fmla="val 3589370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3" name="円弧 10"/>
            <p:cNvSpPr/>
            <p:nvPr/>
          </p:nvSpPr>
          <p:spPr>
            <a:xfrm flipH="1">
              <a:off x="8377323" y="2971044"/>
              <a:ext cx="428628" cy="357190"/>
            </a:xfrm>
            <a:prstGeom prst="arc">
              <a:avLst>
                <a:gd name="adj1" fmla="val 17093039"/>
                <a:gd name="adj2" fmla="val 3589370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4" name="円弧 11"/>
            <p:cNvSpPr/>
            <p:nvPr/>
          </p:nvSpPr>
          <p:spPr>
            <a:xfrm>
              <a:off x="7662943" y="2828168"/>
              <a:ext cx="438152" cy="652466"/>
            </a:xfrm>
            <a:prstGeom prst="arc">
              <a:avLst>
                <a:gd name="adj1" fmla="val 17093039"/>
                <a:gd name="adj2" fmla="val 3589370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5" name="円弧 12"/>
            <p:cNvSpPr/>
            <p:nvPr/>
          </p:nvSpPr>
          <p:spPr>
            <a:xfrm flipH="1">
              <a:off x="8296361" y="2828168"/>
              <a:ext cx="438152" cy="652466"/>
            </a:xfrm>
            <a:prstGeom prst="arc">
              <a:avLst>
                <a:gd name="adj1" fmla="val 17093039"/>
                <a:gd name="adj2" fmla="val 3589370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cxnSp>
          <p:nvCxnSpPr>
            <p:cNvPr id="16" name="直線矢印コネクタ 13"/>
            <p:cNvCxnSpPr>
              <a:stCxn id="11" idx="4"/>
              <a:endCxn id="11" idx="0"/>
            </p:cNvCxnSpPr>
            <p:nvPr/>
          </p:nvCxnSpPr>
          <p:spPr>
            <a:xfrm rot="5400000" flipH="1">
              <a:off x="7805831" y="3149627"/>
              <a:ext cx="78579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43"/>
            <p:cNvSpPr txBox="1"/>
            <p:nvPr/>
          </p:nvSpPr>
          <p:spPr>
            <a:xfrm>
              <a:off x="7010400" y="3543318"/>
              <a:ext cx="2159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ea"/>
                </a:rPr>
                <a:t>Radial confinement</a:t>
              </a:r>
            </a:p>
          </p:txBody>
        </p:sp>
      </p:grpSp>
      <p:sp>
        <p:nvSpPr>
          <p:cNvPr id="39" name="テキスト ボックス 10"/>
          <p:cNvSpPr txBox="1"/>
          <p:nvPr/>
        </p:nvSpPr>
        <p:spPr>
          <a:xfrm>
            <a:off x="4419600" y="1371600"/>
            <a:ext cx="4301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Enomoto</a:t>
            </a:r>
            <a:r>
              <a:rPr lang="en-US" altLang="ja-JP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altLang="ja-JP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Momose</a:t>
            </a:r>
            <a:r>
              <a:rPr lang="en-US" altLang="ja-JP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PRA </a:t>
            </a:r>
            <a:r>
              <a:rPr lang="en-US" altLang="ja-JP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72</a:t>
            </a:r>
            <a:r>
              <a:rPr lang="en-US" altLang="ja-JP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061403 (2005)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6617" y="3657600"/>
            <a:ext cx="7279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lain" startAt="2010"/>
            </a:pPr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  マイクロ波定在波による分子ビームの集束の実演</a:t>
            </a:r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pPr marL="457200" indent="-457200"/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　　　　　　　　　　　　　　　　　（</a:t>
            </a:r>
            <a:r>
              <a:rPr kumimoji="1" lang="en-US" altLang="ja-JP" sz="2000" dirty="0" smtClean="0">
                <a:latin typeface="AR P丸ゴシック体M" pitchFamily="50" charset="-128"/>
                <a:ea typeface="AR P丸ゴシック体M" pitchFamily="50" charset="-128"/>
              </a:rPr>
              <a:t>Fritz-Haber Institute</a:t>
            </a:r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）</a:t>
            </a:r>
            <a:endParaRPr kumimoji="1" lang="ja-JP" altLang="en-US" sz="20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838200" y="4273584"/>
            <a:ext cx="8104482" cy="2584416"/>
            <a:chOff x="838200" y="3595688"/>
            <a:chExt cx="8833885" cy="3282907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3595688"/>
              <a:ext cx="4897815" cy="280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テキスト ボックス 10"/>
            <p:cNvSpPr txBox="1"/>
            <p:nvPr/>
          </p:nvSpPr>
          <p:spPr>
            <a:xfrm>
              <a:off x="5323332" y="6448540"/>
              <a:ext cx="4348753" cy="43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Odashima</a:t>
              </a:r>
              <a:r>
                <a:rPr lang="en-US" altLang="ja-JP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et al., PRL </a:t>
              </a:r>
              <a:r>
                <a:rPr lang="en-US" altLang="ja-JP" sz="1600" b="1" u="sng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104</a:t>
              </a:r>
              <a:r>
                <a:rPr lang="en-US" altLang="ja-JP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, 253001 (2010)</a:t>
              </a:r>
              <a:endParaRPr kumimoji="1" lang="ja-JP" altLang="en-US" sz="1600" dirty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72807" y="3671887"/>
              <a:ext cx="3571193" cy="261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3864" t="2632" r="14643" b="2632"/>
          <a:stretch>
            <a:fillRect/>
          </a:stretch>
        </p:blipFill>
        <p:spPr bwMode="auto">
          <a:xfrm>
            <a:off x="1295400" y="1143000"/>
            <a:ext cx="25202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7800" y="-152400"/>
            <a:ext cx="7498080" cy="11430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研究の進展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9200" y="990600"/>
            <a:ext cx="7516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 P丸ゴシック体M" pitchFamily="50" charset="-128"/>
                <a:ea typeface="AR P丸ゴシック体M" pitchFamily="50" charset="-128"/>
              </a:rPr>
              <a:t>2011  </a:t>
            </a:r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集束・減速用の超伝導共振器の開発　（</a:t>
            </a:r>
            <a:r>
              <a:rPr kumimoji="1" lang="en-US" altLang="ja-JP" sz="2000" dirty="0" smtClean="0">
                <a:latin typeface="AR P丸ゴシック体M" pitchFamily="50" charset="-128"/>
                <a:ea typeface="AR P丸ゴシック体M" pitchFamily="50" charset="-128"/>
              </a:rPr>
              <a:t>U. British Columbia</a:t>
            </a:r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）</a:t>
            </a:r>
            <a:endParaRPr kumimoji="1" lang="ja-JP" altLang="en-US" sz="20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419600" y="1447800"/>
            <a:ext cx="3975203" cy="2736303"/>
            <a:chOff x="4701252" y="1124745"/>
            <a:chExt cx="3975203" cy="2736303"/>
          </a:xfrm>
        </p:grpSpPr>
        <p:pic>
          <p:nvPicPr>
            <p:cNvPr id="8" name="図 7" descr="tmp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1252" y="1124745"/>
              <a:ext cx="3975203" cy="2520279"/>
            </a:xfrm>
            <a:prstGeom prst="rect">
              <a:avLst/>
            </a:prstGeom>
          </p:spPr>
        </p:pic>
        <p:cxnSp>
          <p:nvCxnSpPr>
            <p:cNvPr id="9" name="直線矢印コネクタ 8"/>
            <p:cNvCxnSpPr/>
            <p:nvPr/>
          </p:nvCxnSpPr>
          <p:spPr>
            <a:xfrm flipH="1" flipV="1">
              <a:off x="6938292" y="1412776"/>
              <a:ext cx="288032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6938292" y="169151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reflection</a:t>
              </a:r>
              <a:endParaRPr kumimoji="1" lang="ja-JP" altLang="en-US" dirty="0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H="1">
              <a:off x="6804248" y="2780928"/>
              <a:ext cx="360040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6794276" y="242088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transmission</a:t>
              </a:r>
              <a:endParaRPr kumimoji="1" lang="ja-JP" altLang="en-US" dirty="0"/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>
              <a:off x="6372200" y="2267580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5158452" y="2039145"/>
              <a:ext cx="14542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32 kHz</a:t>
              </a:r>
            </a:p>
            <a:p>
              <a:r>
                <a:rPr kumimoji="1" lang="en-US" altLang="ja-JP" dirty="0" smtClean="0"/>
                <a:t>Q</a:t>
              </a:r>
              <a:r>
                <a:rPr kumimoji="1" lang="en-US" altLang="ja-JP" baseline="-25000" dirty="0" smtClean="0"/>
                <a:t>L</a:t>
              </a:r>
              <a:r>
                <a:rPr kumimoji="1" lang="ja-JP" altLang="en-US" dirty="0" smtClean="0"/>
                <a:t>～</a:t>
              </a:r>
              <a:r>
                <a:rPr kumimoji="1" lang="en-US" altLang="ja-JP" dirty="0" smtClean="0"/>
                <a:t>600,000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100112" y="1340768"/>
              <a:ext cx="6960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ea typeface="AR P丸ゴシック体M" pitchFamily="50" charset="-128"/>
                </a:rPr>
                <a:t>TM</a:t>
              </a:r>
              <a:r>
                <a:rPr kumimoji="1" lang="en-US" altLang="ja-JP" sz="2000" baseline="-25000" dirty="0" smtClean="0">
                  <a:ea typeface="AR P丸ゴシック体M" pitchFamily="50" charset="-128"/>
                </a:rPr>
                <a:t>010</a:t>
              </a:r>
              <a:endParaRPr kumimoji="1" lang="ja-JP" altLang="en-US" sz="2000" dirty="0">
                <a:ea typeface="AR P丸ゴシック体M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220072" y="3491716"/>
              <a:ext cx="28392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Frequency - 17994 (MHz)</a:t>
              </a:r>
              <a:endParaRPr kumimoji="1" lang="ja-JP" altLang="en-US" dirty="0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1295400" y="4191000"/>
            <a:ext cx="7125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 P丸ゴシック体M" pitchFamily="50" charset="-128"/>
                <a:ea typeface="AR P丸ゴシック体M" pitchFamily="50" charset="-128"/>
              </a:rPr>
              <a:t>2012  </a:t>
            </a:r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富山大学における超伝導分子集束器・減速器の立ち上げ</a:t>
            </a:r>
            <a:endParaRPr kumimoji="1" lang="ja-JP" altLang="en-US" sz="20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pic>
        <p:nvPicPr>
          <p:cNvPr id="18" name="図 17" descr="P7060323.JPG"/>
          <p:cNvPicPr>
            <a:picLocks noChangeAspect="1"/>
          </p:cNvPicPr>
          <p:nvPr/>
        </p:nvPicPr>
        <p:blipFill>
          <a:blip r:embed="rId4" cstate="print"/>
          <a:srcRect l="1497" t="20764" r="4167" b="23333"/>
          <a:stretch>
            <a:fillRect/>
          </a:stretch>
        </p:blipFill>
        <p:spPr>
          <a:xfrm>
            <a:off x="1981200" y="4648200"/>
            <a:ext cx="4800600" cy="213360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315200" y="5257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作成中</a:t>
            </a:r>
            <a:endParaRPr kumimoji="1" lang="ja-JP" altLang="en-US" sz="2000" dirty="0">
              <a:latin typeface="AR P丸ゴシック体M" pitchFamily="50" charset="-128"/>
              <a:ea typeface="AR P丸ゴシック体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1447800" y="5638800"/>
            <a:ext cx="35814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5791200" y="838200"/>
            <a:ext cx="3048000" cy="419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447800" y="914400"/>
            <a:ext cx="3505200" cy="21877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00200" y="990600"/>
            <a:ext cx="33489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過去の研究</a:t>
            </a:r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en-US" altLang="ja-JP" sz="2000" dirty="0" err="1" smtClean="0">
                <a:latin typeface="AR P丸ゴシック体M" pitchFamily="50" charset="-128"/>
                <a:ea typeface="AR P丸ゴシック体M" pitchFamily="50" charset="-128"/>
              </a:rPr>
              <a:t>Yb</a:t>
            </a:r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原子のレーザー冷却と</a:t>
            </a:r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光会合分光</a:t>
            </a:r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en-US" altLang="ja-JP" sz="2000" dirty="0" smtClean="0">
                <a:latin typeface="AR P丸ゴシック体M" pitchFamily="50" charset="-128"/>
                <a:ea typeface="AR P丸ゴシック体M" pitchFamily="50" charset="-128"/>
              </a:rPr>
              <a:t>(c.f. nm</a:t>
            </a:r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スケールでの重力の</a:t>
            </a:r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逆２乗則の検証</a:t>
            </a:r>
            <a:r>
              <a:rPr kumimoji="1" lang="en-US" altLang="ja-JP" sz="2000" dirty="0" smtClean="0">
                <a:latin typeface="AR P丸ゴシック体M" pitchFamily="50" charset="-128"/>
                <a:ea typeface="AR P丸ゴシック体M" pitchFamily="50" charset="-128"/>
              </a:rPr>
              <a:t>…</a:t>
            </a:r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安東さん</a:t>
            </a:r>
            <a:r>
              <a:rPr kumimoji="1" lang="en-US" altLang="ja-JP" sz="2000" dirty="0" smtClean="0">
                <a:latin typeface="AR P丸ゴシック体M" pitchFamily="50" charset="-128"/>
                <a:ea typeface="AR P丸ゴシック体M" pitchFamily="50" charset="-128"/>
              </a:rPr>
              <a:t>)</a:t>
            </a:r>
            <a:endParaRPr kumimoji="1" lang="ja-JP" altLang="en-US" sz="20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048000" y="3254514"/>
            <a:ext cx="381000" cy="2286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447800" y="3581400"/>
            <a:ext cx="3505200" cy="15781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371600" y="-152400"/>
            <a:ext cx="7498080" cy="11430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60756" y="3711714"/>
            <a:ext cx="27350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現在の研究</a:t>
            </a:r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超伝導共振器を用いた</a:t>
            </a:r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分子の運動制御</a:t>
            </a:r>
            <a:endParaRPr kumimoji="1" lang="ja-JP" altLang="en-US" sz="20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3048000" y="5311914"/>
            <a:ext cx="381000" cy="2286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28800" y="5689937"/>
            <a:ext cx="2823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将来の展望</a:t>
            </a:r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低温・低速分子を用いた</a:t>
            </a:r>
            <a:endParaRPr kumimoji="1" lang="en-US" altLang="ja-JP" sz="20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sz="2000" dirty="0" smtClean="0">
                <a:latin typeface="AR P丸ゴシック体M" pitchFamily="50" charset="-128"/>
                <a:ea typeface="AR P丸ゴシック体M" pitchFamily="50" charset="-128"/>
              </a:rPr>
              <a:t>各種精密測定への応用</a:t>
            </a:r>
            <a:endParaRPr kumimoji="1" lang="ja-JP" altLang="en-US" sz="20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5257800" y="2133600"/>
            <a:ext cx="381000" cy="304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53651" y="205740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光学系開発</a:t>
            </a:r>
            <a:endParaRPr kumimoji="1" lang="ja-JP" altLang="en-US" sz="24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39922" y="99060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 P丸ゴシック体M" pitchFamily="50" charset="-128"/>
                <a:ea typeface="AR P丸ゴシック体M" pitchFamily="50" charset="-128"/>
              </a:rPr>
              <a:t>KAGRA</a:t>
            </a:r>
            <a:r>
              <a:rPr kumimoji="1"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プロジェクト</a:t>
            </a:r>
            <a:endParaRPr kumimoji="1" lang="en-US" altLang="ja-JP" sz="24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との関連</a:t>
            </a:r>
            <a:endParaRPr kumimoji="1" lang="ja-JP" altLang="en-US" sz="2400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5257800" y="4267200"/>
            <a:ext cx="381000" cy="304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00800" y="4114800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低温</a:t>
            </a:r>
            <a:r>
              <a:rPr kumimoji="1" lang="en-US" altLang="ja-JP" sz="2400" dirty="0" smtClean="0">
                <a:latin typeface="AR P丸ゴシック体M" pitchFamily="50" charset="-128"/>
                <a:ea typeface="AR P丸ゴシック体M" pitchFamily="50" charset="-128"/>
              </a:rPr>
              <a:t>(&gt;1 K)</a:t>
            </a:r>
            <a:endParaRPr kumimoji="1" lang="ja-JP" altLang="en-US" sz="2400" dirty="0">
              <a:latin typeface="AR P丸ゴシック体M" pitchFamily="50" charset="-128"/>
              <a:ea typeface="AR P丸ゴシック体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1881</TotalTime>
  <Words>728</Words>
  <Application>Microsoft Office PowerPoint</Application>
  <PresentationFormat>画面に合わせる (4:3)</PresentationFormat>
  <Paragraphs>141</Paragraphs>
  <Slides>11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Solstice</vt:lpstr>
      <vt:lpstr>ｸﾞﾗﾌ</vt:lpstr>
      <vt:lpstr>ビットマップ イメージ</vt:lpstr>
      <vt:lpstr>Graph</vt:lpstr>
      <vt:lpstr>原子分子の運動制御と レーザー分光 </vt:lpstr>
      <vt:lpstr>極低温原子気体</vt:lpstr>
      <vt:lpstr>極低温分子気体・分子運動制御</vt:lpstr>
      <vt:lpstr>精密測定による基礎物理研究</vt:lpstr>
      <vt:lpstr>研究方針</vt:lpstr>
      <vt:lpstr>研究の進展</vt:lpstr>
      <vt:lpstr>研究の進展</vt:lpstr>
      <vt:lpstr>まとめ</vt:lpstr>
      <vt:lpstr>スライド 9</vt:lpstr>
      <vt:lpstr>スライド 10</vt:lpstr>
      <vt:lpstr>並進運動の操作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and slow molecular beams:    Application to electron EDM     measurements</dc:title>
  <dc:creator>Takamasa Momose lab</dc:creator>
  <cp:lastModifiedBy> </cp:lastModifiedBy>
  <cp:revision>204</cp:revision>
  <dcterms:created xsi:type="dcterms:W3CDTF">2010-07-07T10:19:46Z</dcterms:created>
  <dcterms:modified xsi:type="dcterms:W3CDTF">2012-07-07T04:21:52Z</dcterms:modified>
</cp:coreProperties>
</file>