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8446" autoAdjust="0"/>
  </p:normalViewPr>
  <p:slideViewPr>
    <p:cSldViewPr snapToGrid="0" snapToObjects="1">
      <p:cViewPr>
        <p:scale>
          <a:sx n="100" d="100"/>
          <a:sy n="100" d="100"/>
        </p:scale>
        <p:origin x="-152" y="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B2C31-5FE0-BD4E-8F2A-5CA19243E290}" type="datetimeFigureOut">
              <a:rPr lang="ja-JP" altLang="en-US" smtClean="0"/>
              <a:pPr/>
              <a:t>12.5.31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206B-575B-0C4F-9AD5-6AA250D4616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20848" y="251217"/>
            <a:ext cx="4756642" cy="535315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バッフルの位置と種類（</a:t>
            </a:r>
            <a:r>
              <a:rPr lang="en-US" altLang="ja-JP" sz="2400" dirty="0" smtClean="0"/>
              <a:t>120531</a:t>
            </a:r>
            <a:r>
              <a:rPr lang="ja-JP" altLang="en-US" sz="2400" dirty="0" smtClean="0"/>
              <a:t>）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1667" y="772575"/>
            <a:ext cx="8695266" cy="581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．</a:t>
            </a:r>
            <a:r>
              <a:rPr kumimoji="1" lang="ja-JP" altLang="en-US" sz="1200" dirty="0" smtClean="0"/>
              <a:t>アーム</a:t>
            </a:r>
            <a:r>
              <a:rPr kumimoji="1" lang="ja-JP" altLang="en-US" sz="1200" dirty="0" smtClean="0"/>
              <a:t>（直径＝</a:t>
            </a:r>
            <a:r>
              <a:rPr kumimoji="1" lang="en-US" altLang="ja-JP" sz="1200" dirty="0" smtClean="0"/>
              <a:t>800 mm</a:t>
            </a:r>
            <a:r>
              <a:rPr kumimoji="1" lang="ja-JP" altLang="en-US" sz="1200" dirty="0" smtClean="0"/>
              <a:t>）へは，ルーバ型のみとする．</a:t>
            </a:r>
            <a:endParaRPr kumimoji="1" lang="en-US" altLang="ja-JP" sz="1200" dirty="0" smtClean="0"/>
          </a:p>
          <a:p>
            <a:pPr lvl="1"/>
            <a:r>
              <a:rPr lang="en-US" altLang="ja-JP" sz="1200" dirty="0" smtClean="0"/>
              <a:t>12 </a:t>
            </a:r>
            <a:r>
              <a:rPr lang="en-US" altLang="ja-JP" sz="1200" dirty="0" err="1" smtClean="0"/>
              <a:t>m</a:t>
            </a:r>
            <a:r>
              <a:rPr lang="ja-JP" altLang="en-US" sz="1200" dirty="0" smtClean="0"/>
              <a:t>毎</a:t>
            </a:r>
            <a:r>
              <a:rPr lang="ja-JP" altLang="en-US" sz="1200" dirty="0" smtClean="0"/>
              <a:t>（</a:t>
            </a:r>
            <a:r>
              <a:rPr lang="ja-JP" altLang="en-US" sz="1200" dirty="0" smtClean="0"/>
              <a:t>マージン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桁で</a:t>
            </a:r>
            <a:r>
              <a:rPr lang="ja-JP" altLang="en-US" sz="1200" dirty="0" smtClean="0"/>
              <a:t>片腕</a:t>
            </a:r>
            <a:r>
              <a:rPr lang="en-US" altLang="ja-JP" sz="1200" dirty="0" smtClean="0"/>
              <a:t>250</a:t>
            </a:r>
            <a:r>
              <a:rPr lang="ja-JP" altLang="en-US" sz="1200" dirty="0" smtClean="0"/>
              <a:t>枚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マージン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桁では半分くらい？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高さ</a:t>
            </a:r>
            <a:r>
              <a:rPr lang="en-US" altLang="ja-JP" sz="1200" dirty="0" smtClean="0"/>
              <a:t>40 mm</a:t>
            </a:r>
            <a:r>
              <a:rPr lang="ja-JP" altLang="en-US" sz="1200" dirty="0" smtClean="0"/>
              <a:t>，傾斜</a:t>
            </a:r>
            <a:r>
              <a:rPr lang="en-US" altLang="ja-JP" sz="1200" dirty="0" smtClean="0"/>
              <a:t>50</a:t>
            </a:r>
            <a:r>
              <a:rPr lang="ja-JP" altLang="en-US" sz="1200" dirty="0" smtClean="0"/>
              <a:t>度，</a:t>
            </a:r>
            <a:r>
              <a:rPr lang="en-US" altLang="ja-JP" sz="1200" dirty="0" smtClean="0"/>
              <a:t>DLC-coated</a:t>
            </a:r>
            <a:r>
              <a:rPr lang="ja-JP" altLang="en-US" sz="1200" dirty="0" smtClean="0"/>
              <a:t>，フランジへのビス止め固定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高橋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枚数を</a:t>
            </a:r>
            <a:r>
              <a:rPr lang="ja-JP" altLang="en-US" sz="1200" dirty="0" smtClean="0"/>
              <a:t>再検討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設置精度（ダクト直進性）も考慮して．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サンプル（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および</a:t>
            </a:r>
            <a:r>
              <a:rPr lang="en-US" altLang="ja-JP" sz="1200" dirty="0" smtClean="0"/>
              <a:t>3 </a:t>
            </a:r>
            <a:r>
              <a:rPr lang="en-US" altLang="ja-JP" sz="1200" dirty="0" err="1" smtClean="0"/>
              <a:t>μm</a:t>
            </a:r>
            <a:r>
              <a:rPr lang="en-US" altLang="ja-JP" sz="1200" dirty="0" smtClean="0"/>
              <a:t>-coating</a:t>
            </a:r>
            <a:r>
              <a:rPr lang="ja-JP" altLang="en-US" sz="1200" dirty="0" smtClean="0"/>
              <a:t>）での，反射率測定（積分球で）．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齊藤・高橋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バッフルの向き（追い込み方）と先端の曲率半径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サンプル（試作＝</a:t>
            </a:r>
            <a:r>
              <a:rPr lang="en-US" altLang="ja-JP" sz="1200" dirty="0" smtClean="0"/>
              <a:t>H24</a:t>
            </a:r>
            <a:r>
              <a:rPr lang="ja-JP" altLang="en-US" sz="1200" dirty="0" smtClean="0"/>
              <a:t>年度）で測定する．</a:t>
            </a:r>
            <a:endParaRPr lang="en-US" altLang="ja-JP" sz="1200" dirty="0" smtClean="0"/>
          </a:p>
          <a:p>
            <a:pPr lvl="1"/>
            <a:endParaRPr kumimoji="1" lang="en-US" altLang="ja-JP" sz="1200" dirty="0" smtClean="0"/>
          </a:p>
          <a:p>
            <a:r>
              <a:rPr lang="en-US" altLang="ja-JP" sz="1200" dirty="0" smtClean="0"/>
              <a:t>2</a:t>
            </a:r>
            <a:r>
              <a:rPr lang="ja-JP" altLang="en-US" sz="1200" dirty="0" smtClean="0"/>
              <a:t>．</a:t>
            </a:r>
            <a:r>
              <a:rPr lang="en-US" altLang="ja-JP" sz="1200" dirty="0" smtClean="0"/>
              <a:t>IAOX</a:t>
            </a:r>
            <a:r>
              <a:rPr lang="ja-JP" altLang="en-US" sz="1200" dirty="0" smtClean="0"/>
              <a:t>，</a:t>
            </a:r>
            <a:r>
              <a:rPr lang="en-US" altLang="ja-JP" sz="1200" dirty="0" smtClean="0"/>
              <a:t>EAOX</a:t>
            </a:r>
            <a:r>
              <a:rPr lang="ja-JP" altLang="en-US" sz="1200" dirty="0" smtClean="0"/>
              <a:t>（</a:t>
            </a:r>
            <a:r>
              <a:rPr kumimoji="1" lang="en-US" altLang="ja-JP" sz="1200" dirty="0" err="1" smtClean="0"/>
              <a:t>iKAGRA</a:t>
            </a:r>
            <a:r>
              <a:rPr kumimoji="1" lang="ja-JP" altLang="en-US" sz="1200" dirty="0" smtClean="0"/>
              <a:t>では</a:t>
            </a:r>
            <a:r>
              <a:rPr kumimoji="1" lang="en-US" altLang="ja-JP" sz="1200" dirty="0" smtClean="0"/>
              <a:t>ITMX</a:t>
            </a:r>
            <a:r>
              <a:rPr kumimoji="1" lang="ja-JP" altLang="en-US" sz="1200" dirty="0" smtClean="0"/>
              <a:t>，</a:t>
            </a:r>
            <a:r>
              <a:rPr kumimoji="1" lang="en-US" altLang="ja-JP" sz="1200" dirty="0" smtClean="0"/>
              <a:t>ETMX</a:t>
            </a:r>
            <a:r>
              <a:rPr kumimoji="1" lang="ja-JP" altLang="en-US" sz="1200" dirty="0" smtClean="0"/>
              <a:t>を</a:t>
            </a:r>
            <a:r>
              <a:rPr kumimoji="1" lang="en-US" altLang="ja-JP" sz="1200" dirty="0" smtClean="0"/>
              <a:t>type-C</a:t>
            </a:r>
            <a:r>
              <a:rPr kumimoji="1" lang="ja-JP" altLang="en-US" sz="1200" dirty="0" smtClean="0"/>
              <a:t>で設置）</a:t>
            </a:r>
            <a:endParaRPr kumimoji="1" lang="en-US" altLang="ja-JP" sz="1200" dirty="0" smtClean="0"/>
          </a:p>
          <a:p>
            <a:pPr lvl="1"/>
            <a:r>
              <a:rPr kumimoji="1" lang="ja-JP" altLang="en-US" sz="1200" dirty="0" smtClean="0"/>
              <a:t>とりあえず＝</a:t>
            </a:r>
            <a:endParaRPr kumimoji="1" lang="en-US" altLang="ja-JP" sz="1200" dirty="0" smtClean="0"/>
          </a:p>
          <a:p>
            <a:pPr lvl="1"/>
            <a:r>
              <a:rPr kumimoji="1" lang="en-US" altLang="ja-JP" sz="1200" dirty="0" err="1" smtClean="0"/>
              <a:t>Op.Lev</a:t>
            </a:r>
            <a:r>
              <a:rPr kumimoji="1" lang="ja-JP" altLang="en-US" sz="1200" dirty="0" smtClean="0"/>
              <a:t>を真空槽内で折り返して取り出す．径</a:t>
            </a:r>
            <a:r>
              <a:rPr kumimoji="1" lang="en-US" altLang="ja-JP" sz="1200" dirty="0" smtClean="0"/>
              <a:t>40 mm</a:t>
            </a:r>
            <a:r>
              <a:rPr kumimoji="1" lang="ja-JP" altLang="en-US" sz="1200" dirty="0" smtClean="0"/>
              <a:t>の覗き窓も使用可能．</a:t>
            </a:r>
            <a:endParaRPr kumimoji="1" lang="en-US" altLang="ja-JP" sz="1200" dirty="0" smtClean="0"/>
          </a:p>
          <a:p>
            <a:pPr lvl="1"/>
            <a:r>
              <a:rPr lang="ja-JP" altLang="en-US" sz="1200" dirty="0" smtClean="0"/>
              <a:t>真空槽内にダブルコーン型のバッフルを置く．当初はブレッドボードに固定．必要に応じて</a:t>
            </a:r>
            <a:r>
              <a:rPr kumimoji="1" lang="ja-JP" altLang="en-US" sz="1200" dirty="0" smtClean="0"/>
              <a:t>懸架</a:t>
            </a:r>
            <a:r>
              <a:rPr kumimoji="1" lang="ja-JP" altLang="en-US" sz="1200" dirty="0" smtClean="0"/>
              <a:t>．</a:t>
            </a:r>
            <a:endParaRPr kumimoji="1" lang="en-US" altLang="ja-JP" sz="1200" dirty="0" smtClean="0"/>
          </a:p>
          <a:p>
            <a:pPr lvl="1"/>
            <a:r>
              <a:rPr lang="en-US" altLang="ja-JP" sz="1200" dirty="0" smtClean="0"/>
              <a:t>AOX</a:t>
            </a:r>
            <a:r>
              <a:rPr lang="ja-JP" altLang="en-US" sz="1200" dirty="0" smtClean="0"/>
              <a:t>と</a:t>
            </a:r>
            <a:r>
              <a:rPr lang="en-US" altLang="ja-JP" sz="1200" dirty="0" smtClean="0"/>
              <a:t>GV</a:t>
            </a:r>
            <a:r>
              <a:rPr lang="ja-JP" altLang="en-US" sz="1200" dirty="0" smtClean="0"/>
              <a:t>間のダクトは径</a:t>
            </a:r>
            <a:r>
              <a:rPr lang="en-US" altLang="ja-JP" sz="1200" dirty="0" smtClean="0"/>
              <a:t>800→</a:t>
            </a:r>
            <a:r>
              <a:rPr lang="ja-JP" altLang="en-US" sz="1200" dirty="0" smtClean="0"/>
              <a:t>ただし，</a:t>
            </a:r>
            <a:r>
              <a:rPr lang="en-US" altLang="ja-JP" sz="1200" dirty="0" err="1" smtClean="0"/>
              <a:t>Op.Lev</a:t>
            </a:r>
            <a:r>
              <a:rPr lang="en-US" altLang="ja-JP" sz="1200" dirty="0" smtClean="0"/>
              <a:t>.</a:t>
            </a:r>
            <a:r>
              <a:rPr lang="ja-JP" altLang="en-US" sz="1200" dirty="0" smtClean="0"/>
              <a:t>を径</a:t>
            </a:r>
            <a:r>
              <a:rPr lang="en-US" altLang="ja-JP" sz="1200" dirty="0" smtClean="0"/>
              <a:t>100</a:t>
            </a:r>
            <a:r>
              <a:rPr lang="ja-JP" altLang="en-US" sz="1200" dirty="0" smtClean="0"/>
              <a:t>の覗き窓で取り出す必要があった場合は，径</a:t>
            </a:r>
            <a:r>
              <a:rPr lang="en-US" altLang="ja-JP" sz="1200" dirty="0" smtClean="0"/>
              <a:t>600</a:t>
            </a:r>
            <a:r>
              <a:rPr lang="ja-JP" altLang="en-US" sz="1200" dirty="0" smtClean="0"/>
              <a:t>に絞る</a:t>
            </a:r>
            <a:endParaRPr lang="en-US" altLang="ja-JP" sz="1200" dirty="0" smtClean="0"/>
          </a:p>
          <a:p>
            <a:pPr lvl="2"/>
            <a:r>
              <a:rPr lang="en-US" altLang="ja-JP" sz="1200" dirty="0" smtClean="0"/>
              <a:t>→</a:t>
            </a:r>
            <a:r>
              <a:rPr lang="ja-JP" altLang="en-US" sz="1200" dirty="0" smtClean="0"/>
              <a:t>絞り部にもバッフル．および，</a:t>
            </a:r>
            <a:r>
              <a:rPr lang="en-US" altLang="ja-JP" sz="1200" dirty="0" smtClean="0"/>
              <a:t>1840</a:t>
            </a:r>
            <a:r>
              <a:rPr lang="ja-JP" altLang="en-US" sz="1200" dirty="0" smtClean="0"/>
              <a:t>長さ分のダクトを再製作．</a:t>
            </a:r>
            <a:endParaRPr lang="en-US" altLang="ja-JP" sz="1200" dirty="0" smtClean="0"/>
          </a:p>
          <a:p>
            <a:pPr lvl="2"/>
            <a:r>
              <a:rPr kumimoji="1" lang="en-US" altLang="ja-JP" sz="1200" dirty="0" smtClean="0"/>
              <a:t>→</a:t>
            </a:r>
            <a:r>
              <a:rPr kumimoji="1" lang="ja-JP" altLang="en-US" sz="1200" dirty="0" smtClean="0"/>
              <a:t>エンド側は</a:t>
            </a:r>
            <a:r>
              <a:rPr kumimoji="1" lang="en-US" altLang="ja-JP" sz="1200" dirty="0" smtClean="0"/>
              <a:t>2500</a:t>
            </a:r>
            <a:r>
              <a:rPr kumimoji="1" lang="ja-JP" altLang="en-US" sz="1200" dirty="0" smtClean="0"/>
              <a:t>長さのダクトを再製作</a:t>
            </a:r>
            <a:r>
              <a:rPr kumimoji="1" lang="en-US" altLang="ja-JP" sz="1200" dirty="0" smtClean="0"/>
              <a:t>→</a:t>
            </a:r>
            <a:r>
              <a:rPr lang="ja-JP" altLang="en-US" sz="1200" dirty="0" smtClean="0"/>
              <a:t>齊藤（拡幅長さの変更がある場合は内山くんに）</a:t>
            </a:r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r>
              <a:rPr lang="en-US" altLang="ja-JP" sz="1200" dirty="0" smtClean="0"/>
              <a:t>3</a:t>
            </a:r>
            <a:r>
              <a:rPr lang="ja-JP" altLang="en-US" sz="1200" dirty="0" smtClean="0"/>
              <a:t>．</a:t>
            </a:r>
            <a:r>
              <a:rPr lang="en-US" altLang="ja-JP" sz="1200" dirty="0" smtClean="0"/>
              <a:t>ITMX</a:t>
            </a:r>
            <a:r>
              <a:rPr lang="ja-JP" altLang="en-US" sz="1200" dirty="0" smtClean="0"/>
              <a:t>，</a:t>
            </a:r>
            <a:r>
              <a:rPr lang="en-US" altLang="ja-JP" sz="1200" dirty="0" smtClean="0"/>
              <a:t>ETMX</a:t>
            </a:r>
            <a:r>
              <a:rPr lang="ja-JP" altLang="en-US" sz="1200" dirty="0" smtClean="0"/>
              <a:t>（</a:t>
            </a:r>
            <a:r>
              <a:rPr lang="en-US" altLang="ja-JP" sz="1200" dirty="0" err="1" smtClean="0"/>
              <a:t>bKAGRA</a:t>
            </a:r>
            <a:r>
              <a:rPr lang="ja-JP" altLang="en-US" sz="1200" dirty="0" smtClean="0"/>
              <a:t>では</a:t>
            </a:r>
            <a:r>
              <a:rPr lang="en-US" altLang="ja-JP" sz="1200" dirty="0" smtClean="0"/>
              <a:t>type-A</a:t>
            </a:r>
            <a:r>
              <a:rPr lang="ja-JP" altLang="en-US" sz="1200" dirty="0" smtClean="0"/>
              <a:t>．</a:t>
            </a:r>
            <a:r>
              <a:rPr lang="en-US" altLang="ja-JP" sz="1200" dirty="0" smtClean="0"/>
              <a:t>cryogenic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・腕の内側を向いたもの（山元）のみを設計中．</a:t>
            </a:r>
            <a:endParaRPr lang="en-US" altLang="ja-JP" sz="1200" dirty="0" smtClean="0"/>
          </a:p>
          <a:p>
            <a:pPr lvl="1"/>
            <a:r>
              <a:rPr lang="ja-JP" altLang="ja-JP" sz="1200" dirty="0" smtClean="0"/>
              <a:t>・</a:t>
            </a:r>
            <a:r>
              <a:rPr lang="ja-JP" altLang="en-US" sz="1200" dirty="0" smtClean="0"/>
              <a:t>鏡の後方処理の必要性は未検討．</a:t>
            </a:r>
            <a:endParaRPr lang="en-US" altLang="ja-JP" sz="1200" dirty="0" smtClean="0"/>
          </a:p>
          <a:p>
            <a:pPr lvl="1"/>
            <a:endParaRPr kumimoji="1" lang="en-US" altLang="ja-JP" sz="1200" dirty="0" smtClean="0"/>
          </a:p>
          <a:p>
            <a:r>
              <a:rPr lang="en-US" altLang="ja-JP" sz="1200" dirty="0" smtClean="0"/>
              <a:t>4.</a:t>
            </a:r>
            <a:r>
              <a:rPr lang="ja-JP" altLang="en-US" sz="1200" dirty="0" smtClean="0"/>
              <a:t>クライオシールド（ダクト径</a:t>
            </a:r>
            <a:r>
              <a:rPr lang="en-US" altLang="ja-JP" sz="1200" dirty="0" smtClean="0"/>
              <a:t>1000</a:t>
            </a:r>
            <a:r>
              <a:rPr lang="ja-JP" altLang="en-US" sz="1200" dirty="0" smtClean="0"/>
              <a:t>，シールド径</a:t>
            </a:r>
            <a:r>
              <a:rPr lang="en-US" altLang="ja-JP" sz="1200" dirty="0" smtClean="0"/>
              <a:t>600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室温最近接熱遮蔽板（</a:t>
            </a:r>
            <a:r>
              <a:rPr lang="en-US" altLang="ja-JP" sz="1200" dirty="0" smtClean="0"/>
              <a:t>Al</a:t>
            </a:r>
            <a:r>
              <a:rPr lang="ja-JP" altLang="en-US" sz="1200" dirty="0" smtClean="0"/>
              <a:t>）＝中心孔</a:t>
            </a:r>
            <a:r>
              <a:rPr lang="ja-JP" altLang="en-US" sz="1200" dirty="0" smtClean="0"/>
              <a:t>径</a:t>
            </a:r>
            <a:r>
              <a:rPr lang="en-US" altLang="ja-JP" sz="1200" dirty="0" smtClean="0"/>
              <a:t>300</a:t>
            </a:r>
            <a:r>
              <a:rPr lang="en-US" altLang="ja-JP" sz="1200" dirty="0" smtClean="0"/>
              <a:t> mm</a:t>
            </a:r>
            <a:r>
              <a:rPr lang="ja-JP" altLang="en-US" sz="1200" dirty="0" smtClean="0"/>
              <a:t>，</a:t>
            </a:r>
            <a:r>
              <a:rPr lang="en-US" altLang="ja-JP" sz="1200" dirty="0" smtClean="0"/>
              <a:t>PCD500</a:t>
            </a:r>
            <a:r>
              <a:rPr lang="ja-JP" altLang="en-US" sz="1200" dirty="0" smtClean="0"/>
              <a:t>上に径</a:t>
            </a:r>
            <a:r>
              <a:rPr lang="en-US" altLang="ja-JP" sz="1200" dirty="0" smtClean="0"/>
              <a:t>100</a:t>
            </a:r>
            <a:r>
              <a:rPr lang="ja-JP" altLang="en-US" sz="1200" dirty="0" smtClean="0"/>
              <a:t>孔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個．室温側には高反射</a:t>
            </a:r>
            <a:r>
              <a:rPr lang="en-US" altLang="ja-JP" sz="1200" dirty="0" smtClean="0"/>
              <a:t>SI</a:t>
            </a:r>
            <a:r>
              <a:rPr lang="ja-JP" altLang="en-US" sz="1200" dirty="0" smtClean="0"/>
              <a:t>設置．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熱遮蔽板の室温側に</a:t>
            </a:r>
            <a:r>
              <a:rPr lang="en-US" altLang="ja-JP" sz="1200" dirty="0" smtClean="0"/>
              <a:t>DLC</a:t>
            </a:r>
            <a:r>
              <a:rPr lang="ja-JP" altLang="en-US" sz="1200" dirty="0" smtClean="0"/>
              <a:t>．低温側へも</a:t>
            </a:r>
            <a:r>
              <a:rPr lang="en-US" altLang="ja-JP" sz="1200" dirty="0" smtClean="0"/>
              <a:t>DLC</a:t>
            </a:r>
            <a:r>
              <a:rPr lang="ja-JP" altLang="en-US" sz="1200" dirty="0" smtClean="0"/>
              <a:t>コーティングするか？熱流入を計算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榊原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シールド懸架の可能性を残す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シールドダクト上部にサービスポート（</a:t>
            </a:r>
            <a:r>
              <a:rPr lang="en-US" altLang="ja-JP" sz="1200" dirty="0" smtClean="0"/>
              <a:t>DN200</a:t>
            </a:r>
            <a:r>
              <a:rPr lang="ja-JP" altLang="en-US" sz="1200" dirty="0" smtClean="0"/>
              <a:t>）．ただし，</a:t>
            </a:r>
            <a:r>
              <a:rPr lang="en-US" altLang="ja-JP" sz="1200" dirty="0" smtClean="0"/>
              <a:t>Ti</a:t>
            </a:r>
            <a:r>
              <a:rPr lang="ja-JP" altLang="en-US" sz="1200" dirty="0" smtClean="0"/>
              <a:t>ロッド固定の方が安定ではないか．</a:t>
            </a:r>
            <a:endParaRPr lang="en-US" altLang="ja-JP" sz="1200" dirty="0" smtClean="0"/>
          </a:p>
          <a:p>
            <a:pPr lvl="1"/>
            <a:r>
              <a:rPr lang="ja-JP" altLang="en-US" sz="1200" dirty="0" smtClean="0"/>
              <a:t>鏡からシールドをどれくらい見込む範囲を確認する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シールド内面での反射・散乱を予想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鈴木・山元</a:t>
            </a:r>
            <a:endParaRPr lang="en-US" altLang="ja-JP" sz="1200" dirty="0" smtClean="0"/>
          </a:p>
          <a:p>
            <a:pPr lvl="1"/>
            <a:endParaRPr kumimoji="1" lang="en-US" altLang="ja-JP" sz="1200" dirty="0" smtClean="0"/>
          </a:p>
          <a:p>
            <a:r>
              <a:rPr kumimoji="1" lang="en-US" altLang="ja-JP" sz="1200" dirty="0" smtClean="0"/>
              <a:t>5</a:t>
            </a:r>
            <a:r>
              <a:rPr kumimoji="1" lang="ja-JP" altLang="en-US" sz="1200" dirty="0" smtClean="0"/>
              <a:t>．</a:t>
            </a:r>
            <a:r>
              <a:rPr kumimoji="1" lang="en-US" altLang="ja-JP" sz="1200" dirty="0" smtClean="0"/>
              <a:t>BS</a:t>
            </a:r>
            <a:r>
              <a:rPr kumimoji="1" lang="ja-JP" altLang="en-US" sz="1200" dirty="0" smtClean="0"/>
              <a:t>チャンバー内（径</a:t>
            </a:r>
            <a:r>
              <a:rPr kumimoji="1" lang="en-US" altLang="ja-JP" sz="1200" dirty="0" smtClean="0"/>
              <a:t>1500</a:t>
            </a:r>
            <a:r>
              <a:rPr kumimoji="1" lang="ja-JP" altLang="en-US" sz="1200" dirty="0" smtClean="0"/>
              <a:t>．</a:t>
            </a:r>
            <a:endParaRPr kumimoji="1" lang="en-US" altLang="ja-JP" sz="1200" dirty="0" smtClean="0"/>
          </a:p>
          <a:p>
            <a:pPr lvl="1"/>
            <a:r>
              <a:rPr lang="ja-JP" altLang="ja-JP" sz="1200" dirty="0" smtClean="0"/>
              <a:t>・</a:t>
            </a:r>
            <a:r>
              <a:rPr lang="ja-JP" altLang="en-US" sz="1200" dirty="0" smtClean="0"/>
              <a:t>チャンバー内に収まるように設計すること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阿久津</a:t>
            </a:r>
            <a:endParaRPr lang="en-US" altLang="ja-JP" sz="1200" dirty="0" smtClean="0"/>
          </a:p>
          <a:p>
            <a:pPr lvl="1"/>
            <a:r>
              <a:rPr kumimoji="1" lang="ja-JP" altLang="en-US" sz="1200" dirty="0" smtClean="0"/>
              <a:t>・</a:t>
            </a:r>
            <a:r>
              <a:rPr lang="en-US" altLang="ja-JP" sz="1200" dirty="0" err="1" smtClean="0"/>
              <a:t>o</a:t>
            </a:r>
            <a:r>
              <a:rPr kumimoji="1" lang="en-US" altLang="ja-JP" sz="1200" dirty="0" err="1" smtClean="0"/>
              <a:t>p.Lev</a:t>
            </a:r>
            <a:r>
              <a:rPr kumimoji="1" lang="ja-JP" altLang="en-US" sz="1200" dirty="0" smtClean="0"/>
              <a:t>と架台の脚との干渉の有無を確認</a:t>
            </a:r>
            <a:r>
              <a:rPr kumimoji="1" lang="en-US" altLang="ja-JP" sz="1200" dirty="0" smtClean="0"/>
              <a:t>→</a:t>
            </a:r>
            <a:r>
              <a:rPr kumimoji="1" lang="ja-JP" altLang="en-US" sz="1200" dirty="0" smtClean="0"/>
              <a:t>高橋</a:t>
            </a:r>
            <a:endParaRPr kumimoji="1" lang="en-US" altLang="ja-JP" sz="1200" dirty="0" smtClean="0"/>
          </a:p>
          <a:p>
            <a:pPr lvl="1"/>
            <a:endParaRPr lang="en-US" altLang="ja-JP" sz="1200" dirty="0" smtClean="0"/>
          </a:p>
          <a:p>
            <a:r>
              <a:rPr kumimoji="1" lang="ja-JP" altLang="en-US" sz="1200" dirty="0" smtClean="0"/>
              <a:t>補）大型ターゲット（</a:t>
            </a:r>
            <a:r>
              <a:rPr kumimoji="1" lang="en-US" altLang="ja-JP" sz="1200" dirty="0" smtClean="0"/>
              <a:t>ITM</a:t>
            </a:r>
            <a:r>
              <a:rPr kumimoji="1" lang="ja-JP" altLang="en-US" sz="1200" dirty="0" smtClean="0"/>
              <a:t>，</a:t>
            </a:r>
            <a:r>
              <a:rPr kumimoji="1" lang="en-US" altLang="ja-JP" sz="1200" dirty="0" smtClean="0"/>
              <a:t>ETM</a:t>
            </a:r>
            <a:r>
              <a:rPr kumimoji="1" lang="ja-JP" altLang="en-US" sz="1200" dirty="0" smtClean="0"/>
              <a:t>から内側に</a:t>
            </a:r>
            <a:r>
              <a:rPr kumimoji="1" lang="en-US" altLang="ja-JP" sz="1200" dirty="0" smtClean="0"/>
              <a:t>300</a:t>
            </a:r>
            <a:r>
              <a:rPr kumimoji="1" lang="ja-JP" altLang="en-US" sz="1200" dirty="0" smtClean="0"/>
              <a:t>メートル位置）</a:t>
            </a:r>
            <a:endParaRPr kumimoji="1" lang="en-US" altLang="ja-JP" sz="1200" dirty="0" smtClean="0"/>
          </a:p>
          <a:p>
            <a:pPr lvl="1"/>
            <a:r>
              <a:rPr lang="ja-JP" altLang="en-US" sz="1200" dirty="0" smtClean="0"/>
              <a:t>・ターゲット径</a:t>
            </a:r>
            <a:r>
              <a:rPr lang="en-US" altLang="ja-JP" sz="1200" dirty="0" smtClean="0"/>
              <a:t>400</a:t>
            </a:r>
            <a:r>
              <a:rPr lang="ja-JP" altLang="en-US" sz="1200" dirty="0" smtClean="0"/>
              <a:t>として設計を進める</a:t>
            </a:r>
            <a:r>
              <a:rPr lang="en-US" altLang="ja-JP" sz="1200" dirty="0" smtClean="0"/>
              <a:t>→</a:t>
            </a:r>
            <a:r>
              <a:rPr lang="ja-JP" altLang="en-US" sz="1200" dirty="0" smtClean="0"/>
              <a:t>保守用</a:t>
            </a:r>
            <a:r>
              <a:rPr lang="en-US" altLang="ja-JP" sz="1200" dirty="0" smtClean="0"/>
              <a:t>GV</a:t>
            </a:r>
            <a:r>
              <a:rPr lang="ja-JP" altLang="en-US" sz="1200" dirty="0" smtClean="0"/>
              <a:t>も径</a:t>
            </a:r>
            <a:r>
              <a:rPr lang="en-US" altLang="ja-JP" sz="1200" dirty="0" smtClean="0"/>
              <a:t>400→</a:t>
            </a:r>
            <a:r>
              <a:rPr lang="ja-JP" altLang="en-US" sz="1200" smtClean="0"/>
              <a:t>齊藤</a:t>
            </a:r>
            <a:endParaRPr kumimoji="1" lang="en-US" altLang="ja-JP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478</Words>
  <Application>Microsoft Macintosh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バッフルの位置と種類（120531）</vt:lpstr>
    </vt:vector>
  </TitlesOfParts>
  <Company>KEK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バッフルの位置と種類（120531）</dc:title>
  <dc:creator>齊藤 芳男</dc:creator>
  <cp:lastModifiedBy>齊藤 芳男</cp:lastModifiedBy>
  <cp:revision>8</cp:revision>
  <cp:lastPrinted>2012-05-30T07:34:47Z</cp:lastPrinted>
  <dcterms:created xsi:type="dcterms:W3CDTF">2012-05-31T04:28:45Z</dcterms:created>
  <dcterms:modified xsi:type="dcterms:W3CDTF">2012-05-31T07:28:33Z</dcterms:modified>
</cp:coreProperties>
</file>