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3"/>
  </p:notesMasterIdLst>
  <p:sldIdLst>
    <p:sldId id="256" r:id="rId2"/>
    <p:sldId id="328" r:id="rId3"/>
    <p:sldId id="392" r:id="rId4"/>
    <p:sldId id="396" r:id="rId5"/>
    <p:sldId id="327" r:id="rId6"/>
    <p:sldId id="361" r:id="rId7"/>
    <p:sldId id="362" r:id="rId8"/>
    <p:sldId id="366" r:id="rId9"/>
    <p:sldId id="367" r:id="rId10"/>
    <p:sldId id="368" r:id="rId11"/>
    <p:sldId id="369" r:id="rId12"/>
    <p:sldId id="371" r:id="rId13"/>
    <p:sldId id="372" r:id="rId14"/>
    <p:sldId id="373" r:id="rId15"/>
    <p:sldId id="393" r:id="rId16"/>
    <p:sldId id="398" r:id="rId17"/>
    <p:sldId id="377" r:id="rId18"/>
    <p:sldId id="375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6" r:id="rId27"/>
    <p:sldId id="389" r:id="rId28"/>
    <p:sldId id="391" r:id="rId29"/>
    <p:sldId id="399" r:id="rId30"/>
    <p:sldId id="409" r:id="rId31"/>
    <p:sldId id="400" r:id="rId32"/>
    <p:sldId id="408" r:id="rId33"/>
    <p:sldId id="404" r:id="rId34"/>
    <p:sldId id="405" r:id="rId35"/>
    <p:sldId id="406" r:id="rId36"/>
    <p:sldId id="410" r:id="rId37"/>
    <p:sldId id="403" r:id="rId38"/>
    <p:sldId id="414" r:id="rId39"/>
    <p:sldId id="419" r:id="rId40"/>
    <p:sldId id="420" r:id="rId41"/>
    <p:sldId id="421" r:id="rId42"/>
    <p:sldId id="422" r:id="rId43"/>
    <p:sldId id="423" r:id="rId44"/>
    <p:sldId id="424" r:id="rId45"/>
    <p:sldId id="426" r:id="rId46"/>
    <p:sldId id="427" r:id="rId47"/>
    <p:sldId id="428" r:id="rId48"/>
    <p:sldId id="429" r:id="rId49"/>
    <p:sldId id="430" r:id="rId50"/>
    <p:sldId id="394" r:id="rId51"/>
    <p:sldId id="417" r:id="rId52"/>
    <p:sldId id="418" r:id="rId53"/>
    <p:sldId id="431" r:id="rId54"/>
    <p:sldId id="432" r:id="rId55"/>
    <p:sldId id="433" r:id="rId56"/>
    <p:sldId id="434" r:id="rId57"/>
    <p:sldId id="435" r:id="rId58"/>
    <p:sldId id="436" r:id="rId59"/>
    <p:sldId id="387" r:id="rId60"/>
    <p:sldId id="388" r:id="rId61"/>
    <p:sldId id="416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1" autoAdjust="0"/>
    <p:restoredTop sz="85884" autoAdjust="0"/>
  </p:normalViewPr>
  <p:slideViewPr>
    <p:cSldViewPr>
      <p:cViewPr>
        <p:scale>
          <a:sx n="69" d="100"/>
          <a:sy n="69" d="100"/>
        </p:scale>
        <p:origin x="-3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B0207-C38B-4ABC-B912-E237ABCE731E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1A6C-6163-49A5-8651-A5D915DE71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13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03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0145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PMingLiU" pitchFamily="18" charset="-12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5FCB2724-DE61-44E5-9294-ED46B4574534}" type="slidenum">
              <a:rPr lang="zh-TW" altLang="en-US">
                <a:ea typeface="PMingLiU" pitchFamily="18" charset="-120"/>
              </a:rPr>
              <a:pPr eaLnBrk="1" hangingPunct="1"/>
              <a:t>57</a:t>
            </a:fld>
            <a:endParaRPr lang="zh-TW" altLang="en-US"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1A6C-6163-49A5-8651-A5D915DE71C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3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2492896"/>
            <a:ext cx="6858000" cy="990600"/>
          </a:xfrm>
        </p:spPr>
        <p:txBody>
          <a:bodyPr anchor="t" anchorCtr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3731146"/>
            <a:ext cx="68580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72AD-214C-4051-A262-D95B0992364B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日本物理学会第</a:t>
            </a:r>
            <a:r>
              <a:rPr kumimoji="1" lang="en-US" altLang="zh-CN" dirty="0" smtClean="0"/>
              <a:t>67</a:t>
            </a:r>
            <a:r>
              <a:rPr kumimoji="1" lang="zh-CN" altLang="en-US" dirty="0" smtClean="0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DED6-2E4E-424F-B2B0-D74988E55E6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日本物理学会第</a:t>
            </a:r>
            <a:r>
              <a:rPr kumimoji="1" lang="en-US" altLang="zh-CN" dirty="0" smtClean="0"/>
              <a:t>67</a:t>
            </a:r>
            <a:r>
              <a:rPr kumimoji="1" lang="zh-CN" altLang="en-US" dirty="0" smtClean="0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544846" cy="6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619F98-365B-42FC-9C51-FBB454233DD6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zh-CN" altLang="en-US" dirty="0" smtClean="0"/>
              <a:t>日本物理学会第</a:t>
            </a:r>
            <a:r>
              <a:rPr kumimoji="1" lang="en-US" altLang="zh-CN" dirty="0" smtClean="0"/>
              <a:t>67</a:t>
            </a:r>
            <a:r>
              <a:rPr kumimoji="1" lang="zh-CN" altLang="en-US" dirty="0" smtClean="0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DC6-17A9-467E-8233-EBA6FE36A0AA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F5-2B85-4650-8DD6-A12EDC42DF8D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8DAA-57FF-425E-ADD3-3E84B62197D2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89A9-85D0-44AC-BE5C-F27D27BEF5F7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2132-7600-4940-A796-93D13477D65B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4988-9D13-452E-8EAC-CA7D5040856D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7909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2012/1/22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9DE7A217-65EA-470C-B634-D2FC04CA049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23731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" pitchFamily="2" charset="2"/>
        <a:buChar char="u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0.png"/><Relationship Id="rId4" Type="http://schemas.openxmlformats.org/officeDocument/2006/relationships/package" Target="../embeddings/Microsoft_Word___1.doc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6120681" cy="1819867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ea typeface="HGP創英角ｺﾞｼｯｸUB" pitchFamily="50" charset="-128"/>
              </a:rPr>
              <a:t>Cryogenic Suspension for </a:t>
            </a:r>
            <a:r>
              <a:rPr lang="en-US" altLang="ja-JP" sz="3600" b="1" dirty="0" smtClean="0">
                <a:solidFill>
                  <a:srgbClr val="FF0000"/>
                </a:solidFill>
                <a:latin typeface="Arial Rounded MT Bold" pitchFamily="34" charset="0"/>
                <a:ea typeface="HGP創英角ｺﾞｼｯｸUB" pitchFamily="50" charset="-128"/>
              </a:rPr>
              <a:t>KAGRA</a:t>
            </a:r>
            <a:r>
              <a:rPr lang="en-US" altLang="ja-JP" sz="3600" b="1" dirty="0" smtClean="0">
                <a:ea typeface="HGP創英角ｺﾞｼｯｸUB" pitchFamily="50" charset="-128"/>
              </a:rPr>
              <a:t> and Suspension </a:t>
            </a:r>
            <a:r>
              <a:rPr lang="en-US" altLang="ja-JP" sz="3600" b="1" dirty="0" smtClean="0">
                <a:solidFill>
                  <a:srgbClr val="002060"/>
                </a:solidFill>
                <a:ea typeface="HGP創英角ｺﾞｼｯｸUB" pitchFamily="50" charset="-128"/>
              </a:rPr>
              <a:t>Thermal Noise</a:t>
            </a:r>
            <a:r>
              <a:rPr lang="en-US" altLang="ja-JP" sz="3600" b="1" dirty="0" smtClean="0">
                <a:ea typeface="HGP創英角ｺﾞｼｯｸUB" pitchFamily="50" charset="-128"/>
              </a:rPr>
              <a:t> Issues</a:t>
            </a:r>
            <a:endParaRPr kumimoji="1" lang="ja-JP" altLang="en-US" sz="36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576064"/>
            <a:ext cx="6120681" cy="476672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2012/08/21</a:t>
            </a:r>
            <a:r>
              <a:rPr lang="ja-JP" altLang="en-US" dirty="0" smtClean="0">
                <a:latin typeface="Cambria" pitchFamily="18" charset="0"/>
              </a:rPr>
              <a:t>　</a:t>
            </a:r>
            <a:r>
              <a:rPr lang="en-US" altLang="ja-JP" dirty="0" smtClean="0">
                <a:latin typeface="Cambria" pitchFamily="18" charset="0"/>
              </a:rPr>
              <a:t>Thermal Noise Seminar @ Jena</a:t>
            </a:r>
            <a:endParaRPr kumimoji="1" lang="ja-JP" altLang="en-US" dirty="0">
              <a:latin typeface="Cambria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71600" y="3717032"/>
            <a:ext cx="547260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+mn-ea"/>
              </a:rPr>
              <a:t>D1, ICRR,  U. Tokyo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971600" y="4149080"/>
            <a:ext cx="5472608" cy="50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 err="1" smtClean="0">
                <a:solidFill>
                  <a:srgbClr val="00B050"/>
                </a:solidFill>
                <a:latin typeface="Cambria" pitchFamily="18" charset="0"/>
                <a:ea typeface="+mn-ea"/>
              </a:rPr>
              <a:t>Takanori</a:t>
            </a:r>
            <a:r>
              <a:rPr lang="en-US" altLang="ja-JP" sz="2400" b="1" dirty="0" smtClean="0">
                <a:solidFill>
                  <a:srgbClr val="00B050"/>
                </a:solidFill>
                <a:latin typeface="Cambria" pitchFamily="18" charset="0"/>
                <a:ea typeface="+mn-ea"/>
              </a:rPr>
              <a:t> </a:t>
            </a:r>
            <a:r>
              <a:rPr lang="en-US" altLang="ja-JP" sz="2400" b="1" dirty="0" err="1" smtClean="0">
                <a:solidFill>
                  <a:srgbClr val="00B050"/>
                </a:solidFill>
                <a:latin typeface="Cambria" pitchFamily="18" charset="0"/>
                <a:ea typeface="+mn-ea"/>
              </a:rPr>
              <a:t>Sekiguchi</a:t>
            </a:r>
            <a:endParaRPr lang="ja-JP" altLang="en-US" sz="2400" b="1" dirty="0">
              <a:solidFill>
                <a:srgbClr val="00B050"/>
              </a:solidFill>
              <a:latin typeface="Cambria" pitchFamily="18" charset="0"/>
              <a:ea typeface="+mn-e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715"/>
            <a:ext cx="1368152" cy="615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1544846" cy="6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11560" y="4653136"/>
            <a:ext cx="59766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 smtClean="0">
                <a:solidFill>
                  <a:srgbClr val="002060"/>
                </a:solidFill>
                <a:latin typeface="Cambria" pitchFamily="18" charset="0"/>
                <a:ea typeface="+mn-ea"/>
              </a:rPr>
              <a:t>As a member of vibration isolation </a:t>
            </a:r>
            <a:r>
              <a:rPr lang="en-US" altLang="ja-JP" sz="1800" b="1" dirty="0">
                <a:solidFill>
                  <a:srgbClr val="002060"/>
                </a:solidFill>
                <a:latin typeface="Cambria" pitchFamily="18" charset="0"/>
                <a:ea typeface="+mn-ea"/>
              </a:rPr>
              <a:t>system (</a:t>
            </a:r>
            <a:r>
              <a:rPr lang="en-US" altLang="ja-JP" sz="1800" b="1" dirty="0" smtClean="0">
                <a:solidFill>
                  <a:srgbClr val="002060"/>
                </a:solidFill>
                <a:latin typeface="Cambria" pitchFamily="18" charset="0"/>
                <a:ea typeface="+mn-ea"/>
              </a:rPr>
              <a:t>VIS) subgroup for KAGRA</a:t>
            </a:r>
          </a:p>
        </p:txBody>
      </p:sp>
    </p:spTree>
    <p:extLst>
      <p:ext uri="{BB962C8B-B14F-4D97-AF65-F5344CB8AC3E}">
        <p14:creationId xmlns:p14="http://schemas.microsoft.com/office/powerpoint/2010/main" val="24133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Cryogenic Suspension Problems [2]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7200" y="1340767"/>
            <a:ext cx="8219256" cy="526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Heat link wiring problem</a:t>
            </a:r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457200" y="4731723"/>
            <a:ext cx="7643192" cy="553616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 Spoil the performance of SAS</a:t>
            </a:r>
            <a:endParaRPr lang="en-US" altLang="ja-JP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5410944" cy="273630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Aluminum heat links work as soft mechanical springs (~10 </a:t>
            </a:r>
            <a:r>
              <a:rPr lang="en-US" altLang="ja-JP" sz="2400" dirty="0" err="1" smtClean="0"/>
              <a:t>mHz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Cryostat vibration is transmitted to the mirror via heat links</a:t>
            </a:r>
            <a:endParaRPr kumimoji="1" lang="ja-JP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29" y="2060848"/>
            <a:ext cx="2565327" cy="32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Cryogenic Suspension Problems [2]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3716"/>
            <a:ext cx="5400600" cy="406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4427984" y="4581128"/>
            <a:ext cx="4906888" cy="553616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Close to KAGRA sensitivity!!</a:t>
            </a:r>
            <a:endParaRPr lang="en-US" altLang="ja-JP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457200" y="5877272"/>
            <a:ext cx="8075240" cy="553616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  <a:sym typeface="Wingdings" pitchFamily="2" charset="2"/>
              </a:rPr>
              <a:t>More details: GWADW2012 presentation, </a:t>
            </a: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  <a:sym typeface="Wingdings" pitchFamily="2" charset="2"/>
              </a:rPr>
              <a:t>JGW-</a:t>
            </a: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  <a:sym typeface="Wingdings" pitchFamily="2" charset="2"/>
              </a:rPr>
              <a:t>G1201037</a:t>
            </a:r>
            <a:endParaRPr lang="en-US" altLang="ja-JP" sz="1800" b="1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5868144" y="1700808"/>
            <a:ext cx="3034680" cy="273630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Cryostat vibration can be larger than seismic vibration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4427984" y="4365104"/>
            <a:ext cx="792088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Cryogenic Suspension Problems [3]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7200" y="1340767"/>
            <a:ext cx="8219256" cy="526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Sapphire fiber problem</a:t>
            </a:r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457200" y="5229200"/>
            <a:ext cx="8219256" cy="553616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Many difficulties in engineering!!</a:t>
            </a:r>
            <a:endParaRPr lang="en-US" altLang="ja-JP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859216" cy="1008112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T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hick</a:t>
            </a:r>
            <a:r>
              <a:rPr lang="en-US" altLang="ja-JP" sz="2400" dirty="0" smtClean="0">
                <a:solidFill>
                  <a:srgbClr val="C00000"/>
                </a:solidFill>
              </a:rPr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short</a:t>
            </a:r>
            <a:r>
              <a:rPr lang="en-US" altLang="ja-JP" sz="2400" dirty="0" smtClean="0"/>
              <a:t> sapphire fibers (Φ1.6 mm, L 30 cm).</a:t>
            </a:r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25" name="コンテンツ プレースホルダー 5"/>
          <p:cNvSpPr txBox="1">
            <a:spLocks/>
          </p:cNvSpPr>
          <p:nvPr/>
        </p:nvSpPr>
        <p:spPr>
          <a:xfrm>
            <a:off x="457200" y="3121288"/>
            <a:ext cx="7139136" cy="24679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Rough surface decreases thermal conductivity</a:t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itchFamily="2" charset="2"/>
              </a:rPr>
              <a:t> Need 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surface polishing</a:t>
            </a:r>
          </a:p>
          <a:p>
            <a:endParaRPr lang="en-US" altLang="ja-JP" sz="2400" dirty="0">
              <a:sym typeface="Wingdings" pitchFamily="2" charset="2"/>
            </a:endParaRPr>
          </a:p>
          <a:p>
            <a:r>
              <a:rPr lang="en-US" altLang="ja-JP" sz="2400" dirty="0" smtClean="0">
                <a:sym typeface="Wingdings" pitchFamily="2" charset="2"/>
              </a:rPr>
              <a:t>Sapphire </a:t>
            </a:r>
            <a:r>
              <a:rPr lang="en-US" altLang="ja-JP" sz="2400" b="1" dirty="0" smtClean="0">
                <a:solidFill>
                  <a:srgbClr val="002060"/>
                </a:solidFill>
                <a:sym typeface="Wingdings" pitchFamily="2" charset="2"/>
              </a:rPr>
              <a:t>bonding</a:t>
            </a:r>
            <a:r>
              <a:rPr lang="en-US" altLang="ja-JP" sz="24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may be necessary??</a:t>
            </a:r>
          </a:p>
        </p:txBody>
      </p:sp>
    </p:spTree>
    <p:extLst>
      <p:ext uri="{BB962C8B-B14F-4D97-AF65-F5344CB8AC3E}">
        <p14:creationId xmlns:p14="http://schemas.microsoft.com/office/powerpoint/2010/main" val="22747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Cryogenic Suspension Problems [3]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7200" y="1340767"/>
            <a:ext cx="8219256" cy="526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Sapphire fiber problem</a:t>
            </a:r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395536" y="2564904"/>
            <a:ext cx="4968552" cy="72008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 Pollute detector sensitivity!!</a:t>
            </a:r>
            <a:endParaRPr lang="en-US" altLang="ja-JP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461251" cy="648072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V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ertical bounce mode</a:t>
            </a:r>
            <a:r>
              <a:rPr lang="en-US" altLang="ja-JP" sz="2400" dirty="0" smtClean="0"/>
              <a:t> and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violin mode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smtClean="0"/>
              <a:t>peaks at ~100 Hz.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5624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395536" y="4653136"/>
            <a:ext cx="4109628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(Even with low Q sapphire fibers, suspension thermal noise gets large because of small dilution factor.)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067944" y="4365104"/>
            <a:ext cx="1224136" cy="4680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07366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We use cryogenic suspension for thermal noise reduction.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 smtClean="0"/>
              <a:t>Many difficulties have been found.</a:t>
            </a:r>
            <a:endParaRPr kumimoji="1" lang="en-US" altLang="ja-JP" sz="2400" dirty="0"/>
          </a:p>
          <a:p>
            <a:pPr lvl="1"/>
            <a:r>
              <a:rPr lang="en-US" altLang="ja-JP" sz="2200" b="1" dirty="0" smtClean="0">
                <a:solidFill>
                  <a:srgbClr val="002060"/>
                </a:solidFill>
              </a:rPr>
              <a:t>Initial cooling time </a:t>
            </a:r>
            <a:r>
              <a:rPr lang="en-US" altLang="ja-JP" sz="2200" dirty="0" smtClean="0"/>
              <a:t>is quite long.</a:t>
            </a:r>
          </a:p>
          <a:p>
            <a:pPr lvl="1"/>
            <a:r>
              <a:rPr kumimoji="1" lang="en-US" altLang="ja-JP" sz="2200" b="1" dirty="0" smtClean="0">
                <a:solidFill>
                  <a:srgbClr val="00B050"/>
                </a:solidFill>
              </a:rPr>
              <a:t>Heat links </a:t>
            </a:r>
            <a:r>
              <a:rPr kumimoji="1" lang="en-US" altLang="ja-JP" sz="2200" dirty="0" smtClean="0"/>
              <a:t>introduce non-negligible seismic noise.</a:t>
            </a:r>
          </a:p>
          <a:p>
            <a:pPr lvl="1"/>
            <a:r>
              <a:rPr lang="en-US" altLang="ja-JP" sz="2200" b="1" dirty="0" smtClean="0">
                <a:solidFill>
                  <a:srgbClr val="0070C0"/>
                </a:solidFill>
              </a:rPr>
              <a:t>Thick sapphire fibers </a:t>
            </a:r>
            <a:r>
              <a:rPr lang="en-US" altLang="ja-JP" sz="2200" dirty="0" smtClean="0"/>
              <a:t>introduce non-desired peaks around target frequencies.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395536" y="4725144"/>
            <a:ext cx="828092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Still many R&amp;Ds remain!! </a:t>
            </a:r>
            <a:r>
              <a:rPr lang="en-US" altLang="ja-JP" sz="16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(but schedule is tight…)</a:t>
            </a:r>
            <a:endParaRPr lang="en-US" altLang="ja-JP" sz="16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1560" y="3429000"/>
            <a:ext cx="8064896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6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364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Introduction of KAGRA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ryogenic suspensions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2. Suspension thermal noise in KAGRA</a:t>
            </a:r>
          </a:p>
          <a:p>
            <a:pPr marL="0" indent="0">
              <a:buNone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Ideas to reduce suspension thermal noise in KAGRA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Summary and discussion</a:t>
            </a:r>
            <a:endParaRPr kumimoji="1" lang="en-US" altLang="ja-JP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28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Suspension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61251" cy="1944216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Thermal fluctuation of mirror displacement due to mechanical loss of suspension system.</a:t>
            </a:r>
          </a:p>
          <a:p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Power spectrum can be predicted by </a:t>
            </a:r>
            <a:r>
              <a:rPr lang="en-US" altLang="ja-JP" sz="2400" b="1" dirty="0">
                <a:solidFill>
                  <a:srgbClr val="FF0000"/>
                </a:solidFill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luctuation-dissipation theorem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54282"/>
              </p:ext>
            </p:extLst>
          </p:nvPr>
        </p:nvGraphicFramePr>
        <p:xfrm>
          <a:off x="1835696" y="3501008"/>
          <a:ext cx="459970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数式" r:id="rId4" imgW="1676160" imgH="393480" progId="Equation.3">
                  <p:embed/>
                </p:oleObj>
              </mc:Choice>
              <mc:Fallback>
                <p:oleObj name="数式" r:id="rId4" imgW="1676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3501008"/>
                        <a:ext cx="4599706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763688" y="5147900"/>
            <a:ext cx="631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Imaginary part of force – displacement transfer function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292080" y="4293096"/>
            <a:ext cx="360040" cy="85480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Suspension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61251" cy="57606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Thermal fluctuation of simple oscillator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7827"/>
            <a:ext cx="5040560" cy="35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40201"/>
              </p:ext>
            </p:extLst>
          </p:nvPr>
        </p:nvGraphicFramePr>
        <p:xfrm>
          <a:off x="3851920" y="2018284"/>
          <a:ext cx="22590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数式" r:id="rId5" imgW="1066680" imgH="228600" progId="Equation.3">
                  <p:embed/>
                </p:oleObj>
              </mc:Choice>
              <mc:Fallback>
                <p:oleObj name="数式" r:id="rId5" imgW="1066680" imgH="2286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018284"/>
                        <a:ext cx="22590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520280" cy="83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457199" y="2780928"/>
            <a:ext cx="3754761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Material loss: structural damping model</a:t>
            </a:r>
          </a:p>
          <a:p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Pendulum Q is larger than intrinsic material Q (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dissipation dilution</a:t>
            </a:r>
            <a:r>
              <a:rPr lang="en-US" altLang="ja-JP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39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Dissipation dilution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61251" cy="129614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 pendulum, most potential </a:t>
            </a:r>
            <a:r>
              <a:rPr lang="en-US" altLang="ja-JP" sz="2400" dirty="0"/>
              <a:t>energy stored </a:t>
            </a:r>
            <a:r>
              <a:rPr lang="en-US" altLang="ja-JP" sz="2400" dirty="0" smtClean="0"/>
              <a:t>as lossless gravitational potential energy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3310"/>
            <a:ext cx="1882898" cy="296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コンテンツ プレースホルダー 7"/>
          <p:cNvSpPr txBox="1">
            <a:spLocks/>
          </p:cNvSpPr>
          <p:nvPr/>
        </p:nvSpPr>
        <p:spPr>
          <a:xfrm>
            <a:off x="2998515" y="2573310"/>
            <a:ext cx="5749949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Ue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Potential energy stored in the bending of fibers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ja-JP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Ug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Gravitational potential energy (lossless)</a:t>
            </a: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932043"/>
              </p:ext>
            </p:extLst>
          </p:nvPr>
        </p:nvGraphicFramePr>
        <p:xfrm>
          <a:off x="3131839" y="3515525"/>
          <a:ext cx="3900381" cy="113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数式" r:id="rId5" imgW="1523880" imgH="444240" progId="Equation.3">
                  <p:embed/>
                </p:oleObj>
              </mc:Choice>
              <mc:Fallback>
                <p:oleObj name="数式" r:id="rId5" imgW="15238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39" y="3515525"/>
                        <a:ext cx="3900381" cy="1137611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円/楕円 7"/>
          <p:cNvSpPr/>
          <p:nvPr/>
        </p:nvSpPr>
        <p:spPr>
          <a:xfrm>
            <a:off x="5508104" y="3407028"/>
            <a:ext cx="1623618" cy="139012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43519" y="5013176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1 / Dilution factor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Dissipation dilution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50405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Dilution factor gets large for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thin and long </a:t>
            </a:r>
            <a:r>
              <a:rPr lang="en-US" altLang="ja-JP" sz="2400" dirty="0" smtClean="0"/>
              <a:t>fibers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4374"/>
              </p:ext>
            </p:extLst>
          </p:nvPr>
        </p:nvGraphicFramePr>
        <p:xfrm>
          <a:off x="3221038" y="1916113"/>
          <a:ext cx="219868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数式" r:id="rId4" imgW="749160" imgH="228600" progId="Equation.3">
                  <p:embed/>
                </p:oleObj>
              </mc:Choice>
              <mc:Fallback>
                <p:oleObj name="数式" r:id="rId4" imgW="749160" imgH="228600" progId="Equation.3">
                  <p:embed/>
                  <p:pic>
                    <p:nvPicPr>
                      <p:cNvPr id="0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1916113"/>
                        <a:ext cx="2198687" cy="671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539553" y="2780928"/>
            <a:ext cx="770485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L: wire length, d: wire diameter</a:t>
            </a:r>
            <a:endParaRPr lang="en-US" altLang="ja-JP" baseline="30000" dirty="0" smtClean="0">
              <a:solidFill>
                <a:srgbClr val="00206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7401" y="4665910"/>
            <a:ext cx="4504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Initial LIGO dilution factor: ~464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497406" y="5097958"/>
            <a:ext cx="414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KAGRA dilution factor: ~19</a:t>
            </a:r>
            <a:endParaRPr lang="ja-JP" altLang="en-US" sz="2400" b="1" dirty="0"/>
          </a:p>
        </p:txBody>
      </p:sp>
      <p:sp>
        <p:nvSpPr>
          <p:cNvPr id="19" name="コンテンツ プレースホルダー 5"/>
          <p:cNvSpPr txBox="1">
            <a:spLocks/>
          </p:cNvSpPr>
          <p:nvPr/>
        </p:nvSpPr>
        <p:spPr>
          <a:xfrm>
            <a:off x="457200" y="3609018"/>
            <a:ext cx="8461251" cy="9361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However,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thick and short </a:t>
            </a:r>
            <a:r>
              <a:rPr lang="en-US" altLang="ja-JP" sz="2400" dirty="0" smtClean="0"/>
              <a:t>fibers are used in KAGRA for thermal conduction.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364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1. Introduction of KAGRA 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ryogenic suspensions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2. Suspension thermal noise in KAGRA</a:t>
            </a:r>
          </a:p>
          <a:p>
            <a:pPr marL="0" indent="0">
              <a:buNone/>
            </a:pPr>
            <a:r>
              <a:rPr lang="en-US" altLang="ja-JP" sz="2400" dirty="0" smtClean="0"/>
              <a:t>3. Ideas to reduce suspension thermal noise in KAGRA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4. Summary and discussion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200" y="3356992"/>
            <a:ext cx="82296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ja-JP" sz="2400" u="sng" dirty="0" smtClean="0">
                <a:solidFill>
                  <a:srgbClr val="002060"/>
                </a:solidFill>
              </a:rPr>
              <a:t>tseki@icrr.u-tokyo.ac.jp</a:t>
            </a:r>
          </a:p>
        </p:txBody>
      </p:sp>
    </p:spTree>
    <p:extLst>
      <p:ext uri="{BB962C8B-B14F-4D97-AF65-F5344CB8AC3E}">
        <p14:creationId xmlns:p14="http://schemas.microsoft.com/office/powerpoint/2010/main" val="1121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Sapphire Fiber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50405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Sapphire fiber thermal noise estimation (pendulum mode)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15073"/>
              </p:ext>
            </p:extLst>
          </p:nvPr>
        </p:nvGraphicFramePr>
        <p:xfrm>
          <a:off x="1531938" y="1700213"/>
          <a:ext cx="48387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数式" r:id="rId4" imgW="2286000" imgH="228600" progId="Equation.3">
                  <p:embed/>
                </p:oleObj>
              </mc:Choice>
              <mc:Fallback>
                <p:oleObj name="数式" r:id="rId4" imgW="2286000" imgH="22860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700213"/>
                        <a:ext cx="48387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6706299" y="263691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LIGO-G040298</a:t>
            </a:r>
            <a:endParaRPr lang="ja-JP" altLang="en-US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2029"/>
            <a:ext cx="5256584" cy="36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91" y="3397099"/>
            <a:ext cx="16478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Violin Modes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61251" cy="129614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For high frequency response, violin modes of fiber should be taken into account.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33819"/>
              </p:ext>
            </p:extLst>
          </p:nvPr>
        </p:nvGraphicFramePr>
        <p:xfrm>
          <a:off x="827584" y="2923282"/>
          <a:ext cx="42719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数式" r:id="rId4" imgW="2260440" imgH="419040" progId="Equation.3">
                  <p:embed/>
                </p:oleObj>
              </mc:Choice>
              <mc:Fallback>
                <p:oleObj name="数式" r:id="rId4" imgW="2260440" imgH="41904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23282"/>
                        <a:ext cx="4271963" cy="7937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14" y="2276872"/>
            <a:ext cx="2856766" cy="307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719261" y="2419226"/>
            <a:ext cx="3492699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</a:rPr>
              <a:t>Eq. of motion of fiber</a:t>
            </a:r>
            <a:endParaRPr lang="en-US" altLang="ja-JP" b="1" baseline="30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228614"/>
              </p:ext>
            </p:extLst>
          </p:nvPr>
        </p:nvGraphicFramePr>
        <p:xfrm>
          <a:off x="802952" y="4674840"/>
          <a:ext cx="4129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数式" r:id="rId7" imgW="2184120" imgH="482400" progId="Equation.3">
                  <p:embed/>
                </p:oleObj>
              </mc:Choice>
              <mc:Fallback>
                <p:oleObj name="数式" r:id="rId7" imgW="2184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2" y="4674840"/>
                        <a:ext cx="4129088" cy="914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コンテンツ プレースホルダー 5"/>
          <p:cNvSpPr txBox="1">
            <a:spLocks/>
          </p:cNvSpPr>
          <p:nvPr/>
        </p:nvSpPr>
        <p:spPr>
          <a:xfrm>
            <a:off x="719261" y="4141221"/>
            <a:ext cx="4644827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Eq. of motion of suspended mass</a:t>
            </a:r>
            <a:endParaRPr lang="en-US" altLang="ja-JP" b="1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Sapphire Fiber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15212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Sapphire fiber thermal noise estimation</a:t>
            </a:r>
            <a:br>
              <a:rPr lang="en-US" altLang="ja-JP" sz="2400" dirty="0" smtClean="0"/>
            </a:br>
            <a:r>
              <a:rPr lang="en-US" altLang="ja-JP" sz="2400" dirty="0" smtClean="0"/>
              <a:t>(pendulum mode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+ violin modes</a:t>
            </a:r>
            <a:r>
              <a:rPr lang="en-US" altLang="ja-JP" sz="2400" dirty="0" smtClean="0"/>
              <a:t>)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72200" y="256490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LIGO-G040298</a:t>
            </a:r>
            <a:endParaRPr lang="ja-JP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74420"/>
            <a:ext cx="54387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6804248" y="350100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</a:rPr>
              <a:t>220 Hz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5292080" y="3743400"/>
            <a:ext cx="1381121" cy="2616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Vertical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15212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 KAGRA, we have un-avoidable V-H coupling of 1/300.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Contribution of vertical thermal fluctuation is not negligible.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33464"/>
            <a:ext cx="5040560" cy="33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6848800" y="3127784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110 Hz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336632" y="3370176"/>
            <a:ext cx="1381121" cy="2616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2"/>
            <a:ext cx="1223720" cy="175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Contribution of Upper Stage Losses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0811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Generally, thermal noise from upper stage (and recoil mass) loss is cut off at high frequencies.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08920"/>
            <a:ext cx="1238782" cy="261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7" y="2348880"/>
            <a:ext cx="6321681" cy="36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/>
              <a:t>Contribution of Upper </a:t>
            </a:r>
            <a:r>
              <a:rPr lang="en-US" altLang="ja-JP" dirty="0" smtClean="0"/>
              <a:t>Stage Losses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296144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In KAGRA, due to large stiffness of sapphire fibers, vertical thermal noise from upper stage (and recoil mass) loss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directly</a:t>
            </a:r>
            <a:r>
              <a:rPr lang="en-US" altLang="ja-JP" sz="2400" dirty="0" smtClean="0"/>
              <a:t> transmits to the mirror.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615730" cy="33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7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Suspension Thermal Noise in KAGRA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0811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Thermal noise simulation including upper stages and recoil mass (with intrinsic material Q of ~10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085975"/>
            <a:ext cx="54197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0811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Thick sapphire fibers introduce resonant peaks of vertical &amp; violin modes around 100 Hz.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718545" cy="302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ー 5"/>
          <p:cNvSpPr txBox="1">
            <a:spLocks/>
          </p:cNvSpPr>
          <p:nvPr/>
        </p:nvSpPr>
        <p:spPr>
          <a:xfrm>
            <a:off x="457200" y="2276872"/>
            <a:ext cx="8461251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Thermal noise from upper stages and recoil mass is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not negligible </a:t>
            </a:r>
            <a:r>
              <a:rPr lang="en-US" altLang="ja-JP" sz="2400" dirty="0" smtClean="0"/>
              <a:t>even at high frequencies.</a:t>
            </a:r>
          </a:p>
        </p:txBody>
      </p:sp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7201" y="3429000"/>
            <a:ext cx="4402832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Especially,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recoil mass </a:t>
            </a:r>
            <a:r>
              <a:rPr lang="en-US" altLang="ja-JP" sz="2400" dirty="0" smtClean="0"/>
              <a:t>can introduce large vertical thermal fluctuation at 20-200 Hz.</a:t>
            </a:r>
          </a:p>
        </p:txBody>
      </p:sp>
    </p:spTree>
    <p:extLst>
      <p:ext uri="{BB962C8B-B14F-4D97-AF65-F5344CB8AC3E}">
        <p14:creationId xmlns:p14="http://schemas.microsoft.com/office/powerpoint/2010/main" val="13189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364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Introduction of KAGRA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ryogenic suspensions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Suspension thermal noise in KAGRA</a:t>
            </a:r>
          </a:p>
          <a:p>
            <a:pPr marL="0" indent="0">
              <a:buNone/>
            </a:pPr>
            <a:r>
              <a:rPr lang="en-US" altLang="ja-JP" sz="2400" dirty="0" smtClean="0"/>
              <a:t>3. Ideas to reduce suspension thermal noise in KAGRA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Summary and discussion</a:t>
            </a:r>
            <a:endParaRPr kumimoji="1" lang="en-US" altLang="ja-JP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To Reduce Suspension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Vertical thermal noise</a:t>
            </a:r>
          </a:p>
          <a:p>
            <a:pPr lvl="1"/>
            <a:r>
              <a:rPr lang="en-US" altLang="ja-JP" sz="2200" dirty="0" smtClean="0"/>
              <a:t>Reduce V-H coupling (1/300)</a:t>
            </a:r>
          </a:p>
          <a:p>
            <a:pPr lvl="1"/>
            <a:r>
              <a:rPr lang="en-US" altLang="ja-JP" sz="2200" dirty="0" smtClean="0"/>
              <a:t>Reduce vertical bounce mode frequency (~100 Hz)</a:t>
            </a:r>
            <a:endParaRPr lang="en-US" altLang="ja-JP" sz="2200" dirty="0"/>
          </a:p>
          <a:p>
            <a:pPr lvl="1"/>
            <a:endParaRPr lang="en-US" altLang="ja-JP" sz="2200" dirty="0" smtClean="0"/>
          </a:p>
          <a:p>
            <a:r>
              <a:rPr lang="en-US" altLang="ja-JP" sz="2400" dirty="0" smtClean="0"/>
              <a:t>Horizontal thermal noise</a:t>
            </a:r>
          </a:p>
          <a:p>
            <a:pPr lvl="1"/>
            <a:r>
              <a:rPr lang="en-US" altLang="ja-JP" sz="2200" dirty="0" smtClean="0"/>
              <a:t>Increase dilution factor (~19)</a:t>
            </a:r>
          </a:p>
          <a:p>
            <a:pPr lvl="1"/>
            <a:r>
              <a:rPr lang="en-US" altLang="ja-JP" sz="2200" dirty="0" smtClean="0"/>
              <a:t>Push violin modes to higher frequencies (~200 Hz)</a:t>
            </a:r>
          </a:p>
          <a:p>
            <a:pPr lvl="1"/>
            <a:endParaRPr lang="en-US" altLang="ja-JP" sz="2200" dirty="0"/>
          </a:p>
          <a:p>
            <a:r>
              <a:rPr lang="en-US" altLang="ja-JP" sz="2400" dirty="0" smtClean="0"/>
              <a:t>Loss at recoil mass</a:t>
            </a:r>
          </a:p>
          <a:p>
            <a:pPr lvl="1"/>
            <a:r>
              <a:rPr lang="en-US" altLang="ja-JP" sz="2200" dirty="0" smtClean="0"/>
              <a:t>Improve recoil mass suspension (Q~10</a:t>
            </a:r>
            <a:r>
              <a:rPr lang="en-US" altLang="ja-JP" sz="2200" baseline="30000" dirty="0" smtClean="0"/>
              <a:t>4</a:t>
            </a:r>
            <a:r>
              <a:rPr lang="en-US" altLang="ja-JP" sz="2200" dirty="0" smtClean="0"/>
              <a:t>)</a:t>
            </a:r>
          </a:p>
          <a:p>
            <a:pPr lvl="1"/>
            <a:r>
              <a:rPr lang="en-US" altLang="ja-JP" sz="2200" dirty="0" smtClean="0"/>
              <a:t>Remove recoil mass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83568" y="2060848"/>
            <a:ext cx="684076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83568" y="3356992"/>
            <a:ext cx="6840760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3568" y="5373216"/>
            <a:ext cx="331236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364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1. Introduction of KAGRA 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ryogenic suspensions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Suspension thermal noise in KAGRA</a:t>
            </a:r>
          </a:p>
          <a:p>
            <a:pPr marL="0" indent="0">
              <a:buNone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Ideas to reduce suspension thermal noise in KAGRA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Summary and discussion</a:t>
            </a:r>
            <a:endParaRPr kumimoji="1" lang="en-US" altLang="ja-JP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89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New Suspension Design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5194919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 fresh approach to the design of low thermal noise cryogenic suspension for KAGRA (and ET)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Design development is conducted by R. </a:t>
            </a:r>
            <a:r>
              <a:rPr lang="en-US" altLang="ja-JP" sz="2400" dirty="0" err="1" smtClean="0"/>
              <a:t>DeSalvo</a:t>
            </a:r>
            <a:endParaRPr lang="en-US" altLang="ja-JP" sz="2200" dirty="0" smtClean="0"/>
          </a:p>
          <a:p>
            <a:pPr marL="0" indent="0">
              <a:buNone/>
            </a:pPr>
            <a:endParaRPr lang="en-US" altLang="ja-JP" sz="22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5241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Vertical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Vertical stiffness of sapphire fiber introduces:</a:t>
            </a:r>
            <a:endParaRPr lang="en-US" altLang="ja-JP" sz="2400" dirty="0" smtClean="0">
              <a:sym typeface="Wingdings" pitchFamily="2" charset="2"/>
            </a:endParaRPr>
          </a:p>
          <a:p>
            <a:pPr lvl="1"/>
            <a:r>
              <a:rPr lang="en-US" altLang="ja-JP" sz="2000" dirty="0" smtClean="0">
                <a:sym typeface="Wingdings" pitchFamily="2" charset="2"/>
              </a:rPr>
              <a:t>An annoying peak around 100 Hz</a:t>
            </a:r>
          </a:p>
          <a:p>
            <a:pPr lvl="1"/>
            <a:r>
              <a:rPr lang="en-US" altLang="ja-JP" sz="2000" dirty="0" smtClean="0"/>
              <a:t>Large thermal fluctuation from recoil mass stage</a:t>
            </a:r>
          </a:p>
          <a:p>
            <a:pPr lvl="1"/>
            <a:endParaRPr lang="en-US" altLang="ja-JP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rgbClr val="FF0000"/>
                </a:solidFill>
              </a:rPr>
              <a:t>Practically, we </a:t>
            </a:r>
            <a:r>
              <a:rPr lang="en-US" altLang="ja-JP" sz="2400" dirty="0">
                <a:solidFill>
                  <a:srgbClr val="FF0000"/>
                </a:solidFill>
              </a:rPr>
              <a:t>cannot equalize tension of four fibers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1728192" cy="247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/>
              <a:t>Cantilever Spring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5626967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Hold the mirror from cantilever springs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What material should be used?</a:t>
            </a:r>
            <a:endParaRPr lang="en-US" altLang="ja-JP" sz="2400" dirty="0"/>
          </a:p>
          <a:p>
            <a:pPr lvl="1"/>
            <a:r>
              <a:rPr lang="en-US" altLang="ja-JP" sz="2000" dirty="0" smtClean="0"/>
              <a:t>High Q</a:t>
            </a:r>
          </a:p>
          <a:p>
            <a:pPr lvl="1"/>
            <a:r>
              <a:rPr lang="en-US" altLang="ja-JP" sz="2000" dirty="0" smtClean="0"/>
              <a:t>Large thermal conductivity</a:t>
            </a:r>
          </a:p>
          <a:p>
            <a:pPr lvl="1"/>
            <a:endParaRPr lang="en-US" altLang="ja-JP" sz="2000" dirty="0"/>
          </a:p>
          <a:p>
            <a:pPr marL="0" indent="0">
              <a:buNone/>
            </a:pPr>
            <a:r>
              <a:rPr lang="en-US" altLang="ja-JP" sz="2400" dirty="0" smtClean="0">
                <a:sym typeface="Wingdings" pitchFamily="2" charset="2"/>
              </a:rPr>
              <a:t> Candidate: </a:t>
            </a:r>
            <a:r>
              <a:rPr lang="en-US" altLang="ja-JP" sz="2400" b="1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ilicon</a:t>
            </a:r>
            <a:r>
              <a:rPr lang="en-US" altLang="ja-JP" sz="2400" dirty="0" smtClean="0"/>
              <a:t> cantilever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200" dirty="0" smtClean="0"/>
          </a:p>
          <a:p>
            <a:pPr marL="0" indent="0">
              <a:buNone/>
            </a:pPr>
            <a:endParaRPr lang="en-US" altLang="ja-JP" sz="22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5241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Silicon cantilever blades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41863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>
                <a:ea typeface="ＭＳ Ｐゴシック" charset="-128"/>
              </a:rPr>
              <a:t>Etch the bending area</a:t>
            </a:r>
          </a:p>
          <a:p>
            <a:pPr eaLnBrk="1" hangingPunct="1"/>
            <a:r>
              <a:rPr lang="en-US" altLang="ja-JP" sz="2400" dirty="0" smtClean="0">
                <a:solidFill>
                  <a:srgbClr val="0000FF"/>
                </a:solidFill>
                <a:ea typeface="ＭＳ Ｐゴシック" charset="-128"/>
              </a:rPr>
              <a:t>Leave thick section for clamping and for fiber connection</a:t>
            </a:r>
          </a:p>
          <a:p>
            <a:pPr eaLnBrk="1" hangingPunct="1"/>
            <a:r>
              <a:rPr lang="en-US" altLang="ja-JP" sz="2400" dirty="0" smtClean="0">
                <a:ea typeface="ＭＳ Ｐゴシック" charset="-128"/>
              </a:rPr>
              <a:t>With  0.15  </a:t>
            </a:r>
            <a:r>
              <a:rPr lang="en-US" altLang="ja-JP" sz="2400" dirty="0" err="1" smtClean="0">
                <a:ea typeface="ＭＳ Ｐゴシック" charset="-128"/>
              </a:rPr>
              <a:t>Gpa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ea typeface="ＭＳ Ｐゴシック" charset="-128"/>
              </a:rPr>
              <a:t>o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charset="-128"/>
              </a:rPr>
              <a:t>nly limited flexure possible (~25 Hz)</a:t>
            </a:r>
          </a:p>
          <a:p>
            <a:pPr eaLnBrk="1" hangingPunct="1"/>
            <a:r>
              <a:rPr lang="en-US" altLang="ja-JP" sz="2400" dirty="0" smtClean="0">
                <a:solidFill>
                  <a:srgbClr val="0000FF"/>
                </a:solidFill>
                <a:ea typeface="ＭＳ Ｐゴシック" charset="-128"/>
              </a:rPr>
              <a:t>With &gt;1GPa large deflection</a:t>
            </a:r>
          </a:p>
        </p:txBody>
      </p:sp>
      <p:pic>
        <p:nvPicPr>
          <p:cNvPr id="30723" name="Picture 3" descr="Fig.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25926" r="41670" b="44012"/>
          <a:stretch>
            <a:fillRect/>
          </a:stretch>
        </p:blipFill>
        <p:spPr bwMode="auto">
          <a:xfrm>
            <a:off x="5737225" y="1595438"/>
            <a:ext cx="29495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Larger stresses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MEM sensors operating at 1.4 </a:t>
            </a:r>
            <a:r>
              <a:rPr lang="en-US" sz="2400" dirty="0" err="1" smtClean="0">
                <a:ea typeface="+mn-ea"/>
                <a:cs typeface="+mn-cs"/>
              </a:rPr>
              <a:t>GPa</a:t>
            </a:r>
            <a:r>
              <a:rPr lang="en-US" sz="2400" dirty="0" smtClean="0">
                <a:ea typeface="+mn-ea"/>
                <a:cs typeface="+mn-cs"/>
              </a:rPr>
              <a:t>, ~ 10 times higher limit!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Is etching eliminating surface defect and therefore causing the larger strength?</a:t>
            </a:r>
          </a:p>
        </p:txBody>
      </p:sp>
      <p:pic>
        <p:nvPicPr>
          <p:cNvPr id="31747" name="Picture 3" descr="Macintosh HD:Users:ric:Desktop:specchio diaccio:Assieme5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581400"/>
            <a:ext cx="5480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457200" y="3733800"/>
            <a:ext cx="32067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3200"/>
              <a:t> if YES, large bends possible!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3200">
                <a:solidFill>
                  <a:srgbClr val="FF0000"/>
                </a:solidFill>
              </a:rPr>
              <a:t>Lower frequency bounce modes</a:t>
            </a:r>
          </a:p>
        </p:txBody>
      </p:sp>
    </p:spTree>
    <p:extLst>
      <p:ext uri="{BB962C8B-B14F-4D97-AF65-F5344CB8AC3E}">
        <p14:creationId xmlns:p14="http://schemas.microsoft.com/office/powerpoint/2010/main" val="5407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NIKHEF Test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>
                <a:ea typeface="ＭＳ Ｐゴシック" charset="-128"/>
              </a:rPr>
              <a:t>Produce a number of samples</a:t>
            </a:r>
          </a:p>
          <a:p>
            <a:pPr eaLnBrk="1" hangingPunct="1"/>
            <a:r>
              <a:rPr lang="en-US" altLang="ja-JP" sz="2400" dirty="0" smtClean="0">
                <a:solidFill>
                  <a:srgbClr val="FF0000"/>
                </a:solidFill>
                <a:ea typeface="ＭＳ Ｐゴシック" charset="-128"/>
              </a:rPr>
              <a:t>Test  and see</a:t>
            </a:r>
          </a:p>
        </p:txBody>
      </p:sp>
      <p:pic>
        <p:nvPicPr>
          <p:cNvPr id="29699" name="Picture 3" descr="test-NIKHE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0919" y="1150144"/>
            <a:ext cx="484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4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Silicon Cantilever Solution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Thermal noise estimation with cantilever spring</a:t>
            </a:r>
            <a:br>
              <a:rPr lang="en-US" altLang="ja-JP" sz="2400" dirty="0" smtClean="0"/>
            </a:br>
            <a:r>
              <a:rPr lang="en-US" altLang="ja-JP" sz="2400" dirty="0" smtClean="0"/>
              <a:t>(assuming f</a:t>
            </a:r>
            <a:r>
              <a:rPr lang="en-US" altLang="ja-JP" sz="1400" dirty="0" smtClean="0"/>
              <a:t>0</a:t>
            </a:r>
            <a:r>
              <a:rPr lang="en-US" altLang="ja-JP" sz="2400" dirty="0" smtClean="0"/>
              <a:t> ~10 Hz, Q~10</a:t>
            </a:r>
            <a:r>
              <a:rPr lang="en-US" altLang="ja-JP" sz="2400" baseline="30000" dirty="0" smtClean="0"/>
              <a:t>-7</a:t>
            </a:r>
            <a:r>
              <a:rPr lang="en-US" altLang="ja-JP" sz="2400" dirty="0" smtClean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50876"/>
            <a:ext cx="67722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Horizontal Thermal Noise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280831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Small dilution factor due to thickness of fibers.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Can we increase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dilution factor </a:t>
            </a:r>
            <a:r>
              <a:rPr lang="en-US" altLang="ja-JP" sz="2400" dirty="0" smtClean="0"/>
              <a:t>without spoiling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thermal conductivity</a:t>
            </a:r>
            <a:r>
              <a:rPr lang="en-US" altLang="ja-JP" sz="2400" dirty="0" smtClean="0"/>
              <a:t>?</a:t>
            </a:r>
          </a:p>
          <a:p>
            <a:pPr marL="0" indent="0">
              <a:buNone/>
            </a:pPr>
            <a:r>
              <a:rPr lang="en-US" altLang="ja-JP" sz="2400" dirty="0" smtClean="0">
                <a:sym typeface="Wingdings" pitchFamily="2" charset="2"/>
              </a:rPr>
              <a:t/>
            </a:r>
            <a:br>
              <a:rPr lang="en-US" altLang="ja-JP" sz="2400" dirty="0" smtClean="0">
                <a:sym typeface="Wingdings" pitchFamily="2" charset="2"/>
              </a:rPr>
            </a:br>
            <a:r>
              <a:rPr lang="en-US" altLang="ja-JP" sz="2400" dirty="0" smtClean="0">
                <a:sym typeface="Wingdings" pitchFamily="2" charset="2"/>
              </a:rPr>
              <a:t> Fiber with </a:t>
            </a:r>
            <a:r>
              <a:rPr lang="en-US" altLang="ja-JP" sz="2400" b="1" dirty="0" smtClean="0">
                <a:solidFill>
                  <a:srgbClr val="00B050"/>
                </a:solidFill>
                <a:sym typeface="Wingdings" pitchFamily="2" charset="2"/>
              </a:rPr>
              <a:t>flexure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design</a:t>
            </a:r>
            <a:endParaRPr lang="en-US" altLang="ja-JP" sz="24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7218"/>
            <a:ext cx="5974036" cy="87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61739" y="5373216"/>
            <a:ext cx="3236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Flexure part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For thermal noise reduction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97663" y="5373216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Thick fiber part</a:t>
            </a:r>
          </a:p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For thermal conductivity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cxnSp>
        <p:nvCxnSpPr>
          <p:cNvPr id="8" name="直線矢印コネクタ 7"/>
          <p:cNvCxnSpPr>
            <a:stCxn id="6" idx="0"/>
          </p:cNvCxnSpPr>
          <p:nvPr/>
        </p:nvCxnSpPr>
        <p:spPr>
          <a:xfrm flipV="1">
            <a:off x="2180132" y="4797152"/>
            <a:ext cx="15962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5436096" y="4797152"/>
            <a:ext cx="215928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Why Flexure?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2564904"/>
            <a:ext cx="5482952" cy="273630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Most bending energy concentrates on the fiber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ends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Bending energy can be reduced by using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soft</a:t>
            </a:r>
            <a:r>
              <a:rPr lang="en-US" altLang="ja-JP" sz="2400" dirty="0" smtClean="0"/>
              <a:t> fiber in the ends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26081"/>
            <a:ext cx="5974036" cy="87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73310"/>
            <a:ext cx="1882898" cy="296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55786"/>
            <a:ext cx="5453063" cy="7969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Flexure Design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47879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smtClean="0">
                <a:ea typeface="ＭＳ Ｐゴシック" charset="-128"/>
              </a:rPr>
              <a:t>Ultra-Sound Machined structure</a:t>
            </a:r>
          </a:p>
          <a:p>
            <a:pPr eaLnBrk="1" hangingPunct="1"/>
            <a:r>
              <a:rPr lang="en-US" altLang="ja-JP" sz="2400" smtClean="0">
                <a:solidFill>
                  <a:srgbClr val="0000FF"/>
                </a:solidFill>
                <a:ea typeface="ＭＳ Ｐゴシック" charset="-128"/>
              </a:rPr>
              <a:t>Etching of the flexure surface</a:t>
            </a:r>
          </a:p>
          <a:p>
            <a:pPr eaLnBrk="1" hangingPunct="1"/>
            <a:r>
              <a:rPr lang="en-US" altLang="ja-JP" sz="2400" smtClean="0">
                <a:solidFill>
                  <a:srgbClr val="FF0000"/>
                </a:solidFill>
                <a:ea typeface="ＭＳ Ｐゴシック" charset="-128"/>
              </a:rPr>
              <a:t>Expected to increase the break point  &gt;1GPa</a:t>
            </a:r>
          </a:p>
          <a:p>
            <a:pPr eaLnBrk="1" hangingPunct="1"/>
            <a:endParaRPr lang="en-US" altLang="ja-JP" sz="2400" smtClean="0">
              <a:ea typeface="ＭＳ Ｐゴシック" charset="-128"/>
            </a:endParaRPr>
          </a:p>
        </p:txBody>
      </p:sp>
      <p:pic>
        <p:nvPicPr>
          <p:cNvPr id="6148" name="Picture 1" descr="giunto 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6482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oto 8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16287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KAGRA Key Features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6347048" cy="14813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 b="1" dirty="0" smtClean="0">
                <a:solidFill>
                  <a:srgbClr val="0070C0"/>
                </a:solidFill>
                <a:latin typeface="Century" pitchFamily="18" charset="0"/>
              </a:rPr>
              <a:t>Cryogenics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smtClean="0">
                <a:solidFill>
                  <a:srgbClr val="C00000"/>
                </a:solidFill>
                <a:latin typeface="Century" pitchFamily="18" charset="0"/>
              </a:rPr>
              <a:t>Underground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smtClean="0">
                <a:solidFill>
                  <a:srgbClr val="00B050"/>
                </a:solidFill>
                <a:latin typeface="Century" pitchFamily="18" charset="0"/>
              </a:rPr>
              <a:t>Seismic attenuation system (SAS)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7608"/>
            <a:ext cx="1321234" cy="59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ー 5"/>
          <p:cNvSpPr txBox="1">
            <a:spLocks/>
          </p:cNvSpPr>
          <p:nvPr/>
        </p:nvSpPr>
        <p:spPr>
          <a:xfrm>
            <a:off x="457200" y="3284984"/>
            <a:ext cx="6347048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ja-JP" sz="2400" b="1" dirty="0">
                <a:solidFill>
                  <a:srgbClr val="002060"/>
                </a:solidFill>
              </a:rPr>
              <a:t>M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irror thermal noise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Expand observation band (~ 10 Hz)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923928" y="3356992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175169" y="256490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~13 m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4067944" y="4653136"/>
            <a:ext cx="2300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Sapphire test mass</a:t>
            </a:r>
          </a:p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23kg, 20K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012160" y="5102916"/>
            <a:ext cx="1440160" cy="34056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092280" y="476672"/>
            <a:ext cx="0" cy="525658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78350" cy="7969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Ribbons Key features: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30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ea typeface="ＭＳ Ｐゴシック" charset="-128"/>
              </a:rPr>
              <a:t>Compression joint attachment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solidFill>
                  <a:srgbClr val="0000FF"/>
                </a:solidFill>
                <a:ea typeface="ＭＳ Ｐゴシック" charset="-128"/>
              </a:rPr>
              <a:t>Machined-polished Sapphire ribbons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2700" smtClean="0">
                <a:solidFill>
                  <a:srgbClr val="0000FF"/>
                </a:solidFill>
                <a:ea typeface="ＭＳ Ｐゴシック" charset="-128"/>
              </a:rPr>
              <a:t>(from bulk, not grown)</a:t>
            </a:r>
            <a:endParaRPr lang="en-US" altLang="ja-JP" sz="27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solidFill>
                  <a:srgbClr val="FF0000"/>
                </a:solidFill>
                <a:ea typeface="ＭＳ Ｐゴシック" charset="-128"/>
              </a:rPr>
              <a:t>High quality sapphire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ea typeface="ＭＳ Ｐゴシック" charset="-128"/>
              </a:rPr>
              <a:t>High quality surface finish (sub-phonon defect size)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solidFill>
                  <a:srgbClr val="FF0000"/>
                </a:solidFill>
                <a:ea typeface="ＭＳ Ｐゴシック" charset="-128"/>
              </a:rPr>
              <a:t>= &gt;  </a:t>
            </a:r>
            <a:r>
              <a:rPr lang="en-US" altLang="ja-JP" sz="2700" smtClean="0">
                <a:solidFill>
                  <a:srgbClr val="0000FF"/>
                </a:solidFill>
                <a:ea typeface="ＭＳ Ｐゴシック" charset="-128"/>
              </a:rPr>
              <a:t>High thermal conductivity !</a:t>
            </a:r>
          </a:p>
        </p:txBody>
      </p:sp>
      <p:pic>
        <p:nvPicPr>
          <p:cNvPr id="11268" name="Picture 5" descr="Foto 9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22597"/>
          <a:stretch>
            <a:fillRect/>
          </a:stretch>
        </p:blipFill>
        <p:spPr bwMode="auto">
          <a:xfrm>
            <a:off x="4840288" y="1030288"/>
            <a:ext cx="2152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 descr="Foto 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9" t="6561" r="52191" b="14491"/>
          <a:stretch>
            <a:fillRect/>
          </a:stretch>
        </p:blipFill>
        <p:spPr bwMode="auto">
          <a:xfrm rot="777803">
            <a:off x="6896100" y="754063"/>
            <a:ext cx="706438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Sapphire Ribbon + Silicon Flexure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08112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Preliminary result </a:t>
            </a:r>
            <a:r>
              <a:rPr lang="en-US" altLang="ja-JP" sz="2400" dirty="0" smtClean="0"/>
              <a:t>(calculated last night…)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6832"/>
            <a:ext cx="8382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084168" y="5133831"/>
            <a:ext cx="25922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+mj-lt"/>
              </a:rPr>
              <a:t>Violin mode frequencies can be pushed to high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+mj-lt"/>
              </a:rPr>
              <a:t>freq</a:t>
            </a:r>
            <a:r>
              <a:rPr lang="en-US" altLang="ja-JP" sz="1600" b="1" dirty="0" smtClean="0">
                <a:solidFill>
                  <a:srgbClr val="FF0000"/>
                </a:solidFill>
                <a:latin typeface="+mj-lt"/>
              </a:rPr>
              <a:t> region.</a:t>
            </a:r>
            <a:endParaRPr lang="ja-JP" altLang="en-US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直線矢印コネクタ 9"/>
          <p:cNvCxnSpPr>
            <a:stCxn id="19" idx="3"/>
          </p:cNvCxnSpPr>
          <p:nvPr/>
        </p:nvCxnSpPr>
        <p:spPr>
          <a:xfrm flipV="1">
            <a:off x="3563888" y="4725144"/>
            <a:ext cx="648072" cy="2923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83568" y="1772816"/>
            <a:ext cx="25777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  <a:latin typeface="+mj-lt"/>
              </a:rPr>
              <a:t>The thermal </a:t>
            </a:r>
            <a:r>
              <a:rPr lang="en-US" altLang="ja-JP" sz="1600" b="1" dirty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1600" b="1" dirty="0" smtClean="0">
                <a:solidFill>
                  <a:srgbClr val="00B050"/>
                </a:solidFill>
                <a:latin typeface="+mj-lt"/>
              </a:rPr>
              <a:t>oise is suppressed at low (&lt; 100 Hz) frequencies.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483768" y="2603813"/>
            <a:ext cx="504057" cy="12095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4932040" y="4930984"/>
            <a:ext cx="1008112" cy="378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461120" y="4725144"/>
            <a:ext cx="21027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  <a:latin typeface="+mj-lt"/>
              </a:rPr>
              <a:t>Flour level around 100 Hz get worse</a:t>
            </a:r>
            <a:endParaRPr lang="ja-JP" altLang="en-US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11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4029439" cy="35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Flexure Design Pro &amp; Con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1340768"/>
            <a:ext cx="4834879" cy="453650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10-50 Hz thermal noise will be improved.</a:t>
            </a:r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dirty="0" smtClean="0"/>
              <a:t>50-200 Hz thermal noise will get worse.</a:t>
            </a:r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dirty="0" smtClean="0"/>
              <a:t>We can push the violin modes to higher frequencies.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55576" y="2247255"/>
            <a:ext cx="41764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Good, but not so effective?</a:t>
            </a:r>
            <a:endParaRPr lang="ja-JP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41376" y="3933056"/>
            <a:ext cx="9543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latin typeface="+mj-lt"/>
              </a:rPr>
              <a:t>Bad</a:t>
            </a:r>
            <a:endParaRPr lang="ja-JP" alt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41376" y="5589240"/>
            <a:ext cx="12241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Good</a:t>
            </a:r>
            <a:endParaRPr lang="ja-JP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5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Can We Remove Recoil Mass ??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5482951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Thermal noise from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RM</a:t>
            </a:r>
            <a:r>
              <a:rPr lang="en-US" altLang="ja-JP" sz="2400" dirty="0" smtClean="0">
                <a:solidFill>
                  <a:srgbClr val="00B050"/>
                </a:solidFill>
              </a:rPr>
              <a:t> </a:t>
            </a:r>
            <a:r>
              <a:rPr lang="en-US" altLang="ja-JP" sz="2400" dirty="0" smtClean="0"/>
              <a:t>suspension loss is quite large.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Can we remove recoil mass??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In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Virgo</a:t>
            </a:r>
            <a:r>
              <a:rPr lang="en-US" altLang="ja-JP" sz="2400" dirty="0" smtClean="0"/>
              <a:t>, the actuators on TM are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not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used during operation!! (thanks to large seismic attenuation)</a:t>
            </a:r>
            <a:endParaRPr lang="en-US" altLang="ja-JP" sz="22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1988840"/>
            <a:ext cx="2971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7452320" y="4077072"/>
            <a:ext cx="72008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No Suspended Recoil Mass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5194919" cy="4824536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No suspended </a:t>
            </a:r>
            <a:r>
              <a:rPr lang="en-US" altLang="ja-JP" sz="2400" dirty="0" smtClean="0"/>
              <a:t>recoil mass for TM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Actuators only used for damping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Coil should be opened during operation</a:t>
            </a:r>
            <a:endParaRPr lang="en-US" altLang="ja-JP" sz="22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5183"/>
            <a:ext cx="3112126" cy="32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No Recoil Mass Case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7931223" cy="3312368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No peaks at 10-100 Hz!!</a:t>
            </a:r>
          </a:p>
          <a:p>
            <a:r>
              <a:rPr lang="en-US" altLang="ja-JP" sz="2200" dirty="0" smtClean="0"/>
              <a:t>Alternative: also employ springs for RM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8893"/>
            <a:ext cx="54197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8012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Using low-loss cantilevers, vertical thermal noise is dramatically reduced and annoying peak disappears.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452358" cy="29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コンテンツ プレースホルダー 5"/>
          <p:cNvSpPr txBox="1">
            <a:spLocks/>
          </p:cNvSpPr>
          <p:nvPr/>
        </p:nvSpPr>
        <p:spPr>
          <a:xfrm>
            <a:off x="457200" y="2492896"/>
            <a:ext cx="8461251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Fibers with flexure design has both profit and demerit.</a:t>
            </a:r>
          </a:p>
        </p:txBody>
      </p:sp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457200" y="3544384"/>
            <a:ext cx="4546847" cy="20448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Removing RM, or employing cantilever for RM?</a:t>
            </a:r>
          </a:p>
        </p:txBody>
      </p:sp>
    </p:spTree>
    <p:extLst>
      <p:ext uri="{BB962C8B-B14F-4D97-AF65-F5344CB8AC3E}">
        <p14:creationId xmlns:p14="http://schemas.microsoft.com/office/powerpoint/2010/main" val="3569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364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Introduction of KAGRA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ryogenic suspensions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Suspension thermal noise in KAGRA</a:t>
            </a:r>
          </a:p>
          <a:p>
            <a:pPr marL="0" indent="0">
              <a:buNone/>
            </a:pP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3. Ideas to reduce suspension thermal noise in KAGRA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4. </a:t>
            </a:r>
            <a:r>
              <a:rPr lang="en-US" altLang="ja-JP" sz="2400" dirty="0" smtClean="0"/>
              <a:t>Discussion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26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9144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8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9144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The END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55254"/>
            <a:ext cx="43719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直線矢印コネクタ 27"/>
          <p:cNvCxnSpPr/>
          <p:nvPr/>
        </p:nvCxnSpPr>
        <p:spPr>
          <a:xfrm flipH="1">
            <a:off x="3059832" y="5051598"/>
            <a:ext cx="2599481" cy="58728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2483769" y="2652886"/>
            <a:ext cx="3528392" cy="2205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KAGRA-SAS Overview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945023" cy="42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83" y="2204864"/>
            <a:ext cx="89265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82" y="4941168"/>
            <a:ext cx="942650" cy="12961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</p:pic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>
          <a:xfrm>
            <a:off x="2771800" y="1667222"/>
            <a:ext cx="2408724" cy="1008112"/>
          </a:xfrm>
          <a:solidFill>
            <a:srgbClr val="FF0000">
              <a:alpha val="2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Type-A for test masses</a:t>
            </a:r>
          </a:p>
          <a:p>
            <a:pPr marL="274320" lvl="1" indent="0">
              <a:buNone/>
            </a:pPr>
            <a:r>
              <a:rPr kumimoji="1" lang="en-US" altLang="ja-JP" sz="1600" dirty="0" smtClean="0">
                <a:solidFill>
                  <a:srgbClr val="C00000"/>
                </a:solidFill>
              </a:rPr>
              <a:t>* SAS technology</a:t>
            </a:r>
            <a:br>
              <a:rPr kumimoji="1" lang="en-US" altLang="ja-JP" sz="1600" dirty="0" smtClean="0">
                <a:solidFill>
                  <a:srgbClr val="C00000"/>
                </a:solidFill>
              </a:rPr>
            </a:br>
            <a:r>
              <a:rPr kumimoji="1" lang="en-US" altLang="ja-JP" sz="1600" dirty="0" smtClean="0">
                <a:solidFill>
                  <a:srgbClr val="C00000"/>
                </a:solidFill>
              </a:rPr>
              <a:t>* Cryogenics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8" name="コンテンツ プレースホルダー 6"/>
          <p:cNvSpPr txBox="1">
            <a:spLocks/>
          </p:cNvSpPr>
          <p:nvPr/>
        </p:nvSpPr>
        <p:spPr>
          <a:xfrm>
            <a:off x="5652120" y="1667222"/>
            <a:ext cx="2657103" cy="985664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600" b="1" dirty="0" smtClean="0">
                <a:solidFill>
                  <a:srgbClr val="00B050"/>
                </a:solidFill>
              </a:rPr>
              <a:t>Type-B for recyclers&amp; BS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altLang="ja-JP" sz="1600" dirty="0" smtClean="0">
                <a:solidFill>
                  <a:srgbClr val="0070C0"/>
                </a:solidFill>
              </a:rPr>
              <a:t>* Simpler than Type-A</a:t>
            </a:r>
            <a:br>
              <a:rPr lang="en-US" altLang="ja-JP" sz="1600" dirty="0" smtClean="0">
                <a:solidFill>
                  <a:srgbClr val="0070C0"/>
                </a:solidFill>
              </a:rPr>
            </a:br>
            <a:r>
              <a:rPr lang="en-US" altLang="ja-JP" sz="1600" dirty="0" smtClean="0">
                <a:solidFill>
                  <a:srgbClr val="0070C0"/>
                </a:solidFill>
              </a:rPr>
              <a:t>* No cryogenics</a:t>
            </a:r>
          </a:p>
          <a:p>
            <a:pPr marL="274320" lvl="1" indent="0">
              <a:buFont typeface="Wingdings" pitchFamily="2" charset="2"/>
              <a:buNone/>
            </a:pPr>
            <a:endParaRPr lang="en-US" altLang="ja-JP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コンテンツ プレースホルダー 6"/>
          <p:cNvSpPr txBox="1">
            <a:spLocks/>
          </p:cNvSpPr>
          <p:nvPr/>
        </p:nvSpPr>
        <p:spPr>
          <a:xfrm>
            <a:off x="5645033" y="3955504"/>
            <a:ext cx="3103431" cy="985664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600" b="1" dirty="0" smtClean="0">
                <a:solidFill>
                  <a:schemeClr val="accent4">
                    <a:lumMod val="50000"/>
                  </a:schemeClr>
                </a:solidFill>
              </a:rPr>
              <a:t>Type-C for smaller optics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* TAMA-stack</a:t>
            </a:r>
            <a:b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  + simple/double pendulum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483769" y="2652886"/>
            <a:ext cx="576063" cy="8865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5"/>
          <p:cNvSpPr txBox="1">
            <a:spLocks/>
          </p:cNvSpPr>
          <p:nvPr/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Suspension systems for KAGRA core optics</a:t>
            </a:r>
          </a:p>
        </p:txBody>
      </p:sp>
    </p:spTree>
    <p:extLst>
      <p:ext uri="{BB962C8B-B14F-4D97-AF65-F5344CB8AC3E}">
        <p14:creationId xmlns:p14="http://schemas.microsoft.com/office/powerpoint/2010/main" val="16111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Appendices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5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55786"/>
            <a:ext cx="5453063" cy="7969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Flexure Design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47879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smtClean="0">
                <a:ea typeface="ＭＳ Ｐゴシック" charset="-128"/>
              </a:rPr>
              <a:t>Ultra-Sound Machined structure</a:t>
            </a:r>
          </a:p>
          <a:p>
            <a:pPr eaLnBrk="1" hangingPunct="1"/>
            <a:r>
              <a:rPr lang="en-US" altLang="ja-JP" sz="2400" smtClean="0">
                <a:solidFill>
                  <a:srgbClr val="0000FF"/>
                </a:solidFill>
                <a:ea typeface="ＭＳ Ｐゴシック" charset="-128"/>
              </a:rPr>
              <a:t>Etching of the flexure surface</a:t>
            </a:r>
          </a:p>
          <a:p>
            <a:pPr eaLnBrk="1" hangingPunct="1"/>
            <a:r>
              <a:rPr lang="en-US" altLang="ja-JP" sz="2400" smtClean="0">
                <a:solidFill>
                  <a:srgbClr val="FF0000"/>
                </a:solidFill>
                <a:ea typeface="ＭＳ Ｐゴシック" charset="-128"/>
              </a:rPr>
              <a:t>Expected to increase the break point  &gt;1GPa</a:t>
            </a:r>
          </a:p>
          <a:p>
            <a:pPr eaLnBrk="1" hangingPunct="1"/>
            <a:endParaRPr lang="en-US" altLang="ja-JP" sz="2400" smtClean="0">
              <a:ea typeface="ＭＳ Ｐゴシック" charset="-128"/>
            </a:endParaRPr>
          </a:p>
        </p:txBody>
      </p:sp>
      <p:pic>
        <p:nvPicPr>
          <p:cNvPr id="6148" name="Picture 1" descr="giunto 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6482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oto 8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16287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78350" cy="7969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Ribbons Key features: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30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ea typeface="ＭＳ Ｐゴシック" charset="-128"/>
              </a:rPr>
              <a:t>Compression joint attachment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solidFill>
                  <a:srgbClr val="0000FF"/>
                </a:solidFill>
                <a:ea typeface="ＭＳ Ｐゴシック" charset="-128"/>
              </a:rPr>
              <a:t>Machined-polished Sapphire ribbons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2700" smtClean="0">
                <a:solidFill>
                  <a:srgbClr val="0000FF"/>
                </a:solidFill>
                <a:ea typeface="ＭＳ Ｐゴシック" charset="-128"/>
              </a:rPr>
              <a:t>(from bulk, not grown)</a:t>
            </a:r>
            <a:endParaRPr lang="en-US" altLang="ja-JP" sz="27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solidFill>
                  <a:srgbClr val="FF0000"/>
                </a:solidFill>
                <a:ea typeface="ＭＳ Ｐゴシック" charset="-128"/>
              </a:rPr>
              <a:t>High quality sapphire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ea typeface="ＭＳ Ｐゴシック" charset="-128"/>
              </a:rPr>
              <a:t>High quality surface finish (sub-phonon defect size)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700" smtClean="0">
                <a:solidFill>
                  <a:srgbClr val="FF0000"/>
                </a:solidFill>
                <a:ea typeface="ＭＳ Ｐゴシック" charset="-128"/>
              </a:rPr>
              <a:t>= &gt;  </a:t>
            </a:r>
            <a:r>
              <a:rPr lang="en-US" altLang="ja-JP" sz="2700" smtClean="0">
                <a:solidFill>
                  <a:srgbClr val="0000FF"/>
                </a:solidFill>
                <a:ea typeface="ＭＳ Ｐゴシック" charset="-128"/>
              </a:rPr>
              <a:t>High thermal conductivity !</a:t>
            </a:r>
          </a:p>
        </p:txBody>
      </p:sp>
      <p:pic>
        <p:nvPicPr>
          <p:cNvPr id="11268" name="Picture 5" descr="Foto 9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22597"/>
          <a:stretch>
            <a:fillRect/>
          </a:stretch>
        </p:blipFill>
        <p:spPr bwMode="auto">
          <a:xfrm>
            <a:off x="4840288" y="1030288"/>
            <a:ext cx="2152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 descr="Foto 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9" t="6561" r="52191" b="14491"/>
          <a:stretch>
            <a:fillRect/>
          </a:stretch>
        </p:blipFill>
        <p:spPr bwMode="auto">
          <a:xfrm rot="777803">
            <a:off x="6896100" y="754063"/>
            <a:ext cx="706438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Why Gallium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00FF"/>
                </a:solidFill>
                <a:ea typeface="ＭＳ Ｐゴシック" charset="-128"/>
              </a:rPr>
              <a:t>Indium proved extremely effective to eliminate friction noise in compression joints (Vladimir Braginsky)</a:t>
            </a:r>
          </a:p>
          <a:p>
            <a:pPr eaLnBrk="1" hangingPunct="1"/>
            <a:r>
              <a:rPr lang="en-US" altLang="ja-JP" smtClean="0">
                <a:solidFill>
                  <a:srgbClr val="FF0000"/>
                </a:solidFill>
                <a:ea typeface="ＭＳ Ｐゴシック" charset="-128"/>
              </a:rPr>
              <a:t>Melts at relatively high temperature</a:t>
            </a:r>
          </a:p>
          <a:p>
            <a:pPr eaLnBrk="1" hangingPunct="1"/>
            <a:r>
              <a:rPr lang="en-US" altLang="ja-JP" smtClean="0">
                <a:ea typeface="ＭＳ Ｐゴシック" charset="-128"/>
              </a:rPr>
              <a:t>May need heating mirror to more than 160</a:t>
            </a:r>
            <a:r>
              <a:rPr lang="en-US" altLang="ja-JP" baseline="30000" smtClean="0">
                <a:ea typeface="ＭＳ Ｐゴシック" charset="-128"/>
              </a:rPr>
              <a:t>o</a:t>
            </a:r>
            <a:r>
              <a:rPr lang="en-US" altLang="ja-JP" smtClean="0">
                <a:ea typeface="ＭＳ Ｐゴシック" charset="-128"/>
              </a:rPr>
              <a:t>C for disassembly</a:t>
            </a:r>
          </a:p>
        </p:txBody>
      </p:sp>
    </p:spTree>
    <p:extLst>
      <p:ext uri="{BB962C8B-B14F-4D97-AF65-F5344CB8AC3E}">
        <p14:creationId xmlns:p14="http://schemas.microsoft.com/office/powerpoint/2010/main" val="1293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Indium vs. Gallium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>
              <a:ea typeface="ＭＳ Ｐゴシック" charset="-128"/>
            </a:endParaRP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1176338" y="1606550"/>
          <a:ext cx="719296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ocument" r:id="rId4" imgW="5625893" imgH="3517771" progId="Word.Document.12">
                  <p:embed/>
                </p:oleObj>
              </mc:Choice>
              <mc:Fallback>
                <p:oleObj name="Document" r:id="rId4" imgW="5625893" imgH="351777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606550"/>
                        <a:ext cx="7192962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>
            <a:spLocks/>
          </p:cNvSpPr>
          <p:nvPr/>
        </p:nvSpPr>
        <p:spPr bwMode="auto">
          <a:xfrm>
            <a:off x="6051550" y="2727325"/>
            <a:ext cx="1317625" cy="374650"/>
          </a:xfrm>
          <a:custGeom>
            <a:avLst/>
            <a:gdLst>
              <a:gd name="T0" fmla="*/ 0 w 1317625"/>
              <a:gd name="T1" fmla="*/ 187325 h 374650"/>
              <a:gd name="T2" fmla="*/ 658813 w 1317625"/>
              <a:gd name="T3" fmla="*/ 0 h 374650"/>
              <a:gd name="T4" fmla="*/ 1317626 w 1317625"/>
              <a:gd name="T5" fmla="*/ 187325 h 374650"/>
              <a:gd name="T6" fmla="*/ 658813 w 1317625"/>
              <a:gd name="T7" fmla="*/ 374650 h 374650"/>
              <a:gd name="T8" fmla="*/ 0 w 1317625"/>
              <a:gd name="T9" fmla="*/ 187325 h 374650"/>
              <a:gd name="T10" fmla="*/ 11532 w 1317625"/>
              <a:gd name="T11" fmla="*/ 187325 h 374650"/>
              <a:gd name="T12" fmla="*/ 658813 w 1317625"/>
              <a:gd name="T13" fmla="*/ 363118 h 374650"/>
              <a:gd name="T14" fmla="*/ 1306094 w 1317625"/>
              <a:gd name="T15" fmla="*/ 187325 h 374650"/>
              <a:gd name="T16" fmla="*/ 658813 w 1317625"/>
              <a:gd name="T17" fmla="*/ 11532 h 374650"/>
              <a:gd name="T18" fmla="*/ 11532 w 1317625"/>
              <a:gd name="T19" fmla="*/ 187325 h 374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17625" h="374650">
                <a:moveTo>
                  <a:pt x="0" y="187325"/>
                </a:moveTo>
                <a:cubicBezTo>
                  <a:pt x="0" y="83868"/>
                  <a:pt x="294961" y="0"/>
                  <a:pt x="658813" y="0"/>
                </a:cubicBezTo>
                <a:cubicBezTo>
                  <a:pt x="1022665" y="0"/>
                  <a:pt x="1317626" y="83868"/>
                  <a:pt x="1317626" y="187325"/>
                </a:cubicBezTo>
                <a:cubicBezTo>
                  <a:pt x="1317626" y="290782"/>
                  <a:pt x="1022665" y="374650"/>
                  <a:pt x="658813" y="374650"/>
                </a:cubicBezTo>
                <a:cubicBezTo>
                  <a:pt x="294961" y="374650"/>
                  <a:pt x="0" y="290782"/>
                  <a:pt x="0" y="187325"/>
                </a:cubicBezTo>
                <a:close/>
                <a:moveTo>
                  <a:pt x="11532" y="187325"/>
                </a:moveTo>
                <a:cubicBezTo>
                  <a:pt x="11532" y="284413"/>
                  <a:pt x="301330" y="363118"/>
                  <a:pt x="658813" y="363118"/>
                </a:cubicBezTo>
                <a:cubicBezTo>
                  <a:pt x="1016296" y="363118"/>
                  <a:pt x="1306094" y="284413"/>
                  <a:pt x="1306094" y="187325"/>
                </a:cubicBezTo>
                <a:cubicBezTo>
                  <a:pt x="1306094" y="90237"/>
                  <a:pt x="1016296" y="11532"/>
                  <a:pt x="658813" y="11532"/>
                </a:cubicBezTo>
                <a:cubicBezTo>
                  <a:pt x="301330" y="11532"/>
                  <a:pt x="11532" y="90237"/>
                  <a:pt x="11532" y="187325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00CC99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Donut 5"/>
          <p:cNvSpPr>
            <a:spLocks/>
          </p:cNvSpPr>
          <p:nvPr/>
        </p:nvSpPr>
        <p:spPr bwMode="auto">
          <a:xfrm>
            <a:off x="6051550" y="2249488"/>
            <a:ext cx="1317625" cy="374650"/>
          </a:xfrm>
          <a:custGeom>
            <a:avLst/>
            <a:gdLst>
              <a:gd name="T0" fmla="*/ 0 w 1317625"/>
              <a:gd name="T1" fmla="*/ 187325 h 374650"/>
              <a:gd name="T2" fmla="*/ 658813 w 1317625"/>
              <a:gd name="T3" fmla="*/ 0 h 374650"/>
              <a:gd name="T4" fmla="*/ 1317626 w 1317625"/>
              <a:gd name="T5" fmla="*/ 187325 h 374650"/>
              <a:gd name="T6" fmla="*/ 658813 w 1317625"/>
              <a:gd name="T7" fmla="*/ 374650 h 374650"/>
              <a:gd name="T8" fmla="*/ 0 w 1317625"/>
              <a:gd name="T9" fmla="*/ 187325 h 374650"/>
              <a:gd name="T10" fmla="*/ 11532 w 1317625"/>
              <a:gd name="T11" fmla="*/ 187325 h 374650"/>
              <a:gd name="T12" fmla="*/ 658813 w 1317625"/>
              <a:gd name="T13" fmla="*/ 363118 h 374650"/>
              <a:gd name="T14" fmla="*/ 1306094 w 1317625"/>
              <a:gd name="T15" fmla="*/ 187325 h 374650"/>
              <a:gd name="T16" fmla="*/ 658813 w 1317625"/>
              <a:gd name="T17" fmla="*/ 11532 h 374650"/>
              <a:gd name="T18" fmla="*/ 11532 w 1317625"/>
              <a:gd name="T19" fmla="*/ 187325 h 374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17625" h="374650">
                <a:moveTo>
                  <a:pt x="0" y="187325"/>
                </a:moveTo>
                <a:cubicBezTo>
                  <a:pt x="0" y="83868"/>
                  <a:pt x="294961" y="0"/>
                  <a:pt x="658813" y="0"/>
                </a:cubicBezTo>
                <a:cubicBezTo>
                  <a:pt x="1022665" y="0"/>
                  <a:pt x="1317626" y="83868"/>
                  <a:pt x="1317626" y="187325"/>
                </a:cubicBezTo>
                <a:cubicBezTo>
                  <a:pt x="1317626" y="290782"/>
                  <a:pt x="1022665" y="374650"/>
                  <a:pt x="658813" y="374650"/>
                </a:cubicBezTo>
                <a:cubicBezTo>
                  <a:pt x="294961" y="374650"/>
                  <a:pt x="0" y="290782"/>
                  <a:pt x="0" y="187325"/>
                </a:cubicBezTo>
                <a:close/>
                <a:moveTo>
                  <a:pt x="11532" y="187325"/>
                </a:moveTo>
                <a:cubicBezTo>
                  <a:pt x="11532" y="284413"/>
                  <a:pt x="301330" y="363118"/>
                  <a:pt x="658813" y="363118"/>
                </a:cubicBezTo>
                <a:cubicBezTo>
                  <a:pt x="1016296" y="363118"/>
                  <a:pt x="1306094" y="284413"/>
                  <a:pt x="1306094" y="187325"/>
                </a:cubicBezTo>
                <a:cubicBezTo>
                  <a:pt x="1306094" y="90237"/>
                  <a:pt x="1016296" y="11532"/>
                  <a:pt x="658813" y="11532"/>
                </a:cubicBezTo>
                <a:cubicBezTo>
                  <a:pt x="301330" y="11532"/>
                  <a:pt x="11532" y="90237"/>
                  <a:pt x="11532" y="187325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00CC99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Donut 6"/>
          <p:cNvSpPr>
            <a:spLocks/>
          </p:cNvSpPr>
          <p:nvPr/>
        </p:nvSpPr>
        <p:spPr bwMode="auto">
          <a:xfrm>
            <a:off x="6115050" y="3189288"/>
            <a:ext cx="1316038" cy="641350"/>
          </a:xfrm>
          <a:custGeom>
            <a:avLst/>
            <a:gdLst>
              <a:gd name="T0" fmla="*/ 0 w 1316038"/>
              <a:gd name="T1" fmla="*/ 320675 h 641350"/>
              <a:gd name="T2" fmla="*/ 658019 w 1316038"/>
              <a:gd name="T3" fmla="*/ 0 h 641350"/>
              <a:gd name="T4" fmla="*/ 1316038 w 1316038"/>
              <a:gd name="T5" fmla="*/ 320675 h 641350"/>
              <a:gd name="T6" fmla="*/ 658019 w 1316038"/>
              <a:gd name="T7" fmla="*/ 641350 h 641350"/>
              <a:gd name="T8" fmla="*/ 0 w 1316038"/>
              <a:gd name="T9" fmla="*/ 320675 h 641350"/>
              <a:gd name="T10" fmla="*/ 19741 w 1316038"/>
              <a:gd name="T11" fmla="*/ 320675 h 641350"/>
              <a:gd name="T12" fmla="*/ 658019 w 1316038"/>
              <a:gd name="T13" fmla="*/ 621609 h 641350"/>
              <a:gd name="T14" fmla="*/ 1296297 w 1316038"/>
              <a:gd name="T15" fmla="*/ 320675 h 641350"/>
              <a:gd name="T16" fmla="*/ 658019 w 1316038"/>
              <a:gd name="T17" fmla="*/ 19741 h 641350"/>
              <a:gd name="T18" fmla="*/ 19741 w 1316038"/>
              <a:gd name="T19" fmla="*/ 320675 h 641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16038" h="641350">
                <a:moveTo>
                  <a:pt x="0" y="320675"/>
                </a:moveTo>
                <a:cubicBezTo>
                  <a:pt x="0" y="143571"/>
                  <a:pt x="294605" y="0"/>
                  <a:pt x="658019" y="0"/>
                </a:cubicBezTo>
                <a:cubicBezTo>
                  <a:pt x="1021433" y="0"/>
                  <a:pt x="1316038" y="143571"/>
                  <a:pt x="1316038" y="320675"/>
                </a:cubicBezTo>
                <a:cubicBezTo>
                  <a:pt x="1316038" y="497779"/>
                  <a:pt x="1021433" y="641350"/>
                  <a:pt x="658019" y="641350"/>
                </a:cubicBezTo>
                <a:cubicBezTo>
                  <a:pt x="294605" y="641350"/>
                  <a:pt x="0" y="497779"/>
                  <a:pt x="0" y="320675"/>
                </a:cubicBezTo>
                <a:close/>
                <a:moveTo>
                  <a:pt x="19741" y="320675"/>
                </a:moveTo>
                <a:cubicBezTo>
                  <a:pt x="19741" y="486876"/>
                  <a:pt x="305508" y="621609"/>
                  <a:pt x="658019" y="621609"/>
                </a:cubicBezTo>
                <a:cubicBezTo>
                  <a:pt x="1010530" y="621609"/>
                  <a:pt x="1296297" y="486876"/>
                  <a:pt x="1296297" y="320675"/>
                </a:cubicBezTo>
                <a:cubicBezTo>
                  <a:pt x="1296297" y="154474"/>
                  <a:pt x="1010530" y="19741"/>
                  <a:pt x="658019" y="19741"/>
                </a:cubicBezTo>
                <a:cubicBezTo>
                  <a:pt x="305508" y="19741"/>
                  <a:pt x="19741" y="154474"/>
                  <a:pt x="19741" y="320675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00CC99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" name="Donut 7"/>
          <p:cNvSpPr>
            <a:spLocks/>
          </p:cNvSpPr>
          <p:nvPr/>
        </p:nvSpPr>
        <p:spPr bwMode="auto">
          <a:xfrm>
            <a:off x="6057900" y="4357688"/>
            <a:ext cx="1317625" cy="374650"/>
          </a:xfrm>
          <a:custGeom>
            <a:avLst/>
            <a:gdLst>
              <a:gd name="T0" fmla="*/ 0 w 1317625"/>
              <a:gd name="T1" fmla="*/ 187325 h 374650"/>
              <a:gd name="T2" fmla="*/ 658813 w 1317625"/>
              <a:gd name="T3" fmla="*/ 0 h 374650"/>
              <a:gd name="T4" fmla="*/ 1317626 w 1317625"/>
              <a:gd name="T5" fmla="*/ 187325 h 374650"/>
              <a:gd name="T6" fmla="*/ 658813 w 1317625"/>
              <a:gd name="T7" fmla="*/ 374650 h 374650"/>
              <a:gd name="T8" fmla="*/ 0 w 1317625"/>
              <a:gd name="T9" fmla="*/ 187325 h 374650"/>
              <a:gd name="T10" fmla="*/ 11532 w 1317625"/>
              <a:gd name="T11" fmla="*/ 187325 h 374650"/>
              <a:gd name="T12" fmla="*/ 658813 w 1317625"/>
              <a:gd name="T13" fmla="*/ 363118 h 374650"/>
              <a:gd name="T14" fmla="*/ 1306094 w 1317625"/>
              <a:gd name="T15" fmla="*/ 187325 h 374650"/>
              <a:gd name="T16" fmla="*/ 658813 w 1317625"/>
              <a:gd name="T17" fmla="*/ 11532 h 374650"/>
              <a:gd name="T18" fmla="*/ 11532 w 1317625"/>
              <a:gd name="T19" fmla="*/ 187325 h 374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17625" h="374650">
                <a:moveTo>
                  <a:pt x="0" y="187325"/>
                </a:moveTo>
                <a:cubicBezTo>
                  <a:pt x="0" y="83868"/>
                  <a:pt x="294961" y="0"/>
                  <a:pt x="658813" y="0"/>
                </a:cubicBezTo>
                <a:cubicBezTo>
                  <a:pt x="1022665" y="0"/>
                  <a:pt x="1317626" y="83868"/>
                  <a:pt x="1317626" y="187325"/>
                </a:cubicBezTo>
                <a:cubicBezTo>
                  <a:pt x="1317626" y="290782"/>
                  <a:pt x="1022665" y="374650"/>
                  <a:pt x="658813" y="374650"/>
                </a:cubicBezTo>
                <a:cubicBezTo>
                  <a:pt x="294961" y="374650"/>
                  <a:pt x="0" y="290782"/>
                  <a:pt x="0" y="187325"/>
                </a:cubicBezTo>
                <a:close/>
                <a:moveTo>
                  <a:pt x="11532" y="187325"/>
                </a:moveTo>
                <a:cubicBezTo>
                  <a:pt x="11532" y="284413"/>
                  <a:pt x="301330" y="363118"/>
                  <a:pt x="658813" y="363118"/>
                </a:cubicBezTo>
                <a:cubicBezTo>
                  <a:pt x="1016296" y="363118"/>
                  <a:pt x="1306094" y="284413"/>
                  <a:pt x="1306094" y="187325"/>
                </a:cubicBezTo>
                <a:cubicBezTo>
                  <a:pt x="1306094" y="90237"/>
                  <a:pt x="1016296" y="11532"/>
                  <a:pt x="658813" y="11532"/>
                </a:cubicBezTo>
                <a:cubicBezTo>
                  <a:pt x="301330" y="11532"/>
                  <a:pt x="11532" y="90237"/>
                  <a:pt x="11532" y="187325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00CC99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5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Violin mode elimination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2574925" cy="4525962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00FF"/>
                </a:solidFill>
                <a:ea typeface="ＭＳ Ｐゴシック" charset="-128"/>
              </a:rPr>
              <a:t>Fiber-fed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mtClean="0">
                <a:solidFill>
                  <a:srgbClr val="0000FF"/>
                </a:solidFill>
                <a:ea typeface="ＭＳ Ｐゴシック" charset="-128"/>
              </a:rPr>
              <a:t>Red-shifted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mtClean="0">
                <a:solidFill>
                  <a:srgbClr val="0000FF"/>
                </a:solidFill>
                <a:ea typeface="ＭＳ Ｐゴシック" charset="-128"/>
              </a:rPr>
              <a:t>Fabry-Perot</a:t>
            </a:r>
          </a:p>
          <a:p>
            <a:pPr eaLnBrk="1" hangingPunct="1"/>
            <a:r>
              <a:rPr lang="en-US" altLang="ja-JP" smtClean="0">
                <a:solidFill>
                  <a:srgbClr val="FF0000"/>
                </a:solidFill>
                <a:ea typeface="ＭＳ Ｐゴシック" charset="-128"/>
              </a:rPr>
              <a:t>Can cool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mtClean="0">
                <a:solidFill>
                  <a:srgbClr val="FF0000"/>
                </a:solidFill>
                <a:ea typeface="ＭＳ Ｐゴシック" charset="-128"/>
              </a:rPr>
              <a:t>violin modes</a:t>
            </a:r>
          </a:p>
          <a:p>
            <a:pPr eaLnBrk="1" hangingPunct="1">
              <a:buFont typeface="Arial" charset="0"/>
              <a:buNone/>
            </a:pPr>
            <a:r>
              <a:rPr lang="en-US" altLang="ja-JP" smtClean="0">
                <a:solidFill>
                  <a:srgbClr val="FF0000"/>
                </a:solidFill>
                <a:ea typeface="ＭＳ Ｐゴシック" charset="-128"/>
              </a:rPr>
              <a:t>and bounce modes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mtClean="0">
                <a:solidFill>
                  <a:srgbClr val="FF0000"/>
                </a:solidFill>
                <a:ea typeface="ＭＳ Ｐゴシック" charset="-128"/>
              </a:rPr>
              <a:t>to mK level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ea typeface="ＭＳ Ｐゴシック" charset="-128"/>
              </a:rPr>
              <a:t>(Same for Parametric Instabilities ?)</a:t>
            </a:r>
          </a:p>
          <a:p>
            <a:pPr eaLnBrk="1" hangingPunct="1"/>
            <a:endParaRPr lang="en-US" altLang="ja-JP" smtClean="0">
              <a:ea typeface="ＭＳ Ｐゴシック" charset="-128"/>
            </a:endParaRPr>
          </a:p>
        </p:txBody>
      </p:sp>
      <p:pic>
        <p:nvPicPr>
          <p:cNvPr id="22532" name="Picture 1" descr="Foto 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3" t="14980" r="34152" b="14664"/>
          <a:stretch>
            <a:fillRect/>
          </a:stretch>
        </p:blipFill>
        <p:spPr bwMode="auto">
          <a:xfrm>
            <a:off x="3832225" y="1916113"/>
            <a:ext cx="1641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417638"/>
            <a:ext cx="29337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4751388" y="2562225"/>
            <a:ext cx="1838325" cy="1746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46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70475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Conductance budget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0475" cy="4525963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Preliminary conductance budget from Sakakibara with 1 W load</a:t>
            </a:r>
          </a:p>
          <a:p>
            <a:pPr eaLnBrk="1" hangingPunct="1"/>
            <a:r>
              <a:rPr lang="en-US" altLang="ja-JP" smtClean="0">
                <a:solidFill>
                  <a:srgbClr val="FF0000"/>
                </a:solidFill>
                <a:ea typeface="ＭＳ Ｐゴシック" charset="-128"/>
              </a:rPr>
              <a:t>Thin ribbon responsible for bulk of loss ! ! !</a:t>
            </a:r>
          </a:p>
          <a:p>
            <a:pPr eaLnBrk="1" hangingPunct="1"/>
            <a:r>
              <a:rPr lang="en-US" altLang="ja-JP" smtClean="0">
                <a:solidFill>
                  <a:srgbClr val="0000FF"/>
                </a:solidFill>
                <a:ea typeface="ＭＳ Ｐゴシック" charset="-128"/>
              </a:rPr>
              <a:t>Plenty of space for parametric optimization</a:t>
            </a:r>
          </a:p>
        </p:txBody>
      </p:sp>
      <p:pic>
        <p:nvPicPr>
          <p:cNvPr id="12292" name="Picture 4" descr="Screen shot 2012-06-05 at 8.5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0"/>
            <a:ext cx="372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>
          <a:xfrm>
            <a:off x="192088" y="134938"/>
            <a:ext cx="864076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>
                <a:ea typeface="PMingLiU" pitchFamily="18" charset="-120"/>
              </a:rPr>
              <a:t>Chao Shiu laboratory, Taiwan</a:t>
            </a:r>
            <a:br>
              <a:rPr lang="en-US" altLang="zh-TW" sz="4000" smtClean="0">
                <a:ea typeface="PMingLiU" pitchFamily="18" charset="-120"/>
              </a:rPr>
            </a:br>
            <a:r>
              <a:rPr lang="en-US" altLang="zh-TW" sz="4000" smtClean="0">
                <a:solidFill>
                  <a:srgbClr val="0000FF"/>
                </a:solidFill>
                <a:ea typeface="PMingLiU" pitchFamily="18" charset="-120"/>
              </a:rPr>
              <a:t>Silicon cantilever with KOH wet etching</a:t>
            </a:r>
            <a:endParaRPr lang="zh-TW" altLang="en-US" sz="4000" smtClean="0">
              <a:solidFill>
                <a:srgbClr val="0000FF"/>
              </a:solidFill>
              <a:ea typeface="PMingLiU" pitchFamily="18" charset="-120"/>
            </a:endParaRPr>
          </a:p>
        </p:txBody>
      </p:sp>
      <p:sp>
        <p:nvSpPr>
          <p:cNvPr id="8195" name="副標題 2"/>
          <p:cNvSpPr>
            <a:spLocks noGrp="1"/>
          </p:cNvSpPr>
          <p:nvPr>
            <p:ph type="subTitle" idx="1"/>
          </p:nvPr>
        </p:nvSpPr>
        <p:spPr>
          <a:xfrm>
            <a:off x="522288" y="1670050"/>
            <a:ext cx="8604250" cy="49101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tx1"/>
                </a:solidFill>
                <a:ea typeface="PMingLiU" pitchFamily="18" charset="-120"/>
              </a:rPr>
              <a:t>4” un-doped double-side polished (001) silicon wafer,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tx1"/>
                </a:solidFill>
                <a:ea typeface="PMingLiU" pitchFamily="18" charset="-120"/>
              </a:rPr>
              <a:t>500um thickness etched down to 92 and 52 µm</a:t>
            </a: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tx1"/>
                </a:solidFill>
                <a:ea typeface="PMingLiU" pitchFamily="18" charset="-120"/>
              </a:rPr>
              <a:t>0.3 10</a:t>
            </a:r>
            <a:r>
              <a:rPr lang="en-US" altLang="zh-TW" sz="2400" baseline="30000" smtClean="0">
                <a:solidFill>
                  <a:schemeClr val="tx1"/>
                </a:solidFill>
                <a:ea typeface="PMingLiU" pitchFamily="18" charset="-120"/>
              </a:rPr>
              <a:t>-6</a:t>
            </a:r>
            <a:r>
              <a:rPr lang="en-US" altLang="zh-TW" sz="2400" smtClean="0">
                <a:solidFill>
                  <a:schemeClr val="tx1"/>
                </a:solidFill>
                <a:ea typeface="PMingLiU" pitchFamily="18" charset="-120"/>
              </a:rPr>
              <a:t> loss measured from residual gas</a:t>
            </a: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chemeClr val="tx1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TW" sz="2400" smtClean="0">
              <a:solidFill>
                <a:srgbClr val="898989"/>
              </a:solidFill>
              <a:ea typeface="PMingLiU" pitchFamily="18" charset="-120"/>
            </a:endParaRPr>
          </a:p>
          <a:p>
            <a:pPr algn="l" eaLnBrk="1" hangingPunct="1">
              <a:lnSpc>
                <a:spcPct val="90000"/>
              </a:lnSpc>
            </a:pPr>
            <a:endParaRPr lang="zh-TW" altLang="en-US" sz="2800" smtClean="0">
              <a:solidFill>
                <a:srgbClr val="898989"/>
              </a:solidFill>
              <a:ea typeface="PMingLiU" pitchFamily="18" charset="-120"/>
            </a:endParaRPr>
          </a:p>
        </p:txBody>
      </p:sp>
      <p:grpSp>
        <p:nvGrpSpPr>
          <p:cNvPr id="8196" name="群組 3"/>
          <p:cNvGrpSpPr>
            <a:grpSpLocks/>
          </p:cNvGrpSpPr>
          <p:nvPr/>
        </p:nvGrpSpPr>
        <p:grpSpPr bwMode="auto">
          <a:xfrm>
            <a:off x="2373313" y="2459038"/>
            <a:ext cx="4273550" cy="1000125"/>
            <a:chOff x="5220072" y="404664"/>
            <a:chExt cx="4273435" cy="1000415"/>
          </a:xfrm>
        </p:grpSpPr>
        <p:sp>
          <p:nvSpPr>
            <p:cNvPr id="8220" name="文字方塊 4"/>
            <p:cNvSpPr txBox="1">
              <a:spLocks noChangeArrowheads="1"/>
            </p:cNvSpPr>
            <p:nvPr/>
          </p:nvSpPr>
          <p:spPr bwMode="auto">
            <a:xfrm>
              <a:off x="6660232" y="1196752"/>
              <a:ext cx="951485" cy="20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000">
                  <a:latin typeface="Times New Roman" pitchFamily="18" charset="0"/>
                  <a:cs typeface="Times New Roman" pitchFamily="18" charset="0"/>
                </a:rPr>
                <a:t>44.35 mm</a:t>
              </a:r>
              <a:endParaRPr lang="zh-TW" altLang="en-US" sz="1000">
                <a:latin typeface="Times New Roman" pitchFamily="18" charset="0"/>
                <a:ea typeface="PMingLiU" pitchFamily="18" charset="-120"/>
              </a:endParaRPr>
            </a:p>
          </p:txBody>
        </p:sp>
        <p:grpSp>
          <p:nvGrpSpPr>
            <p:cNvPr id="8221" name="群組 238"/>
            <p:cNvGrpSpPr>
              <a:grpSpLocks/>
            </p:cNvGrpSpPr>
            <p:nvPr/>
          </p:nvGrpSpPr>
          <p:grpSpPr bwMode="auto">
            <a:xfrm>
              <a:off x="5220072" y="404664"/>
              <a:ext cx="4273435" cy="891887"/>
              <a:chOff x="3682941" y="936103"/>
              <a:chExt cx="4273435" cy="891887"/>
            </a:xfrm>
          </p:grpSpPr>
          <p:cxnSp>
            <p:nvCxnSpPr>
              <p:cNvPr id="7" name="直線接點 6"/>
              <p:cNvCxnSpPr/>
              <p:nvPr/>
            </p:nvCxnSpPr>
            <p:spPr>
              <a:xfrm rot="5400000">
                <a:off x="3609895" y="1745963"/>
                <a:ext cx="1460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3" name="文字方塊 7"/>
              <p:cNvSpPr txBox="1">
                <a:spLocks noChangeArrowheads="1"/>
              </p:cNvSpPr>
              <p:nvPr/>
            </p:nvSpPr>
            <p:spPr bwMode="auto">
              <a:xfrm>
                <a:off x="6892762" y="936103"/>
                <a:ext cx="10636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000">
                    <a:latin typeface="Times New Roman" pitchFamily="18" charset="0"/>
                    <a:cs typeface="Times New Roman" pitchFamily="18" charset="0"/>
                  </a:rPr>
                  <a:t>10 mm</a:t>
                </a:r>
                <a:endParaRPr lang="zh-TW" altLang="en-US" sz="1000">
                  <a:latin typeface="Times New Roman" pitchFamily="18" charset="0"/>
                  <a:ea typeface="PMingLiU" pitchFamily="18" charset="-120"/>
                </a:endParaRPr>
              </a:p>
            </p:txBody>
          </p:sp>
          <p:cxnSp>
            <p:nvCxnSpPr>
              <p:cNvPr id="9" name="直線接點 8"/>
              <p:cNvCxnSpPr/>
              <p:nvPr/>
            </p:nvCxnSpPr>
            <p:spPr>
              <a:xfrm rot="5400000">
                <a:off x="3609895" y="1496653"/>
                <a:ext cx="1460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立方體 9"/>
              <p:cNvSpPr/>
              <p:nvPr/>
            </p:nvSpPr>
            <p:spPr>
              <a:xfrm>
                <a:off x="3682941" y="1283866"/>
                <a:ext cx="3027281" cy="404931"/>
              </a:xfrm>
              <a:prstGeom prst="cube">
                <a:avLst>
                  <a:gd name="adj" fmla="val 849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rot="5400000">
                <a:off x="7303879" y="1368080"/>
                <a:ext cx="327120" cy="3270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/>
              <p:nvPr/>
            </p:nvCxnSpPr>
            <p:spPr>
              <a:xfrm>
                <a:off x="6672123" y="1142538"/>
                <a:ext cx="935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/>
              <p:nvPr/>
            </p:nvCxnSpPr>
            <p:spPr>
              <a:xfrm>
                <a:off x="3682941" y="1780898"/>
                <a:ext cx="356860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 rot="5400000">
                <a:off x="4298864" y="1596695"/>
                <a:ext cx="635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 rot="5400000" flipH="1" flipV="1">
                <a:off x="4299658" y="1721350"/>
                <a:ext cx="619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5400000">
                <a:off x="7221363" y="1766607"/>
                <a:ext cx="1238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2" name="文字方塊 16"/>
              <p:cNvSpPr txBox="1">
                <a:spLocks noChangeArrowheads="1"/>
              </p:cNvSpPr>
              <p:nvPr/>
            </p:nvSpPr>
            <p:spPr bwMode="auto">
              <a:xfrm>
                <a:off x="4327056" y="1502308"/>
                <a:ext cx="1778328" cy="314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92 </a:t>
                </a:r>
                <a:r>
                  <a:rPr lang="el-GR" altLang="zh-TW" sz="1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altLang="zh-TW" sz="1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  or 52</a:t>
                </a:r>
                <a:r>
                  <a:rPr lang="el-GR" altLang="zh-TW" sz="1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μ</a:t>
                </a:r>
                <a:r>
                  <a:rPr lang="en-US" altLang="zh-TW" sz="1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endParaRPr lang="zh-TW" altLang="en-US" sz="1000">
                  <a:solidFill>
                    <a:srgbClr val="FFFF00"/>
                  </a:solidFill>
                  <a:latin typeface="Times New Roman" pitchFamily="18" charset="0"/>
                  <a:ea typeface="PMingLiU" pitchFamily="18" charset="-120"/>
                </a:endParaRPr>
              </a:p>
            </p:txBody>
          </p:sp>
          <p:cxnSp>
            <p:nvCxnSpPr>
              <p:cNvPr id="18" name="直線接點 17"/>
              <p:cNvCxnSpPr/>
              <p:nvPr/>
            </p:nvCxnSpPr>
            <p:spPr>
              <a:xfrm rot="5400000">
                <a:off x="6309379" y="1651480"/>
                <a:ext cx="5875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4" name="文字方塊 18"/>
              <p:cNvSpPr txBox="1">
                <a:spLocks noChangeArrowheads="1"/>
              </p:cNvSpPr>
              <p:nvPr/>
            </p:nvSpPr>
            <p:spPr bwMode="auto">
              <a:xfrm>
                <a:off x="4883124" y="1256748"/>
                <a:ext cx="938537" cy="208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000">
                    <a:latin typeface="Times New Roman" pitchFamily="18" charset="0"/>
                    <a:cs typeface="Times New Roman" pitchFamily="18" charset="0"/>
                  </a:rPr>
                  <a:t>34 mm </a:t>
                </a:r>
                <a:endParaRPr lang="zh-TW" altLang="en-US" sz="1000">
                  <a:latin typeface="Times New Roman" pitchFamily="18" charset="0"/>
                  <a:ea typeface="PMingLiU" pitchFamily="18" charset="-120"/>
                </a:endParaRPr>
              </a:p>
            </p:txBody>
          </p:sp>
          <p:sp>
            <p:nvSpPr>
              <p:cNvPr id="20" name="立方體 19"/>
              <p:cNvSpPr/>
              <p:nvPr/>
            </p:nvSpPr>
            <p:spPr>
              <a:xfrm>
                <a:off x="6348281" y="1174297"/>
                <a:ext cx="1258854" cy="514499"/>
              </a:xfrm>
              <a:prstGeom prst="cube">
                <a:avLst>
                  <a:gd name="adj" fmla="val 64912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直角三角形 20"/>
              <p:cNvSpPr/>
              <p:nvPr/>
            </p:nvSpPr>
            <p:spPr>
              <a:xfrm>
                <a:off x="6262716" y="1509442"/>
                <a:ext cx="89588" cy="117635"/>
              </a:xfrm>
              <a:prstGeom prst="rtTriangle">
                <a:avLst/>
              </a:prstGeom>
              <a:solidFill>
                <a:srgbClr val="4274B0"/>
              </a:solidFill>
              <a:scene3d>
                <a:camera prst="orthographicFront">
                  <a:rot lat="0" lon="10799978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cxnSp>
            <p:nvCxnSpPr>
              <p:cNvPr id="22" name="直線接點 21"/>
              <p:cNvCxnSpPr/>
              <p:nvPr/>
            </p:nvCxnSpPr>
            <p:spPr>
              <a:xfrm flipH="1">
                <a:off x="6267321" y="1631630"/>
                <a:ext cx="139696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>
                <a:off x="6262559" y="1493477"/>
                <a:ext cx="936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9" name="文字方塊 23"/>
              <p:cNvSpPr txBox="1">
                <a:spLocks noChangeArrowheads="1"/>
              </p:cNvSpPr>
              <p:nvPr/>
            </p:nvSpPr>
            <p:spPr bwMode="auto">
              <a:xfrm>
                <a:off x="6132747" y="1290724"/>
                <a:ext cx="514307" cy="208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000">
                    <a:latin typeface="Times New Roman" pitchFamily="18" charset="0"/>
                    <a:cs typeface="Times New Roman" pitchFamily="18" charset="0"/>
                  </a:rPr>
                  <a:t>0.35mm</a:t>
                </a:r>
                <a:endParaRPr lang="zh-TW" altLang="en-US" sz="1000">
                  <a:latin typeface="Times New Roman" pitchFamily="18" charset="0"/>
                  <a:ea typeface="PMingLiU" pitchFamily="18" charset="-120"/>
                </a:endParaRPr>
              </a:p>
            </p:txBody>
          </p:sp>
          <p:cxnSp>
            <p:nvCxnSpPr>
              <p:cNvPr id="25" name="直線單箭頭接點 24"/>
              <p:cNvCxnSpPr/>
              <p:nvPr/>
            </p:nvCxnSpPr>
            <p:spPr>
              <a:xfrm rot="5400000">
                <a:off x="6448264" y="1599871"/>
                <a:ext cx="1715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1" name="文字方塊 25"/>
              <p:cNvSpPr txBox="1">
                <a:spLocks noChangeArrowheads="1"/>
              </p:cNvSpPr>
              <p:nvPr/>
            </p:nvSpPr>
            <p:spPr bwMode="auto">
              <a:xfrm>
                <a:off x="6569905" y="1480143"/>
                <a:ext cx="649279" cy="208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000">
                    <a:latin typeface="Times New Roman" pitchFamily="18" charset="0"/>
                    <a:cs typeface="Times New Roman" pitchFamily="18" charset="0"/>
                  </a:rPr>
                  <a:t>500 </a:t>
                </a:r>
                <a:r>
                  <a:rPr lang="el-GR" altLang="zh-TW" sz="100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altLang="zh-TW" sz="100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zh-TW" altLang="en-US" sz="1000">
                  <a:latin typeface="Times New Roman" pitchFamily="18" charset="0"/>
                  <a:ea typeface="PMingLiU" pitchFamily="18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346694" y="1522060"/>
                <a:ext cx="92073" cy="46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326057" y="1568112"/>
                <a:ext cx="61911" cy="1159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9" name="直線接點 28"/>
              <p:cNvCxnSpPr/>
              <p:nvPr/>
            </p:nvCxnSpPr>
            <p:spPr>
              <a:xfrm rot="5400000">
                <a:off x="6294288" y="1558584"/>
                <a:ext cx="1238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rot="5400000">
                <a:off x="6200628" y="1561760"/>
                <a:ext cx="1238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/>
              <p:cNvCxnSpPr/>
              <p:nvPr/>
            </p:nvCxnSpPr>
            <p:spPr>
              <a:xfrm>
                <a:off x="3682941" y="1485538"/>
                <a:ext cx="25716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7" name="文字方塊 31"/>
              <p:cNvSpPr txBox="1">
                <a:spLocks noChangeArrowheads="1"/>
              </p:cNvSpPr>
              <p:nvPr/>
            </p:nvSpPr>
            <p:spPr bwMode="auto">
              <a:xfrm>
                <a:off x="7189340" y="1385864"/>
                <a:ext cx="687698" cy="208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000">
                    <a:latin typeface="Times New Roman" pitchFamily="18" charset="0"/>
                    <a:cs typeface="Times New Roman" pitchFamily="18" charset="0"/>
                  </a:rPr>
                  <a:t>5.5mm</a:t>
                </a:r>
                <a:endParaRPr lang="zh-TW" altLang="en-US" sz="1000">
                  <a:latin typeface="Times New Roman" pitchFamily="18" charset="0"/>
                  <a:ea typeface="PMingLiU" pitchFamily="18" charset="-120"/>
                </a:endParaRPr>
              </a:p>
            </p:txBody>
          </p:sp>
        </p:grpSp>
      </p:grp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4654550" y="3586163"/>
            <a:ext cx="5184775" cy="2447925"/>
            <a:chOff x="4654550" y="3586163"/>
            <a:chExt cx="5184775" cy="2447925"/>
          </a:xfrm>
        </p:grpSpPr>
        <p:sp>
          <p:nvSpPr>
            <p:cNvPr id="8209" name="矩形 66"/>
            <p:cNvSpPr>
              <a:spLocks noChangeArrowheads="1"/>
            </p:cNvSpPr>
            <p:nvPr/>
          </p:nvSpPr>
          <p:spPr bwMode="auto">
            <a:xfrm>
              <a:off x="7031038" y="4810125"/>
              <a:ext cx="20081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Frequency=59.04 (Hz)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  <p:sp>
          <p:nvSpPr>
            <p:cNvPr id="8210" name="文字方塊 68"/>
            <p:cNvSpPr txBox="1">
              <a:spLocks noChangeArrowheads="1"/>
            </p:cNvSpPr>
            <p:nvPr/>
          </p:nvSpPr>
          <p:spPr bwMode="auto">
            <a:xfrm>
              <a:off x="6999288" y="5214938"/>
              <a:ext cx="2754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 </a:t>
              </a:r>
              <a:r>
                <a:rPr lang="el-GR" altLang="zh-TW" sz="1600">
                  <a:solidFill>
                    <a:srgbClr val="FF0000"/>
                  </a:solidFill>
                  <a:ea typeface="PMingLiU" pitchFamily="18" charset="-120"/>
                </a:rPr>
                <a:t>φ</a:t>
              </a:r>
              <a:r>
                <a:rPr lang="en-US" altLang="zh-TW" sz="1600" baseline="-25000">
                  <a:solidFill>
                    <a:srgbClr val="FF0000"/>
                  </a:solidFill>
                  <a:ea typeface="PMingLiU" pitchFamily="18" charset="-120"/>
                </a:rPr>
                <a:t>measurement</a:t>
              </a:r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 = 1.4*10</a:t>
              </a:r>
              <a:r>
                <a:rPr lang="en-US" altLang="zh-TW" sz="1600" baseline="30000">
                  <a:solidFill>
                    <a:srgbClr val="FF0000"/>
                  </a:solidFill>
                  <a:ea typeface="PMingLiU" pitchFamily="18" charset="-120"/>
                </a:rPr>
                <a:t>-6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  <p:sp>
          <p:nvSpPr>
            <p:cNvPr id="39" name="矩形 72"/>
            <p:cNvSpPr/>
            <p:nvPr/>
          </p:nvSpPr>
          <p:spPr>
            <a:xfrm>
              <a:off x="6526213" y="3730625"/>
              <a:ext cx="576262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8212" name="Group 1"/>
            <p:cNvGrpSpPr>
              <a:grpSpLocks/>
            </p:cNvGrpSpPr>
            <p:nvPr/>
          </p:nvGrpSpPr>
          <p:grpSpPr bwMode="auto">
            <a:xfrm>
              <a:off x="4654550" y="3586163"/>
              <a:ext cx="5184775" cy="2447925"/>
              <a:chOff x="4654550" y="3586163"/>
              <a:chExt cx="5184775" cy="2447925"/>
            </a:xfrm>
          </p:grpSpPr>
          <p:pic>
            <p:nvPicPr>
              <p:cNvPr id="8213" name="圖片 63" descr="52umringdowm.bmp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237" b="52704"/>
              <a:stretch>
                <a:fillRect/>
              </a:stretch>
            </p:blipFill>
            <p:spPr bwMode="auto">
              <a:xfrm>
                <a:off x="4654550" y="3586163"/>
                <a:ext cx="4392613" cy="211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4" name="文字方塊 64"/>
              <p:cNvSpPr txBox="1">
                <a:spLocks noChangeArrowheads="1"/>
              </p:cNvSpPr>
              <p:nvPr/>
            </p:nvSpPr>
            <p:spPr bwMode="auto">
              <a:xfrm>
                <a:off x="6454775" y="5664200"/>
                <a:ext cx="20161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>
                    <a:ea typeface="PMingLiU" pitchFamily="18" charset="-120"/>
                  </a:rPr>
                  <a:t>Time(sec)</a:t>
                </a:r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8215" name="文字方塊 65"/>
              <p:cNvSpPr txBox="1">
                <a:spLocks noChangeArrowheads="1"/>
              </p:cNvSpPr>
              <p:nvPr/>
            </p:nvSpPr>
            <p:spPr bwMode="auto">
              <a:xfrm rot="10800000">
                <a:off x="4654550" y="3873500"/>
                <a:ext cx="461963" cy="130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>
                    <a:ea typeface="PMingLiU" pitchFamily="18" charset="-120"/>
                  </a:rPr>
                  <a:t>Amplitude</a:t>
                </a:r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8216" name="文字方塊 67"/>
              <p:cNvSpPr txBox="1">
                <a:spLocks noChangeArrowheads="1"/>
              </p:cNvSpPr>
              <p:nvPr/>
            </p:nvSpPr>
            <p:spPr bwMode="auto">
              <a:xfrm>
                <a:off x="7031038" y="5026025"/>
                <a:ext cx="280828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600">
                    <a:solidFill>
                      <a:srgbClr val="FF0000"/>
                    </a:solidFill>
                    <a:ea typeface="PMingLiU" pitchFamily="18" charset="-120"/>
                  </a:rPr>
                  <a:t>Decay Time = 3940.8 (s)</a:t>
                </a:r>
                <a:endParaRPr lang="zh-TW" altLang="en-US" sz="1600">
                  <a:solidFill>
                    <a:srgbClr val="FF0000"/>
                  </a:solidFill>
                  <a:ea typeface="PMingLiU" pitchFamily="18" charset="-120"/>
                </a:endParaRPr>
              </a:p>
            </p:txBody>
          </p:sp>
          <p:grpSp>
            <p:nvGrpSpPr>
              <p:cNvPr id="8217" name="群組 77"/>
              <p:cNvGrpSpPr>
                <a:grpSpLocks/>
              </p:cNvGrpSpPr>
              <p:nvPr/>
            </p:nvGrpSpPr>
            <p:grpSpPr bwMode="auto">
              <a:xfrm>
                <a:off x="6513513" y="3802063"/>
                <a:ext cx="2613025" cy="338137"/>
                <a:chOff x="6214932" y="4725144"/>
                <a:chExt cx="2613276" cy="338554"/>
              </a:xfrm>
            </p:grpSpPr>
            <p:sp>
              <p:nvSpPr>
                <p:cNvPr id="8218" name="文字方塊 70"/>
                <p:cNvSpPr txBox="1">
                  <a:spLocks noChangeArrowheads="1"/>
                </p:cNvSpPr>
                <p:nvPr/>
              </p:nvSpPr>
              <p:spPr bwMode="auto">
                <a:xfrm>
                  <a:off x="6383693" y="4725144"/>
                  <a:ext cx="244451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ea typeface="PMingLiU" pitchFamily="18" charset="-120"/>
                    </a:rPr>
                    <a:t>Silicon cantilever (d=52um)</a:t>
                  </a:r>
                  <a:endParaRPr lang="zh-TW" altLang="en-US" sz="1600">
                    <a:ea typeface="PMingLiU" pitchFamily="18" charset="-120"/>
                  </a:endParaRPr>
                </a:p>
              </p:txBody>
            </p:sp>
            <p:cxnSp>
              <p:nvCxnSpPr>
                <p:cNvPr id="42" name="直線接點 76"/>
                <p:cNvCxnSpPr/>
                <p:nvPr/>
              </p:nvCxnSpPr>
              <p:spPr>
                <a:xfrm flipH="1">
                  <a:off x="6214932" y="4895215"/>
                  <a:ext cx="21592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198" name="群組 235"/>
          <p:cNvGrpSpPr>
            <a:grpSpLocks/>
          </p:cNvGrpSpPr>
          <p:nvPr/>
        </p:nvGrpSpPr>
        <p:grpSpPr bwMode="auto">
          <a:xfrm>
            <a:off x="46038" y="3427413"/>
            <a:ext cx="4997450" cy="2322512"/>
            <a:chOff x="3697680" y="2787668"/>
            <a:chExt cx="6135488" cy="3415720"/>
          </a:xfrm>
        </p:grpSpPr>
        <p:sp>
          <p:nvSpPr>
            <p:cNvPr id="8203" name="文字方塊 237"/>
            <p:cNvSpPr txBox="1">
              <a:spLocks noChangeArrowheads="1"/>
            </p:cNvSpPr>
            <p:nvPr/>
          </p:nvSpPr>
          <p:spPr bwMode="auto">
            <a:xfrm rot="10800000">
              <a:off x="3697680" y="3158863"/>
              <a:ext cx="566896" cy="192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PMingLiU" pitchFamily="18" charset="-120"/>
                </a:rPr>
                <a:t>Amplitude(V)</a:t>
              </a:r>
              <a:endParaRPr lang="zh-TW" altLang="en-US">
                <a:ea typeface="PMingLiU" pitchFamily="18" charset="-120"/>
              </a:endParaRPr>
            </a:p>
          </p:txBody>
        </p:sp>
        <p:sp>
          <p:nvSpPr>
            <p:cNvPr id="8204" name="文字方塊 242"/>
            <p:cNvSpPr txBox="1">
              <a:spLocks noChangeArrowheads="1"/>
            </p:cNvSpPr>
            <p:nvPr/>
          </p:nvSpPr>
          <p:spPr bwMode="auto">
            <a:xfrm>
              <a:off x="7164288" y="2996952"/>
              <a:ext cx="2465406" cy="41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ea typeface="PMingLiU" pitchFamily="18" charset="-120"/>
                </a:rPr>
                <a:t>Original Data</a:t>
              </a:r>
              <a:endParaRPr lang="zh-TW" altLang="en-US" sz="1600">
                <a:ea typeface="PMingLiU" pitchFamily="18" charset="-120"/>
              </a:endParaRPr>
            </a:p>
          </p:txBody>
        </p:sp>
        <p:pic>
          <p:nvPicPr>
            <p:cNvPr id="820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02" y="2787668"/>
              <a:ext cx="4536504" cy="341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文字方塊 249"/>
            <p:cNvSpPr txBox="1">
              <a:spLocks noChangeArrowheads="1"/>
            </p:cNvSpPr>
            <p:nvPr/>
          </p:nvSpPr>
          <p:spPr bwMode="auto">
            <a:xfrm>
              <a:off x="6579780" y="5104135"/>
              <a:ext cx="2771800" cy="49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Decay Time = 710.1 (s)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  <p:sp>
          <p:nvSpPr>
            <p:cNvPr id="8207" name="文字方塊 251"/>
            <p:cNvSpPr txBox="1">
              <a:spLocks noChangeArrowheads="1"/>
            </p:cNvSpPr>
            <p:nvPr/>
          </p:nvSpPr>
          <p:spPr bwMode="auto">
            <a:xfrm>
              <a:off x="6540176" y="5446410"/>
              <a:ext cx="3292992" cy="49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 </a:t>
              </a:r>
              <a:r>
                <a:rPr lang="el-GR" altLang="zh-TW" sz="1600">
                  <a:solidFill>
                    <a:srgbClr val="FF0000"/>
                  </a:solidFill>
                  <a:ea typeface="PMingLiU" pitchFamily="18" charset="-120"/>
                </a:rPr>
                <a:t>φ</a:t>
              </a:r>
              <a:r>
                <a:rPr lang="en-US" altLang="zh-TW" sz="1600" baseline="-25000">
                  <a:solidFill>
                    <a:srgbClr val="FF0000"/>
                  </a:solidFill>
                  <a:ea typeface="PMingLiU" pitchFamily="18" charset="-120"/>
                </a:rPr>
                <a:t>measurement</a:t>
              </a:r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 = 4.3*10</a:t>
              </a:r>
              <a:r>
                <a:rPr lang="en-US" altLang="zh-TW" sz="1600" baseline="30000">
                  <a:solidFill>
                    <a:srgbClr val="FF0000"/>
                  </a:solidFill>
                  <a:ea typeface="PMingLiU" pitchFamily="18" charset="-120"/>
                </a:rPr>
                <a:t>-6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  <p:sp>
          <p:nvSpPr>
            <p:cNvPr id="8208" name="文字方塊 247"/>
            <p:cNvSpPr txBox="1">
              <a:spLocks noChangeArrowheads="1"/>
            </p:cNvSpPr>
            <p:nvPr/>
          </p:nvSpPr>
          <p:spPr bwMode="auto">
            <a:xfrm>
              <a:off x="6579780" y="4750449"/>
              <a:ext cx="3049914" cy="49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Frequency = 103.20 (Hz)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</p:grpSp>
      <p:sp>
        <p:nvSpPr>
          <p:cNvPr id="50" name="矩形 71"/>
          <p:cNvSpPr/>
          <p:nvPr/>
        </p:nvSpPr>
        <p:spPr>
          <a:xfrm>
            <a:off x="2465388" y="3571875"/>
            <a:ext cx="576262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8200" name="群組 75"/>
          <p:cNvGrpSpPr>
            <a:grpSpLocks/>
          </p:cNvGrpSpPr>
          <p:nvPr/>
        </p:nvGrpSpPr>
        <p:grpSpPr bwMode="auto">
          <a:xfrm>
            <a:off x="1936750" y="3787775"/>
            <a:ext cx="2625725" cy="338138"/>
            <a:chOff x="6203436" y="2564904"/>
            <a:chExt cx="2624772" cy="338554"/>
          </a:xfrm>
        </p:grpSpPr>
        <p:sp>
          <p:nvSpPr>
            <p:cNvPr id="8201" name="文字方塊 69"/>
            <p:cNvSpPr txBox="1">
              <a:spLocks noChangeArrowheads="1"/>
            </p:cNvSpPr>
            <p:nvPr/>
          </p:nvSpPr>
          <p:spPr bwMode="auto">
            <a:xfrm>
              <a:off x="6383693" y="2564904"/>
              <a:ext cx="24445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ea typeface="PMingLiU" pitchFamily="18" charset="-120"/>
                </a:rPr>
                <a:t>Silicon cantilever (d=92um)</a:t>
              </a:r>
              <a:endParaRPr lang="zh-TW" altLang="en-US" sz="1600">
                <a:ea typeface="PMingLiU" pitchFamily="18" charset="-120"/>
              </a:endParaRPr>
            </a:p>
          </p:txBody>
        </p:sp>
        <p:cxnSp>
          <p:nvCxnSpPr>
            <p:cNvPr id="53" name="直線接點 74"/>
            <p:cNvCxnSpPr/>
            <p:nvPr/>
          </p:nvCxnSpPr>
          <p:spPr>
            <a:xfrm flipH="1">
              <a:off x="6203436" y="2734976"/>
              <a:ext cx="215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9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Thermo-elastic limit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ea typeface="ＭＳ Ｐゴシック" charset="-128"/>
              </a:rPr>
              <a:t>@ 59 Hz 0.945 10</a:t>
            </a:r>
            <a:r>
              <a:rPr lang="en-US" altLang="ja-JP" b="1" baseline="30000" smtClean="0">
                <a:ea typeface="ＭＳ Ｐゴシック" charset="-128"/>
              </a:rPr>
              <a:t>-6 </a:t>
            </a:r>
            <a:r>
              <a:rPr lang="en-US" altLang="ja-JP" b="1" smtClean="0">
                <a:ea typeface="ＭＳ Ｐゴシック" charset="-128"/>
              </a:rPr>
              <a:t>loss angle predicted (T.E.)</a:t>
            </a:r>
            <a:endParaRPr lang="en-US" altLang="ja-JP" smtClean="0">
              <a:ea typeface="ＭＳ Ｐゴシック" charset="-128"/>
            </a:endParaRPr>
          </a:p>
          <a:p>
            <a:pPr eaLnBrk="1" hangingPunct="1"/>
            <a:r>
              <a:rPr lang="en-US" altLang="ja-JP" b="1" smtClean="0">
                <a:ea typeface="ＭＳ Ｐゴシック" charset="-128"/>
              </a:rPr>
              <a:t>1.3 10</a:t>
            </a:r>
            <a:r>
              <a:rPr lang="en-US" altLang="ja-JP" b="1" baseline="30000" smtClean="0">
                <a:ea typeface="ＭＳ Ｐゴシック" charset="-128"/>
              </a:rPr>
              <a:t>-6</a:t>
            </a:r>
            <a:r>
              <a:rPr lang="en-US" altLang="ja-JP" b="1" smtClean="0">
                <a:ea typeface="ＭＳ Ｐゴシック" charset="-128"/>
              </a:rPr>
              <a:t> measured </a:t>
            </a:r>
            <a:r>
              <a:rPr lang="en-US" altLang="ja-JP" smtClean="0">
                <a:ea typeface="ＭＳ Ｐゴシック" charset="-128"/>
              </a:rPr>
              <a:t>(-) </a:t>
            </a:r>
            <a:r>
              <a:rPr lang="en-US" altLang="ja-JP" b="1" smtClean="0">
                <a:ea typeface="ＭＳ Ｐゴシック" charset="-128"/>
              </a:rPr>
              <a:t>0.3 10</a:t>
            </a:r>
            <a:r>
              <a:rPr lang="en-US" altLang="ja-JP" b="1" baseline="30000" smtClean="0">
                <a:ea typeface="ＭＳ Ｐゴシック" charset="-128"/>
              </a:rPr>
              <a:t>-6 </a:t>
            </a:r>
            <a:r>
              <a:rPr lang="en-US" altLang="ja-JP" b="1" smtClean="0">
                <a:ea typeface="ＭＳ Ｐゴシック" charset="-128"/>
              </a:rPr>
              <a:t>residual gas</a:t>
            </a:r>
          </a:p>
          <a:p>
            <a:pPr eaLnBrk="1" hangingPunct="1"/>
            <a:r>
              <a:rPr lang="en-US" altLang="ja-JP" b="1" smtClean="0">
                <a:ea typeface="ＭＳ Ｐゴシック" charset="-128"/>
              </a:rPr>
              <a:t>1. 10</a:t>
            </a:r>
            <a:r>
              <a:rPr lang="en-US" altLang="ja-JP" b="1" baseline="30000" smtClean="0">
                <a:ea typeface="ＭＳ Ｐゴシック" charset="-128"/>
              </a:rPr>
              <a:t>-6</a:t>
            </a:r>
            <a:r>
              <a:rPr lang="en-US" altLang="ja-JP" smtClean="0">
                <a:ea typeface="ＭＳ Ｐゴシック" charset="-128"/>
              </a:rPr>
              <a:t>  </a:t>
            </a:r>
            <a:r>
              <a:rPr lang="en-US" altLang="ja-JP" b="1" smtClean="0">
                <a:ea typeface="ＭＳ Ｐゴシック" charset="-128"/>
              </a:rPr>
              <a:t>loss angle  measured</a:t>
            </a:r>
            <a:endParaRPr lang="en-US" altLang="ja-JP" smtClean="0">
              <a:ea typeface="ＭＳ Ｐゴシック" charset="-128"/>
            </a:endParaRPr>
          </a:p>
          <a:p>
            <a:pPr eaLnBrk="1" hangingPunct="1"/>
            <a:r>
              <a:rPr lang="en-US" altLang="ja-JP" smtClean="0">
                <a:ea typeface="ＭＳ Ｐゴシック" charset="-128"/>
              </a:rPr>
              <a:t>=&gt; 100% Thermoelastic limited ! ! !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5963" r="2779"/>
          <a:stretch>
            <a:fillRect/>
          </a:stretch>
        </p:blipFill>
        <p:spPr bwMode="auto">
          <a:xfrm>
            <a:off x="4849813" y="4203700"/>
            <a:ext cx="27432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/>
          <a:stretch>
            <a:fillRect/>
          </a:stretch>
        </p:blipFill>
        <p:spPr bwMode="auto">
          <a:xfrm>
            <a:off x="7239000" y="2936875"/>
            <a:ext cx="1720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457200" y="4330700"/>
            <a:ext cx="5184775" cy="2447925"/>
            <a:chOff x="4654550" y="3586163"/>
            <a:chExt cx="5184775" cy="2447925"/>
          </a:xfrm>
        </p:grpSpPr>
        <p:sp>
          <p:nvSpPr>
            <p:cNvPr id="9223" name="矩形 66"/>
            <p:cNvSpPr>
              <a:spLocks noChangeArrowheads="1"/>
            </p:cNvSpPr>
            <p:nvPr/>
          </p:nvSpPr>
          <p:spPr bwMode="auto">
            <a:xfrm>
              <a:off x="7031038" y="4810125"/>
              <a:ext cx="20081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Frequency=59.04 (Hz)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  <p:sp>
          <p:nvSpPr>
            <p:cNvPr id="9224" name="文字方塊 68"/>
            <p:cNvSpPr txBox="1">
              <a:spLocks noChangeArrowheads="1"/>
            </p:cNvSpPr>
            <p:nvPr/>
          </p:nvSpPr>
          <p:spPr bwMode="auto">
            <a:xfrm>
              <a:off x="6999288" y="5214938"/>
              <a:ext cx="2754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 </a:t>
              </a:r>
              <a:r>
                <a:rPr lang="el-GR" altLang="zh-TW" sz="1600">
                  <a:solidFill>
                    <a:srgbClr val="FF0000"/>
                  </a:solidFill>
                  <a:ea typeface="PMingLiU" pitchFamily="18" charset="-120"/>
                </a:rPr>
                <a:t>φ</a:t>
              </a:r>
              <a:r>
                <a:rPr lang="en-US" altLang="zh-TW" sz="1600" baseline="-25000">
                  <a:solidFill>
                    <a:srgbClr val="FF0000"/>
                  </a:solidFill>
                  <a:ea typeface="PMingLiU" pitchFamily="18" charset="-120"/>
                </a:rPr>
                <a:t>measurement</a:t>
              </a:r>
              <a:r>
                <a:rPr lang="en-US" altLang="zh-TW" sz="1600">
                  <a:solidFill>
                    <a:srgbClr val="FF0000"/>
                  </a:solidFill>
                  <a:ea typeface="PMingLiU" pitchFamily="18" charset="-120"/>
                </a:rPr>
                <a:t> = 1.4*10</a:t>
              </a:r>
              <a:r>
                <a:rPr lang="en-US" altLang="zh-TW" sz="1600" baseline="30000">
                  <a:solidFill>
                    <a:srgbClr val="FF0000"/>
                  </a:solidFill>
                  <a:ea typeface="PMingLiU" pitchFamily="18" charset="-120"/>
                </a:rPr>
                <a:t>-6</a:t>
              </a:r>
              <a:endParaRPr lang="zh-TW" altLang="en-US" sz="1600">
                <a:solidFill>
                  <a:srgbClr val="FF0000"/>
                </a:solidFill>
                <a:ea typeface="PMingLiU" pitchFamily="18" charset="-120"/>
              </a:endParaRPr>
            </a:p>
          </p:txBody>
        </p:sp>
        <p:sp>
          <p:nvSpPr>
            <p:cNvPr id="9" name="矩形 72"/>
            <p:cNvSpPr/>
            <p:nvPr/>
          </p:nvSpPr>
          <p:spPr>
            <a:xfrm>
              <a:off x="6526213" y="3730626"/>
              <a:ext cx="576262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9226" name="Group 9"/>
            <p:cNvGrpSpPr>
              <a:grpSpLocks/>
            </p:cNvGrpSpPr>
            <p:nvPr/>
          </p:nvGrpSpPr>
          <p:grpSpPr bwMode="auto">
            <a:xfrm>
              <a:off x="4654550" y="3586163"/>
              <a:ext cx="5184775" cy="2447925"/>
              <a:chOff x="4654550" y="3586163"/>
              <a:chExt cx="5184775" cy="2447925"/>
            </a:xfrm>
          </p:grpSpPr>
          <p:pic>
            <p:nvPicPr>
              <p:cNvPr id="9227" name="圖片 63" descr="52umringdowm.bmp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237" b="52704"/>
              <a:stretch>
                <a:fillRect/>
              </a:stretch>
            </p:blipFill>
            <p:spPr bwMode="auto">
              <a:xfrm>
                <a:off x="4654550" y="3586163"/>
                <a:ext cx="4392613" cy="211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8" name="文字方塊 64"/>
              <p:cNvSpPr txBox="1">
                <a:spLocks noChangeArrowheads="1"/>
              </p:cNvSpPr>
              <p:nvPr/>
            </p:nvSpPr>
            <p:spPr bwMode="auto">
              <a:xfrm>
                <a:off x="6454775" y="5664200"/>
                <a:ext cx="20161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>
                    <a:ea typeface="PMingLiU" pitchFamily="18" charset="-120"/>
                  </a:rPr>
                  <a:t>Time(sec)</a:t>
                </a:r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9229" name="文字方塊 65"/>
              <p:cNvSpPr txBox="1">
                <a:spLocks noChangeArrowheads="1"/>
              </p:cNvSpPr>
              <p:nvPr/>
            </p:nvSpPr>
            <p:spPr bwMode="auto">
              <a:xfrm rot="10800000">
                <a:off x="4654550" y="3873500"/>
                <a:ext cx="461963" cy="130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>
                    <a:ea typeface="PMingLiU" pitchFamily="18" charset="-120"/>
                  </a:rPr>
                  <a:t>Amplitude</a:t>
                </a:r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9230" name="文字方塊 67"/>
              <p:cNvSpPr txBox="1">
                <a:spLocks noChangeArrowheads="1"/>
              </p:cNvSpPr>
              <p:nvPr/>
            </p:nvSpPr>
            <p:spPr bwMode="auto">
              <a:xfrm>
                <a:off x="7031038" y="5026025"/>
                <a:ext cx="280828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600">
                    <a:solidFill>
                      <a:srgbClr val="FF0000"/>
                    </a:solidFill>
                    <a:ea typeface="PMingLiU" pitchFamily="18" charset="-120"/>
                  </a:rPr>
                  <a:t>Decay Time = 3940.8 (s)</a:t>
                </a:r>
                <a:endParaRPr lang="zh-TW" altLang="en-US" sz="1600">
                  <a:solidFill>
                    <a:srgbClr val="FF0000"/>
                  </a:solidFill>
                  <a:ea typeface="PMingLiU" pitchFamily="18" charset="-120"/>
                </a:endParaRPr>
              </a:p>
            </p:txBody>
          </p:sp>
          <p:grpSp>
            <p:nvGrpSpPr>
              <p:cNvPr id="9231" name="群組 77"/>
              <p:cNvGrpSpPr>
                <a:grpSpLocks/>
              </p:cNvGrpSpPr>
              <p:nvPr/>
            </p:nvGrpSpPr>
            <p:grpSpPr bwMode="auto">
              <a:xfrm>
                <a:off x="6513513" y="3802063"/>
                <a:ext cx="2613025" cy="338137"/>
                <a:chOff x="6214932" y="4725144"/>
                <a:chExt cx="2613276" cy="338554"/>
              </a:xfrm>
            </p:grpSpPr>
            <p:sp>
              <p:nvSpPr>
                <p:cNvPr id="9232" name="文字方塊 70"/>
                <p:cNvSpPr txBox="1">
                  <a:spLocks noChangeArrowheads="1"/>
                </p:cNvSpPr>
                <p:nvPr/>
              </p:nvSpPr>
              <p:spPr bwMode="auto">
                <a:xfrm>
                  <a:off x="6383693" y="4725144"/>
                  <a:ext cx="244451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ea typeface="PMingLiU" pitchFamily="18" charset="-120"/>
                    </a:rPr>
                    <a:t>Silicon cantilever (d=52um)</a:t>
                  </a:r>
                  <a:endParaRPr lang="zh-TW" altLang="en-US" sz="1600">
                    <a:ea typeface="PMingLiU" pitchFamily="18" charset="-120"/>
                  </a:endParaRPr>
                </a:p>
              </p:txBody>
            </p:sp>
            <p:cxnSp>
              <p:nvCxnSpPr>
                <p:cNvPr id="17" name="直線接點 76"/>
                <p:cNvCxnSpPr/>
                <p:nvPr/>
              </p:nvCxnSpPr>
              <p:spPr>
                <a:xfrm flipH="1">
                  <a:off x="6214932" y="4895216"/>
                  <a:ext cx="21592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008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Suspension Thermal Noise in KAGRA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0811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Distribution of thermal noise source (H)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895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2050339" y="4149080"/>
            <a:ext cx="6698125" cy="2088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051720" y="1196752"/>
            <a:ext cx="6120679" cy="2880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24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KAGRA-SAS Key Technologies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0" y="1268760"/>
            <a:ext cx="110521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6"/>
          <p:cNvSpPr>
            <a:spLocks noGrp="1"/>
          </p:cNvSpPr>
          <p:nvPr>
            <p:ph sz="quarter" idx="1"/>
          </p:nvPr>
        </p:nvSpPr>
        <p:spPr>
          <a:xfrm>
            <a:off x="2123728" y="1196752"/>
            <a:ext cx="2736304" cy="3600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Inverted Pendulum stage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403650" y="1435224"/>
            <a:ext cx="6480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79" y="1499860"/>
            <a:ext cx="2557665" cy="17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コンテンツ プレースホルダー 6"/>
          <p:cNvSpPr txBox="1">
            <a:spLocks/>
          </p:cNvSpPr>
          <p:nvPr/>
        </p:nvSpPr>
        <p:spPr>
          <a:xfrm>
            <a:off x="5076055" y="1196752"/>
            <a:ext cx="2736304" cy="36004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600" b="1" dirty="0" smtClean="0">
                <a:solidFill>
                  <a:srgbClr val="00B050"/>
                </a:solidFill>
              </a:rPr>
              <a:t>GAS filter chain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286223" y="2132856"/>
            <a:ext cx="3789832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1232457" y="2312876"/>
            <a:ext cx="3843598" cy="9721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1340351" y="2492896"/>
            <a:ext cx="3735704" cy="17935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499860"/>
            <a:ext cx="2501453" cy="17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コンテンツ プレースホルダー 6"/>
          <p:cNvSpPr txBox="1">
            <a:spLocks/>
          </p:cNvSpPr>
          <p:nvPr/>
        </p:nvSpPr>
        <p:spPr>
          <a:xfrm>
            <a:off x="2123729" y="3320988"/>
            <a:ext cx="3096343" cy="468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400" dirty="0"/>
              <a:t>C</a:t>
            </a:r>
            <a:r>
              <a:rPr lang="en-US" altLang="ja-JP" sz="1400" dirty="0" smtClean="0"/>
              <a:t>ontrol with LVDTs, accelerometers and voice-coil actuators</a:t>
            </a:r>
            <a:endParaRPr lang="ja-JP" altLang="en-US" sz="1400" dirty="0"/>
          </a:p>
        </p:txBody>
      </p:sp>
      <p:sp>
        <p:nvSpPr>
          <p:cNvPr id="30" name="コンテンツ プレースホルダー 6"/>
          <p:cNvSpPr txBox="1">
            <a:spLocks/>
          </p:cNvSpPr>
          <p:nvPr/>
        </p:nvSpPr>
        <p:spPr>
          <a:xfrm>
            <a:off x="5076057" y="3356992"/>
            <a:ext cx="3024335" cy="568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rgbClr val="002060"/>
                </a:solidFill>
              </a:rPr>
              <a:t>Developed in TAMA-SAS, HAM-SAS, AEI-SAS, etc.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31" name="コンテンツ プレースホルダー 6"/>
          <p:cNvSpPr txBox="1">
            <a:spLocks/>
          </p:cNvSpPr>
          <p:nvPr/>
        </p:nvSpPr>
        <p:spPr>
          <a:xfrm>
            <a:off x="2195736" y="4149080"/>
            <a:ext cx="2736304" cy="36004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600" b="1" dirty="0" smtClean="0">
                <a:solidFill>
                  <a:srgbClr val="0070C0"/>
                </a:solidFill>
              </a:rPr>
              <a:t>Cryogenics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1372002" y="4509120"/>
            <a:ext cx="751725" cy="6774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04" y="4561203"/>
            <a:ext cx="2465312" cy="13880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コンテンツ プレースホルダー 6"/>
          <p:cNvSpPr txBox="1">
            <a:spLocks/>
          </p:cNvSpPr>
          <p:nvPr/>
        </p:nvSpPr>
        <p:spPr>
          <a:xfrm>
            <a:off x="4788024" y="4591980"/>
            <a:ext cx="2160240" cy="7461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400" dirty="0" smtClean="0"/>
              <a:t>Low vibration </a:t>
            </a:r>
            <a:r>
              <a:rPr lang="en-US" altLang="ja-JP" sz="1400" dirty="0" err="1" smtClean="0"/>
              <a:t>cryocooler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>Radiation shields</a:t>
            </a:r>
          </a:p>
        </p:txBody>
      </p:sp>
      <p:sp>
        <p:nvSpPr>
          <p:cNvPr id="41" name="コンテンツ プレースホルダー 6"/>
          <p:cNvSpPr txBox="1">
            <a:spLocks/>
          </p:cNvSpPr>
          <p:nvPr/>
        </p:nvSpPr>
        <p:spPr>
          <a:xfrm>
            <a:off x="5076057" y="5373216"/>
            <a:ext cx="3312367" cy="712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Still many R&amp;Ds are necessary for this part !!!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2" name="コンテンツ プレースホルダー 6"/>
          <p:cNvSpPr txBox="1">
            <a:spLocks/>
          </p:cNvSpPr>
          <p:nvPr/>
        </p:nvSpPr>
        <p:spPr>
          <a:xfrm>
            <a:off x="4860031" y="4293096"/>
            <a:ext cx="1656183" cy="298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rgbClr val="00B050"/>
                </a:solidFill>
              </a:rPr>
              <a:t>Developed in CLIO.</a:t>
            </a:r>
            <a:endParaRPr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46" name="コンテンツ プレースホルダー 6"/>
          <p:cNvSpPr txBox="1">
            <a:spLocks/>
          </p:cNvSpPr>
          <p:nvPr/>
        </p:nvSpPr>
        <p:spPr>
          <a:xfrm>
            <a:off x="6951534" y="4591980"/>
            <a:ext cx="1796930" cy="7461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400" dirty="0" smtClean="0">
                <a:solidFill>
                  <a:srgbClr val="FF0000"/>
                </a:solidFill>
              </a:rPr>
              <a:t>Cryogenic sensors</a:t>
            </a:r>
            <a:br>
              <a:rPr lang="en-US" altLang="ja-JP" sz="1400" dirty="0" smtClean="0">
                <a:solidFill>
                  <a:srgbClr val="FF0000"/>
                </a:solidFill>
              </a:rPr>
            </a:br>
            <a:r>
              <a:rPr lang="en-US" altLang="ja-JP" sz="1400" dirty="0" smtClean="0">
                <a:solidFill>
                  <a:srgbClr val="FF0000"/>
                </a:solidFill>
              </a:rPr>
              <a:t>Heat link wiring</a:t>
            </a:r>
            <a:r>
              <a:rPr lang="en-US" altLang="ja-JP" sz="1400" dirty="0">
                <a:solidFill>
                  <a:srgbClr val="FF0000"/>
                </a:solidFill>
              </a:rPr>
              <a:t/>
            </a:r>
            <a:br>
              <a:rPr lang="en-US" altLang="ja-JP" sz="1400" dirty="0">
                <a:solidFill>
                  <a:srgbClr val="FF0000"/>
                </a:solidFill>
              </a:rPr>
            </a:br>
            <a:r>
              <a:rPr lang="en-US" altLang="ja-JP" sz="1400" dirty="0" smtClean="0">
                <a:solidFill>
                  <a:srgbClr val="FF0000"/>
                </a:solidFill>
              </a:rPr>
              <a:t>Sapphire fibers</a:t>
            </a:r>
          </a:p>
        </p:txBody>
      </p:sp>
      <p:sp>
        <p:nvSpPr>
          <p:cNvPr id="45" name="コンテンツ プレースホルダー 6"/>
          <p:cNvSpPr txBox="1">
            <a:spLocks/>
          </p:cNvSpPr>
          <p:nvPr/>
        </p:nvSpPr>
        <p:spPr>
          <a:xfrm>
            <a:off x="7020272" y="4293096"/>
            <a:ext cx="1620178" cy="29888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rgbClr val="0070C0"/>
                </a:solidFill>
              </a:rPr>
              <a:t>To be developed</a:t>
            </a:r>
            <a:endParaRPr lang="ja-JP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Suspension Thermal Noise in KAGRA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61251" cy="100811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Distribution of thermal noise source (V)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10" y="1799803"/>
            <a:ext cx="58197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6" y="1439339"/>
            <a:ext cx="3263841" cy="20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859216" cy="68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+mn-lt"/>
              </a:rPr>
              <a:t>Mode Shape (Beam Profile)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2720-1F86-4F7D-8A33-AE1C9D981B61}" type="datetime1">
              <a:rPr kumimoji="1" lang="ja-JP" altLang="en-US" smtClean="0"/>
              <a:t>2012/8/21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KAGRA </a:t>
            </a:r>
            <a:r>
              <a:rPr kumimoji="1" lang="en-US" altLang="ja-JP" dirty="0"/>
              <a:t>F2F Meeting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t>61</a:t>
            </a:fld>
            <a:endParaRPr kumimoji="1" lang="ja-JP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31" y="1765590"/>
            <a:ext cx="2592288" cy="156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708742" y="139076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Pendulum Mode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509459" y="1390765"/>
            <a:ext cx="175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1st Violin Mode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09459" y="3583905"/>
            <a:ext cx="178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3rd Violin Mode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708742" y="3583905"/>
            <a:ext cx="18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2nd Violin Mode</a:t>
            </a:r>
            <a:endParaRPr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1039925" y="1377735"/>
            <a:ext cx="363723" cy="3637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592846" y="2410775"/>
            <a:ext cx="363723" cy="3637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864694" y="2521986"/>
            <a:ext cx="363723" cy="3637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050046" y="2636912"/>
            <a:ext cx="363723" cy="3637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90" y="3931225"/>
            <a:ext cx="2852930" cy="165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04" y="3931225"/>
            <a:ext cx="2878359" cy="160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97" y="1770797"/>
            <a:ext cx="2682278" cy="155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5" y="3953237"/>
            <a:ext cx="2721920" cy="10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3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Cryogenic Suspension</a:t>
            </a:r>
            <a:r>
              <a:rPr lang="ja-JP" altLang="en-US" dirty="0"/>
              <a:t> </a:t>
            </a:r>
            <a:r>
              <a:rPr lang="en-US" altLang="ja-JP" dirty="0" smtClean="0"/>
              <a:t>for KAGRA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6" name="コンテンツ プレースホルダー 5"/>
          <p:cNvSpPr txBox="1">
            <a:spLocks/>
          </p:cNvSpPr>
          <p:nvPr/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KAGRA Cryogenic Payload Schematic Design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021"/>
            <a:ext cx="33337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ー 6"/>
          <p:cNvSpPr>
            <a:spLocks noGrp="1"/>
          </p:cNvSpPr>
          <p:nvPr>
            <p:ph sz="quarter" idx="1"/>
          </p:nvPr>
        </p:nvSpPr>
        <p:spPr>
          <a:xfrm>
            <a:off x="3851920" y="1844824"/>
            <a:ext cx="5040560" cy="3600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 smtClean="0"/>
              <a:t>Platform</a:t>
            </a:r>
            <a:r>
              <a:rPr lang="ja-JP" altLang="en-US" dirty="0"/>
              <a:t> </a:t>
            </a:r>
            <a:r>
              <a:rPr lang="en-US" altLang="ja-JP" dirty="0" smtClean="0"/>
              <a:t>with cryogenic spring </a:t>
            </a:r>
            <a:r>
              <a:rPr lang="en-US" altLang="ja-JP" b="1" dirty="0" smtClean="0">
                <a:solidFill>
                  <a:srgbClr val="FF0000"/>
                </a:solidFill>
              </a:rPr>
              <a:t>(GAS)</a:t>
            </a:r>
          </a:p>
        </p:txBody>
      </p:sp>
      <p:sp>
        <p:nvSpPr>
          <p:cNvPr id="10" name="コンテンツ プレースホルダー 6"/>
          <p:cNvSpPr txBox="1">
            <a:spLocks/>
          </p:cNvSpPr>
          <p:nvPr/>
        </p:nvSpPr>
        <p:spPr>
          <a:xfrm>
            <a:off x="3851920" y="2780928"/>
            <a:ext cx="5040560" cy="667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dirty="0" smtClean="0"/>
              <a:t>Intermediate mass and its recoil mass for alignment control</a:t>
            </a:r>
            <a:endParaRPr lang="ja-JP" altLang="en-US" dirty="0"/>
          </a:p>
        </p:txBody>
      </p:sp>
      <p:sp>
        <p:nvSpPr>
          <p:cNvPr id="11" name="コンテンツ プレースホルダー 6"/>
          <p:cNvSpPr txBox="1">
            <a:spLocks/>
          </p:cNvSpPr>
          <p:nvPr/>
        </p:nvSpPr>
        <p:spPr>
          <a:xfrm>
            <a:off x="3851920" y="3861048"/>
            <a:ext cx="504056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dirty="0" smtClean="0"/>
              <a:t>Sapphire test mass and its recoil mass</a:t>
            </a:r>
            <a:endParaRPr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2450589" y="3140968"/>
            <a:ext cx="1401331" cy="61448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2523311" y="2204864"/>
            <a:ext cx="1328609" cy="5445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1" idx="1"/>
          </p:cNvCxnSpPr>
          <p:nvPr/>
        </p:nvCxnSpPr>
        <p:spPr>
          <a:xfrm flipH="1">
            <a:off x="2450590" y="4041068"/>
            <a:ext cx="1401330" cy="65334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2987824" y="4041068"/>
            <a:ext cx="864096" cy="126014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コンテンツ プレースホルダー 6"/>
          <p:cNvSpPr txBox="1">
            <a:spLocks/>
          </p:cNvSpPr>
          <p:nvPr/>
        </p:nvSpPr>
        <p:spPr>
          <a:xfrm>
            <a:off x="871097" y="5301208"/>
            <a:ext cx="2116727" cy="360040"/>
          </a:xfrm>
          <a:prstGeom prst="rect">
            <a:avLst/>
          </a:prstGeom>
          <a:solidFill>
            <a:schemeClr val="tx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1600" b="1" dirty="0" smtClean="0">
                <a:solidFill>
                  <a:schemeClr val="bg1"/>
                </a:solidFill>
              </a:rPr>
              <a:t>Total mass: 300 kg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コンテンツ プレースホルダー 6"/>
          <p:cNvSpPr txBox="1">
            <a:spLocks/>
          </p:cNvSpPr>
          <p:nvPr/>
        </p:nvSpPr>
        <p:spPr>
          <a:xfrm rot="20185088">
            <a:off x="114708" y="2128391"/>
            <a:ext cx="1861941" cy="40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Arial Black" pitchFamily="34" charset="0"/>
              </a:rPr>
              <a:t>Preliminary</a:t>
            </a:r>
            <a:endParaRPr lang="ja-JP" alt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5" name="直線矢印コネクタ 24"/>
          <p:cNvCxnSpPr>
            <a:stCxn id="26" idx="1"/>
          </p:cNvCxnSpPr>
          <p:nvPr/>
        </p:nvCxnSpPr>
        <p:spPr>
          <a:xfrm flipH="1" flipV="1">
            <a:off x="2239716" y="4379321"/>
            <a:ext cx="1612204" cy="217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6"/>
          <p:cNvSpPr txBox="1">
            <a:spLocks/>
          </p:cNvSpPr>
          <p:nvPr/>
        </p:nvSpPr>
        <p:spPr>
          <a:xfrm>
            <a:off x="3851920" y="4221088"/>
            <a:ext cx="504056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Sapphire fibers (Φ1.6 mm, L 30 cm)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コンテンツ プレースホルダー 6"/>
          <p:cNvSpPr txBox="1">
            <a:spLocks/>
          </p:cNvSpPr>
          <p:nvPr/>
        </p:nvSpPr>
        <p:spPr>
          <a:xfrm>
            <a:off x="3851920" y="5121188"/>
            <a:ext cx="50405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dirty="0" smtClean="0"/>
              <a:t>Aluminum heat links for heat transfer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85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11144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Heat Subtraction Scheme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92688" cy="35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コンテンツ プレースホルダー 5"/>
          <p:cNvSpPr txBox="1">
            <a:spLocks/>
          </p:cNvSpPr>
          <p:nvPr/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KAGRA Cryogenic Payload Heat Flow</a:t>
            </a:r>
          </a:p>
        </p:txBody>
      </p:sp>
    </p:spTree>
    <p:extLst>
      <p:ext uri="{BB962C8B-B14F-4D97-AF65-F5344CB8AC3E}">
        <p14:creationId xmlns:p14="http://schemas.microsoft.com/office/powerpoint/2010/main" val="19804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9512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Cryogenic Suspension Problems [1]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8869-56C0-4BC1-BED2-24B0CD4ECDE9}" type="datetime1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A217-65EA-470C-B634-D2FC04CA049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7200" y="1340767"/>
            <a:ext cx="8219256" cy="526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/>
              <a:t>Initial cooling time problem</a:t>
            </a:r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971600" y="5610022"/>
            <a:ext cx="7560840" cy="483274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 Slow down commissioning, reduce duty cycle</a:t>
            </a:r>
            <a:endParaRPr lang="en-US" altLang="ja-JP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54" y="2293590"/>
            <a:ext cx="48577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3610744" cy="273630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~ months to reach target temperature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571248" y="1867272"/>
            <a:ext cx="317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(Discussed </a:t>
            </a:r>
            <a:r>
              <a:rPr lang="en-US" altLang="ja-JP" dirty="0"/>
              <a:t>by Y. </a:t>
            </a:r>
            <a:r>
              <a:rPr lang="en-US" altLang="ja-JP" dirty="0" err="1" smtClean="0"/>
              <a:t>Sakakibara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4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23672</TotalTime>
  <Words>1949</Words>
  <Application>Microsoft Office PowerPoint</Application>
  <PresentationFormat>画面に合わせる (4:3)</PresentationFormat>
  <Paragraphs>483</Paragraphs>
  <Slides>61</Slides>
  <Notes>47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61</vt:i4>
      </vt:variant>
    </vt:vector>
  </HeadingPairs>
  <TitlesOfParts>
    <vt:vector size="64" baseType="lpstr">
      <vt:lpstr>アース</vt:lpstr>
      <vt:lpstr>数式</vt:lpstr>
      <vt:lpstr>Document</vt:lpstr>
      <vt:lpstr>Cryogenic Suspension for KAGRA and Suspension Thermal Noise Issues</vt:lpstr>
      <vt:lpstr>Contents</vt:lpstr>
      <vt:lpstr>Contents</vt:lpstr>
      <vt:lpstr>KAGRA Key Features</vt:lpstr>
      <vt:lpstr>KAGRA-SAS Overview</vt:lpstr>
      <vt:lpstr>KAGRA-SAS Key Technologies</vt:lpstr>
      <vt:lpstr>Cryogenic Suspension for KAGRA</vt:lpstr>
      <vt:lpstr>Heat Subtraction Scheme</vt:lpstr>
      <vt:lpstr>Cryogenic Suspension Problems [1]</vt:lpstr>
      <vt:lpstr>Cryogenic Suspension Problems [2]</vt:lpstr>
      <vt:lpstr>Cryogenic Suspension Problems [2]</vt:lpstr>
      <vt:lpstr>Cryogenic Suspension Problems [3]</vt:lpstr>
      <vt:lpstr>Cryogenic Suspension Problems [3]</vt:lpstr>
      <vt:lpstr>Summary</vt:lpstr>
      <vt:lpstr>Contents</vt:lpstr>
      <vt:lpstr>Suspension Thermal Noise</vt:lpstr>
      <vt:lpstr>Suspension Thermal Noise</vt:lpstr>
      <vt:lpstr>Dissipation dilution</vt:lpstr>
      <vt:lpstr>Dissipation dilution</vt:lpstr>
      <vt:lpstr>Sapphire Fiber Thermal Noise</vt:lpstr>
      <vt:lpstr>Violin Modes</vt:lpstr>
      <vt:lpstr>Sapphire Fiber Thermal Noise</vt:lpstr>
      <vt:lpstr>Vertical Thermal Noise</vt:lpstr>
      <vt:lpstr>Contribution of Upper Stage Losses</vt:lpstr>
      <vt:lpstr>Contribution of Upper Stage Losses</vt:lpstr>
      <vt:lpstr>Suspension Thermal Noise in KAGRA</vt:lpstr>
      <vt:lpstr>Summary</vt:lpstr>
      <vt:lpstr>Contents</vt:lpstr>
      <vt:lpstr>To Reduce Suspension Thermal Noise</vt:lpstr>
      <vt:lpstr>New Suspension Design</vt:lpstr>
      <vt:lpstr>Vertical Thermal Noise</vt:lpstr>
      <vt:lpstr>Cantilever Spring</vt:lpstr>
      <vt:lpstr>Silicon cantilever blades</vt:lpstr>
      <vt:lpstr>Larger stresses possible?</vt:lpstr>
      <vt:lpstr>NIKHEF Test</vt:lpstr>
      <vt:lpstr>Silicon Cantilever Solution</vt:lpstr>
      <vt:lpstr>Horizontal Thermal Noise</vt:lpstr>
      <vt:lpstr>Why Flexure?</vt:lpstr>
      <vt:lpstr>Flexure Design</vt:lpstr>
      <vt:lpstr>Ribbons Key features:</vt:lpstr>
      <vt:lpstr>Sapphire Ribbon + Silicon Flexure</vt:lpstr>
      <vt:lpstr>Flexure Design Pro &amp; Con</vt:lpstr>
      <vt:lpstr>Can We Remove Recoil Mass ??</vt:lpstr>
      <vt:lpstr>No Suspended Recoil Mass</vt:lpstr>
      <vt:lpstr>No Recoil Mass Case</vt:lpstr>
      <vt:lpstr>Summary</vt:lpstr>
      <vt:lpstr>Contents</vt:lpstr>
      <vt:lpstr>Discussion</vt:lpstr>
      <vt:lpstr>The END</vt:lpstr>
      <vt:lpstr>Appendices</vt:lpstr>
      <vt:lpstr>Flexure Design</vt:lpstr>
      <vt:lpstr>Ribbons Key features:</vt:lpstr>
      <vt:lpstr>Why Gallium</vt:lpstr>
      <vt:lpstr>Indium vs. Gallium</vt:lpstr>
      <vt:lpstr>Violin mode elimination</vt:lpstr>
      <vt:lpstr>Conductance budget</vt:lpstr>
      <vt:lpstr>Chao Shiu laboratory, Taiwan Silicon cantilever with KOH wet etching</vt:lpstr>
      <vt:lpstr>Thermo-elastic limit</vt:lpstr>
      <vt:lpstr>Suspension Thermal Noise in KAGRA</vt:lpstr>
      <vt:lpstr>Suspension Thermal Noise in KAGRA</vt:lpstr>
      <vt:lpstr>Mode Shape (Beam Profile)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LCGT用防振装置の剛体モデルによるシミュレーション評価</dc:title>
  <dc:creator>tsekiguchi</dc:creator>
  <cp:lastModifiedBy>tsekiguchi</cp:lastModifiedBy>
  <cp:revision>535</cp:revision>
  <dcterms:created xsi:type="dcterms:W3CDTF">2011-02-28T07:20:10Z</dcterms:created>
  <dcterms:modified xsi:type="dcterms:W3CDTF">2012-08-21T07:05:49Z</dcterms:modified>
</cp:coreProperties>
</file>