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15" r:id="rId4"/>
    <p:sldId id="264" r:id="rId5"/>
    <p:sldId id="280" r:id="rId6"/>
    <p:sldId id="279" r:id="rId7"/>
    <p:sldId id="283" r:id="rId8"/>
    <p:sldId id="284" r:id="rId9"/>
    <p:sldId id="275" r:id="rId10"/>
    <p:sldId id="285" r:id="rId11"/>
    <p:sldId id="286" r:id="rId12"/>
    <p:sldId id="287" r:id="rId13"/>
    <p:sldId id="288" r:id="rId14"/>
    <p:sldId id="305" r:id="rId15"/>
    <p:sldId id="291" r:id="rId16"/>
    <p:sldId id="289" r:id="rId17"/>
    <p:sldId id="292" r:id="rId18"/>
    <p:sldId id="316" r:id="rId19"/>
    <p:sldId id="293" r:id="rId20"/>
    <p:sldId id="299" r:id="rId21"/>
    <p:sldId id="294" r:id="rId22"/>
    <p:sldId id="317" r:id="rId23"/>
    <p:sldId id="296" r:id="rId24"/>
    <p:sldId id="327" r:id="rId25"/>
    <p:sldId id="297" r:id="rId26"/>
    <p:sldId id="298" r:id="rId27"/>
    <p:sldId id="266" r:id="rId28"/>
    <p:sldId id="265" r:id="rId29"/>
    <p:sldId id="301" r:id="rId30"/>
    <p:sldId id="302" r:id="rId31"/>
    <p:sldId id="300" r:id="rId32"/>
    <p:sldId id="303" r:id="rId33"/>
    <p:sldId id="306" r:id="rId34"/>
    <p:sldId id="323" r:id="rId35"/>
    <p:sldId id="324" r:id="rId36"/>
    <p:sldId id="307" r:id="rId37"/>
    <p:sldId id="308" r:id="rId38"/>
    <p:sldId id="309" r:id="rId39"/>
    <p:sldId id="318" r:id="rId40"/>
    <p:sldId id="310" r:id="rId41"/>
    <p:sldId id="311" r:id="rId42"/>
    <p:sldId id="314" r:id="rId43"/>
    <p:sldId id="321" r:id="rId44"/>
    <p:sldId id="320" r:id="rId45"/>
    <p:sldId id="325" r:id="rId46"/>
    <p:sldId id="326" r:id="rId47"/>
    <p:sldId id="322" r:id="rId48"/>
    <p:sldId id="312" r:id="rId49"/>
    <p:sldId id="313" r:id="rId50"/>
    <p:sldId id="319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5" autoAdjust="0"/>
  </p:normalViewPr>
  <p:slideViewPr>
    <p:cSldViewPr>
      <p:cViewPr varScale="1">
        <p:scale>
          <a:sx n="45" d="100"/>
          <a:sy n="45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1E285-6C21-4C19-B0AD-AA3F1D5E25F3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A2FB-3D9E-40C4-BC00-15AF8CFBF0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65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8E79-07D3-45EA-BF57-DABC457DD276}" type="datetimeFigureOut">
              <a:rPr kumimoji="1" lang="ja-JP" altLang="en-US" smtClean="0"/>
              <a:t>2012/5/15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8D294-255F-4EEF-9006-BBBCCD5717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06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8D294-255F-4EEF-9006-BBBCCD5717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06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fld id="{AD24B457-6CE1-44F8-A504-AA90750AD1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65460" y="338328"/>
            <a:ext cx="5658868" cy="125272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r>
              <a:rPr lang="en-US" altLang="ja-JP" smtClean="0"/>
              <a:t>GWADW 2012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Cambria" pitchFamily="18" charset="0"/>
              </a:defRPr>
            </a:lvl1pPr>
          </a:lstStyle>
          <a:p>
            <a:fld id="{AD24B457-6CE1-44F8-A504-AA90750AD1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2012/5/15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GWADW 2012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4B457-6CE1-44F8-A504-AA90750AD1E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14393"/>
            <a:ext cx="10441160" cy="699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68561" y="1932484"/>
            <a:ext cx="10229679" cy="1535484"/>
          </a:xfrm>
          <a:noFill/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forces </a:t>
            </a: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heat </a:t>
            </a:r>
            <a:r>
              <a:rPr lang="en-US" altLang="ja-JP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in cryogenic suspensions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468561" y="4260056"/>
            <a:ext cx="10229679" cy="1257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endParaRPr kumimoji="1"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968"/>
            <a:ext cx="1396634" cy="13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685948" cy="7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323528" y="4293096"/>
            <a:ext cx="8525426" cy="1257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D1, ICRR, Univ. Tokyo</a:t>
            </a:r>
          </a:p>
          <a:p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Takanori</a:t>
            </a:r>
            <a:r>
              <a:rPr lang="en-US" altLang="ja-JP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altLang="ja-JP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Sekiguchi</a:t>
            </a:r>
            <a:endParaRPr lang="ja-JP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491880" y="5939988"/>
            <a:ext cx="210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GWADW in Hawaii</a:t>
            </a:r>
            <a:endParaRPr lang="en-US" altLang="ja-JP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36496" cy="34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 Make Matters Worse ..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916832"/>
            <a:ext cx="8208911" cy="720080"/>
          </a:xfrm>
          <a:solidFill>
            <a:schemeClr val="bg1"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There is no guarantee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that the wall inside the cryostat is vibrating at the same level as the ground.</a:t>
            </a:r>
            <a:endParaRPr lang="en-US" altLang="ja-JP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067944" y="2996952"/>
            <a:ext cx="259228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96136" y="2492896"/>
            <a:ext cx="1368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Cambria" pitchFamily="18" charset="0"/>
              </a:rPr>
              <a:t>???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Vibration </a:t>
            </a:r>
            <a:r>
              <a:rPr lang="en-US" altLang="ja-JP" sz="3600" dirty="0" smtClean="0"/>
              <a:t>I</a:t>
            </a:r>
            <a:r>
              <a:rPr lang="en-US" altLang="ja-JP" sz="3600" dirty="0" smtClean="0"/>
              <a:t>nside</a:t>
            </a:r>
            <a:br>
              <a:rPr lang="en-US" altLang="ja-JP" sz="3600" dirty="0" smtClean="0"/>
            </a:br>
            <a:r>
              <a:rPr lang="en-US" altLang="ja-JP" sz="3600" dirty="0" smtClean="0"/>
              <a:t>the </a:t>
            </a:r>
            <a:r>
              <a:rPr lang="en-US" altLang="ja-JP" sz="3600" dirty="0" smtClean="0"/>
              <a:t>Cryostat in </a:t>
            </a:r>
            <a:r>
              <a:rPr lang="en-US" altLang="ja-JP" sz="3600" dirty="0" smtClean="0">
                <a:solidFill>
                  <a:srgbClr val="FFFF00"/>
                </a:solidFill>
              </a:rPr>
              <a:t>CLIO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5" y="1988840"/>
            <a:ext cx="3456383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10-100 times larger !!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8"/>
            <a:ext cx="28670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2421"/>
            <a:ext cx="58769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3117974" y="2564904"/>
            <a:ext cx="1005345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620646" y="2442374"/>
            <a:ext cx="5034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K. Yamamoto et al, </a:t>
            </a:r>
            <a:r>
              <a:rPr lang="pt-BR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J</a:t>
            </a:r>
            <a:r>
              <a:rPr lang="pt-BR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Phys.: Conf. Ser. </a:t>
            </a:r>
            <a:r>
              <a:rPr lang="pt-BR" altLang="ja-JP" sz="1600" b="1" u="sng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32</a:t>
            </a:r>
            <a:r>
              <a:rPr lang="pt-BR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t-BR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418 (2006)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25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In Worse Case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 ターン矢印 9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U ターン矢印 10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②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68344" y="5373216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44" y="2492896"/>
            <a:ext cx="52197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67744" y="1628800"/>
            <a:ext cx="6392534" cy="7920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the attachment point of heat links is vibrating at the same level as cryostat vibration in CLIO..</a:t>
            </a:r>
            <a:endParaRPr lang="en-US" altLang="ja-JP" sz="2000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Improved Design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79208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Add one more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“cushion”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between the cryostat and mirror</a:t>
            </a:r>
            <a:endParaRPr lang="en-US" altLang="ja-JP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507704"/>
            <a:ext cx="81057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Consideration on Cooling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80928"/>
            <a:ext cx="597344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3968" y="1916832"/>
            <a:ext cx="3384375" cy="122413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These two masses are thermally well connected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by heat links</a:t>
            </a: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*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4139952" y="2996952"/>
            <a:ext cx="792088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4139952" y="2996952"/>
            <a:ext cx="1008112" cy="18362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28184" y="3140968"/>
            <a:ext cx="2448272" cy="11521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* Pure aluminum</a:t>
            </a:r>
            <a: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en-US" altLang="ja-JP" sz="2000" b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Φ 3 mm, L=63 cm,</a:t>
            </a:r>
            <a:b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20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Number: 5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3580252" y="6525344"/>
            <a:ext cx="2215884" cy="28328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(Φ1.6 mm, L=30cm)</a:t>
            </a:r>
            <a:endParaRPr lang="en-US" altLang="ja-JP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5" y="2064400"/>
            <a:ext cx="5990631" cy="43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After Improving Wiring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79912" y="4005064"/>
            <a:ext cx="237626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4399"/>
            <a:ext cx="2088232" cy="420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5" y="2064400"/>
            <a:ext cx="5990631" cy="43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After Improving Wiring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68144" y="2780928"/>
            <a:ext cx="2936150" cy="1008113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Several peaks exceed the target sensitivity, but the flour level is OK.</a:t>
            </a:r>
          </a:p>
        </p:txBody>
      </p:sp>
      <p:sp>
        <p:nvSpPr>
          <p:cNvPr id="17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779912" y="4005064"/>
            <a:ext cx="2376264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5155"/>
            <a:ext cx="4968552" cy="365668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 flipH="1">
            <a:off x="4788024" y="3573016"/>
            <a:ext cx="1080120" cy="43204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Possible Ideas of</a:t>
            </a:r>
            <a:br>
              <a:rPr lang="en-US" altLang="ja-JP" sz="3600" dirty="0" smtClean="0"/>
            </a:br>
            <a:r>
              <a:rPr lang="en-US" altLang="ja-JP" sz="3600" dirty="0" smtClean="0"/>
              <a:t>Further </a:t>
            </a:r>
            <a:r>
              <a:rPr lang="en-US" altLang="ja-JP" sz="3600" dirty="0" smtClean="0"/>
              <a:t>Improvement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108012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Suppress the cryostat vibration passively/actively.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Put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additional filters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between suspension and cryostat.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3384376" cy="263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5537" y="5481228"/>
            <a:ext cx="8208911" cy="5400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Add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vertical springs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for test mass suspension.</a:t>
            </a: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3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Another Consideration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5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988840"/>
            <a:ext cx="6953242" cy="14401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SAS is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very soft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 yaw motion (~ 10 </a:t>
            </a:r>
            <a:r>
              <a:rPr lang="en-US" altLang="ja-JP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mHz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).</a:t>
            </a:r>
          </a:p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Low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frequency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yaw motion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can be easily excited.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0" y="1628800"/>
            <a:ext cx="1687718" cy="52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346279" y="3870825"/>
            <a:ext cx="1529977" cy="92632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2000" b="1" dirty="0" smtClean="0">
                <a:solidFill>
                  <a:srgbClr val="0070C0"/>
                </a:solidFill>
                <a:latin typeface="Cambria" pitchFamily="18" charset="0"/>
              </a:rPr>
              <a:t>Single wire suspension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6725282" y="3356992"/>
            <a:ext cx="1395347" cy="5435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42788" y="4240743"/>
            <a:ext cx="1277841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6725282" y="4548451"/>
            <a:ext cx="1395347" cy="75275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579096" y="2492896"/>
            <a:ext cx="1541533" cy="131703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About this Talk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5576" y="1988840"/>
            <a:ext cx="7660373" cy="23042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Estimate seismic noise introduced from heat links.</a:t>
            </a:r>
          </a:p>
          <a:p>
            <a:r>
              <a:rPr lang="en-US" altLang="ja-JP" dirty="0" smtClean="0">
                <a:latin typeface="Cambria" pitchFamily="18" charset="0"/>
              </a:rPr>
              <a:t>Discuss how to achieve cooling and seismic isolation at the same time.</a:t>
            </a:r>
            <a:endParaRPr lang="ja-JP" altLang="en-US" dirty="0"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648977" cy="27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1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43997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5" y="1916832"/>
            <a:ext cx="7488831" cy="72008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one employs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asymmetric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wiring of heat links..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" y="3058319"/>
            <a:ext cx="272902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539366" y="4869160"/>
            <a:ext cx="2448271" cy="5040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2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4463988" y="4005064"/>
            <a:ext cx="756084" cy="8640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7580018" y="3501008"/>
            <a:ext cx="188179" cy="7095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7391839" y="4293949"/>
            <a:ext cx="376358" cy="35662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585095" y="3645024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732240" y="3720444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920419" y="4001652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580018" y="4656548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6722987" y="4179966"/>
            <a:ext cx="50287" cy="94122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6690386" y="3106670"/>
            <a:ext cx="2202094" cy="3943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err="1" smtClean="0">
                <a:solidFill>
                  <a:srgbClr val="7030A0"/>
                </a:solidFill>
                <a:latin typeface="Cambria" pitchFamily="18" charset="0"/>
              </a:rPr>
              <a:t>Microseismic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</a:rPr>
              <a:t> peak</a:t>
            </a: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7020271" y="4869160"/>
            <a:ext cx="435944" cy="25202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6351273" y="5122894"/>
            <a:ext cx="1821127" cy="3943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Yaw resonance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6874308" y="4437113"/>
            <a:ext cx="217972" cy="64807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5868144" y="3288261"/>
            <a:ext cx="376358" cy="3566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 flipH="1" flipV="1">
            <a:off x="6056323" y="3720444"/>
            <a:ext cx="528773" cy="134209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323528" y="6001982"/>
            <a:ext cx="3384376" cy="66737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* Eddy current damping for yaw modes is applied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-67544" y="6525344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T. </a:t>
            </a:r>
            <a:r>
              <a:rPr lang="en-US" altLang="ja-JP" sz="16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Sekiguchi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Master Thesis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(JGW-P1200770)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981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9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29" y="2920702"/>
            <a:ext cx="5476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Symmetric Configuration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772815"/>
            <a:ext cx="8352927" cy="128336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Symmetric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wiring does not subject any torque.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If you admit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10%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thickness difference in two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connections</a:t>
            </a:r>
            <a:b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  <a:sym typeface="Wingdings" pitchFamily="2" charset="2"/>
              </a:rPr>
              <a:t>Blue Curve</a:t>
            </a:r>
            <a:endParaRPr lang="en-US" altLang="ja-JP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0197"/>
            <a:ext cx="3024336" cy="26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483768" y="4067780"/>
            <a:ext cx="1156086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Φ1.1 mm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27682" y="5435932"/>
            <a:ext cx="115288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Φ1.</a:t>
            </a:r>
            <a:r>
              <a:rPr lang="ja-JP" altLang="en-US" b="1" dirty="0" smtClean="0">
                <a:solidFill>
                  <a:srgbClr val="7030A0"/>
                </a:solidFill>
                <a:latin typeface="Cambria" pitchFamily="18" charset="0"/>
              </a:rPr>
              <a:t>０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 mm</a:t>
            </a:r>
            <a:endParaRPr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788025" y="5013176"/>
            <a:ext cx="2448271" cy="50405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0.5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4788025" y="4394718"/>
            <a:ext cx="415572" cy="6014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508104" y="2852936"/>
            <a:ext cx="2952328" cy="792088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Not small, but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 a controllable level</a:t>
            </a:r>
            <a:endParaRPr lang="en-US" altLang="ja-JP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9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844824"/>
            <a:ext cx="7660373" cy="3888432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altLang="ja-JP" b="1" dirty="0">
                <a:solidFill>
                  <a:srgbClr val="FF0000"/>
                </a:solidFill>
                <a:latin typeface="Cambria" pitchFamily="18" charset="0"/>
              </a:rPr>
              <a:t>C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areful wiring </a:t>
            </a:r>
            <a:r>
              <a:rPr lang="en-US" altLang="ja-JP" dirty="0" smtClean="0">
                <a:latin typeface="Cambria" pitchFamily="18" charset="0"/>
              </a:rPr>
              <a:t>of heat links </a:t>
            </a:r>
            <a:r>
              <a:rPr lang="en-US" altLang="ja-JP" dirty="0">
                <a:latin typeface="Cambria" pitchFamily="18" charset="0"/>
              </a:rPr>
              <a:t>is </a:t>
            </a:r>
            <a:r>
              <a:rPr lang="en-US" altLang="ja-JP" dirty="0" smtClean="0">
                <a:latin typeface="Cambria" pitchFamily="18" charset="0"/>
              </a:rPr>
              <a:t>required, in order to </a:t>
            </a:r>
            <a:r>
              <a:rPr lang="en-US" altLang="ja-JP" dirty="0">
                <a:latin typeface="Cambria" pitchFamily="18" charset="0"/>
              </a:rPr>
              <a:t>mitigate the seismic noise introduced from </a:t>
            </a:r>
            <a:r>
              <a:rPr lang="en-US" altLang="ja-JP" dirty="0" smtClean="0">
                <a:latin typeface="Cambria" pitchFamily="18" charset="0"/>
              </a:rPr>
              <a:t>them.</a:t>
            </a:r>
            <a:endParaRPr lang="en-US" altLang="ja-JP" dirty="0" smtClean="0">
              <a:latin typeface="Cambria" pitchFamily="18" charset="0"/>
            </a:endParaRPr>
          </a:p>
          <a:p>
            <a:endParaRPr lang="en-US" altLang="ja-JP" dirty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Further isolation, or improvement of the suspension design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may</a:t>
            </a:r>
            <a:r>
              <a:rPr lang="en-US" altLang="ja-JP" dirty="0" smtClean="0">
                <a:latin typeface="Cambria" pitchFamily="18" charset="0"/>
              </a:rPr>
              <a:t> be necessary.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r>
              <a:rPr lang="en-US" altLang="ja-JP" dirty="0" smtClean="0">
                <a:latin typeface="Cambria" pitchFamily="18" charset="0"/>
              </a:rPr>
              <a:t>Yaw excitation by heat links would be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not</a:t>
            </a:r>
            <a:r>
              <a:rPr lang="en-US" altLang="ja-JP" dirty="0" smtClean="0">
                <a:latin typeface="Cambria" pitchFamily="18" charset="0"/>
              </a:rPr>
              <a:t> so huge (be in a controllable level).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10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067" y="1916832"/>
            <a:ext cx="7660373" cy="381642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Transfer function measurement</a:t>
            </a:r>
            <a:r>
              <a:rPr lang="en-US" altLang="ja-JP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ja-JP" dirty="0" smtClean="0">
                <a:latin typeface="Cambria" pitchFamily="18" charset="0"/>
              </a:rPr>
              <a:t>of heat links.</a:t>
            </a:r>
            <a:br>
              <a:rPr lang="en-US" altLang="ja-JP" dirty="0" smtClean="0">
                <a:latin typeface="Cambria" pitchFamily="18" charset="0"/>
              </a:rPr>
            </a:br>
            <a:r>
              <a:rPr lang="en-US" altLang="ja-JP" dirty="0" smtClean="0">
                <a:latin typeface="Cambria" pitchFamily="18" charset="0"/>
              </a:rPr>
              <a:t>(How to ??)</a:t>
            </a:r>
          </a:p>
          <a:p>
            <a:endParaRPr lang="en-US" altLang="ja-JP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Cambria" pitchFamily="18" charset="0"/>
            </a:endParaRPr>
          </a:p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Vibration measurement</a:t>
            </a:r>
            <a:r>
              <a:rPr lang="en-US" altLang="ja-JP" dirty="0" smtClean="0">
                <a:latin typeface="Cambria" pitchFamily="18" charset="0"/>
              </a:rPr>
              <a:t> inside the cryostat.</a:t>
            </a:r>
          </a:p>
          <a:p>
            <a:pPr lvl="1"/>
            <a:r>
              <a:rPr lang="en-US" altLang="ja-JP" dirty="0" smtClean="0">
                <a:latin typeface="Cambria" pitchFamily="18" charset="0"/>
              </a:rPr>
              <a:t>L. </a:t>
            </a:r>
            <a:r>
              <a:rPr lang="en-US" altLang="ja-JP" dirty="0" err="1" smtClean="0">
                <a:latin typeface="Cambria" pitchFamily="18" charset="0"/>
              </a:rPr>
              <a:t>Naticchioni</a:t>
            </a:r>
            <a:r>
              <a:rPr lang="en-US" altLang="ja-JP" dirty="0">
                <a:latin typeface="Cambria" pitchFamily="18" charset="0"/>
              </a:rPr>
              <a:t> </a:t>
            </a:r>
            <a:r>
              <a:rPr lang="en-US" altLang="ja-JP" dirty="0" smtClean="0">
                <a:latin typeface="Cambria" pitchFamily="18" charset="0"/>
              </a:rPr>
              <a:t>and D. Chen will start this autumn</a:t>
            </a:r>
            <a:endParaRPr lang="en-US" altLang="ja-JP" dirty="0">
              <a:latin typeface="Cambria" pitchFamily="18" charset="0"/>
            </a:endParaRPr>
          </a:p>
          <a:p>
            <a:endParaRPr lang="en-US" altLang="ja-JP" dirty="0" smtClean="0"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Works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158078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62338"/>
            <a:ext cx="2952328" cy="16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2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9" name="タイトル 6"/>
          <p:cNvSpPr txBox="1">
            <a:spLocks/>
          </p:cNvSpPr>
          <p:nvPr/>
        </p:nvSpPr>
        <p:spPr>
          <a:xfrm>
            <a:off x="1835696" y="2751059"/>
            <a:ext cx="5688632" cy="96597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97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97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Appendices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116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5" y="2204864"/>
            <a:ext cx="4752528" cy="29523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Seismic noise </a:t>
            </a:r>
            <a:r>
              <a:rPr lang="en-US" altLang="ja-JP" dirty="0" smtClean="0">
                <a:latin typeface="Cambria" pitchFamily="18" charset="0"/>
              </a:rPr>
              <a:t>should be much lower (at least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10</a:t>
            </a:r>
            <a:r>
              <a:rPr lang="en-US" altLang="ja-JP" dirty="0" smtClean="0">
                <a:latin typeface="Cambria" pitchFamily="18" charset="0"/>
              </a:rPr>
              <a:t> times smaller) than other noises at the detector observation band (&gt; 10 Hz).</a:t>
            </a:r>
            <a:endParaRPr lang="en-US" altLang="ja-JP" dirty="0"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Requirement for KAGRA Test-Mass Suspensions (1)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29" y="2852936"/>
            <a:ext cx="4341275" cy="317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5528899" y="2276872"/>
            <a:ext cx="3172022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latin typeface="Cambria" pitchFamily="18" charset="0"/>
                <a:cs typeface="Arial" pitchFamily="34" charset="0"/>
              </a:rPr>
              <a:t>KAGRA Design Sensitivity</a:t>
            </a:r>
            <a:endParaRPr lang="ja-JP" altLang="en-US" sz="2000" b="1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5088" y="4049196"/>
            <a:ext cx="4306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  <a:latin typeface="Cambria" pitchFamily="18" charset="0"/>
              </a:rPr>
              <a:t>Seismic Noise Requirement: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&lt; 3 x 10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Cambria" pitchFamily="18" charset="0"/>
              </a:rPr>
              <a:t>-20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 m/</a:t>
            </a:r>
            <a:r>
              <a:rPr lang="ja-JP" altLang="en-US" sz="2400" b="1" dirty="0" smtClean="0">
                <a:solidFill>
                  <a:srgbClr val="FF0000"/>
                </a:solidFill>
                <a:latin typeface="Cambria" pitchFamily="18" charset="0"/>
              </a:rPr>
              <a:t>√</a:t>
            </a:r>
            <a:r>
              <a:rPr lang="en-US" altLang="ja-JP" sz="2400" b="1" dirty="0" smtClean="0">
                <a:solidFill>
                  <a:srgbClr val="FF0000"/>
                </a:solidFill>
                <a:latin typeface="Cambria" pitchFamily="18" charset="0"/>
              </a:rPr>
              <a:t>Hz @ 10 Hz</a:t>
            </a:r>
          </a:p>
          <a:p>
            <a:pPr algn="r"/>
            <a:r>
              <a:rPr lang="en-US" altLang="ja-JP" b="1" dirty="0" smtClean="0">
                <a:latin typeface="Cambria" pitchFamily="18" charset="0"/>
              </a:rPr>
              <a:t>And rolls off steeper than f</a:t>
            </a:r>
            <a:r>
              <a:rPr lang="en-US" altLang="ja-JP" b="1" baseline="30000" dirty="0" smtClean="0">
                <a:latin typeface="Cambria" pitchFamily="18" charset="0"/>
              </a:rPr>
              <a:t>-3</a:t>
            </a:r>
            <a:endParaRPr lang="ja-JP" alt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389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988840"/>
            <a:ext cx="7992888" cy="93610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Mirror temperature should be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as low as 20 K</a:t>
            </a:r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 to suppress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thermal noise</a:t>
            </a:r>
            <a:r>
              <a:rPr lang="en-US" altLang="ja-JP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endParaRPr lang="en-US" altLang="ja-JP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Requirement for KAGRA Test-Mass Suspensions (2)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10" name="図 5" descr="LCGTtem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5553676" cy="38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292081" y="3474618"/>
            <a:ext cx="3672407" cy="147616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Substrate </a:t>
            </a:r>
            <a:r>
              <a:rPr lang="en-US" altLang="ja-JP" sz="1800" b="1" dirty="0" err="1" smtClean="0">
                <a:solidFill>
                  <a:srgbClr val="00B050"/>
                </a:solidFill>
                <a:latin typeface="Cambria" pitchFamily="18" charset="0"/>
              </a:rPr>
              <a:t>thermoelastic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 noise (</a:t>
            </a:r>
            <a:r>
              <a:rPr lang="ja-JP" altLang="en-US" sz="1800" b="1" dirty="0" smtClean="0">
                <a:solidFill>
                  <a:srgbClr val="00B050"/>
                </a:solidFill>
                <a:latin typeface="Cambria" pitchFamily="18" charset="0"/>
              </a:rPr>
              <a:t>∝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T</a:t>
            </a:r>
            <a:r>
              <a:rPr lang="en-US" altLang="ja-JP" sz="1800" b="1" baseline="30000" dirty="0" smtClean="0">
                <a:solidFill>
                  <a:srgbClr val="00B050"/>
                </a:solidFill>
                <a:latin typeface="Cambria" pitchFamily="18" charset="0"/>
              </a:rPr>
              <a:t>2.5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) gets lower than coating Brownian noise(</a:t>
            </a:r>
            <a:r>
              <a:rPr lang="ja-JP" altLang="en-US" sz="1800" b="1" dirty="0" smtClean="0">
                <a:solidFill>
                  <a:srgbClr val="00B050"/>
                </a:solidFill>
                <a:latin typeface="Cambria" pitchFamily="18" charset="0"/>
              </a:rPr>
              <a:t>∝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T</a:t>
            </a:r>
            <a:r>
              <a:rPr lang="en-US" altLang="ja-JP" sz="1800" b="1" baseline="30000" dirty="0" smtClean="0">
                <a:solidFill>
                  <a:srgbClr val="00B050"/>
                </a:solidFill>
                <a:latin typeface="Cambria" pitchFamily="18" charset="0"/>
              </a:rPr>
              <a:t>0.5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) at &lt; 23 K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956350" y="4005064"/>
            <a:ext cx="2335731" cy="67926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2627784" y="4725144"/>
            <a:ext cx="256558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0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Seismic Noise </a:t>
            </a:r>
            <a:r>
              <a:rPr lang="en-US" altLang="ja-JP" dirty="0" smtClean="0"/>
              <a:t>from Heat Links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06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3200" u="sng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3200" dirty="0" smtClean="0"/>
              <a:t>eismic </a:t>
            </a:r>
            <a:r>
              <a:rPr kumimoji="1" lang="en-US" altLang="ja-JP" sz="3200" u="sng" dirty="0" smtClean="0">
                <a:solidFill>
                  <a:srgbClr val="FFFF00"/>
                </a:solidFill>
              </a:rPr>
              <a:t>A</a:t>
            </a:r>
            <a:r>
              <a:rPr kumimoji="1" lang="en-US" altLang="ja-JP" sz="3200" dirty="0" smtClean="0"/>
              <a:t>ttenuation </a:t>
            </a:r>
            <a:r>
              <a:rPr kumimoji="1" lang="en-US" altLang="ja-JP" sz="3200" u="sng" dirty="0" smtClean="0">
                <a:solidFill>
                  <a:srgbClr val="FFFF00"/>
                </a:solidFill>
              </a:rPr>
              <a:t>S</a:t>
            </a:r>
            <a:r>
              <a:rPr kumimoji="1" lang="en-US" altLang="ja-JP" sz="3200" dirty="0" smtClean="0"/>
              <a:t>ystem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(SAS) for KAGRA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4310"/>
            <a:ext cx="2232248" cy="50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5"/>
          <p:cNvSpPr txBox="1">
            <a:spLocks/>
          </p:cNvSpPr>
          <p:nvPr/>
        </p:nvSpPr>
        <p:spPr>
          <a:xfrm>
            <a:off x="2843808" y="1651248"/>
            <a:ext cx="6300192" cy="84164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7-stage pendulum + 5-stages vertical spring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1619672" y="5830525"/>
            <a:ext cx="1554584" cy="46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55576" y="1772816"/>
            <a:ext cx="0" cy="4064570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-89527" y="3378478"/>
            <a:ext cx="77296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  <a:latin typeface="Cambria" pitchFamily="18" charset="0"/>
              </a:rPr>
              <a:t>~13 m</a:t>
            </a:r>
            <a:endParaRPr lang="ja-JP" altLang="en-US" sz="16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18" name="コンテンツ プレースホルダー 5"/>
          <p:cNvSpPr txBox="1">
            <a:spLocks/>
          </p:cNvSpPr>
          <p:nvPr/>
        </p:nvSpPr>
        <p:spPr>
          <a:xfrm>
            <a:off x="3030240" y="1988840"/>
            <a:ext cx="2477864" cy="4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FF0000"/>
                </a:solidFill>
                <a:latin typeface="Cambria" pitchFamily="18" charset="0"/>
              </a:rPr>
              <a:t>(horizontal attenuation)</a:t>
            </a:r>
            <a:endParaRPr lang="ja-JP" altLang="en-US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コンテンツ プレースホルダー 5"/>
          <p:cNvSpPr txBox="1">
            <a:spLocks/>
          </p:cNvSpPr>
          <p:nvPr/>
        </p:nvSpPr>
        <p:spPr>
          <a:xfrm>
            <a:off x="6054576" y="2011288"/>
            <a:ext cx="2477864" cy="4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(vertical attenuation)</a:t>
            </a:r>
            <a:endParaRPr lang="ja-JP" altLang="en-US" sz="16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cxnSp>
        <p:nvCxnSpPr>
          <p:cNvPr id="21" name="直線矢印コネクタ 20"/>
          <p:cNvCxnSpPr>
            <a:stCxn id="22" idx="1"/>
          </p:cNvCxnSpPr>
          <p:nvPr/>
        </p:nvCxnSpPr>
        <p:spPr>
          <a:xfrm flipH="1">
            <a:off x="1950120" y="5145968"/>
            <a:ext cx="1024148" cy="1552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コンテンツ プレースホルダー 5"/>
          <p:cNvSpPr txBox="1">
            <a:spLocks/>
          </p:cNvSpPr>
          <p:nvPr/>
        </p:nvSpPr>
        <p:spPr>
          <a:xfrm>
            <a:off x="2974268" y="4725144"/>
            <a:ext cx="5717964" cy="841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latin typeface="Cambria" pitchFamily="18" charset="0"/>
              </a:rPr>
              <a:t>Last 3 stages are cooled at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cryogenic </a:t>
            </a:r>
            <a:r>
              <a:rPr lang="en-US" altLang="ja-JP" dirty="0" smtClean="0">
                <a:latin typeface="Cambria" pitchFamily="18" charset="0"/>
              </a:rPr>
              <a:t>temperature (&lt;20 K) to suppress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thermal noise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539552" y="5970766"/>
            <a:ext cx="972317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  <a:latin typeface="Cambria" pitchFamily="18" charset="0"/>
              </a:rPr>
              <a:t>Cryostat</a:t>
            </a:r>
            <a:endParaRPr lang="ja-JP" altLang="en-US" sz="16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4" name="コンテンツ プレースホルダー 5"/>
          <p:cNvSpPr txBox="1">
            <a:spLocks/>
          </p:cNvSpPr>
          <p:nvPr/>
        </p:nvSpPr>
        <p:spPr>
          <a:xfrm>
            <a:off x="2974268" y="6115744"/>
            <a:ext cx="5918212" cy="55361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Beam splitter and other optics are suspended by smaller vibration </a:t>
            </a:r>
            <a:b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isolation systems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196119" y="5661248"/>
            <a:ext cx="1951945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  <a:latin typeface="Cambria" pitchFamily="18" charset="0"/>
              </a:rPr>
              <a:t>Mirror (Test Mass)</a:t>
            </a:r>
            <a:endParaRPr lang="ja-JP" altLang="en-US" sz="1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6" name="コンテンツ プレースホルダー 5"/>
          <p:cNvSpPr txBox="1">
            <a:spLocks/>
          </p:cNvSpPr>
          <p:nvPr/>
        </p:nvSpPr>
        <p:spPr>
          <a:xfrm>
            <a:off x="3049488" y="2636912"/>
            <a:ext cx="5698976" cy="5751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Cambria" pitchFamily="18" charset="0"/>
              </a:rPr>
              <a:t>M</a:t>
            </a:r>
            <a:r>
              <a:rPr lang="en-US" altLang="ja-JP" dirty="0" smtClean="0">
                <a:latin typeface="Cambria" pitchFamily="18" charset="0"/>
              </a:rPr>
              <a:t>etal cantilever springs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80184"/>
            <a:ext cx="2210046" cy="171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コンテンツ プレースホルダー 5"/>
          <p:cNvSpPr txBox="1">
            <a:spLocks/>
          </p:cNvSpPr>
          <p:nvPr/>
        </p:nvSpPr>
        <p:spPr>
          <a:xfrm>
            <a:off x="5796136" y="3306263"/>
            <a:ext cx="2608064" cy="62679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  <a:t>Geometric Anti-Spring</a:t>
            </a:r>
            <a:b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rgbClr val="00B050"/>
                </a:solidFill>
                <a:latin typeface="Cambria" pitchFamily="18" charset="0"/>
              </a:rPr>
              <a:t> (GAS) Filter</a:t>
            </a:r>
          </a:p>
        </p:txBody>
      </p:sp>
      <p:sp>
        <p:nvSpPr>
          <p:cNvPr id="29" name="コンテンツ プレースホルダー 5"/>
          <p:cNvSpPr txBox="1">
            <a:spLocks/>
          </p:cNvSpPr>
          <p:nvPr/>
        </p:nvSpPr>
        <p:spPr>
          <a:xfrm>
            <a:off x="5868144" y="3933056"/>
            <a:ext cx="1656184" cy="4320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" pitchFamily="2" charset="2"/>
              <a:buChar char="u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f</a:t>
            </a:r>
            <a:r>
              <a:rPr lang="en-US" altLang="ja-JP" sz="1800" b="1" baseline="-25000" dirty="0" smtClean="0">
                <a:solidFill>
                  <a:srgbClr val="00B050"/>
                </a:solidFill>
                <a:latin typeface="Cambria" pitchFamily="18" charset="0"/>
              </a:rPr>
              <a:t>0</a:t>
            </a:r>
            <a:r>
              <a:rPr lang="en-US" altLang="ja-JP" sz="1800" b="1" dirty="0" smtClean="0">
                <a:solidFill>
                  <a:srgbClr val="00B050"/>
                </a:solidFill>
                <a:latin typeface="Cambria" pitchFamily="18" charset="0"/>
              </a:rPr>
              <a:t> ~ 0.3 Hz 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1763688" y="2877781"/>
            <a:ext cx="1210580" cy="5006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2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51920" y="338328"/>
            <a:ext cx="3744416" cy="125272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Vibration Isolation System Disposition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0" y="188640"/>
            <a:ext cx="36904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1" y="1707553"/>
            <a:ext cx="5292588" cy="496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" y="3546837"/>
            <a:ext cx="3629564" cy="305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83568" y="3212976"/>
            <a:ext cx="23030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Expected Performance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760640" cy="936104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SAS Status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176950" y="1203328"/>
            <a:ext cx="6255945" cy="92333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Prototype Experiment:</a:t>
            </a:r>
          </a:p>
          <a:p>
            <a:r>
              <a:rPr lang="en-US" altLang="ja-JP" dirty="0" smtClean="0"/>
              <a:t>Standard filter (GASF): Performance was measured @NIKHEF</a:t>
            </a:r>
          </a:p>
          <a:p>
            <a:r>
              <a:rPr lang="en-US" altLang="ja-JP" dirty="0" smtClean="0"/>
              <a:t>Pre-isolator (IP&amp;GASF): Now Measuring @ Kashiwa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1" y="1532692"/>
            <a:ext cx="2033771" cy="152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80" y="3216871"/>
            <a:ext cx="2847042" cy="364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8" y="3216871"/>
            <a:ext cx="2503795" cy="3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矢印コネクタ 18"/>
          <p:cNvCxnSpPr/>
          <p:nvPr/>
        </p:nvCxnSpPr>
        <p:spPr>
          <a:xfrm>
            <a:off x="6336600" y="1700808"/>
            <a:ext cx="395640" cy="361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572000" y="2231812"/>
            <a:ext cx="393730" cy="685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76950" y="2231812"/>
            <a:ext cx="6255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Design:</a:t>
            </a:r>
          </a:p>
          <a:p>
            <a:r>
              <a:rPr lang="en-US" altLang="ja-JP" dirty="0" smtClean="0"/>
              <a:t>Type-B Payload:</a:t>
            </a:r>
            <a:r>
              <a:rPr lang="en-US" altLang="ja-JP" dirty="0"/>
              <a:t> </a:t>
            </a:r>
            <a:r>
              <a:rPr lang="en-US" altLang="ja-JP" dirty="0" smtClean="0"/>
              <a:t>Now Designing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460525" y="2879166"/>
            <a:ext cx="180020" cy="316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03" y="3211603"/>
            <a:ext cx="2330477" cy="18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6958065" y="5169966"/>
            <a:ext cx="1812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Measured</a:t>
            </a: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Transfer Function</a:t>
            </a:r>
          </a:p>
          <a:p>
            <a:pPr algn="ctr"/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(Feb. 16th, 2011)</a:t>
            </a:r>
          </a:p>
        </p:txBody>
      </p:sp>
    </p:spTree>
    <p:extLst>
      <p:ext uri="{BB962C8B-B14F-4D97-AF65-F5344CB8AC3E}">
        <p14:creationId xmlns:p14="http://schemas.microsoft.com/office/powerpoint/2010/main" val="2094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Cryogenics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4016"/>
            <a:ext cx="8496944" cy="527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Initial Cooling Time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55439"/>
            <a:ext cx="5616624" cy="441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652120" y="2636912"/>
            <a:ext cx="30087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Thermal simulation</a:t>
            </a:r>
            <a:b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with </a:t>
            </a: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Y.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Sakakibara’s</a:t>
            </a: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Method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580112" y="3646951"/>
            <a:ext cx="3419872" cy="1222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latin typeface="Cambria" pitchFamily="18" charset="0"/>
              </a:rPr>
              <a:t>* The inner shield and the masses except for  the test mass are DLC-coated (ε=0.41).</a:t>
            </a:r>
            <a:endParaRPr lang="en-US" altLang="ja-JP" sz="1800" b="1" dirty="0" smtClean="0">
              <a:latin typeface="Cambria" pitchFamily="18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580112" y="4858512"/>
            <a:ext cx="3419872" cy="12222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Cambria" pitchFamily="18" charset="0"/>
              </a:rPr>
              <a:t>** Radiation cooling is dominant before 15th day.</a:t>
            </a:r>
            <a:endParaRPr lang="en-US" altLang="ja-JP" sz="18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Initial Cooling Time Calculation Diagram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395536" y="2060848"/>
            <a:ext cx="30087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By Y</a:t>
            </a: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382024" cy="373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4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Heat Load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060848"/>
            <a:ext cx="4320480" cy="295232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Absorption in mirror</a:t>
            </a:r>
          </a:p>
          <a:p>
            <a:pPr marL="301943" lvl="1" indent="0">
              <a:buNone/>
            </a:pPr>
            <a:r>
              <a:rPr lang="en-US" altLang="ja-JP" dirty="0" smtClean="0">
                <a:latin typeface="Cambria" pitchFamily="18" charset="0"/>
              </a:rPr>
              <a:t>Coating: 0.4 W (1ppm)</a:t>
            </a:r>
          </a:p>
          <a:p>
            <a:pPr marL="301943" lvl="1" indent="0">
              <a:buNone/>
            </a:pPr>
            <a:r>
              <a:rPr lang="en-US" altLang="ja-JP" dirty="0" smtClean="0">
                <a:latin typeface="Cambria" pitchFamily="18" charset="0"/>
              </a:rPr>
              <a:t>Substrate: 0.6 W (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50</a:t>
            </a:r>
            <a:r>
              <a:rPr lang="en-US" altLang="ja-JP" dirty="0" smtClean="0">
                <a:latin typeface="Cambria" pitchFamily="18" charset="0"/>
              </a:rPr>
              <a:t> ppm/cm)</a:t>
            </a:r>
          </a:p>
          <a:p>
            <a:pPr marL="301943" lvl="1" indent="0">
              <a:buNone/>
            </a:pPr>
            <a:r>
              <a:rPr lang="en-US" altLang="ja-JP" b="1" dirty="0" smtClean="0">
                <a:latin typeface="Cambria" pitchFamily="18" charset="0"/>
              </a:rPr>
              <a:t>Total: 1.0 W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499992" y="2060848"/>
            <a:ext cx="4320480" cy="29523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Inner shield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Radiation from 80 K: 1.3 W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Conductance: 0.8 W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Scattered Light: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5 W</a:t>
            </a:r>
            <a:r>
              <a:rPr lang="en-US" altLang="ja-JP" dirty="0" smtClean="0">
                <a:latin typeface="Cambria" pitchFamily="18" charset="0"/>
              </a:rPr>
              <a:t> (10 ppm)</a:t>
            </a:r>
          </a:p>
          <a:p>
            <a:pPr marL="301943" lvl="1" indent="0">
              <a:buFont typeface="Symbol" pitchFamily="18" charset="2"/>
              <a:buNone/>
            </a:pPr>
            <a:r>
              <a:rPr lang="en-US" altLang="ja-JP" b="1" dirty="0" smtClean="0">
                <a:latin typeface="Cambria" pitchFamily="18" charset="0"/>
              </a:rPr>
              <a:t>Total: 7.1 W</a:t>
            </a:r>
          </a:p>
        </p:txBody>
      </p:sp>
    </p:spTree>
    <p:extLst>
      <p:ext uri="{BB962C8B-B14F-4D97-AF65-F5344CB8AC3E}">
        <p14:creationId xmlns:p14="http://schemas.microsoft.com/office/powerpoint/2010/main" val="354949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448080"/>
            <a:ext cx="5472608" cy="1252728"/>
          </a:xfrm>
        </p:spPr>
        <p:txBody>
          <a:bodyPr>
            <a:noAutofit/>
          </a:bodyPr>
          <a:lstStyle/>
          <a:p>
            <a:r>
              <a:rPr kumimoji="1" lang="en-US" altLang="ja-JP" sz="4000" dirty="0" smtClean="0"/>
              <a:t>Heat Extraction Scheme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144430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In the new heat extraction scheme, </a:t>
            </a:r>
            <a:r>
              <a:rPr lang="en-US" altLang="ja-JP" b="1" dirty="0" smtClean="0">
                <a:solidFill>
                  <a:srgbClr val="002060"/>
                </a:solidFill>
                <a:latin typeface="Cambria" pitchFamily="18" charset="0"/>
              </a:rPr>
              <a:t>mirror temperature </a:t>
            </a:r>
            <a:r>
              <a:rPr lang="en-US" altLang="ja-JP" dirty="0" smtClean="0">
                <a:latin typeface="Cambria" pitchFamily="18" charset="0"/>
              </a:rPr>
              <a:t>would not be raised, even if large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scattered light </a:t>
            </a:r>
            <a:r>
              <a:rPr lang="en-US" altLang="ja-JP" dirty="0" smtClean="0">
                <a:latin typeface="Cambria" pitchFamily="18" charset="0"/>
              </a:rPr>
              <a:t>attacks the shield.</a:t>
            </a:r>
            <a:endParaRPr lang="en-US" altLang="ja-JP" b="1" dirty="0" smtClean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6" y="3361134"/>
            <a:ext cx="77628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6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Thermal Conductivity of High Pure Aluminum</a:t>
            </a:r>
            <a:endParaRPr kumimoji="1" lang="ja-JP" altLang="en-US" dirty="0"/>
          </a:p>
        </p:txBody>
      </p:sp>
      <p:pic>
        <p:nvPicPr>
          <p:cNvPr id="11" name="図 3" descr="熱伝導率データ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12726"/>
            <a:ext cx="57435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593725" y="1898601"/>
            <a:ext cx="39782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b="1" dirty="0">
                <a:solidFill>
                  <a:srgbClr val="FF0000"/>
                </a:solidFill>
                <a:latin typeface="Cambria" pitchFamily="18" charset="0"/>
              </a:rPr>
              <a:t>40,000 W/m/K @ 6K</a:t>
            </a:r>
            <a:endParaRPr lang="ja-JP" altLang="en-US" sz="2800" b="1" dirty="0">
              <a:solidFill>
                <a:srgbClr val="FF0000"/>
              </a:solidFill>
              <a:latin typeface="Cambria" pitchFamily="18" charset="0"/>
              <a:ea typeface="ＭＳ ゴシック" charset="-128"/>
            </a:endParaRPr>
          </a:p>
        </p:txBody>
      </p:sp>
      <p:sp>
        <p:nvSpPr>
          <p:cNvPr id="13" name="テキスト ボックス 5"/>
          <p:cNvSpPr txBox="1">
            <a:spLocks noChangeArrowheads="1"/>
          </p:cNvSpPr>
          <p:nvPr/>
        </p:nvSpPr>
        <p:spPr bwMode="auto">
          <a:xfrm>
            <a:off x="1215405" y="2967038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>
                <a:latin typeface="Cambria" pitchFamily="18" charset="0"/>
              </a:rPr>
              <a:t>6N Aluminum</a:t>
            </a:r>
            <a:endParaRPr lang="ja-JP" altLang="en-US" i="1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213100" y="2674764"/>
            <a:ext cx="1022350" cy="519112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1331640" y="4901406"/>
            <a:ext cx="2824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 dirty="0">
                <a:latin typeface="Cambria" pitchFamily="18" charset="0"/>
              </a:rPr>
              <a:t>2N Aluminum</a:t>
            </a:r>
          </a:p>
          <a:p>
            <a:r>
              <a:rPr lang="en-US" altLang="ja-JP" i="1" dirty="0">
                <a:latin typeface="Cambria" pitchFamily="18" charset="0"/>
              </a:rPr>
              <a:t>~Type A-1070</a:t>
            </a:r>
            <a:endParaRPr lang="ja-JP" altLang="en-US" i="1" dirty="0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3230563" y="4943301"/>
            <a:ext cx="1022350" cy="51911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384800" y="1803248"/>
            <a:ext cx="897467" cy="4449600"/>
          </a:xfrm>
          <a:prstGeom prst="rect">
            <a:avLst/>
          </a:prstGeom>
          <a:gradFill flip="none" rotWithShape="1">
            <a:gsLst>
              <a:gs pos="26000">
                <a:schemeClr val="bg1">
                  <a:alpha val="20000"/>
                </a:schemeClr>
              </a:gs>
              <a:gs pos="100000">
                <a:srgbClr val="000000">
                  <a:alpha val="2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7552267" y="1803248"/>
            <a:ext cx="694267" cy="4449600"/>
          </a:xfrm>
          <a:prstGeom prst="rect">
            <a:avLst/>
          </a:prstGeom>
          <a:gradFill flip="none" rotWithShape="1">
            <a:gsLst>
              <a:gs pos="26000">
                <a:schemeClr val="bg1">
                  <a:alpha val="20000"/>
                </a:schemeClr>
              </a:gs>
              <a:gs pos="100000">
                <a:srgbClr val="000000">
                  <a:alpha val="20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テキスト ボックス 12"/>
          <p:cNvSpPr txBox="1">
            <a:spLocks noChangeArrowheads="1"/>
          </p:cNvSpPr>
          <p:nvPr/>
        </p:nvSpPr>
        <p:spPr bwMode="auto">
          <a:xfrm>
            <a:off x="4646613" y="5168726"/>
            <a:ext cx="2025650" cy="3683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 dirty="0">
                <a:latin typeface="Cambria" pitchFamily="18" charset="0"/>
              </a:rPr>
              <a:t>For inner shield</a:t>
            </a:r>
            <a:endParaRPr lang="ja-JP" altLang="en-US" sz="1800" i="1" dirty="0">
              <a:latin typeface="Cambria" pitchFamily="18" charset="0"/>
              <a:ea typeface="ＭＳ ゴシック" charset="-128"/>
            </a:endParaRPr>
          </a:p>
        </p:txBody>
      </p:sp>
      <p:sp>
        <p:nvSpPr>
          <p:cNvPr id="21" name="テキスト ボックス 13"/>
          <p:cNvSpPr txBox="1">
            <a:spLocks noChangeArrowheads="1"/>
          </p:cNvSpPr>
          <p:nvPr/>
        </p:nvSpPr>
        <p:spPr bwMode="auto">
          <a:xfrm>
            <a:off x="6824663" y="4398789"/>
            <a:ext cx="2025650" cy="369887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>
                <a:latin typeface="Cambria" pitchFamily="18" charset="0"/>
              </a:rPr>
              <a:t>For outer shield</a:t>
            </a:r>
            <a:endParaRPr lang="ja-JP" altLang="en-US" sz="1800" i="1">
              <a:latin typeface="Cambria" pitchFamily="18" charset="0"/>
              <a:ea typeface="ＭＳ ゴシック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3263900" y="3216101"/>
            <a:ext cx="1022350" cy="51911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16"/>
          <p:cNvSpPr txBox="1">
            <a:spLocks noChangeArrowheads="1"/>
          </p:cNvSpPr>
          <p:nvPr/>
        </p:nvSpPr>
        <p:spPr bwMode="auto">
          <a:xfrm>
            <a:off x="1584722" y="3533254"/>
            <a:ext cx="1835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i="1" dirty="0">
                <a:latin typeface="Cambria" pitchFamily="18" charset="0"/>
              </a:rPr>
              <a:t>5N up Al</a:t>
            </a:r>
          </a:p>
          <a:p>
            <a:r>
              <a:rPr lang="en-US" altLang="ja-JP" i="1" dirty="0">
                <a:latin typeface="Cambria" pitchFamily="18" charset="0"/>
              </a:rPr>
              <a:t>RRR=3000</a:t>
            </a:r>
            <a:endParaRPr lang="ja-JP" altLang="en-US" i="1" dirty="0">
              <a:latin typeface="Cambria" pitchFamily="18" charset="0"/>
              <a:ea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8078"/>
            <a:ext cx="4536504" cy="36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76072"/>
            <a:ext cx="5370836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 </a:t>
            </a:r>
            <a:br>
              <a:rPr lang="en-US" altLang="ja-JP" sz="3600" dirty="0" smtClean="0"/>
            </a:br>
            <a:r>
              <a:rPr lang="en-US" altLang="ja-JP" sz="3600" dirty="0" smtClean="0"/>
              <a:t>TF </a:t>
            </a:r>
            <a:r>
              <a:rPr lang="en-US" altLang="ja-JP" sz="3600" dirty="0" smtClean="0"/>
              <a:t>Calculation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0427" y="2813372"/>
            <a:ext cx="4433581" cy="147972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1800" dirty="0" smtClean="0">
                <a:latin typeface="Cambria" pitchFamily="18" charset="0"/>
              </a:rPr>
              <a:t>Pure al</a:t>
            </a:r>
            <a:r>
              <a:rPr lang="en-US" altLang="ja-JP" sz="1800" dirty="0" smtClean="0">
                <a:latin typeface="Cambria" pitchFamily="18" charset="0"/>
              </a:rPr>
              <a:t>uminum (E=68 </a:t>
            </a:r>
            <a:r>
              <a:rPr lang="en-US" altLang="ja-JP" sz="1800" dirty="0" err="1" smtClean="0">
                <a:latin typeface="Cambria" pitchFamily="18" charset="0"/>
              </a:rPr>
              <a:t>GPa</a:t>
            </a:r>
            <a:r>
              <a:rPr lang="en-US" altLang="ja-JP" sz="1800" dirty="0" smtClean="0">
                <a:latin typeface="Cambria" pitchFamily="18" charset="0"/>
              </a:rPr>
              <a:t>),</a:t>
            </a:r>
            <a:r>
              <a:rPr lang="ja-JP" altLang="en-US" sz="1800" dirty="0" smtClean="0">
                <a:latin typeface="Cambria" pitchFamily="18" charset="0"/>
              </a:rPr>
              <a:t> </a:t>
            </a:r>
            <a:r>
              <a:rPr lang="en-US" altLang="ja-JP" sz="1800" dirty="0" smtClean="0">
                <a:latin typeface="Cambria" pitchFamily="18" charset="0"/>
              </a:rPr>
              <a:t>Φ1 mm</a:t>
            </a:r>
          </a:p>
          <a:p>
            <a:r>
              <a:rPr lang="en-US" altLang="ja-JP" sz="1800" dirty="0" smtClean="0">
                <a:latin typeface="Cambria" pitchFamily="18" charset="0"/>
              </a:rPr>
              <a:t>Half-ellipsoid (a=400 mm, b=200 mm)</a:t>
            </a:r>
          </a:p>
          <a:p>
            <a:r>
              <a:rPr lang="en-US" altLang="ja-JP" sz="1800" dirty="0" smtClean="0">
                <a:latin typeface="Cambria" pitchFamily="18" charset="0"/>
              </a:rPr>
              <a:t>Loss angle: 10</a:t>
            </a:r>
            <a:r>
              <a:rPr lang="en-US" altLang="ja-JP" sz="1800" baseline="30000" dirty="0" smtClean="0">
                <a:latin typeface="Cambria" pitchFamily="18" charset="0"/>
              </a:rPr>
              <a:t>-4</a:t>
            </a:r>
          </a:p>
          <a:p>
            <a:endParaRPr lang="en-US" altLang="ja-JP" sz="1800" dirty="0" smtClean="0">
              <a:latin typeface="Cambria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95536" y="2276872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FEM Simulation Done by Y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ja-JP" sz="16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Aso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(JGW-G1000108)</a:t>
            </a:r>
            <a:endParaRPr lang="ja-JP" altLang="en-US" sz="1600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2664296" cy="2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664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2204864"/>
            <a:ext cx="8208911" cy="402676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mbria" pitchFamily="18" charset="0"/>
              </a:rPr>
              <a:t>Attenuate seismic noise</a:t>
            </a:r>
          </a:p>
          <a:p>
            <a:endParaRPr lang="en-US" altLang="ja-JP" dirty="0">
              <a:latin typeface="Cambria" pitchFamily="18" charset="0"/>
            </a:endParaRPr>
          </a:p>
          <a:p>
            <a:endParaRPr lang="en-US" altLang="ja-JP" dirty="0">
              <a:latin typeface="Cambria" pitchFamily="18" charset="0"/>
            </a:endParaRPr>
          </a:p>
          <a:p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Cool down test masses</a:t>
            </a:r>
            <a:endParaRPr lang="en-US" altLang="ja-JP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048672" cy="154076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Basic Requirement for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KAGRA Test Mass Suspension</a:t>
            </a:r>
            <a:endParaRPr kumimoji="1" lang="ja-JP" altLang="en-US" sz="3600" b="1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99592" y="2629361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Test Mass Displacement</a:t>
            </a:r>
          </a:p>
          <a:p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&lt; 3 x 10</a:t>
            </a:r>
            <a:r>
              <a:rPr lang="en-US" altLang="ja-JP" sz="3200" b="1" baseline="30000" dirty="0" smtClean="0">
                <a:solidFill>
                  <a:srgbClr val="00B050"/>
                </a:solidFill>
                <a:latin typeface="Cambria" pitchFamily="18" charset="0"/>
              </a:rPr>
              <a:t>-20</a:t>
            </a:r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 m/</a:t>
            </a:r>
            <a:r>
              <a:rPr lang="ja-JP" altLang="en-US" sz="3200" b="1" dirty="0" smtClean="0">
                <a:solidFill>
                  <a:srgbClr val="00B050"/>
                </a:solidFill>
                <a:latin typeface="Cambria" pitchFamily="18" charset="0"/>
              </a:rPr>
              <a:t>√</a:t>
            </a:r>
            <a:r>
              <a:rPr lang="en-US" altLang="ja-JP" sz="3200" b="1" dirty="0" smtClean="0">
                <a:solidFill>
                  <a:srgbClr val="00B050"/>
                </a:solidFill>
                <a:latin typeface="Cambria" pitchFamily="18" charset="0"/>
              </a:rPr>
              <a:t>Hz @ 10 Hz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92253" y="4374396"/>
            <a:ext cx="40642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latin typeface="Cambria" pitchFamily="18" charset="0"/>
              </a:rPr>
              <a:t>Mirror Temp.  ~ </a:t>
            </a:r>
            <a:r>
              <a:rPr lang="en-US" altLang="ja-JP" sz="3200" b="1" dirty="0">
                <a:solidFill>
                  <a:srgbClr val="FF0000"/>
                </a:solidFill>
                <a:latin typeface="Cambria" pitchFamily="18" charset="0"/>
              </a:rPr>
              <a:t>20 K</a:t>
            </a:r>
          </a:p>
        </p:txBody>
      </p:sp>
    </p:spTree>
    <p:extLst>
      <p:ext uri="{BB962C8B-B14F-4D97-AF65-F5344CB8AC3E}">
        <p14:creationId xmlns:p14="http://schemas.microsoft.com/office/powerpoint/2010/main" val="4142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740411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-27384"/>
            <a:ext cx="5370836" cy="1252728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b="1" dirty="0" smtClean="0">
                <a:solidFill>
                  <a:schemeClr val="tx1"/>
                </a:solidFill>
              </a:rPr>
              <a:t>Heat Link</a:t>
            </a:r>
            <a:br>
              <a:rPr lang="en-US" altLang="ja-JP" sz="3200" b="1" dirty="0" smtClean="0">
                <a:solidFill>
                  <a:schemeClr val="tx1"/>
                </a:solidFill>
              </a:rPr>
            </a:br>
            <a:r>
              <a:rPr lang="en-US" altLang="ja-JP" sz="3200" b="1" dirty="0" smtClean="0">
                <a:solidFill>
                  <a:schemeClr val="tx1"/>
                </a:solidFill>
              </a:rPr>
              <a:t>Transfer Functions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41</a:t>
            </a:fld>
            <a:endParaRPr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612"/>
            <a:ext cx="7691109" cy="679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44624"/>
            <a:ext cx="5370836" cy="72008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b="1" dirty="0" smtClean="0">
                <a:solidFill>
                  <a:schemeClr val="tx1"/>
                </a:solidFill>
              </a:rPr>
              <a:t>Heat Link TFs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Seismic Noise via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Couplings from the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vertical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motion is dominant above 3  Hz.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54380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732240" y="5282624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48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Links with Half Diameters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100811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How about decreasing the fiber thickness,</a:t>
            </a:r>
            <a:b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from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Φ1.0 mm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to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Φ0.5 mm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?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787110" y="2780928"/>
            <a:ext cx="6161154" cy="259228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Heat conductivity per link: x 1/4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Necessary number of links: x 4</a:t>
            </a:r>
          </a:p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Spring constant per link: x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sym typeface="Wingdings" pitchFamily="2" charset="2"/>
              </a:rPr>
              <a:t>1/16</a:t>
            </a:r>
          </a:p>
          <a:p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Total stiffness: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1/4</a:t>
            </a:r>
          </a:p>
          <a:p>
            <a:r>
              <a:rPr lang="en-US" altLang="ja-JP" dirty="0" smtClean="0">
                <a:latin typeface="Cambria" pitchFamily="18" charset="0"/>
                <a:sym typeface="Wingdings" pitchFamily="2" charset="2"/>
              </a:rPr>
              <a:t>Heat link total mass: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  <a:sym typeface="Wingdings" pitchFamily="2" charset="2"/>
              </a:rPr>
              <a:t>Same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535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 Design 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23595" y="2060848"/>
            <a:ext cx="3468885" cy="1728192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Push heavy 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latform to the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room temperature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part.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3643"/>
            <a:ext cx="517207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423595" y="3518380"/>
            <a:ext cx="3468885" cy="86409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dirty="0" smtClean="0">
                <a:latin typeface="Cambria" pitchFamily="18" charset="0"/>
              </a:rPr>
              <a:t>Decrease the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initial cooling time.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423595" y="4581128"/>
            <a:ext cx="3468885" cy="14401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Another vibration shortcut occurs between IM and IRM</a:t>
            </a:r>
            <a:endParaRPr lang="en-US" altLang="ja-JP" b="1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0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</a:t>
            </a:r>
            <a:br>
              <a:rPr lang="en-US" altLang="ja-JP" sz="3600" dirty="0" smtClean="0"/>
            </a:br>
            <a:r>
              <a:rPr lang="en-US" altLang="ja-JP" sz="3600" dirty="0" smtClean="0"/>
              <a:t>Initial Cooling Time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145110"/>
            <a:ext cx="87058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70" y="1556792"/>
            <a:ext cx="1800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50" y="1556792"/>
            <a:ext cx="1965581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976190"/>
            <a:ext cx="2458945" cy="660721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b="1" dirty="0" smtClean="0">
                <a:latin typeface="Cambria" pitchFamily="18" charset="0"/>
              </a:rPr>
              <a:t>Current Design</a:t>
            </a:r>
            <a:endParaRPr lang="en-US" altLang="ja-JP" b="1" dirty="0" smtClean="0">
              <a:latin typeface="Cambria" pitchFamily="18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4720175" y="1976190"/>
            <a:ext cx="2228089" cy="66072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Hot Platform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6272915" y="4653136"/>
            <a:ext cx="2592288" cy="50405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1 week earlier!!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4176464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Hot Platform</a:t>
            </a:r>
            <a:br>
              <a:rPr lang="en-US" altLang="ja-JP" sz="3600" dirty="0" smtClean="0"/>
            </a:br>
            <a:r>
              <a:rPr lang="en-US" altLang="ja-JP" sz="3600" dirty="0" smtClean="0"/>
              <a:t>Seismic Noise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2260278" y="4365104"/>
            <a:ext cx="2947293" cy="5760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" y="2492896"/>
            <a:ext cx="72220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05074" cy="283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12160" y="3356992"/>
            <a:ext cx="3036837" cy="158417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Due to the </a:t>
            </a:r>
            <a:r>
              <a:rPr lang="en-US" altLang="ja-JP" sz="2000" b="1" dirty="0" smtClean="0">
                <a:solidFill>
                  <a:srgbClr val="7030A0"/>
                </a:solidFill>
                <a:latin typeface="Cambria" pitchFamily="18" charset="0"/>
              </a:rPr>
              <a:t>vibration shortcut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, seismic noise gets larger </a:t>
            </a:r>
            <a:r>
              <a:rPr lang="en-US" altLang="ja-JP" sz="2000" b="1" dirty="0" smtClean="0">
                <a:solidFill>
                  <a:srgbClr val="FF0000"/>
                </a:solidFill>
                <a:latin typeface="Cambria" pitchFamily="18" charset="0"/>
              </a:rPr>
              <a:t>above 10  Hz </a:t>
            </a:r>
            <a:r>
              <a:rPr lang="en-US" altLang="ja-JP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in ~1 order of magnitude</a:t>
            </a: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7304657" y="1988840"/>
            <a:ext cx="291679" cy="122413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5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Heat Links with Half Diameters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839340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Only better at </a:t>
            </a:r>
            <a:r>
              <a:rPr lang="en-US" altLang="ja-JP" b="1" dirty="0" smtClean="0">
                <a:solidFill>
                  <a:srgbClr val="7030A0"/>
                </a:solidFill>
                <a:latin typeface="Cambria" pitchFamily="18" charset="0"/>
              </a:rPr>
              <a:t>1-3 Hz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, not so good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above 10 Hz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868144" y="5085184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3435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2851274" y="2420888"/>
            <a:ext cx="352574" cy="12961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140598" y="2420888"/>
            <a:ext cx="871562" cy="23762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Torsion Mode Damping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6953242" cy="57606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Eddy current damping for yaw modes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0" y="1628800"/>
            <a:ext cx="1687718" cy="522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7" y="2908595"/>
            <a:ext cx="6274417" cy="266429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6768244" y="2852936"/>
            <a:ext cx="1044116" cy="2520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812360" y="2564904"/>
            <a:ext cx="576064" cy="60006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3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Torsion Mode Damping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1046" y="1844824"/>
            <a:ext cx="7745330" cy="792088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Torsion modes of the single wire suspensions would be sufficiently damped by the eddy current damper.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700"/>
            <a:ext cx="54959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676675" cy="315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660232" y="3214717"/>
            <a:ext cx="1795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Damping time: </a:t>
            </a:r>
          </a:p>
          <a:p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1~2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min.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755576" y="5767404"/>
            <a:ext cx="4799790" cy="46990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Mirror yaw angle response to applied torque</a:t>
            </a:r>
            <a:endParaRPr lang="en-US" altLang="ja-JP" sz="1600" b="1" dirty="0" smtClean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328592" cy="1252728"/>
          </a:xfrm>
        </p:spPr>
        <p:txBody>
          <a:bodyPr>
            <a:normAutofit fontScale="90000"/>
          </a:bodyPr>
          <a:lstStyle/>
          <a:p>
            <a:r>
              <a:rPr lang="en-US" altLang="ja-JP" sz="3600" u="sng" dirty="0" smtClean="0">
                <a:solidFill>
                  <a:srgbClr val="FFFF00"/>
                </a:solidFill>
              </a:rPr>
              <a:t>S</a:t>
            </a:r>
            <a:r>
              <a:rPr lang="en-US" altLang="ja-JP" sz="3600" dirty="0" smtClean="0"/>
              <a:t>eismic </a:t>
            </a:r>
            <a:r>
              <a:rPr lang="en-US" altLang="ja-JP" sz="3600" u="sng" dirty="0" smtClean="0">
                <a:solidFill>
                  <a:srgbClr val="FFFF00"/>
                </a:solidFill>
              </a:rPr>
              <a:t>A</a:t>
            </a:r>
            <a:r>
              <a:rPr lang="en-US" altLang="ja-JP" sz="3600" dirty="0" smtClean="0"/>
              <a:t>ttenuation </a:t>
            </a:r>
            <a:r>
              <a:rPr lang="en-US" altLang="ja-JP" sz="3600" u="sng" dirty="0" smtClean="0">
                <a:solidFill>
                  <a:srgbClr val="FFFF00"/>
                </a:solidFill>
              </a:rPr>
              <a:t>S</a:t>
            </a:r>
            <a:r>
              <a:rPr lang="en-US" altLang="ja-JP" sz="3600" dirty="0" smtClean="0"/>
              <a:t>ystem  for KAGRA Test Mass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2012/5/15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U ターン矢印 28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467544" y="188640"/>
            <a:ext cx="0" cy="640871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9679" y="3275692"/>
            <a:ext cx="8499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~14 m</a:t>
            </a:r>
            <a:endParaRPr lang="ja-JP" alt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コンテンツ プレースホルダー 2"/>
          <p:cNvSpPr txBox="1">
            <a:spLocks/>
          </p:cNvSpPr>
          <p:nvPr/>
        </p:nvSpPr>
        <p:spPr>
          <a:xfrm>
            <a:off x="2372161" y="1931031"/>
            <a:ext cx="6016263" cy="93610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Cambria" pitchFamily="18" charset="0"/>
              </a:rPr>
              <a:t>Seismic vibration transmits to the mirror in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two different paths</a:t>
            </a:r>
          </a:p>
        </p:txBody>
      </p:sp>
      <p:sp>
        <p:nvSpPr>
          <p:cNvPr id="37" name="U ターン矢印 36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>
          <a:xfrm>
            <a:off x="3004002" y="3126769"/>
            <a:ext cx="4664342" cy="1670383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From </a:t>
            </a:r>
            <a:r>
              <a:rPr lang="en-US" altLang="ja-JP" b="1" dirty="0">
                <a:solidFill>
                  <a:srgbClr val="0070C0"/>
                </a:solidFill>
                <a:latin typeface="Cambria" pitchFamily="18" charset="0"/>
              </a:rPr>
              <a:t>the top through the attenuation </a:t>
            </a:r>
            <a:r>
              <a:rPr lang="en-US" altLang="ja-JP" b="1" dirty="0" smtClean="0">
                <a:solidFill>
                  <a:srgbClr val="0070C0"/>
                </a:solidFill>
                <a:latin typeface="Cambria" pitchFamily="18" charset="0"/>
              </a:rPr>
              <a:t>chain</a:t>
            </a:r>
            <a:endParaRPr lang="en-US" altLang="ja-JP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457200" indent="-457200">
              <a:buAutoNum type="arabicPeriod"/>
            </a:pP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From the wall of the cryostat through heat links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②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Effect on Angular Motion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35696" y="1988840"/>
            <a:ext cx="2448271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RMS: 0.5 </a:t>
            </a:r>
            <a:r>
              <a:rPr lang="en-US" altLang="ja-JP" b="1" dirty="0" err="1" smtClean="0">
                <a:solidFill>
                  <a:srgbClr val="00B050"/>
                </a:solidFill>
                <a:latin typeface="Cambria" pitchFamily="18" charset="0"/>
              </a:rPr>
              <a:t>μrad</a:t>
            </a:r>
            <a:endParaRPr lang="en-US" altLang="ja-JP" b="1" dirty="0" smtClean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12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0665"/>
            <a:ext cx="62132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 flipH="1">
            <a:off x="1547664" y="2430665"/>
            <a:ext cx="612068" cy="7103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154" y="1700808"/>
            <a:ext cx="7887262" cy="504056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Heat transferred via </a:t>
            </a:r>
            <a:r>
              <a:rPr lang="en-US" altLang="ja-JP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pure aluminum heat links.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32656"/>
            <a:ext cx="4650756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Cryogenics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761485" cy="2736304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724128" cy="401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43608" y="2348880"/>
            <a:ext cx="5976664" cy="504056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chemeClr val="tx1"/>
                </a:solidFill>
                <a:latin typeface="Cambria" pitchFamily="18" charset="0"/>
              </a:rPr>
              <a:t>We need </a:t>
            </a:r>
            <a:r>
              <a:rPr lang="en-US" altLang="ja-JP" b="1" dirty="0" smtClean="0">
                <a:solidFill>
                  <a:srgbClr val="FF0000"/>
                </a:solidFill>
                <a:latin typeface="Cambria" pitchFamily="18" charset="0"/>
              </a:rPr>
              <a:t>Φ1 mm, L=1 m heat links </a:t>
            </a:r>
            <a:r>
              <a:rPr lang="en-US" altLang="ja-JP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ja-JP" b="1" dirty="0" smtClean="0">
                <a:solidFill>
                  <a:srgbClr val="C00000"/>
                </a:solidFill>
                <a:latin typeface="Cambria" pitchFamily="18" charset="0"/>
              </a:rPr>
              <a:t> 7~8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7884368" y="2600908"/>
            <a:ext cx="216024" cy="12601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11" idx="3"/>
          </p:cNvCxnSpPr>
          <p:nvPr/>
        </p:nvCxnSpPr>
        <p:spPr>
          <a:xfrm flipH="1">
            <a:off x="7020272" y="2600908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1259632" y="3212976"/>
            <a:ext cx="2664296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Thermal simulation</a:t>
            </a:r>
            <a:b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Done by Y. </a:t>
            </a:r>
            <a:r>
              <a:rPr lang="en-US" altLang="ja-JP" sz="16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Sakakibara</a:t>
            </a:r>
            <a:endParaRPr lang="en-US" altLang="ja-JP" sz="16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604588" y="6453336"/>
            <a:ext cx="2215884" cy="28328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kumimoji="1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US" altLang="ja-JP" sz="16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(Φ1.6 mm, L=30cm)</a:t>
            </a:r>
            <a:endParaRPr lang="en-US" altLang="ja-JP" sz="1600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5265"/>
            <a:ext cx="4011739" cy="320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5460" y="376072"/>
            <a:ext cx="5370836" cy="125272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Mechanical Property of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 smtClean="0"/>
              <a:t>GWADW 2012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4B457-6CE1-44F8-A504-AA90750AD1E5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944637"/>
            <a:ext cx="8064896" cy="763785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Cambria" pitchFamily="18" charset="0"/>
              </a:rPr>
              <a:t>A heat link works as a soft spring </a:t>
            </a:r>
            <a:r>
              <a:rPr lang="en-US" altLang="ja-JP" sz="1800" b="1" dirty="0" smtClean="0">
                <a:latin typeface="Cambria" pitchFamily="18" charset="0"/>
              </a:rPr>
              <a:t>(f</a:t>
            </a:r>
            <a:r>
              <a:rPr lang="en-US" altLang="ja-JP" sz="1800" b="1" baseline="-25000" dirty="0" smtClean="0">
                <a:latin typeface="Cambria" pitchFamily="18" charset="0"/>
              </a:rPr>
              <a:t>0</a:t>
            </a:r>
            <a:r>
              <a:rPr lang="en-US" altLang="ja-JP" sz="1800" b="1" dirty="0" smtClean="0">
                <a:latin typeface="Cambria" pitchFamily="18" charset="0"/>
              </a:rPr>
              <a:t>~</a:t>
            </a:r>
            <a:r>
              <a:rPr lang="en-US" altLang="ja-JP" sz="1800" b="1" dirty="0" smtClean="0">
                <a:solidFill>
                  <a:srgbClr val="7030A0"/>
                </a:solidFill>
                <a:latin typeface="Cambria" pitchFamily="18" charset="0"/>
              </a:rPr>
              <a:t>10</a:t>
            </a:r>
            <a:r>
              <a:rPr lang="en-US" altLang="ja-JP" sz="1800" b="1" dirty="0" smtClean="0">
                <a:latin typeface="Cambria" pitchFamily="18" charset="0"/>
              </a:rPr>
              <a:t> </a:t>
            </a:r>
            <a:r>
              <a:rPr lang="en-US" altLang="ja-JP" sz="1800" b="1" dirty="0" err="1" smtClean="0">
                <a:latin typeface="Cambria" pitchFamily="18" charset="0"/>
              </a:rPr>
              <a:t>mHz</a:t>
            </a:r>
            <a:r>
              <a:rPr lang="en-US" altLang="ja-JP" sz="1800" b="1" dirty="0" smtClean="0">
                <a:latin typeface="Cambria" pitchFamily="18" charset="0"/>
              </a:rPr>
              <a:t>)</a:t>
            </a:r>
            <a:br>
              <a:rPr lang="en-US" altLang="ja-JP" sz="1800" b="1" dirty="0" smtClean="0">
                <a:latin typeface="Cambria" pitchFamily="18" charset="0"/>
              </a:rPr>
            </a:br>
            <a:r>
              <a:rPr lang="en-US" altLang="ja-JP" dirty="0" smtClean="0">
                <a:latin typeface="Cambria" pitchFamily="18" charset="0"/>
              </a:rPr>
              <a:t>with </a:t>
            </a:r>
            <a:r>
              <a:rPr lang="en-US" altLang="ja-JP" b="1" dirty="0" smtClean="0">
                <a:solidFill>
                  <a:srgbClr val="00B050"/>
                </a:solidFill>
                <a:latin typeface="Cambria" pitchFamily="18" charset="0"/>
              </a:rPr>
              <a:t>violin modes </a:t>
            </a:r>
            <a:r>
              <a:rPr lang="en-US" altLang="ja-JP" dirty="0" smtClean="0">
                <a:latin typeface="Cambria" pitchFamily="18" charset="0"/>
              </a:rPr>
              <a:t>above ~1 Hz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067944" y="2924944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FEM Simulation Done by Y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en-US" altLang="ja-JP" sz="16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Aso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(JGW-G1000108)</a:t>
            </a:r>
            <a:endParaRPr lang="ja-JP" altLang="en-US" sz="1600" dirty="0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664296" cy="2184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338328"/>
            <a:ext cx="5760640" cy="125272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Estimation of Seismic Noise via Heat Links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7" y="1844824"/>
            <a:ext cx="8208911" cy="79208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Simulation Tool: 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3-D rigid-body model simulation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36496" cy="348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820888" y="2226350"/>
            <a:ext cx="4783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T. </a:t>
            </a:r>
            <a:r>
              <a:rPr lang="en-US" altLang="ja-JP" sz="16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Sekiguchi</a:t>
            </a:r>
            <a:r>
              <a:rPr lang="en-US" altLang="ja-JP" sz="1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, Master Thesis </a:t>
            </a:r>
            <a:r>
              <a:rPr lang="en-US" altLang="ja-JP" sz="16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(JGW-P1200770)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0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60" y="338328"/>
            <a:ext cx="4680520" cy="1252728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Calculation Result</a:t>
            </a:r>
            <a:endParaRPr kumimoji="1" lang="ja-JP" altLang="en-US" sz="4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2012/5/15</a:t>
            </a: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986238" y="6201166"/>
            <a:ext cx="1161826" cy="365125"/>
          </a:xfrm>
        </p:spPr>
        <p:txBody>
          <a:bodyPr/>
          <a:lstStyle/>
          <a:p>
            <a:fld id="{AD24B457-6CE1-44F8-A504-AA90750AD1E5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02"/>
            <a:ext cx="2211915" cy="68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U ターン矢印 9"/>
          <p:cNvSpPr/>
          <p:nvPr/>
        </p:nvSpPr>
        <p:spPr>
          <a:xfrm flipH="1">
            <a:off x="1043608" y="140635"/>
            <a:ext cx="720080" cy="840093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U ターン矢印 10"/>
          <p:cNvSpPr/>
          <p:nvPr/>
        </p:nvSpPr>
        <p:spPr>
          <a:xfrm flipH="1">
            <a:off x="1043608" y="5253203"/>
            <a:ext cx="534916" cy="624069"/>
          </a:xfrm>
          <a:prstGeom prst="uturnArrow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418340" y="1095127"/>
            <a:ext cx="561372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solidFill>
                  <a:srgbClr val="0070C0"/>
                </a:solidFill>
                <a:latin typeface="Cambria" pitchFamily="18" charset="0"/>
              </a:rPr>
              <a:t>①</a:t>
            </a:r>
            <a:r>
              <a:rPr lang="en-US" altLang="ja-JP" sz="24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ja-JP" altLang="en-US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418340" y="4789385"/>
            <a:ext cx="492443" cy="4616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rgbClr val="00B050"/>
                </a:solidFill>
              </a:rPr>
              <a:t>②</a:t>
            </a:r>
            <a:endParaRPr lang="ja-JP" altLang="en-US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520065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784" y="5805264"/>
            <a:ext cx="5472608" cy="432048"/>
          </a:xfr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Cambria" pitchFamily="18" charset="0"/>
              </a:rPr>
              <a:t>Polluting detector sensitivity above 10 Hz !!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68344" y="4418528"/>
            <a:ext cx="136815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* Assuming 1% coupling</a:t>
            </a:r>
          </a:p>
          <a:p>
            <a:r>
              <a:rPr lang="en-US" altLang="ja-JP" sz="1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from vertical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85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4244</TotalTime>
  <Words>1316</Words>
  <Application>Microsoft Office PowerPoint</Application>
  <PresentationFormat>画面に合わせる (4:3)</PresentationFormat>
  <Paragraphs>343</Paragraphs>
  <Slides>50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ウェーブ</vt:lpstr>
      <vt:lpstr>External forces from heat links in cryogenic suspensions</vt:lpstr>
      <vt:lpstr>About this Talk</vt:lpstr>
      <vt:lpstr>Seismic Noise from Heat Links</vt:lpstr>
      <vt:lpstr>Basic Requirement for KAGRA Test Mass Suspension</vt:lpstr>
      <vt:lpstr>Seismic Attenuation System  for KAGRA Test Mass</vt:lpstr>
      <vt:lpstr>Cryogenics</vt:lpstr>
      <vt:lpstr>Mechanical Property of Heat Links</vt:lpstr>
      <vt:lpstr>Estimation of Seismic Noise via Heat Links</vt:lpstr>
      <vt:lpstr>Calculation Result</vt:lpstr>
      <vt:lpstr>To Make Matters Worse ..</vt:lpstr>
      <vt:lpstr>Vibration Inside the Cryostat in CLIO</vt:lpstr>
      <vt:lpstr>In Worse Case</vt:lpstr>
      <vt:lpstr>Improved Design</vt:lpstr>
      <vt:lpstr>Consideration on Cooling</vt:lpstr>
      <vt:lpstr>After Improving Wiring</vt:lpstr>
      <vt:lpstr>After Improving Wiring</vt:lpstr>
      <vt:lpstr>Possible Ideas of Further Improvement</vt:lpstr>
      <vt:lpstr>Another Consideration</vt:lpstr>
      <vt:lpstr>Effect on Angular Motion</vt:lpstr>
      <vt:lpstr>Effect on Angular Motion</vt:lpstr>
      <vt:lpstr>Symmetric Configuration</vt:lpstr>
      <vt:lpstr>Summary</vt:lpstr>
      <vt:lpstr>Summary</vt:lpstr>
      <vt:lpstr>Future Works</vt:lpstr>
      <vt:lpstr>PowerPoint プレゼンテーション</vt:lpstr>
      <vt:lpstr>PowerPoint プレゼンテーション</vt:lpstr>
      <vt:lpstr>Appendices</vt:lpstr>
      <vt:lpstr>Requirement for KAGRA Test-Mass Suspensions (1)</vt:lpstr>
      <vt:lpstr>Requirement for KAGRA Test-Mass Suspensions (2)</vt:lpstr>
      <vt:lpstr>Seismic Attenuation System (SAS) for KAGRA</vt:lpstr>
      <vt:lpstr>Vibration Isolation System Disposition</vt:lpstr>
      <vt:lpstr>SAS Status</vt:lpstr>
      <vt:lpstr>Cryogenics</vt:lpstr>
      <vt:lpstr>Initial Cooling Time</vt:lpstr>
      <vt:lpstr>Initial Cooling Time Calculation Diagram</vt:lpstr>
      <vt:lpstr>Heat Load</vt:lpstr>
      <vt:lpstr>Heat Extraction Scheme</vt:lpstr>
      <vt:lpstr>Thermal Conductivity of High Pure Aluminum</vt:lpstr>
      <vt:lpstr>Heat Link  TF Calculation</vt:lpstr>
      <vt:lpstr>Heat Link Transfer Functions</vt:lpstr>
      <vt:lpstr>Heat Link TFs</vt:lpstr>
      <vt:lpstr>Seismic Noise via Heat Links</vt:lpstr>
      <vt:lpstr>Heat Links with Half Diameters</vt:lpstr>
      <vt:lpstr>Hot Platform Design </vt:lpstr>
      <vt:lpstr>Hot Platform Initial Cooling Time</vt:lpstr>
      <vt:lpstr>Hot Platform Seismic Noise</vt:lpstr>
      <vt:lpstr>Heat Links with Half Diameters</vt:lpstr>
      <vt:lpstr>Torsion Mode Damping</vt:lpstr>
      <vt:lpstr>Torsion Mode Damping</vt:lpstr>
      <vt:lpstr>Effect on Angular 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tsekiguchi</dc:creator>
  <cp:lastModifiedBy>tsekiguchi</cp:lastModifiedBy>
  <cp:revision>155</cp:revision>
  <dcterms:created xsi:type="dcterms:W3CDTF">2012-04-19T04:47:36Z</dcterms:created>
  <dcterms:modified xsi:type="dcterms:W3CDTF">2012-05-15T14:06:23Z</dcterms:modified>
</cp:coreProperties>
</file>