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4" r:id="rId4"/>
    <p:sldId id="280" r:id="rId5"/>
    <p:sldId id="279" r:id="rId6"/>
    <p:sldId id="283" r:id="rId7"/>
    <p:sldId id="284" r:id="rId8"/>
    <p:sldId id="275" r:id="rId9"/>
    <p:sldId id="285" r:id="rId10"/>
    <p:sldId id="286" r:id="rId11"/>
    <p:sldId id="287" r:id="rId12"/>
    <p:sldId id="288" r:id="rId13"/>
    <p:sldId id="291" r:id="rId14"/>
    <p:sldId id="289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66" r:id="rId23"/>
    <p:sldId id="265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10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9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1E285-6C21-4C19-B0AD-AA3F1D5E25F3}" type="datetimeFigureOut">
              <a:rPr kumimoji="1" lang="ja-JP" altLang="en-US" smtClean="0"/>
              <a:t>2012/5/12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EA2FB-3D9E-40C4-BC00-15AF8CFBF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65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C8E79-07D3-45EA-BF57-DABC457DD276}" type="datetimeFigureOut">
              <a:rPr kumimoji="1" lang="ja-JP" altLang="en-US" smtClean="0"/>
              <a:t>2012/5/12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8D294-255F-4EEF-9006-BBBCCD571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06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1600">
                <a:latin typeface="Cambria" pitchFamily="18" charset="0"/>
              </a:defRPr>
            </a:lvl1pPr>
          </a:lstStyle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GWADW 2012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32968"/>
            <a:ext cx="1396634" cy="1323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685948" cy="70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2012/5/15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GWADW 2012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2012/5/15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GWADW 2012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1600">
                <a:latin typeface="Cambria" pitchFamily="18" charset="0"/>
              </a:defRPr>
            </a:lvl1pPr>
          </a:lstStyle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>
                <a:latin typeface="Cambria" pitchFamily="18" charset="0"/>
              </a:defRPr>
            </a:lvl1pPr>
          </a:lstStyle>
          <a:p>
            <a:r>
              <a:rPr lang="en-US" altLang="ja-JP" smtClean="0"/>
              <a:t>GWADW 2012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latin typeface="Cambria" pitchFamily="18" charset="0"/>
              </a:defRPr>
            </a:lvl1pPr>
          </a:lstStyle>
          <a:p>
            <a:fld id="{AD24B457-6CE1-44F8-A504-AA90750AD1E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65460" y="338328"/>
            <a:ext cx="5658868" cy="125272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32968"/>
            <a:ext cx="1396634" cy="1323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685948" cy="70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>
                <a:latin typeface="Cambria" pitchFamily="18" charset="0"/>
              </a:defRPr>
            </a:lvl1pPr>
          </a:lstStyle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>
                <a:latin typeface="Cambria" pitchFamily="18" charset="0"/>
              </a:defRPr>
            </a:lvl1pPr>
          </a:lstStyle>
          <a:p>
            <a:r>
              <a:rPr lang="en-US" altLang="ja-JP" smtClean="0"/>
              <a:t>GWADW 2012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latin typeface="Cambria" pitchFamily="18" charset="0"/>
              </a:defRPr>
            </a:lvl1pPr>
          </a:lstStyle>
          <a:p>
            <a:fld id="{AD24B457-6CE1-44F8-A504-AA90750AD1E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5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32968"/>
            <a:ext cx="1396634" cy="1323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685948" cy="70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2012/5/15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GWADW 2012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2012/5/15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GWADW 2012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2012/5/15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GWADW 2012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2012/5/15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GWADW 2012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2012/5/15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GWADW 2012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2012/5/15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GWADW 2012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kumimoji="1" lang="en-US" altLang="ja-JP" smtClean="0"/>
              <a:t>2012/5/15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kumimoji="1" lang="en-US" altLang="ja-JP" smtClean="0"/>
              <a:t>GWADW 2012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D24B457-6CE1-44F8-A504-AA90750AD1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External forces from heat links in cryogenic suspensions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28008"/>
            <a:ext cx="6400800" cy="1473200"/>
          </a:xfrm>
        </p:spPr>
        <p:txBody>
          <a:bodyPr>
            <a:normAutofit/>
          </a:bodyPr>
          <a:lstStyle/>
          <a:p>
            <a:r>
              <a:rPr kumimoji="1" lang="en-US" altLang="ja-JP" sz="2800" b="1" dirty="0" smtClean="0">
                <a:solidFill>
                  <a:srgbClr val="C00000"/>
                </a:solidFill>
                <a:latin typeface="Cambria" pitchFamily="18" charset="0"/>
              </a:rPr>
              <a:t>D1, ICRR, Univ. Tokyo</a:t>
            </a:r>
          </a:p>
          <a:p>
            <a:r>
              <a:rPr kumimoji="1" lang="en-US" altLang="ja-JP" sz="3200" b="1" dirty="0" err="1" smtClean="0">
                <a:solidFill>
                  <a:srgbClr val="002060"/>
                </a:solidFill>
                <a:latin typeface="Cambria" pitchFamily="18" charset="0"/>
              </a:rPr>
              <a:t>Takanori</a:t>
            </a:r>
            <a:r>
              <a:rPr kumimoji="1" lang="en-US" altLang="ja-JP" sz="3200" b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kumimoji="1" lang="en-US" altLang="ja-JP" sz="3200" b="1" dirty="0" err="1" smtClean="0">
                <a:solidFill>
                  <a:srgbClr val="002060"/>
                </a:solidFill>
                <a:latin typeface="Cambria" pitchFamily="18" charset="0"/>
              </a:rPr>
              <a:t>Sekiguchi</a:t>
            </a:r>
            <a:endParaRPr kumimoji="1" lang="ja-JP" altLang="en-US" sz="32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80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5760640" cy="1252728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Vibration of the Shield inside the Cryostat in </a:t>
            </a:r>
            <a:r>
              <a:rPr lang="en-US" altLang="ja-JP" sz="3600" dirty="0" smtClean="0">
                <a:solidFill>
                  <a:srgbClr val="FFFF00"/>
                </a:solidFill>
              </a:rPr>
              <a:t>CLIO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86238" y="6201166"/>
            <a:ext cx="1161826" cy="365125"/>
          </a:xfrm>
        </p:spPr>
        <p:txBody>
          <a:bodyPr/>
          <a:lstStyle/>
          <a:p>
            <a:fld id="{AD24B457-6CE1-44F8-A504-AA90750AD1E5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7585" y="1988840"/>
            <a:ext cx="3456383" cy="504056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 smtClean="0">
                <a:solidFill>
                  <a:srgbClr val="FF0000"/>
                </a:solidFill>
                <a:latin typeface="Cambria" pitchFamily="18" charset="0"/>
              </a:rPr>
              <a:t>10-100 times larger !!</a:t>
            </a:r>
            <a:endParaRPr lang="en-US" altLang="ja-JP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780928"/>
            <a:ext cx="286702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02421"/>
            <a:ext cx="5876925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直線矢印コネクタ 7"/>
          <p:cNvCxnSpPr/>
          <p:nvPr/>
        </p:nvCxnSpPr>
        <p:spPr>
          <a:xfrm>
            <a:off x="3117974" y="2564904"/>
            <a:ext cx="1005345" cy="16561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</p:spPr>
        <p:txBody>
          <a:bodyPr/>
          <a:lstStyle/>
          <a:p>
            <a:r>
              <a:rPr lang="en-US" altLang="ja-JP" dirty="0" smtClean="0"/>
              <a:t>GWADW 2012</a:t>
            </a:r>
            <a:endParaRPr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3620646" y="2442374"/>
            <a:ext cx="50345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ja-JP" sz="16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K. Yamamoto et al, </a:t>
            </a:r>
            <a:r>
              <a:rPr lang="pt-BR" altLang="ja-JP" sz="16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J</a:t>
            </a:r>
            <a:r>
              <a:rPr lang="pt-BR" altLang="ja-JP" sz="16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. Phys.: Conf. Ser. </a:t>
            </a:r>
            <a:r>
              <a:rPr lang="pt-BR" altLang="ja-JP" sz="1600" b="1" u="sng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32</a:t>
            </a:r>
            <a:r>
              <a:rPr lang="pt-BR" altLang="ja-JP" sz="16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pt-BR" altLang="ja-JP" sz="16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418 (2006)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251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11760" y="338328"/>
            <a:ext cx="4680520" cy="1252728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In Worse Case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86238" y="6201166"/>
            <a:ext cx="1161826" cy="365125"/>
          </a:xfrm>
        </p:spPr>
        <p:txBody>
          <a:bodyPr/>
          <a:lstStyle/>
          <a:p>
            <a:fld id="{AD24B457-6CE1-44F8-A504-AA90750AD1E5}" type="slidenum">
              <a:rPr lang="ja-JP" altLang="en-US" smtClean="0"/>
              <a:pPr/>
              <a:t>11</a:t>
            </a:fld>
            <a:endParaRPr lang="ja-JP" alt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602"/>
            <a:ext cx="2211915" cy="684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U ターン矢印 9"/>
          <p:cNvSpPr/>
          <p:nvPr/>
        </p:nvSpPr>
        <p:spPr>
          <a:xfrm flipH="1">
            <a:off x="1043608" y="140635"/>
            <a:ext cx="720080" cy="840093"/>
          </a:xfrm>
          <a:prstGeom prst="uturnArrow">
            <a:avLst/>
          </a:prstGeom>
          <a:solidFill>
            <a:schemeClr val="bg1">
              <a:alpha val="7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U ターン矢印 10"/>
          <p:cNvSpPr/>
          <p:nvPr/>
        </p:nvSpPr>
        <p:spPr>
          <a:xfrm flipH="1">
            <a:off x="1043608" y="5253203"/>
            <a:ext cx="534916" cy="624069"/>
          </a:xfrm>
          <a:prstGeom prst="uturnArrow">
            <a:avLst/>
          </a:prstGeom>
          <a:solidFill>
            <a:schemeClr val="bg1">
              <a:alpha val="7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418340" y="1095127"/>
            <a:ext cx="561372" cy="46166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solidFill>
                  <a:srgbClr val="0070C0"/>
                </a:solidFill>
                <a:latin typeface="Cambria" pitchFamily="18" charset="0"/>
              </a:rPr>
              <a:t>①</a:t>
            </a:r>
            <a:r>
              <a:rPr lang="en-US" altLang="ja-JP" sz="24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endParaRPr lang="ja-JP" altLang="en-US" sz="2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1418340" y="4789385"/>
            <a:ext cx="492443" cy="46166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B050"/>
                </a:solidFill>
              </a:rPr>
              <a:t>②</a:t>
            </a:r>
            <a:endParaRPr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668344" y="5373216"/>
            <a:ext cx="1368152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14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* </a:t>
            </a:r>
            <a:r>
              <a:rPr lang="en-US" altLang="ja-JP" sz="14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Assuming 1% coupling</a:t>
            </a:r>
          </a:p>
          <a:p>
            <a:r>
              <a:rPr lang="en-US" altLang="ja-JP" sz="14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from vertical</a:t>
            </a:r>
            <a:endParaRPr lang="ja-JP" altLang="en-US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644" y="2492896"/>
            <a:ext cx="52197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2267744" y="1628800"/>
            <a:ext cx="6392534" cy="79208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If the attachment point of heat links is vibrating at the same level as cryostat vibration in CLIO..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338328"/>
            <a:ext cx="5760640" cy="1252728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Improved Design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86238" y="6201166"/>
            <a:ext cx="1161826" cy="365125"/>
          </a:xfrm>
        </p:spPr>
        <p:txBody>
          <a:bodyPr/>
          <a:lstStyle/>
          <a:p>
            <a:fld id="{AD24B457-6CE1-44F8-A504-AA90750AD1E5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7" y="1844824"/>
            <a:ext cx="8208911" cy="792088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Add one more </a:t>
            </a:r>
            <a:r>
              <a:rPr lang="en-US" altLang="ja-JP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“cushion” 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between the cryostat and mirror</a:t>
            </a:r>
            <a:endParaRPr lang="en-US" altLang="ja-JP" b="1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2507704"/>
            <a:ext cx="81057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12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45" y="2064400"/>
            <a:ext cx="5990631" cy="43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11760" y="338328"/>
            <a:ext cx="4680520" cy="1252728"/>
          </a:xfrm>
        </p:spPr>
        <p:txBody>
          <a:bodyPr>
            <a:normAutofit fontScale="90000"/>
          </a:bodyPr>
          <a:lstStyle/>
          <a:p>
            <a:r>
              <a:rPr lang="en-US" altLang="ja-JP" sz="4000" dirty="0" smtClean="0"/>
              <a:t>After Improving Wiring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86238" y="6201166"/>
            <a:ext cx="1161826" cy="365125"/>
          </a:xfrm>
        </p:spPr>
        <p:txBody>
          <a:bodyPr/>
          <a:lstStyle/>
          <a:p>
            <a:fld id="{AD24B457-6CE1-44F8-A504-AA90750AD1E5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17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</p:spPr>
        <p:txBody>
          <a:bodyPr/>
          <a:lstStyle/>
          <a:p>
            <a:r>
              <a:rPr lang="en-US" altLang="ja-JP" dirty="0" smtClean="0"/>
              <a:t>GWADW 2012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779912" y="4005064"/>
            <a:ext cx="2376264" cy="1800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64399"/>
            <a:ext cx="2088232" cy="4208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716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45" y="2064400"/>
            <a:ext cx="5990631" cy="43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11760" y="338328"/>
            <a:ext cx="4680520" cy="1252728"/>
          </a:xfrm>
        </p:spPr>
        <p:txBody>
          <a:bodyPr>
            <a:normAutofit fontScale="90000"/>
          </a:bodyPr>
          <a:lstStyle/>
          <a:p>
            <a:r>
              <a:rPr lang="en-US" altLang="ja-JP" sz="4000" dirty="0" smtClean="0"/>
              <a:t>After Improving Wiring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86238" y="6201166"/>
            <a:ext cx="1161826" cy="365125"/>
          </a:xfrm>
        </p:spPr>
        <p:txBody>
          <a:bodyPr/>
          <a:lstStyle/>
          <a:p>
            <a:fld id="{AD24B457-6CE1-44F8-A504-AA90750AD1E5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5868144" y="2780928"/>
            <a:ext cx="2936150" cy="1008113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accent5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000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Several peaks exceed the target sensitivity, but the flour level is OK.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17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</p:spPr>
        <p:txBody>
          <a:bodyPr/>
          <a:lstStyle/>
          <a:p>
            <a:r>
              <a:rPr lang="en-US" altLang="ja-JP" dirty="0" smtClean="0"/>
              <a:t>GWADW 2012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779912" y="4005064"/>
            <a:ext cx="2376264" cy="1800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55155"/>
            <a:ext cx="4968552" cy="365668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直線矢印コネクタ 6"/>
          <p:cNvCxnSpPr/>
          <p:nvPr/>
        </p:nvCxnSpPr>
        <p:spPr>
          <a:xfrm flipH="1">
            <a:off x="4788024" y="3573016"/>
            <a:ext cx="1080120" cy="43204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75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338328"/>
            <a:ext cx="5760640" cy="1252728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Further Improvement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86238" y="6201166"/>
            <a:ext cx="1161826" cy="365125"/>
          </a:xfrm>
        </p:spPr>
        <p:txBody>
          <a:bodyPr/>
          <a:lstStyle/>
          <a:p>
            <a:fld id="{AD24B457-6CE1-44F8-A504-AA90750AD1E5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7" y="1844824"/>
            <a:ext cx="8208911" cy="108012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Suppress the cryostat vibration passively/actively.</a:t>
            </a:r>
            <a:endParaRPr lang="en-US" altLang="ja-JP" dirty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Put </a:t>
            </a:r>
            <a:r>
              <a:rPr lang="en-US" altLang="ja-JP" b="1" dirty="0" smtClean="0">
                <a:solidFill>
                  <a:srgbClr val="00B050"/>
                </a:solidFill>
                <a:latin typeface="Cambria" pitchFamily="18" charset="0"/>
              </a:rPr>
              <a:t>additional filters 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between suspension and cryostat.</a:t>
            </a:r>
            <a:endParaRPr lang="en-US" altLang="ja-JP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08920"/>
            <a:ext cx="3384376" cy="263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395537" y="5481228"/>
            <a:ext cx="8208911" cy="54006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Add </a:t>
            </a:r>
            <a:r>
              <a:rPr lang="en-US" altLang="ja-JP" b="1" dirty="0" smtClean="0">
                <a:solidFill>
                  <a:srgbClr val="FF0000"/>
                </a:solidFill>
                <a:latin typeface="Cambria" pitchFamily="18" charset="0"/>
              </a:rPr>
              <a:t>vertical springs 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for test mass suspension.</a:t>
            </a:r>
            <a:endParaRPr lang="en-US" altLang="ja-JP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</p:spPr>
        <p:txBody>
          <a:bodyPr/>
          <a:lstStyle/>
          <a:p>
            <a:r>
              <a:rPr lang="en-US" altLang="ja-JP" dirty="0" smtClean="0"/>
              <a:t>GWADW 2012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3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338328"/>
            <a:ext cx="5760640" cy="1252728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Effect on Angular Motion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86238" y="6201166"/>
            <a:ext cx="1161826" cy="365125"/>
          </a:xfrm>
        </p:spPr>
        <p:txBody>
          <a:bodyPr/>
          <a:lstStyle/>
          <a:p>
            <a:fld id="{AD24B457-6CE1-44F8-A504-AA90750AD1E5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7" y="1772816"/>
            <a:ext cx="6336703" cy="144016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SAS is </a:t>
            </a:r>
            <a:r>
              <a:rPr lang="en-US" altLang="ja-JP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very soft 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in yaw motion (~ 10 </a:t>
            </a:r>
            <a:r>
              <a:rPr lang="en-US" altLang="ja-JP" dirty="0" err="1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mHz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).</a:t>
            </a:r>
          </a:p>
          <a:p>
            <a:r>
              <a:rPr lang="en-US" altLang="ja-JP" b="1" dirty="0" smtClean="0">
                <a:solidFill>
                  <a:srgbClr val="00B050"/>
                </a:solidFill>
                <a:latin typeface="Cambria" pitchFamily="18" charset="0"/>
              </a:rPr>
              <a:t>Torque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from heat links may excite </a:t>
            </a:r>
            <a:r>
              <a:rPr lang="en-US" altLang="ja-JP" b="1" dirty="0" smtClean="0">
                <a:solidFill>
                  <a:srgbClr val="FF0000"/>
                </a:solidFill>
                <a:latin typeface="Cambria" pitchFamily="18" charset="0"/>
              </a:rPr>
              <a:t>low frequency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angular motion.</a:t>
            </a:r>
            <a:endParaRPr lang="en-US" altLang="ja-JP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770" y="1628800"/>
            <a:ext cx="1687718" cy="522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212976"/>
            <a:ext cx="3080023" cy="3099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</p:spPr>
        <p:txBody>
          <a:bodyPr/>
          <a:lstStyle/>
          <a:p>
            <a:r>
              <a:rPr lang="en-US" altLang="ja-JP" dirty="0" smtClean="0"/>
              <a:t>GWADW 2012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241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338328"/>
            <a:ext cx="5760640" cy="1252728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Asymmetry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86238" y="6201166"/>
            <a:ext cx="1161826" cy="365125"/>
          </a:xfrm>
        </p:spPr>
        <p:txBody>
          <a:bodyPr/>
          <a:lstStyle/>
          <a:p>
            <a:fld id="{AD24B457-6CE1-44F8-A504-AA90750AD1E5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7" y="1772816"/>
            <a:ext cx="8352927" cy="1224136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Symmetric wiring does not subject any torque.</a:t>
            </a:r>
          </a:p>
          <a:p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Assume two kinds of </a:t>
            </a:r>
            <a:r>
              <a:rPr lang="en-US" altLang="ja-JP" b="1" dirty="0" smtClean="0">
                <a:solidFill>
                  <a:srgbClr val="00B050"/>
                </a:solidFill>
                <a:latin typeface="Cambria" pitchFamily="18" charset="0"/>
              </a:rPr>
              <a:t>asymmetry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:</a:t>
            </a:r>
            <a:endParaRPr lang="en-US" altLang="ja-JP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140967"/>
            <a:ext cx="3080023" cy="3099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</p:spPr>
        <p:txBody>
          <a:bodyPr/>
          <a:lstStyle/>
          <a:p>
            <a:r>
              <a:rPr lang="en-US" altLang="ja-JP" dirty="0" smtClean="0"/>
              <a:t>GWADW 2012</a:t>
            </a:r>
            <a:endParaRPr lang="ja-JP" altLang="en-US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539552" y="2996951"/>
            <a:ext cx="5112568" cy="115212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en-US" altLang="ja-JP" b="1" dirty="0" smtClean="0">
                <a:solidFill>
                  <a:srgbClr val="FF0000"/>
                </a:solidFill>
                <a:latin typeface="Cambria" pitchFamily="18" charset="0"/>
              </a:rPr>
              <a:t>Different attachment point (~1cm)</a:t>
            </a:r>
          </a:p>
          <a:p>
            <a:pPr marL="457200" indent="-457200">
              <a:buAutoNum type="arabicPeriod"/>
            </a:pPr>
            <a:r>
              <a:rPr lang="en-US" altLang="ja-JP" b="1" dirty="0" smtClean="0">
                <a:solidFill>
                  <a:srgbClr val="0070C0"/>
                </a:solidFill>
                <a:latin typeface="Cambria" pitchFamily="18" charset="0"/>
              </a:rPr>
              <a:t>Different stiffness (50%)</a:t>
            </a:r>
            <a:endParaRPr lang="en-US" altLang="ja-JP" b="1" dirty="0" smtClean="0">
              <a:solidFill>
                <a:srgbClr val="0070C0"/>
              </a:solidFill>
              <a:latin typeface="Cambria" pitchFamily="18" charset="0"/>
            </a:endParaRP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675346"/>
              </p:ext>
            </p:extLst>
          </p:nvPr>
        </p:nvGraphicFramePr>
        <p:xfrm>
          <a:off x="2771800" y="4465489"/>
          <a:ext cx="178752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数式" r:id="rId4" imgW="787320" imgH="241200" progId="Equation.3">
                  <p:embed/>
                </p:oleObj>
              </mc:Choice>
              <mc:Fallback>
                <p:oleObj name="数式" r:id="rId4" imgW="7873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71800" y="4465489"/>
                        <a:ext cx="1787525" cy="547687"/>
                      </a:xfrm>
                      <a:prstGeom prst="rect">
                        <a:avLst/>
                      </a:prstGeom>
                      <a:ln w="38100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矢印コネクタ 6"/>
          <p:cNvCxnSpPr/>
          <p:nvPr/>
        </p:nvCxnSpPr>
        <p:spPr>
          <a:xfrm flipH="1" flipV="1">
            <a:off x="3329862" y="3933056"/>
            <a:ext cx="306034" cy="50405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3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338328"/>
            <a:ext cx="5760640" cy="1252728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Effect on Angular Motion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86238" y="6201166"/>
            <a:ext cx="1161826" cy="365125"/>
          </a:xfrm>
        </p:spPr>
        <p:txBody>
          <a:bodyPr/>
          <a:lstStyle/>
          <a:p>
            <a:fld id="{AD24B457-6CE1-44F8-A504-AA90750AD1E5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35696" y="1988840"/>
            <a:ext cx="2448271" cy="504056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 smtClean="0">
                <a:solidFill>
                  <a:srgbClr val="00B050"/>
                </a:solidFill>
                <a:latin typeface="Cambria" pitchFamily="18" charset="0"/>
              </a:rPr>
              <a:t>RMS: 0.5 </a:t>
            </a:r>
            <a:r>
              <a:rPr lang="en-US" altLang="ja-JP" b="1" dirty="0" err="1" smtClean="0">
                <a:solidFill>
                  <a:srgbClr val="00B050"/>
                </a:solidFill>
                <a:latin typeface="Cambria" pitchFamily="18" charset="0"/>
              </a:rPr>
              <a:t>μrad</a:t>
            </a:r>
            <a:endParaRPr lang="en-US" altLang="ja-JP" b="1" dirty="0" smtClean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12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</p:spPr>
        <p:txBody>
          <a:bodyPr/>
          <a:lstStyle/>
          <a:p>
            <a:r>
              <a:rPr lang="en-US" altLang="ja-JP" dirty="0" smtClean="0"/>
              <a:t>GWADW 2012</a:t>
            </a:r>
            <a:endParaRPr lang="ja-JP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30665"/>
            <a:ext cx="621326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直線矢印コネクタ 10"/>
          <p:cNvCxnSpPr/>
          <p:nvPr/>
        </p:nvCxnSpPr>
        <p:spPr>
          <a:xfrm flipH="1">
            <a:off x="1547664" y="2430665"/>
            <a:ext cx="612068" cy="71030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6239705" y="3402773"/>
            <a:ext cx="2580767" cy="792088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Not small, but can be controlled</a:t>
            </a:r>
            <a:endParaRPr lang="en-US" altLang="ja-JP" b="1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2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72067" y="1844824"/>
            <a:ext cx="7660373" cy="3888432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r>
              <a:rPr lang="en-US" altLang="ja-JP" dirty="0">
                <a:latin typeface="Cambria" pitchFamily="18" charset="0"/>
              </a:rPr>
              <a:t>S</a:t>
            </a:r>
            <a:r>
              <a:rPr lang="en-US" altLang="ja-JP" dirty="0" smtClean="0">
                <a:latin typeface="Cambria" pitchFamily="18" charset="0"/>
              </a:rPr>
              <a:t>eismic noise introduced from the heat links can easily affect the detector sensitivity above 10 Hz.</a:t>
            </a:r>
          </a:p>
          <a:p>
            <a:endParaRPr lang="en-US" altLang="ja-JP" dirty="0" smtClean="0">
              <a:latin typeface="Cambria" pitchFamily="18" charset="0"/>
            </a:endParaRPr>
          </a:p>
          <a:p>
            <a:r>
              <a:rPr lang="en-US" altLang="ja-JP" dirty="0" smtClean="0">
                <a:latin typeface="Cambria" pitchFamily="18" charset="0"/>
              </a:rPr>
              <a:t>One needs careful wiring of heat links, and further improvement of suspensions may be necessary.</a:t>
            </a:r>
          </a:p>
          <a:p>
            <a:endParaRPr kumimoji="1" lang="en-US" altLang="ja-JP" dirty="0">
              <a:latin typeface="Cambria" pitchFamily="18" charset="0"/>
            </a:endParaRPr>
          </a:p>
          <a:p>
            <a:r>
              <a:rPr lang="en-US" altLang="ja-JP" dirty="0" smtClean="0">
                <a:latin typeface="Cambria" pitchFamily="18" charset="0"/>
              </a:rPr>
              <a:t>The amplitude of the low-frequency mirror yaw motion excited by the heat links would be within acceptable level.</a:t>
            </a:r>
            <a:endParaRPr kumimoji="1" lang="ja-JP" altLang="en-US" dirty="0">
              <a:latin typeface="Cambria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GWADW 2012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109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About this Talk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GWADW 2012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755576" y="1988840"/>
            <a:ext cx="7660373" cy="230425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latin typeface="Cambria" pitchFamily="18" charset="0"/>
              </a:rPr>
              <a:t>Estimate seismic noise introduced from heat links.</a:t>
            </a:r>
          </a:p>
          <a:p>
            <a:r>
              <a:rPr lang="en-US" altLang="ja-JP" dirty="0" smtClean="0">
                <a:latin typeface="Cambria" pitchFamily="18" charset="0"/>
              </a:rPr>
              <a:t>Discuss how to achieve cooling and seismic isolation at the same time.</a:t>
            </a:r>
            <a:endParaRPr lang="ja-JP" altLang="en-US" dirty="0">
              <a:latin typeface="Cambria" pitchFamily="18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84984"/>
            <a:ext cx="4648977" cy="2768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71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The END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GWADW 2012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lang="ja-JP" altLang="en-US" smtClean="0"/>
              <a:pPr/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97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GWADW 2012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97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Appendices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GWADW 2012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lang="ja-JP" altLang="en-US" smtClean="0"/>
              <a:pPr/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16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1" y="2204864"/>
            <a:ext cx="4464495" cy="402676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altLang="ja-JP" dirty="0" smtClean="0">
                <a:latin typeface="Cambria" pitchFamily="18" charset="0"/>
              </a:rPr>
              <a:t>Seismic Noise Attenuation</a:t>
            </a:r>
          </a:p>
          <a:p>
            <a:endParaRPr lang="en-US" altLang="ja-JP" dirty="0">
              <a:latin typeface="Cambria" pitchFamily="18" charset="0"/>
            </a:endParaRPr>
          </a:p>
          <a:p>
            <a:endParaRPr lang="en-US" altLang="ja-JP" dirty="0">
              <a:latin typeface="Cambria" pitchFamily="18" charset="0"/>
            </a:endParaRPr>
          </a:p>
          <a:p>
            <a:r>
              <a:rPr lang="en-US" altLang="ja-JP" b="1" dirty="0">
                <a:solidFill>
                  <a:srgbClr val="FF0000"/>
                </a:solidFill>
                <a:latin typeface="Cambria" pitchFamily="18" charset="0"/>
              </a:rPr>
              <a:t>Mirror Temp. &lt; 20 K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07704" y="448080"/>
            <a:ext cx="5472608" cy="1252728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/>
              <a:t>Requirement for KAGRA Test-Mass Suspensions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GWADW 2012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lang="ja-JP" altLang="en-US" smtClean="0"/>
              <a:pPr/>
              <a:t>23</a:t>
            </a:fld>
            <a:endParaRPr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42592"/>
            <a:ext cx="4341275" cy="3178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5384883" y="2276872"/>
            <a:ext cx="3172022" cy="40011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Cambria" pitchFamily="18" charset="0"/>
                <a:cs typeface="Arial" pitchFamily="34" charset="0"/>
              </a:rPr>
              <a:t>KAGRA Design Sensitivity</a:t>
            </a:r>
            <a:endParaRPr lang="ja-JP" altLang="en-US" sz="2000" b="1" dirty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55576" y="2636912"/>
            <a:ext cx="32912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000" b="1" dirty="0" smtClean="0">
                <a:solidFill>
                  <a:srgbClr val="00B050"/>
                </a:solidFill>
                <a:latin typeface="Cambria" pitchFamily="18" charset="0"/>
              </a:rPr>
              <a:t>Test Mass Displacement</a:t>
            </a:r>
          </a:p>
          <a:p>
            <a:pPr algn="ctr"/>
            <a:r>
              <a:rPr lang="en-US" altLang="ja-JP" sz="2000" b="1" dirty="0" smtClean="0">
                <a:solidFill>
                  <a:srgbClr val="00B050"/>
                </a:solidFill>
                <a:latin typeface="Cambria" pitchFamily="18" charset="0"/>
              </a:rPr>
              <a:t>&lt; </a:t>
            </a:r>
            <a:r>
              <a:rPr lang="en-US" altLang="ja-JP" sz="2000" b="1" dirty="0" smtClean="0">
                <a:solidFill>
                  <a:srgbClr val="00B050"/>
                </a:solidFill>
                <a:latin typeface="Cambria" pitchFamily="18" charset="0"/>
              </a:rPr>
              <a:t>3 </a:t>
            </a:r>
            <a:r>
              <a:rPr lang="en-US" altLang="ja-JP" sz="2000" b="1" dirty="0" smtClean="0">
                <a:solidFill>
                  <a:srgbClr val="00B050"/>
                </a:solidFill>
                <a:latin typeface="Cambria" pitchFamily="18" charset="0"/>
              </a:rPr>
              <a:t>x 10</a:t>
            </a:r>
            <a:r>
              <a:rPr lang="en-US" altLang="ja-JP" sz="2000" b="1" baseline="30000" dirty="0" smtClean="0">
                <a:solidFill>
                  <a:srgbClr val="00B050"/>
                </a:solidFill>
                <a:latin typeface="Cambria" pitchFamily="18" charset="0"/>
              </a:rPr>
              <a:t>-20</a:t>
            </a:r>
            <a:r>
              <a:rPr lang="en-US" altLang="ja-JP" sz="2000" b="1" dirty="0" smtClean="0">
                <a:solidFill>
                  <a:srgbClr val="00B050"/>
                </a:solidFill>
                <a:latin typeface="Cambria" pitchFamily="18" charset="0"/>
              </a:rPr>
              <a:t> m/</a:t>
            </a:r>
            <a:r>
              <a:rPr lang="ja-JP" altLang="en-US" sz="2000" b="1" dirty="0" smtClean="0">
                <a:solidFill>
                  <a:srgbClr val="00B050"/>
                </a:solidFill>
                <a:latin typeface="Cambria" pitchFamily="18" charset="0"/>
              </a:rPr>
              <a:t>√</a:t>
            </a:r>
            <a:r>
              <a:rPr lang="en-US" altLang="ja-JP" sz="2000" b="1" dirty="0" smtClean="0">
                <a:solidFill>
                  <a:srgbClr val="00B050"/>
                </a:solidFill>
                <a:latin typeface="Cambria" pitchFamily="18" charset="0"/>
              </a:rPr>
              <a:t>Hz @ 10 Hz</a:t>
            </a:r>
            <a:endParaRPr lang="ja-JP" alt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7" y="2204864"/>
            <a:ext cx="8208911" cy="402676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altLang="ja-JP" dirty="0" smtClean="0">
                <a:latin typeface="Cambria" pitchFamily="18" charset="0"/>
              </a:rPr>
              <a:t>Attenuate seismic noise</a:t>
            </a:r>
          </a:p>
          <a:p>
            <a:endParaRPr lang="en-US" altLang="ja-JP" dirty="0">
              <a:latin typeface="Cambria" pitchFamily="18" charset="0"/>
            </a:endParaRPr>
          </a:p>
          <a:p>
            <a:endParaRPr lang="en-US" altLang="ja-JP" dirty="0">
              <a:latin typeface="Cambria" pitchFamily="18" charset="0"/>
            </a:endParaRPr>
          </a:p>
          <a:p>
            <a:endParaRPr lang="en-US" altLang="ja-JP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Cool down test masses</a:t>
            </a:r>
            <a:endParaRPr lang="en-US" altLang="ja-JP" dirty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07704" y="376072"/>
            <a:ext cx="5472608" cy="1540760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/>
              <a:t>Basic Requirement for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Test Mass </a:t>
            </a:r>
            <a:r>
              <a:rPr kumimoji="1" lang="en-US" altLang="ja-JP" sz="3600" dirty="0" smtClean="0"/>
              <a:t>Suspension</a:t>
            </a:r>
            <a:br>
              <a:rPr kumimoji="1" lang="en-US" altLang="ja-JP" sz="3600" dirty="0" smtClean="0"/>
            </a:br>
            <a:r>
              <a:rPr lang="en-US" altLang="ja-JP" sz="3600" dirty="0" smtClean="0"/>
              <a:t>in KAGRA</a:t>
            </a:r>
            <a:endParaRPr kumimoji="1" lang="ja-JP" altLang="en-US" sz="3600" b="1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GWADW 2012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899592" y="2629361"/>
            <a:ext cx="62646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 smtClean="0">
                <a:solidFill>
                  <a:srgbClr val="00B050"/>
                </a:solidFill>
                <a:latin typeface="Cambria" pitchFamily="18" charset="0"/>
              </a:rPr>
              <a:t>Test Mass Displacement</a:t>
            </a:r>
          </a:p>
          <a:p>
            <a:r>
              <a:rPr lang="en-US" altLang="ja-JP" sz="3200" b="1" dirty="0" smtClean="0">
                <a:solidFill>
                  <a:srgbClr val="00B050"/>
                </a:solidFill>
                <a:latin typeface="Cambria" pitchFamily="18" charset="0"/>
              </a:rPr>
              <a:t>&lt; 3 x 10</a:t>
            </a:r>
            <a:r>
              <a:rPr lang="en-US" altLang="ja-JP" sz="3200" b="1" baseline="30000" dirty="0" smtClean="0">
                <a:solidFill>
                  <a:srgbClr val="00B050"/>
                </a:solidFill>
                <a:latin typeface="Cambria" pitchFamily="18" charset="0"/>
              </a:rPr>
              <a:t>-20</a:t>
            </a:r>
            <a:r>
              <a:rPr lang="en-US" altLang="ja-JP" sz="3200" b="1" dirty="0" smtClean="0">
                <a:solidFill>
                  <a:srgbClr val="00B050"/>
                </a:solidFill>
                <a:latin typeface="Cambria" pitchFamily="18" charset="0"/>
              </a:rPr>
              <a:t> m/</a:t>
            </a:r>
            <a:r>
              <a:rPr lang="ja-JP" altLang="en-US" sz="3200" b="1" dirty="0" smtClean="0">
                <a:solidFill>
                  <a:srgbClr val="00B050"/>
                </a:solidFill>
                <a:latin typeface="Cambria" pitchFamily="18" charset="0"/>
              </a:rPr>
              <a:t>√</a:t>
            </a:r>
            <a:r>
              <a:rPr lang="en-US" altLang="ja-JP" sz="3200" b="1" dirty="0" smtClean="0">
                <a:solidFill>
                  <a:srgbClr val="00B050"/>
                </a:solidFill>
                <a:latin typeface="Cambria" pitchFamily="18" charset="0"/>
              </a:rPr>
              <a:t>Hz @ 10 Hz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92253" y="4374396"/>
            <a:ext cx="40642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rgbClr val="FF0000"/>
                </a:solidFill>
                <a:latin typeface="Cambria" pitchFamily="18" charset="0"/>
              </a:rPr>
              <a:t>Mirror Temp.  ~ </a:t>
            </a:r>
            <a:r>
              <a:rPr lang="en-US" altLang="ja-JP" sz="3200" b="1" dirty="0">
                <a:solidFill>
                  <a:srgbClr val="FF0000"/>
                </a:solidFill>
                <a:latin typeface="Cambria" pitchFamily="18" charset="0"/>
              </a:rPr>
              <a:t>20 K</a:t>
            </a:r>
          </a:p>
        </p:txBody>
      </p:sp>
    </p:spTree>
    <p:extLst>
      <p:ext uri="{BB962C8B-B14F-4D97-AF65-F5344CB8AC3E}">
        <p14:creationId xmlns:p14="http://schemas.microsoft.com/office/powerpoint/2010/main" val="41429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5736" y="404664"/>
            <a:ext cx="5328592" cy="1252728"/>
          </a:xfrm>
        </p:spPr>
        <p:txBody>
          <a:bodyPr>
            <a:normAutofit fontScale="90000"/>
          </a:bodyPr>
          <a:lstStyle/>
          <a:p>
            <a:r>
              <a:rPr lang="en-US" altLang="ja-JP" sz="3600" u="sng" dirty="0" smtClean="0">
                <a:solidFill>
                  <a:srgbClr val="FFFF00"/>
                </a:solidFill>
              </a:rPr>
              <a:t>S</a:t>
            </a:r>
            <a:r>
              <a:rPr lang="en-US" altLang="ja-JP" sz="3600" dirty="0" smtClean="0"/>
              <a:t>eismic </a:t>
            </a:r>
            <a:r>
              <a:rPr lang="en-US" altLang="ja-JP" sz="3600" u="sng" dirty="0" smtClean="0">
                <a:solidFill>
                  <a:srgbClr val="FFFF00"/>
                </a:solidFill>
              </a:rPr>
              <a:t>A</a:t>
            </a:r>
            <a:r>
              <a:rPr lang="en-US" altLang="ja-JP" sz="3600" dirty="0" smtClean="0"/>
              <a:t>ttenuation </a:t>
            </a:r>
            <a:r>
              <a:rPr lang="en-US" altLang="ja-JP" sz="3600" u="sng" dirty="0" smtClean="0">
                <a:solidFill>
                  <a:srgbClr val="FFFF00"/>
                </a:solidFill>
              </a:rPr>
              <a:t>S</a:t>
            </a:r>
            <a:r>
              <a:rPr lang="en-US" altLang="ja-JP" sz="3600" dirty="0" smtClean="0"/>
              <a:t>ystem  for KAGRA Test Mass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2012/5/15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GWADW 2012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602"/>
            <a:ext cx="2211915" cy="684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U ターン矢印 28"/>
          <p:cNvSpPr/>
          <p:nvPr/>
        </p:nvSpPr>
        <p:spPr>
          <a:xfrm flipH="1">
            <a:off x="1043608" y="140635"/>
            <a:ext cx="720080" cy="840093"/>
          </a:xfrm>
          <a:prstGeom prst="uturnArrow">
            <a:avLst/>
          </a:prstGeom>
          <a:solidFill>
            <a:schemeClr val="bg1">
              <a:alpha val="7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467544" y="188640"/>
            <a:ext cx="0" cy="6408712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49679" y="3275692"/>
            <a:ext cx="84991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>~14 m</a:t>
            </a:r>
            <a:endParaRPr lang="ja-JP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5" name="コンテンツ プレースホルダー 2"/>
          <p:cNvSpPr txBox="1">
            <a:spLocks/>
          </p:cNvSpPr>
          <p:nvPr/>
        </p:nvSpPr>
        <p:spPr>
          <a:xfrm>
            <a:off x="2372161" y="1931031"/>
            <a:ext cx="6016263" cy="936104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latin typeface="Cambria" pitchFamily="18" charset="0"/>
              </a:rPr>
              <a:t>Seismic vibration transmits to the mirror in </a:t>
            </a:r>
            <a:r>
              <a:rPr lang="en-US" altLang="ja-JP" b="1" dirty="0" smtClean="0">
                <a:solidFill>
                  <a:srgbClr val="00B050"/>
                </a:solidFill>
                <a:latin typeface="Cambria" pitchFamily="18" charset="0"/>
              </a:rPr>
              <a:t>two different paths</a:t>
            </a:r>
          </a:p>
        </p:txBody>
      </p:sp>
      <p:sp>
        <p:nvSpPr>
          <p:cNvPr id="37" name="U ターン矢印 36"/>
          <p:cNvSpPr/>
          <p:nvPr/>
        </p:nvSpPr>
        <p:spPr>
          <a:xfrm flipH="1">
            <a:off x="1043608" y="5253203"/>
            <a:ext cx="534916" cy="624069"/>
          </a:xfrm>
          <a:prstGeom prst="uturnArrow">
            <a:avLst/>
          </a:prstGeom>
          <a:solidFill>
            <a:schemeClr val="bg1">
              <a:alpha val="7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" name="コンテンツ プレースホルダー 2"/>
          <p:cNvSpPr txBox="1">
            <a:spLocks/>
          </p:cNvSpPr>
          <p:nvPr/>
        </p:nvSpPr>
        <p:spPr>
          <a:xfrm>
            <a:off x="3004002" y="3126769"/>
            <a:ext cx="4664342" cy="1670383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en-US" altLang="ja-JP" b="1" dirty="0" smtClean="0">
                <a:solidFill>
                  <a:srgbClr val="0070C0"/>
                </a:solidFill>
                <a:latin typeface="Cambria" pitchFamily="18" charset="0"/>
              </a:rPr>
              <a:t>From </a:t>
            </a:r>
            <a:r>
              <a:rPr lang="en-US" altLang="ja-JP" b="1" dirty="0">
                <a:solidFill>
                  <a:srgbClr val="0070C0"/>
                </a:solidFill>
                <a:latin typeface="Cambria" pitchFamily="18" charset="0"/>
              </a:rPr>
              <a:t>the top through the attenuation </a:t>
            </a:r>
            <a:r>
              <a:rPr lang="en-US" altLang="ja-JP" b="1" dirty="0" smtClean="0">
                <a:solidFill>
                  <a:srgbClr val="0070C0"/>
                </a:solidFill>
                <a:latin typeface="Cambria" pitchFamily="18" charset="0"/>
              </a:rPr>
              <a:t>chain</a:t>
            </a:r>
            <a:endParaRPr lang="en-US" altLang="ja-JP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457200" indent="-457200">
              <a:buAutoNum type="arabicPeriod"/>
            </a:pPr>
            <a:r>
              <a:rPr lang="en-US" altLang="ja-JP" b="1" dirty="0" smtClean="0">
                <a:solidFill>
                  <a:srgbClr val="FF0000"/>
                </a:solidFill>
                <a:latin typeface="Cambria" pitchFamily="18" charset="0"/>
              </a:rPr>
              <a:t>From the wall of the cryostat through heat links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1418340" y="1095127"/>
            <a:ext cx="561372" cy="46166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solidFill>
                  <a:srgbClr val="0070C0"/>
                </a:solidFill>
                <a:latin typeface="Cambria" pitchFamily="18" charset="0"/>
              </a:rPr>
              <a:t>①</a:t>
            </a:r>
            <a:r>
              <a:rPr lang="en-US" altLang="ja-JP" sz="24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endParaRPr lang="ja-JP" altLang="en-US" sz="2400" dirty="0"/>
          </a:p>
        </p:txBody>
      </p:sp>
      <p:sp>
        <p:nvSpPr>
          <p:cNvPr id="43" name="正方形/長方形 42"/>
          <p:cNvSpPr/>
          <p:nvPr/>
        </p:nvSpPr>
        <p:spPr>
          <a:xfrm>
            <a:off x="1418340" y="4789385"/>
            <a:ext cx="492443" cy="46166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②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9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9154" y="1700808"/>
            <a:ext cx="7887262" cy="504056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Heat transferred via </a:t>
            </a:r>
            <a:r>
              <a:rPr lang="en-US" altLang="ja-JP" b="1" dirty="0" smtClean="0"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pure aluminum heat links.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65460" y="332656"/>
            <a:ext cx="4650756" cy="1252728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Cryogenics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GWADW 2012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lang="ja-JP" altLang="en-US" smtClean="0"/>
              <a:pPr/>
              <a:t>5</a:t>
            </a:fld>
            <a:endParaRPr lang="ja-JP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61048"/>
            <a:ext cx="2761485" cy="2736304"/>
          </a:xfrm>
          <a:prstGeom prst="rect">
            <a:avLst/>
          </a:prstGeom>
          <a:noFill/>
          <a:ln w="38100">
            <a:solidFill>
              <a:srgbClr val="00B0F0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80928"/>
            <a:ext cx="5724128" cy="401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043608" y="2348880"/>
            <a:ext cx="5976664" cy="504056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dirty="0" smtClean="0">
                <a:solidFill>
                  <a:schemeClr val="tx1"/>
                </a:solidFill>
                <a:latin typeface="Cambria" pitchFamily="18" charset="0"/>
              </a:rPr>
              <a:t>We</a:t>
            </a:r>
            <a:r>
              <a:rPr lang="en-US" altLang="ja-JP" b="1" dirty="0" smtClean="0">
                <a:solidFill>
                  <a:schemeClr val="tx1"/>
                </a:solidFill>
                <a:latin typeface="Cambria" pitchFamily="18" charset="0"/>
              </a:rPr>
              <a:t> need </a:t>
            </a:r>
            <a:r>
              <a:rPr lang="en-US" altLang="ja-JP" b="1" dirty="0" smtClean="0">
                <a:solidFill>
                  <a:srgbClr val="FF0000"/>
                </a:solidFill>
                <a:latin typeface="Cambria" pitchFamily="18" charset="0"/>
              </a:rPr>
              <a:t>Φ1 mm, L=1 m heat links </a:t>
            </a:r>
            <a:r>
              <a:rPr lang="en-US" altLang="ja-JP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altLang="ja-JP" b="1" dirty="0" smtClean="0">
                <a:solidFill>
                  <a:srgbClr val="C00000"/>
                </a:solidFill>
                <a:latin typeface="Cambria" pitchFamily="18" charset="0"/>
              </a:rPr>
              <a:t> 7~8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7884368" y="2600908"/>
            <a:ext cx="216024" cy="12601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endCxn id="11" idx="3"/>
          </p:cNvCxnSpPr>
          <p:nvPr/>
        </p:nvCxnSpPr>
        <p:spPr>
          <a:xfrm flipH="1">
            <a:off x="7020272" y="2600908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259632" y="3212976"/>
            <a:ext cx="2664296" cy="5760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ja-JP" sz="16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Thermal simulation</a:t>
            </a:r>
            <a:br>
              <a:rPr lang="en-US" altLang="ja-JP" sz="16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</a:br>
            <a:r>
              <a:rPr lang="en-US" altLang="ja-JP" sz="16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Done by Y. </a:t>
            </a:r>
            <a:r>
              <a:rPr lang="en-US" altLang="ja-JP" sz="16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Sakakibara</a:t>
            </a:r>
            <a:endParaRPr lang="en-US" altLang="ja-JP" sz="1600" b="1" dirty="0" smtClean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5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195265"/>
            <a:ext cx="4011739" cy="320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65460" y="376072"/>
            <a:ext cx="5370836" cy="1252728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Mechanical Property of Heat Links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GWADW 2012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B457-6CE1-44F8-A504-AA90750AD1E5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2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944637"/>
            <a:ext cx="8064896" cy="763785"/>
          </a:xfrm>
          <a:solidFill>
            <a:schemeClr val="bg1">
              <a:alpha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altLang="ja-JP" dirty="0" smtClean="0">
                <a:latin typeface="Cambria" pitchFamily="18" charset="0"/>
              </a:rPr>
              <a:t>A heat link works as a soft spring </a:t>
            </a:r>
            <a:r>
              <a:rPr lang="en-US" altLang="ja-JP" sz="1800" b="1" dirty="0" smtClean="0">
                <a:latin typeface="Cambria" pitchFamily="18" charset="0"/>
              </a:rPr>
              <a:t>(f</a:t>
            </a:r>
            <a:r>
              <a:rPr lang="en-US" altLang="ja-JP" sz="1800" b="1" baseline="-25000" dirty="0" smtClean="0">
                <a:latin typeface="Cambria" pitchFamily="18" charset="0"/>
              </a:rPr>
              <a:t>0</a:t>
            </a:r>
            <a:r>
              <a:rPr lang="en-US" altLang="ja-JP" sz="1800" b="1" dirty="0" smtClean="0">
                <a:latin typeface="Cambria" pitchFamily="18" charset="0"/>
              </a:rPr>
              <a:t>~</a:t>
            </a:r>
            <a:r>
              <a:rPr lang="en-US" altLang="ja-JP" sz="1800" b="1" dirty="0" smtClean="0">
                <a:solidFill>
                  <a:srgbClr val="7030A0"/>
                </a:solidFill>
                <a:latin typeface="Cambria" pitchFamily="18" charset="0"/>
              </a:rPr>
              <a:t>10</a:t>
            </a:r>
            <a:r>
              <a:rPr lang="en-US" altLang="ja-JP" sz="1800" b="1" dirty="0" smtClean="0">
                <a:latin typeface="Cambria" pitchFamily="18" charset="0"/>
              </a:rPr>
              <a:t> </a:t>
            </a:r>
            <a:r>
              <a:rPr lang="en-US" altLang="ja-JP" sz="1800" b="1" dirty="0" err="1" smtClean="0">
                <a:latin typeface="Cambria" pitchFamily="18" charset="0"/>
              </a:rPr>
              <a:t>mHz</a:t>
            </a:r>
            <a:r>
              <a:rPr lang="en-US" altLang="ja-JP" sz="1800" b="1" dirty="0" smtClean="0">
                <a:latin typeface="Cambria" pitchFamily="18" charset="0"/>
              </a:rPr>
              <a:t>)</a:t>
            </a:r>
            <a:br>
              <a:rPr lang="en-US" altLang="ja-JP" sz="1800" b="1" dirty="0" smtClean="0">
                <a:latin typeface="Cambria" pitchFamily="18" charset="0"/>
              </a:rPr>
            </a:br>
            <a:r>
              <a:rPr lang="en-US" altLang="ja-JP" dirty="0" smtClean="0">
                <a:latin typeface="Cambria" pitchFamily="18" charset="0"/>
              </a:rPr>
              <a:t>with </a:t>
            </a:r>
            <a:r>
              <a:rPr lang="en-US" altLang="ja-JP" b="1" dirty="0" smtClean="0">
                <a:solidFill>
                  <a:srgbClr val="00B050"/>
                </a:solidFill>
                <a:latin typeface="Cambria" pitchFamily="18" charset="0"/>
              </a:rPr>
              <a:t>violin modes </a:t>
            </a:r>
            <a:r>
              <a:rPr lang="en-US" altLang="ja-JP" dirty="0" smtClean="0">
                <a:latin typeface="Cambria" pitchFamily="18" charset="0"/>
              </a:rPr>
              <a:t>above ~1 Hz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067944" y="2924944"/>
            <a:ext cx="47835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FEM Simulation Done by Y</a:t>
            </a:r>
            <a:r>
              <a:rPr lang="en-US" altLang="ja-JP" sz="16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. </a:t>
            </a:r>
            <a:r>
              <a:rPr lang="en-US" altLang="ja-JP" sz="1600" b="1" dirty="0" err="1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Aso</a:t>
            </a:r>
            <a:r>
              <a:rPr lang="en-US" altLang="ja-JP" sz="16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, </a:t>
            </a:r>
            <a:r>
              <a:rPr lang="en-US" altLang="ja-JP" sz="16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(JGW-G1000108)</a:t>
            </a:r>
            <a:endParaRPr lang="ja-JP" altLang="en-US" sz="1600" dirty="0"/>
          </a:p>
        </p:txBody>
      </p:sp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52936"/>
            <a:ext cx="2664296" cy="218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9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338328"/>
            <a:ext cx="5760640" cy="1252728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Estimation of Seismic Noise via Heat Links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86238" y="6201166"/>
            <a:ext cx="1161826" cy="365125"/>
          </a:xfrm>
        </p:spPr>
        <p:txBody>
          <a:bodyPr/>
          <a:lstStyle/>
          <a:p>
            <a:fld id="{AD24B457-6CE1-44F8-A504-AA90750AD1E5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7" y="1844824"/>
            <a:ext cx="8208911" cy="792088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Simulation T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ool: </a:t>
            </a:r>
            <a:r>
              <a:rPr lang="en-US" altLang="ja-JP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3-D </a:t>
            </a:r>
            <a:r>
              <a:rPr lang="en-US" altLang="ja-JP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rigid-body </a:t>
            </a:r>
            <a:r>
              <a:rPr lang="en-US" altLang="ja-JP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model simulation</a:t>
            </a:r>
            <a:endParaRPr lang="en-US" altLang="ja-JP" b="1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068960"/>
            <a:ext cx="9036496" cy="348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3820888" y="2226350"/>
            <a:ext cx="47835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ja-JP" sz="16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T. </a:t>
            </a:r>
            <a:r>
              <a:rPr lang="en-US" altLang="ja-JP" sz="1600" b="1" dirty="0" err="1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Sekiguchi</a:t>
            </a:r>
            <a:r>
              <a:rPr lang="en-US" altLang="ja-JP" sz="16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, Master Thesis </a:t>
            </a:r>
            <a:r>
              <a:rPr lang="en-US" altLang="ja-JP" sz="16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(JGW-P1200770</a:t>
            </a:r>
            <a:r>
              <a:rPr lang="en-US" altLang="ja-JP" sz="16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)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4037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11760" y="338328"/>
            <a:ext cx="4680520" cy="1252728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Calculation Result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86238" y="6201166"/>
            <a:ext cx="1161826" cy="365125"/>
          </a:xfrm>
        </p:spPr>
        <p:txBody>
          <a:bodyPr/>
          <a:lstStyle/>
          <a:p>
            <a:fld id="{AD24B457-6CE1-44F8-A504-AA90750AD1E5}" type="slidenum">
              <a:rPr lang="ja-JP" altLang="en-US" smtClean="0"/>
              <a:pPr/>
              <a:t>8</a:t>
            </a:fld>
            <a:endParaRPr lang="ja-JP" alt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602"/>
            <a:ext cx="2211915" cy="684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U ターン矢印 9"/>
          <p:cNvSpPr/>
          <p:nvPr/>
        </p:nvSpPr>
        <p:spPr>
          <a:xfrm flipH="1">
            <a:off x="1043608" y="140635"/>
            <a:ext cx="720080" cy="840093"/>
          </a:xfrm>
          <a:prstGeom prst="uturnArrow">
            <a:avLst/>
          </a:prstGeom>
          <a:solidFill>
            <a:schemeClr val="bg1">
              <a:alpha val="7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U ターン矢印 10"/>
          <p:cNvSpPr/>
          <p:nvPr/>
        </p:nvSpPr>
        <p:spPr>
          <a:xfrm flipH="1">
            <a:off x="1043608" y="5253203"/>
            <a:ext cx="534916" cy="624069"/>
          </a:xfrm>
          <a:prstGeom prst="uturnArrow">
            <a:avLst/>
          </a:prstGeom>
          <a:solidFill>
            <a:schemeClr val="bg1">
              <a:alpha val="7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418340" y="1095127"/>
            <a:ext cx="561372" cy="46166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solidFill>
                  <a:srgbClr val="0070C0"/>
                </a:solidFill>
                <a:latin typeface="Cambria" pitchFamily="18" charset="0"/>
              </a:rPr>
              <a:t>①</a:t>
            </a:r>
            <a:r>
              <a:rPr lang="en-US" altLang="ja-JP" sz="24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endParaRPr lang="ja-JP" altLang="en-US" sz="2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1418340" y="4789385"/>
            <a:ext cx="492443" cy="46166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B050"/>
                </a:solidFill>
              </a:rPr>
              <a:t>②</a:t>
            </a:r>
            <a:endParaRPr lang="ja-JP" altLang="en-US" sz="2400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72816"/>
            <a:ext cx="5200650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27784" y="5805264"/>
            <a:ext cx="5472608" cy="432048"/>
          </a:xfrm>
          <a:noFill/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latin typeface="Cambria" pitchFamily="18" charset="0"/>
              </a:rPr>
              <a:t>Polluting detector sensitivity above 10 Hz !!</a:t>
            </a:r>
            <a:endParaRPr lang="en-US" altLang="ja-JP" sz="2000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668344" y="4418528"/>
            <a:ext cx="1368152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14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* </a:t>
            </a:r>
            <a:r>
              <a:rPr lang="en-US" altLang="ja-JP" sz="14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Assuming 1% coupling</a:t>
            </a:r>
          </a:p>
          <a:p>
            <a:r>
              <a:rPr lang="en-US" altLang="ja-JP" sz="14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from vertical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285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068960"/>
            <a:ext cx="9036496" cy="348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338328"/>
            <a:ext cx="5760640" cy="1252728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To Make Matters Worse ..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2012/5/15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86238" y="6201166"/>
            <a:ext cx="1161826" cy="365125"/>
          </a:xfrm>
        </p:spPr>
        <p:txBody>
          <a:bodyPr/>
          <a:lstStyle/>
          <a:p>
            <a:fld id="{AD24B457-6CE1-44F8-A504-AA90750AD1E5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7" y="1916832"/>
            <a:ext cx="8208911" cy="720080"/>
          </a:xfrm>
          <a:solidFill>
            <a:schemeClr val="bg1">
              <a:alpha val="5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altLang="ja-JP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There is n</a:t>
            </a:r>
            <a:r>
              <a:rPr lang="en-US" altLang="ja-JP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o guarantee 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that the wall inside the cryostat is vibrating at the same level as the ground.</a:t>
            </a:r>
            <a:endParaRPr lang="en-US" altLang="ja-JP" b="1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4067944" y="2996952"/>
            <a:ext cx="2592288" cy="10081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796136" y="2492896"/>
            <a:ext cx="13681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b="1" dirty="0" smtClean="0">
                <a:solidFill>
                  <a:srgbClr val="FF0000"/>
                </a:solidFill>
                <a:latin typeface="Cambria" pitchFamily="18" charset="0"/>
              </a:rPr>
              <a:t>???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33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3382</TotalTime>
  <Words>579</Words>
  <Application>Microsoft Office PowerPoint</Application>
  <PresentationFormat>画面に合わせる (4:3)</PresentationFormat>
  <Paragraphs>147</Paragraphs>
  <Slides>23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5" baseType="lpstr">
      <vt:lpstr>ウェーブ</vt:lpstr>
      <vt:lpstr>Microsoft 数式 3.0</vt:lpstr>
      <vt:lpstr>External forces from heat links in cryogenic suspensions</vt:lpstr>
      <vt:lpstr>About this Talk</vt:lpstr>
      <vt:lpstr>Basic Requirement for Test Mass Suspension in KAGRA</vt:lpstr>
      <vt:lpstr>Seismic Attenuation System  for KAGRA Test Mass</vt:lpstr>
      <vt:lpstr>Cryogenics</vt:lpstr>
      <vt:lpstr>Mechanical Property of Heat Links</vt:lpstr>
      <vt:lpstr>Estimation of Seismic Noise via Heat Links</vt:lpstr>
      <vt:lpstr>Calculation Result</vt:lpstr>
      <vt:lpstr>To Make Matters Worse ..</vt:lpstr>
      <vt:lpstr>Vibration of the Shield inside the Cryostat in CLIO</vt:lpstr>
      <vt:lpstr>In Worse Case</vt:lpstr>
      <vt:lpstr>Improved Design</vt:lpstr>
      <vt:lpstr>After Improving Wiring</vt:lpstr>
      <vt:lpstr>After Improving Wiring</vt:lpstr>
      <vt:lpstr>Further Improvement</vt:lpstr>
      <vt:lpstr>Effect on Angular Motion</vt:lpstr>
      <vt:lpstr>Asymmetry</vt:lpstr>
      <vt:lpstr>Effect on Angular Motion</vt:lpstr>
      <vt:lpstr>Summary</vt:lpstr>
      <vt:lpstr>The END</vt:lpstr>
      <vt:lpstr>PowerPoint プレゼンテーション</vt:lpstr>
      <vt:lpstr>Appendices</vt:lpstr>
      <vt:lpstr>Requirement for KAGRA Test-Mass Suspensions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tsekiguchi</dc:creator>
  <cp:lastModifiedBy>tsekiguchi</cp:lastModifiedBy>
  <cp:revision>107</cp:revision>
  <dcterms:created xsi:type="dcterms:W3CDTF">2012-04-19T04:47:36Z</dcterms:created>
  <dcterms:modified xsi:type="dcterms:W3CDTF">2012-05-11T19:39:43Z</dcterms:modified>
</cp:coreProperties>
</file>