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2" d="100"/>
          <a:sy n="82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634C-CDDB-1A4A-B2B4-E826B6F89F81}" type="datetimeFigureOut">
              <a:rPr lang="en-US" smtClean="0"/>
              <a:t>4/13/12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9107-7827-7F41-8D6B-82DE8A74C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634C-CDDB-1A4A-B2B4-E826B6F89F81}" type="datetimeFigureOut">
              <a:rPr lang="en-US" smtClean="0"/>
              <a:t>4/13/12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9107-7827-7F41-8D6B-82DE8A74C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634C-CDDB-1A4A-B2B4-E826B6F89F81}" type="datetimeFigureOut">
              <a:rPr lang="en-US" smtClean="0"/>
              <a:t>4/13/12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9107-7827-7F41-8D6B-82DE8A74C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634C-CDDB-1A4A-B2B4-E826B6F89F81}" type="datetimeFigureOut">
              <a:rPr lang="en-US" smtClean="0"/>
              <a:t>4/13/12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9107-7827-7F41-8D6B-82DE8A74C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634C-CDDB-1A4A-B2B4-E826B6F89F81}" type="datetimeFigureOut">
              <a:rPr lang="en-US" smtClean="0"/>
              <a:t>4/13/12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9107-7827-7F41-8D6B-82DE8A74C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634C-CDDB-1A4A-B2B4-E826B6F89F81}" type="datetimeFigureOut">
              <a:rPr lang="en-US" smtClean="0"/>
              <a:t>4/13/12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9107-7827-7F41-8D6B-82DE8A74C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634C-CDDB-1A4A-B2B4-E826B6F89F81}" type="datetimeFigureOut">
              <a:rPr lang="en-US" smtClean="0"/>
              <a:t>4/13/12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9107-7827-7F41-8D6B-82DE8A74C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634C-CDDB-1A4A-B2B4-E826B6F89F81}" type="datetimeFigureOut">
              <a:rPr lang="en-US" smtClean="0"/>
              <a:t>4/13/12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9107-7827-7F41-8D6B-82DE8A74C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634C-CDDB-1A4A-B2B4-E826B6F89F81}" type="datetimeFigureOut">
              <a:rPr lang="en-US" smtClean="0"/>
              <a:t>4/13/12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9107-7827-7F41-8D6B-82DE8A74C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634C-CDDB-1A4A-B2B4-E826B6F89F81}" type="datetimeFigureOut">
              <a:rPr lang="en-US" smtClean="0"/>
              <a:t>4/13/12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9107-7827-7F41-8D6B-82DE8A74C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634C-CDDB-1A4A-B2B4-E826B6F89F81}" type="datetimeFigureOut">
              <a:rPr lang="en-US" smtClean="0"/>
              <a:t>4/13/12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9107-7827-7F41-8D6B-82DE8A74C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8634C-CDDB-1A4A-B2B4-E826B6F89F81}" type="datetimeFigureOut">
              <a:rPr lang="en-US" smtClean="0"/>
              <a:t>4/13/12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39107-7827-7F41-8D6B-82DE8A74C6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mailto:marzia.colombini@roma1.infn.it" TargetMode="External"/><Relationship Id="rId20" Type="http://schemas.openxmlformats.org/officeDocument/2006/relationships/hyperlink" Target="mailto:peter.murray@glasgow.ac.uk" TargetMode="External"/><Relationship Id="rId21" Type="http://schemas.openxmlformats.org/officeDocument/2006/relationships/hyperlink" Target="mailto:sheila.rowan@glasgow.ac.uk" TargetMode="External"/><Relationship Id="rId22" Type="http://schemas.openxmlformats.org/officeDocument/2006/relationships/hyperlink" Target="mailto:ronny.nawrodt@uni-jena.de" TargetMode="External"/><Relationship Id="rId23" Type="http://schemas.openxmlformats.org/officeDocument/2006/relationships/hyperlink" Target="mailto:julius.komma@uni-jena.de" TargetMode="External"/><Relationship Id="rId24" Type="http://schemas.openxmlformats.org/officeDocument/2006/relationships/hyperlink" Target="mailto:gerd.hofmann@uni-jena.de" TargetMode="External"/><Relationship Id="rId25" Type="http://schemas.openxmlformats.org/officeDocument/2006/relationships/hyperlink" Target="mailto:paul.seidel@uni-jena.de" TargetMode="External"/><Relationship Id="rId26" Type="http://schemas.openxmlformats.org/officeDocument/2006/relationships/hyperlink" Target="mailto:stuart.reid.2@glasgow.ac.uk" TargetMode="External"/><Relationship Id="rId27" Type="http://schemas.openxmlformats.org/officeDocument/2006/relationships/hyperlink" Target="mailto:pinto@sa.infn.it" TargetMode="External"/><Relationship Id="rId28" Type="http://schemas.openxmlformats.org/officeDocument/2006/relationships/hyperlink" Target="mailto:michele.punturo@pg.infn.it" TargetMode="External"/><Relationship Id="rId10" Type="http://schemas.openxmlformats.org/officeDocument/2006/relationships/hyperlink" Target="mailto:luca.naticchioni@roma1.infn.it" TargetMode="External"/><Relationship Id="rId11" Type="http://schemas.openxmlformats.org/officeDocument/2006/relationships/hyperlink" Target="mailto:paola.puppo@roma1.infn.it" TargetMode="External"/><Relationship Id="rId12" Type="http://schemas.openxmlformats.org/officeDocument/2006/relationships/hyperlink" Target="mailto:piero.rapagnani@roma1.infn.it" TargetMode="External"/><Relationship Id="rId13" Type="http://schemas.openxmlformats.org/officeDocument/2006/relationships/hyperlink" Target="mailto:ehennes@nikhef.nl" TargetMode="External"/><Relationship Id="rId14" Type="http://schemas.openxmlformats.org/officeDocument/2006/relationships/hyperlink" Target="mailto:alberto@nikhef.nl" TargetMode="External"/><Relationship Id="rId15" Type="http://schemas.openxmlformats.org/officeDocument/2006/relationships/hyperlink" Target="mailto:martind@nikhef.nl" TargetMode="External"/><Relationship Id="rId16" Type="http://schemas.openxmlformats.org/officeDocument/2006/relationships/hyperlink" Target="mailto:henkjan@nikhef.nl" TargetMode="External"/><Relationship Id="rId17" Type="http://schemas.openxmlformats.org/officeDocument/2006/relationships/hyperlink" Target="mailto:mbeker@nikhef.nl" TargetMode="External"/><Relationship Id="rId18" Type="http://schemas.openxmlformats.org/officeDocument/2006/relationships/hyperlink" Target="mailto:mblom@nikhef.nl" TargetMode="External"/><Relationship Id="rId19" Type="http://schemas.openxmlformats.org/officeDocument/2006/relationships/hyperlink" Target="mailto:jo@nikhef.n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yamak@icrr.u-tokyo.ac.jp" TargetMode="External"/><Relationship Id="rId3" Type="http://schemas.openxmlformats.org/officeDocument/2006/relationships/hyperlink" Target="mailto:ettore.majorana@roma1.infn.it" TargetMode="External"/><Relationship Id="rId4" Type="http://schemas.openxmlformats.org/officeDocument/2006/relationships/hyperlink" Target="mailto:tseki@icrr.u-tokyo.ac.jp" TargetMode="External"/><Relationship Id="rId5" Type="http://schemas.openxmlformats.org/officeDocument/2006/relationships/hyperlink" Target="mailto:suzukit@post.kek.jp" TargetMode="External"/><Relationship Id="rId6" Type="http://schemas.openxmlformats.org/officeDocument/2006/relationships/hyperlink" Target="mailto:ryu.takahashi@nao.ac.jp" TargetMode="External"/><Relationship Id="rId7" Type="http://schemas.openxmlformats.org/officeDocument/2006/relationships/hyperlink" Target="mailto:uchiyama@icrr.u-tokyo.ac.jp" TargetMode="External"/><Relationship Id="rId8" Type="http://schemas.openxmlformats.org/officeDocument/2006/relationships/hyperlink" Target="mailto:andrea.conte@roma1.infn.i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9738" y="3220638"/>
            <a:ext cx="782778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GANTT tables start from March 2012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WP1 meetings should be attended by at least one participant/beneficiary who is </a:t>
            </a:r>
          </a:p>
          <a:p>
            <a:r>
              <a:rPr lang="en-US" dirty="0" smtClean="0"/>
              <a:t>delegated and will report to his colleagues after the meeting</a:t>
            </a:r>
          </a:p>
          <a:p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All groups affiliated to WP1 tasks are represent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 WP1 meetings proposed every 2 months from now, Friday at 10 UTC OK ?</a:t>
            </a:r>
          </a:p>
          <a:p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Decided monthly meetings, Friday OK 10:00, UTC OK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/>
              <a:t>M. </a:t>
            </a:r>
            <a:r>
              <a:rPr lang="en-US" dirty="0" err="1" smtClean="0"/>
              <a:t>Punturo</a:t>
            </a:r>
            <a:r>
              <a:rPr lang="en-US" dirty="0" smtClean="0"/>
              <a:t> </a:t>
            </a:r>
            <a:r>
              <a:rPr lang="en-US" dirty="0" smtClean="0"/>
              <a:t>will assist </a:t>
            </a:r>
            <a:r>
              <a:rPr lang="en-US" dirty="0" smtClean="0"/>
              <a:t>us to </a:t>
            </a:r>
            <a:r>
              <a:rPr lang="en-US" dirty="0" smtClean="0"/>
              <a:t>use a </a:t>
            </a:r>
            <a:r>
              <a:rPr lang="en-US" dirty="0" smtClean="0"/>
              <a:t>web work-area </a:t>
            </a:r>
            <a:r>
              <a:rPr lang="en-US" dirty="0" smtClean="0"/>
              <a:t>dedicated to WP1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7005" y="2623255"/>
            <a:ext cx="7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Basics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381089" y="0"/>
            <a:ext cx="1765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WP1:13-04-</a:t>
            </a:r>
            <a:r>
              <a:rPr lang="en-US" dirty="0" smtClean="0"/>
              <a:t>2012</a:t>
            </a:r>
          </a:p>
          <a:p>
            <a:r>
              <a:rPr lang="en-US" dirty="0" err="1" smtClean="0"/>
              <a:t>majorana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52471" y="371795"/>
            <a:ext cx="599398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EUROPEAN SEVENTH </a:t>
            </a:r>
            <a:r>
              <a:rPr lang="en-US" b="1" dirty="0"/>
              <a:t>FRAMEWORK PROGRAMME</a:t>
            </a:r>
            <a:endParaRPr lang="en-US" dirty="0"/>
          </a:p>
          <a:p>
            <a:r>
              <a:rPr lang="en-US" b="1" dirty="0"/>
              <a:t>Marie Curie Actions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err="1" smtClean="0"/>
              <a:t>ELiTES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ET</a:t>
            </a:r>
            <a:r>
              <a:rPr lang="en-US" b="1" dirty="0"/>
              <a:t>-LCGT </a:t>
            </a:r>
            <a:r>
              <a:rPr lang="en-US" b="1" dirty="0" err="1"/>
              <a:t>Interferometric</a:t>
            </a:r>
            <a:r>
              <a:rPr lang="en-US" b="1" dirty="0"/>
              <a:t> Telescopes Exchange of </a:t>
            </a:r>
            <a:r>
              <a:rPr lang="en-US" b="1" dirty="0" smtClean="0"/>
              <a:t>Scientists</a:t>
            </a:r>
          </a:p>
          <a:p>
            <a:r>
              <a:rPr lang="en-US" b="1" i="1" dirty="0" smtClean="0"/>
              <a:t>Work-Package1: cryogenics and suspensions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5824" y="43919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Today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9738" y="878397"/>
            <a:ext cx="8468985" cy="5940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WP1 structure: Task checks &amp; amendments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WP3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will host another task dedicated to underground infrastructure/tunnel building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 Activity schedule : Check GANTT WP1 exchanges for the period March2012-March2013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roughly OK but It is being further checked.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Participants </a:t>
            </a:r>
            <a:r>
              <a:rPr lang="en-US" dirty="0" smtClean="0"/>
              <a:t>check/amendments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Mailing list:</a:t>
            </a:r>
          </a:p>
          <a:p>
            <a:r>
              <a:rPr lang="en-US" sz="1400" dirty="0" smtClean="0">
                <a:hlinkClick r:id="rId2"/>
              </a:rPr>
              <a:t>yamak@icrr.u-tokyo.ac.jp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3"/>
              </a:rPr>
              <a:t>ettore.majorana@roma1.infn.it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4"/>
              </a:rPr>
              <a:t>tseki@icrr.u-tokyo.ac.jp</a:t>
            </a:r>
            <a:r>
              <a:rPr lang="en-US" sz="1400" dirty="0" smtClean="0"/>
              <a:t>,</a:t>
            </a:r>
          </a:p>
          <a:p>
            <a:r>
              <a:rPr lang="en-US" sz="1400" dirty="0" smtClean="0">
                <a:hlinkClick r:id="rId5"/>
              </a:rPr>
              <a:t>suzukit@post.kek.jp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6"/>
              </a:rPr>
              <a:t>ryu.takahashi@nao.ac.jp</a:t>
            </a:r>
            <a:r>
              <a:rPr lang="en-US" sz="1400" dirty="0" smtClean="0"/>
              <a:t>,  </a:t>
            </a:r>
            <a:r>
              <a:rPr lang="en-US" sz="1400" dirty="0" smtClean="0">
                <a:hlinkClick r:id="rId7"/>
              </a:rPr>
              <a:t>uchiyama@icrr.u-tokyo.ac.jp</a:t>
            </a:r>
            <a:r>
              <a:rPr lang="en-US" sz="1400" dirty="0" smtClean="0"/>
              <a:t>,</a:t>
            </a:r>
          </a:p>
          <a:p>
            <a:r>
              <a:rPr lang="en-US" sz="1400" dirty="0" smtClean="0">
                <a:hlinkClick r:id="rId8"/>
              </a:rPr>
              <a:t>andrea.conte@roma1.infn.it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9"/>
              </a:rPr>
              <a:t>marzia.colombini@roma1.infn.it</a:t>
            </a:r>
            <a:r>
              <a:rPr lang="en-US" sz="1400" dirty="0" smtClean="0"/>
              <a:t>,</a:t>
            </a:r>
          </a:p>
          <a:p>
            <a:r>
              <a:rPr lang="en-US" sz="1400" dirty="0" smtClean="0">
                <a:hlinkClick r:id="rId10"/>
              </a:rPr>
              <a:t>luca.naticchioni@roma1.infn.it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11"/>
              </a:rPr>
              <a:t>paola.puppo@roma1.infn.it</a:t>
            </a:r>
            <a:r>
              <a:rPr lang="en-US" sz="1400" dirty="0" smtClean="0"/>
              <a:t>, </a:t>
            </a:r>
          </a:p>
          <a:p>
            <a:r>
              <a:rPr lang="en-US" sz="1400" dirty="0" smtClean="0">
                <a:hlinkClick r:id="rId12"/>
              </a:rPr>
              <a:t>piero.rapagnani@roma1.infn.it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13"/>
              </a:rPr>
              <a:t>ehennes@nikhef.nl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14"/>
              </a:rPr>
              <a:t>alberto@nikhef.nl</a:t>
            </a:r>
            <a:r>
              <a:rPr lang="en-US" sz="1400" dirty="0" smtClean="0"/>
              <a:t>,</a:t>
            </a:r>
          </a:p>
          <a:p>
            <a:r>
              <a:rPr lang="en-US" sz="1400" dirty="0" smtClean="0">
                <a:hlinkClick r:id="rId15"/>
              </a:rPr>
              <a:t>martind@nikhef.nl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16"/>
              </a:rPr>
              <a:t>henkjan@nikhef.nl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17"/>
              </a:rPr>
              <a:t>mbeker@nikhef.nl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18"/>
              </a:rPr>
              <a:t>mblom@nikhef.nl</a:t>
            </a:r>
            <a:r>
              <a:rPr lang="en-US" sz="1400" dirty="0" smtClean="0"/>
              <a:t>, </a:t>
            </a:r>
          </a:p>
          <a:p>
            <a:r>
              <a:rPr lang="en-US" sz="1400" dirty="0" smtClean="0">
                <a:hlinkClick r:id="rId19"/>
              </a:rPr>
              <a:t>jo@nikhef.nl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20"/>
              </a:rPr>
              <a:t>peter.murray@glasgow.ac.uk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21"/>
              </a:rPr>
              <a:t>sheila.rowan@glasgow.ac.uk</a:t>
            </a:r>
            <a:r>
              <a:rPr lang="en-US" sz="1400" dirty="0" smtClean="0"/>
              <a:t>, </a:t>
            </a:r>
          </a:p>
          <a:p>
            <a:r>
              <a:rPr lang="en-US" sz="1400" dirty="0" smtClean="0">
                <a:hlinkClick r:id="rId22"/>
              </a:rPr>
              <a:t>ronny.nawrodt@uni-jena.de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23"/>
              </a:rPr>
              <a:t>julius.komma@uni-jena.de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24"/>
              </a:rPr>
              <a:t>gerd.hofmann@uni-jena.de</a:t>
            </a:r>
            <a:r>
              <a:rPr lang="en-US" sz="1400" dirty="0" smtClean="0"/>
              <a:t>, </a:t>
            </a:r>
          </a:p>
          <a:p>
            <a:r>
              <a:rPr lang="en-US" sz="1400" dirty="0" smtClean="0">
                <a:hlinkClick r:id="rId25"/>
              </a:rPr>
              <a:t>paul.seidel@uni-jena.de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26"/>
              </a:rPr>
              <a:t>stuart.reid.2@glasgow.ac.uk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27"/>
              </a:rPr>
              <a:t>pinto@sa.infn.it</a:t>
            </a:r>
            <a:r>
              <a:rPr lang="en-US" sz="1400" dirty="0" smtClean="0"/>
              <a:t>, </a:t>
            </a:r>
          </a:p>
          <a:p>
            <a:r>
              <a:rPr lang="en-US" sz="1400" dirty="0" smtClean="0">
                <a:hlinkClick r:id="rId28"/>
              </a:rPr>
              <a:t>michele.punturo@pg.infn.it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 </a:t>
            </a:r>
          </a:p>
          <a:p>
            <a:r>
              <a:rPr lang="en-US" sz="1400" dirty="0" smtClean="0"/>
              <a:t>Missing: </a:t>
            </a:r>
            <a:r>
              <a:rPr lang="en-US" sz="1400" dirty="0"/>
              <a:t> </a:t>
            </a:r>
            <a:r>
              <a:rPr lang="en-US" sz="1400" dirty="0" err="1" smtClean="0"/>
              <a:t>C.Tokoku</a:t>
            </a:r>
            <a:r>
              <a:rPr lang="en-US" sz="1400" dirty="0" smtClean="0"/>
              <a:t>, </a:t>
            </a:r>
            <a:r>
              <a:rPr lang="en-US" sz="1400" dirty="0" err="1" smtClean="0"/>
              <a:t>K.Agatsuma</a:t>
            </a:r>
            <a:r>
              <a:rPr lang="en-US" sz="1400" dirty="0" smtClean="0"/>
              <a:t>,  </a:t>
            </a:r>
            <a:r>
              <a:rPr lang="en-US" sz="1400" dirty="0" err="1" smtClean="0"/>
              <a:t>D.Chen</a:t>
            </a:r>
            <a:r>
              <a:rPr lang="en-US" sz="1400" dirty="0" smtClean="0"/>
              <a:t>,  </a:t>
            </a:r>
            <a:r>
              <a:rPr lang="en-US" sz="1400" dirty="0" err="1" smtClean="0"/>
              <a:t>K.Shibata</a:t>
            </a:r>
            <a:r>
              <a:rPr lang="en-US" sz="1400" dirty="0" smtClean="0"/>
              <a:t>, </a:t>
            </a:r>
            <a:r>
              <a:rPr lang="en-US" sz="1400" dirty="0" err="1" smtClean="0"/>
              <a:t>T.Ushiba</a:t>
            </a:r>
            <a:r>
              <a:rPr lang="en-US" sz="1400" dirty="0" smtClean="0"/>
              <a:t>, L</a:t>
            </a:r>
            <a:r>
              <a:rPr lang="en-US" sz="1400" dirty="0"/>
              <a:t>. </a:t>
            </a:r>
            <a:r>
              <a:rPr lang="en-US" sz="1400" dirty="0" err="1"/>
              <a:t>Glielmo</a:t>
            </a:r>
            <a:r>
              <a:rPr lang="en-US" sz="1400" dirty="0"/>
              <a:t>, F. </a:t>
            </a:r>
            <a:r>
              <a:rPr lang="en-US" sz="1400" dirty="0" err="1"/>
              <a:t>Vasca</a:t>
            </a:r>
            <a:r>
              <a:rPr lang="en-US" sz="1400" dirty="0"/>
              <a:t>,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                L</a:t>
            </a:r>
            <a:r>
              <a:rPr lang="en-US" sz="1400" dirty="0"/>
              <a:t>. </a:t>
            </a:r>
            <a:r>
              <a:rPr lang="en-US" sz="1400" dirty="0" err="1"/>
              <a:t>Iannelli</a:t>
            </a:r>
            <a:r>
              <a:rPr lang="en-US" sz="1400" dirty="0"/>
              <a:t>, R. P. </a:t>
            </a:r>
            <a:r>
              <a:rPr lang="en-US" sz="1400" dirty="0" smtClean="0"/>
              <a:t>Croce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Punturo</a:t>
            </a:r>
            <a:r>
              <a:rPr lang="en-US" dirty="0" smtClean="0">
                <a:solidFill>
                  <a:srgbClr val="FF0000"/>
                </a:solidFill>
              </a:rPr>
              <a:t> will prepare a dedicated web </a:t>
            </a:r>
            <a:r>
              <a:rPr lang="en-US" dirty="0" err="1" smtClean="0">
                <a:solidFill>
                  <a:srgbClr val="FF0000"/>
                </a:solidFill>
              </a:rPr>
              <a:t>workarea</a:t>
            </a:r>
            <a:r>
              <a:rPr lang="en-US" dirty="0" smtClean="0">
                <a:solidFill>
                  <a:srgbClr val="FF0000"/>
                </a:solidFill>
              </a:rPr>
              <a:t> where WP lists will be available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5824" y="439197"/>
            <a:ext cx="1562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WP1 structure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47781" y="1353202"/>
            <a:ext cx="7560900" cy="2308324"/>
          </a:xfrm>
          <a:prstGeom prst="rect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Task 1.1: Seismic attenuation for underground </a:t>
            </a:r>
            <a:r>
              <a:rPr lang="en-US" b="1" dirty="0" smtClean="0"/>
              <a:t>interferometers</a:t>
            </a:r>
          </a:p>
          <a:p>
            <a:pPr marL="285750" indent="-285750">
              <a:buFont typeface="Wingdings" charset="0"/>
              <a:buChar char="è"/>
            </a:pPr>
            <a:r>
              <a:rPr lang="en-US" b="1" dirty="0" smtClean="0"/>
              <a:t>document</a:t>
            </a:r>
            <a:r>
              <a:rPr lang="en-US" b="1" dirty="0"/>
              <a:t>; </a:t>
            </a:r>
            <a:r>
              <a:rPr lang="en-US" b="1" dirty="0" smtClean="0"/>
              <a:t>month 24</a:t>
            </a:r>
            <a:r>
              <a:rPr lang="en-US" b="1" dirty="0"/>
              <a:t>; </a:t>
            </a:r>
            <a:r>
              <a:rPr lang="en-US" b="1" dirty="0" err="1"/>
              <a:t>Nikhef</a:t>
            </a:r>
            <a:r>
              <a:rPr lang="en-US" b="1" dirty="0"/>
              <a:t>, </a:t>
            </a:r>
            <a:r>
              <a:rPr lang="en-US" b="1" dirty="0" err="1"/>
              <a:t>UniSannio</a:t>
            </a:r>
            <a:r>
              <a:rPr lang="en-US" b="1" dirty="0"/>
              <a:t>, ICRR-UT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MARCH 2014</a:t>
            </a:r>
          </a:p>
          <a:p>
            <a:r>
              <a:rPr lang="nl-NL" dirty="0" err="1" smtClean="0">
                <a:solidFill>
                  <a:srgbClr val="FF0000"/>
                </a:solidFill>
              </a:rPr>
              <a:t>Activities</a:t>
            </a:r>
            <a:r>
              <a:rPr lang="nl-NL" dirty="0" smtClean="0">
                <a:solidFill>
                  <a:srgbClr val="FF0000"/>
                </a:solidFill>
              </a:rPr>
              <a:t> of </a:t>
            </a:r>
            <a:r>
              <a:rPr lang="nl-NL" dirty="0" err="1" smtClean="0">
                <a:solidFill>
                  <a:srgbClr val="FF0000"/>
                </a:solidFill>
              </a:rPr>
              <a:t>this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task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already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started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smtClean="0">
                <a:solidFill>
                  <a:srgbClr val="FF0000"/>
                </a:solidFill>
              </a:rPr>
              <a:t>are </a:t>
            </a:r>
            <a:r>
              <a:rPr lang="nl-NL" dirty="0" err="1" smtClean="0">
                <a:solidFill>
                  <a:srgbClr val="FF0000"/>
                </a:solidFill>
              </a:rPr>
              <a:t>promising</a:t>
            </a:r>
            <a:r>
              <a:rPr lang="nl-NL" dirty="0" smtClean="0">
                <a:solidFill>
                  <a:srgbClr val="FF0000"/>
                </a:solidFill>
              </a:rPr>
              <a:t> in view of the </a:t>
            </a:r>
            <a:r>
              <a:rPr lang="nl-NL" dirty="0" err="1" smtClean="0">
                <a:solidFill>
                  <a:srgbClr val="FF0000"/>
                </a:solidFill>
              </a:rPr>
              <a:t>milestone</a:t>
            </a:r>
            <a:r>
              <a:rPr lang="nl-NL" dirty="0" smtClean="0">
                <a:solidFill>
                  <a:srgbClr val="FF0000"/>
                </a:solidFill>
              </a:rPr>
              <a:t>.</a:t>
            </a:r>
            <a:endParaRPr lang="en-US" dirty="0">
              <a:ln>
                <a:solidFill>
                  <a:srgbClr val="008000"/>
                </a:solidFill>
              </a:ln>
              <a:solidFill>
                <a:srgbClr val="FF0000"/>
              </a:solidFill>
            </a:endParaRPr>
          </a:p>
          <a:p>
            <a:endParaRPr lang="en-US" dirty="0" smtClean="0">
              <a:ln>
                <a:solidFill>
                  <a:srgbClr val="008000"/>
                </a:solidFill>
              </a:ln>
            </a:endParaRPr>
          </a:p>
          <a:p>
            <a:r>
              <a:rPr lang="en-US" b="1" dirty="0"/>
              <a:t>Task 1.2</a:t>
            </a:r>
            <a:r>
              <a:rPr lang="en-US" dirty="0"/>
              <a:t>: </a:t>
            </a:r>
            <a:r>
              <a:rPr lang="en-US" b="1" dirty="0"/>
              <a:t>Payload design, interface with seismic </a:t>
            </a:r>
            <a:r>
              <a:rPr lang="en-US" b="1" dirty="0" smtClean="0"/>
              <a:t>attenuator</a:t>
            </a:r>
          </a:p>
          <a:p>
            <a:pPr marL="285750" indent="-285750">
              <a:buFont typeface="Wingdings" charset="0"/>
              <a:buChar char="è"/>
            </a:pPr>
            <a:r>
              <a:rPr lang="en-US" b="1" dirty="0" smtClean="0"/>
              <a:t>document</a:t>
            </a:r>
            <a:r>
              <a:rPr lang="en-US" b="1" dirty="0"/>
              <a:t>; </a:t>
            </a:r>
            <a:r>
              <a:rPr lang="en-US" b="1" dirty="0" smtClean="0"/>
              <a:t>month 48</a:t>
            </a:r>
            <a:r>
              <a:rPr lang="en-US" b="1" dirty="0"/>
              <a:t>; Physics–unirm1, ICRR-</a:t>
            </a:r>
            <a:r>
              <a:rPr lang="en-US" b="1" dirty="0" smtClean="0"/>
              <a:t>UT </a:t>
            </a:r>
            <a:r>
              <a:rPr lang="en-US" dirty="0" smtClean="0">
                <a:solidFill>
                  <a:srgbClr val="FF0000"/>
                </a:solidFill>
              </a:rPr>
              <a:t>MARCH 2016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nl-NL" dirty="0" err="1">
                <a:solidFill>
                  <a:srgbClr val="FF0000"/>
                </a:solidFill>
              </a:rPr>
              <a:t>Activities</a:t>
            </a:r>
            <a:r>
              <a:rPr lang="nl-NL" dirty="0">
                <a:solidFill>
                  <a:srgbClr val="FF0000"/>
                </a:solidFill>
              </a:rPr>
              <a:t> of </a:t>
            </a:r>
            <a:r>
              <a:rPr lang="nl-NL" dirty="0" err="1">
                <a:solidFill>
                  <a:srgbClr val="FF0000"/>
                </a:solidFill>
              </a:rPr>
              <a:t>this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task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started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already</a:t>
            </a:r>
            <a:r>
              <a:rPr lang="nl-NL" dirty="0" smtClean="0">
                <a:solidFill>
                  <a:srgbClr val="FF0000"/>
                </a:solidFill>
              </a:rPr>
              <a:t> but </a:t>
            </a:r>
            <a:r>
              <a:rPr lang="nl-NL" dirty="0" err="1" smtClean="0">
                <a:solidFill>
                  <a:srgbClr val="FF0000"/>
                </a:solidFill>
              </a:rPr>
              <a:t>they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have to be re-aligned.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7780" y="3838150"/>
            <a:ext cx="7560901" cy="2308324"/>
          </a:xfrm>
          <a:prstGeom prst="rect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Task 1.3</a:t>
            </a:r>
            <a:r>
              <a:rPr lang="en-US" dirty="0"/>
              <a:t>: </a:t>
            </a:r>
            <a:r>
              <a:rPr lang="en-US" b="1" dirty="0"/>
              <a:t>Auxiliary attenuation systems for thermal </a:t>
            </a:r>
            <a:r>
              <a:rPr lang="en-US" b="1" dirty="0" smtClean="0"/>
              <a:t>links</a:t>
            </a:r>
          </a:p>
          <a:p>
            <a:r>
              <a:rPr lang="en-US" b="1" dirty="0" smtClean="0">
                <a:sym typeface="Wingdings"/>
              </a:rPr>
              <a:t> </a:t>
            </a:r>
            <a:r>
              <a:rPr lang="en-US" b="1" dirty="0" smtClean="0"/>
              <a:t>document; </a:t>
            </a:r>
            <a:r>
              <a:rPr lang="en-US" b="1" dirty="0" smtClean="0"/>
              <a:t>month 36</a:t>
            </a:r>
            <a:r>
              <a:rPr lang="en-US" b="1" dirty="0"/>
              <a:t>; Physics–unirm1, ICRR-UT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SEPT 2015</a:t>
            </a:r>
            <a:endParaRPr lang="en-US" dirty="0" smtClean="0"/>
          </a:p>
          <a:p>
            <a:endParaRPr lang="en-US" dirty="0" smtClean="0">
              <a:ln>
                <a:solidFill>
                  <a:srgbClr val="008000"/>
                </a:solidFill>
              </a:ln>
            </a:endParaRPr>
          </a:p>
          <a:p>
            <a:r>
              <a:rPr lang="en-US" b="1" dirty="0"/>
              <a:t>Task 1.4</a:t>
            </a:r>
            <a:r>
              <a:rPr lang="en-US" dirty="0"/>
              <a:t>: </a:t>
            </a:r>
            <a:r>
              <a:rPr lang="en-US" b="1" dirty="0"/>
              <a:t>Actuators,  sensors and mirror control at room and low temperature</a:t>
            </a:r>
            <a:endParaRPr lang="en-US" dirty="0" smtClean="0"/>
          </a:p>
          <a:p>
            <a:pPr marL="285750" indent="-285750">
              <a:buFont typeface="Wingdings" charset="0"/>
              <a:buChar char="è"/>
            </a:pPr>
            <a:r>
              <a:rPr lang="en-US" b="1" dirty="0" smtClean="0"/>
              <a:t>document</a:t>
            </a:r>
            <a:r>
              <a:rPr lang="en-US" b="1" dirty="0"/>
              <a:t>; </a:t>
            </a:r>
            <a:r>
              <a:rPr lang="en-US" b="1" dirty="0" smtClean="0"/>
              <a:t>month 48</a:t>
            </a:r>
            <a:r>
              <a:rPr lang="en-US" b="1" dirty="0"/>
              <a:t>; Physics–unirm1, ICRR-UT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MARCH </a:t>
            </a:r>
            <a:r>
              <a:rPr lang="en-US" dirty="0" smtClean="0">
                <a:solidFill>
                  <a:srgbClr val="FF0000"/>
                </a:solidFill>
              </a:rPr>
              <a:t>2016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Activities related to this task are progressing in Japan will be reported in May, in order to focus and coordinate KAGRA/ET common efforts.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510</Words>
  <Application>Microsoft Macintosh PowerPoint</Application>
  <PresentationFormat>On-screen Show 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Ettore Majorana</dc:creator>
  <cp:lastModifiedBy>Ettore Majorana</cp:lastModifiedBy>
  <cp:revision>12</cp:revision>
  <dcterms:created xsi:type="dcterms:W3CDTF">2012-04-13T09:20:12Z</dcterms:created>
  <dcterms:modified xsi:type="dcterms:W3CDTF">2012-04-13T13:41:47Z</dcterms:modified>
</cp:coreProperties>
</file>