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</p:sldMasterIdLst>
  <p:notesMasterIdLst>
    <p:notesMasterId r:id="rId42"/>
  </p:notesMasterIdLst>
  <p:handoutMasterIdLst>
    <p:handoutMasterId r:id="rId43"/>
  </p:handoutMasterIdLst>
  <p:sldIdLst>
    <p:sldId id="256" r:id="rId3"/>
    <p:sldId id="257" r:id="rId4"/>
    <p:sldId id="261" r:id="rId5"/>
    <p:sldId id="262" r:id="rId6"/>
    <p:sldId id="263" r:id="rId7"/>
    <p:sldId id="297" r:id="rId8"/>
    <p:sldId id="268" r:id="rId9"/>
    <p:sldId id="298" r:id="rId10"/>
    <p:sldId id="269" r:id="rId11"/>
    <p:sldId id="271" r:id="rId12"/>
    <p:sldId id="270" r:id="rId13"/>
    <p:sldId id="272" r:id="rId14"/>
    <p:sldId id="273" r:id="rId15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300" r:id="rId24"/>
    <p:sldId id="299" r:id="rId25"/>
    <p:sldId id="301" r:id="rId26"/>
    <p:sldId id="302" r:id="rId27"/>
    <p:sldId id="284" r:id="rId28"/>
    <p:sldId id="285" r:id="rId29"/>
    <p:sldId id="286" r:id="rId30"/>
    <p:sldId id="306" r:id="rId31"/>
    <p:sldId id="307" r:id="rId32"/>
    <p:sldId id="308" r:id="rId33"/>
    <p:sldId id="288" r:id="rId34"/>
    <p:sldId id="290" r:id="rId35"/>
    <p:sldId id="289" r:id="rId36"/>
    <p:sldId id="291" r:id="rId37"/>
    <p:sldId id="294" r:id="rId38"/>
    <p:sldId id="295" r:id="rId39"/>
    <p:sldId id="296" r:id="rId40"/>
    <p:sldId id="275" r:id="rId41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E0FF"/>
    <a:srgbClr val="71C2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12" autoAdjust="0"/>
    <p:restoredTop sz="93647" autoAdjust="0"/>
  </p:normalViewPr>
  <p:slideViewPr>
    <p:cSldViewPr>
      <p:cViewPr varScale="1">
        <p:scale>
          <a:sx n="100" d="100"/>
          <a:sy n="100" d="100"/>
        </p:scale>
        <p:origin x="-6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5522233-202D-4AEA-80CE-FD4780D5C385}" type="datetimeFigureOut">
              <a:rPr kumimoji="1" lang="ja-JP" altLang="en-US" smtClean="0"/>
              <a:pPr/>
              <a:t>2012/1/23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5D846B8-3487-49EB-A19D-3EAAD3C549E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82679E6-2005-4741-8BB2-DEA4804A3B1D}" type="datetimeFigureOut">
              <a:rPr kumimoji="1" lang="ja-JP" altLang="en-US" smtClean="0"/>
              <a:pPr/>
              <a:t>2012/1/23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AE513D6-1EE4-437A-9359-EE00261B64F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513D6-1EE4-437A-9359-EE00261B64F6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513D6-1EE4-437A-9359-EE00261B64F6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513D6-1EE4-437A-9359-EE00261B64F6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513D6-1EE4-437A-9359-EE00261B64F6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513D6-1EE4-437A-9359-EE00261B64F6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513D6-1EE4-437A-9359-EE00261B64F6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513D6-1EE4-437A-9359-EE00261B64F6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513D6-1EE4-437A-9359-EE00261B64F6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sz="1300" dirty="0">
              <a:latin typeface="Calibri" pitchFamily="34" charset="0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513D6-1EE4-437A-9359-EE00261B64F6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513D6-1EE4-437A-9359-EE00261B64F6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513D6-1EE4-437A-9359-EE00261B64F6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513D6-1EE4-437A-9359-EE00261B64F6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513D6-1EE4-437A-9359-EE00261B64F6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513D6-1EE4-437A-9359-EE00261B64F6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sz="1300" dirty="0" smtClean="0">
              <a:latin typeface="Calibri" pitchFamily="34" charset="0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513D6-1EE4-437A-9359-EE00261B64F6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90478"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513D6-1EE4-437A-9359-EE00261B64F6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513D6-1EE4-437A-9359-EE00261B64F6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513D6-1EE4-437A-9359-EE00261B64F6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513D6-1EE4-437A-9359-EE00261B64F6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513D6-1EE4-437A-9359-EE00261B64F6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513D6-1EE4-437A-9359-EE00261B64F6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sz="13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513D6-1EE4-437A-9359-EE00261B64F6}" type="slidenum">
              <a:rPr kumimoji="1" lang="ja-JP" altLang="en-US" smtClean="0"/>
              <a:pPr/>
              <a:t>37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9470F7-151C-4585-A8B3-DCBAD0602866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513D6-1EE4-437A-9359-EE00261B64F6}" type="slidenum">
              <a:rPr kumimoji="1" lang="ja-JP" altLang="en-US" smtClean="0"/>
              <a:pPr/>
              <a:t>38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513D6-1EE4-437A-9359-EE00261B64F6}" type="slidenum">
              <a:rPr kumimoji="1" lang="ja-JP" altLang="en-US" smtClean="0"/>
              <a:pPr/>
              <a:t>39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C62C9F-0408-4BDD-B6B3-710A89DDAAB5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162626-923E-43D6-9EB3-CD74CB645DEC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513D6-1EE4-437A-9359-EE00261B64F6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513D6-1EE4-437A-9359-EE00261B64F6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513D6-1EE4-437A-9359-EE00261B64F6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513D6-1EE4-437A-9359-EE00261B64F6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5136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038600"/>
            <a:ext cx="7315200" cy="24384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66"/>
                </a:solidFill>
              </a:defRPr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Jan.24, 2012</a:t>
            </a:r>
            <a:endParaRPr kumimoji="1" lang="ja-JP" altLang="en-US"/>
          </a:p>
        </p:txBody>
      </p:sp>
      <p:sp>
        <p:nvSpPr>
          <p:cNvPr id="5138" name="Rectangle 1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IOO Type A Review</a:t>
            </a:r>
            <a:endParaRPr kumimoji="1" lang="ja-JP" altLang="en-US"/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fld id="{580B9EDC-EE50-44D2-AB19-DE08211DFC4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grpSp>
        <p:nvGrpSpPr>
          <p:cNvPr id="2" name="Group 222"/>
          <p:cNvGrpSpPr>
            <a:grpSpLocks/>
          </p:cNvGrpSpPr>
          <p:nvPr/>
        </p:nvGrpSpPr>
        <p:grpSpPr bwMode="auto">
          <a:xfrm>
            <a:off x="152400" y="609600"/>
            <a:ext cx="8839200" cy="5715000"/>
            <a:chOff x="96" y="384"/>
            <a:chExt cx="5568" cy="3600"/>
          </a:xfrm>
        </p:grpSpPr>
        <p:sp>
          <p:nvSpPr>
            <p:cNvPr id="19" name="Line 138"/>
            <p:cNvSpPr>
              <a:spLocks noChangeShapeType="1"/>
            </p:cNvSpPr>
            <p:nvPr userDrawn="1"/>
          </p:nvSpPr>
          <p:spPr bwMode="auto">
            <a:xfrm>
              <a:off x="240" y="2400"/>
              <a:ext cx="480" cy="0"/>
            </a:xfrm>
            <a:prstGeom prst="line">
              <a:avLst/>
            </a:prstGeom>
            <a:noFill/>
            <a:ln w="3175">
              <a:solidFill>
                <a:srgbClr val="99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800">
                <a:ea typeface="ＭＳ Ｐゴシック" pitchFamily="50" charset="-128"/>
              </a:endParaRPr>
            </a:p>
          </p:txBody>
        </p:sp>
        <p:sp>
          <p:nvSpPr>
            <p:cNvPr id="20" name="Line 91"/>
            <p:cNvSpPr>
              <a:spLocks noChangeShapeType="1"/>
            </p:cNvSpPr>
            <p:nvPr userDrawn="1"/>
          </p:nvSpPr>
          <p:spPr bwMode="auto">
            <a:xfrm flipV="1">
              <a:off x="4896" y="2880"/>
              <a:ext cx="0" cy="816"/>
            </a:xfrm>
            <a:prstGeom prst="line">
              <a:avLst/>
            </a:prstGeom>
            <a:noFill/>
            <a:ln w="3175">
              <a:solidFill>
                <a:srgbClr val="99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800">
                <a:ea typeface="ＭＳ Ｐゴシック" pitchFamily="50" charset="-128"/>
              </a:endParaRPr>
            </a:p>
          </p:txBody>
        </p:sp>
        <p:sp>
          <p:nvSpPr>
            <p:cNvPr id="21" name="Line 92"/>
            <p:cNvSpPr>
              <a:spLocks noChangeShapeType="1"/>
            </p:cNvSpPr>
            <p:nvPr userDrawn="1"/>
          </p:nvSpPr>
          <p:spPr bwMode="auto">
            <a:xfrm flipV="1">
              <a:off x="4992" y="3264"/>
              <a:ext cx="0" cy="672"/>
            </a:xfrm>
            <a:prstGeom prst="line">
              <a:avLst/>
            </a:prstGeom>
            <a:noFill/>
            <a:ln w="3175">
              <a:solidFill>
                <a:srgbClr val="99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800">
                <a:ea typeface="ＭＳ Ｐゴシック" pitchFamily="50" charset="-128"/>
              </a:endParaRPr>
            </a:p>
          </p:txBody>
        </p:sp>
        <p:sp>
          <p:nvSpPr>
            <p:cNvPr id="22" name="Line 93"/>
            <p:cNvSpPr>
              <a:spLocks noChangeShapeType="1"/>
            </p:cNvSpPr>
            <p:nvPr userDrawn="1"/>
          </p:nvSpPr>
          <p:spPr bwMode="auto">
            <a:xfrm>
              <a:off x="240" y="2208"/>
              <a:ext cx="1584" cy="0"/>
            </a:xfrm>
            <a:prstGeom prst="line">
              <a:avLst/>
            </a:prstGeom>
            <a:noFill/>
            <a:ln w="3175">
              <a:solidFill>
                <a:srgbClr val="99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800">
                <a:ea typeface="ＭＳ Ｐゴシック" pitchFamily="50" charset="-128"/>
              </a:endParaRPr>
            </a:p>
          </p:txBody>
        </p:sp>
        <p:sp>
          <p:nvSpPr>
            <p:cNvPr id="23" name="Line 94"/>
            <p:cNvSpPr>
              <a:spLocks noChangeShapeType="1"/>
            </p:cNvSpPr>
            <p:nvPr userDrawn="1"/>
          </p:nvSpPr>
          <p:spPr bwMode="auto">
            <a:xfrm>
              <a:off x="4368" y="2112"/>
              <a:ext cx="1248" cy="0"/>
            </a:xfrm>
            <a:prstGeom prst="line">
              <a:avLst/>
            </a:prstGeom>
            <a:noFill/>
            <a:ln w="3175">
              <a:solidFill>
                <a:srgbClr val="99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800">
                <a:ea typeface="ＭＳ Ｐゴシック" pitchFamily="50" charset="-128"/>
              </a:endParaRPr>
            </a:p>
          </p:txBody>
        </p:sp>
        <p:sp>
          <p:nvSpPr>
            <p:cNvPr id="24" name="Line 95"/>
            <p:cNvSpPr>
              <a:spLocks noChangeShapeType="1"/>
            </p:cNvSpPr>
            <p:nvPr userDrawn="1"/>
          </p:nvSpPr>
          <p:spPr bwMode="auto">
            <a:xfrm flipV="1">
              <a:off x="4896" y="432"/>
              <a:ext cx="0" cy="2160"/>
            </a:xfrm>
            <a:prstGeom prst="line">
              <a:avLst/>
            </a:prstGeom>
            <a:noFill/>
            <a:ln w="3175">
              <a:solidFill>
                <a:srgbClr val="99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800">
                <a:ea typeface="ＭＳ Ｐゴシック" pitchFamily="50" charset="-128"/>
              </a:endParaRPr>
            </a:p>
          </p:txBody>
        </p:sp>
        <p:sp>
          <p:nvSpPr>
            <p:cNvPr id="25" name="Rectangle 96"/>
            <p:cNvSpPr>
              <a:spLocks noChangeArrowheads="1"/>
            </p:cNvSpPr>
            <p:nvPr userDrawn="1"/>
          </p:nvSpPr>
          <p:spPr bwMode="auto">
            <a:xfrm>
              <a:off x="96" y="2160"/>
              <a:ext cx="144" cy="96"/>
            </a:xfrm>
            <a:prstGeom prst="rect">
              <a:avLst/>
            </a:prstGeom>
            <a:noFill/>
            <a:ln w="3175">
              <a:solidFill>
                <a:srgbClr val="99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 sz="1800">
                <a:ea typeface="ＭＳ Ｐゴシック" pitchFamily="50" charset="-128"/>
              </a:endParaRPr>
            </a:p>
          </p:txBody>
        </p:sp>
        <p:sp>
          <p:nvSpPr>
            <p:cNvPr id="26" name="Rectangle 97"/>
            <p:cNvSpPr>
              <a:spLocks noChangeArrowheads="1"/>
            </p:cNvSpPr>
            <p:nvPr userDrawn="1"/>
          </p:nvSpPr>
          <p:spPr bwMode="auto">
            <a:xfrm>
              <a:off x="4848" y="384"/>
              <a:ext cx="96" cy="48"/>
            </a:xfrm>
            <a:prstGeom prst="rect">
              <a:avLst/>
            </a:prstGeom>
            <a:noFill/>
            <a:ln w="3175">
              <a:solidFill>
                <a:srgbClr val="99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 sz="1800">
                <a:ea typeface="ＭＳ Ｐゴシック" pitchFamily="50" charset="-128"/>
              </a:endParaRPr>
            </a:p>
          </p:txBody>
        </p:sp>
        <p:sp>
          <p:nvSpPr>
            <p:cNvPr id="27" name="Rectangle 98"/>
            <p:cNvSpPr>
              <a:spLocks noChangeArrowheads="1"/>
            </p:cNvSpPr>
            <p:nvPr userDrawn="1"/>
          </p:nvSpPr>
          <p:spPr bwMode="auto">
            <a:xfrm>
              <a:off x="4848" y="1872"/>
              <a:ext cx="9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99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 sz="1800">
                <a:ea typeface="ＭＳ Ｐゴシック" pitchFamily="50" charset="-128"/>
              </a:endParaRPr>
            </a:p>
          </p:txBody>
        </p:sp>
        <p:sp>
          <p:nvSpPr>
            <p:cNvPr id="28" name="Rectangle 99"/>
            <p:cNvSpPr>
              <a:spLocks noChangeArrowheads="1"/>
            </p:cNvSpPr>
            <p:nvPr userDrawn="1"/>
          </p:nvSpPr>
          <p:spPr bwMode="auto">
            <a:xfrm rot="5400000">
              <a:off x="5592" y="2088"/>
              <a:ext cx="96" cy="48"/>
            </a:xfrm>
            <a:prstGeom prst="rect">
              <a:avLst/>
            </a:prstGeom>
            <a:noFill/>
            <a:ln w="3175">
              <a:solidFill>
                <a:srgbClr val="99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 sz="1800">
                <a:ea typeface="ＭＳ Ｐゴシック" pitchFamily="50" charset="-128"/>
              </a:endParaRPr>
            </a:p>
          </p:txBody>
        </p:sp>
        <p:sp>
          <p:nvSpPr>
            <p:cNvPr id="29" name="Rectangle 100"/>
            <p:cNvSpPr>
              <a:spLocks noChangeArrowheads="1"/>
            </p:cNvSpPr>
            <p:nvPr userDrawn="1"/>
          </p:nvSpPr>
          <p:spPr bwMode="auto">
            <a:xfrm rot="5400000">
              <a:off x="5112" y="2088"/>
              <a:ext cx="9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99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 sz="1800">
                <a:ea typeface="ＭＳ Ｐゴシック" pitchFamily="50" charset="-128"/>
              </a:endParaRPr>
            </a:p>
          </p:txBody>
        </p:sp>
        <p:sp>
          <p:nvSpPr>
            <p:cNvPr id="30" name="Line 101"/>
            <p:cNvSpPr>
              <a:spLocks noChangeShapeType="1"/>
            </p:cNvSpPr>
            <p:nvPr userDrawn="1"/>
          </p:nvSpPr>
          <p:spPr bwMode="auto">
            <a:xfrm>
              <a:off x="4368" y="2112"/>
              <a:ext cx="336" cy="96"/>
            </a:xfrm>
            <a:prstGeom prst="line">
              <a:avLst/>
            </a:prstGeom>
            <a:noFill/>
            <a:ln w="3175">
              <a:solidFill>
                <a:srgbClr val="99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800">
                <a:ea typeface="ＭＳ Ｐゴシック" pitchFamily="50" charset="-128"/>
              </a:endParaRPr>
            </a:p>
          </p:txBody>
        </p:sp>
        <p:sp>
          <p:nvSpPr>
            <p:cNvPr id="31" name="Line 102"/>
            <p:cNvSpPr>
              <a:spLocks noChangeShapeType="1"/>
            </p:cNvSpPr>
            <p:nvPr userDrawn="1"/>
          </p:nvSpPr>
          <p:spPr bwMode="auto">
            <a:xfrm>
              <a:off x="3744" y="2208"/>
              <a:ext cx="960" cy="0"/>
            </a:xfrm>
            <a:prstGeom prst="line">
              <a:avLst/>
            </a:prstGeom>
            <a:noFill/>
            <a:ln w="3175">
              <a:solidFill>
                <a:srgbClr val="99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800">
                <a:ea typeface="ＭＳ Ｐゴシック" pitchFamily="50" charset="-128"/>
              </a:endParaRPr>
            </a:p>
          </p:txBody>
        </p:sp>
        <p:sp>
          <p:nvSpPr>
            <p:cNvPr id="32" name="Rectangle 103"/>
            <p:cNvSpPr>
              <a:spLocks noChangeArrowheads="1"/>
            </p:cNvSpPr>
            <p:nvPr userDrawn="1"/>
          </p:nvSpPr>
          <p:spPr bwMode="auto">
            <a:xfrm rot="5400000">
              <a:off x="4680" y="2184"/>
              <a:ext cx="9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99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 sz="1800">
                <a:ea typeface="ＭＳ Ｐゴシック" pitchFamily="50" charset="-128"/>
              </a:endParaRPr>
            </a:p>
          </p:txBody>
        </p:sp>
        <p:sp>
          <p:nvSpPr>
            <p:cNvPr id="33" name="Rectangle 104"/>
            <p:cNvSpPr>
              <a:spLocks noChangeArrowheads="1"/>
            </p:cNvSpPr>
            <p:nvPr userDrawn="1"/>
          </p:nvSpPr>
          <p:spPr bwMode="auto">
            <a:xfrm rot="5400000">
              <a:off x="4296" y="2088"/>
              <a:ext cx="9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99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 sz="1800">
                <a:ea typeface="ＭＳ Ｐゴシック" pitchFamily="50" charset="-128"/>
              </a:endParaRPr>
            </a:p>
          </p:txBody>
        </p:sp>
        <p:sp>
          <p:nvSpPr>
            <p:cNvPr id="34" name="Rectangle 105"/>
            <p:cNvSpPr>
              <a:spLocks noChangeArrowheads="1"/>
            </p:cNvSpPr>
            <p:nvPr userDrawn="1"/>
          </p:nvSpPr>
          <p:spPr bwMode="auto">
            <a:xfrm rot="5400000">
              <a:off x="4200" y="2184"/>
              <a:ext cx="9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99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 sz="1800">
                <a:ea typeface="ＭＳ Ｐゴシック" pitchFamily="50" charset="-128"/>
              </a:endParaRPr>
            </a:p>
          </p:txBody>
        </p:sp>
        <p:sp>
          <p:nvSpPr>
            <p:cNvPr id="35" name="Line 106"/>
            <p:cNvSpPr>
              <a:spLocks noChangeShapeType="1"/>
            </p:cNvSpPr>
            <p:nvPr userDrawn="1"/>
          </p:nvSpPr>
          <p:spPr bwMode="auto">
            <a:xfrm flipV="1">
              <a:off x="4896" y="2304"/>
              <a:ext cx="96" cy="288"/>
            </a:xfrm>
            <a:prstGeom prst="line">
              <a:avLst/>
            </a:prstGeom>
            <a:noFill/>
            <a:ln w="3175">
              <a:solidFill>
                <a:srgbClr val="99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800">
                <a:ea typeface="ＭＳ Ｐゴシック" pitchFamily="50" charset="-128"/>
              </a:endParaRPr>
            </a:p>
          </p:txBody>
        </p:sp>
        <p:sp>
          <p:nvSpPr>
            <p:cNvPr id="36" name="Line 107"/>
            <p:cNvSpPr>
              <a:spLocks noChangeShapeType="1"/>
            </p:cNvSpPr>
            <p:nvPr userDrawn="1"/>
          </p:nvSpPr>
          <p:spPr bwMode="auto">
            <a:xfrm flipV="1">
              <a:off x="4992" y="2304"/>
              <a:ext cx="0" cy="768"/>
            </a:xfrm>
            <a:prstGeom prst="line">
              <a:avLst/>
            </a:prstGeom>
            <a:noFill/>
            <a:ln w="3175">
              <a:solidFill>
                <a:srgbClr val="99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800">
                <a:ea typeface="ＭＳ Ｐゴシック" pitchFamily="50" charset="-128"/>
              </a:endParaRPr>
            </a:p>
          </p:txBody>
        </p:sp>
        <p:sp>
          <p:nvSpPr>
            <p:cNvPr id="37" name="Rectangle 108"/>
            <p:cNvSpPr>
              <a:spLocks noChangeArrowheads="1"/>
            </p:cNvSpPr>
            <p:nvPr userDrawn="1"/>
          </p:nvSpPr>
          <p:spPr bwMode="auto">
            <a:xfrm>
              <a:off x="4848" y="2592"/>
              <a:ext cx="9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99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 sz="1800">
                <a:ea typeface="ＭＳ Ｐゴシック" pitchFamily="50" charset="-128"/>
              </a:endParaRPr>
            </a:p>
          </p:txBody>
        </p:sp>
        <p:sp>
          <p:nvSpPr>
            <p:cNvPr id="38" name="Rectangle 109"/>
            <p:cNvSpPr>
              <a:spLocks noChangeArrowheads="1"/>
            </p:cNvSpPr>
            <p:nvPr userDrawn="1"/>
          </p:nvSpPr>
          <p:spPr bwMode="auto">
            <a:xfrm>
              <a:off x="4944" y="2256"/>
              <a:ext cx="9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99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 sz="1800">
                <a:ea typeface="ＭＳ Ｐゴシック" pitchFamily="50" charset="-128"/>
              </a:endParaRPr>
            </a:p>
          </p:txBody>
        </p:sp>
        <p:sp>
          <p:nvSpPr>
            <p:cNvPr id="39" name="Rectangle 110"/>
            <p:cNvSpPr>
              <a:spLocks noChangeArrowheads="1"/>
            </p:cNvSpPr>
            <p:nvPr userDrawn="1"/>
          </p:nvSpPr>
          <p:spPr bwMode="auto">
            <a:xfrm>
              <a:off x="4944" y="2688"/>
              <a:ext cx="9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99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 sz="1800">
                <a:ea typeface="ＭＳ Ｐゴシック" pitchFamily="50" charset="-128"/>
              </a:endParaRPr>
            </a:p>
          </p:txBody>
        </p:sp>
        <p:sp>
          <p:nvSpPr>
            <p:cNvPr id="40" name="Line 111"/>
            <p:cNvSpPr>
              <a:spLocks noChangeShapeType="1"/>
            </p:cNvSpPr>
            <p:nvPr userDrawn="1"/>
          </p:nvSpPr>
          <p:spPr bwMode="auto">
            <a:xfrm flipV="1">
              <a:off x="3792" y="2112"/>
              <a:ext cx="192" cy="96"/>
            </a:xfrm>
            <a:prstGeom prst="line">
              <a:avLst/>
            </a:prstGeom>
            <a:noFill/>
            <a:ln w="3175">
              <a:solidFill>
                <a:srgbClr val="99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800">
                <a:ea typeface="ＭＳ Ｐゴシック" pitchFamily="50" charset="-128"/>
              </a:endParaRPr>
            </a:p>
          </p:txBody>
        </p:sp>
        <p:sp>
          <p:nvSpPr>
            <p:cNvPr id="41" name="Rectangle 112"/>
            <p:cNvSpPr>
              <a:spLocks noChangeArrowheads="1"/>
            </p:cNvSpPr>
            <p:nvPr userDrawn="1"/>
          </p:nvSpPr>
          <p:spPr bwMode="auto">
            <a:xfrm rot="5400000">
              <a:off x="3960" y="2088"/>
              <a:ext cx="9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99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 sz="1800">
                <a:ea typeface="ＭＳ Ｐゴシック" pitchFamily="50" charset="-128"/>
              </a:endParaRPr>
            </a:p>
          </p:txBody>
        </p:sp>
        <p:sp>
          <p:nvSpPr>
            <p:cNvPr id="42" name="Rectangle 113"/>
            <p:cNvSpPr>
              <a:spLocks noChangeArrowheads="1"/>
            </p:cNvSpPr>
            <p:nvPr userDrawn="1"/>
          </p:nvSpPr>
          <p:spPr bwMode="auto">
            <a:xfrm rot="5400000">
              <a:off x="3720" y="2184"/>
              <a:ext cx="9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99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 sz="1800">
                <a:ea typeface="ＭＳ Ｐゴシック" pitchFamily="50" charset="-128"/>
              </a:endParaRPr>
            </a:p>
          </p:txBody>
        </p:sp>
        <p:sp>
          <p:nvSpPr>
            <p:cNvPr id="43" name="Line 114"/>
            <p:cNvSpPr>
              <a:spLocks noChangeShapeType="1"/>
            </p:cNvSpPr>
            <p:nvPr userDrawn="1"/>
          </p:nvSpPr>
          <p:spPr bwMode="auto">
            <a:xfrm>
              <a:off x="1392" y="2112"/>
              <a:ext cx="2592" cy="0"/>
            </a:xfrm>
            <a:prstGeom prst="line">
              <a:avLst/>
            </a:prstGeom>
            <a:noFill/>
            <a:ln w="3175">
              <a:solidFill>
                <a:srgbClr val="99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800">
                <a:ea typeface="ＭＳ Ｐゴシック" pitchFamily="50" charset="-128"/>
              </a:endParaRPr>
            </a:p>
          </p:txBody>
        </p:sp>
        <p:sp>
          <p:nvSpPr>
            <p:cNvPr id="44" name="Rectangle 115"/>
            <p:cNvSpPr>
              <a:spLocks noChangeArrowheads="1"/>
            </p:cNvSpPr>
            <p:nvPr userDrawn="1"/>
          </p:nvSpPr>
          <p:spPr bwMode="auto">
            <a:xfrm rot="2700000">
              <a:off x="3476" y="2072"/>
              <a:ext cx="9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99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 sz="1800">
                <a:ea typeface="ＭＳ Ｐゴシック" pitchFamily="50" charset="-128"/>
              </a:endParaRPr>
            </a:p>
          </p:txBody>
        </p:sp>
        <p:sp>
          <p:nvSpPr>
            <p:cNvPr id="45" name="Rectangle 116"/>
            <p:cNvSpPr>
              <a:spLocks noChangeArrowheads="1"/>
            </p:cNvSpPr>
            <p:nvPr userDrawn="1"/>
          </p:nvSpPr>
          <p:spPr bwMode="auto">
            <a:xfrm rot="18900000">
              <a:off x="3340" y="2072"/>
              <a:ext cx="9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99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 sz="1800">
                <a:ea typeface="ＭＳ Ｐゴシック" pitchFamily="50" charset="-128"/>
              </a:endParaRPr>
            </a:p>
          </p:txBody>
        </p:sp>
        <p:sp>
          <p:nvSpPr>
            <p:cNvPr id="46" name="Rectangle 117"/>
            <p:cNvSpPr>
              <a:spLocks noChangeArrowheads="1"/>
            </p:cNvSpPr>
            <p:nvPr userDrawn="1"/>
          </p:nvSpPr>
          <p:spPr bwMode="auto">
            <a:xfrm>
              <a:off x="3404" y="2496"/>
              <a:ext cx="9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99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 sz="1800">
                <a:ea typeface="ＭＳ Ｐゴシック" pitchFamily="50" charset="-128"/>
              </a:endParaRPr>
            </a:p>
          </p:txBody>
        </p:sp>
        <p:sp>
          <p:nvSpPr>
            <p:cNvPr id="47" name="Line 118"/>
            <p:cNvSpPr>
              <a:spLocks noChangeShapeType="1"/>
            </p:cNvSpPr>
            <p:nvPr userDrawn="1"/>
          </p:nvSpPr>
          <p:spPr bwMode="auto">
            <a:xfrm flipV="1">
              <a:off x="3456" y="2112"/>
              <a:ext cx="48" cy="384"/>
            </a:xfrm>
            <a:prstGeom prst="line">
              <a:avLst/>
            </a:prstGeom>
            <a:noFill/>
            <a:ln w="3175">
              <a:solidFill>
                <a:srgbClr val="99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800">
                <a:ea typeface="ＭＳ Ｐゴシック" pitchFamily="50" charset="-128"/>
              </a:endParaRPr>
            </a:p>
          </p:txBody>
        </p:sp>
        <p:sp>
          <p:nvSpPr>
            <p:cNvPr id="48" name="Line 119"/>
            <p:cNvSpPr>
              <a:spLocks noChangeShapeType="1"/>
            </p:cNvSpPr>
            <p:nvPr userDrawn="1"/>
          </p:nvSpPr>
          <p:spPr bwMode="auto">
            <a:xfrm flipH="1" flipV="1">
              <a:off x="3408" y="2112"/>
              <a:ext cx="48" cy="384"/>
            </a:xfrm>
            <a:prstGeom prst="line">
              <a:avLst/>
            </a:prstGeom>
            <a:noFill/>
            <a:ln w="3175">
              <a:solidFill>
                <a:srgbClr val="99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800">
                <a:ea typeface="ＭＳ Ｐゴシック" pitchFamily="50" charset="-128"/>
              </a:endParaRPr>
            </a:p>
          </p:txBody>
        </p:sp>
        <p:sp>
          <p:nvSpPr>
            <p:cNvPr id="49" name="Rectangle 120"/>
            <p:cNvSpPr>
              <a:spLocks noChangeArrowheads="1"/>
            </p:cNvSpPr>
            <p:nvPr userDrawn="1"/>
          </p:nvSpPr>
          <p:spPr bwMode="auto">
            <a:xfrm rot="18900000">
              <a:off x="4848" y="2088"/>
              <a:ext cx="9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99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 sz="1800">
                <a:ea typeface="ＭＳ Ｐゴシック" pitchFamily="50" charset="-128"/>
              </a:endParaRPr>
            </a:p>
          </p:txBody>
        </p:sp>
        <p:sp>
          <p:nvSpPr>
            <p:cNvPr id="50" name="Rectangle 121"/>
            <p:cNvSpPr>
              <a:spLocks noChangeArrowheads="1"/>
            </p:cNvSpPr>
            <p:nvPr userDrawn="1"/>
          </p:nvSpPr>
          <p:spPr bwMode="auto">
            <a:xfrm>
              <a:off x="2832" y="2064"/>
              <a:ext cx="144" cy="9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99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 sz="1800">
                <a:ea typeface="ＭＳ Ｐゴシック" pitchFamily="50" charset="-128"/>
              </a:endParaRPr>
            </a:p>
          </p:txBody>
        </p:sp>
        <p:sp>
          <p:nvSpPr>
            <p:cNvPr id="51" name="Rectangle 122"/>
            <p:cNvSpPr>
              <a:spLocks noChangeArrowheads="1"/>
            </p:cNvSpPr>
            <p:nvPr userDrawn="1"/>
          </p:nvSpPr>
          <p:spPr bwMode="auto">
            <a:xfrm>
              <a:off x="2976" y="2064"/>
              <a:ext cx="48" cy="9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99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 sz="1800">
                <a:ea typeface="ＭＳ Ｐゴシック" pitchFamily="50" charset="-128"/>
              </a:endParaRPr>
            </a:p>
          </p:txBody>
        </p:sp>
        <p:sp>
          <p:nvSpPr>
            <p:cNvPr id="52" name="Line 123"/>
            <p:cNvSpPr>
              <a:spLocks noChangeShapeType="1"/>
            </p:cNvSpPr>
            <p:nvPr userDrawn="1"/>
          </p:nvSpPr>
          <p:spPr bwMode="auto">
            <a:xfrm>
              <a:off x="2976" y="2064"/>
              <a:ext cx="48" cy="96"/>
            </a:xfrm>
            <a:prstGeom prst="line">
              <a:avLst/>
            </a:prstGeom>
            <a:noFill/>
            <a:ln w="3175">
              <a:solidFill>
                <a:srgbClr val="99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800">
                <a:ea typeface="ＭＳ Ｐゴシック" pitchFamily="50" charset="-128"/>
              </a:endParaRPr>
            </a:p>
          </p:txBody>
        </p:sp>
        <p:sp>
          <p:nvSpPr>
            <p:cNvPr id="53" name="Rectangle 124"/>
            <p:cNvSpPr>
              <a:spLocks noChangeArrowheads="1"/>
            </p:cNvSpPr>
            <p:nvPr userDrawn="1"/>
          </p:nvSpPr>
          <p:spPr bwMode="auto">
            <a:xfrm>
              <a:off x="2784" y="2064"/>
              <a:ext cx="48" cy="9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99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 sz="1800">
                <a:ea typeface="ＭＳ Ｐゴシック" pitchFamily="50" charset="-128"/>
              </a:endParaRPr>
            </a:p>
          </p:txBody>
        </p:sp>
        <p:sp>
          <p:nvSpPr>
            <p:cNvPr id="54" name="Line 125"/>
            <p:cNvSpPr>
              <a:spLocks noChangeShapeType="1"/>
            </p:cNvSpPr>
            <p:nvPr userDrawn="1"/>
          </p:nvSpPr>
          <p:spPr bwMode="auto">
            <a:xfrm>
              <a:off x="2784" y="2064"/>
              <a:ext cx="48" cy="96"/>
            </a:xfrm>
            <a:prstGeom prst="line">
              <a:avLst/>
            </a:prstGeom>
            <a:noFill/>
            <a:ln w="3175">
              <a:solidFill>
                <a:srgbClr val="99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800">
                <a:ea typeface="ＭＳ Ｐゴシック" pitchFamily="50" charset="-128"/>
              </a:endParaRPr>
            </a:p>
          </p:txBody>
        </p:sp>
        <p:grpSp>
          <p:nvGrpSpPr>
            <p:cNvPr id="3" name="Group 126"/>
            <p:cNvGrpSpPr>
              <a:grpSpLocks/>
            </p:cNvGrpSpPr>
            <p:nvPr userDrawn="1"/>
          </p:nvGrpSpPr>
          <p:grpSpPr bwMode="auto">
            <a:xfrm>
              <a:off x="2304" y="2044"/>
              <a:ext cx="144" cy="136"/>
              <a:chOff x="2304" y="2188"/>
              <a:chExt cx="144" cy="136"/>
            </a:xfrm>
          </p:grpSpPr>
          <p:sp>
            <p:nvSpPr>
              <p:cNvPr id="56" name="Rectangle 127"/>
              <p:cNvSpPr>
                <a:spLocks noChangeArrowheads="1"/>
              </p:cNvSpPr>
              <p:nvPr userDrawn="1"/>
            </p:nvSpPr>
            <p:spPr bwMode="auto">
              <a:xfrm>
                <a:off x="2304" y="2208"/>
                <a:ext cx="144" cy="9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99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sz="1800">
                  <a:ea typeface="ＭＳ Ｐゴシック" pitchFamily="50" charset="-128"/>
                </a:endParaRPr>
              </a:p>
            </p:txBody>
          </p:sp>
          <p:sp>
            <p:nvSpPr>
              <p:cNvPr id="57" name="Line 128"/>
              <p:cNvSpPr>
                <a:spLocks noChangeShapeType="1"/>
              </p:cNvSpPr>
              <p:nvPr userDrawn="1"/>
            </p:nvSpPr>
            <p:spPr bwMode="auto">
              <a:xfrm>
                <a:off x="2304" y="2188"/>
                <a:ext cx="144" cy="0"/>
              </a:xfrm>
              <a:prstGeom prst="line">
                <a:avLst/>
              </a:prstGeom>
              <a:noFill/>
              <a:ln w="3175">
                <a:solidFill>
                  <a:srgbClr val="99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ja-JP" altLang="en-US" sz="1800">
                  <a:ea typeface="ＭＳ Ｐゴシック" pitchFamily="50" charset="-128"/>
                </a:endParaRPr>
              </a:p>
            </p:txBody>
          </p:sp>
          <p:sp>
            <p:nvSpPr>
              <p:cNvPr id="58" name="Line 129"/>
              <p:cNvSpPr>
                <a:spLocks noChangeShapeType="1"/>
              </p:cNvSpPr>
              <p:nvPr userDrawn="1"/>
            </p:nvSpPr>
            <p:spPr bwMode="auto">
              <a:xfrm>
                <a:off x="2304" y="2324"/>
                <a:ext cx="144" cy="0"/>
              </a:xfrm>
              <a:prstGeom prst="line">
                <a:avLst/>
              </a:prstGeom>
              <a:noFill/>
              <a:ln w="3175">
                <a:solidFill>
                  <a:srgbClr val="99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ja-JP" altLang="en-US" sz="1800">
                  <a:ea typeface="ＭＳ Ｐゴシック" pitchFamily="50" charset="-128"/>
                </a:endParaRPr>
              </a:p>
            </p:txBody>
          </p:sp>
        </p:grpSp>
        <p:grpSp>
          <p:nvGrpSpPr>
            <p:cNvPr id="4" name="Group 130"/>
            <p:cNvGrpSpPr>
              <a:grpSpLocks/>
            </p:cNvGrpSpPr>
            <p:nvPr userDrawn="1"/>
          </p:nvGrpSpPr>
          <p:grpSpPr bwMode="auto">
            <a:xfrm>
              <a:off x="1344" y="2058"/>
              <a:ext cx="528" cy="204"/>
              <a:chOff x="1200" y="2202"/>
              <a:chExt cx="528" cy="204"/>
            </a:xfrm>
          </p:grpSpPr>
          <p:sp>
            <p:nvSpPr>
              <p:cNvPr id="60" name="Line 131"/>
              <p:cNvSpPr>
                <a:spLocks noChangeShapeType="1"/>
              </p:cNvSpPr>
              <p:nvPr userDrawn="1"/>
            </p:nvSpPr>
            <p:spPr bwMode="auto">
              <a:xfrm>
                <a:off x="1248" y="2256"/>
                <a:ext cx="432" cy="96"/>
              </a:xfrm>
              <a:prstGeom prst="line">
                <a:avLst/>
              </a:prstGeom>
              <a:noFill/>
              <a:ln w="3175">
                <a:solidFill>
                  <a:srgbClr val="99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ja-JP" altLang="en-US" sz="1800">
                  <a:ea typeface="ＭＳ Ｐゴシック" pitchFamily="50" charset="-128"/>
                </a:endParaRPr>
              </a:p>
            </p:txBody>
          </p:sp>
          <p:sp>
            <p:nvSpPr>
              <p:cNvPr id="61" name="Line 132"/>
              <p:cNvSpPr>
                <a:spLocks noChangeShapeType="1"/>
              </p:cNvSpPr>
              <p:nvPr userDrawn="1"/>
            </p:nvSpPr>
            <p:spPr bwMode="auto">
              <a:xfrm flipV="1">
                <a:off x="1248" y="2256"/>
                <a:ext cx="432" cy="96"/>
              </a:xfrm>
              <a:prstGeom prst="line">
                <a:avLst/>
              </a:prstGeom>
              <a:noFill/>
              <a:ln w="3175">
                <a:solidFill>
                  <a:srgbClr val="99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ja-JP" altLang="en-US" sz="1800">
                  <a:ea typeface="ＭＳ Ｐゴシック" pitchFamily="50" charset="-128"/>
                </a:endParaRPr>
              </a:p>
            </p:txBody>
          </p:sp>
          <p:sp>
            <p:nvSpPr>
              <p:cNvPr id="62" name="Rectangle 133"/>
              <p:cNvSpPr>
                <a:spLocks noChangeArrowheads="1"/>
              </p:cNvSpPr>
              <p:nvPr userDrawn="1"/>
            </p:nvSpPr>
            <p:spPr bwMode="auto">
              <a:xfrm rot="4891731">
                <a:off x="1176" y="2334"/>
                <a:ext cx="96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99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sz="1800">
                  <a:ea typeface="ＭＳ Ｐゴシック" pitchFamily="50" charset="-128"/>
                </a:endParaRPr>
              </a:p>
            </p:txBody>
          </p:sp>
          <p:sp>
            <p:nvSpPr>
              <p:cNvPr id="63" name="Rectangle 134"/>
              <p:cNvSpPr>
                <a:spLocks noChangeArrowheads="1"/>
              </p:cNvSpPr>
              <p:nvPr userDrawn="1"/>
            </p:nvSpPr>
            <p:spPr bwMode="auto">
              <a:xfrm rot="16708269" flipV="1">
                <a:off x="1176" y="2226"/>
                <a:ext cx="96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99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sz="1800">
                  <a:ea typeface="ＭＳ Ｐゴシック" pitchFamily="50" charset="-128"/>
                </a:endParaRPr>
              </a:p>
            </p:txBody>
          </p:sp>
          <p:sp>
            <p:nvSpPr>
              <p:cNvPr id="64" name="Rectangle 135"/>
              <p:cNvSpPr>
                <a:spLocks noChangeArrowheads="1"/>
              </p:cNvSpPr>
              <p:nvPr userDrawn="1"/>
            </p:nvSpPr>
            <p:spPr bwMode="auto">
              <a:xfrm rot="4891731">
                <a:off x="1656" y="2226"/>
                <a:ext cx="96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99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sz="1800">
                  <a:ea typeface="ＭＳ Ｐゴシック" pitchFamily="50" charset="-128"/>
                </a:endParaRPr>
              </a:p>
            </p:txBody>
          </p:sp>
          <p:sp>
            <p:nvSpPr>
              <p:cNvPr id="65" name="Rectangle 136"/>
              <p:cNvSpPr>
                <a:spLocks noChangeArrowheads="1"/>
              </p:cNvSpPr>
              <p:nvPr userDrawn="1"/>
            </p:nvSpPr>
            <p:spPr bwMode="auto">
              <a:xfrm rot="16708269" flipV="1">
                <a:off x="1656" y="2334"/>
                <a:ext cx="96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99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sz="1800">
                  <a:ea typeface="ＭＳ Ｐゴシック" pitchFamily="50" charset="-128"/>
                </a:endParaRPr>
              </a:p>
            </p:txBody>
          </p:sp>
        </p:grpSp>
        <p:sp>
          <p:nvSpPr>
            <p:cNvPr id="66" name="Rectangle 137"/>
            <p:cNvSpPr>
              <a:spLocks noChangeArrowheads="1"/>
            </p:cNvSpPr>
            <p:nvPr userDrawn="1"/>
          </p:nvSpPr>
          <p:spPr bwMode="auto">
            <a:xfrm rot="2700000">
              <a:off x="691" y="2166"/>
              <a:ext cx="9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99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 sz="1800">
                <a:ea typeface="ＭＳ Ｐゴシック" pitchFamily="50" charset="-128"/>
              </a:endParaRPr>
            </a:p>
          </p:txBody>
        </p:sp>
        <p:sp>
          <p:nvSpPr>
            <p:cNvPr id="67" name="Line 138"/>
            <p:cNvSpPr>
              <a:spLocks noChangeShapeType="1"/>
            </p:cNvSpPr>
            <p:nvPr userDrawn="1"/>
          </p:nvSpPr>
          <p:spPr bwMode="auto">
            <a:xfrm flipH="1">
              <a:off x="720" y="2208"/>
              <a:ext cx="0" cy="384"/>
            </a:xfrm>
            <a:prstGeom prst="line">
              <a:avLst/>
            </a:prstGeom>
            <a:noFill/>
            <a:ln w="3175">
              <a:solidFill>
                <a:srgbClr val="99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800">
                <a:ea typeface="ＭＳ Ｐゴシック" pitchFamily="50" charset="-128"/>
              </a:endParaRPr>
            </a:p>
          </p:txBody>
        </p:sp>
        <p:grpSp>
          <p:nvGrpSpPr>
            <p:cNvPr id="5" name="グループ化 68"/>
            <p:cNvGrpSpPr>
              <a:grpSpLocks/>
            </p:cNvGrpSpPr>
            <p:nvPr userDrawn="1"/>
          </p:nvGrpSpPr>
          <p:grpSpPr bwMode="auto">
            <a:xfrm rot="-5400000">
              <a:off x="288" y="2256"/>
              <a:ext cx="96" cy="288"/>
              <a:chOff x="1371600" y="4114800"/>
              <a:chExt cx="152400" cy="457200"/>
            </a:xfrm>
          </p:grpSpPr>
          <p:sp>
            <p:nvSpPr>
              <p:cNvPr id="69" name="Rectangle 139"/>
              <p:cNvSpPr>
                <a:spLocks noChangeArrowheads="1"/>
              </p:cNvSpPr>
              <p:nvPr/>
            </p:nvSpPr>
            <p:spPr bwMode="auto">
              <a:xfrm>
                <a:off x="1371600" y="4114800"/>
                <a:ext cx="152400" cy="762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99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sz="1800">
                  <a:ea typeface="ＭＳ Ｐゴシック" pitchFamily="50" charset="-128"/>
                </a:endParaRPr>
              </a:p>
            </p:txBody>
          </p:sp>
          <p:sp>
            <p:nvSpPr>
              <p:cNvPr id="70" name="Rectangle 140"/>
              <p:cNvSpPr>
                <a:spLocks noChangeArrowheads="1"/>
              </p:cNvSpPr>
              <p:nvPr/>
            </p:nvSpPr>
            <p:spPr bwMode="auto">
              <a:xfrm>
                <a:off x="1371600" y="4495800"/>
                <a:ext cx="152400" cy="762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99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sz="1800">
                  <a:ea typeface="ＭＳ Ｐゴシック" pitchFamily="50" charset="-128"/>
                </a:endParaRPr>
              </a:p>
            </p:txBody>
          </p:sp>
        </p:grpSp>
        <p:grpSp>
          <p:nvGrpSpPr>
            <p:cNvPr id="6" name="Group 141"/>
            <p:cNvGrpSpPr>
              <a:grpSpLocks/>
            </p:cNvGrpSpPr>
            <p:nvPr userDrawn="1"/>
          </p:nvGrpSpPr>
          <p:grpSpPr bwMode="auto">
            <a:xfrm rot="5400000">
              <a:off x="4682" y="3378"/>
              <a:ext cx="528" cy="204"/>
              <a:chOff x="1200" y="2202"/>
              <a:chExt cx="528" cy="204"/>
            </a:xfrm>
          </p:grpSpPr>
          <p:sp>
            <p:nvSpPr>
              <p:cNvPr id="72" name="Line 142"/>
              <p:cNvSpPr>
                <a:spLocks noChangeShapeType="1"/>
              </p:cNvSpPr>
              <p:nvPr userDrawn="1"/>
            </p:nvSpPr>
            <p:spPr bwMode="auto">
              <a:xfrm>
                <a:off x="1248" y="2256"/>
                <a:ext cx="432" cy="96"/>
              </a:xfrm>
              <a:prstGeom prst="line">
                <a:avLst/>
              </a:prstGeom>
              <a:noFill/>
              <a:ln w="3175">
                <a:solidFill>
                  <a:srgbClr val="99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ja-JP" altLang="en-US" sz="1800">
                  <a:ea typeface="ＭＳ Ｐゴシック" pitchFamily="50" charset="-128"/>
                </a:endParaRPr>
              </a:p>
            </p:txBody>
          </p:sp>
          <p:sp>
            <p:nvSpPr>
              <p:cNvPr id="73" name="Line 143"/>
              <p:cNvSpPr>
                <a:spLocks noChangeShapeType="1"/>
              </p:cNvSpPr>
              <p:nvPr userDrawn="1"/>
            </p:nvSpPr>
            <p:spPr bwMode="auto">
              <a:xfrm flipV="1">
                <a:off x="1248" y="2256"/>
                <a:ext cx="432" cy="96"/>
              </a:xfrm>
              <a:prstGeom prst="line">
                <a:avLst/>
              </a:prstGeom>
              <a:noFill/>
              <a:ln w="3175">
                <a:solidFill>
                  <a:srgbClr val="99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ja-JP" altLang="en-US" sz="1800">
                  <a:ea typeface="ＭＳ Ｐゴシック" pitchFamily="50" charset="-128"/>
                </a:endParaRPr>
              </a:p>
            </p:txBody>
          </p:sp>
          <p:sp>
            <p:nvSpPr>
              <p:cNvPr id="74" name="Rectangle 144"/>
              <p:cNvSpPr>
                <a:spLocks noChangeArrowheads="1"/>
              </p:cNvSpPr>
              <p:nvPr userDrawn="1"/>
            </p:nvSpPr>
            <p:spPr bwMode="auto">
              <a:xfrm rot="4891731">
                <a:off x="1176" y="2334"/>
                <a:ext cx="96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99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sz="1800">
                  <a:ea typeface="ＭＳ Ｐゴシック" pitchFamily="50" charset="-128"/>
                </a:endParaRPr>
              </a:p>
            </p:txBody>
          </p:sp>
          <p:sp>
            <p:nvSpPr>
              <p:cNvPr id="75" name="Rectangle 145"/>
              <p:cNvSpPr>
                <a:spLocks noChangeArrowheads="1"/>
              </p:cNvSpPr>
              <p:nvPr userDrawn="1"/>
            </p:nvSpPr>
            <p:spPr bwMode="auto">
              <a:xfrm rot="16708269" flipV="1">
                <a:off x="1176" y="2226"/>
                <a:ext cx="96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99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sz="1800">
                  <a:ea typeface="ＭＳ Ｐゴシック" pitchFamily="50" charset="-128"/>
                </a:endParaRPr>
              </a:p>
            </p:txBody>
          </p:sp>
          <p:sp>
            <p:nvSpPr>
              <p:cNvPr id="76" name="Rectangle 146"/>
              <p:cNvSpPr>
                <a:spLocks noChangeArrowheads="1"/>
              </p:cNvSpPr>
              <p:nvPr userDrawn="1"/>
            </p:nvSpPr>
            <p:spPr bwMode="auto">
              <a:xfrm rot="4891731">
                <a:off x="1656" y="2226"/>
                <a:ext cx="96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99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sz="1800">
                  <a:ea typeface="ＭＳ Ｐゴシック" pitchFamily="50" charset="-128"/>
                </a:endParaRPr>
              </a:p>
            </p:txBody>
          </p:sp>
          <p:sp>
            <p:nvSpPr>
              <p:cNvPr id="77" name="Rectangle 147"/>
              <p:cNvSpPr>
                <a:spLocks noChangeArrowheads="1"/>
              </p:cNvSpPr>
              <p:nvPr userDrawn="1"/>
            </p:nvSpPr>
            <p:spPr bwMode="auto">
              <a:xfrm rot="16708269" flipV="1">
                <a:off x="1656" y="2334"/>
                <a:ext cx="96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99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sz="1800">
                  <a:ea typeface="ＭＳ Ｐゴシック" pitchFamily="50" charset="-128"/>
                </a:endParaRPr>
              </a:p>
            </p:txBody>
          </p:sp>
        </p:grpSp>
        <p:sp>
          <p:nvSpPr>
            <p:cNvPr id="78" name="AutoShape 148"/>
            <p:cNvSpPr>
              <a:spLocks noChangeArrowheads="1"/>
            </p:cNvSpPr>
            <p:nvPr userDrawn="1"/>
          </p:nvSpPr>
          <p:spPr bwMode="auto">
            <a:xfrm rot="5400000">
              <a:off x="4944" y="3888"/>
              <a:ext cx="96" cy="96"/>
            </a:xfrm>
            <a:prstGeom prst="flowChartDelay">
              <a:avLst/>
            </a:prstGeom>
            <a:solidFill>
              <a:schemeClr val="bg1"/>
            </a:solidFill>
            <a:ln w="3175">
              <a:solidFill>
                <a:srgbClr val="99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 sz="1800">
                <a:ea typeface="ＭＳ Ｐゴシック" pitchFamily="50" charset="-128"/>
              </a:endParaRPr>
            </a:p>
          </p:txBody>
        </p:sp>
        <p:sp>
          <p:nvSpPr>
            <p:cNvPr id="79" name="Line 149"/>
            <p:cNvSpPr>
              <a:spLocks noChangeShapeType="1"/>
            </p:cNvSpPr>
            <p:nvPr userDrawn="1"/>
          </p:nvSpPr>
          <p:spPr bwMode="auto">
            <a:xfrm flipH="1" flipV="1">
              <a:off x="4896" y="2880"/>
              <a:ext cx="96" cy="192"/>
            </a:xfrm>
            <a:prstGeom prst="line">
              <a:avLst/>
            </a:prstGeom>
            <a:noFill/>
            <a:ln w="3175">
              <a:solidFill>
                <a:srgbClr val="99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800">
                <a:ea typeface="ＭＳ Ｐゴシック" pitchFamily="50" charset="-128"/>
              </a:endParaRPr>
            </a:p>
          </p:txBody>
        </p:sp>
        <p:sp>
          <p:nvSpPr>
            <p:cNvPr id="80" name="Rectangle 150"/>
            <p:cNvSpPr>
              <a:spLocks noChangeArrowheads="1"/>
            </p:cNvSpPr>
            <p:nvPr userDrawn="1"/>
          </p:nvSpPr>
          <p:spPr bwMode="auto">
            <a:xfrm>
              <a:off x="4848" y="2832"/>
              <a:ext cx="9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99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 sz="1800">
                <a:ea typeface="ＭＳ Ｐゴシック" pitchFamily="50" charset="-128"/>
              </a:endParaRPr>
            </a:p>
          </p:txBody>
        </p:sp>
        <p:sp>
          <p:nvSpPr>
            <p:cNvPr id="81" name="Rectangle 151"/>
            <p:cNvSpPr>
              <a:spLocks noChangeArrowheads="1"/>
            </p:cNvSpPr>
            <p:nvPr userDrawn="1"/>
          </p:nvSpPr>
          <p:spPr bwMode="auto">
            <a:xfrm>
              <a:off x="4944" y="3072"/>
              <a:ext cx="9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99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 sz="1800">
                <a:ea typeface="ＭＳ Ｐゴシック" pitchFamily="50" charset="-128"/>
              </a:endParaRPr>
            </a:p>
          </p:txBody>
        </p:sp>
        <p:sp>
          <p:nvSpPr>
            <p:cNvPr id="82" name="Line 138"/>
            <p:cNvSpPr>
              <a:spLocks noChangeShapeType="1"/>
            </p:cNvSpPr>
            <p:nvPr userDrawn="1"/>
          </p:nvSpPr>
          <p:spPr bwMode="auto">
            <a:xfrm>
              <a:off x="720" y="2592"/>
              <a:ext cx="48" cy="144"/>
            </a:xfrm>
            <a:prstGeom prst="line">
              <a:avLst/>
            </a:prstGeom>
            <a:noFill/>
            <a:ln w="3175">
              <a:solidFill>
                <a:srgbClr val="99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800">
                <a:ea typeface="ＭＳ Ｐゴシック" pitchFamily="50" charset="-128"/>
              </a:endParaRPr>
            </a:p>
          </p:txBody>
        </p:sp>
        <p:sp>
          <p:nvSpPr>
            <p:cNvPr id="83" name="Rectangle 137"/>
            <p:cNvSpPr>
              <a:spLocks noChangeArrowheads="1"/>
            </p:cNvSpPr>
            <p:nvPr userDrawn="1"/>
          </p:nvSpPr>
          <p:spPr bwMode="auto">
            <a:xfrm rot="9451177">
              <a:off x="725" y="2711"/>
              <a:ext cx="9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99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 sz="1800">
                <a:ea typeface="ＭＳ Ｐゴシック" pitchFamily="50" charset="-128"/>
              </a:endParaRPr>
            </a:p>
          </p:txBody>
        </p:sp>
        <p:grpSp>
          <p:nvGrpSpPr>
            <p:cNvPr id="7" name="Group 126"/>
            <p:cNvGrpSpPr>
              <a:grpSpLocks/>
            </p:cNvGrpSpPr>
            <p:nvPr userDrawn="1"/>
          </p:nvGrpSpPr>
          <p:grpSpPr bwMode="auto">
            <a:xfrm rot="5400000">
              <a:off x="653" y="2500"/>
              <a:ext cx="144" cy="136"/>
              <a:chOff x="2304" y="2188"/>
              <a:chExt cx="144" cy="136"/>
            </a:xfrm>
          </p:grpSpPr>
          <p:sp>
            <p:nvSpPr>
              <p:cNvPr id="85" name="Rectangle 127"/>
              <p:cNvSpPr>
                <a:spLocks noChangeArrowheads="1"/>
              </p:cNvSpPr>
              <p:nvPr userDrawn="1"/>
            </p:nvSpPr>
            <p:spPr bwMode="auto">
              <a:xfrm>
                <a:off x="2304" y="2208"/>
                <a:ext cx="144" cy="9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99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sz="1800">
                  <a:ea typeface="ＭＳ Ｐゴシック" pitchFamily="50" charset="-128"/>
                </a:endParaRPr>
              </a:p>
            </p:txBody>
          </p:sp>
          <p:sp>
            <p:nvSpPr>
              <p:cNvPr id="86" name="Line 128"/>
              <p:cNvSpPr>
                <a:spLocks noChangeShapeType="1"/>
              </p:cNvSpPr>
              <p:nvPr userDrawn="1"/>
            </p:nvSpPr>
            <p:spPr bwMode="auto">
              <a:xfrm>
                <a:off x="2304" y="2188"/>
                <a:ext cx="144" cy="0"/>
              </a:xfrm>
              <a:prstGeom prst="line">
                <a:avLst/>
              </a:prstGeom>
              <a:noFill/>
              <a:ln w="3175">
                <a:solidFill>
                  <a:srgbClr val="99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ja-JP" altLang="en-US" sz="1800">
                  <a:ea typeface="ＭＳ Ｐゴシック" pitchFamily="50" charset="-128"/>
                </a:endParaRPr>
              </a:p>
            </p:txBody>
          </p:sp>
          <p:sp>
            <p:nvSpPr>
              <p:cNvPr id="87" name="Line 129"/>
              <p:cNvSpPr>
                <a:spLocks noChangeShapeType="1"/>
              </p:cNvSpPr>
              <p:nvPr userDrawn="1"/>
            </p:nvSpPr>
            <p:spPr bwMode="auto">
              <a:xfrm>
                <a:off x="2304" y="2324"/>
                <a:ext cx="144" cy="0"/>
              </a:xfrm>
              <a:prstGeom prst="line">
                <a:avLst/>
              </a:prstGeom>
              <a:noFill/>
              <a:ln w="3175">
                <a:solidFill>
                  <a:srgbClr val="99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ja-JP" altLang="en-US" sz="1800">
                  <a:ea typeface="ＭＳ Ｐゴシック" pitchFamily="50" charset="-128"/>
                </a:endParaRPr>
              </a:p>
            </p:txBody>
          </p:sp>
        </p:grpSp>
        <p:sp>
          <p:nvSpPr>
            <p:cNvPr id="88" name="Rectangle 137"/>
            <p:cNvSpPr>
              <a:spLocks noChangeArrowheads="1"/>
            </p:cNvSpPr>
            <p:nvPr userDrawn="1"/>
          </p:nvSpPr>
          <p:spPr bwMode="auto">
            <a:xfrm rot="2700000">
              <a:off x="690" y="2355"/>
              <a:ext cx="9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99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 sz="1800">
                <a:ea typeface="ＭＳ Ｐゴシック" pitchFamily="50" charset="-128"/>
              </a:endParaRPr>
            </a:p>
          </p:txBody>
        </p:sp>
      </p:grpSp>
      <p:pic>
        <p:nvPicPr>
          <p:cNvPr id="5344" name="Picture 224" descr="LCGT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1143000" cy="5175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Jan.24, 2012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IOO Type A Review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B9EDC-EE50-44D2-AB19-DE08211DFC4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Jan.24, 2012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IOO Type A Review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B9EDC-EE50-44D2-AB19-DE08211DFC4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Jan.24, 2012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IOO Type A Review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9F16-0457-4EE0-BC15-F8380A263DC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Jan.24, 2012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IOO Type A Review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9F16-0457-4EE0-BC15-F8380A263DC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Jan.24, 2012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IOO Type A Review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9F16-0457-4EE0-BC15-F8380A263DC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Jan.24, 2012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IOO Type A Review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9F16-0457-4EE0-BC15-F8380A263DC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Jan.24, 2012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IOO Type A Review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9F16-0457-4EE0-BC15-F8380A263DC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Jan.24, 2012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IOO Type A Review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9F16-0457-4EE0-BC15-F8380A263DC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Jan.24, 2012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IOO Type A Review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9F16-0457-4EE0-BC15-F8380A263DC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Jan.24, 2012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IOO Type A Review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9F16-0457-4EE0-BC15-F8380A263DC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Jan.24, 2012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IOO Type A Review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B9EDC-EE50-44D2-AB19-DE08211DFC4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Jan.24, 2012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IOO Type A Review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9F16-0457-4EE0-BC15-F8380A263DC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Jan.24, 2012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IOO Type A Review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9F16-0457-4EE0-BC15-F8380A263DC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Jan.24, 2012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IOO Type A Review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9F16-0457-4EE0-BC15-F8380A263DC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Jan.24, 2012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IOO Type A Review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B9EDC-EE50-44D2-AB19-DE08211DFC4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3815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762500" y="914400"/>
            <a:ext cx="43815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Jan.24, 2012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IOO Type A Review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B9EDC-EE50-44D2-AB19-DE08211DFC4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Jan.24, 2012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IOO Type A Review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B9EDC-EE50-44D2-AB19-DE08211DFC4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Jan.24, 2012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IOO Type A Review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B9EDC-EE50-44D2-AB19-DE08211DFC4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付プレースホルダ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r>
              <a:rPr kumimoji="1" lang="en-US" altLang="ja-JP" smtClean="0"/>
              <a:t>Jan.24, 2012</a:t>
            </a:r>
            <a:endParaRPr kumimoji="1" lang="ja-JP" altLang="en-US" dirty="0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1"/>
          </p:nvPr>
        </p:nvSpPr>
        <p:spPr>
          <a:xfrm>
            <a:off x="7986464" y="6237312"/>
            <a:ext cx="762000" cy="476250"/>
          </a:xfrm>
        </p:spPr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fld id="{580B9EDC-EE50-44D2-AB19-DE08211DFC44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r>
              <a:rPr kumimoji="1" lang="en-US" altLang="ja-JP" smtClean="0"/>
              <a:t>IOO Type A Review</a:t>
            </a:r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Jan.24, 2012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IOO Type A Review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B9EDC-EE50-44D2-AB19-DE08211DFC4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Jan.24, 2012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IOO Type A Review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B9EDC-EE50-44D2-AB19-DE08211DFC4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Rectangle 71"/>
          <p:cNvSpPr>
            <a:spLocks noChangeArrowheads="1"/>
          </p:cNvSpPr>
          <p:nvPr/>
        </p:nvSpPr>
        <p:spPr bwMode="auto">
          <a:xfrm>
            <a:off x="412750" y="787400"/>
            <a:ext cx="8534400" cy="76200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93" name="Rectangle 69"/>
          <p:cNvSpPr>
            <a:spLocks noChangeArrowheads="1"/>
          </p:cNvSpPr>
          <p:nvPr/>
        </p:nvSpPr>
        <p:spPr bwMode="auto">
          <a:xfrm>
            <a:off x="381000" y="762000"/>
            <a:ext cx="8534400" cy="76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915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/>
            </a:lvl1pPr>
          </a:lstStyle>
          <a:p>
            <a:r>
              <a:rPr kumimoji="1" lang="en-US" altLang="ja-JP" smtClean="0"/>
              <a:t>Jan.24, 2012</a:t>
            </a:r>
            <a:endParaRPr kumimoji="1" lang="ja-JP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/>
            </a:lvl1pPr>
          </a:lstStyle>
          <a:p>
            <a:r>
              <a:rPr kumimoji="1" lang="en-US" altLang="ja-JP" smtClean="0"/>
              <a:t>IOO Type A Review</a:t>
            </a:r>
            <a:endParaRPr kumimoji="1" lang="ja-JP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0"/>
            <a:ext cx="76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600"/>
            </a:lvl1pPr>
          </a:lstStyle>
          <a:p>
            <a:fld id="{580B9EDC-EE50-44D2-AB19-DE08211DFC4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pic>
        <p:nvPicPr>
          <p:cNvPr id="1092" name="Picture 68" descr="LCGT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152400"/>
            <a:ext cx="1143000" cy="5175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0066"/>
          </a:solidFill>
          <a:latin typeface="Helvetica" pitchFamily="34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0066"/>
          </a:solidFill>
          <a:latin typeface="Helvetica" pitchFamily="34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0066"/>
          </a:solidFill>
          <a:latin typeface="Helvetica" pitchFamily="34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0066"/>
          </a:solidFill>
          <a:latin typeface="Helvetica" pitchFamily="34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0066"/>
          </a:solidFill>
          <a:latin typeface="Helvetica" pitchFamily="34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0066"/>
          </a:solidFill>
          <a:latin typeface="Helvetica" pitchFamily="34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0066"/>
          </a:solidFill>
          <a:latin typeface="Helvetica" pitchFamily="34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0066"/>
          </a:solidFill>
          <a:latin typeface="Helvetica" pitchFamily="34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Jan.24, 2012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IOO Type A Review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D9F16-0457-4EE0-BC15-F8380A263DC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0" y="0"/>
            <a:ext cx="9144000" cy="764704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r>
              <a:rPr lang="en-US" altLang="ja-JP" sz="2400" dirty="0" err="1" smtClean="0">
                <a:solidFill>
                  <a:srgbClr val="002060"/>
                </a:solidFill>
                <a:latin typeface="Century" pitchFamily="18" charset="0"/>
              </a:rPr>
              <a:t>Input/Output</a:t>
            </a:r>
            <a:r>
              <a:rPr lang="en-US" altLang="ja-JP" sz="2400" dirty="0" smtClean="0">
                <a:solidFill>
                  <a:srgbClr val="002060"/>
                </a:solidFill>
                <a:latin typeface="Century" pitchFamily="18" charset="0"/>
              </a:rPr>
              <a:t> Optics subgroup</a:t>
            </a:r>
          </a:p>
        </p:txBody>
      </p:sp>
      <p:sp>
        <p:nvSpPr>
          <p:cNvPr id="6" name="テキスト ボックス 4"/>
          <p:cNvSpPr txBox="1">
            <a:spLocks noChangeArrowheads="1"/>
          </p:cNvSpPr>
          <p:nvPr/>
        </p:nvSpPr>
        <p:spPr bwMode="auto">
          <a:xfrm>
            <a:off x="2051720" y="1196752"/>
            <a:ext cx="3739165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latin typeface="Century" pitchFamily="18" charset="0"/>
              </a:rPr>
              <a:t>Current Members</a:t>
            </a:r>
          </a:p>
          <a:p>
            <a:pPr marL="806450" lvl="1" indent="-182563">
              <a:buFont typeface="Arial" charset="0"/>
              <a:buChar char="•"/>
            </a:pPr>
            <a:r>
              <a:rPr lang="en-US" altLang="ja-JP" dirty="0">
                <a:latin typeface="Century" pitchFamily="18" charset="0"/>
              </a:rPr>
              <a:t>S. TELADA (AIST)</a:t>
            </a:r>
          </a:p>
          <a:p>
            <a:pPr marL="806450" lvl="1" indent="-182563">
              <a:buFont typeface="Arial" charset="0"/>
              <a:buChar char="•"/>
            </a:pPr>
            <a:r>
              <a:rPr lang="en-US" altLang="ja-JP" dirty="0">
                <a:latin typeface="Century" pitchFamily="18" charset="0"/>
              </a:rPr>
              <a:t>S. MIYOKI (ICRR)</a:t>
            </a:r>
          </a:p>
          <a:p>
            <a:pPr marL="806450" lvl="1" indent="-182563">
              <a:buFont typeface="Arial" charset="0"/>
              <a:buChar char="•"/>
            </a:pPr>
            <a:r>
              <a:rPr lang="en-US" altLang="ja-JP" dirty="0">
                <a:latin typeface="Century" pitchFamily="18" charset="0"/>
              </a:rPr>
              <a:t>T. UCHIYAMA (ICRR)</a:t>
            </a:r>
          </a:p>
          <a:p>
            <a:pPr marL="806450" lvl="1" indent="-182563">
              <a:buFont typeface="Arial" charset="0"/>
              <a:buChar char="•"/>
            </a:pPr>
            <a:r>
              <a:rPr lang="en-US" altLang="ja-JP" dirty="0">
                <a:latin typeface="Century" pitchFamily="18" charset="0"/>
              </a:rPr>
              <a:t>O. MIYAKAWA (ICRR)</a:t>
            </a:r>
          </a:p>
          <a:p>
            <a:pPr marL="806450" lvl="1" indent="-182563">
              <a:buFont typeface="Arial" charset="0"/>
              <a:buChar char="•"/>
            </a:pPr>
            <a:r>
              <a:rPr lang="en-US" altLang="ja-JP" dirty="0">
                <a:latin typeface="Century" pitchFamily="18" charset="0"/>
              </a:rPr>
              <a:t>N. MIO (U-Tokyo)</a:t>
            </a:r>
          </a:p>
          <a:p>
            <a:pPr marL="806450" lvl="1" indent="-182563">
              <a:buFont typeface="Arial" charset="0"/>
              <a:buChar char="•"/>
            </a:pPr>
            <a:r>
              <a:rPr lang="en-US" altLang="ja-JP" dirty="0">
                <a:latin typeface="Century" pitchFamily="18" charset="0"/>
              </a:rPr>
              <a:t>S. MORIWAKI (U-Tokyo)</a:t>
            </a:r>
          </a:p>
          <a:p>
            <a:pPr marL="806450" lvl="1" indent="-182563">
              <a:buFont typeface="Arial" charset="0"/>
              <a:buChar char="•"/>
            </a:pPr>
            <a:r>
              <a:rPr lang="en-US" altLang="ja-JP" dirty="0">
                <a:latin typeface="Century" pitchFamily="18" charset="0"/>
              </a:rPr>
              <a:t>N. OHMAE (U-Tokyo)</a:t>
            </a:r>
          </a:p>
          <a:p>
            <a:pPr marL="806450" lvl="1" indent="-182563">
              <a:buFont typeface="Arial" charset="0"/>
              <a:buChar char="•"/>
            </a:pPr>
            <a:r>
              <a:rPr lang="en-US" altLang="ja-JP" dirty="0">
                <a:latin typeface="Century" pitchFamily="18" charset="0"/>
              </a:rPr>
              <a:t>K. </a:t>
            </a:r>
            <a:r>
              <a:rPr lang="en-US" altLang="ja-JP" dirty="0" smtClean="0">
                <a:latin typeface="Century" pitchFamily="18" charset="0"/>
              </a:rPr>
              <a:t>IZUMI </a:t>
            </a:r>
            <a:r>
              <a:rPr lang="en-US" altLang="ja-JP" dirty="0">
                <a:latin typeface="Century" pitchFamily="18" charset="0"/>
              </a:rPr>
              <a:t>(U-Tokyo</a:t>
            </a:r>
            <a:r>
              <a:rPr lang="en-US" altLang="ja-JP" dirty="0" smtClean="0">
                <a:latin typeface="Century" pitchFamily="18" charset="0"/>
              </a:rPr>
              <a:t>)</a:t>
            </a:r>
          </a:p>
          <a:p>
            <a:pPr marL="806450" lvl="1" indent="-182563">
              <a:buFont typeface="Arial" charset="0"/>
              <a:buChar char="•"/>
            </a:pPr>
            <a:r>
              <a:rPr lang="en-US" altLang="ja-JP" dirty="0" smtClean="0"/>
              <a:t>K. SOMIYA (</a:t>
            </a:r>
            <a:r>
              <a:rPr lang="en-US" altLang="ja-JP" dirty="0" err="1" smtClean="0"/>
              <a:t>TITech</a:t>
            </a:r>
            <a:r>
              <a:rPr lang="en-US" altLang="ja-JP" dirty="0" smtClean="0"/>
              <a:t>)</a:t>
            </a:r>
          </a:p>
          <a:p>
            <a:pPr marL="806450" lvl="1" indent="-182563">
              <a:buFont typeface="Arial" charset="0"/>
              <a:buChar char="•"/>
            </a:pPr>
            <a:r>
              <a:rPr lang="en-US" altLang="ja-JP" dirty="0" smtClean="0"/>
              <a:t>T. AKUTSU (NAO)</a:t>
            </a:r>
          </a:p>
          <a:p>
            <a:pPr marL="806450" lvl="1" indent="-182563">
              <a:buFont typeface="Arial" charset="0"/>
              <a:buChar char="•"/>
            </a:pPr>
            <a:r>
              <a:rPr lang="en-US" altLang="ja-JP" dirty="0" smtClean="0"/>
              <a:t>E. HIROSE (ICRR)</a:t>
            </a:r>
          </a:p>
          <a:p>
            <a:pPr marL="806450" lvl="1" indent="-182563">
              <a:buFont typeface="Arial" charset="0"/>
              <a:buChar char="•"/>
            </a:pPr>
            <a:r>
              <a:rPr lang="en-US" altLang="ja-JP" dirty="0" smtClean="0"/>
              <a:t>S. NAGANO (NICT)</a:t>
            </a:r>
          </a:p>
          <a:p>
            <a:pPr marL="806450" lvl="1" indent="-182563">
              <a:buFont typeface="Arial" charset="0"/>
              <a:buChar char="•"/>
            </a:pPr>
            <a:r>
              <a:rPr lang="en-US" altLang="ja-JP" dirty="0" smtClean="0"/>
              <a:t>S. SAKATA (UEC)</a:t>
            </a:r>
          </a:p>
          <a:p>
            <a:pPr marL="806450" lvl="1" indent="-182563">
              <a:buFont typeface="Arial" charset="0"/>
              <a:buChar char="•"/>
            </a:pPr>
            <a:r>
              <a:rPr lang="en-US" altLang="ja-JP" dirty="0" smtClean="0"/>
              <a:t>M. MUSHA (UEC)</a:t>
            </a:r>
            <a:endParaRPr lang="en-US" altLang="ja-JP" dirty="0">
              <a:latin typeface="Century" pitchFamily="18" charset="0"/>
            </a:endParaRPr>
          </a:p>
        </p:txBody>
      </p:sp>
      <p:sp>
        <p:nvSpPr>
          <p:cNvPr id="7" name="テキスト ボックス 7"/>
          <p:cNvSpPr txBox="1">
            <a:spLocks noChangeArrowheads="1"/>
          </p:cNvSpPr>
          <p:nvPr/>
        </p:nvSpPr>
        <p:spPr bwMode="auto">
          <a:xfrm>
            <a:off x="4500563" y="5661025"/>
            <a:ext cx="40274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latin typeface="Calibri" pitchFamily="34" charset="0"/>
              </a:rPr>
              <a:t>Contact: Souichi TELADA &lt;souichi.telada@aist.go.jp&gt;</a:t>
            </a:r>
          </a:p>
        </p:txBody>
      </p:sp>
      <p:sp>
        <p:nvSpPr>
          <p:cNvPr id="8" name="日付プレースホル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Jan.24, 2012</a:t>
            </a:r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0B9EDC-EE50-44D2-AB19-DE08211DFC44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IOO Type A Review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0"/>
            <a:ext cx="9144000" cy="764704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r>
              <a:rPr lang="en-US" altLang="ja-JP" sz="2400" dirty="0" smtClean="0">
                <a:solidFill>
                  <a:srgbClr val="002060"/>
                </a:solidFill>
                <a:latin typeface="Century" pitchFamily="18" charset="0"/>
              </a:rPr>
              <a:t>(b-1) Pre Mode Cleaner [1/2]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668344" y="0"/>
            <a:ext cx="1475656" cy="7647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kumimoji="1" lang="en-US" altLang="ja-JP" sz="1600" dirty="0" err="1" smtClean="0">
                <a:solidFill>
                  <a:srgbClr val="002060"/>
                </a:solidFill>
              </a:rPr>
              <a:t>iLCGT</a:t>
            </a:r>
            <a:r>
              <a:rPr kumimoji="1" lang="en-US" altLang="ja-JP" sz="1600" dirty="0" smtClean="0">
                <a:solidFill>
                  <a:srgbClr val="002060"/>
                </a:solidFill>
              </a:rPr>
              <a:t>	</a:t>
            </a:r>
            <a:r>
              <a:rPr kumimoji="1" lang="ja-JP" altLang="en-US" sz="1600" dirty="0" smtClean="0">
                <a:solidFill>
                  <a:srgbClr val="002060"/>
                </a:solidFill>
              </a:rPr>
              <a:t>◎</a:t>
            </a:r>
            <a:endParaRPr kumimoji="1" lang="en-US" altLang="ja-JP" sz="1600" dirty="0" smtClean="0">
              <a:solidFill>
                <a:srgbClr val="002060"/>
              </a:solidFill>
            </a:endParaRPr>
          </a:p>
          <a:p>
            <a:r>
              <a:rPr lang="en-US" altLang="ja-JP" sz="1600" dirty="0" err="1" smtClean="0">
                <a:solidFill>
                  <a:srgbClr val="002060"/>
                </a:solidFill>
              </a:rPr>
              <a:t>bLCGT</a:t>
            </a:r>
            <a:r>
              <a:rPr lang="en-US" altLang="ja-JP" sz="1600" dirty="0" smtClean="0">
                <a:solidFill>
                  <a:srgbClr val="002060"/>
                </a:solidFill>
              </a:rPr>
              <a:t>	</a:t>
            </a:r>
            <a:r>
              <a:rPr lang="ja-JP" altLang="en-US" sz="1600" dirty="0" smtClean="0">
                <a:solidFill>
                  <a:srgbClr val="002060"/>
                </a:solidFill>
              </a:rPr>
              <a:t>○</a:t>
            </a:r>
            <a:endParaRPr kumimoji="1" lang="ja-JP" altLang="en-US" sz="1600" dirty="0">
              <a:solidFill>
                <a:srgbClr val="002060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221088"/>
            <a:ext cx="3810000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テキスト ボックス 9"/>
          <p:cNvSpPr txBox="1"/>
          <p:nvPr/>
        </p:nvSpPr>
        <p:spPr>
          <a:xfrm>
            <a:off x="701570" y="1196752"/>
            <a:ext cx="774086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buFont typeface="Wingdings" pitchFamily="2" charset="2"/>
              <a:buChar char="l"/>
            </a:pPr>
            <a:r>
              <a:rPr lang="en-US" altLang="ja-JP" sz="1600" dirty="0" smtClean="0">
                <a:latin typeface="Calibri" pitchFamily="34" charset="0"/>
              </a:rPr>
              <a:t>RF </a:t>
            </a:r>
            <a:r>
              <a:rPr lang="en-US" altLang="ja-JP" sz="1600" dirty="0">
                <a:latin typeface="Calibri" pitchFamily="34" charset="0"/>
              </a:rPr>
              <a:t>noise reduction. </a:t>
            </a:r>
            <a:endParaRPr lang="ja-JP" altLang="ja-JP" sz="1600" dirty="0">
              <a:latin typeface="Calibri" pitchFamily="34" charset="0"/>
            </a:endParaRPr>
          </a:p>
          <a:p>
            <a:pPr marL="444500"/>
            <a:r>
              <a:rPr lang="en-US" altLang="ja-JP" sz="1600" dirty="0">
                <a:latin typeface="Calibri" pitchFamily="34" charset="0"/>
              </a:rPr>
              <a:t>Suppress the intensity noise of the laser below shot noise level around the RF modulation frequency with passive effect of a cavity, because the Mode-cleaner transmits the RF modulations which are used for control of the main interferometer. If insufficient the RF noise reduction with one pre-mode-cleaner, then two </a:t>
            </a:r>
            <a:r>
              <a:rPr lang="en-US" altLang="ja-JP" sz="1600" dirty="0" smtClean="0">
                <a:latin typeface="Calibri" pitchFamily="34" charset="0"/>
              </a:rPr>
              <a:t>or three pre-mode-cleaners </a:t>
            </a:r>
            <a:r>
              <a:rPr lang="en-US" altLang="ja-JP" sz="1600" dirty="0">
                <a:latin typeface="Calibri" pitchFamily="34" charset="0"/>
              </a:rPr>
              <a:t>will be used in series</a:t>
            </a:r>
            <a:r>
              <a:rPr lang="en-US" altLang="ja-JP" sz="1600" dirty="0" smtClean="0">
                <a:latin typeface="Calibri" pitchFamily="34" charset="0"/>
              </a:rPr>
              <a:t>.</a:t>
            </a:r>
          </a:p>
          <a:p>
            <a:pPr marL="722313">
              <a:spcBef>
                <a:spcPts val="600"/>
              </a:spcBef>
              <a:tabLst>
                <a:tab pos="2057400" algn="l"/>
                <a:tab pos="4752975" algn="l"/>
              </a:tabLst>
            </a:pPr>
            <a:r>
              <a:rPr lang="en-US" altLang="ja-JP" sz="1600" i="1" dirty="0" smtClean="0">
                <a:latin typeface="Calibri" pitchFamily="34" charset="0"/>
              </a:rPr>
              <a:t>Requirement:</a:t>
            </a:r>
            <a:r>
              <a:rPr lang="en-US" altLang="ja-JP" sz="1600" dirty="0" smtClean="0">
                <a:latin typeface="Calibri" pitchFamily="34" charset="0"/>
              </a:rPr>
              <a:t>	&lt; </a:t>
            </a:r>
            <a:r>
              <a:rPr lang="en-US" altLang="ja-JP" sz="1600" i="1" dirty="0" smtClean="0">
                <a:latin typeface="Calibri" pitchFamily="34" charset="0"/>
              </a:rPr>
              <a:t>1 x 10-8 /</a:t>
            </a:r>
            <a:r>
              <a:rPr lang="en-US" altLang="ja-JP" sz="1600" i="1" dirty="0" err="1" smtClean="0">
                <a:latin typeface="Calibri" pitchFamily="34" charset="0"/>
              </a:rPr>
              <a:t>sqrt</a:t>
            </a:r>
            <a:r>
              <a:rPr lang="en-US" altLang="ja-JP" sz="1600" i="1" dirty="0" smtClean="0">
                <a:latin typeface="Calibri" pitchFamily="34" charset="0"/>
              </a:rPr>
              <a:t>(Hz) (&gt;10 MHz)	for </a:t>
            </a:r>
            <a:r>
              <a:rPr lang="en-US" altLang="ja-JP" sz="1600" i="1" dirty="0" err="1" smtClean="0">
                <a:latin typeface="Calibri" pitchFamily="34" charset="0"/>
              </a:rPr>
              <a:t>bLCGT</a:t>
            </a:r>
            <a:endParaRPr lang="ja-JP" altLang="ja-JP" sz="1600" dirty="0">
              <a:latin typeface="Calibri" pitchFamily="34" charset="0"/>
            </a:endParaRPr>
          </a:p>
          <a:p>
            <a:pPr marL="265113" indent="-265113">
              <a:spcBef>
                <a:spcPts val="1800"/>
              </a:spcBef>
              <a:buFont typeface="Wingdings" pitchFamily="2" charset="2"/>
              <a:buChar char="l"/>
            </a:pPr>
            <a:r>
              <a:rPr lang="en-US" altLang="ja-JP" sz="1600" dirty="0">
                <a:latin typeface="Calibri" pitchFamily="34" charset="0"/>
              </a:rPr>
              <a:t>Spatial pre mode cleaning.</a:t>
            </a:r>
            <a:endParaRPr lang="ja-JP" altLang="ja-JP" sz="1600" dirty="0">
              <a:latin typeface="Calibri" pitchFamily="34" charset="0"/>
            </a:endParaRPr>
          </a:p>
          <a:p>
            <a:pPr marL="444500"/>
            <a:r>
              <a:rPr lang="en-US" altLang="ja-JP" sz="1600" dirty="0">
                <a:latin typeface="Calibri" pitchFamily="34" charset="0"/>
              </a:rPr>
              <a:t>As the additional function, spatial mode of the laser beam is made clean</a:t>
            </a:r>
            <a:r>
              <a:rPr lang="en-US" altLang="ja-JP" sz="1600" dirty="0" smtClean="0">
                <a:latin typeface="Calibri" pitchFamily="34" charset="0"/>
              </a:rPr>
              <a:t>.</a:t>
            </a:r>
            <a:endParaRPr lang="ja-JP" altLang="ja-JP" sz="1600" dirty="0">
              <a:latin typeface="Calibri" pitchFamily="34" charset="0"/>
            </a:endParaRPr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Jan.24, 2012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0B9EDC-EE50-44D2-AB19-DE08211DFC44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IOO Type A Review</a:t>
            </a:r>
            <a:endParaRPr kumimoji="1" lang="ja-JP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0"/>
            <a:ext cx="9144000" cy="764704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r>
              <a:rPr lang="en-US" altLang="ja-JP" sz="2400" dirty="0" smtClean="0">
                <a:solidFill>
                  <a:srgbClr val="002060"/>
                </a:solidFill>
                <a:latin typeface="Century" pitchFamily="18" charset="0"/>
              </a:rPr>
              <a:t>(b-1) Pre Mode Cleaner [2/2]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668344" y="0"/>
            <a:ext cx="1475656" cy="7647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kumimoji="1" lang="en-US" altLang="ja-JP" sz="1600" dirty="0" err="1" smtClean="0">
                <a:solidFill>
                  <a:srgbClr val="002060"/>
                </a:solidFill>
              </a:rPr>
              <a:t>iLCGT</a:t>
            </a:r>
            <a:r>
              <a:rPr kumimoji="1" lang="en-US" altLang="ja-JP" sz="1600" dirty="0" smtClean="0">
                <a:solidFill>
                  <a:srgbClr val="002060"/>
                </a:solidFill>
              </a:rPr>
              <a:t>	</a:t>
            </a:r>
            <a:r>
              <a:rPr kumimoji="1" lang="ja-JP" altLang="en-US" sz="1600" dirty="0" smtClean="0">
                <a:solidFill>
                  <a:srgbClr val="002060"/>
                </a:solidFill>
              </a:rPr>
              <a:t>◎</a:t>
            </a:r>
            <a:endParaRPr kumimoji="1" lang="en-US" altLang="ja-JP" sz="1600" dirty="0" smtClean="0">
              <a:solidFill>
                <a:srgbClr val="002060"/>
              </a:solidFill>
            </a:endParaRPr>
          </a:p>
          <a:p>
            <a:r>
              <a:rPr lang="en-US" altLang="ja-JP" sz="1600" dirty="0" err="1" smtClean="0">
                <a:solidFill>
                  <a:srgbClr val="002060"/>
                </a:solidFill>
              </a:rPr>
              <a:t>bLCGT</a:t>
            </a:r>
            <a:r>
              <a:rPr lang="en-US" altLang="ja-JP" sz="1600" dirty="0" smtClean="0">
                <a:solidFill>
                  <a:srgbClr val="002060"/>
                </a:solidFill>
              </a:rPr>
              <a:t>	</a:t>
            </a:r>
            <a:r>
              <a:rPr lang="ja-JP" altLang="en-US" sz="1600" dirty="0" smtClean="0">
                <a:solidFill>
                  <a:srgbClr val="002060"/>
                </a:solidFill>
              </a:rPr>
              <a:t>○</a:t>
            </a:r>
            <a:endParaRPr kumimoji="1" lang="ja-JP" altLang="en-US" sz="1600" dirty="0">
              <a:solidFill>
                <a:srgbClr val="002060"/>
              </a:solidFill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5124400" y="1164352"/>
          <a:ext cx="3192016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9625"/>
                <a:gridCol w="1102391"/>
              </a:tblGrid>
              <a:tr h="37084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15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Round-trip length</a:t>
                      </a:r>
                      <a:endParaRPr lang="ja-JP" sz="1400" kern="100" dirty="0">
                        <a:latin typeface="Century" pitchFamily="18" charset="0"/>
                        <a:cs typeface="ＭＳ Ｐゴシック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15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1.95m</a:t>
                      </a:r>
                      <a:endParaRPr lang="ja-JP" sz="1400" kern="100">
                        <a:latin typeface="Century" pitchFamily="18" charset="0"/>
                        <a:cs typeface="ＭＳ Ｐゴシック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25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R (Coupler)</a:t>
                      </a:r>
                      <a:endParaRPr lang="ja-JP" sz="1400" kern="100" dirty="0">
                        <a:latin typeface="Century" pitchFamily="18" charset="0"/>
                        <a:cs typeface="ＭＳ Ｐゴシック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25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98%</a:t>
                      </a:r>
                      <a:endParaRPr lang="ja-JP" sz="1400" kern="100" dirty="0">
                        <a:latin typeface="Century" pitchFamily="18" charset="0"/>
                        <a:cs typeface="ＭＳ Ｐゴシック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25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ROC</a:t>
                      </a:r>
                      <a:endParaRPr lang="ja-JP" sz="1400" kern="100" dirty="0">
                        <a:latin typeface="Century" pitchFamily="18" charset="0"/>
                        <a:cs typeface="ＭＳ Ｐゴシック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25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0.3m</a:t>
                      </a:r>
                      <a:endParaRPr lang="ja-JP" sz="1400" kern="100" dirty="0">
                        <a:latin typeface="Century" pitchFamily="18" charset="0"/>
                        <a:cs typeface="ＭＳ Ｐゴシック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539552" y="1862832"/>
          <a:ext cx="396044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6304"/>
                <a:gridCol w="1224136"/>
              </a:tblGrid>
              <a:tr h="370840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FSR</a:t>
                      </a:r>
                      <a:endParaRPr lang="ja-JP" sz="1400" kern="100" dirty="0">
                        <a:latin typeface="Century" pitchFamily="18" charset="0"/>
                        <a:cs typeface="ＭＳ Ｐゴシック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154MHz</a:t>
                      </a:r>
                      <a:endParaRPr lang="ja-JP" sz="1400" kern="100" dirty="0">
                        <a:latin typeface="Century" pitchFamily="18" charset="0"/>
                        <a:cs typeface="ＭＳ Ｐゴシック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Finesse</a:t>
                      </a:r>
                      <a:endParaRPr lang="ja-JP" sz="1400" kern="100" dirty="0">
                        <a:latin typeface="Century" pitchFamily="18" charset="0"/>
                        <a:cs typeface="ＭＳ Ｐゴシック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155</a:t>
                      </a:r>
                      <a:endParaRPr lang="ja-JP" sz="1400" kern="100">
                        <a:latin typeface="Century" pitchFamily="18" charset="0"/>
                        <a:cs typeface="ＭＳ Ｐゴシック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Cutoff frequency</a:t>
                      </a:r>
                      <a:endParaRPr lang="ja-JP" sz="1400" kern="100" dirty="0">
                        <a:latin typeface="Century" pitchFamily="18" charset="0"/>
                        <a:cs typeface="ＭＳ Ｐゴシック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495kHz</a:t>
                      </a:r>
                      <a:endParaRPr lang="ja-JP" sz="1400" kern="100" dirty="0">
                        <a:latin typeface="Century" pitchFamily="18" charset="0"/>
                        <a:cs typeface="ＭＳ Ｐゴシック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Beam waist radius</a:t>
                      </a:r>
                      <a:endParaRPr lang="ja-JP" sz="1400" kern="100" dirty="0">
                        <a:latin typeface="Century" pitchFamily="18" charset="0"/>
                        <a:cs typeface="ＭＳ Ｐゴシック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199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Century" pitchFamily="18" charset="0"/>
                          <a:cs typeface="Arial"/>
                        </a:rPr>
                        <a:t>m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m</a:t>
                      </a:r>
                      <a:endParaRPr lang="ja-JP" sz="1400" kern="100" dirty="0">
                        <a:latin typeface="Century" pitchFamily="18" charset="0"/>
                        <a:cs typeface="ＭＳ Ｐゴシック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Beam radius on mirrors</a:t>
                      </a:r>
                      <a:endParaRPr lang="ja-JP" sz="1400" kern="100" dirty="0">
                        <a:latin typeface="Century" pitchFamily="18" charset="0"/>
                        <a:cs typeface="ＭＳ Ｐゴシック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460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Century" pitchFamily="18" charset="0"/>
                          <a:cs typeface="Arial"/>
                        </a:rPr>
                        <a:t>m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m</a:t>
                      </a:r>
                      <a:endParaRPr lang="ja-JP" sz="1400" kern="100" dirty="0">
                        <a:latin typeface="Century" pitchFamily="18" charset="0"/>
                        <a:cs typeface="ＭＳ Ｐゴシック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8" name="表 7"/>
          <p:cNvGraphicFramePr>
            <a:graphicFrameLocks noGrp="1"/>
          </p:cNvGraphicFramePr>
          <p:nvPr/>
        </p:nvGraphicFramePr>
        <p:xfrm>
          <a:off x="1524000" y="4395440"/>
          <a:ext cx="6096000" cy="1193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3984"/>
                <a:gridCol w="31920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kern="1200" dirty="0" smtClean="0">
                          <a:solidFill>
                            <a:schemeClr val="tx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Error signal acquisition</a:t>
                      </a:r>
                      <a:endParaRPr kumimoji="1" lang="ja-JP" altLang="en-US" sz="1400" dirty="0">
                        <a:latin typeface="Century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PDH method</a:t>
                      </a:r>
                      <a:endParaRPr lang="ja-JP" sz="1400" kern="100" dirty="0">
                        <a:latin typeface="Century" pitchFamily="18" charset="0"/>
                        <a:cs typeface="ＭＳ Ｐゴシック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400" kern="1200" dirty="0" smtClean="0">
                          <a:solidFill>
                            <a:schemeClr val="tx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Actuator</a:t>
                      </a:r>
                      <a:endParaRPr kumimoji="1" lang="ja-JP" altLang="en-US" sz="1400" dirty="0">
                        <a:latin typeface="Century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Heating the spacer 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 or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Piezo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 stage</a:t>
                      </a:r>
                    </a:p>
                    <a:p>
                      <a:pPr algn="ctr" fontAlgn="base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(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DC-0.1Hz)</a:t>
                      </a:r>
                      <a:endParaRPr lang="ja-JP" sz="1400" kern="100" dirty="0">
                        <a:latin typeface="Century" pitchFamily="18" charset="0"/>
                        <a:cs typeface="ＭＳ Ｐゴシック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sz="1600" dirty="0">
                        <a:latin typeface="Centur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Piezo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 (0.1Hz-1kHz)</a:t>
                      </a:r>
                      <a:endParaRPr lang="ja-JP" sz="1400" kern="100" dirty="0">
                        <a:latin typeface="Century" pitchFamily="18" charset="0"/>
                        <a:cs typeface="ＭＳ Ｐゴシック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6456" y="2492896"/>
            <a:ext cx="3810000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テキスト ボックス 10"/>
          <p:cNvSpPr txBox="1"/>
          <p:nvPr/>
        </p:nvSpPr>
        <p:spPr>
          <a:xfrm>
            <a:off x="508625" y="1146230"/>
            <a:ext cx="2839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i="1" dirty="0" smtClean="0">
                <a:latin typeface="Century" pitchFamily="18" charset="0"/>
              </a:rPr>
              <a:t>Design of Pre Mode Cleaner</a:t>
            </a:r>
            <a:endParaRPr kumimoji="1" lang="ja-JP" altLang="en-US" sz="1600" b="1" i="1" dirty="0">
              <a:latin typeface="Century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30479" y="4005064"/>
            <a:ext cx="4189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Calibri" pitchFamily="34" charset="0"/>
              </a:rPr>
              <a:t>This cavity is put in air tight case, not in vacuum</a:t>
            </a:r>
            <a:r>
              <a:rPr lang="en-US" altLang="ja-JP" sz="1600" dirty="0" smtClean="0">
                <a:latin typeface="Calibri" pitchFamily="34" charset="0"/>
              </a:rPr>
              <a:t>.</a:t>
            </a:r>
            <a:endParaRPr lang="ja-JP" altLang="en-US" sz="1600" dirty="0">
              <a:latin typeface="Calibri" pitchFamily="34" charset="0"/>
            </a:endParaRPr>
          </a:p>
        </p:txBody>
      </p:sp>
      <p:graphicFrame>
        <p:nvGraphicFramePr>
          <p:cNvPr id="13" name="表 12"/>
          <p:cNvGraphicFramePr>
            <a:graphicFrameLocks noGrp="1"/>
          </p:cNvGraphicFramePr>
          <p:nvPr/>
        </p:nvGraphicFramePr>
        <p:xfrm>
          <a:off x="4086787" y="5805264"/>
          <a:ext cx="352839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120"/>
                <a:gridCol w="24482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Century" pitchFamily="18" charset="0"/>
                        </a:rPr>
                        <a:t>Interface</a:t>
                      </a:r>
                      <a:endParaRPr kumimoji="1" lang="ja-JP" altLang="en-US" sz="1400" dirty="0">
                        <a:latin typeface="Century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tabLst>
                          <a:tab pos="446088" algn="l"/>
                        </a:tabLst>
                      </a:pPr>
                      <a:r>
                        <a:rPr kumimoji="1" lang="en-US" altLang="ja-JP" sz="1400" dirty="0" smtClean="0">
                          <a:latin typeface="Century" pitchFamily="18" charset="0"/>
                        </a:rPr>
                        <a:t>&lt;-&gt;	LAS, </a:t>
                      </a:r>
                      <a:r>
                        <a:rPr kumimoji="1" lang="en-US" altLang="ja-JP" sz="1400" baseline="0" dirty="0" smtClean="0">
                          <a:latin typeface="Century" pitchFamily="18" charset="0"/>
                        </a:rPr>
                        <a:t>AEL and DGS</a:t>
                      </a:r>
                      <a:endParaRPr kumimoji="1" lang="ja-JP" altLang="en-US" sz="1400" dirty="0">
                        <a:latin typeface="Century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Jan.24, 2012</a:t>
            </a:r>
            <a:endParaRPr kumimoji="1" lang="ja-JP" altLang="en-US"/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0B9EDC-EE50-44D2-AB19-DE08211DFC44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16" name="フッター プレースホルダ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IOO Type A Review</a:t>
            </a:r>
            <a:endParaRPr kumimoji="1" lang="ja-JP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0"/>
            <a:ext cx="9144000" cy="764704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r>
              <a:rPr lang="en-US" altLang="ja-JP" sz="2400" dirty="0" smtClean="0">
                <a:solidFill>
                  <a:srgbClr val="002060"/>
                </a:solidFill>
                <a:latin typeface="Century" pitchFamily="18" charset="0"/>
              </a:rPr>
              <a:t>(b-2) Reference Cavity [1/1]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668344" y="0"/>
            <a:ext cx="1475656" cy="7647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kumimoji="1" lang="en-US" altLang="ja-JP" sz="1600" dirty="0" err="1" smtClean="0">
                <a:solidFill>
                  <a:srgbClr val="002060"/>
                </a:solidFill>
              </a:rPr>
              <a:t>iLCGT</a:t>
            </a:r>
            <a:r>
              <a:rPr kumimoji="1" lang="en-US" altLang="ja-JP" sz="1600" dirty="0" smtClean="0">
                <a:solidFill>
                  <a:srgbClr val="002060"/>
                </a:solidFill>
              </a:rPr>
              <a:t>	</a:t>
            </a:r>
            <a:r>
              <a:rPr kumimoji="1" lang="ja-JP" altLang="en-US" sz="1600" dirty="0" smtClean="0">
                <a:solidFill>
                  <a:srgbClr val="002060"/>
                </a:solidFill>
              </a:rPr>
              <a:t>◎</a:t>
            </a:r>
            <a:endParaRPr kumimoji="1" lang="en-US" altLang="ja-JP" sz="1600" dirty="0" smtClean="0">
              <a:solidFill>
                <a:srgbClr val="002060"/>
              </a:solidFill>
            </a:endParaRPr>
          </a:p>
          <a:p>
            <a:r>
              <a:rPr lang="en-US" altLang="ja-JP" sz="1600" dirty="0" err="1" smtClean="0">
                <a:solidFill>
                  <a:srgbClr val="002060"/>
                </a:solidFill>
              </a:rPr>
              <a:t>bLCGT</a:t>
            </a:r>
            <a:r>
              <a:rPr lang="en-US" altLang="ja-JP" sz="1600" dirty="0" smtClean="0">
                <a:solidFill>
                  <a:srgbClr val="002060"/>
                </a:solidFill>
              </a:rPr>
              <a:t>	</a:t>
            </a:r>
            <a:r>
              <a:rPr lang="ja-JP" altLang="en-US" sz="1600" dirty="0" smtClean="0">
                <a:solidFill>
                  <a:srgbClr val="002060"/>
                </a:solidFill>
              </a:rPr>
              <a:t>○</a:t>
            </a:r>
            <a:endParaRPr kumimoji="1" lang="ja-JP" altLang="en-US" sz="1600" dirty="0">
              <a:solidFill>
                <a:srgbClr val="002060"/>
              </a:solidFill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1187624" y="3068960"/>
          <a:ext cx="3744416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0189"/>
                <a:gridCol w="1574227"/>
              </a:tblGrid>
              <a:tr h="37084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15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Length</a:t>
                      </a:r>
                      <a:endParaRPr lang="ja-JP" sz="1400" kern="100" dirty="0">
                        <a:latin typeface="Century" pitchFamily="18" charset="0"/>
                        <a:cs typeface="ＭＳ Ｐゴシック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15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0.15m</a:t>
                      </a:r>
                      <a:endParaRPr lang="ja-JP" sz="1400" kern="100">
                        <a:latin typeface="Century" pitchFamily="18" charset="0"/>
                        <a:cs typeface="ＭＳ Ｐゴシック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25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R (Coupler)</a:t>
                      </a:r>
                      <a:endParaRPr lang="ja-JP" sz="1400" kern="100" dirty="0">
                        <a:latin typeface="Century" pitchFamily="18" charset="0"/>
                        <a:cs typeface="ＭＳ Ｐゴシック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25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99.97%</a:t>
                      </a:r>
                      <a:endParaRPr lang="ja-JP" sz="1400" kern="100">
                        <a:latin typeface="Century" pitchFamily="18" charset="0"/>
                        <a:cs typeface="ＭＳ Ｐゴシック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25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ROC</a:t>
                      </a:r>
                      <a:endParaRPr lang="ja-JP" sz="1400" kern="100" dirty="0">
                        <a:latin typeface="Century" pitchFamily="18" charset="0"/>
                        <a:cs typeface="ＭＳ Ｐゴシック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25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0.1m</a:t>
                      </a:r>
                      <a:endParaRPr lang="ja-JP" sz="1400" kern="100" dirty="0">
                        <a:latin typeface="Century" pitchFamily="18" charset="0"/>
                        <a:cs typeface="ＭＳ Ｐゴシック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25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Substrate</a:t>
                      </a:r>
                      <a:endParaRPr lang="ja-JP" sz="1400" kern="100" dirty="0">
                        <a:latin typeface="Century" pitchFamily="18" charset="0"/>
                        <a:cs typeface="ＭＳ Ｐゴシック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25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ULE or Silica</a:t>
                      </a:r>
                      <a:endParaRPr lang="ja-JP" sz="1400" kern="100" dirty="0">
                        <a:latin typeface="Century" pitchFamily="18" charset="0"/>
                        <a:cs typeface="ＭＳ Ｐゴシック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1187624" y="4692744"/>
          <a:ext cx="3744416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0"/>
                <a:gridCol w="1584176"/>
              </a:tblGrid>
              <a:tr h="370840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FSR</a:t>
                      </a:r>
                      <a:endParaRPr lang="ja-JP" sz="1400" kern="100" dirty="0">
                        <a:latin typeface="Century" pitchFamily="18" charset="0"/>
                        <a:cs typeface="ＭＳ Ｐゴシック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1GHz</a:t>
                      </a:r>
                      <a:endParaRPr lang="ja-JP" sz="1400" kern="100" dirty="0">
                        <a:latin typeface="Century" pitchFamily="18" charset="0"/>
                        <a:cs typeface="ＭＳ Ｐゴシック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Finesse</a:t>
                      </a:r>
                      <a:endParaRPr lang="ja-JP" sz="1400" kern="100">
                        <a:latin typeface="Century" pitchFamily="18" charset="0"/>
                        <a:cs typeface="ＭＳ Ｐゴシック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10000</a:t>
                      </a:r>
                      <a:endParaRPr lang="ja-JP" sz="1400" kern="100" dirty="0">
                        <a:latin typeface="Century" pitchFamily="18" charset="0"/>
                        <a:cs typeface="ＭＳ Ｐゴシック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Cutoff frequency</a:t>
                      </a:r>
                      <a:endParaRPr lang="ja-JP" sz="1400" kern="100">
                        <a:latin typeface="Century" pitchFamily="18" charset="0"/>
                        <a:cs typeface="ＭＳ Ｐゴシック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50kHz</a:t>
                      </a:r>
                      <a:endParaRPr lang="ja-JP" sz="1400" kern="100" dirty="0">
                        <a:latin typeface="Century" pitchFamily="18" charset="0"/>
                        <a:cs typeface="ＭＳ Ｐゴシック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Picture 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925985"/>
            <a:ext cx="312420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1115616" y="1340768"/>
            <a:ext cx="69127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5113">
              <a:buFont typeface="Wingdings" pitchFamily="2" charset="2"/>
              <a:buChar char="l"/>
            </a:pPr>
            <a:r>
              <a:rPr lang="en-US" altLang="ja-JP" sz="1600" dirty="0">
                <a:latin typeface="Calibri" pitchFamily="34" charset="0"/>
              </a:rPr>
              <a:t>Lower frequency stabilization</a:t>
            </a:r>
            <a:endParaRPr lang="ja-JP" altLang="ja-JP" sz="1600" dirty="0">
              <a:latin typeface="Calibri" pitchFamily="34" charset="0"/>
            </a:endParaRPr>
          </a:p>
          <a:p>
            <a:pPr marL="444500"/>
            <a:r>
              <a:rPr lang="en-US" altLang="ja-JP" sz="1600" dirty="0">
                <a:latin typeface="Calibri" pitchFamily="34" charset="0"/>
              </a:rPr>
              <a:t>The laser frequency is stabilized as the reference of the ‘Reference cavity’ at the lower </a:t>
            </a:r>
            <a:r>
              <a:rPr lang="en-US" altLang="ja-JP" sz="1600" dirty="0" smtClean="0">
                <a:latin typeface="Calibri" pitchFamily="34" charset="0"/>
              </a:rPr>
              <a:t>frequency (DC – 10 Hz). </a:t>
            </a:r>
            <a:r>
              <a:rPr lang="en-US" altLang="ja-JP" sz="1600" dirty="0">
                <a:latin typeface="Calibri" pitchFamily="34" charset="0"/>
              </a:rPr>
              <a:t>The ‘Reference cavity’ is rigid </a:t>
            </a:r>
            <a:r>
              <a:rPr lang="en-US" altLang="ja-JP" sz="1600" dirty="0" err="1">
                <a:latin typeface="Calibri" pitchFamily="34" charset="0"/>
              </a:rPr>
              <a:t>Fabry</a:t>
            </a:r>
            <a:r>
              <a:rPr lang="en-US" altLang="ja-JP" sz="1600" dirty="0">
                <a:latin typeface="Calibri" pitchFamily="34" charset="0"/>
              </a:rPr>
              <a:t>-Perot cavity placed in </a:t>
            </a:r>
            <a:r>
              <a:rPr lang="en-US" altLang="ja-JP" sz="1600" dirty="0" smtClean="0">
                <a:latin typeface="Calibri" pitchFamily="34" charset="0"/>
              </a:rPr>
              <a:t>vacuum with vibration isolation. </a:t>
            </a:r>
            <a:endParaRPr kumimoji="1" lang="ja-JP" altLang="en-US" sz="1600" dirty="0">
              <a:latin typeface="Calibri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84689" y="2636912"/>
            <a:ext cx="2839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i="1" dirty="0" smtClean="0">
                <a:latin typeface="Century" pitchFamily="18" charset="0"/>
              </a:rPr>
              <a:t>Design of Pre Mode Cleaner</a:t>
            </a:r>
            <a:endParaRPr kumimoji="1" lang="ja-JP" altLang="en-US" sz="1600" b="1" i="1" dirty="0">
              <a:latin typeface="Century" pitchFamily="18" charset="0"/>
            </a:endParaRPr>
          </a:p>
        </p:txBody>
      </p:sp>
      <p:graphicFrame>
        <p:nvGraphicFramePr>
          <p:cNvPr id="9" name="表 8"/>
          <p:cNvGraphicFramePr>
            <a:graphicFrameLocks noGrp="1"/>
          </p:cNvGraphicFramePr>
          <p:nvPr/>
        </p:nvGraphicFramePr>
        <p:xfrm>
          <a:off x="5148064" y="5877272"/>
          <a:ext cx="352839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120"/>
                <a:gridCol w="24482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Century" pitchFamily="18" charset="0"/>
                        </a:rPr>
                        <a:t>Interface</a:t>
                      </a:r>
                      <a:endParaRPr kumimoji="1" lang="ja-JP" altLang="en-US" sz="1400" dirty="0">
                        <a:latin typeface="Century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tabLst>
                          <a:tab pos="446088" algn="l"/>
                        </a:tabLst>
                      </a:pPr>
                      <a:r>
                        <a:rPr kumimoji="1" lang="en-US" altLang="ja-JP" sz="1400" dirty="0" smtClean="0">
                          <a:latin typeface="Century" pitchFamily="18" charset="0"/>
                        </a:rPr>
                        <a:t>&lt;-&gt;	LAS, </a:t>
                      </a:r>
                      <a:r>
                        <a:rPr kumimoji="1" lang="en-US" altLang="ja-JP" sz="1400" baseline="0" dirty="0" smtClean="0">
                          <a:latin typeface="Century" pitchFamily="18" charset="0"/>
                        </a:rPr>
                        <a:t>AEL and DGS</a:t>
                      </a:r>
                      <a:endParaRPr kumimoji="1" lang="ja-JP" altLang="en-US" sz="1400" dirty="0">
                        <a:latin typeface="Century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日付プレースホル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Jan.24, 2012</a:t>
            </a:r>
            <a:endParaRPr kumimoji="1" lang="ja-JP" altLang="en-US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0B9EDC-EE50-44D2-AB19-DE08211DFC44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IOO Type A Review</a:t>
            </a:r>
            <a:endParaRPr kumimoji="1" lang="ja-JP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0"/>
            <a:ext cx="9144000" cy="764704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r>
              <a:rPr lang="en-US" altLang="ja-JP" sz="2400" dirty="0" smtClean="0">
                <a:solidFill>
                  <a:srgbClr val="002060"/>
                </a:solidFill>
                <a:latin typeface="Century" pitchFamily="18" charset="0"/>
              </a:rPr>
              <a:t>(b-3) Intensity stabilization [1/1]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668344" y="0"/>
            <a:ext cx="1475656" cy="7647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kumimoji="1" lang="en-US" altLang="ja-JP" sz="1600" dirty="0" err="1" smtClean="0">
                <a:solidFill>
                  <a:srgbClr val="002060"/>
                </a:solidFill>
              </a:rPr>
              <a:t>iLCGT</a:t>
            </a:r>
            <a:r>
              <a:rPr kumimoji="1" lang="en-US" altLang="ja-JP" sz="1600" dirty="0" smtClean="0">
                <a:solidFill>
                  <a:srgbClr val="002060"/>
                </a:solidFill>
              </a:rPr>
              <a:t>	</a:t>
            </a:r>
            <a:r>
              <a:rPr kumimoji="1" lang="ja-JP" altLang="en-US" sz="1600" dirty="0" smtClean="0">
                <a:solidFill>
                  <a:srgbClr val="002060"/>
                </a:solidFill>
              </a:rPr>
              <a:t>◎</a:t>
            </a:r>
            <a:endParaRPr kumimoji="1" lang="en-US" altLang="ja-JP" sz="1600" dirty="0" smtClean="0">
              <a:solidFill>
                <a:srgbClr val="002060"/>
              </a:solidFill>
            </a:endParaRPr>
          </a:p>
          <a:p>
            <a:r>
              <a:rPr lang="en-US" altLang="ja-JP" sz="1600" dirty="0" err="1" smtClean="0">
                <a:solidFill>
                  <a:srgbClr val="002060"/>
                </a:solidFill>
              </a:rPr>
              <a:t>bLCGT</a:t>
            </a:r>
            <a:r>
              <a:rPr lang="en-US" altLang="ja-JP" sz="1600" dirty="0" smtClean="0">
                <a:solidFill>
                  <a:srgbClr val="002060"/>
                </a:solidFill>
              </a:rPr>
              <a:t>	</a:t>
            </a:r>
            <a:r>
              <a:rPr lang="ja-JP" altLang="en-US" sz="1600" dirty="0" smtClean="0">
                <a:solidFill>
                  <a:srgbClr val="002060"/>
                </a:solidFill>
              </a:rPr>
              <a:t>◎</a:t>
            </a:r>
            <a:endParaRPr kumimoji="1" lang="ja-JP" altLang="en-US" sz="1600" dirty="0">
              <a:solidFill>
                <a:srgbClr val="002060"/>
              </a:solidFill>
            </a:endParaRPr>
          </a:p>
        </p:txBody>
      </p:sp>
      <p:grpSp>
        <p:nvGrpSpPr>
          <p:cNvPr id="83" name="Group 185"/>
          <p:cNvGrpSpPr>
            <a:grpSpLocks/>
          </p:cNvGrpSpPr>
          <p:nvPr/>
        </p:nvGrpSpPr>
        <p:grpSpPr bwMode="auto">
          <a:xfrm rot="16200000">
            <a:off x="8221262" y="10651892"/>
            <a:ext cx="96" cy="150813"/>
            <a:chOff x="4800" y="1152"/>
            <a:chExt cx="96" cy="95"/>
          </a:xfrm>
        </p:grpSpPr>
        <p:sp>
          <p:nvSpPr>
            <p:cNvPr id="134" name="Line 186"/>
            <p:cNvSpPr>
              <a:spLocks noChangeShapeType="1"/>
            </p:cNvSpPr>
            <p:nvPr/>
          </p:nvSpPr>
          <p:spPr bwMode="auto">
            <a:xfrm>
              <a:off x="4848" y="1176"/>
              <a:ext cx="0" cy="48"/>
            </a:xfrm>
            <a:prstGeom prst="line">
              <a:avLst/>
            </a:prstGeom>
            <a:noFill/>
            <a:ln w="28575">
              <a:solidFill>
                <a:srgbClr val="CCE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5" name="Line 187"/>
            <p:cNvSpPr>
              <a:spLocks noChangeShapeType="1"/>
            </p:cNvSpPr>
            <p:nvPr/>
          </p:nvSpPr>
          <p:spPr bwMode="auto">
            <a:xfrm>
              <a:off x="4828" y="1152"/>
              <a:ext cx="0" cy="48"/>
            </a:xfrm>
            <a:prstGeom prst="line">
              <a:avLst/>
            </a:prstGeom>
            <a:noFill/>
            <a:ln w="28575">
              <a:solidFill>
                <a:srgbClr val="CCE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6" name="Freeform 188"/>
            <p:cNvSpPr>
              <a:spLocks/>
            </p:cNvSpPr>
            <p:nvPr/>
          </p:nvSpPr>
          <p:spPr bwMode="auto">
            <a:xfrm>
              <a:off x="4800" y="1152"/>
              <a:ext cx="96" cy="47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96" y="48"/>
                </a:cxn>
                <a:cxn ang="0">
                  <a:pos x="144" y="0"/>
                </a:cxn>
              </a:cxnLst>
              <a:rect l="0" t="0" r="r" b="b"/>
              <a:pathLst>
                <a:path w="144" h="48">
                  <a:moveTo>
                    <a:pt x="0" y="48"/>
                  </a:moveTo>
                  <a:cubicBezTo>
                    <a:pt x="16" y="24"/>
                    <a:pt x="32" y="0"/>
                    <a:pt x="48" y="0"/>
                  </a:cubicBezTo>
                  <a:cubicBezTo>
                    <a:pt x="64" y="0"/>
                    <a:pt x="80" y="48"/>
                    <a:pt x="96" y="48"/>
                  </a:cubicBezTo>
                  <a:cubicBezTo>
                    <a:pt x="112" y="48"/>
                    <a:pt x="128" y="24"/>
                    <a:pt x="144" y="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7" name="Freeform 189"/>
            <p:cNvSpPr>
              <a:spLocks/>
            </p:cNvSpPr>
            <p:nvPr/>
          </p:nvSpPr>
          <p:spPr bwMode="auto">
            <a:xfrm>
              <a:off x="4800" y="1199"/>
              <a:ext cx="96" cy="4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96" y="48"/>
                </a:cxn>
                <a:cxn ang="0">
                  <a:pos x="144" y="0"/>
                </a:cxn>
              </a:cxnLst>
              <a:rect l="0" t="0" r="r" b="b"/>
              <a:pathLst>
                <a:path w="144" h="48">
                  <a:moveTo>
                    <a:pt x="0" y="48"/>
                  </a:moveTo>
                  <a:cubicBezTo>
                    <a:pt x="16" y="24"/>
                    <a:pt x="32" y="0"/>
                    <a:pt x="48" y="0"/>
                  </a:cubicBezTo>
                  <a:cubicBezTo>
                    <a:pt x="64" y="0"/>
                    <a:pt x="80" y="48"/>
                    <a:pt x="96" y="48"/>
                  </a:cubicBezTo>
                  <a:cubicBezTo>
                    <a:pt x="112" y="48"/>
                    <a:pt x="128" y="24"/>
                    <a:pt x="144" y="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69" name="グループ化 168"/>
          <p:cNvGrpSpPr/>
          <p:nvPr/>
        </p:nvGrpSpPr>
        <p:grpSpPr>
          <a:xfrm>
            <a:off x="611560" y="5661248"/>
            <a:ext cx="1080120" cy="548954"/>
            <a:chOff x="7020272" y="1268759"/>
            <a:chExt cx="1080120" cy="548954"/>
          </a:xfrm>
        </p:grpSpPr>
        <p:sp>
          <p:nvSpPr>
            <p:cNvPr id="127" name="Rectangle 225"/>
            <p:cNvSpPr>
              <a:spLocks noChangeArrowheads="1"/>
            </p:cNvSpPr>
            <p:nvPr/>
          </p:nvSpPr>
          <p:spPr bwMode="auto">
            <a:xfrm>
              <a:off x="7020272" y="1268759"/>
              <a:ext cx="1080120" cy="52605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sz="1400">
                <a:latin typeface="Calibri" pitchFamily="34" charset="0"/>
              </a:endParaRPr>
            </a:p>
          </p:txBody>
        </p:sp>
        <p:sp>
          <p:nvSpPr>
            <p:cNvPr id="128" name="Line 219"/>
            <p:cNvSpPr>
              <a:spLocks noChangeShapeType="1"/>
            </p:cNvSpPr>
            <p:nvPr/>
          </p:nvSpPr>
          <p:spPr bwMode="auto">
            <a:xfrm flipH="1">
              <a:off x="7082185" y="1421160"/>
              <a:ext cx="381000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ja-JP" altLang="en-US" sz="1400">
                <a:latin typeface="Calibri" pitchFamily="34" charset="0"/>
              </a:endParaRPr>
            </a:p>
          </p:txBody>
        </p:sp>
        <p:sp>
          <p:nvSpPr>
            <p:cNvPr id="129" name="Text Box 220"/>
            <p:cNvSpPr txBox="1">
              <a:spLocks noChangeArrowheads="1"/>
            </p:cNvSpPr>
            <p:nvPr/>
          </p:nvSpPr>
          <p:spPr bwMode="auto">
            <a:xfrm>
              <a:off x="7447310" y="1268760"/>
              <a:ext cx="5189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400">
                  <a:solidFill>
                    <a:srgbClr val="0000FF"/>
                  </a:solidFill>
                  <a:latin typeface="Calibri" pitchFamily="34" charset="0"/>
                </a:rPr>
                <a:t>slow</a:t>
              </a:r>
            </a:p>
          </p:txBody>
        </p:sp>
        <p:sp>
          <p:nvSpPr>
            <p:cNvPr id="132" name="Line 223"/>
            <p:cNvSpPr>
              <a:spLocks noChangeShapeType="1"/>
            </p:cNvSpPr>
            <p:nvPr/>
          </p:nvSpPr>
          <p:spPr bwMode="auto">
            <a:xfrm flipH="1">
              <a:off x="7082185" y="1662336"/>
              <a:ext cx="381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ja-JP" altLang="en-US" sz="1400">
                <a:latin typeface="Calibri" pitchFamily="34" charset="0"/>
              </a:endParaRPr>
            </a:p>
          </p:txBody>
        </p:sp>
        <p:sp>
          <p:nvSpPr>
            <p:cNvPr id="133" name="Text Box 224"/>
            <p:cNvSpPr txBox="1">
              <a:spLocks noChangeArrowheads="1"/>
            </p:cNvSpPr>
            <p:nvPr/>
          </p:nvSpPr>
          <p:spPr bwMode="auto">
            <a:xfrm>
              <a:off x="7447310" y="1509936"/>
              <a:ext cx="4917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Calibri" pitchFamily="34" charset="0"/>
                </a:rPr>
                <a:t>fast </a:t>
              </a:r>
            </a:p>
          </p:txBody>
        </p:sp>
      </p:grpSp>
      <p:grpSp>
        <p:nvGrpSpPr>
          <p:cNvPr id="168" name="グループ化 167"/>
          <p:cNvGrpSpPr/>
          <p:nvPr/>
        </p:nvGrpSpPr>
        <p:grpSpPr>
          <a:xfrm>
            <a:off x="611560" y="1700808"/>
            <a:ext cx="8141563" cy="4488607"/>
            <a:chOff x="611560" y="1916832"/>
            <a:chExt cx="8141563" cy="4488607"/>
          </a:xfrm>
        </p:grpSpPr>
        <p:sp>
          <p:nvSpPr>
            <p:cNvPr id="5" name="Rectangle 205"/>
            <p:cNvSpPr>
              <a:spLocks noChangeArrowheads="1"/>
            </p:cNvSpPr>
            <p:nvPr/>
          </p:nvSpPr>
          <p:spPr bwMode="auto">
            <a:xfrm>
              <a:off x="7457723" y="3878982"/>
              <a:ext cx="304800" cy="457200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" name="Oval 12"/>
            <p:cNvSpPr>
              <a:spLocks noChangeArrowheads="1"/>
            </p:cNvSpPr>
            <p:nvPr/>
          </p:nvSpPr>
          <p:spPr bwMode="auto">
            <a:xfrm>
              <a:off x="2919259" y="4988869"/>
              <a:ext cx="838200" cy="8382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Oval 14"/>
            <p:cNvSpPr>
              <a:spLocks noChangeArrowheads="1"/>
            </p:cNvSpPr>
            <p:nvPr/>
          </p:nvSpPr>
          <p:spPr bwMode="auto">
            <a:xfrm>
              <a:off x="7305323" y="3574182"/>
              <a:ext cx="533400" cy="5334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" name="Oval 15"/>
            <p:cNvSpPr>
              <a:spLocks noChangeArrowheads="1"/>
            </p:cNvSpPr>
            <p:nvPr/>
          </p:nvSpPr>
          <p:spPr bwMode="auto">
            <a:xfrm>
              <a:off x="7229123" y="3574182"/>
              <a:ext cx="533400" cy="5334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ja-JP" sz="1800"/>
            </a:p>
          </p:txBody>
        </p:sp>
        <p:sp>
          <p:nvSpPr>
            <p:cNvPr id="9" name="Oval 16"/>
            <p:cNvSpPr>
              <a:spLocks noChangeArrowheads="1"/>
            </p:cNvSpPr>
            <p:nvPr/>
          </p:nvSpPr>
          <p:spPr bwMode="auto">
            <a:xfrm>
              <a:off x="7229123" y="3193182"/>
              <a:ext cx="533400" cy="5334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" name="Rectangle 17"/>
            <p:cNvSpPr>
              <a:spLocks noChangeArrowheads="1"/>
            </p:cNvSpPr>
            <p:nvPr/>
          </p:nvSpPr>
          <p:spPr bwMode="auto">
            <a:xfrm>
              <a:off x="8067323" y="2964582"/>
              <a:ext cx="304800" cy="381000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7305323" y="2202582"/>
              <a:ext cx="304800" cy="1600200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" name="Oval 19"/>
            <p:cNvSpPr>
              <a:spLocks noChangeArrowheads="1"/>
            </p:cNvSpPr>
            <p:nvPr/>
          </p:nvSpPr>
          <p:spPr bwMode="auto">
            <a:xfrm>
              <a:off x="7191023" y="1916832"/>
              <a:ext cx="533400" cy="5334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" name="Oval 20"/>
            <p:cNvSpPr>
              <a:spLocks noChangeArrowheads="1"/>
            </p:cNvSpPr>
            <p:nvPr/>
          </p:nvSpPr>
          <p:spPr bwMode="auto">
            <a:xfrm>
              <a:off x="7191023" y="2507382"/>
              <a:ext cx="533400" cy="5334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" name="Oval 21"/>
            <p:cNvSpPr>
              <a:spLocks noChangeArrowheads="1"/>
            </p:cNvSpPr>
            <p:nvPr/>
          </p:nvSpPr>
          <p:spPr bwMode="auto">
            <a:xfrm>
              <a:off x="8219723" y="2888382"/>
              <a:ext cx="533400" cy="5334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" name="Oval 22"/>
            <p:cNvSpPr>
              <a:spLocks noChangeArrowheads="1"/>
            </p:cNvSpPr>
            <p:nvPr/>
          </p:nvSpPr>
          <p:spPr bwMode="auto">
            <a:xfrm>
              <a:off x="7610123" y="2888382"/>
              <a:ext cx="533400" cy="5334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" name="Oval 23"/>
            <p:cNvSpPr>
              <a:spLocks noChangeArrowheads="1"/>
            </p:cNvSpPr>
            <p:nvPr/>
          </p:nvSpPr>
          <p:spPr bwMode="auto">
            <a:xfrm>
              <a:off x="7229123" y="2888382"/>
              <a:ext cx="533400" cy="5334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" name="Oval 24"/>
            <p:cNvSpPr>
              <a:spLocks noChangeArrowheads="1"/>
            </p:cNvSpPr>
            <p:nvPr/>
          </p:nvSpPr>
          <p:spPr bwMode="auto">
            <a:xfrm>
              <a:off x="6467123" y="2735982"/>
              <a:ext cx="533400" cy="5334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" name="Oval 25"/>
            <p:cNvSpPr>
              <a:spLocks noChangeArrowheads="1"/>
            </p:cNvSpPr>
            <p:nvPr/>
          </p:nvSpPr>
          <p:spPr bwMode="auto">
            <a:xfrm>
              <a:off x="6848123" y="2812182"/>
              <a:ext cx="533400" cy="5334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" name="Oval 26"/>
            <p:cNvSpPr>
              <a:spLocks noChangeArrowheads="1"/>
            </p:cNvSpPr>
            <p:nvPr/>
          </p:nvSpPr>
          <p:spPr bwMode="auto">
            <a:xfrm>
              <a:off x="5628923" y="2812182"/>
              <a:ext cx="533400" cy="5334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" name="Rectangle 27"/>
            <p:cNvSpPr>
              <a:spLocks noChangeArrowheads="1"/>
            </p:cNvSpPr>
            <p:nvPr/>
          </p:nvSpPr>
          <p:spPr bwMode="auto">
            <a:xfrm>
              <a:off x="4981595" y="2888382"/>
              <a:ext cx="2323728" cy="381000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" name="Oval 28"/>
            <p:cNvSpPr>
              <a:spLocks noChangeArrowheads="1"/>
            </p:cNvSpPr>
            <p:nvPr/>
          </p:nvSpPr>
          <p:spPr bwMode="auto">
            <a:xfrm>
              <a:off x="4736227" y="2888382"/>
              <a:ext cx="533400" cy="5334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" name="Oval 29"/>
            <p:cNvSpPr>
              <a:spLocks noChangeArrowheads="1"/>
            </p:cNvSpPr>
            <p:nvPr/>
          </p:nvSpPr>
          <p:spPr bwMode="auto">
            <a:xfrm>
              <a:off x="4812427" y="2126382"/>
              <a:ext cx="381000" cy="3810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" name="Rectangle 30"/>
            <p:cNvSpPr>
              <a:spLocks noChangeArrowheads="1"/>
            </p:cNvSpPr>
            <p:nvPr/>
          </p:nvSpPr>
          <p:spPr bwMode="auto">
            <a:xfrm>
              <a:off x="4888627" y="2354982"/>
              <a:ext cx="228600" cy="914400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" name="Line 31"/>
            <p:cNvSpPr>
              <a:spLocks noChangeShapeType="1"/>
            </p:cNvSpPr>
            <p:nvPr/>
          </p:nvSpPr>
          <p:spPr bwMode="auto">
            <a:xfrm flipH="1">
              <a:off x="4812427" y="3134444"/>
              <a:ext cx="76200" cy="685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Rectangle 36"/>
            <p:cNvSpPr>
              <a:spLocks noChangeArrowheads="1"/>
            </p:cNvSpPr>
            <p:nvPr/>
          </p:nvSpPr>
          <p:spPr bwMode="auto">
            <a:xfrm rot="16200000">
              <a:off x="3103409" y="5253981"/>
              <a:ext cx="457200" cy="304800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" name="Line 37"/>
            <p:cNvSpPr>
              <a:spLocks noChangeShapeType="1"/>
            </p:cNvSpPr>
            <p:nvPr/>
          </p:nvSpPr>
          <p:spPr bwMode="auto">
            <a:xfrm flipH="1" flipV="1">
              <a:off x="3332009" y="3972644"/>
              <a:ext cx="0" cy="161659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" name="Line 38"/>
            <p:cNvSpPr>
              <a:spLocks noChangeShapeType="1"/>
            </p:cNvSpPr>
            <p:nvPr/>
          </p:nvSpPr>
          <p:spPr bwMode="auto">
            <a:xfrm flipH="1">
              <a:off x="2677339" y="3134444"/>
              <a:ext cx="3561184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" name="Line 41"/>
            <p:cNvSpPr>
              <a:spLocks noChangeShapeType="1"/>
            </p:cNvSpPr>
            <p:nvPr/>
          </p:nvSpPr>
          <p:spPr bwMode="auto">
            <a:xfrm>
              <a:off x="7457723" y="2220044"/>
              <a:ext cx="0" cy="13716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" name="Rectangle 42"/>
            <p:cNvSpPr>
              <a:spLocks noChangeArrowheads="1"/>
            </p:cNvSpPr>
            <p:nvPr/>
          </p:nvSpPr>
          <p:spPr bwMode="auto">
            <a:xfrm>
              <a:off x="7381523" y="2143844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" name="Rectangle 43"/>
            <p:cNvSpPr>
              <a:spLocks noChangeArrowheads="1"/>
            </p:cNvSpPr>
            <p:nvPr/>
          </p:nvSpPr>
          <p:spPr bwMode="auto">
            <a:xfrm>
              <a:off x="7381523" y="2753444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" name="Line 44"/>
            <p:cNvSpPr>
              <a:spLocks noChangeShapeType="1"/>
            </p:cNvSpPr>
            <p:nvPr/>
          </p:nvSpPr>
          <p:spPr bwMode="auto">
            <a:xfrm flipH="1">
              <a:off x="7000523" y="3134444"/>
              <a:ext cx="144780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" name="Rectangle 45"/>
            <p:cNvSpPr>
              <a:spLocks noChangeArrowheads="1"/>
            </p:cNvSpPr>
            <p:nvPr/>
          </p:nvSpPr>
          <p:spPr bwMode="auto">
            <a:xfrm rot="5400000">
              <a:off x="8410223" y="3096344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" name="Rectangle 46"/>
            <p:cNvSpPr>
              <a:spLocks noChangeArrowheads="1"/>
            </p:cNvSpPr>
            <p:nvPr/>
          </p:nvSpPr>
          <p:spPr bwMode="auto">
            <a:xfrm rot="5400000">
              <a:off x="7800623" y="3096344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" name="Rectangle 47"/>
            <p:cNvSpPr>
              <a:spLocks noChangeArrowheads="1"/>
            </p:cNvSpPr>
            <p:nvPr/>
          </p:nvSpPr>
          <p:spPr bwMode="auto">
            <a:xfrm rot="18900000">
              <a:off x="7413273" y="3128094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" name="Line 48"/>
            <p:cNvSpPr>
              <a:spLocks noChangeShapeType="1"/>
            </p:cNvSpPr>
            <p:nvPr/>
          </p:nvSpPr>
          <p:spPr bwMode="auto">
            <a:xfrm flipH="1">
              <a:off x="7000523" y="2982044"/>
              <a:ext cx="152400" cy="1524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" name="Line 49"/>
            <p:cNvSpPr>
              <a:spLocks noChangeShapeType="1"/>
            </p:cNvSpPr>
            <p:nvPr/>
          </p:nvSpPr>
          <p:spPr bwMode="auto">
            <a:xfrm flipH="1">
              <a:off x="5781323" y="2982044"/>
              <a:ext cx="137160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" name="Rectangle 50"/>
            <p:cNvSpPr>
              <a:spLocks noChangeArrowheads="1"/>
            </p:cNvSpPr>
            <p:nvPr/>
          </p:nvSpPr>
          <p:spPr bwMode="auto">
            <a:xfrm rot="5400000">
              <a:off x="6733823" y="2943944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8" name="Line 51"/>
            <p:cNvSpPr>
              <a:spLocks noChangeShapeType="1"/>
            </p:cNvSpPr>
            <p:nvPr/>
          </p:nvSpPr>
          <p:spPr bwMode="auto">
            <a:xfrm rot="5400000">
              <a:off x="7457723" y="3439244"/>
              <a:ext cx="152400" cy="1524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" name="Rectangle 52"/>
            <p:cNvSpPr>
              <a:spLocks noChangeArrowheads="1"/>
            </p:cNvSpPr>
            <p:nvPr/>
          </p:nvSpPr>
          <p:spPr bwMode="auto">
            <a:xfrm>
              <a:off x="7381523" y="3591644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0" name="Line 53"/>
            <p:cNvSpPr>
              <a:spLocks noChangeShapeType="1"/>
            </p:cNvSpPr>
            <p:nvPr/>
          </p:nvSpPr>
          <p:spPr bwMode="auto">
            <a:xfrm>
              <a:off x="7610123" y="3421782"/>
              <a:ext cx="0" cy="9144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" name="Rectangle 59"/>
            <p:cNvSpPr>
              <a:spLocks noChangeArrowheads="1"/>
            </p:cNvSpPr>
            <p:nvPr/>
          </p:nvSpPr>
          <p:spPr bwMode="auto">
            <a:xfrm>
              <a:off x="7533923" y="3363044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3" name="Rectangle 60"/>
            <p:cNvSpPr>
              <a:spLocks noChangeArrowheads="1"/>
            </p:cNvSpPr>
            <p:nvPr/>
          </p:nvSpPr>
          <p:spPr bwMode="auto">
            <a:xfrm>
              <a:off x="7533923" y="3744044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4" name="Rectangle 61"/>
            <p:cNvSpPr>
              <a:spLocks noChangeArrowheads="1"/>
            </p:cNvSpPr>
            <p:nvPr/>
          </p:nvSpPr>
          <p:spPr bwMode="auto">
            <a:xfrm rot="5400000">
              <a:off x="6886223" y="3096344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" name="Rectangle 62"/>
            <p:cNvSpPr>
              <a:spLocks noChangeArrowheads="1"/>
            </p:cNvSpPr>
            <p:nvPr/>
          </p:nvSpPr>
          <p:spPr bwMode="auto">
            <a:xfrm rot="5400000">
              <a:off x="7114823" y="2943944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6" name="Line 64"/>
            <p:cNvSpPr>
              <a:spLocks noChangeShapeType="1"/>
            </p:cNvSpPr>
            <p:nvPr/>
          </p:nvSpPr>
          <p:spPr bwMode="auto">
            <a:xfrm>
              <a:off x="5781323" y="2982044"/>
              <a:ext cx="152400" cy="1524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" name="Line 65"/>
            <p:cNvSpPr>
              <a:spLocks noChangeShapeType="1"/>
            </p:cNvSpPr>
            <p:nvPr/>
          </p:nvSpPr>
          <p:spPr bwMode="auto">
            <a:xfrm flipH="1">
              <a:off x="4926727" y="2372444"/>
              <a:ext cx="76200" cy="762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" name="Line 66"/>
            <p:cNvSpPr>
              <a:spLocks noChangeShapeType="1"/>
            </p:cNvSpPr>
            <p:nvPr/>
          </p:nvSpPr>
          <p:spPr bwMode="auto">
            <a:xfrm>
              <a:off x="5002927" y="2372444"/>
              <a:ext cx="76200" cy="762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" name="Rectangle 67"/>
            <p:cNvSpPr>
              <a:spLocks noChangeArrowheads="1"/>
            </p:cNvSpPr>
            <p:nvPr/>
          </p:nvSpPr>
          <p:spPr bwMode="auto">
            <a:xfrm rot="18900000">
              <a:off x="5041027" y="3121744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" name="Rectangle 68"/>
            <p:cNvSpPr>
              <a:spLocks noChangeArrowheads="1"/>
            </p:cNvSpPr>
            <p:nvPr/>
          </p:nvSpPr>
          <p:spPr bwMode="auto">
            <a:xfrm rot="2700000">
              <a:off x="4812427" y="3121744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" name="Rectangle 69"/>
            <p:cNvSpPr>
              <a:spLocks noChangeArrowheads="1"/>
            </p:cNvSpPr>
            <p:nvPr/>
          </p:nvSpPr>
          <p:spPr bwMode="auto">
            <a:xfrm>
              <a:off x="4926727" y="2296244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2" name="Rectangle 70"/>
            <p:cNvSpPr>
              <a:spLocks noChangeArrowheads="1"/>
            </p:cNvSpPr>
            <p:nvPr/>
          </p:nvSpPr>
          <p:spPr bwMode="auto">
            <a:xfrm rot="5400000">
              <a:off x="5895623" y="3096344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" name="Rectangle 71"/>
            <p:cNvSpPr>
              <a:spLocks noChangeArrowheads="1"/>
            </p:cNvSpPr>
            <p:nvPr/>
          </p:nvSpPr>
          <p:spPr bwMode="auto">
            <a:xfrm rot="5400000">
              <a:off x="5667023" y="2943944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54" name="Group 72"/>
            <p:cNvGrpSpPr>
              <a:grpSpLocks/>
            </p:cNvGrpSpPr>
            <p:nvPr/>
          </p:nvGrpSpPr>
          <p:grpSpPr bwMode="auto">
            <a:xfrm>
              <a:off x="5248667" y="3058244"/>
              <a:ext cx="381000" cy="152400"/>
              <a:chOff x="2592" y="1584"/>
              <a:chExt cx="240" cy="96"/>
            </a:xfrm>
          </p:grpSpPr>
          <p:sp>
            <p:nvSpPr>
              <p:cNvPr id="152" name="Rectangle 73"/>
              <p:cNvSpPr>
                <a:spLocks noChangeArrowheads="1"/>
              </p:cNvSpPr>
              <p:nvPr/>
            </p:nvSpPr>
            <p:spPr bwMode="auto">
              <a:xfrm>
                <a:off x="2640" y="1584"/>
                <a:ext cx="144" cy="96"/>
              </a:xfrm>
              <a:prstGeom prst="rect">
                <a:avLst/>
              </a:prstGeom>
              <a:gradFill rotWithShape="1">
                <a:gsLst>
                  <a:gs pos="0">
                    <a:srgbClr val="FF3300"/>
                  </a:gs>
                  <a:gs pos="50000">
                    <a:srgbClr val="FF6600"/>
                  </a:gs>
                  <a:gs pos="100000">
                    <a:srgbClr val="FF33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3" name="Rectangle 74"/>
              <p:cNvSpPr>
                <a:spLocks noChangeArrowheads="1"/>
              </p:cNvSpPr>
              <p:nvPr/>
            </p:nvSpPr>
            <p:spPr bwMode="auto">
              <a:xfrm rot="5400000">
                <a:off x="2760" y="1608"/>
                <a:ext cx="96" cy="48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4" name="Rectangle 75"/>
              <p:cNvSpPr>
                <a:spLocks noChangeArrowheads="1"/>
              </p:cNvSpPr>
              <p:nvPr/>
            </p:nvSpPr>
            <p:spPr bwMode="auto">
              <a:xfrm rot="5400000">
                <a:off x="2568" y="1608"/>
                <a:ext cx="96" cy="48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5" name="Line 76"/>
              <p:cNvSpPr>
                <a:spLocks noChangeShapeType="1"/>
              </p:cNvSpPr>
              <p:nvPr/>
            </p:nvSpPr>
            <p:spPr bwMode="auto">
              <a:xfrm>
                <a:off x="2592" y="1584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6" name="Line 77"/>
              <p:cNvSpPr>
                <a:spLocks noChangeShapeType="1"/>
              </p:cNvSpPr>
              <p:nvPr/>
            </p:nvSpPr>
            <p:spPr bwMode="auto">
              <a:xfrm>
                <a:off x="2784" y="1584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55" name="Group 78"/>
            <p:cNvGrpSpPr>
              <a:grpSpLocks/>
            </p:cNvGrpSpPr>
            <p:nvPr/>
          </p:nvGrpSpPr>
          <p:grpSpPr bwMode="auto">
            <a:xfrm>
              <a:off x="3973483" y="3026494"/>
              <a:ext cx="228600" cy="215900"/>
              <a:chOff x="2112" y="1564"/>
              <a:chExt cx="144" cy="136"/>
            </a:xfrm>
          </p:grpSpPr>
          <p:sp>
            <p:nvSpPr>
              <p:cNvPr id="149" name="Rectangle 79"/>
              <p:cNvSpPr>
                <a:spLocks noChangeArrowheads="1"/>
              </p:cNvSpPr>
              <p:nvPr/>
            </p:nvSpPr>
            <p:spPr bwMode="auto">
              <a:xfrm>
                <a:off x="2112" y="1584"/>
                <a:ext cx="144" cy="96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50000">
                    <a:srgbClr val="FFFFCC"/>
                  </a:gs>
                  <a:gs pos="100000">
                    <a:srgbClr val="FFFF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0" name="Line 80"/>
              <p:cNvSpPr>
                <a:spLocks noChangeShapeType="1"/>
              </p:cNvSpPr>
              <p:nvPr/>
            </p:nvSpPr>
            <p:spPr bwMode="auto">
              <a:xfrm>
                <a:off x="2112" y="156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1" name="Line 81"/>
              <p:cNvSpPr>
                <a:spLocks noChangeShapeType="1"/>
              </p:cNvSpPr>
              <p:nvPr/>
            </p:nvSpPr>
            <p:spPr bwMode="auto">
              <a:xfrm>
                <a:off x="2112" y="170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56" name="Line 82"/>
            <p:cNvSpPr>
              <a:spLocks noChangeShapeType="1"/>
            </p:cNvSpPr>
            <p:nvPr/>
          </p:nvSpPr>
          <p:spPr bwMode="auto">
            <a:xfrm flipH="1" flipV="1">
              <a:off x="3788902" y="3116982"/>
              <a:ext cx="0" cy="16002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7" name="Line 83"/>
            <p:cNvSpPr>
              <a:spLocks noChangeShapeType="1"/>
            </p:cNvSpPr>
            <p:nvPr/>
          </p:nvSpPr>
          <p:spPr bwMode="auto">
            <a:xfrm flipH="1">
              <a:off x="1237179" y="2982044"/>
              <a:ext cx="187220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8" name="Line 84"/>
            <p:cNvSpPr>
              <a:spLocks noChangeShapeType="1"/>
            </p:cNvSpPr>
            <p:nvPr/>
          </p:nvSpPr>
          <p:spPr bwMode="auto">
            <a:xfrm flipH="1" flipV="1">
              <a:off x="2724195" y="2982044"/>
              <a:ext cx="381000" cy="1524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" name="Line 85"/>
            <p:cNvSpPr>
              <a:spLocks noChangeShapeType="1"/>
            </p:cNvSpPr>
            <p:nvPr/>
          </p:nvSpPr>
          <p:spPr bwMode="auto">
            <a:xfrm flipH="1">
              <a:off x="2724195" y="2982044"/>
              <a:ext cx="381000" cy="1524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60" name="Group 86"/>
            <p:cNvGrpSpPr>
              <a:grpSpLocks/>
            </p:cNvGrpSpPr>
            <p:nvPr/>
          </p:nvGrpSpPr>
          <p:grpSpPr bwMode="auto">
            <a:xfrm>
              <a:off x="1309187" y="2905844"/>
              <a:ext cx="381000" cy="152400"/>
              <a:chOff x="2592" y="1584"/>
              <a:chExt cx="240" cy="96"/>
            </a:xfrm>
          </p:grpSpPr>
          <p:sp>
            <p:nvSpPr>
              <p:cNvPr id="144" name="Rectangle 87"/>
              <p:cNvSpPr>
                <a:spLocks noChangeArrowheads="1"/>
              </p:cNvSpPr>
              <p:nvPr/>
            </p:nvSpPr>
            <p:spPr bwMode="auto">
              <a:xfrm>
                <a:off x="2640" y="1584"/>
                <a:ext cx="144" cy="96"/>
              </a:xfrm>
              <a:prstGeom prst="rect">
                <a:avLst/>
              </a:prstGeom>
              <a:gradFill rotWithShape="1">
                <a:gsLst>
                  <a:gs pos="0">
                    <a:srgbClr val="FF3300"/>
                  </a:gs>
                  <a:gs pos="50000">
                    <a:srgbClr val="FF6600"/>
                  </a:gs>
                  <a:gs pos="100000">
                    <a:srgbClr val="FF33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5" name="Rectangle 88"/>
              <p:cNvSpPr>
                <a:spLocks noChangeArrowheads="1"/>
              </p:cNvSpPr>
              <p:nvPr/>
            </p:nvSpPr>
            <p:spPr bwMode="auto">
              <a:xfrm rot="5400000">
                <a:off x="2760" y="1608"/>
                <a:ext cx="96" cy="48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6" name="Rectangle 89"/>
              <p:cNvSpPr>
                <a:spLocks noChangeArrowheads="1"/>
              </p:cNvSpPr>
              <p:nvPr/>
            </p:nvSpPr>
            <p:spPr bwMode="auto">
              <a:xfrm rot="5400000">
                <a:off x="2568" y="1608"/>
                <a:ext cx="96" cy="48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7" name="Line 90"/>
              <p:cNvSpPr>
                <a:spLocks noChangeShapeType="1"/>
              </p:cNvSpPr>
              <p:nvPr/>
            </p:nvSpPr>
            <p:spPr bwMode="auto">
              <a:xfrm>
                <a:off x="2592" y="1584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8" name="Line 91"/>
              <p:cNvSpPr>
                <a:spLocks noChangeShapeType="1"/>
              </p:cNvSpPr>
              <p:nvPr/>
            </p:nvSpPr>
            <p:spPr bwMode="auto">
              <a:xfrm>
                <a:off x="2784" y="1584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61" name="Rectangle 92"/>
            <p:cNvSpPr>
              <a:spLocks noChangeArrowheads="1"/>
            </p:cNvSpPr>
            <p:nvPr/>
          </p:nvSpPr>
          <p:spPr bwMode="auto">
            <a:xfrm rot="5400000">
              <a:off x="2609895" y="3096344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2" name="Rectangle 93"/>
            <p:cNvSpPr>
              <a:spLocks noChangeArrowheads="1"/>
            </p:cNvSpPr>
            <p:nvPr/>
          </p:nvSpPr>
          <p:spPr bwMode="auto">
            <a:xfrm rot="5400000">
              <a:off x="2609895" y="2943944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3" name="Rectangle 94"/>
            <p:cNvSpPr>
              <a:spLocks noChangeArrowheads="1"/>
            </p:cNvSpPr>
            <p:nvPr/>
          </p:nvSpPr>
          <p:spPr bwMode="auto">
            <a:xfrm rot="5400000">
              <a:off x="3067095" y="3096344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4" name="Rectangle 95"/>
            <p:cNvSpPr>
              <a:spLocks noChangeArrowheads="1"/>
            </p:cNvSpPr>
            <p:nvPr/>
          </p:nvSpPr>
          <p:spPr bwMode="auto">
            <a:xfrm rot="5400000">
              <a:off x="3067095" y="2943944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5" name="Rectangle 96"/>
            <p:cNvSpPr>
              <a:spLocks noChangeArrowheads="1"/>
            </p:cNvSpPr>
            <p:nvPr/>
          </p:nvSpPr>
          <p:spPr bwMode="auto">
            <a:xfrm rot="2700000">
              <a:off x="3744452" y="3064594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6" name="Line 97"/>
            <p:cNvSpPr>
              <a:spLocks noChangeShapeType="1"/>
            </p:cNvSpPr>
            <p:nvPr/>
          </p:nvSpPr>
          <p:spPr bwMode="auto">
            <a:xfrm flipH="1" flipV="1">
              <a:off x="2317298" y="3972644"/>
              <a:ext cx="1471603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7" name="Rectangle 98"/>
            <p:cNvSpPr>
              <a:spLocks noChangeArrowheads="1"/>
            </p:cNvSpPr>
            <p:nvPr/>
          </p:nvSpPr>
          <p:spPr bwMode="auto">
            <a:xfrm rot="5400000">
              <a:off x="3255809" y="3896444"/>
              <a:ext cx="152400" cy="1524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" name="Line 99"/>
            <p:cNvSpPr>
              <a:spLocks noChangeShapeType="1"/>
            </p:cNvSpPr>
            <p:nvPr/>
          </p:nvSpPr>
          <p:spPr bwMode="auto">
            <a:xfrm>
              <a:off x="3255809" y="3896444"/>
              <a:ext cx="1524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9" name="Line 100"/>
            <p:cNvSpPr>
              <a:spLocks noChangeShapeType="1"/>
            </p:cNvSpPr>
            <p:nvPr/>
          </p:nvSpPr>
          <p:spPr bwMode="auto">
            <a:xfrm rot="16200000" flipH="1" flipV="1">
              <a:off x="3179609" y="4436419"/>
              <a:ext cx="0" cy="304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0" name="Rectangle 101"/>
            <p:cNvSpPr>
              <a:spLocks noChangeArrowheads="1"/>
            </p:cNvSpPr>
            <p:nvPr/>
          </p:nvSpPr>
          <p:spPr bwMode="auto">
            <a:xfrm>
              <a:off x="3255809" y="5596881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1" name="Rectangle 102"/>
            <p:cNvSpPr>
              <a:spLocks noChangeArrowheads="1"/>
            </p:cNvSpPr>
            <p:nvPr/>
          </p:nvSpPr>
          <p:spPr bwMode="auto">
            <a:xfrm>
              <a:off x="3255809" y="5139681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" name="Rectangle 103"/>
            <p:cNvSpPr>
              <a:spLocks noChangeArrowheads="1"/>
            </p:cNvSpPr>
            <p:nvPr/>
          </p:nvSpPr>
          <p:spPr bwMode="auto">
            <a:xfrm>
              <a:off x="3255809" y="4512619"/>
              <a:ext cx="152400" cy="1524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" name="Line 104"/>
            <p:cNvSpPr>
              <a:spLocks noChangeShapeType="1"/>
            </p:cNvSpPr>
            <p:nvPr/>
          </p:nvSpPr>
          <p:spPr bwMode="auto">
            <a:xfrm rot="16200000" flipV="1">
              <a:off x="3255809" y="4512619"/>
              <a:ext cx="1524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" name="Rectangle 105"/>
            <p:cNvSpPr>
              <a:spLocks noChangeArrowheads="1"/>
            </p:cNvSpPr>
            <p:nvPr/>
          </p:nvSpPr>
          <p:spPr bwMode="auto">
            <a:xfrm>
              <a:off x="3255809" y="4834881"/>
              <a:ext cx="152400" cy="76200"/>
            </a:xfrm>
            <a:prstGeom prst="rect">
              <a:avLst/>
            </a:prstGeom>
            <a:gradFill rotWithShape="1">
              <a:gsLst>
                <a:gs pos="0">
                  <a:srgbClr val="FF66FF"/>
                </a:gs>
                <a:gs pos="50000">
                  <a:schemeClr val="bg1"/>
                </a:gs>
                <a:gs pos="100000">
                  <a:srgbClr val="FF66FF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75" name="Group 107"/>
            <p:cNvGrpSpPr>
              <a:grpSpLocks/>
            </p:cNvGrpSpPr>
            <p:nvPr/>
          </p:nvGrpSpPr>
          <p:grpSpPr bwMode="auto">
            <a:xfrm rot="16200000">
              <a:off x="3224059" y="4155431"/>
              <a:ext cx="228600" cy="215900"/>
              <a:chOff x="2112" y="1564"/>
              <a:chExt cx="144" cy="136"/>
            </a:xfrm>
          </p:grpSpPr>
          <p:sp>
            <p:nvSpPr>
              <p:cNvPr id="141" name="Rectangle 108"/>
              <p:cNvSpPr>
                <a:spLocks noChangeArrowheads="1"/>
              </p:cNvSpPr>
              <p:nvPr/>
            </p:nvSpPr>
            <p:spPr bwMode="auto">
              <a:xfrm>
                <a:off x="2112" y="1584"/>
                <a:ext cx="144" cy="96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50000">
                    <a:srgbClr val="FFFFCC"/>
                  </a:gs>
                  <a:gs pos="100000">
                    <a:srgbClr val="FFFF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2" name="Line 109"/>
              <p:cNvSpPr>
                <a:spLocks noChangeShapeType="1"/>
              </p:cNvSpPr>
              <p:nvPr/>
            </p:nvSpPr>
            <p:spPr bwMode="auto">
              <a:xfrm>
                <a:off x="2112" y="156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3" name="Line 110"/>
              <p:cNvSpPr>
                <a:spLocks noChangeShapeType="1"/>
              </p:cNvSpPr>
              <p:nvPr/>
            </p:nvSpPr>
            <p:spPr bwMode="auto">
              <a:xfrm>
                <a:off x="2112" y="170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76" name="Rectangle 112"/>
            <p:cNvSpPr>
              <a:spLocks noChangeArrowheads="1"/>
            </p:cNvSpPr>
            <p:nvPr/>
          </p:nvSpPr>
          <p:spPr bwMode="auto">
            <a:xfrm rot="18900000">
              <a:off x="3731752" y="3966294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77" name="Group 113"/>
            <p:cNvGrpSpPr>
              <a:grpSpLocks/>
            </p:cNvGrpSpPr>
            <p:nvPr/>
          </p:nvGrpSpPr>
          <p:grpSpPr bwMode="auto">
            <a:xfrm>
              <a:off x="2265209" y="3731344"/>
              <a:ext cx="609600" cy="317500"/>
              <a:chOff x="528" y="2008"/>
              <a:chExt cx="384" cy="200"/>
            </a:xfrm>
          </p:grpSpPr>
          <p:sp>
            <p:nvSpPr>
              <p:cNvPr id="138" name="Line 114"/>
              <p:cNvSpPr>
                <a:spLocks noChangeShapeType="1"/>
              </p:cNvSpPr>
              <p:nvPr/>
            </p:nvSpPr>
            <p:spPr bwMode="auto">
              <a:xfrm flipH="1" flipV="1">
                <a:off x="576" y="2064"/>
                <a:ext cx="288" cy="96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9" name="Rectangle 115"/>
              <p:cNvSpPr>
                <a:spLocks noChangeArrowheads="1"/>
              </p:cNvSpPr>
              <p:nvPr/>
            </p:nvSpPr>
            <p:spPr bwMode="auto">
              <a:xfrm>
                <a:off x="768" y="2112"/>
                <a:ext cx="144" cy="96"/>
              </a:xfrm>
              <a:prstGeom prst="rect">
                <a:avLst/>
              </a:prstGeom>
              <a:gradFill rotWithShape="1">
                <a:gsLst>
                  <a:gs pos="0">
                    <a:srgbClr val="FF0066"/>
                  </a:gs>
                  <a:gs pos="50000">
                    <a:schemeClr val="bg1"/>
                  </a:gs>
                  <a:gs pos="100000">
                    <a:srgbClr val="FF0066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0" name="Rectangle 116"/>
              <p:cNvSpPr>
                <a:spLocks noChangeArrowheads="1"/>
              </p:cNvSpPr>
              <p:nvPr/>
            </p:nvSpPr>
            <p:spPr bwMode="auto">
              <a:xfrm rot="6513756">
                <a:off x="504" y="2032"/>
                <a:ext cx="96" cy="48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78" name="Rectangle 117"/>
            <p:cNvSpPr>
              <a:spLocks noChangeArrowheads="1"/>
            </p:cNvSpPr>
            <p:nvPr/>
          </p:nvSpPr>
          <p:spPr bwMode="auto">
            <a:xfrm rot="5400000">
              <a:off x="2989109" y="3934544"/>
              <a:ext cx="152400" cy="76200"/>
            </a:xfrm>
            <a:prstGeom prst="rect">
              <a:avLst/>
            </a:prstGeom>
            <a:gradFill rotWithShape="1">
              <a:gsLst>
                <a:gs pos="0">
                  <a:srgbClr val="FF66FF"/>
                </a:gs>
                <a:gs pos="50000">
                  <a:schemeClr val="bg1"/>
                </a:gs>
                <a:gs pos="100000">
                  <a:srgbClr val="FF66FF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9" name="AutoShape 162"/>
            <p:cNvSpPr>
              <a:spLocks noChangeArrowheads="1"/>
            </p:cNvSpPr>
            <p:nvPr/>
          </p:nvSpPr>
          <p:spPr bwMode="auto">
            <a:xfrm>
              <a:off x="6162323" y="3058244"/>
              <a:ext cx="152400" cy="152400"/>
            </a:xfrm>
            <a:prstGeom prst="flowChartDelay">
              <a:avLst/>
            </a:prstGeom>
            <a:gradFill rotWithShape="1">
              <a:gsLst>
                <a:gs pos="0">
                  <a:srgbClr val="00CC00"/>
                </a:gs>
                <a:gs pos="50000">
                  <a:srgbClr val="99FF99"/>
                </a:gs>
                <a:gs pos="100000">
                  <a:srgbClr val="00CC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0" name="Rectangle 179"/>
            <p:cNvSpPr>
              <a:spLocks noChangeArrowheads="1"/>
            </p:cNvSpPr>
            <p:nvPr/>
          </p:nvSpPr>
          <p:spPr bwMode="auto">
            <a:xfrm>
              <a:off x="660648" y="2753444"/>
              <a:ext cx="609600" cy="457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" name="Text Box 180"/>
            <p:cNvSpPr txBox="1">
              <a:spLocks noChangeArrowheads="1"/>
            </p:cNvSpPr>
            <p:nvPr/>
          </p:nvSpPr>
          <p:spPr bwMode="auto">
            <a:xfrm>
              <a:off x="611560" y="2829644"/>
              <a:ext cx="69762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600" dirty="0">
                  <a:latin typeface="Helvetica" pitchFamily="34" charset="0"/>
                </a:rPr>
                <a:t>Laser</a:t>
              </a:r>
            </a:p>
          </p:txBody>
        </p:sp>
        <p:sp>
          <p:nvSpPr>
            <p:cNvPr id="82" name="Text Box 183"/>
            <p:cNvSpPr txBox="1">
              <a:spLocks noChangeArrowheads="1"/>
            </p:cNvSpPr>
            <p:nvPr/>
          </p:nvSpPr>
          <p:spPr bwMode="auto">
            <a:xfrm>
              <a:off x="2493809" y="4031382"/>
              <a:ext cx="530225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200">
                  <a:latin typeface="Helvetica" pitchFamily="34" charset="0"/>
                </a:rPr>
                <a:t>AOM</a:t>
              </a:r>
            </a:p>
          </p:txBody>
        </p:sp>
        <p:sp>
          <p:nvSpPr>
            <p:cNvPr id="84" name="Freeform 217"/>
            <p:cNvSpPr>
              <a:spLocks/>
            </p:cNvSpPr>
            <p:nvPr/>
          </p:nvSpPr>
          <p:spPr bwMode="auto">
            <a:xfrm>
              <a:off x="1007854" y="3129713"/>
              <a:ext cx="6012311" cy="3275726"/>
            </a:xfrm>
            <a:custGeom>
              <a:avLst/>
              <a:gdLst>
                <a:gd name="connsiteX0" fmla="*/ 12333 w 12333"/>
                <a:gd name="connsiteY0" fmla="*/ 6678 h 9064"/>
                <a:gd name="connsiteX1" fmla="*/ 3144 w 12333"/>
                <a:gd name="connsiteY1" fmla="*/ 8984 h 9064"/>
                <a:gd name="connsiteX2" fmla="*/ 480 w 12333"/>
                <a:gd name="connsiteY2" fmla="*/ 6197 h 9064"/>
                <a:gd name="connsiteX3" fmla="*/ 233 w 12333"/>
                <a:gd name="connsiteY3" fmla="*/ 0 h 9064"/>
                <a:gd name="connsiteX0" fmla="*/ 10000 w 10000"/>
                <a:gd name="connsiteY0" fmla="*/ 7368 h 10000"/>
                <a:gd name="connsiteX1" fmla="*/ 2549 w 10000"/>
                <a:gd name="connsiteY1" fmla="*/ 9912 h 10000"/>
                <a:gd name="connsiteX2" fmla="*/ 389 w 10000"/>
                <a:gd name="connsiteY2" fmla="*/ 6837 h 10000"/>
                <a:gd name="connsiteX3" fmla="*/ 189 w 10000"/>
                <a:gd name="connsiteY3" fmla="*/ 0 h 10000"/>
                <a:gd name="connsiteX0" fmla="*/ 8514 w 8514"/>
                <a:gd name="connsiteY0" fmla="*/ 2255 h 10676"/>
                <a:gd name="connsiteX1" fmla="*/ 2549 w 8514"/>
                <a:gd name="connsiteY1" fmla="*/ 9912 h 10676"/>
                <a:gd name="connsiteX2" fmla="*/ 389 w 8514"/>
                <a:gd name="connsiteY2" fmla="*/ 6837 h 10676"/>
                <a:gd name="connsiteX3" fmla="*/ 189 w 8514"/>
                <a:gd name="connsiteY3" fmla="*/ 0 h 10676"/>
                <a:gd name="connsiteX0" fmla="*/ 10000 w 10374"/>
                <a:gd name="connsiteY0" fmla="*/ 2112 h 9579"/>
                <a:gd name="connsiteX1" fmla="*/ 9206 w 10374"/>
                <a:gd name="connsiteY1" fmla="*/ 4633 h 9579"/>
                <a:gd name="connsiteX2" fmla="*/ 2994 w 10374"/>
                <a:gd name="connsiteY2" fmla="*/ 9284 h 9579"/>
                <a:gd name="connsiteX3" fmla="*/ 457 w 10374"/>
                <a:gd name="connsiteY3" fmla="*/ 6404 h 9579"/>
                <a:gd name="connsiteX4" fmla="*/ 222 w 10374"/>
                <a:gd name="connsiteY4" fmla="*/ 0 h 9579"/>
                <a:gd name="connsiteX0" fmla="*/ 11628 w 11628"/>
                <a:gd name="connsiteY0" fmla="*/ 0 h 15163"/>
                <a:gd name="connsiteX1" fmla="*/ 8874 w 11628"/>
                <a:gd name="connsiteY1" fmla="*/ 10000 h 15163"/>
                <a:gd name="connsiteX2" fmla="*/ 2886 w 11628"/>
                <a:gd name="connsiteY2" fmla="*/ 14855 h 15163"/>
                <a:gd name="connsiteX3" fmla="*/ 441 w 11628"/>
                <a:gd name="connsiteY3" fmla="*/ 11848 h 15163"/>
                <a:gd name="connsiteX4" fmla="*/ 214 w 11628"/>
                <a:gd name="connsiteY4" fmla="*/ 5163 h 15163"/>
                <a:gd name="connsiteX0" fmla="*/ 11628 w 12240"/>
                <a:gd name="connsiteY0" fmla="*/ 0 h 15163"/>
                <a:gd name="connsiteX1" fmla="*/ 11781 w 12240"/>
                <a:gd name="connsiteY1" fmla="*/ 1842 h 15163"/>
                <a:gd name="connsiteX2" fmla="*/ 8874 w 12240"/>
                <a:gd name="connsiteY2" fmla="*/ 10000 h 15163"/>
                <a:gd name="connsiteX3" fmla="*/ 2886 w 12240"/>
                <a:gd name="connsiteY3" fmla="*/ 14855 h 15163"/>
                <a:gd name="connsiteX4" fmla="*/ 441 w 12240"/>
                <a:gd name="connsiteY4" fmla="*/ 11848 h 15163"/>
                <a:gd name="connsiteX5" fmla="*/ 214 w 12240"/>
                <a:gd name="connsiteY5" fmla="*/ 5163 h 15163"/>
                <a:gd name="connsiteX0" fmla="*/ 11628 w 12036"/>
                <a:gd name="connsiteY0" fmla="*/ 0 h 15163"/>
                <a:gd name="connsiteX1" fmla="*/ 10404 w 12036"/>
                <a:gd name="connsiteY1" fmla="*/ 527 h 15163"/>
                <a:gd name="connsiteX2" fmla="*/ 11781 w 12036"/>
                <a:gd name="connsiteY2" fmla="*/ 1842 h 15163"/>
                <a:gd name="connsiteX3" fmla="*/ 8874 w 12036"/>
                <a:gd name="connsiteY3" fmla="*/ 10000 h 15163"/>
                <a:gd name="connsiteX4" fmla="*/ 2886 w 12036"/>
                <a:gd name="connsiteY4" fmla="*/ 14855 h 15163"/>
                <a:gd name="connsiteX5" fmla="*/ 441 w 12036"/>
                <a:gd name="connsiteY5" fmla="*/ 11848 h 15163"/>
                <a:gd name="connsiteX6" fmla="*/ 214 w 12036"/>
                <a:gd name="connsiteY6" fmla="*/ 5163 h 15163"/>
                <a:gd name="connsiteX0" fmla="*/ 9639 w 12036"/>
                <a:gd name="connsiteY0" fmla="*/ 307 h 14943"/>
                <a:gd name="connsiteX1" fmla="*/ 10404 w 12036"/>
                <a:gd name="connsiteY1" fmla="*/ 307 h 14943"/>
                <a:gd name="connsiteX2" fmla="*/ 11781 w 12036"/>
                <a:gd name="connsiteY2" fmla="*/ 1622 h 14943"/>
                <a:gd name="connsiteX3" fmla="*/ 8874 w 12036"/>
                <a:gd name="connsiteY3" fmla="*/ 9780 h 14943"/>
                <a:gd name="connsiteX4" fmla="*/ 2886 w 12036"/>
                <a:gd name="connsiteY4" fmla="*/ 14635 h 14943"/>
                <a:gd name="connsiteX5" fmla="*/ 441 w 12036"/>
                <a:gd name="connsiteY5" fmla="*/ 11628 h 14943"/>
                <a:gd name="connsiteX6" fmla="*/ 214 w 12036"/>
                <a:gd name="connsiteY6" fmla="*/ 4943 h 14943"/>
                <a:gd name="connsiteX0" fmla="*/ 9639 w 12036"/>
                <a:gd name="connsiteY0" fmla="*/ 307 h 14943"/>
                <a:gd name="connsiteX1" fmla="*/ 10404 w 12036"/>
                <a:gd name="connsiteY1" fmla="*/ 307 h 14943"/>
                <a:gd name="connsiteX2" fmla="*/ 11781 w 12036"/>
                <a:gd name="connsiteY2" fmla="*/ 1622 h 14943"/>
                <a:gd name="connsiteX3" fmla="*/ 8874 w 12036"/>
                <a:gd name="connsiteY3" fmla="*/ 9780 h 14943"/>
                <a:gd name="connsiteX4" fmla="*/ 2886 w 12036"/>
                <a:gd name="connsiteY4" fmla="*/ 14635 h 14943"/>
                <a:gd name="connsiteX5" fmla="*/ 441 w 12036"/>
                <a:gd name="connsiteY5" fmla="*/ 11628 h 14943"/>
                <a:gd name="connsiteX6" fmla="*/ 214 w 12036"/>
                <a:gd name="connsiteY6" fmla="*/ 4943 h 14943"/>
                <a:gd name="connsiteX0" fmla="*/ 9639 w 12036"/>
                <a:gd name="connsiteY0" fmla="*/ 264 h 14900"/>
                <a:gd name="connsiteX1" fmla="*/ 10404 w 12036"/>
                <a:gd name="connsiteY1" fmla="*/ 264 h 14900"/>
                <a:gd name="connsiteX2" fmla="*/ 11781 w 12036"/>
                <a:gd name="connsiteY2" fmla="*/ 1579 h 14900"/>
                <a:gd name="connsiteX3" fmla="*/ 8874 w 12036"/>
                <a:gd name="connsiteY3" fmla="*/ 9737 h 14900"/>
                <a:gd name="connsiteX4" fmla="*/ 2886 w 12036"/>
                <a:gd name="connsiteY4" fmla="*/ 14592 h 14900"/>
                <a:gd name="connsiteX5" fmla="*/ 441 w 12036"/>
                <a:gd name="connsiteY5" fmla="*/ 11585 h 14900"/>
                <a:gd name="connsiteX6" fmla="*/ 214 w 12036"/>
                <a:gd name="connsiteY6" fmla="*/ 4900 h 14900"/>
                <a:gd name="connsiteX0" fmla="*/ 9639 w 12036"/>
                <a:gd name="connsiteY0" fmla="*/ 264 h 14900"/>
                <a:gd name="connsiteX1" fmla="*/ 10404 w 12036"/>
                <a:gd name="connsiteY1" fmla="*/ 264 h 14900"/>
                <a:gd name="connsiteX2" fmla="*/ 11781 w 12036"/>
                <a:gd name="connsiteY2" fmla="*/ 1579 h 14900"/>
                <a:gd name="connsiteX3" fmla="*/ 8874 w 12036"/>
                <a:gd name="connsiteY3" fmla="*/ 9737 h 14900"/>
                <a:gd name="connsiteX4" fmla="*/ 2886 w 12036"/>
                <a:gd name="connsiteY4" fmla="*/ 14592 h 14900"/>
                <a:gd name="connsiteX5" fmla="*/ 441 w 12036"/>
                <a:gd name="connsiteY5" fmla="*/ 11585 h 14900"/>
                <a:gd name="connsiteX6" fmla="*/ 214 w 12036"/>
                <a:gd name="connsiteY6" fmla="*/ 4900 h 14900"/>
                <a:gd name="connsiteX0" fmla="*/ 9639 w 11118"/>
                <a:gd name="connsiteY0" fmla="*/ 41 h 14677"/>
                <a:gd name="connsiteX1" fmla="*/ 10404 w 11118"/>
                <a:gd name="connsiteY1" fmla="*/ 41 h 14677"/>
                <a:gd name="connsiteX2" fmla="*/ 10863 w 11118"/>
                <a:gd name="connsiteY2" fmla="*/ 3461 h 14677"/>
                <a:gd name="connsiteX3" fmla="*/ 8874 w 11118"/>
                <a:gd name="connsiteY3" fmla="*/ 9514 h 14677"/>
                <a:gd name="connsiteX4" fmla="*/ 2886 w 11118"/>
                <a:gd name="connsiteY4" fmla="*/ 14369 h 14677"/>
                <a:gd name="connsiteX5" fmla="*/ 441 w 11118"/>
                <a:gd name="connsiteY5" fmla="*/ 11362 h 14677"/>
                <a:gd name="connsiteX6" fmla="*/ 214 w 11118"/>
                <a:gd name="connsiteY6" fmla="*/ 4677 h 14677"/>
                <a:gd name="connsiteX0" fmla="*/ 9639 w 11067"/>
                <a:gd name="connsiteY0" fmla="*/ 42 h 14678"/>
                <a:gd name="connsiteX1" fmla="*/ 10098 w 11067"/>
                <a:gd name="connsiteY1" fmla="*/ 41 h 14678"/>
                <a:gd name="connsiteX2" fmla="*/ 10863 w 11067"/>
                <a:gd name="connsiteY2" fmla="*/ 3462 h 14678"/>
                <a:gd name="connsiteX3" fmla="*/ 8874 w 11067"/>
                <a:gd name="connsiteY3" fmla="*/ 9515 h 14678"/>
                <a:gd name="connsiteX4" fmla="*/ 2886 w 11067"/>
                <a:gd name="connsiteY4" fmla="*/ 14370 h 14678"/>
                <a:gd name="connsiteX5" fmla="*/ 441 w 11067"/>
                <a:gd name="connsiteY5" fmla="*/ 11363 h 14678"/>
                <a:gd name="connsiteX6" fmla="*/ 214 w 11067"/>
                <a:gd name="connsiteY6" fmla="*/ 4678 h 14678"/>
                <a:gd name="connsiteX0" fmla="*/ 9639 w 10914"/>
                <a:gd name="connsiteY0" fmla="*/ 42 h 14678"/>
                <a:gd name="connsiteX1" fmla="*/ 10098 w 10914"/>
                <a:gd name="connsiteY1" fmla="*/ 41 h 14678"/>
                <a:gd name="connsiteX2" fmla="*/ 10710 w 10914"/>
                <a:gd name="connsiteY2" fmla="*/ 3725 h 14678"/>
                <a:gd name="connsiteX3" fmla="*/ 8874 w 10914"/>
                <a:gd name="connsiteY3" fmla="*/ 9515 h 14678"/>
                <a:gd name="connsiteX4" fmla="*/ 2886 w 10914"/>
                <a:gd name="connsiteY4" fmla="*/ 14370 h 14678"/>
                <a:gd name="connsiteX5" fmla="*/ 441 w 10914"/>
                <a:gd name="connsiteY5" fmla="*/ 11363 h 14678"/>
                <a:gd name="connsiteX6" fmla="*/ 214 w 10914"/>
                <a:gd name="connsiteY6" fmla="*/ 4678 h 14678"/>
                <a:gd name="connsiteX0" fmla="*/ 9639 w 11169"/>
                <a:gd name="connsiteY0" fmla="*/ 42 h 14722"/>
                <a:gd name="connsiteX1" fmla="*/ 10098 w 11169"/>
                <a:gd name="connsiteY1" fmla="*/ 41 h 14722"/>
                <a:gd name="connsiteX2" fmla="*/ 10710 w 11169"/>
                <a:gd name="connsiteY2" fmla="*/ 3725 h 14722"/>
                <a:gd name="connsiteX3" fmla="*/ 7344 w 11169"/>
                <a:gd name="connsiteY3" fmla="*/ 9251 h 14722"/>
                <a:gd name="connsiteX4" fmla="*/ 2886 w 11169"/>
                <a:gd name="connsiteY4" fmla="*/ 14370 h 14722"/>
                <a:gd name="connsiteX5" fmla="*/ 441 w 11169"/>
                <a:gd name="connsiteY5" fmla="*/ 11363 h 14722"/>
                <a:gd name="connsiteX6" fmla="*/ 214 w 11169"/>
                <a:gd name="connsiteY6" fmla="*/ 4678 h 14722"/>
                <a:gd name="connsiteX0" fmla="*/ 11016 w 12546"/>
                <a:gd name="connsiteY0" fmla="*/ 42 h 14722"/>
                <a:gd name="connsiteX1" fmla="*/ 11475 w 12546"/>
                <a:gd name="connsiteY1" fmla="*/ 41 h 14722"/>
                <a:gd name="connsiteX2" fmla="*/ 12087 w 12546"/>
                <a:gd name="connsiteY2" fmla="*/ 3725 h 14722"/>
                <a:gd name="connsiteX3" fmla="*/ 8721 w 12546"/>
                <a:gd name="connsiteY3" fmla="*/ 9251 h 14722"/>
                <a:gd name="connsiteX4" fmla="*/ 4263 w 12546"/>
                <a:gd name="connsiteY4" fmla="*/ 14370 h 14722"/>
                <a:gd name="connsiteX5" fmla="*/ 1818 w 12546"/>
                <a:gd name="connsiteY5" fmla="*/ 11363 h 14722"/>
                <a:gd name="connsiteX6" fmla="*/ 0 w 12546"/>
                <a:gd name="connsiteY6" fmla="*/ 304 h 14722"/>
                <a:gd name="connsiteX0" fmla="*/ 11267 w 12797"/>
                <a:gd name="connsiteY0" fmla="*/ 42 h 14721"/>
                <a:gd name="connsiteX1" fmla="*/ 11726 w 12797"/>
                <a:gd name="connsiteY1" fmla="*/ 41 h 14721"/>
                <a:gd name="connsiteX2" fmla="*/ 12338 w 12797"/>
                <a:gd name="connsiteY2" fmla="*/ 3725 h 14721"/>
                <a:gd name="connsiteX3" fmla="*/ 8972 w 12797"/>
                <a:gd name="connsiteY3" fmla="*/ 9251 h 14721"/>
                <a:gd name="connsiteX4" fmla="*/ 4514 w 12797"/>
                <a:gd name="connsiteY4" fmla="*/ 14370 h 14721"/>
                <a:gd name="connsiteX5" fmla="*/ 710 w 12797"/>
                <a:gd name="connsiteY5" fmla="*/ 7146 h 14721"/>
                <a:gd name="connsiteX6" fmla="*/ 251 w 12797"/>
                <a:gd name="connsiteY6" fmla="*/ 304 h 14721"/>
                <a:gd name="connsiteX0" fmla="*/ 11245 w 12775"/>
                <a:gd name="connsiteY0" fmla="*/ 42 h 11970"/>
                <a:gd name="connsiteX1" fmla="*/ 11704 w 12775"/>
                <a:gd name="connsiteY1" fmla="*/ 41 h 11970"/>
                <a:gd name="connsiteX2" fmla="*/ 12316 w 12775"/>
                <a:gd name="connsiteY2" fmla="*/ 3725 h 11970"/>
                <a:gd name="connsiteX3" fmla="*/ 8950 w 12775"/>
                <a:gd name="connsiteY3" fmla="*/ 9251 h 11970"/>
                <a:gd name="connsiteX4" fmla="*/ 4360 w 12775"/>
                <a:gd name="connsiteY4" fmla="*/ 11619 h 11970"/>
                <a:gd name="connsiteX5" fmla="*/ 688 w 12775"/>
                <a:gd name="connsiteY5" fmla="*/ 7146 h 11970"/>
                <a:gd name="connsiteX6" fmla="*/ 229 w 12775"/>
                <a:gd name="connsiteY6" fmla="*/ 304 h 1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75" h="11970">
                  <a:moveTo>
                    <a:pt x="11245" y="42"/>
                  </a:moveTo>
                  <a:cubicBezTo>
                    <a:pt x="11243" y="44"/>
                    <a:pt x="11425" y="0"/>
                    <a:pt x="11704" y="41"/>
                  </a:cubicBezTo>
                  <a:cubicBezTo>
                    <a:pt x="12313" y="130"/>
                    <a:pt x="12775" y="2190"/>
                    <a:pt x="12316" y="3725"/>
                  </a:cubicBezTo>
                  <a:cubicBezTo>
                    <a:pt x="11857" y="5260"/>
                    <a:pt x="10276" y="7935"/>
                    <a:pt x="8950" y="9251"/>
                  </a:cubicBezTo>
                  <a:cubicBezTo>
                    <a:pt x="7624" y="10567"/>
                    <a:pt x="5737" y="11970"/>
                    <a:pt x="4360" y="11619"/>
                  </a:cubicBezTo>
                  <a:cubicBezTo>
                    <a:pt x="2983" y="11268"/>
                    <a:pt x="1376" y="9032"/>
                    <a:pt x="688" y="7146"/>
                  </a:cubicBezTo>
                  <a:cubicBezTo>
                    <a:pt x="0" y="5260"/>
                    <a:pt x="282" y="1693"/>
                    <a:pt x="229" y="304"/>
                  </a:cubicBezTo>
                </a:path>
              </a:pathLst>
            </a:custGeom>
            <a:noFill/>
            <a:ln w="12700" cmpd="sng">
              <a:solidFill>
                <a:srgbClr val="0000FF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" name="AutoShape 106"/>
            <p:cNvSpPr>
              <a:spLocks noChangeArrowheads="1"/>
            </p:cNvSpPr>
            <p:nvPr/>
          </p:nvSpPr>
          <p:spPr bwMode="auto">
            <a:xfrm rot="10800000">
              <a:off x="2874809" y="4512619"/>
              <a:ext cx="152400" cy="152400"/>
            </a:xfrm>
            <a:prstGeom prst="flowChartDelay">
              <a:avLst/>
            </a:prstGeom>
            <a:gradFill rotWithShape="1">
              <a:gsLst>
                <a:gs pos="0">
                  <a:srgbClr val="00CC00"/>
                </a:gs>
                <a:gs pos="50000">
                  <a:srgbClr val="99FF99"/>
                </a:gs>
                <a:gs pos="100000">
                  <a:srgbClr val="00CC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7" name="AutoShape 151"/>
            <p:cNvSpPr>
              <a:spLocks noChangeArrowheads="1"/>
            </p:cNvSpPr>
            <p:nvPr/>
          </p:nvSpPr>
          <p:spPr bwMode="auto">
            <a:xfrm rot="5400000">
              <a:off x="4736227" y="3744044"/>
              <a:ext cx="152400" cy="152400"/>
            </a:xfrm>
            <a:prstGeom prst="flowChartDelay">
              <a:avLst/>
            </a:prstGeom>
            <a:gradFill rotWithShape="1">
              <a:gsLst>
                <a:gs pos="0">
                  <a:srgbClr val="00CC00"/>
                </a:gs>
                <a:gs pos="50000">
                  <a:srgbClr val="99FF99"/>
                </a:gs>
                <a:gs pos="100000">
                  <a:srgbClr val="00CC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8" name="Text Box 235"/>
            <p:cNvSpPr txBox="1">
              <a:spLocks noChangeArrowheads="1"/>
            </p:cNvSpPr>
            <p:nvPr/>
          </p:nvSpPr>
          <p:spPr bwMode="auto">
            <a:xfrm>
              <a:off x="7000523" y="2707407"/>
              <a:ext cx="333375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600">
                  <a:latin typeface="Helvetica" pitchFamily="34" charset="0"/>
                </a:rPr>
                <a:t>PR2</a:t>
              </a:r>
            </a:p>
          </p:txBody>
        </p:sp>
        <p:sp>
          <p:nvSpPr>
            <p:cNvPr id="89" name="Text Box 236"/>
            <p:cNvSpPr txBox="1">
              <a:spLocks noChangeArrowheads="1"/>
            </p:cNvSpPr>
            <p:nvPr/>
          </p:nvSpPr>
          <p:spPr bwMode="auto">
            <a:xfrm>
              <a:off x="6924323" y="3132857"/>
              <a:ext cx="333375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600">
                  <a:latin typeface="Helvetica" pitchFamily="34" charset="0"/>
                </a:rPr>
                <a:t>PR3</a:t>
              </a:r>
            </a:p>
          </p:txBody>
        </p:sp>
        <p:sp>
          <p:nvSpPr>
            <p:cNvPr id="90" name="Text Box 237"/>
            <p:cNvSpPr txBox="1">
              <a:spLocks noChangeArrowheads="1"/>
            </p:cNvSpPr>
            <p:nvPr/>
          </p:nvSpPr>
          <p:spPr bwMode="auto">
            <a:xfrm>
              <a:off x="6619523" y="2707407"/>
              <a:ext cx="352425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600">
                  <a:latin typeface="Helvetica" pitchFamily="34" charset="0"/>
                </a:rPr>
                <a:t>PRM</a:t>
              </a:r>
            </a:p>
          </p:txBody>
        </p:sp>
        <p:sp>
          <p:nvSpPr>
            <p:cNvPr id="91" name="Text Box 238"/>
            <p:cNvSpPr txBox="1">
              <a:spLocks noChangeArrowheads="1"/>
            </p:cNvSpPr>
            <p:nvPr/>
          </p:nvSpPr>
          <p:spPr bwMode="auto">
            <a:xfrm>
              <a:off x="7429148" y="2904257"/>
              <a:ext cx="285750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600">
                  <a:latin typeface="Helvetica" pitchFamily="34" charset="0"/>
                </a:rPr>
                <a:t>BS</a:t>
              </a:r>
            </a:p>
          </p:txBody>
        </p:sp>
        <p:sp>
          <p:nvSpPr>
            <p:cNvPr id="92" name="Text Box 239"/>
            <p:cNvSpPr txBox="1">
              <a:spLocks noChangeArrowheads="1"/>
            </p:cNvSpPr>
            <p:nvPr/>
          </p:nvSpPr>
          <p:spPr bwMode="auto">
            <a:xfrm>
              <a:off x="7505348" y="2631207"/>
              <a:ext cx="346075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600">
                  <a:latin typeface="Helvetica" pitchFamily="34" charset="0"/>
                </a:rPr>
                <a:t>ITMy</a:t>
              </a:r>
            </a:p>
          </p:txBody>
        </p:sp>
        <p:sp>
          <p:nvSpPr>
            <p:cNvPr id="93" name="Text Box 240"/>
            <p:cNvSpPr txBox="1">
              <a:spLocks noChangeArrowheads="1"/>
            </p:cNvSpPr>
            <p:nvPr/>
          </p:nvSpPr>
          <p:spPr bwMode="auto">
            <a:xfrm>
              <a:off x="7505348" y="2066057"/>
              <a:ext cx="377825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600">
                  <a:latin typeface="Helvetica" pitchFamily="34" charset="0"/>
                </a:rPr>
                <a:t>ETMy</a:t>
              </a:r>
            </a:p>
          </p:txBody>
        </p:sp>
        <p:sp>
          <p:nvSpPr>
            <p:cNvPr id="94" name="Text Box 241"/>
            <p:cNvSpPr txBox="1">
              <a:spLocks noChangeArrowheads="1"/>
            </p:cNvSpPr>
            <p:nvPr/>
          </p:nvSpPr>
          <p:spPr bwMode="auto">
            <a:xfrm>
              <a:off x="7733948" y="2859807"/>
              <a:ext cx="347663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600">
                  <a:latin typeface="Helvetica" pitchFamily="34" charset="0"/>
                </a:rPr>
                <a:t>ITMx</a:t>
              </a:r>
            </a:p>
          </p:txBody>
        </p:sp>
        <p:sp>
          <p:nvSpPr>
            <p:cNvPr id="95" name="Text Box 242"/>
            <p:cNvSpPr txBox="1">
              <a:spLocks noChangeArrowheads="1"/>
            </p:cNvSpPr>
            <p:nvPr/>
          </p:nvSpPr>
          <p:spPr bwMode="auto">
            <a:xfrm>
              <a:off x="8343548" y="2859807"/>
              <a:ext cx="379413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600">
                  <a:latin typeface="Helvetica" pitchFamily="34" charset="0"/>
                </a:rPr>
                <a:t>ETMx</a:t>
              </a:r>
            </a:p>
          </p:txBody>
        </p:sp>
        <p:sp>
          <p:nvSpPr>
            <p:cNvPr id="96" name="Text Box 243"/>
            <p:cNvSpPr txBox="1">
              <a:spLocks noChangeArrowheads="1"/>
            </p:cNvSpPr>
            <p:nvPr/>
          </p:nvSpPr>
          <p:spPr bwMode="auto">
            <a:xfrm>
              <a:off x="7124348" y="3437657"/>
              <a:ext cx="333375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600">
                  <a:latin typeface="Helvetica" pitchFamily="34" charset="0"/>
                </a:rPr>
                <a:t>SR3</a:t>
              </a:r>
            </a:p>
          </p:txBody>
        </p:sp>
        <p:sp>
          <p:nvSpPr>
            <p:cNvPr id="97" name="Text Box 244"/>
            <p:cNvSpPr txBox="1">
              <a:spLocks noChangeArrowheads="1"/>
            </p:cNvSpPr>
            <p:nvPr/>
          </p:nvSpPr>
          <p:spPr bwMode="auto">
            <a:xfrm>
              <a:off x="7657748" y="3285257"/>
              <a:ext cx="333375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600">
                  <a:latin typeface="Helvetica" pitchFamily="34" charset="0"/>
                </a:rPr>
                <a:t>SR2</a:t>
              </a:r>
            </a:p>
          </p:txBody>
        </p:sp>
        <p:sp>
          <p:nvSpPr>
            <p:cNvPr id="98" name="Text Box 245"/>
            <p:cNvSpPr txBox="1">
              <a:spLocks noChangeArrowheads="1"/>
            </p:cNvSpPr>
            <p:nvPr/>
          </p:nvSpPr>
          <p:spPr bwMode="auto">
            <a:xfrm>
              <a:off x="7657748" y="3666257"/>
              <a:ext cx="352425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600">
                  <a:latin typeface="Helvetica" pitchFamily="34" charset="0"/>
                </a:rPr>
                <a:t>SRM</a:t>
              </a:r>
            </a:p>
          </p:txBody>
        </p:sp>
        <p:grpSp>
          <p:nvGrpSpPr>
            <p:cNvPr id="99" name="Group 78"/>
            <p:cNvGrpSpPr>
              <a:grpSpLocks/>
            </p:cNvGrpSpPr>
            <p:nvPr/>
          </p:nvGrpSpPr>
          <p:grpSpPr bwMode="auto">
            <a:xfrm>
              <a:off x="1825050" y="2869778"/>
              <a:ext cx="228600" cy="215900"/>
              <a:chOff x="2112" y="1564"/>
              <a:chExt cx="144" cy="136"/>
            </a:xfrm>
          </p:grpSpPr>
          <p:sp>
            <p:nvSpPr>
              <p:cNvPr id="124" name="Rectangle 79"/>
              <p:cNvSpPr>
                <a:spLocks noChangeArrowheads="1"/>
              </p:cNvSpPr>
              <p:nvPr/>
            </p:nvSpPr>
            <p:spPr bwMode="auto">
              <a:xfrm>
                <a:off x="2112" y="1584"/>
                <a:ext cx="144" cy="96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50000">
                    <a:srgbClr val="FFFFCC"/>
                  </a:gs>
                  <a:gs pos="100000">
                    <a:srgbClr val="FFFF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5" name="Line 80"/>
              <p:cNvSpPr>
                <a:spLocks noChangeShapeType="1"/>
              </p:cNvSpPr>
              <p:nvPr/>
            </p:nvSpPr>
            <p:spPr bwMode="auto">
              <a:xfrm>
                <a:off x="2112" y="156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6" name="Line 81"/>
              <p:cNvSpPr>
                <a:spLocks noChangeShapeType="1"/>
              </p:cNvSpPr>
              <p:nvPr/>
            </p:nvSpPr>
            <p:spPr bwMode="auto">
              <a:xfrm>
                <a:off x="2112" y="170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00" name="Group 78"/>
            <p:cNvGrpSpPr>
              <a:grpSpLocks/>
            </p:cNvGrpSpPr>
            <p:nvPr/>
          </p:nvGrpSpPr>
          <p:grpSpPr bwMode="auto">
            <a:xfrm>
              <a:off x="4269899" y="2936901"/>
              <a:ext cx="351656" cy="400174"/>
              <a:chOff x="2112" y="1564"/>
              <a:chExt cx="144" cy="136"/>
            </a:xfrm>
          </p:grpSpPr>
          <p:sp>
            <p:nvSpPr>
              <p:cNvPr id="121" name="Rectangle 79"/>
              <p:cNvSpPr>
                <a:spLocks noChangeArrowheads="1"/>
              </p:cNvSpPr>
              <p:nvPr/>
            </p:nvSpPr>
            <p:spPr bwMode="auto">
              <a:xfrm>
                <a:off x="2112" y="1584"/>
                <a:ext cx="144" cy="96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50000">
                    <a:srgbClr val="FFFFCC"/>
                  </a:gs>
                  <a:gs pos="100000">
                    <a:srgbClr val="FFFF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2" name="Line 80"/>
              <p:cNvSpPr>
                <a:spLocks noChangeShapeType="1"/>
              </p:cNvSpPr>
              <p:nvPr/>
            </p:nvSpPr>
            <p:spPr bwMode="auto">
              <a:xfrm>
                <a:off x="2112" y="156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" name="Line 81"/>
              <p:cNvSpPr>
                <a:spLocks noChangeShapeType="1"/>
              </p:cNvSpPr>
              <p:nvPr/>
            </p:nvSpPr>
            <p:spPr bwMode="auto">
              <a:xfrm>
                <a:off x="2112" y="170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01" name="Group 72"/>
            <p:cNvGrpSpPr>
              <a:grpSpLocks/>
            </p:cNvGrpSpPr>
            <p:nvPr/>
          </p:nvGrpSpPr>
          <p:grpSpPr bwMode="auto">
            <a:xfrm>
              <a:off x="3253403" y="3057103"/>
              <a:ext cx="381000" cy="152400"/>
              <a:chOff x="2592" y="1584"/>
              <a:chExt cx="240" cy="96"/>
            </a:xfrm>
          </p:grpSpPr>
          <p:sp>
            <p:nvSpPr>
              <p:cNvPr id="116" name="Rectangle 73"/>
              <p:cNvSpPr>
                <a:spLocks noChangeArrowheads="1"/>
              </p:cNvSpPr>
              <p:nvPr/>
            </p:nvSpPr>
            <p:spPr bwMode="auto">
              <a:xfrm>
                <a:off x="2640" y="1584"/>
                <a:ext cx="144" cy="96"/>
              </a:xfrm>
              <a:prstGeom prst="rect">
                <a:avLst/>
              </a:prstGeom>
              <a:gradFill rotWithShape="1">
                <a:gsLst>
                  <a:gs pos="0">
                    <a:srgbClr val="FF3300"/>
                  </a:gs>
                  <a:gs pos="50000">
                    <a:srgbClr val="FF6600"/>
                  </a:gs>
                  <a:gs pos="100000">
                    <a:srgbClr val="FF33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7" name="Rectangle 74"/>
              <p:cNvSpPr>
                <a:spLocks noChangeArrowheads="1"/>
              </p:cNvSpPr>
              <p:nvPr/>
            </p:nvSpPr>
            <p:spPr bwMode="auto">
              <a:xfrm rot="5400000">
                <a:off x="2760" y="1608"/>
                <a:ext cx="96" cy="48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8" name="Rectangle 75"/>
              <p:cNvSpPr>
                <a:spLocks noChangeArrowheads="1"/>
              </p:cNvSpPr>
              <p:nvPr/>
            </p:nvSpPr>
            <p:spPr bwMode="auto">
              <a:xfrm rot="5400000">
                <a:off x="2568" y="1608"/>
                <a:ext cx="96" cy="48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9" name="Line 76"/>
              <p:cNvSpPr>
                <a:spLocks noChangeShapeType="1"/>
              </p:cNvSpPr>
              <p:nvPr/>
            </p:nvSpPr>
            <p:spPr bwMode="auto">
              <a:xfrm>
                <a:off x="2592" y="1584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0" name="Line 77"/>
              <p:cNvSpPr>
                <a:spLocks noChangeShapeType="1"/>
              </p:cNvSpPr>
              <p:nvPr/>
            </p:nvSpPr>
            <p:spPr bwMode="auto">
              <a:xfrm>
                <a:off x="2784" y="1584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02" name="Group 72"/>
            <p:cNvGrpSpPr>
              <a:grpSpLocks/>
            </p:cNvGrpSpPr>
            <p:nvPr/>
          </p:nvGrpSpPr>
          <p:grpSpPr bwMode="auto">
            <a:xfrm rot="5400000">
              <a:off x="3586778" y="3448000"/>
              <a:ext cx="381000" cy="152400"/>
              <a:chOff x="2592" y="1584"/>
              <a:chExt cx="240" cy="96"/>
            </a:xfrm>
          </p:grpSpPr>
          <p:sp>
            <p:nvSpPr>
              <p:cNvPr id="111" name="Rectangle 73"/>
              <p:cNvSpPr>
                <a:spLocks noChangeArrowheads="1"/>
              </p:cNvSpPr>
              <p:nvPr/>
            </p:nvSpPr>
            <p:spPr bwMode="auto">
              <a:xfrm>
                <a:off x="2640" y="1584"/>
                <a:ext cx="144" cy="96"/>
              </a:xfrm>
              <a:prstGeom prst="rect">
                <a:avLst/>
              </a:prstGeom>
              <a:gradFill rotWithShape="1">
                <a:gsLst>
                  <a:gs pos="0">
                    <a:srgbClr val="FF3300"/>
                  </a:gs>
                  <a:gs pos="50000">
                    <a:srgbClr val="FF6600"/>
                  </a:gs>
                  <a:gs pos="100000">
                    <a:srgbClr val="FF33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2" name="Rectangle 74"/>
              <p:cNvSpPr>
                <a:spLocks noChangeArrowheads="1"/>
              </p:cNvSpPr>
              <p:nvPr/>
            </p:nvSpPr>
            <p:spPr bwMode="auto">
              <a:xfrm rot="5400000">
                <a:off x="2760" y="1608"/>
                <a:ext cx="96" cy="48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" name="Rectangle 75"/>
              <p:cNvSpPr>
                <a:spLocks noChangeArrowheads="1"/>
              </p:cNvSpPr>
              <p:nvPr/>
            </p:nvSpPr>
            <p:spPr bwMode="auto">
              <a:xfrm rot="5400000">
                <a:off x="2568" y="1608"/>
                <a:ext cx="96" cy="48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4" name="Line 76"/>
              <p:cNvSpPr>
                <a:spLocks noChangeShapeType="1"/>
              </p:cNvSpPr>
              <p:nvPr/>
            </p:nvSpPr>
            <p:spPr bwMode="auto">
              <a:xfrm>
                <a:off x="2592" y="1584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5" name="Line 77"/>
              <p:cNvSpPr>
                <a:spLocks noChangeShapeType="1"/>
              </p:cNvSpPr>
              <p:nvPr/>
            </p:nvSpPr>
            <p:spPr bwMode="auto">
              <a:xfrm>
                <a:off x="2784" y="1584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03" name="Group 78"/>
            <p:cNvGrpSpPr>
              <a:grpSpLocks/>
            </p:cNvGrpSpPr>
            <p:nvPr/>
          </p:nvGrpSpPr>
          <p:grpSpPr bwMode="auto">
            <a:xfrm>
              <a:off x="2376731" y="2875111"/>
              <a:ext cx="228600" cy="215900"/>
              <a:chOff x="2112" y="1564"/>
              <a:chExt cx="144" cy="136"/>
            </a:xfrm>
          </p:grpSpPr>
          <p:sp>
            <p:nvSpPr>
              <p:cNvPr id="108" name="Rectangle 79"/>
              <p:cNvSpPr>
                <a:spLocks noChangeArrowheads="1"/>
              </p:cNvSpPr>
              <p:nvPr/>
            </p:nvSpPr>
            <p:spPr bwMode="auto">
              <a:xfrm>
                <a:off x="2112" y="1584"/>
                <a:ext cx="144" cy="96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50000">
                    <a:srgbClr val="FFFFCC"/>
                  </a:gs>
                  <a:gs pos="100000">
                    <a:srgbClr val="FFFF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9" name="Line 80"/>
              <p:cNvSpPr>
                <a:spLocks noChangeShapeType="1"/>
              </p:cNvSpPr>
              <p:nvPr/>
            </p:nvSpPr>
            <p:spPr bwMode="auto">
              <a:xfrm>
                <a:off x="2112" y="156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" name="Line 81"/>
              <p:cNvSpPr>
                <a:spLocks noChangeShapeType="1"/>
              </p:cNvSpPr>
              <p:nvPr/>
            </p:nvSpPr>
            <p:spPr bwMode="auto">
              <a:xfrm>
                <a:off x="2112" y="170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04" name="Rectangle 98"/>
            <p:cNvSpPr>
              <a:spLocks noChangeArrowheads="1"/>
            </p:cNvSpPr>
            <p:nvPr/>
          </p:nvSpPr>
          <p:spPr bwMode="auto">
            <a:xfrm rot="5400000">
              <a:off x="2091750" y="2903562"/>
              <a:ext cx="152400" cy="1524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5" name="Line 99"/>
            <p:cNvSpPr>
              <a:spLocks noChangeShapeType="1"/>
            </p:cNvSpPr>
            <p:nvPr/>
          </p:nvSpPr>
          <p:spPr bwMode="auto">
            <a:xfrm>
              <a:off x="2091750" y="2903562"/>
              <a:ext cx="1524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" name="Freeform 217"/>
            <p:cNvSpPr>
              <a:spLocks/>
            </p:cNvSpPr>
            <p:nvPr/>
          </p:nvSpPr>
          <p:spPr bwMode="auto">
            <a:xfrm>
              <a:off x="1787654" y="3141083"/>
              <a:ext cx="5022104" cy="2892325"/>
            </a:xfrm>
            <a:custGeom>
              <a:avLst/>
              <a:gdLst>
                <a:gd name="connsiteX0" fmla="*/ 12333 w 12333"/>
                <a:gd name="connsiteY0" fmla="*/ 6678 h 9064"/>
                <a:gd name="connsiteX1" fmla="*/ 3144 w 12333"/>
                <a:gd name="connsiteY1" fmla="*/ 8984 h 9064"/>
                <a:gd name="connsiteX2" fmla="*/ 480 w 12333"/>
                <a:gd name="connsiteY2" fmla="*/ 6197 h 9064"/>
                <a:gd name="connsiteX3" fmla="*/ 233 w 12333"/>
                <a:gd name="connsiteY3" fmla="*/ 0 h 9064"/>
                <a:gd name="connsiteX0" fmla="*/ 10000 w 10000"/>
                <a:gd name="connsiteY0" fmla="*/ 7368 h 10000"/>
                <a:gd name="connsiteX1" fmla="*/ 2549 w 10000"/>
                <a:gd name="connsiteY1" fmla="*/ 9912 h 10000"/>
                <a:gd name="connsiteX2" fmla="*/ 389 w 10000"/>
                <a:gd name="connsiteY2" fmla="*/ 6837 h 10000"/>
                <a:gd name="connsiteX3" fmla="*/ 189 w 10000"/>
                <a:gd name="connsiteY3" fmla="*/ 0 h 10000"/>
                <a:gd name="connsiteX0" fmla="*/ 8514 w 8514"/>
                <a:gd name="connsiteY0" fmla="*/ 2255 h 10676"/>
                <a:gd name="connsiteX1" fmla="*/ 2549 w 8514"/>
                <a:gd name="connsiteY1" fmla="*/ 9912 h 10676"/>
                <a:gd name="connsiteX2" fmla="*/ 389 w 8514"/>
                <a:gd name="connsiteY2" fmla="*/ 6837 h 10676"/>
                <a:gd name="connsiteX3" fmla="*/ 189 w 8514"/>
                <a:gd name="connsiteY3" fmla="*/ 0 h 10676"/>
                <a:gd name="connsiteX0" fmla="*/ 10000 w 10374"/>
                <a:gd name="connsiteY0" fmla="*/ 2112 h 9579"/>
                <a:gd name="connsiteX1" fmla="*/ 9206 w 10374"/>
                <a:gd name="connsiteY1" fmla="*/ 4633 h 9579"/>
                <a:gd name="connsiteX2" fmla="*/ 2994 w 10374"/>
                <a:gd name="connsiteY2" fmla="*/ 9284 h 9579"/>
                <a:gd name="connsiteX3" fmla="*/ 457 w 10374"/>
                <a:gd name="connsiteY3" fmla="*/ 6404 h 9579"/>
                <a:gd name="connsiteX4" fmla="*/ 222 w 10374"/>
                <a:gd name="connsiteY4" fmla="*/ 0 h 9579"/>
                <a:gd name="connsiteX0" fmla="*/ 11628 w 11628"/>
                <a:gd name="connsiteY0" fmla="*/ 0 h 15163"/>
                <a:gd name="connsiteX1" fmla="*/ 8874 w 11628"/>
                <a:gd name="connsiteY1" fmla="*/ 10000 h 15163"/>
                <a:gd name="connsiteX2" fmla="*/ 2886 w 11628"/>
                <a:gd name="connsiteY2" fmla="*/ 14855 h 15163"/>
                <a:gd name="connsiteX3" fmla="*/ 441 w 11628"/>
                <a:gd name="connsiteY3" fmla="*/ 11848 h 15163"/>
                <a:gd name="connsiteX4" fmla="*/ 214 w 11628"/>
                <a:gd name="connsiteY4" fmla="*/ 5163 h 15163"/>
                <a:gd name="connsiteX0" fmla="*/ 11628 w 12240"/>
                <a:gd name="connsiteY0" fmla="*/ 0 h 15163"/>
                <a:gd name="connsiteX1" fmla="*/ 11781 w 12240"/>
                <a:gd name="connsiteY1" fmla="*/ 1842 h 15163"/>
                <a:gd name="connsiteX2" fmla="*/ 8874 w 12240"/>
                <a:gd name="connsiteY2" fmla="*/ 10000 h 15163"/>
                <a:gd name="connsiteX3" fmla="*/ 2886 w 12240"/>
                <a:gd name="connsiteY3" fmla="*/ 14855 h 15163"/>
                <a:gd name="connsiteX4" fmla="*/ 441 w 12240"/>
                <a:gd name="connsiteY4" fmla="*/ 11848 h 15163"/>
                <a:gd name="connsiteX5" fmla="*/ 214 w 12240"/>
                <a:gd name="connsiteY5" fmla="*/ 5163 h 15163"/>
                <a:gd name="connsiteX0" fmla="*/ 11628 w 12036"/>
                <a:gd name="connsiteY0" fmla="*/ 0 h 15163"/>
                <a:gd name="connsiteX1" fmla="*/ 10404 w 12036"/>
                <a:gd name="connsiteY1" fmla="*/ 527 h 15163"/>
                <a:gd name="connsiteX2" fmla="*/ 11781 w 12036"/>
                <a:gd name="connsiteY2" fmla="*/ 1842 h 15163"/>
                <a:gd name="connsiteX3" fmla="*/ 8874 w 12036"/>
                <a:gd name="connsiteY3" fmla="*/ 10000 h 15163"/>
                <a:gd name="connsiteX4" fmla="*/ 2886 w 12036"/>
                <a:gd name="connsiteY4" fmla="*/ 14855 h 15163"/>
                <a:gd name="connsiteX5" fmla="*/ 441 w 12036"/>
                <a:gd name="connsiteY5" fmla="*/ 11848 h 15163"/>
                <a:gd name="connsiteX6" fmla="*/ 214 w 12036"/>
                <a:gd name="connsiteY6" fmla="*/ 5163 h 15163"/>
                <a:gd name="connsiteX0" fmla="*/ 9639 w 12036"/>
                <a:gd name="connsiteY0" fmla="*/ 307 h 14943"/>
                <a:gd name="connsiteX1" fmla="*/ 10404 w 12036"/>
                <a:gd name="connsiteY1" fmla="*/ 307 h 14943"/>
                <a:gd name="connsiteX2" fmla="*/ 11781 w 12036"/>
                <a:gd name="connsiteY2" fmla="*/ 1622 h 14943"/>
                <a:gd name="connsiteX3" fmla="*/ 8874 w 12036"/>
                <a:gd name="connsiteY3" fmla="*/ 9780 h 14943"/>
                <a:gd name="connsiteX4" fmla="*/ 2886 w 12036"/>
                <a:gd name="connsiteY4" fmla="*/ 14635 h 14943"/>
                <a:gd name="connsiteX5" fmla="*/ 441 w 12036"/>
                <a:gd name="connsiteY5" fmla="*/ 11628 h 14943"/>
                <a:gd name="connsiteX6" fmla="*/ 214 w 12036"/>
                <a:gd name="connsiteY6" fmla="*/ 4943 h 14943"/>
                <a:gd name="connsiteX0" fmla="*/ 9639 w 12036"/>
                <a:gd name="connsiteY0" fmla="*/ 307 h 14943"/>
                <a:gd name="connsiteX1" fmla="*/ 10404 w 12036"/>
                <a:gd name="connsiteY1" fmla="*/ 307 h 14943"/>
                <a:gd name="connsiteX2" fmla="*/ 11781 w 12036"/>
                <a:gd name="connsiteY2" fmla="*/ 1622 h 14943"/>
                <a:gd name="connsiteX3" fmla="*/ 8874 w 12036"/>
                <a:gd name="connsiteY3" fmla="*/ 9780 h 14943"/>
                <a:gd name="connsiteX4" fmla="*/ 2886 w 12036"/>
                <a:gd name="connsiteY4" fmla="*/ 14635 h 14943"/>
                <a:gd name="connsiteX5" fmla="*/ 441 w 12036"/>
                <a:gd name="connsiteY5" fmla="*/ 11628 h 14943"/>
                <a:gd name="connsiteX6" fmla="*/ 214 w 12036"/>
                <a:gd name="connsiteY6" fmla="*/ 4943 h 14943"/>
                <a:gd name="connsiteX0" fmla="*/ 9639 w 12036"/>
                <a:gd name="connsiteY0" fmla="*/ 264 h 14900"/>
                <a:gd name="connsiteX1" fmla="*/ 10404 w 12036"/>
                <a:gd name="connsiteY1" fmla="*/ 264 h 14900"/>
                <a:gd name="connsiteX2" fmla="*/ 11781 w 12036"/>
                <a:gd name="connsiteY2" fmla="*/ 1579 h 14900"/>
                <a:gd name="connsiteX3" fmla="*/ 8874 w 12036"/>
                <a:gd name="connsiteY3" fmla="*/ 9737 h 14900"/>
                <a:gd name="connsiteX4" fmla="*/ 2886 w 12036"/>
                <a:gd name="connsiteY4" fmla="*/ 14592 h 14900"/>
                <a:gd name="connsiteX5" fmla="*/ 441 w 12036"/>
                <a:gd name="connsiteY5" fmla="*/ 11585 h 14900"/>
                <a:gd name="connsiteX6" fmla="*/ 214 w 12036"/>
                <a:gd name="connsiteY6" fmla="*/ 4900 h 14900"/>
                <a:gd name="connsiteX0" fmla="*/ 9639 w 12036"/>
                <a:gd name="connsiteY0" fmla="*/ 264 h 14900"/>
                <a:gd name="connsiteX1" fmla="*/ 10404 w 12036"/>
                <a:gd name="connsiteY1" fmla="*/ 264 h 14900"/>
                <a:gd name="connsiteX2" fmla="*/ 11781 w 12036"/>
                <a:gd name="connsiteY2" fmla="*/ 1579 h 14900"/>
                <a:gd name="connsiteX3" fmla="*/ 8874 w 12036"/>
                <a:gd name="connsiteY3" fmla="*/ 9737 h 14900"/>
                <a:gd name="connsiteX4" fmla="*/ 2886 w 12036"/>
                <a:gd name="connsiteY4" fmla="*/ 14592 h 14900"/>
                <a:gd name="connsiteX5" fmla="*/ 441 w 12036"/>
                <a:gd name="connsiteY5" fmla="*/ 11585 h 14900"/>
                <a:gd name="connsiteX6" fmla="*/ 214 w 12036"/>
                <a:gd name="connsiteY6" fmla="*/ 4900 h 14900"/>
                <a:gd name="connsiteX0" fmla="*/ 9639 w 11118"/>
                <a:gd name="connsiteY0" fmla="*/ 41 h 14677"/>
                <a:gd name="connsiteX1" fmla="*/ 10404 w 11118"/>
                <a:gd name="connsiteY1" fmla="*/ 41 h 14677"/>
                <a:gd name="connsiteX2" fmla="*/ 10863 w 11118"/>
                <a:gd name="connsiteY2" fmla="*/ 3461 h 14677"/>
                <a:gd name="connsiteX3" fmla="*/ 8874 w 11118"/>
                <a:gd name="connsiteY3" fmla="*/ 9514 h 14677"/>
                <a:gd name="connsiteX4" fmla="*/ 2886 w 11118"/>
                <a:gd name="connsiteY4" fmla="*/ 14369 h 14677"/>
                <a:gd name="connsiteX5" fmla="*/ 441 w 11118"/>
                <a:gd name="connsiteY5" fmla="*/ 11362 h 14677"/>
                <a:gd name="connsiteX6" fmla="*/ 214 w 11118"/>
                <a:gd name="connsiteY6" fmla="*/ 4677 h 14677"/>
                <a:gd name="connsiteX0" fmla="*/ 9639 w 11067"/>
                <a:gd name="connsiteY0" fmla="*/ 42 h 14678"/>
                <a:gd name="connsiteX1" fmla="*/ 10098 w 11067"/>
                <a:gd name="connsiteY1" fmla="*/ 41 h 14678"/>
                <a:gd name="connsiteX2" fmla="*/ 10863 w 11067"/>
                <a:gd name="connsiteY2" fmla="*/ 3462 h 14678"/>
                <a:gd name="connsiteX3" fmla="*/ 8874 w 11067"/>
                <a:gd name="connsiteY3" fmla="*/ 9515 h 14678"/>
                <a:gd name="connsiteX4" fmla="*/ 2886 w 11067"/>
                <a:gd name="connsiteY4" fmla="*/ 14370 h 14678"/>
                <a:gd name="connsiteX5" fmla="*/ 441 w 11067"/>
                <a:gd name="connsiteY5" fmla="*/ 11363 h 14678"/>
                <a:gd name="connsiteX6" fmla="*/ 214 w 11067"/>
                <a:gd name="connsiteY6" fmla="*/ 4678 h 14678"/>
                <a:gd name="connsiteX0" fmla="*/ 9639 w 10914"/>
                <a:gd name="connsiteY0" fmla="*/ 42 h 14678"/>
                <a:gd name="connsiteX1" fmla="*/ 10098 w 10914"/>
                <a:gd name="connsiteY1" fmla="*/ 41 h 14678"/>
                <a:gd name="connsiteX2" fmla="*/ 10710 w 10914"/>
                <a:gd name="connsiteY2" fmla="*/ 3725 h 14678"/>
                <a:gd name="connsiteX3" fmla="*/ 8874 w 10914"/>
                <a:gd name="connsiteY3" fmla="*/ 9515 h 14678"/>
                <a:gd name="connsiteX4" fmla="*/ 2886 w 10914"/>
                <a:gd name="connsiteY4" fmla="*/ 14370 h 14678"/>
                <a:gd name="connsiteX5" fmla="*/ 441 w 10914"/>
                <a:gd name="connsiteY5" fmla="*/ 11363 h 14678"/>
                <a:gd name="connsiteX6" fmla="*/ 214 w 10914"/>
                <a:gd name="connsiteY6" fmla="*/ 4678 h 14678"/>
                <a:gd name="connsiteX0" fmla="*/ 9639 w 11169"/>
                <a:gd name="connsiteY0" fmla="*/ 42 h 14722"/>
                <a:gd name="connsiteX1" fmla="*/ 10098 w 11169"/>
                <a:gd name="connsiteY1" fmla="*/ 41 h 14722"/>
                <a:gd name="connsiteX2" fmla="*/ 10710 w 11169"/>
                <a:gd name="connsiteY2" fmla="*/ 3725 h 14722"/>
                <a:gd name="connsiteX3" fmla="*/ 7344 w 11169"/>
                <a:gd name="connsiteY3" fmla="*/ 9251 h 14722"/>
                <a:gd name="connsiteX4" fmla="*/ 2886 w 11169"/>
                <a:gd name="connsiteY4" fmla="*/ 14370 h 14722"/>
                <a:gd name="connsiteX5" fmla="*/ 441 w 11169"/>
                <a:gd name="connsiteY5" fmla="*/ 11363 h 14722"/>
                <a:gd name="connsiteX6" fmla="*/ 214 w 11169"/>
                <a:gd name="connsiteY6" fmla="*/ 4678 h 14722"/>
                <a:gd name="connsiteX0" fmla="*/ 11016 w 12546"/>
                <a:gd name="connsiteY0" fmla="*/ 42 h 14722"/>
                <a:gd name="connsiteX1" fmla="*/ 11475 w 12546"/>
                <a:gd name="connsiteY1" fmla="*/ 41 h 14722"/>
                <a:gd name="connsiteX2" fmla="*/ 12087 w 12546"/>
                <a:gd name="connsiteY2" fmla="*/ 3725 h 14722"/>
                <a:gd name="connsiteX3" fmla="*/ 8721 w 12546"/>
                <a:gd name="connsiteY3" fmla="*/ 9251 h 14722"/>
                <a:gd name="connsiteX4" fmla="*/ 4263 w 12546"/>
                <a:gd name="connsiteY4" fmla="*/ 14370 h 14722"/>
                <a:gd name="connsiteX5" fmla="*/ 1818 w 12546"/>
                <a:gd name="connsiteY5" fmla="*/ 11363 h 14722"/>
                <a:gd name="connsiteX6" fmla="*/ 0 w 12546"/>
                <a:gd name="connsiteY6" fmla="*/ 304 h 14722"/>
                <a:gd name="connsiteX0" fmla="*/ 11267 w 12797"/>
                <a:gd name="connsiteY0" fmla="*/ 42 h 14721"/>
                <a:gd name="connsiteX1" fmla="*/ 11726 w 12797"/>
                <a:gd name="connsiteY1" fmla="*/ 41 h 14721"/>
                <a:gd name="connsiteX2" fmla="*/ 12338 w 12797"/>
                <a:gd name="connsiteY2" fmla="*/ 3725 h 14721"/>
                <a:gd name="connsiteX3" fmla="*/ 8972 w 12797"/>
                <a:gd name="connsiteY3" fmla="*/ 9251 h 14721"/>
                <a:gd name="connsiteX4" fmla="*/ 4514 w 12797"/>
                <a:gd name="connsiteY4" fmla="*/ 14370 h 14721"/>
                <a:gd name="connsiteX5" fmla="*/ 710 w 12797"/>
                <a:gd name="connsiteY5" fmla="*/ 7146 h 14721"/>
                <a:gd name="connsiteX6" fmla="*/ 251 w 12797"/>
                <a:gd name="connsiteY6" fmla="*/ 304 h 14721"/>
                <a:gd name="connsiteX0" fmla="*/ 11245 w 12775"/>
                <a:gd name="connsiteY0" fmla="*/ 42 h 11970"/>
                <a:gd name="connsiteX1" fmla="*/ 11704 w 12775"/>
                <a:gd name="connsiteY1" fmla="*/ 41 h 11970"/>
                <a:gd name="connsiteX2" fmla="*/ 12316 w 12775"/>
                <a:gd name="connsiteY2" fmla="*/ 3725 h 11970"/>
                <a:gd name="connsiteX3" fmla="*/ 8950 w 12775"/>
                <a:gd name="connsiteY3" fmla="*/ 9251 h 11970"/>
                <a:gd name="connsiteX4" fmla="*/ 4360 w 12775"/>
                <a:gd name="connsiteY4" fmla="*/ 11619 h 11970"/>
                <a:gd name="connsiteX5" fmla="*/ 688 w 12775"/>
                <a:gd name="connsiteY5" fmla="*/ 7146 h 11970"/>
                <a:gd name="connsiteX6" fmla="*/ 229 w 12775"/>
                <a:gd name="connsiteY6" fmla="*/ 304 h 11970"/>
                <a:gd name="connsiteX0" fmla="*/ 11245 w 12587"/>
                <a:gd name="connsiteY0" fmla="*/ 42 h 11970"/>
                <a:gd name="connsiteX1" fmla="*/ 11704 w 12587"/>
                <a:gd name="connsiteY1" fmla="*/ 41 h 11970"/>
                <a:gd name="connsiteX2" fmla="*/ 12128 w 12587"/>
                <a:gd name="connsiteY2" fmla="*/ 3897 h 11970"/>
                <a:gd name="connsiteX3" fmla="*/ 8950 w 12587"/>
                <a:gd name="connsiteY3" fmla="*/ 9251 h 11970"/>
                <a:gd name="connsiteX4" fmla="*/ 4360 w 12587"/>
                <a:gd name="connsiteY4" fmla="*/ 11619 h 11970"/>
                <a:gd name="connsiteX5" fmla="*/ 688 w 12587"/>
                <a:gd name="connsiteY5" fmla="*/ 7146 h 11970"/>
                <a:gd name="connsiteX6" fmla="*/ 229 w 12587"/>
                <a:gd name="connsiteY6" fmla="*/ 304 h 11970"/>
                <a:gd name="connsiteX0" fmla="*/ 11245 w 12593"/>
                <a:gd name="connsiteY0" fmla="*/ 42 h 11911"/>
                <a:gd name="connsiteX1" fmla="*/ 11704 w 12593"/>
                <a:gd name="connsiteY1" fmla="*/ 41 h 11911"/>
                <a:gd name="connsiteX2" fmla="*/ 12128 w 12593"/>
                <a:gd name="connsiteY2" fmla="*/ 3897 h 11911"/>
                <a:gd name="connsiteX3" fmla="*/ 8915 w 12593"/>
                <a:gd name="connsiteY3" fmla="*/ 8896 h 11911"/>
                <a:gd name="connsiteX4" fmla="*/ 4360 w 12593"/>
                <a:gd name="connsiteY4" fmla="*/ 11619 h 11911"/>
                <a:gd name="connsiteX5" fmla="*/ 688 w 12593"/>
                <a:gd name="connsiteY5" fmla="*/ 7146 h 11911"/>
                <a:gd name="connsiteX6" fmla="*/ 229 w 12593"/>
                <a:gd name="connsiteY6" fmla="*/ 304 h 11911"/>
                <a:gd name="connsiteX0" fmla="*/ 11240 w 12588"/>
                <a:gd name="connsiteY0" fmla="*/ 42 h 11556"/>
                <a:gd name="connsiteX1" fmla="*/ 11699 w 12588"/>
                <a:gd name="connsiteY1" fmla="*/ 41 h 11556"/>
                <a:gd name="connsiteX2" fmla="*/ 12123 w 12588"/>
                <a:gd name="connsiteY2" fmla="*/ 3897 h 11556"/>
                <a:gd name="connsiteX3" fmla="*/ 8910 w 12588"/>
                <a:gd name="connsiteY3" fmla="*/ 8896 h 11556"/>
                <a:gd name="connsiteX4" fmla="*/ 4320 w 12588"/>
                <a:gd name="connsiteY4" fmla="*/ 11264 h 11556"/>
                <a:gd name="connsiteX5" fmla="*/ 683 w 12588"/>
                <a:gd name="connsiteY5" fmla="*/ 7146 h 11556"/>
                <a:gd name="connsiteX6" fmla="*/ 224 w 12588"/>
                <a:gd name="connsiteY6" fmla="*/ 304 h 11556"/>
                <a:gd name="connsiteX0" fmla="*/ 11123 w 12471"/>
                <a:gd name="connsiteY0" fmla="*/ 42 h 11527"/>
                <a:gd name="connsiteX1" fmla="*/ 11582 w 12471"/>
                <a:gd name="connsiteY1" fmla="*/ 41 h 11527"/>
                <a:gd name="connsiteX2" fmla="*/ 12006 w 12471"/>
                <a:gd name="connsiteY2" fmla="*/ 3897 h 11527"/>
                <a:gd name="connsiteX3" fmla="*/ 8793 w 12471"/>
                <a:gd name="connsiteY3" fmla="*/ 8896 h 11527"/>
                <a:gd name="connsiteX4" fmla="*/ 4203 w 12471"/>
                <a:gd name="connsiteY4" fmla="*/ 11264 h 11527"/>
                <a:gd name="connsiteX5" fmla="*/ 683 w 12471"/>
                <a:gd name="connsiteY5" fmla="*/ 7317 h 11527"/>
                <a:gd name="connsiteX6" fmla="*/ 107 w 12471"/>
                <a:gd name="connsiteY6" fmla="*/ 304 h 11527"/>
                <a:gd name="connsiteX0" fmla="*/ 11103 w 12451"/>
                <a:gd name="connsiteY0" fmla="*/ 42 h 11527"/>
                <a:gd name="connsiteX1" fmla="*/ 11562 w 12451"/>
                <a:gd name="connsiteY1" fmla="*/ 41 h 11527"/>
                <a:gd name="connsiteX2" fmla="*/ 11986 w 12451"/>
                <a:gd name="connsiteY2" fmla="*/ 3897 h 11527"/>
                <a:gd name="connsiteX3" fmla="*/ 8773 w 12451"/>
                <a:gd name="connsiteY3" fmla="*/ 8896 h 11527"/>
                <a:gd name="connsiteX4" fmla="*/ 4183 w 12451"/>
                <a:gd name="connsiteY4" fmla="*/ 11264 h 11527"/>
                <a:gd name="connsiteX5" fmla="*/ 663 w 12451"/>
                <a:gd name="connsiteY5" fmla="*/ 7317 h 11527"/>
                <a:gd name="connsiteX6" fmla="*/ 204 w 12451"/>
                <a:gd name="connsiteY6" fmla="*/ 213 h 11527"/>
                <a:gd name="connsiteX0" fmla="*/ 11256 w 12604"/>
                <a:gd name="connsiteY0" fmla="*/ 42 h 11615"/>
                <a:gd name="connsiteX1" fmla="*/ 11715 w 12604"/>
                <a:gd name="connsiteY1" fmla="*/ 41 h 11615"/>
                <a:gd name="connsiteX2" fmla="*/ 12139 w 12604"/>
                <a:gd name="connsiteY2" fmla="*/ 3897 h 11615"/>
                <a:gd name="connsiteX3" fmla="*/ 8926 w 12604"/>
                <a:gd name="connsiteY3" fmla="*/ 8896 h 11615"/>
                <a:gd name="connsiteX4" fmla="*/ 4336 w 12604"/>
                <a:gd name="connsiteY4" fmla="*/ 11264 h 11615"/>
                <a:gd name="connsiteX5" fmla="*/ 663 w 12604"/>
                <a:gd name="connsiteY5" fmla="*/ 6791 h 11615"/>
                <a:gd name="connsiteX6" fmla="*/ 357 w 12604"/>
                <a:gd name="connsiteY6" fmla="*/ 213 h 11615"/>
                <a:gd name="connsiteX0" fmla="*/ 11256 w 12578"/>
                <a:gd name="connsiteY0" fmla="*/ 42 h 11615"/>
                <a:gd name="connsiteX1" fmla="*/ 11715 w 12578"/>
                <a:gd name="connsiteY1" fmla="*/ 41 h 11615"/>
                <a:gd name="connsiteX2" fmla="*/ 12139 w 12578"/>
                <a:gd name="connsiteY2" fmla="*/ 3897 h 11615"/>
                <a:gd name="connsiteX3" fmla="*/ 9079 w 12578"/>
                <a:gd name="connsiteY3" fmla="*/ 8896 h 11615"/>
                <a:gd name="connsiteX4" fmla="*/ 4336 w 12578"/>
                <a:gd name="connsiteY4" fmla="*/ 11264 h 11615"/>
                <a:gd name="connsiteX5" fmla="*/ 663 w 12578"/>
                <a:gd name="connsiteY5" fmla="*/ 6791 h 11615"/>
                <a:gd name="connsiteX6" fmla="*/ 357 w 12578"/>
                <a:gd name="connsiteY6" fmla="*/ 213 h 11615"/>
                <a:gd name="connsiteX0" fmla="*/ 11256 w 12578"/>
                <a:gd name="connsiteY0" fmla="*/ 42 h 11571"/>
                <a:gd name="connsiteX1" fmla="*/ 11715 w 12578"/>
                <a:gd name="connsiteY1" fmla="*/ 41 h 11571"/>
                <a:gd name="connsiteX2" fmla="*/ 12139 w 12578"/>
                <a:gd name="connsiteY2" fmla="*/ 3897 h 11571"/>
                <a:gd name="connsiteX3" fmla="*/ 9079 w 12578"/>
                <a:gd name="connsiteY3" fmla="*/ 8633 h 11571"/>
                <a:gd name="connsiteX4" fmla="*/ 4336 w 12578"/>
                <a:gd name="connsiteY4" fmla="*/ 11264 h 11571"/>
                <a:gd name="connsiteX5" fmla="*/ 663 w 12578"/>
                <a:gd name="connsiteY5" fmla="*/ 6791 h 11571"/>
                <a:gd name="connsiteX6" fmla="*/ 357 w 12578"/>
                <a:gd name="connsiteY6" fmla="*/ 213 h 11571"/>
                <a:gd name="connsiteX0" fmla="*/ 11256 w 12425"/>
                <a:gd name="connsiteY0" fmla="*/ 42 h 11571"/>
                <a:gd name="connsiteX1" fmla="*/ 11715 w 12425"/>
                <a:gd name="connsiteY1" fmla="*/ 41 h 11571"/>
                <a:gd name="connsiteX2" fmla="*/ 11986 w 12425"/>
                <a:gd name="connsiteY2" fmla="*/ 3897 h 11571"/>
                <a:gd name="connsiteX3" fmla="*/ 9079 w 12425"/>
                <a:gd name="connsiteY3" fmla="*/ 8633 h 11571"/>
                <a:gd name="connsiteX4" fmla="*/ 4336 w 12425"/>
                <a:gd name="connsiteY4" fmla="*/ 11264 h 11571"/>
                <a:gd name="connsiteX5" fmla="*/ 663 w 12425"/>
                <a:gd name="connsiteY5" fmla="*/ 6791 h 11571"/>
                <a:gd name="connsiteX6" fmla="*/ 357 w 12425"/>
                <a:gd name="connsiteY6" fmla="*/ 213 h 11571"/>
                <a:gd name="connsiteX0" fmla="*/ 11256 w 12578"/>
                <a:gd name="connsiteY0" fmla="*/ 42 h 11571"/>
                <a:gd name="connsiteX1" fmla="*/ 11715 w 12578"/>
                <a:gd name="connsiteY1" fmla="*/ 41 h 11571"/>
                <a:gd name="connsiteX2" fmla="*/ 12139 w 12578"/>
                <a:gd name="connsiteY2" fmla="*/ 3634 h 11571"/>
                <a:gd name="connsiteX3" fmla="*/ 9079 w 12578"/>
                <a:gd name="connsiteY3" fmla="*/ 8633 h 11571"/>
                <a:gd name="connsiteX4" fmla="*/ 4336 w 12578"/>
                <a:gd name="connsiteY4" fmla="*/ 11264 h 11571"/>
                <a:gd name="connsiteX5" fmla="*/ 663 w 12578"/>
                <a:gd name="connsiteY5" fmla="*/ 6791 h 11571"/>
                <a:gd name="connsiteX6" fmla="*/ 357 w 12578"/>
                <a:gd name="connsiteY6" fmla="*/ 213 h 11571"/>
                <a:gd name="connsiteX0" fmla="*/ 11256 w 12578"/>
                <a:gd name="connsiteY0" fmla="*/ 42 h 11571"/>
                <a:gd name="connsiteX1" fmla="*/ 11715 w 12578"/>
                <a:gd name="connsiteY1" fmla="*/ 41 h 11571"/>
                <a:gd name="connsiteX2" fmla="*/ 12139 w 12578"/>
                <a:gd name="connsiteY2" fmla="*/ 3634 h 11571"/>
                <a:gd name="connsiteX3" fmla="*/ 9079 w 12578"/>
                <a:gd name="connsiteY3" fmla="*/ 8633 h 11571"/>
                <a:gd name="connsiteX4" fmla="*/ 4336 w 12578"/>
                <a:gd name="connsiteY4" fmla="*/ 11264 h 11571"/>
                <a:gd name="connsiteX5" fmla="*/ 663 w 12578"/>
                <a:gd name="connsiteY5" fmla="*/ 6791 h 11571"/>
                <a:gd name="connsiteX6" fmla="*/ 357 w 12578"/>
                <a:gd name="connsiteY6" fmla="*/ 213 h 11571"/>
                <a:gd name="connsiteX0" fmla="*/ 11256 w 12324"/>
                <a:gd name="connsiteY0" fmla="*/ 42 h 11571"/>
                <a:gd name="connsiteX1" fmla="*/ 11715 w 12324"/>
                <a:gd name="connsiteY1" fmla="*/ 41 h 11571"/>
                <a:gd name="connsiteX2" fmla="*/ 11853 w 12324"/>
                <a:gd name="connsiteY2" fmla="*/ 3843 h 11571"/>
                <a:gd name="connsiteX3" fmla="*/ 9079 w 12324"/>
                <a:gd name="connsiteY3" fmla="*/ 8633 h 11571"/>
                <a:gd name="connsiteX4" fmla="*/ 4336 w 12324"/>
                <a:gd name="connsiteY4" fmla="*/ 11264 h 11571"/>
                <a:gd name="connsiteX5" fmla="*/ 663 w 12324"/>
                <a:gd name="connsiteY5" fmla="*/ 6791 h 11571"/>
                <a:gd name="connsiteX6" fmla="*/ 357 w 12324"/>
                <a:gd name="connsiteY6" fmla="*/ 213 h 11571"/>
                <a:gd name="connsiteX0" fmla="*/ 11256 w 12324"/>
                <a:gd name="connsiteY0" fmla="*/ 42 h 11518"/>
                <a:gd name="connsiteX1" fmla="*/ 11715 w 12324"/>
                <a:gd name="connsiteY1" fmla="*/ 41 h 11518"/>
                <a:gd name="connsiteX2" fmla="*/ 11853 w 12324"/>
                <a:gd name="connsiteY2" fmla="*/ 3843 h 11518"/>
                <a:gd name="connsiteX3" fmla="*/ 8946 w 12324"/>
                <a:gd name="connsiteY3" fmla="*/ 8316 h 11518"/>
                <a:gd name="connsiteX4" fmla="*/ 4336 w 12324"/>
                <a:gd name="connsiteY4" fmla="*/ 11264 h 11518"/>
                <a:gd name="connsiteX5" fmla="*/ 663 w 12324"/>
                <a:gd name="connsiteY5" fmla="*/ 6791 h 11518"/>
                <a:gd name="connsiteX6" fmla="*/ 357 w 12324"/>
                <a:gd name="connsiteY6" fmla="*/ 213 h 11518"/>
                <a:gd name="connsiteX0" fmla="*/ 11259 w 12327"/>
                <a:gd name="connsiteY0" fmla="*/ 42 h 11201"/>
                <a:gd name="connsiteX1" fmla="*/ 11718 w 12327"/>
                <a:gd name="connsiteY1" fmla="*/ 41 h 11201"/>
                <a:gd name="connsiteX2" fmla="*/ 11856 w 12327"/>
                <a:gd name="connsiteY2" fmla="*/ 3843 h 11201"/>
                <a:gd name="connsiteX3" fmla="*/ 8949 w 12327"/>
                <a:gd name="connsiteY3" fmla="*/ 8316 h 11201"/>
                <a:gd name="connsiteX4" fmla="*/ 4359 w 12327"/>
                <a:gd name="connsiteY4" fmla="*/ 10947 h 11201"/>
                <a:gd name="connsiteX5" fmla="*/ 666 w 12327"/>
                <a:gd name="connsiteY5" fmla="*/ 6791 h 11201"/>
                <a:gd name="connsiteX6" fmla="*/ 360 w 12327"/>
                <a:gd name="connsiteY6" fmla="*/ 213 h 11201"/>
                <a:gd name="connsiteX0" fmla="*/ 10932 w 12000"/>
                <a:gd name="connsiteY0" fmla="*/ 42 h 11210"/>
                <a:gd name="connsiteX1" fmla="*/ 11391 w 12000"/>
                <a:gd name="connsiteY1" fmla="*/ 41 h 11210"/>
                <a:gd name="connsiteX2" fmla="*/ 11529 w 12000"/>
                <a:gd name="connsiteY2" fmla="*/ 3843 h 11210"/>
                <a:gd name="connsiteX3" fmla="*/ 8622 w 12000"/>
                <a:gd name="connsiteY3" fmla="*/ 8316 h 11210"/>
                <a:gd name="connsiteX4" fmla="*/ 4032 w 12000"/>
                <a:gd name="connsiteY4" fmla="*/ 10947 h 11210"/>
                <a:gd name="connsiteX5" fmla="*/ 666 w 12000"/>
                <a:gd name="connsiteY5" fmla="*/ 6737 h 11210"/>
                <a:gd name="connsiteX6" fmla="*/ 33 w 12000"/>
                <a:gd name="connsiteY6" fmla="*/ 213 h 11210"/>
                <a:gd name="connsiteX0" fmla="*/ 10674 w 11742"/>
                <a:gd name="connsiteY0" fmla="*/ 410 h 11578"/>
                <a:gd name="connsiteX1" fmla="*/ 11133 w 11742"/>
                <a:gd name="connsiteY1" fmla="*/ 409 h 11578"/>
                <a:gd name="connsiteX2" fmla="*/ 11271 w 11742"/>
                <a:gd name="connsiteY2" fmla="*/ 4211 h 11578"/>
                <a:gd name="connsiteX3" fmla="*/ 8364 w 11742"/>
                <a:gd name="connsiteY3" fmla="*/ 8684 h 11578"/>
                <a:gd name="connsiteX4" fmla="*/ 3774 w 11742"/>
                <a:gd name="connsiteY4" fmla="*/ 11315 h 11578"/>
                <a:gd name="connsiteX5" fmla="*/ 408 w 11742"/>
                <a:gd name="connsiteY5" fmla="*/ 7105 h 11578"/>
                <a:gd name="connsiteX6" fmla="*/ 1326 w 11742"/>
                <a:gd name="connsiteY6" fmla="*/ 0 h 11578"/>
                <a:gd name="connsiteX0" fmla="*/ 9603 w 10671"/>
                <a:gd name="connsiteY0" fmla="*/ 410 h 11622"/>
                <a:gd name="connsiteX1" fmla="*/ 10062 w 10671"/>
                <a:gd name="connsiteY1" fmla="*/ 409 h 11622"/>
                <a:gd name="connsiteX2" fmla="*/ 10200 w 10671"/>
                <a:gd name="connsiteY2" fmla="*/ 4211 h 11622"/>
                <a:gd name="connsiteX3" fmla="*/ 7293 w 10671"/>
                <a:gd name="connsiteY3" fmla="*/ 8684 h 11622"/>
                <a:gd name="connsiteX4" fmla="*/ 2703 w 10671"/>
                <a:gd name="connsiteY4" fmla="*/ 11315 h 11622"/>
                <a:gd name="connsiteX5" fmla="*/ 408 w 10671"/>
                <a:gd name="connsiteY5" fmla="*/ 6842 h 11622"/>
                <a:gd name="connsiteX6" fmla="*/ 255 w 10671"/>
                <a:gd name="connsiteY6" fmla="*/ 0 h 11622"/>
                <a:gd name="connsiteX0" fmla="*/ 9603 w 10671"/>
                <a:gd name="connsiteY0" fmla="*/ 410 h 10833"/>
                <a:gd name="connsiteX1" fmla="*/ 10062 w 10671"/>
                <a:gd name="connsiteY1" fmla="*/ 409 h 10833"/>
                <a:gd name="connsiteX2" fmla="*/ 10200 w 10671"/>
                <a:gd name="connsiteY2" fmla="*/ 4211 h 10833"/>
                <a:gd name="connsiteX3" fmla="*/ 7293 w 10671"/>
                <a:gd name="connsiteY3" fmla="*/ 8684 h 10833"/>
                <a:gd name="connsiteX4" fmla="*/ 2703 w 10671"/>
                <a:gd name="connsiteY4" fmla="*/ 10526 h 10833"/>
                <a:gd name="connsiteX5" fmla="*/ 408 w 10671"/>
                <a:gd name="connsiteY5" fmla="*/ 6842 h 10833"/>
                <a:gd name="connsiteX6" fmla="*/ 255 w 10671"/>
                <a:gd name="connsiteY6" fmla="*/ 0 h 10833"/>
                <a:gd name="connsiteX0" fmla="*/ 9603 w 10671"/>
                <a:gd name="connsiteY0" fmla="*/ 410 h 10833"/>
                <a:gd name="connsiteX1" fmla="*/ 10062 w 10671"/>
                <a:gd name="connsiteY1" fmla="*/ 409 h 10833"/>
                <a:gd name="connsiteX2" fmla="*/ 10200 w 10671"/>
                <a:gd name="connsiteY2" fmla="*/ 4211 h 10833"/>
                <a:gd name="connsiteX3" fmla="*/ 7293 w 10671"/>
                <a:gd name="connsiteY3" fmla="*/ 8684 h 10833"/>
                <a:gd name="connsiteX4" fmla="*/ 2703 w 10671"/>
                <a:gd name="connsiteY4" fmla="*/ 10526 h 10833"/>
                <a:gd name="connsiteX5" fmla="*/ 408 w 10671"/>
                <a:gd name="connsiteY5" fmla="*/ 6842 h 10833"/>
                <a:gd name="connsiteX6" fmla="*/ 255 w 10671"/>
                <a:gd name="connsiteY6" fmla="*/ 0 h 10833"/>
                <a:gd name="connsiteX0" fmla="*/ 9603 w 10671"/>
                <a:gd name="connsiteY0" fmla="*/ 146 h 10569"/>
                <a:gd name="connsiteX1" fmla="*/ 10062 w 10671"/>
                <a:gd name="connsiteY1" fmla="*/ 145 h 10569"/>
                <a:gd name="connsiteX2" fmla="*/ 10200 w 10671"/>
                <a:gd name="connsiteY2" fmla="*/ 3947 h 10569"/>
                <a:gd name="connsiteX3" fmla="*/ 7293 w 10671"/>
                <a:gd name="connsiteY3" fmla="*/ 8420 h 10569"/>
                <a:gd name="connsiteX4" fmla="*/ 2703 w 10671"/>
                <a:gd name="connsiteY4" fmla="*/ 10262 h 10569"/>
                <a:gd name="connsiteX5" fmla="*/ 408 w 10671"/>
                <a:gd name="connsiteY5" fmla="*/ 6578 h 10569"/>
                <a:gd name="connsiteX6" fmla="*/ 255 w 10671"/>
                <a:gd name="connsiteY6" fmla="*/ 0 h 10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71" h="10569">
                  <a:moveTo>
                    <a:pt x="9603" y="146"/>
                  </a:moveTo>
                  <a:cubicBezTo>
                    <a:pt x="9601" y="148"/>
                    <a:pt x="9783" y="104"/>
                    <a:pt x="10062" y="145"/>
                  </a:cubicBezTo>
                  <a:cubicBezTo>
                    <a:pt x="10671" y="234"/>
                    <a:pt x="10661" y="2568"/>
                    <a:pt x="10200" y="3947"/>
                  </a:cubicBezTo>
                  <a:cubicBezTo>
                    <a:pt x="9739" y="5326"/>
                    <a:pt x="8542" y="7368"/>
                    <a:pt x="7293" y="8420"/>
                  </a:cubicBezTo>
                  <a:cubicBezTo>
                    <a:pt x="6044" y="9472"/>
                    <a:pt x="3851" y="10569"/>
                    <a:pt x="2703" y="10262"/>
                  </a:cubicBezTo>
                  <a:cubicBezTo>
                    <a:pt x="1556" y="9955"/>
                    <a:pt x="816" y="8288"/>
                    <a:pt x="408" y="6578"/>
                  </a:cubicBezTo>
                  <a:cubicBezTo>
                    <a:pt x="0" y="4868"/>
                    <a:pt x="308" y="1389"/>
                    <a:pt x="255" y="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61" name="テキスト ボックス 160"/>
          <p:cNvSpPr txBox="1"/>
          <p:nvPr/>
        </p:nvSpPr>
        <p:spPr>
          <a:xfrm>
            <a:off x="611560" y="1250757"/>
            <a:ext cx="43292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Calibri" pitchFamily="34" charset="0"/>
              </a:rPr>
              <a:t>Intensity stabilization </a:t>
            </a:r>
          </a:p>
          <a:p>
            <a:pPr marL="714375">
              <a:tabLst>
                <a:tab pos="1790700" algn="l"/>
                <a:tab pos="3409950" algn="l"/>
              </a:tabLst>
            </a:pPr>
            <a:r>
              <a:rPr lang="en-US" altLang="ja-JP" sz="1400" i="1" dirty="0" smtClean="0">
                <a:latin typeface="Calibri" pitchFamily="34" charset="0"/>
              </a:rPr>
              <a:t>Requirement:</a:t>
            </a:r>
            <a:r>
              <a:rPr lang="en-US" altLang="ja-JP" sz="1400" dirty="0" smtClean="0">
                <a:latin typeface="Calibri" pitchFamily="34" charset="0"/>
              </a:rPr>
              <a:t>	&lt; </a:t>
            </a:r>
            <a:r>
              <a:rPr lang="en-US" altLang="ja-JP" sz="1400" i="1" dirty="0" smtClean="0">
                <a:latin typeface="Calibri" pitchFamily="34" charset="0"/>
              </a:rPr>
              <a:t>2 x 10-9 /</a:t>
            </a:r>
            <a:r>
              <a:rPr lang="en-US" altLang="ja-JP" sz="1400" i="1" dirty="0" err="1" smtClean="0">
                <a:latin typeface="Calibri" pitchFamily="34" charset="0"/>
              </a:rPr>
              <a:t>sqrt</a:t>
            </a:r>
            <a:r>
              <a:rPr lang="en-US" altLang="ja-JP" sz="1400" i="1" dirty="0" smtClean="0">
                <a:latin typeface="Calibri" pitchFamily="34" charset="0"/>
              </a:rPr>
              <a:t>(Hz) 	for </a:t>
            </a:r>
            <a:r>
              <a:rPr lang="en-US" altLang="ja-JP" sz="1400" i="1" dirty="0" err="1" smtClean="0">
                <a:latin typeface="Calibri" pitchFamily="34" charset="0"/>
              </a:rPr>
              <a:t>bLCGT</a:t>
            </a:r>
            <a:endParaRPr lang="ja-JP" altLang="ja-JP" sz="1400" dirty="0" smtClean="0">
              <a:latin typeface="Calibri" pitchFamily="34" charset="0"/>
            </a:endParaRPr>
          </a:p>
          <a:p>
            <a:pPr>
              <a:tabLst>
                <a:tab pos="1790700" algn="l"/>
                <a:tab pos="3409950" algn="l"/>
              </a:tabLst>
            </a:pPr>
            <a:r>
              <a:rPr lang="en-US" altLang="ja-JP" sz="1400" dirty="0" smtClean="0">
                <a:latin typeface="Calibri" pitchFamily="34" charset="0"/>
              </a:rPr>
              <a:t>	&lt; </a:t>
            </a:r>
            <a:r>
              <a:rPr lang="en-US" altLang="ja-JP" sz="1400" i="1" dirty="0" smtClean="0">
                <a:latin typeface="Calibri" pitchFamily="34" charset="0"/>
              </a:rPr>
              <a:t>10-8 /</a:t>
            </a:r>
            <a:r>
              <a:rPr lang="en-US" altLang="ja-JP" sz="1400" i="1" dirty="0" err="1" smtClean="0">
                <a:latin typeface="Calibri" pitchFamily="34" charset="0"/>
              </a:rPr>
              <a:t>sqrt</a:t>
            </a:r>
            <a:r>
              <a:rPr lang="en-US" altLang="ja-JP" sz="1400" i="1" dirty="0" smtClean="0">
                <a:latin typeface="Calibri" pitchFamily="34" charset="0"/>
              </a:rPr>
              <a:t>(Hz) 	for </a:t>
            </a:r>
            <a:r>
              <a:rPr lang="en-US" altLang="ja-JP" sz="1400" i="1" dirty="0" err="1" smtClean="0">
                <a:latin typeface="Calibri" pitchFamily="34" charset="0"/>
              </a:rPr>
              <a:t>iLCGT</a:t>
            </a:r>
            <a:endParaRPr lang="ja-JP" altLang="ja-JP" sz="1400" dirty="0" smtClean="0">
              <a:latin typeface="Calibri" pitchFamily="34" charset="0"/>
            </a:endParaRPr>
          </a:p>
        </p:txBody>
      </p:sp>
      <p:graphicFrame>
        <p:nvGraphicFramePr>
          <p:cNvPr id="164" name="表 163"/>
          <p:cNvGraphicFramePr>
            <a:graphicFrameLocks noGrp="1"/>
          </p:cNvGraphicFramePr>
          <p:nvPr/>
        </p:nvGraphicFramePr>
        <p:xfrm>
          <a:off x="4211960" y="4365104"/>
          <a:ext cx="4464496" cy="12961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3204"/>
                <a:gridCol w="3521292"/>
              </a:tblGrid>
              <a:tr h="71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entury" pitchFamily="18" charset="0"/>
                          <a:ea typeface="ＭＳ 明朝"/>
                          <a:cs typeface="Times New Roman"/>
                        </a:rPr>
                        <a:t>PD</a:t>
                      </a:r>
                      <a:endParaRPr lang="ja-JP" sz="1400" kern="100" dirty="0">
                        <a:latin typeface="Century" pitchFamily="18" charset="0"/>
                        <a:ea typeface="ＭＳ 明朝"/>
                        <a:cs typeface="Century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entury" pitchFamily="18" charset="0"/>
                          <a:ea typeface="ＭＳ 明朝"/>
                          <a:cs typeface="Times New Roman"/>
                        </a:rPr>
                        <a:t>High-power photo detection of ~ 300 </a:t>
                      </a:r>
                      <a:r>
                        <a:rPr lang="en-US" sz="1400" kern="100" dirty="0" err="1">
                          <a:latin typeface="Century" pitchFamily="18" charset="0"/>
                          <a:ea typeface="ＭＳ 明朝"/>
                          <a:cs typeface="Times New Roman"/>
                        </a:rPr>
                        <a:t>mW</a:t>
                      </a:r>
                      <a:endParaRPr lang="ja-JP" sz="1400" kern="100" dirty="0">
                        <a:latin typeface="Century" pitchFamily="18" charset="0"/>
                        <a:ea typeface="ＭＳ 明朝"/>
                        <a:cs typeface="Century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entury" pitchFamily="18" charset="0"/>
                          <a:ea typeface="ＭＳ 明朝"/>
                          <a:cs typeface="Times New Roman"/>
                        </a:rPr>
                        <a:t>The position of just before the </a:t>
                      </a:r>
                      <a:r>
                        <a:rPr lang="en-US" sz="1400" kern="100" dirty="0" smtClean="0">
                          <a:latin typeface="Century" pitchFamily="18" charset="0"/>
                          <a:ea typeface="ＭＳ 明朝"/>
                          <a:cs typeface="Times New Roman"/>
                        </a:rPr>
                        <a:t>PRM</a:t>
                      </a:r>
                      <a:r>
                        <a:rPr lang="en-US" sz="1400" kern="100" baseline="0" dirty="0" smtClean="0">
                          <a:latin typeface="Century" pitchFamily="18" charset="0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US" sz="1400" kern="100" dirty="0" smtClean="0">
                          <a:latin typeface="Century" pitchFamily="18" charset="0"/>
                          <a:ea typeface="ＭＳ 明朝"/>
                          <a:cs typeface="Times New Roman"/>
                        </a:rPr>
                        <a:t>set </a:t>
                      </a:r>
                      <a:r>
                        <a:rPr lang="en-US" sz="1400" kern="100" dirty="0">
                          <a:latin typeface="Century" pitchFamily="18" charset="0"/>
                          <a:ea typeface="ＭＳ 明朝"/>
                          <a:cs typeface="Times New Roman"/>
                        </a:rPr>
                        <a:t>in vacuum</a:t>
                      </a:r>
                      <a:endParaRPr lang="ja-JP" sz="1400" kern="100" dirty="0">
                        <a:latin typeface="Century" pitchFamily="18" charset="0"/>
                        <a:ea typeface="ＭＳ 明朝"/>
                        <a:cs typeface="Century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58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entury" pitchFamily="18" charset="0"/>
                          <a:ea typeface="ＭＳ 明朝"/>
                          <a:cs typeface="Times New Roman"/>
                        </a:rPr>
                        <a:t>Actuator</a:t>
                      </a:r>
                      <a:endParaRPr lang="ja-JP" sz="1400" kern="100" dirty="0">
                        <a:latin typeface="Century" pitchFamily="18" charset="0"/>
                        <a:ea typeface="ＭＳ 明朝"/>
                        <a:cs typeface="Century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latin typeface="Century" pitchFamily="18" charset="0"/>
                          <a:ea typeface="ＭＳ 明朝"/>
                          <a:cs typeface="Times New Roman"/>
                        </a:rPr>
                        <a:t>Amplifier ( slow and intermediate )</a:t>
                      </a:r>
                      <a:endParaRPr lang="ja-JP" sz="1400" kern="100" dirty="0">
                        <a:latin typeface="Century" pitchFamily="18" charset="0"/>
                        <a:ea typeface="ＭＳ 明朝"/>
                        <a:cs typeface="Century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latin typeface="Century" pitchFamily="18" charset="0"/>
                          <a:ea typeface="ＭＳ 明朝"/>
                          <a:cs typeface="Times New Roman"/>
                        </a:rPr>
                        <a:t>Modulator ( fast )</a:t>
                      </a:r>
                      <a:endParaRPr lang="ja-JP" sz="1400" kern="100" dirty="0">
                        <a:latin typeface="Century" pitchFamily="18" charset="0"/>
                        <a:ea typeface="ＭＳ 明朝"/>
                        <a:cs typeface="Century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7" name="表 166"/>
          <p:cNvGraphicFramePr>
            <a:graphicFrameLocks noGrp="1"/>
          </p:cNvGraphicFramePr>
          <p:nvPr/>
        </p:nvGraphicFramePr>
        <p:xfrm>
          <a:off x="4211960" y="5805264"/>
          <a:ext cx="4464496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7014"/>
                <a:gridCol w="3517482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Century" pitchFamily="18" charset="0"/>
                        </a:rPr>
                        <a:t>Interface</a:t>
                      </a:r>
                      <a:endParaRPr kumimoji="1" lang="ja-JP" altLang="en-US" sz="1400" dirty="0">
                        <a:latin typeface="Century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446088" algn="l"/>
                        </a:tabLst>
                      </a:pPr>
                      <a:r>
                        <a:rPr kumimoji="1" lang="en-US" altLang="ja-JP" sz="1400" dirty="0" smtClean="0">
                          <a:latin typeface="Century" pitchFamily="18" charset="0"/>
                        </a:rPr>
                        <a:t>&lt;-	DFT and MIF</a:t>
                      </a:r>
                    </a:p>
                    <a:p>
                      <a:pPr>
                        <a:tabLst>
                          <a:tab pos="446088" algn="l"/>
                        </a:tabLst>
                      </a:pPr>
                      <a:r>
                        <a:rPr kumimoji="1" lang="en-US" altLang="ja-JP" sz="1400" dirty="0" smtClean="0">
                          <a:latin typeface="Century" pitchFamily="18" charset="0"/>
                        </a:rPr>
                        <a:t>&lt;-&gt;	LAS, </a:t>
                      </a:r>
                      <a:r>
                        <a:rPr kumimoji="1" lang="en-US" altLang="ja-JP" sz="1400" baseline="0" dirty="0" smtClean="0">
                          <a:latin typeface="Century" pitchFamily="18" charset="0"/>
                        </a:rPr>
                        <a:t>AEL and DGS</a:t>
                      </a:r>
                      <a:endParaRPr kumimoji="1" lang="ja-JP" altLang="en-US" sz="1400" dirty="0">
                        <a:latin typeface="Century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7" name="日付プレースホルダ 15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Jan.24, 2012</a:t>
            </a:r>
            <a:endParaRPr kumimoji="1" lang="ja-JP" altLang="en-US"/>
          </a:p>
        </p:txBody>
      </p:sp>
      <p:sp>
        <p:nvSpPr>
          <p:cNvPr id="158" name="スライド番号プレースホルダ 15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0B9EDC-EE50-44D2-AB19-DE08211DFC44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159" name="フッター プレースホルダ 15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IOO Type A Review</a:t>
            </a:r>
            <a:endParaRPr kumimoji="1" lang="ja-JP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0"/>
            <a:ext cx="9144000" cy="764704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r>
              <a:rPr lang="en-US" altLang="ja-JP" sz="2400" dirty="0" smtClean="0">
                <a:solidFill>
                  <a:srgbClr val="002060"/>
                </a:solidFill>
                <a:latin typeface="Century" pitchFamily="18" charset="0"/>
              </a:rPr>
              <a:t>(b-4) Frequency stabilization [1/1]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668344" y="0"/>
            <a:ext cx="1475656" cy="7647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kumimoji="1" lang="en-US" altLang="ja-JP" sz="1600" dirty="0" err="1" smtClean="0">
                <a:solidFill>
                  <a:srgbClr val="002060"/>
                </a:solidFill>
              </a:rPr>
              <a:t>iLCGT</a:t>
            </a:r>
            <a:r>
              <a:rPr kumimoji="1" lang="en-US" altLang="ja-JP" sz="1600" dirty="0" smtClean="0">
                <a:solidFill>
                  <a:srgbClr val="002060"/>
                </a:solidFill>
              </a:rPr>
              <a:t>	</a:t>
            </a:r>
            <a:r>
              <a:rPr kumimoji="1" lang="ja-JP" altLang="en-US" sz="1600" dirty="0" smtClean="0">
                <a:solidFill>
                  <a:srgbClr val="002060"/>
                </a:solidFill>
              </a:rPr>
              <a:t>◎</a:t>
            </a:r>
            <a:endParaRPr kumimoji="1" lang="en-US" altLang="ja-JP" sz="1600" dirty="0" smtClean="0">
              <a:solidFill>
                <a:srgbClr val="002060"/>
              </a:solidFill>
            </a:endParaRPr>
          </a:p>
          <a:p>
            <a:r>
              <a:rPr lang="en-US" altLang="ja-JP" sz="1600" dirty="0" err="1" smtClean="0">
                <a:solidFill>
                  <a:srgbClr val="002060"/>
                </a:solidFill>
              </a:rPr>
              <a:t>bLCGT</a:t>
            </a:r>
            <a:r>
              <a:rPr lang="en-US" altLang="ja-JP" sz="1600" dirty="0" smtClean="0">
                <a:solidFill>
                  <a:srgbClr val="002060"/>
                </a:solidFill>
              </a:rPr>
              <a:t>	</a:t>
            </a:r>
            <a:r>
              <a:rPr lang="ja-JP" altLang="en-US" sz="1600" dirty="0" smtClean="0">
                <a:solidFill>
                  <a:srgbClr val="002060"/>
                </a:solidFill>
              </a:rPr>
              <a:t>◎</a:t>
            </a:r>
            <a:endParaRPr kumimoji="1" lang="ja-JP" altLang="en-US" sz="1600" dirty="0">
              <a:solidFill>
                <a:srgbClr val="002060"/>
              </a:solidFill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7020272" y="1196752"/>
            <a:ext cx="1610816" cy="764977"/>
            <a:chOff x="6705600" y="5059363"/>
            <a:chExt cx="1610816" cy="764977"/>
          </a:xfrm>
        </p:grpSpPr>
        <p:sp>
          <p:nvSpPr>
            <p:cNvPr id="5" name="Rectangle 225"/>
            <p:cNvSpPr>
              <a:spLocks noChangeArrowheads="1"/>
            </p:cNvSpPr>
            <p:nvPr/>
          </p:nvSpPr>
          <p:spPr bwMode="auto">
            <a:xfrm>
              <a:off x="6705600" y="5085184"/>
              <a:ext cx="1610816" cy="71035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" name="Line 219"/>
            <p:cNvSpPr>
              <a:spLocks noChangeShapeType="1"/>
            </p:cNvSpPr>
            <p:nvPr/>
          </p:nvSpPr>
          <p:spPr bwMode="auto">
            <a:xfrm flipH="1">
              <a:off x="6767513" y="5211763"/>
              <a:ext cx="381000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ja-JP" altLang="en-US" sz="1400">
                <a:latin typeface="Calibri" pitchFamily="34" charset="0"/>
              </a:endParaRPr>
            </a:p>
          </p:txBody>
        </p:sp>
        <p:sp>
          <p:nvSpPr>
            <p:cNvPr id="7" name="Text Box 220"/>
            <p:cNvSpPr txBox="1">
              <a:spLocks noChangeArrowheads="1"/>
            </p:cNvSpPr>
            <p:nvPr/>
          </p:nvSpPr>
          <p:spPr bwMode="auto">
            <a:xfrm>
              <a:off x="7132638" y="5059363"/>
              <a:ext cx="5189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400">
                  <a:solidFill>
                    <a:srgbClr val="0000FF"/>
                  </a:solidFill>
                  <a:latin typeface="Calibri" pitchFamily="34" charset="0"/>
                </a:rPr>
                <a:t>slow</a:t>
              </a:r>
            </a:p>
          </p:txBody>
        </p:sp>
        <p:sp>
          <p:nvSpPr>
            <p:cNvPr id="8" name="Line 221"/>
            <p:cNvSpPr>
              <a:spLocks noChangeShapeType="1"/>
            </p:cNvSpPr>
            <p:nvPr/>
          </p:nvSpPr>
          <p:spPr bwMode="auto">
            <a:xfrm flipH="1">
              <a:off x="6767513" y="5440363"/>
              <a:ext cx="381000" cy="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ja-JP" altLang="en-US" sz="1400">
                <a:latin typeface="Calibri" pitchFamily="34" charset="0"/>
              </a:endParaRPr>
            </a:p>
          </p:txBody>
        </p:sp>
        <p:sp>
          <p:nvSpPr>
            <p:cNvPr id="9" name="Text Box 222"/>
            <p:cNvSpPr txBox="1">
              <a:spLocks noChangeArrowheads="1"/>
            </p:cNvSpPr>
            <p:nvPr/>
          </p:nvSpPr>
          <p:spPr bwMode="auto">
            <a:xfrm>
              <a:off x="7132638" y="5287963"/>
              <a:ext cx="11588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400">
                  <a:solidFill>
                    <a:srgbClr val="008000"/>
                  </a:solidFill>
                  <a:latin typeface="Calibri" pitchFamily="34" charset="0"/>
                </a:rPr>
                <a:t>intermediate</a:t>
              </a:r>
            </a:p>
          </p:txBody>
        </p:sp>
        <p:sp>
          <p:nvSpPr>
            <p:cNvPr id="10" name="Line 223"/>
            <p:cNvSpPr>
              <a:spLocks noChangeShapeType="1"/>
            </p:cNvSpPr>
            <p:nvPr/>
          </p:nvSpPr>
          <p:spPr bwMode="auto">
            <a:xfrm flipH="1">
              <a:off x="6767513" y="5668963"/>
              <a:ext cx="381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ja-JP" altLang="en-US" sz="1400">
                <a:latin typeface="Calibri" pitchFamily="34" charset="0"/>
              </a:endParaRPr>
            </a:p>
          </p:txBody>
        </p:sp>
        <p:sp>
          <p:nvSpPr>
            <p:cNvPr id="11" name="Text Box 224"/>
            <p:cNvSpPr txBox="1">
              <a:spLocks noChangeArrowheads="1"/>
            </p:cNvSpPr>
            <p:nvPr/>
          </p:nvSpPr>
          <p:spPr bwMode="auto">
            <a:xfrm>
              <a:off x="7132638" y="5516563"/>
              <a:ext cx="4917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Calibri" pitchFamily="34" charset="0"/>
                </a:rPr>
                <a:t>fast </a:t>
              </a:r>
            </a:p>
          </p:txBody>
        </p:sp>
      </p:grpSp>
      <p:sp>
        <p:nvSpPr>
          <p:cNvPr id="13" name="Text Box 204"/>
          <p:cNvSpPr txBox="1">
            <a:spLocks noChangeArrowheads="1"/>
          </p:cNvSpPr>
          <p:nvPr/>
        </p:nvSpPr>
        <p:spPr bwMode="auto">
          <a:xfrm>
            <a:off x="1750388" y="6139582"/>
            <a:ext cx="13144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1200">
                <a:latin typeface="Helvetica" pitchFamily="34" charset="0"/>
              </a:rPr>
              <a:t>Reference cavity</a:t>
            </a:r>
          </a:p>
        </p:txBody>
      </p:sp>
      <p:sp>
        <p:nvSpPr>
          <p:cNvPr id="14" name="Freeform 216"/>
          <p:cNvSpPr>
            <a:spLocks/>
          </p:cNvSpPr>
          <p:nvPr/>
        </p:nvSpPr>
        <p:spPr bwMode="auto">
          <a:xfrm flipH="1">
            <a:off x="1409964" y="3418114"/>
            <a:ext cx="2082784" cy="1720330"/>
          </a:xfrm>
          <a:custGeom>
            <a:avLst/>
            <a:gdLst>
              <a:gd name="connsiteX0" fmla="*/ 10224 w 10224"/>
              <a:gd name="connsiteY0" fmla="*/ 10011 h 10011"/>
              <a:gd name="connsiteX1" fmla="*/ 2987 w 10224"/>
              <a:gd name="connsiteY1" fmla="*/ 9225 h 10011"/>
              <a:gd name="connsiteX2" fmla="*/ 453 w 10224"/>
              <a:gd name="connsiteY2" fmla="*/ 5969 h 10011"/>
              <a:gd name="connsiteX3" fmla="*/ 227 w 10224"/>
              <a:gd name="connsiteY3" fmla="*/ 0 h 10011"/>
              <a:gd name="connsiteX0" fmla="*/ 10231 w 10231"/>
              <a:gd name="connsiteY0" fmla="*/ 10011 h 11479"/>
              <a:gd name="connsiteX1" fmla="*/ 2994 w 10231"/>
              <a:gd name="connsiteY1" fmla="*/ 10805 h 11479"/>
              <a:gd name="connsiteX2" fmla="*/ 460 w 10231"/>
              <a:gd name="connsiteY2" fmla="*/ 5969 h 11479"/>
              <a:gd name="connsiteX3" fmla="*/ 234 w 10231"/>
              <a:gd name="connsiteY3" fmla="*/ 0 h 11479"/>
              <a:gd name="connsiteX0" fmla="*/ 10231 w 13205"/>
              <a:gd name="connsiteY0" fmla="*/ 10011 h 11498"/>
              <a:gd name="connsiteX1" fmla="*/ 11999 w 13205"/>
              <a:gd name="connsiteY1" fmla="*/ 10127 h 11498"/>
              <a:gd name="connsiteX2" fmla="*/ 2994 w 13205"/>
              <a:gd name="connsiteY2" fmla="*/ 10805 h 11498"/>
              <a:gd name="connsiteX3" fmla="*/ 460 w 13205"/>
              <a:gd name="connsiteY3" fmla="*/ 5969 h 11498"/>
              <a:gd name="connsiteX4" fmla="*/ 234 w 13205"/>
              <a:gd name="connsiteY4" fmla="*/ 0 h 11498"/>
              <a:gd name="connsiteX0" fmla="*/ 10231 w 14124"/>
              <a:gd name="connsiteY0" fmla="*/ 10011 h 11604"/>
              <a:gd name="connsiteX1" fmla="*/ 11999 w 14124"/>
              <a:gd name="connsiteY1" fmla="*/ 10127 h 11604"/>
              <a:gd name="connsiteX2" fmla="*/ 12623 w 14124"/>
              <a:gd name="connsiteY2" fmla="*/ 10765 h 11604"/>
              <a:gd name="connsiteX3" fmla="*/ 2994 w 14124"/>
              <a:gd name="connsiteY3" fmla="*/ 10805 h 11604"/>
              <a:gd name="connsiteX4" fmla="*/ 460 w 14124"/>
              <a:gd name="connsiteY4" fmla="*/ 5969 h 11604"/>
              <a:gd name="connsiteX5" fmla="*/ 234 w 14124"/>
              <a:gd name="connsiteY5" fmla="*/ 0 h 11604"/>
              <a:gd name="connsiteX0" fmla="*/ 10231 w 14111"/>
              <a:gd name="connsiteY0" fmla="*/ 10011 h 11604"/>
              <a:gd name="connsiteX1" fmla="*/ 11922 w 14111"/>
              <a:gd name="connsiteY1" fmla="*/ 10177 h 11604"/>
              <a:gd name="connsiteX2" fmla="*/ 12623 w 14111"/>
              <a:gd name="connsiteY2" fmla="*/ 10765 h 11604"/>
              <a:gd name="connsiteX3" fmla="*/ 2994 w 14111"/>
              <a:gd name="connsiteY3" fmla="*/ 10805 h 11604"/>
              <a:gd name="connsiteX4" fmla="*/ 460 w 14111"/>
              <a:gd name="connsiteY4" fmla="*/ 5969 h 11604"/>
              <a:gd name="connsiteX5" fmla="*/ 234 w 14111"/>
              <a:gd name="connsiteY5" fmla="*/ 0 h 11604"/>
              <a:gd name="connsiteX0" fmla="*/ 10231 w 14111"/>
              <a:gd name="connsiteY0" fmla="*/ 10011 h 11604"/>
              <a:gd name="connsiteX1" fmla="*/ 11922 w 14111"/>
              <a:gd name="connsiteY1" fmla="*/ 10177 h 11604"/>
              <a:gd name="connsiteX2" fmla="*/ 12623 w 14111"/>
              <a:gd name="connsiteY2" fmla="*/ 10765 h 11604"/>
              <a:gd name="connsiteX3" fmla="*/ 2994 w 14111"/>
              <a:gd name="connsiteY3" fmla="*/ 10805 h 11604"/>
              <a:gd name="connsiteX4" fmla="*/ 460 w 14111"/>
              <a:gd name="connsiteY4" fmla="*/ 5969 h 11604"/>
              <a:gd name="connsiteX5" fmla="*/ 234 w 14111"/>
              <a:gd name="connsiteY5" fmla="*/ 0 h 11604"/>
              <a:gd name="connsiteX0" fmla="*/ 10231 w 14359"/>
              <a:gd name="connsiteY0" fmla="*/ 10011 h 11604"/>
              <a:gd name="connsiteX1" fmla="*/ 13412 w 14359"/>
              <a:gd name="connsiteY1" fmla="*/ 10177 h 11604"/>
              <a:gd name="connsiteX2" fmla="*/ 12623 w 14359"/>
              <a:gd name="connsiteY2" fmla="*/ 10765 h 11604"/>
              <a:gd name="connsiteX3" fmla="*/ 2994 w 14359"/>
              <a:gd name="connsiteY3" fmla="*/ 10805 h 11604"/>
              <a:gd name="connsiteX4" fmla="*/ 460 w 14359"/>
              <a:gd name="connsiteY4" fmla="*/ 5969 h 11604"/>
              <a:gd name="connsiteX5" fmla="*/ 234 w 14359"/>
              <a:gd name="connsiteY5" fmla="*/ 0 h 11604"/>
              <a:gd name="connsiteX0" fmla="*/ 10230 w 14360"/>
              <a:gd name="connsiteY0" fmla="*/ 10011 h 10976"/>
              <a:gd name="connsiteX1" fmla="*/ 13411 w 14360"/>
              <a:gd name="connsiteY1" fmla="*/ 10177 h 10976"/>
              <a:gd name="connsiteX2" fmla="*/ 12622 w 14360"/>
              <a:gd name="connsiteY2" fmla="*/ 10765 h 10976"/>
              <a:gd name="connsiteX3" fmla="*/ 2985 w 14360"/>
              <a:gd name="connsiteY3" fmla="*/ 10177 h 10976"/>
              <a:gd name="connsiteX4" fmla="*/ 459 w 14360"/>
              <a:gd name="connsiteY4" fmla="*/ 5969 h 10976"/>
              <a:gd name="connsiteX5" fmla="*/ 233 w 14360"/>
              <a:gd name="connsiteY5" fmla="*/ 0 h 10976"/>
              <a:gd name="connsiteX0" fmla="*/ 10230 w 14360"/>
              <a:gd name="connsiteY0" fmla="*/ 10011 h 10976"/>
              <a:gd name="connsiteX1" fmla="*/ 13411 w 14360"/>
              <a:gd name="connsiteY1" fmla="*/ 10177 h 10976"/>
              <a:gd name="connsiteX2" fmla="*/ 12622 w 14360"/>
              <a:gd name="connsiteY2" fmla="*/ 10765 h 10976"/>
              <a:gd name="connsiteX3" fmla="*/ 2985 w 14360"/>
              <a:gd name="connsiteY3" fmla="*/ 10177 h 10976"/>
              <a:gd name="connsiteX4" fmla="*/ 459 w 14360"/>
              <a:gd name="connsiteY4" fmla="*/ 5969 h 10976"/>
              <a:gd name="connsiteX5" fmla="*/ 233 w 14360"/>
              <a:gd name="connsiteY5" fmla="*/ 0 h 10976"/>
              <a:gd name="connsiteX0" fmla="*/ 10230 w 14360"/>
              <a:gd name="connsiteY0" fmla="*/ 10011 h 10976"/>
              <a:gd name="connsiteX1" fmla="*/ 13411 w 14360"/>
              <a:gd name="connsiteY1" fmla="*/ 10177 h 10976"/>
              <a:gd name="connsiteX2" fmla="*/ 12622 w 14360"/>
              <a:gd name="connsiteY2" fmla="*/ 10765 h 10976"/>
              <a:gd name="connsiteX3" fmla="*/ 2985 w 14360"/>
              <a:gd name="connsiteY3" fmla="*/ 10177 h 10976"/>
              <a:gd name="connsiteX4" fmla="*/ 459 w 14360"/>
              <a:gd name="connsiteY4" fmla="*/ 5969 h 10976"/>
              <a:gd name="connsiteX5" fmla="*/ 233 w 14360"/>
              <a:gd name="connsiteY5" fmla="*/ 0 h 10976"/>
              <a:gd name="connsiteX0" fmla="*/ 10230 w 14360"/>
              <a:gd name="connsiteY0" fmla="*/ 10011 h 10976"/>
              <a:gd name="connsiteX1" fmla="*/ 13411 w 14360"/>
              <a:gd name="connsiteY1" fmla="*/ 10177 h 10976"/>
              <a:gd name="connsiteX2" fmla="*/ 12622 w 14360"/>
              <a:gd name="connsiteY2" fmla="*/ 10765 h 10976"/>
              <a:gd name="connsiteX3" fmla="*/ 2985 w 14360"/>
              <a:gd name="connsiteY3" fmla="*/ 10177 h 10976"/>
              <a:gd name="connsiteX4" fmla="*/ 459 w 14360"/>
              <a:gd name="connsiteY4" fmla="*/ 5969 h 10976"/>
              <a:gd name="connsiteX5" fmla="*/ 233 w 14360"/>
              <a:gd name="connsiteY5" fmla="*/ 0 h 10976"/>
              <a:gd name="connsiteX0" fmla="*/ 10230 w 14360"/>
              <a:gd name="connsiteY0" fmla="*/ 10011 h 10976"/>
              <a:gd name="connsiteX1" fmla="*/ 13411 w 14360"/>
              <a:gd name="connsiteY1" fmla="*/ 10177 h 10976"/>
              <a:gd name="connsiteX2" fmla="*/ 12622 w 14360"/>
              <a:gd name="connsiteY2" fmla="*/ 10765 h 10976"/>
              <a:gd name="connsiteX3" fmla="*/ 2985 w 14360"/>
              <a:gd name="connsiteY3" fmla="*/ 10177 h 10976"/>
              <a:gd name="connsiteX4" fmla="*/ 459 w 14360"/>
              <a:gd name="connsiteY4" fmla="*/ 5969 h 10976"/>
              <a:gd name="connsiteX5" fmla="*/ 233 w 14360"/>
              <a:gd name="connsiteY5" fmla="*/ 0 h 1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60" h="10976">
                <a:moveTo>
                  <a:pt x="10230" y="10011"/>
                </a:moveTo>
                <a:cubicBezTo>
                  <a:pt x="10054" y="10035"/>
                  <a:pt x="12335" y="10020"/>
                  <a:pt x="13411" y="10177"/>
                </a:cubicBezTo>
                <a:cubicBezTo>
                  <a:pt x="14258" y="10327"/>
                  <a:pt x="14360" y="10765"/>
                  <a:pt x="12622" y="10765"/>
                </a:cubicBezTo>
                <a:cubicBezTo>
                  <a:pt x="10884" y="10765"/>
                  <a:pt x="5012" y="10976"/>
                  <a:pt x="2985" y="10177"/>
                </a:cubicBezTo>
                <a:cubicBezTo>
                  <a:pt x="958" y="9378"/>
                  <a:pt x="918" y="7665"/>
                  <a:pt x="459" y="5969"/>
                </a:cubicBezTo>
                <a:cubicBezTo>
                  <a:pt x="0" y="4273"/>
                  <a:pt x="286" y="1240"/>
                  <a:pt x="233" y="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5" name="Freeform 210"/>
          <p:cNvSpPr>
            <a:spLocks/>
          </p:cNvSpPr>
          <p:nvPr/>
        </p:nvSpPr>
        <p:spPr bwMode="auto">
          <a:xfrm>
            <a:off x="1823691" y="3549056"/>
            <a:ext cx="2706788" cy="1056038"/>
          </a:xfrm>
          <a:custGeom>
            <a:avLst/>
            <a:gdLst>
              <a:gd name="connsiteX0" fmla="*/ 10000 w 10000"/>
              <a:gd name="connsiteY0" fmla="*/ 5586 h 11741"/>
              <a:gd name="connsiteX1" fmla="*/ 9544 w 10000"/>
              <a:gd name="connsiteY1" fmla="*/ 9185 h 11741"/>
              <a:gd name="connsiteX2" fmla="*/ 7782 w 10000"/>
              <a:gd name="connsiteY2" fmla="*/ 11264 h 11741"/>
              <a:gd name="connsiteX3" fmla="*/ 6703 w 10000"/>
              <a:gd name="connsiteY3" fmla="*/ 6342 h 11741"/>
              <a:gd name="connsiteX4" fmla="*/ 4568 w 10000"/>
              <a:gd name="connsiteY4" fmla="*/ 1988 h 11741"/>
              <a:gd name="connsiteX5" fmla="*/ 2266 w 10000"/>
              <a:gd name="connsiteY5" fmla="*/ 318 h 11741"/>
              <a:gd name="connsiteX6" fmla="*/ 388 w 10000"/>
              <a:gd name="connsiteY6" fmla="*/ 994 h 11741"/>
              <a:gd name="connsiteX7" fmla="*/ 0 w 10000"/>
              <a:gd name="connsiteY7" fmla="*/ 6262 h 11741"/>
              <a:gd name="connsiteX0" fmla="*/ 10000 w 10000"/>
              <a:gd name="connsiteY0" fmla="*/ 5586 h 11669"/>
              <a:gd name="connsiteX1" fmla="*/ 9544 w 10000"/>
              <a:gd name="connsiteY1" fmla="*/ 9185 h 11669"/>
              <a:gd name="connsiteX2" fmla="*/ 7782 w 10000"/>
              <a:gd name="connsiteY2" fmla="*/ 11264 h 11669"/>
              <a:gd name="connsiteX3" fmla="*/ 5960 w 10000"/>
              <a:gd name="connsiteY3" fmla="*/ 6755 h 11669"/>
              <a:gd name="connsiteX4" fmla="*/ 4568 w 10000"/>
              <a:gd name="connsiteY4" fmla="*/ 1988 h 11669"/>
              <a:gd name="connsiteX5" fmla="*/ 2266 w 10000"/>
              <a:gd name="connsiteY5" fmla="*/ 318 h 11669"/>
              <a:gd name="connsiteX6" fmla="*/ 388 w 10000"/>
              <a:gd name="connsiteY6" fmla="*/ 994 h 11669"/>
              <a:gd name="connsiteX7" fmla="*/ 0 w 10000"/>
              <a:gd name="connsiteY7" fmla="*/ 6262 h 11669"/>
              <a:gd name="connsiteX0" fmla="*/ 10000 w 10000"/>
              <a:gd name="connsiteY0" fmla="*/ 5586 h 11669"/>
              <a:gd name="connsiteX1" fmla="*/ 9544 w 10000"/>
              <a:gd name="connsiteY1" fmla="*/ 9185 h 11669"/>
              <a:gd name="connsiteX2" fmla="*/ 7782 w 10000"/>
              <a:gd name="connsiteY2" fmla="*/ 11264 h 11669"/>
              <a:gd name="connsiteX3" fmla="*/ 5960 w 10000"/>
              <a:gd name="connsiteY3" fmla="*/ 6755 h 11669"/>
              <a:gd name="connsiteX4" fmla="*/ 4399 w 10000"/>
              <a:gd name="connsiteY4" fmla="*/ 2246 h 11669"/>
              <a:gd name="connsiteX5" fmla="*/ 2266 w 10000"/>
              <a:gd name="connsiteY5" fmla="*/ 318 h 11669"/>
              <a:gd name="connsiteX6" fmla="*/ 388 w 10000"/>
              <a:gd name="connsiteY6" fmla="*/ 994 h 11669"/>
              <a:gd name="connsiteX7" fmla="*/ 0 w 10000"/>
              <a:gd name="connsiteY7" fmla="*/ 6262 h 11669"/>
              <a:gd name="connsiteX0" fmla="*/ 10000 w 10000"/>
              <a:gd name="connsiteY0" fmla="*/ 5586 h 11865"/>
              <a:gd name="connsiteX1" fmla="*/ 9630 w 10000"/>
              <a:gd name="connsiteY1" fmla="*/ 10362 h 11865"/>
              <a:gd name="connsiteX2" fmla="*/ 7782 w 10000"/>
              <a:gd name="connsiteY2" fmla="*/ 11264 h 11865"/>
              <a:gd name="connsiteX3" fmla="*/ 5960 w 10000"/>
              <a:gd name="connsiteY3" fmla="*/ 6755 h 11865"/>
              <a:gd name="connsiteX4" fmla="*/ 4399 w 10000"/>
              <a:gd name="connsiteY4" fmla="*/ 2246 h 11865"/>
              <a:gd name="connsiteX5" fmla="*/ 2266 w 10000"/>
              <a:gd name="connsiteY5" fmla="*/ 318 h 11865"/>
              <a:gd name="connsiteX6" fmla="*/ 388 w 10000"/>
              <a:gd name="connsiteY6" fmla="*/ 994 h 11865"/>
              <a:gd name="connsiteX7" fmla="*/ 0 w 10000"/>
              <a:gd name="connsiteY7" fmla="*/ 6262 h 11865"/>
              <a:gd name="connsiteX0" fmla="*/ 10000 w 10063"/>
              <a:gd name="connsiteY0" fmla="*/ 5586 h 11865"/>
              <a:gd name="connsiteX1" fmla="*/ 9630 w 10063"/>
              <a:gd name="connsiteY1" fmla="*/ 10362 h 11865"/>
              <a:gd name="connsiteX2" fmla="*/ 7782 w 10063"/>
              <a:gd name="connsiteY2" fmla="*/ 11264 h 11865"/>
              <a:gd name="connsiteX3" fmla="*/ 5960 w 10063"/>
              <a:gd name="connsiteY3" fmla="*/ 6755 h 11865"/>
              <a:gd name="connsiteX4" fmla="*/ 4399 w 10063"/>
              <a:gd name="connsiteY4" fmla="*/ 2246 h 11865"/>
              <a:gd name="connsiteX5" fmla="*/ 2266 w 10063"/>
              <a:gd name="connsiteY5" fmla="*/ 318 h 11865"/>
              <a:gd name="connsiteX6" fmla="*/ 388 w 10063"/>
              <a:gd name="connsiteY6" fmla="*/ 994 h 11865"/>
              <a:gd name="connsiteX7" fmla="*/ 0 w 10063"/>
              <a:gd name="connsiteY7" fmla="*/ 6262 h 11865"/>
              <a:gd name="connsiteX0" fmla="*/ 10000 w 10000"/>
              <a:gd name="connsiteY0" fmla="*/ 5586 h 13668"/>
              <a:gd name="connsiteX1" fmla="*/ 9630 w 10000"/>
              <a:gd name="connsiteY1" fmla="*/ 10362 h 13668"/>
              <a:gd name="connsiteX2" fmla="*/ 7808 w 10000"/>
              <a:gd name="connsiteY2" fmla="*/ 13067 h 13668"/>
              <a:gd name="connsiteX3" fmla="*/ 5960 w 10000"/>
              <a:gd name="connsiteY3" fmla="*/ 6755 h 13668"/>
              <a:gd name="connsiteX4" fmla="*/ 4399 w 10000"/>
              <a:gd name="connsiteY4" fmla="*/ 2246 h 13668"/>
              <a:gd name="connsiteX5" fmla="*/ 2266 w 10000"/>
              <a:gd name="connsiteY5" fmla="*/ 318 h 13668"/>
              <a:gd name="connsiteX6" fmla="*/ 388 w 10000"/>
              <a:gd name="connsiteY6" fmla="*/ 994 h 13668"/>
              <a:gd name="connsiteX7" fmla="*/ 0 w 10000"/>
              <a:gd name="connsiteY7" fmla="*/ 6262 h 13668"/>
              <a:gd name="connsiteX0" fmla="*/ 10000 w 10000"/>
              <a:gd name="connsiteY0" fmla="*/ 5586 h 13518"/>
              <a:gd name="connsiteX1" fmla="*/ 9630 w 10000"/>
              <a:gd name="connsiteY1" fmla="*/ 10362 h 13518"/>
              <a:gd name="connsiteX2" fmla="*/ 7808 w 10000"/>
              <a:gd name="connsiteY2" fmla="*/ 13067 h 13518"/>
              <a:gd name="connsiteX3" fmla="*/ 5726 w 10000"/>
              <a:gd name="connsiteY3" fmla="*/ 7657 h 13518"/>
              <a:gd name="connsiteX4" fmla="*/ 4399 w 10000"/>
              <a:gd name="connsiteY4" fmla="*/ 2246 h 13518"/>
              <a:gd name="connsiteX5" fmla="*/ 2266 w 10000"/>
              <a:gd name="connsiteY5" fmla="*/ 318 h 13518"/>
              <a:gd name="connsiteX6" fmla="*/ 388 w 10000"/>
              <a:gd name="connsiteY6" fmla="*/ 994 h 13518"/>
              <a:gd name="connsiteX7" fmla="*/ 0 w 10000"/>
              <a:gd name="connsiteY7" fmla="*/ 6262 h 13518"/>
              <a:gd name="connsiteX0" fmla="*/ 10000 w 10000"/>
              <a:gd name="connsiteY0" fmla="*/ 5627 h 13559"/>
              <a:gd name="connsiteX1" fmla="*/ 9630 w 10000"/>
              <a:gd name="connsiteY1" fmla="*/ 10403 h 13559"/>
              <a:gd name="connsiteX2" fmla="*/ 7808 w 10000"/>
              <a:gd name="connsiteY2" fmla="*/ 13108 h 13559"/>
              <a:gd name="connsiteX3" fmla="*/ 5726 w 10000"/>
              <a:gd name="connsiteY3" fmla="*/ 7698 h 13559"/>
              <a:gd name="connsiteX4" fmla="*/ 4164 w 10000"/>
              <a:gd name="connsiteY4" fmla="*/ 3189 h 13559"/>
              <a:gd name="connsiteX5" fmla="*/ 2266 w 10000"/>
              <a:gd name="connsiteY5" fmla="*/ 359 h 13559"/>
              <a:gd name="connsiteX6" fmla="*/ 388 w 10000"/>
              <a:gd name="connsiteY6" fmla="*/ 1035 h 13559"/>
              <a:gd name="connsiteX7" fmla="*/ 0 w 10000"/>
              <a:gd name="connsiteY7" fmla="*/ 6303 h 13559"/>
              <a:gd name="connsiteX0" fmla="*/ 10000 w 10000"/>
              <a:gd name="connsiteY0" fmla="*/ 5412 h 13344"/>
              <a:gd name="connsiteX1" fmla="*/ 9630 w 10000"/>
              <a:gd name="connsiteY1" fmla="*/ 10188 h 13344"/>
              <a:gd name="connsiteX2" fmla="*/ 7808 w 10000"/>
              <a:gd name="connsiteY2" fmla="*/ 12893 h 13344"/>
              <a:gd name="connsiteX3" fmla="*/ 5726 w 10000"/>
              <a:gd name="connsiteY3" fmla="*/ 7483 h 13344"/>
              <a:gd name="connsiteX4" fmla="*/ 4164 w 10000"/>
              <a:gd name="connsiteY4" fmla="*/ 2974 h 13344"/>
              <a:gd name="connsiteX5" fmla="*/ 2082 w 10000"/>
              <a:gd name="connsiteY5" fmla="*/ 1170 h 13344"/>
              <a:gd name="connsiteX6" fmla="*/ 388 w 10000"/>
              <a:gd name="connsiteY6" fmla="*/ 820 h 13344"/>
              <a:gd name="connsiteX7" fmla="*/ 0 w 10000"/>
              <a:gd name="connsiteY7" fmla="*/ 6088 h 13344"/>
              <a:gd name="connsiteX0" fmla="*/ 9916 w 9916"/>
              <a:gd name="connsiteY0" fmla="*/ 5494 h 13426"/>
              <a:gd name="connsiteX1" fmla="*/ 9546 w 9916"/>
              <a:gd name="connsiteY1" fmla="*/ 10270 h 13426"/>
              <a:gd name="connsiteX2" fmla="*/ 7724 w 9916"/>
              <a:gd name="connsiteY2" fmla="*/ 12975 h 13426"/>
              <a:gd name="connsiteX3" fmla="*/ 5642 w 9916"/>
              <a:gd name="connsiteY3" fmla="*/ 7565 h 13426"/>
              <a:gd name="connsiteX4" fmla="*/ 4080 w 9916"/>
              <a:gd name="connsiteY4" fmla="*/ 3056 h 13426"/>
              <a:gd name="connsiteX5" fmla="*/ 1998 w 9916"/>
              <a:gd name="connsiteY5" fmla="*/ 1252 h 13426"/>
              <a:gd name="connsiteX6" fmla="*/ 304 w 9916"/>
              <a:gd name="connsiteY6" fmla="*/ 902 h 13426"/>
              <a:gd name="connsiteX7" fmla="*/ 176 w 9916"/>
              <a:gd name="connsiteY7" fmla="*/ 6663 h 13426"/>
              <a:gd name="connsiteX0" fmla="*/ 9867 w 9867"/>
              <a:gd name="connsiteY0" fmla="*/ 3831 h 9739"/>
              <a:gd name="connsiteX1" fmla="*/ 9494 w 9867"/>
              <a:gd name="connsiteY1" fmla="*/ 7388 h 9739"/>
              <a:gd name="connsiteX2" fmla="*/ 7656 w 9867"/>
              <a:gd name="connsiteY2" fmla="*/ 9403 h 9739"/>
              <a:gd name="connsiteX3" fmla="*/ 5557 w 9867"/>
              <a:gd name="connsiteY3" fmla="*/ 5374 h 9739"/>
              <a:gd name="connsiteX4" fmla="*/ 3982 w 9867"/>
              <a:gd name="connsiteY4" fmla="*/ 2015 h 9739"/>
              <a:gd name="connsiteX5" fmla="*/ 1882 w 9867"/>
              <a:gd name="connsiteY5" fmla="*/ 672 h 9739"/>
              <a:gd name="connsiteX6" fmla="*/ 307 w 9867"/>
              <a:gd name="connsiteY6" fmla="*/ 672 h 9739"/>
              <a:gd name="connsiteX7" fmla="*/ 44 w 9867"/>
              <a:gd name="connsiteY7" fmla="*/ 4702 h 9739"/>
              <a:gd name="connsiteX0" fmla="*/ 10000 w 10000"/>
              <a:gd name="connsiteY0" fmla="*/ 3934 h 9885"/>
              <a:gd name="connsiteX1" fmla="*/ 9622 w 10000"/>
              <a:gd name="connsiteY1" fmla="*/ 7586 h 9885"/>
              <a:gd name="connsiteX2" fmla="*/ 7759 w 10000"/>
              <a:gd name="connsiteY2" fmla="*/ 9655 h 9885"/>
              <a:gd name="connsiteX3" fmla="*/ 5099 w 10000"/>
              <a:gd name="connsiteY3" fmla="*/ 6207 h 9885"/>
              <a:gd name="connsiteX4" fmla="*/ 4036 w 10000"/>
              <a:gd name="connsiteY4" fmla="*/ 2069 h 9885"/>
              <a:gd name="connsiteX5" fmla="*/ 1907 w 10000"/>
              <a:gd name="connsiteY5" fmla="*/ 690 h 9885"/>
              <a:gd name="connsiteX6" fmla="*/ 311 w 10000"/>
              <a:gd name="connsiteY6" fmla="*/ 690 h 9885"/>
              <a:gd name="connsiteX7" fmla="*/ 45 w 10000"/>
              <a:gd name="connsiteY7" fmla="*/ 4828 h 9885"/>
              <a:gd name="connsiteX0" fmla="*/ 9999 w 9999"/>
              <a:gd name="connsiteY0" fmla="*/ 4213 h 10233"/>
              <a:gd name="connsiteX1" fmla="*/ 9621 w 9999"/>
              <a:gd name="connsiteY1" fmla="*/ 7907 h 10233"/>
              <a:gd name="connsiteX2" fmla="*/ 7758 w 9999"/>
              <a:gd name="connsiteY2" fmla="*/ 10000 h 10233"/>
              <a:gd name="connsiteX3" fmla="*/ 5098 w 9999"/>
              <a:gd name="connsiteY3" fmla="*/ 6512 h 10233"/>
              <a:gd name="connsiteX4" fmla="*/ 4035 w 9999"/>
              <a:gd name="connsiteY4" fmla="*/ 2326 h 10233"/>
              <a:gd name="connsiteX5" fmla="*/ 1906 w 9999"/>
              <a:gd name="connsiteY5" fmla="*/ 233 h 10233"/>
              <a:gd name="connsiteX6" fmla="*/ 310 w 9999"/>
              <a:gd name="connsiteY6" fmla="*/ 931 h 10233"/>
              <a:gd name="connsiteX7" fmla="*/ 44 w 9999"/>
              <a:gd name="connsiteY7" fmla="*/ 5117 h 10233"/>
              <a:gd name="connsiteX0" fmla="*/ 10000 w 10000"/>
              <a:gd name="connsiteY0" fmla="*/ 4116 h 9999"/>
              <a:gd name="connsiteX1" fmla="*/ 9622 w 10000"/>
              <a:gd name="connsiteY1" fmla="*/ 7726 h 9999"/>
              <a:gd name="connsiteX2" fmla="*/ 7759 w 10000"/>
              <a:gd name="connsiteY2" fmla="*/ 9771 h 9999"/>
              <a:gd name="connsiteX3" fmla="*/ 5099 w 10000"/>
              <a:gd name="connsiteY3" fmla="*/ 6363 h 9999"/>
              <a:gd name="connsiteX4" fmla="*/ 3769 w 10000"/>
              <a:gd name="connsiteY4" fmla="*/ 2272 h 9999"/>
              <a:gd name="connsiteX5" fmla="*/ 1906 w 10000"/>
              <a:gd name="connsiteY5" fmla="*/ 227 h 9999"/>
              <a:gd name="connsiteX6" fmla="*/ 310 w 10000"/>
              <a:gd name="connsiteY6" fmla="*/ 909 h 9999"/>
              <a:gd name="connsiteX7" fmla="*/ 44 w 10000"/>
              <a:gd name="connsiteY7" fmla="*/ 4999 h 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9999">
                <a:moveTo>
                  <a:pt x="10000" y="4116"/>
                </a:moveTo>
                <a:cubicBezTo>
                  <a:pt x="9918" y="4568"/>
                  <a:pt x="9995" y="6784"/>
                  <a:pt x="9622" y="7726"/>
                </a:cubicBezTo>
                <a:cubicBezTo>
                  <a:pt x="9249" y="8669"/>
                  <a:pt x="8513" y="9999"/>
                  <a:pt x="7759" y="9771"/>
                </a:cubicBezTo>
                <a:cubicBezTo>
                  <a:pt x="7005" y="9545"/>
                  <a:pt x="5764" y="7613"/>
                  <a:pt x="5099" y="6363"/>
                </a:cubicBezTo>
                <a:cubicBezTo>
                  <a:pt x="4434" y="5113"/>
                  <a:pt x="4301" y="3294"/>
                  <a:pt x="3769" y="2272"/>
                </a:cubicBezTo>
                <a:cubicBezTo>
                  <a:pt x="3237" y="1250"/>
                  <a:pt x="2482" y="454"/>
                  <a:pt x="1906" y="227"/>
                </a:cubicBezTo>
                <a:cubicBezTo>
                  <a:pt x="1330" y="0"/>
                  <a:pt x="620" y="113"/>
                  <a:pt x="310" y="909"/>
                </a:cubicBezTo>
                <a:cubicBezTo>
                  <a:pt x="0" y="1704"/>
                  <a:pt x="126" y="4173"/>
                  <a:pt x="44" y="4999"/>
                </a:cubicBezTo>
              </a:path>
            </a:pathLst>
          </a:custGeom>
          <a:noFill/>
          <a:ln w="12700" cmpd="sng">
            <a:solidFill>
              <a:srgbClr val="008000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6" name="Freeform 209"/>
          <p:cNvSpPr>
            <a:spLocks/>
          </p:cNvSpPr>
          <p:nvPr/>
        </p:nvSpPr>
        <p:spPr bwMode="auto">
          <a:xfrm>
            <a:off x="855038" y="3347170"/>
            <a:ext cx="1090613" cy="1600200"/>
          </a:xfrm>
          <a:custGeom>
            <a:avLst/>
            <a:gdLst/>
            <a:ahLst/>
            <a:cxnLst>
              <a:cxn ang="0">
                <a:pos x="687" y="1008"/>
              </a:cxn>
              <a:cxn ang="0">
                <a:pos x="207" y="912"/>
              </a:cxn>
              <a:cxn ang="0">
                <a:pos x="32" y="616"/>
              </a:cxn>
              <a:cxn ang="0">
                <a:pos x="15" y="0"/>
              </a:cxn>
            </a:cxnLst>
            <a:rect l="0" t="0" r="r" b="b"/>
            <a:pathLst>
              <a:path w="687" h="1008">
                <a:moveTo>
                  <a:pt x="687" y="1008"/>
                </a:moveTo>
                <a:cubicBezTo>
                  <a:pt x="499" y="992"/>
                  <a:pt x="316" y="977"/>
                  <a:pt x="207" y="912"/>
                </a:cubicBezTo>
                <a:cubicBezTo>
                  <a:pt x="98" y="847"/>
                  <a:pt x="64" y="768"/>
                  <a:pt x="32" y="616"/>
                </a:cubicBezTo>
                <a:cubicBezTo>
                  <a:pt x="0" y="464"/>
                  <a:pt x="19" y="128"/>
                  <a:pt x="15" y="0"/>
                </a:cubicBezTo>
              </a:path>
            </a:pathLst>
          </a:custGeom>
          <a:noFill/>
          <a:ln w="12700" cmpd="sng">
            <a:solidFill>
              <a:srgbClr val="008000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7" name="Rectangle 205"/>
          <p:cNvSpPr>
            <a:spLocks noChangeArrowheads="1"/>
          </p:cNvSpPr>
          <p:nvPr/>
        </p:nvSpPr>
        <p:spPr bwMode="auto">
          <a:xfrm>
            <a:off x="7271251" y="4032970"/>
            <a:ext cx="304800" cy="4572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" name="Oval 12"/>
          <p:cNvSpPr>
            <a:spLocks noChangeArrowheads="1"/>
          </p:cNvSpPr>
          <p:nvPr/>
        </p:nvSpPr>
        <p:spPr bwMode="auto">
          <a:xfrm>
            <a:off x="1966288" y="5347420"/>
            <a:ext cx="838200" cy="838200"/>
          </a:xfrm>
          <a:prstGeom prst="ellipse">
            <a:avLst/>
          </a:prstGeom>
          <a:solidFill>
            <a:srgbClr val="CCE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7118851" y="3728170"/>
            <a:ext cx="533400" cy="533400"/>
          </a:xfrm>
          <a:prstGeom prst="ellipse">
            <a:avLst/>
          </a:prstGeom>
          <a:solidFill>
            <a:srgbClr val="CCE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" name="Oval 15"/>
          <p:cNvSpPr>
            <a:spLocks noChangeArrowheads="1"/>
          </p:cNvSpPr>
          <p:nvPr/>
        </p:nvSpPr>
        <p:spPr bwMode="auto">
          <a:xfrm>
            <a:off x="7042651" y="3728170"/>
            <a:ext cx="533400" cy="533400"/>
          </a:xfrm>
          <a:prstGeom prst="ellipse">
            <a:avLst/>
          </a:prstGeom>
          <a:solidFill>
            <a:srgbClr val="CCE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ja-JP" sz="1800"/>
          </a:p>
        </p:txBody>
      </p:sp>
      <p:sp>
        <p:nvSpPr>
          <p:cNvPr id="21" name="Oval 16"/>
          <p:cNvSpPr>
            <a:spLocks noChangeArrowheads="1"/>
          </p:cNvSpPr>
          <p:nvPr/>
        </p:nvSpPr>
        <p:spPr bwMode="auto">
          <a:xfrm>
            <a:off x="7042651" y="3347170"/>
            <a:ext cx="533400" cy="533400"/>
          </a:xfrm>
          <a:prstGeom prst="ellipse">
            <a:avLst/>
          </a:prstGeom>
          <a:solidFill>
            <a:srgbClr val="CCE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7880851" y="3118570"/>
            <a:ext cx="304800" cy="3810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7118851" y="2356570"/>
            <a:ext cx="304800" cy="16002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" name="Oval 19"/>
          <p:cNvSpPr>
            <a:spLocks noChangeArrowheads="1"/>
          </p:cNvSpPr>
          <p:nvPr/>
        </p:nvSpPr>
        <p:spPr bwMode="auto">
          <a:xfrm>
            <a:off x="7004551" y="2070820"/>
            <a:ext cx="533400" cy="533400"/>
          </a:xfrm>
          <a:prstGeom prst="ellipse">
            <a:avLst/>
          </a:prstGeom>
          <a:solidFill>
            <a:srgbClr val="CCE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" name="Oval 20"/>
          <p:cNvSpPr>
            <a:spLocks noChangeArrowheads="1"/>
          </p:cNvSpPr>
          <p:nvPr/>
        </p:nvSpPr>
        <p:spPr bwMode="auto">
          <a:xfrm>
            <a:off x="7004551" y="2661370"/>
            <a:ext cx="533400" cy="533400"/>
          </a:xfrm>
          <a:prstGeom prst="ellipse">
            <a:avLst/>
          </a:prstGeom>
          <a:solidFill>
            <a:srgbClr val="CCE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" name="Oval 21"/>
          <p:cNvSpPr>
            <a:spLocks noChangeArrowheads="1"/>
          </p:cNvSpPr>
          <p:nvPr/>
        </p:nvSpPr>
        <p:spPr bwMode="auto">
          <a:xfrm>
            <a:off x="8033251" y="3042370"/>
            <a:ext cx="533400" cy="533400"/>
          </a:xfrm>
          <a:prstGeom prst="ellipse">
            <a:avLst/>
          </a:prstGeom>
          <a:solidFill>
            <a:srgbClr val="CCE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" name="Oval 22"/>
          <p:cNvSpPr>
            <a:spLocks noChangeArrowheads="1"/>
          </p:cNvSpPr>
          <p:nvPr/>
        </p:nvSpPr>
        <p:spPr bwMode="auto">
          <a:xfrm>
            <a:off x="7423651" y="3042370"/>
            <a:ext cx="533400" cy="533400"/>
          </a:xfrm>
          <a:prstGeom prst="ellipse">
            <a:avLst/>
          </a:prstGeom>
          <a:solidFill>
            <a:srgbClr val="CCE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" name="Oval 23"/>
          <p:cNvSpPr>
            <a:spLocks noChangeArrowheads="1"/>
          </p:cNvSpPr>
          <p:nvPr/>
        </p:nvSpPr>
        <p:spPr bwMode="auto">
          <a:xfrm>
            <a:off x="7042651" y="3042370"/>
            <a:ext cx="533400" cy="533400"/>
          </a:xfrm>
          <a:prstGeom prst="ellipse">
            <a:avLst/>
          </a:prstGeom>
          <a:solidFill>
            <a:srgbClr val="CCE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" name="Oval 24"/>
          <p:cNvSpPr>
            <a:spLocks noChangeArrowheads="1"/>
          </p:cNvSpPr>
          <p:nvPr/>
        </p:nvSpPr>
        <p:spPr bwMode="auto">
          <a:xfrm>
            <a:off x="6280651" y="2889970"/>
            <a:ext cx="533400" cy="533400"/>
          </a:xfrm>
          <a:prstGeom prst="ellipse">
            <a:avLst/>
          </a:prstGeom>
          <a:solidFill>
            <a:srgbClr val="CCE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" name="Oval 25"/>
          <p:cNvSpPr>
            <a:spLocks noChangeArrowheads="1"/>
          </p:cNvSpPr>
          <p:nvPr/>
        </p:nvSpPr>
        <p:spPr bwMode="auto">
          <a:xfrm>
            <a:off x="6661651" y="2966170"/>
            <a:ext cx="533400" cy="533400"/>
          </a:xfrm>
          <a:prstGeom prst="ellipse">
            <a:avLst/>
          </a:prstGeom>
          <a:solidFill>
            <a:srgbClr val="CCE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5442451" y="2966170"/>
            <a:ext cx="533400" cy="533400"/>
          </a:xfrm>
          <a:prstGeom prst="ellipse">
            <a:avLst/>
          </a:prstGeom>
          <a:solidFill>
            <a:srgbClr val="CCE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" name="Rectangle 27"/>
          <p:cNvSpPr>
            <a:spLocks noChangeArrowheads="1"/>
          </p:cNvSpPr>
          <p:nvPr/>
        </p:nvSpPr>
        <p:spPr bwMode="auto">
          <a:xfrm>
            <a:off x="4723115" y="3042370"/>
            <a:ext cx="2395736" cy="3810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4435083" y="3042370"/>
            <a:ext cx="533400" cy="533400"/>
          </a:xfrm>
          <a:prstGeom prst="ellipse">
            <a:avLst/>
          </a:prstGeom>
          <a:solidFill>
            <a:srgbClr val="CCE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" name="Oval 29"/>
          <p:cNvSpPr>
            <a:spLocks noChangeArrowheads="1"/>
          </p:cNvSpPr>
          <p:nvPr/>
        </p:nvSpPr>
        <p:spPr bwMode="auto">
          <a:xfrm>
            <a:off x="4511283" y="2280370"/>
            <a:ext cx="381000" cy="381000"/>
          </a:xfrm>
          <a:prstGeom prst="ellipse">
            <a:avLst/>
          </a:prstGeom>
          <a:solidFill>
            <a:srgbClr val="CCE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" name="Rectangle 30"/>
          <p:cNvSpPr>
            <a:spLocks noChangeArrowheads="1"/>
          </p:cNvSpPr>
          <p:nvPr/>
        </p:nvSpPr>
        <p:spPr bwMode="auto">
          <a:xfrm>
            <a:off x="4587483" y="2508970"/>
            <a:ext cx="228600" cy="9144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" name="Line 31"/>
          <p:cNvSpPr>
            <a:spLocks noChangeShapeType="1"/>
          </p:cNvSpPr>
          <p:nvPr/>
        </p:nvSpPr>
        <p:spPr bwMode="auto">
          <a:xfrm flipH="1">
            <a:off x="4511283" y="3288432"/>
            <a:ext cx="76200" cy="685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 rot="16200000">
            <a:off x="2150438" y="5612532"/>
            <a:ext cx="457200" cy="304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 flipH="1" flipV="1">
            <a:off x="2379038" y="4126632"/>
            <a:ext cx="0" cy="1828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 flipH="1">
            <a:off x="2706891" y="3288432"/>
            <a:ext cx="334516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0" name="Line 41"/>
          <p:cNvSpPr>
            <a:spLocks noChangeShapeType="1"/>
          </p:cNvSpPr>
          <p:nvPr/>
        </p:nvSpPr>
        <p:spPr bwMode="auto">
          <a:xfrm>
            <a:off x="7271251" y="2374032"/>
            <a:ext cx="0" cy="1371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1" name="Rectangle 42"/>
          <p:cNvSpPr>
            <a:spLocks noChangeArrowheads="1"/>
          </p:cNvSpPr>
          <p:nvPr/>
        </p:nvSpPr>
        <p:spPr bwMode="auto">
          <a:xfrm>
            <a:off x="7195051" y="2297832"/>
            <a:ext cx="152400" cy="76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2" name="Rectangle 43"/>
          <p:cNvSpPr>
            <a:spLocks noChangeArrowheads="1"/>
          </p:cNvSpPr>
          <p:nvPr/>
        </p:nvSpPr>
        <p:spPr bwMode="auto">
          <a:xfrm>
            <a:off x="7195051" y="2907432"/>
            <a:ext cx="152400" cy="76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3" name="Line 44"/>
          <p:cNvSpPr>
            <a:spLocks noChangeShapeType="1"/>
          </p:cNvSpPr>
          <p:nvPr/>
        </p:nvSpPr>
        <p:spPr bwMode="auto">
          <a:xfrm flipH="1">
            <a:off x="6814051" y="3288432"/>
            <a:ext cx="14478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4" name="Rectangle 45"/>
          <p:cNvSpPr>
            <a:spLocks noChangeArrowheads="1"/>
          </p:cNvSpPr>
          <p:nvPr/>
        </p:nvSpPr>
        <p:spPr bwMode="auto">
          <a:xfrm rot="5400000">
            <a:off x="8223751" y="3250332"/>
            <a:ext cx="152400" cy="76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5" name="Rectangle 46"/>
          <p:cNvSpPr>
            <a:spLocks noChangeArrowheads="1"/>
          </p:cNvSpPr>
          <p:nvPr/>
        </p:nvSpPr>
        <p:spPr bwMode="auto">
          <a:xfrm rot="5400000">
            <a:off x="7614151" y="3250332"/>
            <a:ext cx="152400" cy="76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6" name="Rectangle 47"/>
          <p:cNvSpPr>
            <a:spLocks noChangeArrowheads="1"/>
          </p:cNvSpPr>
          <p:nvPr/>
        </p:nvSpPr>
        <p:spPr bwMode="auto">
          <a:xfrm rot="18900000">
            <a:off x="7226801" y="3282082"/>
            <a:ext cx="152400" cy="76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" name="Line 48"/>
          <p:cNvSpPr>
            <a:spLocks noChangeShapeType="1"/>
          </p:cNvSpPr>
          <p:nvPr/>
        </p:nvSpPr>
        <p:spPr bwMode="auto">
          <a:xfrm flipH="1">
            <a:off x="6814051" y="3136032"/>
            <a:ext cx="152400" cy="152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8" name="Line 49"/>
          <p:cNvSpPr>
            <a:spLocks noChangeShapeType="1"/>
          </p:cNvSpPr>
          <p:nvPr/>
        </p:nvSpPr>
        <p:spPr bwMode="auto">
          <a:xfrm flipH="1">
            <a:off x="5594851" y="3136032"/>
            <a:ext cx="13716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9" name="Rectangle 50"/>
          <p:cNvSpPr>
            <a:spLocks noChangeArrowheads="1"/>
          </p:cNvSpPr>
          <p:nvPr/>
        </p:nvSpPr>
        <p:spPr bwMode="auto">
          <a:xfrm rot="5400000">
            <a:off x="6547351" y="3097932"/>
            <a:ext cx="152400" cy="76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" name="Line 51"/>
          <p:cNvSpPr>
            <a:spLocks noChangeShapeType="1"/>
          </p:cNvSpPr>
          <p:nvPr/>
        </p:nvSpPr>
        <p:spPr bwMode="auto">
          <a:xfrm rot="5400000">
            <a:off x="7271251" y="3593232"/>
            <a:ext cx="152400" cy="152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1" name="Rectangle 52"/>
          <p:cNvSpPr>
            <a:spLocks noChangeArrowheads="1"/>
          </p:cNvSpPr>
          <p:nvPr/>
        </p:nvSpPr>
        <p:spPr bwMode="auto">
          <a:xfrm>
            <a:off x="7195051" y="3745632"/>
            <a:ext cx="152400" cy="76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" name="Line 53"/>
          <p:cNvSpPr>
            <a:spLocks noChangeShapeType="1"/>
          </p:cNvSpPr>
          <p:nvPr/>
        </p:nvSpPr>
        <p:spPr bwMode="auto">
          <a:xfrm>
            <a:off x="7423651" y="3575770"/>
            <a:ext cx="0" cy="914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4" name="Rectangle 59"/>
          <p:cNvSpPr>
            <a:spLocks noChangeArrowheads="1"/>
          </p:cNvSpPr>
          <p:nvPr/>
        </p:nvSpPr>
        <p:spPr bwMode="auto">
          <a:xfrm>
            <a:off x="7347451" y="3517032"/>
            <a:ext cx="152400" cy="76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5" name="Rectangle 60"/>
          <p:cNvSpPr>
            <a:spLocks noChangeArrowheads="1"/>
          </p:cNvSpPr>
          <p:nvPr/>
        </p:nvSpPr>
        <p:spPr bwMode="auto">
          <a:xfrm>
            <a:off x="7347451" y="3898032"/>
            <a:ext cx="152400" cy="76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6" name="Rectangle 61"/>
          <p:cNvSpPr>
            <a:spLocks noChangeArrowheads="1"/>
          </p:cNvSpPr>
          <p:nvPr/>
        </p:nvSpPr>
        <p:spPr bwMode="auto">
          <a:xfrm rot="5400000">
            <a:off x="6699751" y="3250332"/>
            <a:ext cx="152400" cy="76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" name="Rectangle 62"/>
          <p:cNvSpPr>
            <a:spLocks noChangeArrowheads="1"/>
          </p:cNvSpPr>
          <p:nvPr/>
        </p:nvSpPr>
        <p:spPr bwMode="auto">
          <a:xfrm rot="5400000">
            <a:off x="6928351" y="3097932"/>
            <a:ext cx="152400" cy="76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" name="Line 64"/>
          <p:cNvSpPr>
            <a:spLocks noChangeShapeType="1"/>
          </p:cNvSpPr>
          <p:nvPr/>
        </p:nvSpPr>
        <p:spPr bwMode="auto">
          <a:xfrm>
            <a:off x="5594851" y="3136032"/>
            <a:ext cx="152400" cy="152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9" name="Line 65"/>
          <p:cNvSpPr>
            <a:spLocks noChangeShapeType="1"/>
          </p:cNvSpPr>
          <p:nvPr/>
        </p:nvSpPr>
        <p:spPr bwMode="auto">
          <a:xfrm flipH="1">
            <a:off x="4626014" y="2526432"/>
            <a:ext cx="76200" cy="762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60" name="Line 66"/>
          <p:cNvSpPr>
            <a:spLocks noChangeShapeType="1"/>
          </p:cNvSpPr>
          <p:nvPr/>
        </p:nvSpPr>
        <p:spPr bwMode="auto">
          <a:xfrm>
            <a:off x="4702214" y="2526432"/>
            <a:ext cx="76200" cy="762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61" name="Rectangle 67"/>
          <p:cNvSpPr>
            <a:spLocks noChangeArrowheads="1"/>
          </p:cNvSpPr>
          <p:nvPr/>
        </p:nvSpPr>
        <p:spPr bwMode="auto">
          <a:xfrm rot="18900000">
            <a:off x="4740314" y="3275732"/>
            <a:ext cx="152400" cy="76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" name="Rectangle 68"/>
          <p:cNvSpPr>
            <a:spLocks noChangeArrowheads="1"/>
          </p:cNvSpPr>
          <p:nvPr/>
        </p:nvSpPr>
        <p:spPr bwMode="auto">
          <a:xfrm rot="2700000">
            <a:off x="4511714" y="3275732"/>
            <a:ext cx="152400" cy="76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" name="Rectangle 69"/>
          <p:cNvSpPr>
            <a:spLocks noChangeArrowheads="1"/>
          </p:cNvSpPr>
          <p:nvPr/>
        </p:nvSpPr>
        <p:spPr bwMode="auto">
          <a:xfrm>
            <a:off x="4626014" y="2450232"/>
            <a:ext cx="152400" cy="76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4" name="Rectangle 70"/>
          <p:cNvSpPr>
            <a:spLocks noChangeArrowheads="1"/>
          </p:cNvSpPr>
          <p:nvPr/>
        </p:nvSpPr>
        <p:spPr bwMode="auto">
          <a:xfrm rot="5400000">
            <a:off x="5709151" y="3250332"/>
            <a:ext cx="152400" cy="76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5" name="Rectangle 71"/>
          <p:cNvSpPr>
            <a:spLocks noChangeArrowheads="1"/>
          </p:cNvSpPr>
          <p:nvPr/>
        </p:nvSpPr>
        <p:spPr bwMode="auto">
          <a:xfrm rot="5400000">
            <a:off x="5480551" y="3097932"/>
            <a:ext cx="152400" cy="76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66" name="Group 72"/>
          <p:cNvGrpSpPr>
            <a:grpSpLocks/>
          </p:cNvGrpSpPr>
          <p:nvPr/>
        </p:nvGrpSpPr>
        <p:grpSpPr bwMode="auto">
          <a:xfrm>
            <a:off x="5011147" y="3212232"/>
            <a:ext cx="381000" cy="152400"/>
            <a:chOff x="2592" y="1584"/>
            <a:chExt cx="240" cy="96"/>
          </a:xfrm>
        </p:grpSpPr>
        <p:sp>
          <p:nvSpPr>
            <p:cNvPr id="137" name="Rectangle 73"/>
            <p:cNvSpPr>
              <a:spLocks noChangeArrowheads="1"/>
            </p:cNvSpPr>
            <p:nvPr/>
          </p:nvSpPr>
          <p:spPr bwMode="auto">
            <a:xfrm>
              <a:off x="2640" y="1584"/>
              <a:ext cx="144" cy="9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FF6600"/>
                </a:gs>
                <a:gs pos="100000">
                  <a:srgbClr val="FF33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8" name="Rectangle 74"/>
            <p:cNvSpPr>
              <a:spLocks noChangeArrowheads="1"/>
            </p:cNvSpPr>
            <p:nvPr/>
          </p:nvSpPr>
          <p:spPr bwMode="auto">
            <a:xfrm rot="5400000">
              <a:off x="2760" y="1608"/>
              <a:ext cx="96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9" name="Rectangle 75"/>
            <p:cNvSpPr>
              <a:spLocks noChangeArrowheads="1"/>
            </p:cNvSpPr>
            <p:nvPr/>
          </p:nvSpPr>
          <p:spPr bwMode="auto">
            <a:xfrm rot="5400000">
              <a:off x="2568" y="1608"/>
              <a:ext cx="96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0" name="Line 76"/>
            <p:cNvSpPr>
              <a:spLocks noChangeShapeType="1"/>
            </p:cNvSpPr>
            <p:nvPr/>
          </p:nvSpPr>
          <p:spPr bwMode="auto">
            <a:xfrm>
              <a:off x="2592" y="1584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1" name="Line 77"/>
            <p:cNvSpPr>
              <a:spLocks noChangeShapeType="1"/>
            </p:cNvSpPr>
            <p:nvPr/>
          </p:nvSpPr>
          <p:spPr bwMode="auto">
            <a:xfrm>
              <a:off x="2784" y="1584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67" name="Group 78"/>
          <p:cNvGrpSpPr>
            <a:grpSpLocks/>
          </p:cNvGrpSpPr>
          <p:nvPr/>
        </p:nvGrpSpPr>
        <p:grpSpPr bwMode="auto">
          <a:xfrm>
            <a:off x="3990459" y="3180482"/>
            <a:ext cx="228600" cy="215900"/>
            <a:chOff x="2112" y="1564"/>
            <a:chExt cx="144" cy="136"/>
          </a:xfrm>
        </p:grpSpPr>
        <p:sp>
          <p:nvSpPr>
            <p:cNvPr id="134" name="Rectangle 79"/>
            <p:cNvSpPr>
              <a:spLocks noChangeArrowheads="1"/>
            </p:cNvSpPr>
            <p:nvPr/>
          </p:nvSpPr>
          <p:spPr bwMode="auto">
            <a:xfrm>
              <a:off x="2112" y="1584"/>
              <a:ext cx="144" cy="96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FFFFCC"/>
                </a:gs>
                <a:gs pos="100000">
                  <a:srgbClr val="FFFF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5" name="Line 80"/>
            <p:cNvSpPr>
              <a:spLocks noChangeShapeType="1"/>
            </p:cNvSpPr>
            <p:nvPr/>
          </p:nvSpPr>
          <p:spPr bwMode="auto">
            <a:xfrm>
              <a:off x="2112" y="156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6" name="Line 81"/>
            <p:cNvSpPr>
              <a:spLocks noChangeShapeType="1"/>
            </p:cNvSpPr>
            <p:nvPr/>
          </p:nvSpPr>
          <p:spPr bwMode="auto">
            <a:xfrm>
              <a:off x="2112" y="1700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68" name="Line 82"/>
          <p:cNvSpPr>
            <a:spLocks noChangeShapeType="1"/>
          </p:cNvSpPr>
          <p:nvPr/>
        </p:nvSpPr>
        <p:spPr bwMode="auto">
          <a:xfrm flipH="1" flipV="1">
            <a:off x="3811355" y="3270970"/>
            <a:ext cx="0" cy="1600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69" name="Line 83"/>
          <p:cNvSpPr>
            <a:spLocks noChangeShapeType="1"/>
          </p:cNvSpPr>
          <p:nvPr/>
        </p:nvSpPr>
        <p:spPr bwMode="auto">
          <a:xfrm flipH="1">
            <a:off x="1236038" y="3136032"/>
            <a:ext cx="1905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0" name="Line 84"/>
          <p:cNvSpPr>
            <a:spLocks noChangeShapeType="1"/>
          </p:cNvSpPr>
          <p:nvPr/>
        </p:nvSpPr>
        <p:spPr bwMode="auto">
          <a:xfrm flipH="1" flipV="1">
            <a:off x="2760038" y="3136032"/>
            <a:ext cx="381000" cy="152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1" name="Line 85"/>
          <p:cNvSpPr>
            <a:spLocks noChangeShapeType="1"/>
          </p:cNvSpPr>
          <p:nvPr/>
        </p:nvSpPr>
        <p:spPr bwMode="auto">
          <a:xfrm flipH="1">
            <a:off x="2760038" y="3136032"/>
            <a:ext cx="381000" cy="152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grpSp>
        <p:nvGrpSpPr>
          <p:cNvPr id="72" name="Group 86"/>
          <p:cNvGrpSpPr>
            <a:grpSpLocks/>
          </p:cNvGrpSpPr>
          <p:nvPr/>
        </p:nvGrpSpPr>
        <p:grpSpPr bwMode="auto">
          <a:xfrm>
            <a:off x="1554763" y="3059832"/>
            <a:ext cx="381000" cy="152400"/>
            <a:chOff x="2592" y="1584"/>
            <a:chExt cx="240" cy="96"/>
          </a:xfrm>
        </p:grpSpPr>
        <p:sp>
          <p:nvSpPr>
            <p:cNvPr id="129" name="Rectangle 87"/>
            <p:cNvSpPr>
              <a:spLocks noChangeArrowheads="1"/>
            </p:cNvSpPr>
            <p:nvPr/>
          </p:nvSpPr>
          <p:spPr bwMode="auto">
            <a:xfrm>
              <a:off x="2640" y="1584"/>
              <a:ext cx="144" cy="9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FF6600"/>
                </a:gs>
                <a:gs pos="100000">
                  <a:srgbClr val="FF33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0" name="Rectangle 88"/>
            <p:cNvSpPr>
              <a:spLocks noChangeArrowheads="1"/>
            </p:cNvSpPr>
            <p:nvPr/>
          </p:nvSpPr>
          <p:spPr bwMode="auto">
            <a:xfrm rot="5400000">
              <a:off x="2760" y="1608"/>
              <a:ext cx="96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1" name="Rectangle 89"/>
            <p:cNvSpPr>
              <a:spLocks noChangeArrowheads="1"/>
            </p:cNvSpPr>
            <p:nvPr/>
          </p:nvSpPr>
          <p:spPr bwMode="auto">
            <a:xfrm rot="5400000">
              <a:off x="2568" y="1608"/>
              <a:ext cx="96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2" name="Line 90"/>
            <p:cNvSpPr>
              <a:spLocks noChangeShapeType="1"/>
            </p:cNvSpPr>
            <p:nvPr/>
          </p:nvSpPr>
          <p:spPr bwMode="auto">
            <a:xfrm>
              <a:off x="2592" y="1584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" name="Line 91"/>
            <p:cNvSpPr>
              <a:spLocks noChangeShapeType="1"/>
            </p:cNvSpPr>
            <p:nvPr/>
          </p:nvSpPr>
          <p:spPr bwMode="auto">
            <a:xfrm>
              <a:off x="2784" y="1584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73" name="Rectangle 92"/>
          <p:cNvSpPr>
            <a:spLocks noChangeArrowheads="1"/>
          </p:cNvSpPr>
          <p:nvPr/>
        </p:nvSpPr>
        <p:spPr bwMode="auto">
          <a:xfrm rot="5400000">
            <a:off x="2645738" y="3250332"/>
            <a:ext cx="152400" cy="76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4" name="Rectangle 93"/>
          <p:cNvSpPr>
            <a:spLocks noChangeArrowheads="1"/>
          </p:cNvSpPr>
          <p:nvPr/>
        </p:nvSpPr>
        <p:spPr bwMode="auto">
          <a:xfrm rot="5400000">
            <a:off x="2645738" y="3097932"/>
            <a:ext cx="152400" cy="76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5" name="Rectangle 94"/>
          <p:cNvSpPr>
            <a:spLocks noChangeArrowheads="1"/>
          </p:cNvSpPr>
          <p:nvPr/>
        </p:nvSpPr>
        <p:spPr bwMode="auto">
          <a:xfrm rot="5400000">
            <a:off x="3102938" y="3250332"/>
            <a:ext cx="152400" cy="76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" name="Rectangle 95"/>
          <p:cNvSpPr>
            <a:spLocks noChangeArrowheads="1"/>
          </p:cNvSpPr>
          <p:nvPr/>
        </p:nvSpPr>
        <p:spPr bwMode="auto">
          <a:xfrm rot="5400000">
            <a:off x="3102938" y="3097932"/>
            <a:ext cx="152400" cy="76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7" name="Rectangle 96"/>
          <p:cNvSpPr>
            <a:spLocks noChangeArrowheads="1"/>
          </p:cNvSpPr>
          <p:nvPr/>
        </p:nvSpPr>
        <p:spPr bwMode="auto">
          <a:xfrm rot="2700000">
            <a:off x="3766905" y="3218582"/>
            <a:ext cx="152400" cy="76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8" name="Line 97"/>
          <p:cNvSpPr>
            <a:spLocks noChangeShapeType="1"/>
          </p:cNvSpPr>
          <p:nvPr/>
        </p:nvSpPr>
        <p:spPr bwMode="auto">
          <a:xfrm flipH="1" flipV="1">
            <a:off x="1388437" y="4126632"/>
            <a:ext cx="2463482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9" name="Rectangle 98"/>
          <p:cNvSpPr>
            <a:spLocks noChangeArrowheads="1"/>
          </p:cNvSpPr>
          <p:nvPr/>
        </p:nvSpPr>
        <p:spPr bwMode="auto">
          <a:xfrm rot="5400000">
            <a:off x="2302838" y="4050432"/>
            <a:ext cx="152400" cy="1524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0" name="Line 99"/>
          <p:cNvSpPr>
            <a:spLocks noChangeShapeType="1"/>
          </p:cNvSpPr>
          <p:nvPr/>
        </p:nvSpPr>
        <p:spPr bwMode="auto">
          <a:xfrm>
            <a:off x="2302838" y="4050432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81" name="Line 100"/>
          <p:cNvSpPr>
            <a:spLocks noChangeShapeType="1"/>
          </p:cNvSpPr>
          <p:nvPr/>
        </p:nvSpPr>
        <p:spPr bwMode="auto">
          <a:xfrm rot="16200000" flipH="1" flipV="1">
            <a:off x="2226638" y="4794970"/>
            <a:ext cx="0" cy="304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82" name="Rectangle 101"/>
          <p:cNvSpPr>
            <a:spLocks noChangeArrowheads="1"/>
          </p:cNvSpPr>
          <p:nvPr/>
        </p:nvSpPr>
        <p:spPr bwMode="auto">
          <a:xfrm>
            <a:off x="2302838" y="5955432"/>
            <a:ext cx="152400" cy="76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" name="Rectangle 102"/>
          <p:cNvSpPr>
            <a:spLocks noChangeArrowheads="1"/>
          </p:cNvSpPr>
          <p:nvPr/>
        </p:nvSpPr>
        <p:spPr bwMode="auto">
          <a:xfrm>
            <a:off x="2302838" y="5498232"/>
            <a:ext cx="152400" cy="76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4" name="Rectangle 103"/>
          <p:cNvSpPr>
            <a:spLocks noChangeArrowheads="1"/>
          </p:cNvSpPr>
          <p:nvPr/>
        </p:nvSpPr>
        <p:spPr bwMode="auto">
          <a:xfrm>
            <a:off x="2302838" y="4871170"/>
            <a:ext cx="152400" cy="1524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5" name="Line 104"/>
          <p:cNvSpPr>
            <a:spLocks noChangeShapeType="1"/>
          </p:cNvSpPr>
          <p:nvPr/>
        </p:nvSpPr>
        <p:spPr bwMode="auto">
          <a:xfrm rot="16200000" flipV="1">
            <a:off x="2302838" y="487117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86" name="Rectangle 105"/>
          <p:cNvSpPr>
            <a:spLocks noChangeArrowheads="1"/>
          </p:cNvSpPr>
          <p:nvPr/>
        </p:nvSpPr>
        <p:spPr bwMode="auto">
          <a:xfrm>
            <a:off x="2302838" y="5193432"/>
            <a:ext cx="152400" cy="76200"/>
          </a:xfrm>
          <a:prstGeom prst="rect">
            <a:avLst/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87" name="Group 107"/>
          <p:cNvGrpSpPr>
            <a:grpSpLocks/>
          </p:cNvGrpSpPr>
          <p:nvPr/>
        </p:nvGrpSpPr>
        <p:grpSpPr bwMode="auto">
          <a:xfrm rot="16200000">
            <a:off x="2271088" y="4513982"/>
            <a:ext cx="228600" cy="215900"/>
            <a:chOff x="2112" y="1564"/>
            <a:chExt cx="144" cy="136"/>
          </a:xfrm>
        </p:grpSpPr>
        <p:sp>
          <p:nvSpPr>
            <p:cNvPr id="126" name="Rectangle 108"/>
            <p:cNvSpPr>
              <a:spLocks noChangeArrowheads="1"/>
            </p:cNvSpPr>
            <p:nvPr/>
          </p:nvSpPr>
          <p:spPr bwMode="auto">
            <a:xfrm>
              <a:off x="2112" y="1584"/>
              <a:ext cx="144" cy="96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FFFFCC"/>
                </a:gs>
                <a:gs pos="100000">
                  <a:srgbClr val="FFFF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7" name="Line 109"/>
            <p:cNvSpPr>
              <a:spLocks noChangeShapeType="1"/>
            </p:cNvSpPr>
            <p:nvPr/>
          </p:nvSpPr>
          <p:spPr bwMode="auto">
            <a:xfrm>
              <a:off x="2112" y="156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8" name="Line 110"/>
            <p:cNvSpPr>
              <a:spLocks noChangeShapeType="1"/>
            </p:cNvSpPr>
            <p:nvPr/>
          </p:nvSpPr>
          <p:spPr bwMode="auto">
            <a:xfrm>
              <a:off x="2112" y="1700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88" name="Rectangle 112"/>
          <p:cNvSpPr>
            <a:spLocks noChangeArrowheads="1"/>
          </p:cNvSpPr>
          <p:nvPr/>
        </p:nvSpPr>
        <p:spPr bwMode="auto">
          <a:xfrm rot="18900000">
            <a:off x="3754205" y="4120282"/>
            <a:ext cx="152400" cy="76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89" name="Group 113"/>
          <p:cNvGrpSpPr>
            <a:grpSpLocks/>
          </p:cNvGrpSpPr>
          <p:nvPr/>
        </p:nvGrpSpPr>
        <p:grpSpPr bwMode="auto">
          <a:xfrm>
            <a:off x="1312238" y="3885332"/>
            <a:ext cx="609600" cy="317500"/>
            <a:chOff x="528" y="2008"/>
            <a:chExt cx="384" cy="200"/>
          </a:xfrm>
        </p:grpSpPr>
        <p:sp>
          <p:nvSpPr>
            <p:cNvPr id="123" name="Line 114"/>
            <p:cNvSpPr>
              <a:spLocks noChangeShapeType="1"/>
            </p:cNvSpPr>
            <p:nvPr/>
          </p:nvSpPr>
          <p:spPr bwMode="auto">
            <a:xfrm flipH="1" flipV="1">
              <a:off x="576" y="2064"/>
              <a:ext cx="288" cy="9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" name="Rectangle 115"/>
            <p:cNvSpPr>
              <a:spLocks noChangeArrowheads="1"/>
            </p:cNvSpPr>
            <p:nvPr/>
          </p:nvSpPr>
          <p:spPr bwMode="auto">
            <a:xfrm>
              <a:off x="768" y="2112"/>
              <a:ext cx="144" cy="96"/>
            </a:xfrm>
            <a:prstGeom prst="rect">
              <a:avLst/>
            </a:prstGeom>
            <a:gradFill rotWithShape="1">
              <a:gsLst>
                <a:gs pos="0">
                  <a:srgbClr val="FF0066"/>
                </a:gs>
                <a:gs pos="50000">
                  <a:schemeClr val="bg1"/>
                </a:gs>
                <a:gs pos="100000">
                  <a:srgbClr val="FF0066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5" name="Rectangle 116"/>
            <p:cNvSpPr>
              <a:spLocks noChangeArrowheads="1"/>
            </p:cNvSpPr>
            <p:nvPr/>
          </p:nvSpPr>
          <p:spPr bwMode="auto">
            <a:xfrm rot="6513756">
              <a:off x="504" y="2032"/>
              <a:ext cx="96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90" name="Rectangle 117"/>
          <p:cNvSpPr>
            <a:spLocks noChangeArrowheads="1"/>
          </p:cNvSpPr>
          <p:nvPr/>
        </p:nvSpPr>
        <p:spPr bwMode="auto">
          <a:xfrm rot="5400000">
            <a:off x="2036138" y="4088532"/>
            <a:ext cx="152400" cy="76200"/>
          </a:xfrm>
          <a:prstGeom prst="rect">
            <a:avLst/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1" name="AutoShape 162"/>
          <p:cNvSpPr>
            <a:spLocks noChangeArrowheads="1"/>
          </p:cNvSpPr>
          <p:nvPr/>
        </p:nvSpPr>
        <p:spPr bwMode="auto">
          <a:xfrm>
            <a:off x="5975851" y="3212232"/>
            <a:ext cx="152400" cy="152400"/>
          </a:xfrm>
          <a:prstGeom prst="flowChartDelay">
            <a:avLst/>
          </a:prstGeom>
          <a:gradFill rotWithShape="1">
            <a:gsLst>
              <a:gs pos="0">
                <a:srgbClr val="00CC00"/>
              </a:gs>
              <a:gs pos="50000">
                <a:srgbClr val="99FF99"/>
              </a:gs>
              <a:gs pos="100000">
                <a:srgbClr val="00CC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" name="Rectangle 179"/>
          <p:cNvSpPr>
            <a:spLocks noChangeArrowheads="1"/>
          </p:cNvSpPr>
          <p:nvPr/>
        </p:nvSpPr>
        <p:spPr bwMode="auto">
          <a:xfrm>
            <a:off x="626438" y="2907432"/>
            <a:ext cx="6096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" name="Text Box 180"/>
          <p:cNvSpPr txBox="1">
            <a:spLocks noChangeArrowheads="1"/>
          </p:cNvSpPr>
          <p:nvPr/>
        </p:nvSpPr>
        <p:spPr bwMode="auto">
          <a:xfrm>
            <a:off x="577350" y="2983632"/>
            <a:ext cx="6976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dirty="0">
                <a:latin typeface="Helvetica" pitchFamily="34" charset="0"/>
              </a:rPr>
              <a:t>Laser</a:t>
            </a:r>
          </a:p>
        </p:txBody>
      </p:sp>
      <p:sp>
        <p:nvSpPr>
          <p:cNvPr id="94" name="Text Box 183"/>
          <p:cNvSpPr txBox="1">
            <a:spLocks noChangeArrowheads="1"/>
          </p:cNvSpPr>
          <p:nvPr/>
        </p:nvSpPr>
        <p:spPr bwMode="auto">
          <a:xfrm>
            <a:off x="1540838" y="4185370"/>
            <a:ext cx="53022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1200">
                <a:latin typeface="Helvetica" pitchFamily="34" charset="0"/>
              </a:rPr>
              <a:t>AOM</a:t>
            </a:r>
          </a:p>
        </p:txBody>
      </p:sp>
      <p:sp>
        <p:nvSpPr>
          <p:cNvPr id="95" name="Text Box 184"/>
          <p:cNvSpPr txBox="1">
            <a:spLocks noChangeArrowheads="1"/>
          </p:cNvSpPr>
          <p:nvPr/>
        </p:nvSpPr>
        <p:spPr bwMode="auto">
          <a:xfrm>
            <a:off x="2455238" y="4490170"/>
            <a:ext cx="63182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1200" dirty="0">
                <a:latin typeface="Helvetica" pitchFamily="34" charset="0"/>
              </a:rPr>
              <a:t>EOPM</a:t>
            </a:r>
          </a:p>
        </p:txBody>
      </p:sp>
      <p:grpSp>
        <p:nvGrpSpPr>
          <p:cNvPr id="96" name="Group 185"/>
          <p:cNvGrpSpPr>
            <a:grpSpLocks/>
          </p:cNvGrpSpPr>
          <p:nvPr/>
        </p:nvGrpSpPr>
        <p:grpSpPr bwMode="auto">
          <a:xfrm rot="16200000">
            <a:off x="8034790" y="10901999"/>
            <a:ext cx="96" cy="150813"/>
            <a:chOff x="4800" y="1152"/>
            <a:chExt cx="96" cy="95"/>
          </a:xfrm>
        </p:grpSpPr>
        <p:sp>
          <p:nvSpPr>
            <p:cNvPr id="119" name="Line 186"/>
            <p:cNvSpPr>
              <a:spLocks noChangeShapeType="1"/>
            </p:cNvSpPr>
            <p:nvPr/>
          </p:nvSpPr>
          <p:spPr bwMode="auto">
            <a:xfrm>
              <a:off x="4848" y="1176"/>
              <a:ext cx="0" cy="48"/>
            </a:xfrm>
            <a:prstGeom prst="line">
              <a:avLst/>
            </a:prstGeom>
            <a:noFill/>
            <a:ln w="28575">
              <a:solidFill>
                <a:srgbClr val="CCE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0" name="Line 187"/>
            <p:cNvSpPr>
              <a:spLocks noChangeShapeType="1"/>
            </p:cNvSpPr>
            <p:nvPr/>
          </p:nvSpPr>
          <p:spPr bwMode="auto">
            <a:xfrm>
              <a:off x="4828" y="1152"/>
              <a:ext cx="0" cy="48"/>
            </a:xfrm>
            <a:prstGeom prst="line">
              <a:avLst/>
            </a:prstGeom>
            <a:noFill/>
            <a:ln w="28575">
              <a:solidFill>
                <a:srgbClr val="CCE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1" name="Freeform 188"/>
            <p:cNvSpPr>
              <a:spLocks/>
            </p:cNvSpPr>
            <p:nvPr/>
          </p:nvSpPr>
          <p:spPr bwMode="auto">
            <a:xfrm>
              <a:off x="4800" y="1152"/>
              <a:ext cx="96" cy="47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96" y="48"/>
                </a:cxn>
                <a:cxn ang="0">
                  <a:pos x="144" y="0"/>
                </a:cxn>
              </a:cxnLst>
              <a:rect l="0" t="0" r="r" b="b"/>
              <a:pathLst>
                <a:path w="144" h="48">
                  <a:moveTo>
                    <a:pt x="0" y="48"/>
                  </a:moveTo>
                  <a:cubicBezTo>
                    <a:pt x="16" y="24"/>
                    <a:pt x="32" y="0"/>
                    <a:pt x="48" y="0"/>
                  </a:cubicBezTo>
                  <a:cubicBezTo>
                    <a:pt x="64" y="0"/>
                    <a:pt x="80" y="48"/>
                    <a:pt x="96" y="48"/>
                  </a:cubicBezTo>
                  <a:cubicBezTo>
                    <a:pt x="112" y="48"/>
                    <a:pt x="128" y="24"/>
                    <a:pt x="144" y="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2" name="Freeform 189"/>
            <p:cNvSpPr>
              <a:spLocks/>
            </p:cNvSpPr>
            <p:nvPr/>
          </p:nvSpPr>
          <p:spPr bwMode="auto">
            <a:xfrm>
              <a:off x="4800" y="1199"/>
              <a:ext cx="96" cy="4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96" y="48"/>
                </a:cxn>
                <a:cxn ang="0">
                  <a:pos x="144" y="0"/>
                </a:cxn>
              </a:cxnLst>
              <a:rect l="0" t="0" r="r" b="b"/>
              <a:pathLst>
                <a:path w="144" h="48">
                  <a:moveTo>
                    <a:pt x="0" y="48"/>
                  </a:moveTo>
                  <a:cubicBezTo>
                    <a:pt x="16" y="24"/>
                    <a:pt x="32" y="0"/>
                    <a:pt x="48" y="0"/>
                  </a:cubicBezTo>
                  <a:cubicBezTo>
                    <a:pt x="64" y="0"/>
                    <a:pt x="80" y="48"/>
                    <a:pt x="96" y="48"/>
                  </a:cubicBezTo>
                  <a:cubicBezTo>
                    <a:pt x="112" y="48"/>
                    <a:pt x="128" y="24"/>
                    <a:pt x="144" y="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97" name="Freeform 213"/>
          <p:cNvSpPr>
            <a:spLocks/>
          </p:cNvSpPr>
          <p:nvPr/>
        </p:nvSpPr>
        <p:spPr bwMode="auto">
          <a:xfrm>
            <a:off x="4256390" y="1916832"/>
            <a:ext cx="466725" cy="2343150"/>
          </a:xfrm>
          <a:custGeom>
            <a:avLst/>
            <a:gdLst/>
            <a:ahLst/>
            <a:cxnLst>
              <a:cxn ang="0">
                <a:pos x="140" y="1403"/>
              </a:cxn>
              <a:cxn ang="0">
                <a:pos x="97" y="1457"/>
              </a:cxn>
              <a:cxn ang="0">
                <a:pos x="34" y="1423"/>
              </a:cxn>
              <a:cxn ang="0">
                <a:pos x="4" y="1141"/>
              </a:cxn>
              <a:cxn ang="0">
                <a:pos x="59" y="174"/>
              </a:cxn>
              <a:cxn ang="0">
                <a:pos x="252" y="94"/>
              </a:cxn>
              <a:cxn ang="0">
                <a:pos x="294" y="317"/>
              </a:cxn>
            </a:cxnLst>
            <a:rect l="0" t="0" r="r" b="b"/>
            <a:pathLst>
              <a:path w="294" h="1476">
                <a:moveTo>
                  <a:pt x="140" y="1403"/>
                </a:moveTo>
                <a:cubicBezTo>
                  <a:pt x="133" y="1412"/>
                  <a:pt x="115" y="1454"/>
                  <a:pt x="97" y="1457"/>
                </a:cubicBezTo>
                <a:cubicBezTo>
                  <a:pt x="79" y="1460"/>
                  <a:pt x="49" y="1476"/>
                  <a:pt x="34" y="1423"/>
                </a:cubicBezTo>
                <a:cubicBezTo>
                  <a:pt x="19" y="1370"/>
                  <a:pt x="0" y="1349"/>
                  <a:pt x="4" y="1141"/>
                </a:cubicBezTo>
                <a:cubicBezTo>
                  <a:pt x="8" y="933"/>
                  <a:pt x="18" y="348"/>
                  <a:pt x="59" y="174"/>
                </a:cubicBezTo>
                <a:cubicBezTo>
                  <a:pt x="100" y="0"/>
                  <a:pt x="213" y="70"/>
                  <a:pt x="252" y="94"/>
                </a:cubicBezTo>
                <a:cubicBezTo>
                  <a:pt x="291" y="118"/>
                  <a:pt x="285" y="271"/>
                  <a:pt x="294" y="317"/>
                </a:cubicBezTo>
              </a:path>
            </a:pathLst>
          </a:custGeom>
          <a:noFill/>
          <a:ln w="12700" cmpd="sng">
            <a:solidFill>
              <a:srgbClr val="0000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8" name="Freeform 214"/>
          <p:cNvSpPr>
            <a:spLocks/>
          </p:cNvSpPr>
          <p:nvPr/>
        </p:nvSpPr>
        <p:spPr bwMode="auto">
          <a:xfrm>
            <a:off x="6204451" y="3499570"/>
            <a:ext cx="749300" cy="804863"/>
          </a:xfrm>
          <a:custGeom>
            <a:avLst/>
            <a:gdLst/>
            <a:ahLst/>
            <a:cxnLst>
              <a:cxn ang="0">
                <a:pos x="472" y="117"/>
              </a:cxn>
              <a:cxn ang="0">
                <a:pos x="186" y="454"/>
              </a:cxn>
              <a:cxn ang="0">
                <a:pos x="22" y="437"/>
              </a:cxn>
              <a:cxn ang="0">
                <a:pos x="55" y="277"/>
              </a:cxn>
              <a:cxn ang="0">
                <a:pos x="341" y="0"/>
              </a:cxn>
            </a:cxnLst>
            <a:rect l="0" t="0" r="r" b="b"/>
            <a:pathLst>
              <a:path w="472" h="507">
                <a:moveTo>
                  <a:pt x="472" y="117"/>
                </a:moveTo>
                <a:cubicBezTo>
                  <a:pt x="425" y="173"/>
                  <a:pt x="261" y="401"/>
                  <a:pt x="186" y="454"/>
                </a:cubicBezTo>
                <a:cubicBezTo>
                  <a:pt x="111" y="507"/>
                  <a:pt x="44" y="466"/>
                  <a:pt x="22" y="437"/>
                </a:cubicBezTo>
                <a:cubicBezTo>
                  <a:pt x="0" y="408"/>
                  <a:pt x="2" y="350"/>
                  <a:pt x="55" y="277"/>
                </a:cubicBezTo>
                <a:cubicBezTo>
                  <a:pt x="108" y="204"/>
                  <a:pt x="282" y="58"/>
                  <a:pt x="341" y="0"/>
                </a:cubicBezTo>
              </a:path>
            </a:pathLst>
          </a:custGeom>
          <a:noFill/>
          <a:ln w="12700" cmpd="sng">
            <a:solidFill>
              <a:srgbClr val="0000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9" name="Freeform 215"/>
          <p:cNvSpPr>
            <a:spLocks/>
          </p:cNvSpPr>
          <p:nvPr/>
        </p:nvSpPr>
        <p:spPr bwMode="auto">
          <a:xfrm>
            <a:off x="4475665" y="3685307"/>
            <a:ext cx="2478088" cy="774700"/>
          </a:xfrm>
          <a:custGeom>
            <a:avLst/>
            <a:gdLst/>
            <a:ahLst/>
            <a:cxnLst>
              <a:cxn ang="0">
                <a:pos x="1327" y="0"/>
              </a:cxn>
              <a:cxn ang="0">
                <a:pos x="1136" y="239"/>
              </a:cxn>
              <a:cxn ang="0">
                <a:pos x="896" y="445"/>
              </a:cxn>
              <a:cxn ang="0">
                <a:pos x="656" y="487"/>
              </a:cxn>
              <a:cxn ang="0">
                <a:pos x="370" y="453"/>
              </a:cxn>
              <a:cxn ang="0">
                <a:pos x="0" y="331"/>
              </a:cxn>
            </a:cxnLst>
            <a:rect l="0" t="0" r="r" b="b"/>
            <a:pathLst>
              <a:path w="1327" h="488">
                <a:moveTo>
                  <a:pt x="1327" y="0"/>
                </a:moveTo>
                <a:cubicBezTo>
                  <a:pt x="1295" y="40"/>
                  <a:pt x="1208" y="165"/>
                  <a:pt x="1136" y="239"/>
                </a:cubicBezTo>
                <a:cubicBezTo>
                  <a:pt x="1064" y="313"/>
                  <a:pt x="976" y="404"/>
                  <a:pt x="896" y="445"/>
                </a:cubicBezTo>
                <a:cubicBezTo>
                  <a:pt x="816" y="486"/>
                  <a:pt x="744" y="486"/>
                  <a:pt x="656" y="487"/>
                </a:cubicBezTo>
                <a:cubicBezTo>
                  <a:pt x="568" y="488"/>
                  <a:pt x="479" y="479"/>
                  <a:pt x="370" y="453"/>
                </a:cubicBezTo>
                <a:cubicBezTo>
                  <a:pt x="261" y="427"/>
                  <a:pt x="77" y="356"/>
                  <a:pt x="0" y="331"/>
                </a:cubicBezTo>
              </a:path>
            </a:pathLst>
          </a:custGeom>
          <a:noFill/>
          <a:ln w="12700" cmpd="sng">
            <a:solidFill>
              <a:srgbClr val="008000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00" name="Freeform 217"/>
          <p:cNvSpPr>
            <a:spLocks/>
          </p:cNvSpPr>
          <p:nvPr/>
        </p:nvSpPr>
        <p:spPr bwMode="auto">
          <a:xfrm>
            <a:off x="931238" y="3347170"/>
            <a:ext cx="1090613" cy="1577975"/>
          </a:xfrm>
          <a:custGeom>
            <a:avLst/>
            <a:gdLst/>
            <a:ahLst/>
            <a:cxnLst>
              <a:cxn ang="0">
                <a:pos x="687" y="994"/>
              </a:cxn>
              <a:cxn ang="0">
                <a:pos x="216" y="893"/>
              </a:cxn>
              <a:cxn ang="0">
                <a:pos x="33" y="616"/>
              </a:cxn>
              <a:cxn ang="0">
                <a:pos x="16" y="0"/>
              </a:cxn>
            </a:cxnLst>
            <a:rect l="0" t="0" r="r" b="b"/>
            <a:pathLst>
              <a:path w="687" h="994">
                <a:moveTo>
                  <a:pt x="687" y="994"/>
                </a:moveTo>
                <a:cubicBezTo>
                  <a:pt x="609" y="977"/>
                  <a:pt x="325" y="956"/>
                  <a:pt x="216" y="893"/>
                </a:cubicBezTo>
                <a:cubicBezTo>
                  <a:pt x="107" y="830"/>
                  <a:pt x="66" y="765"/>
                  <a:pt x="33" y="616"/>
                </a:cubicBezTo>
                <a:cubicBezTo>
                  <a:pt x="0" y="467"/>
                  <a:pt x="20" y="128"/>
                  <a:pt x="16" y="0"/>
                </a:cubicBezTo>
              </a:path>
            </a:pathLst>
          </a:custGeom>
          <a:noFill/>
          <a:ln w="12700" cmpd="sng">
            <a:solidFill>
              <a:srgbClr val="0000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01" name="AutoShape 106"/>
          <p:cNvSpPr>
            <a:spLocks noChangeArrowheads="1"/>
          </p:cNvSpPr>
          <p:nvPr/>
        </p:nvSpPr>
        <p:spPr bwMode="auto">
          <a:xfrm rot="10800000">
            <a:off x="1921838" y="4871170"/>
            <a:ext cx="152400" cy="152400"/>
          </a:xfrm>
          <a:prstGeom prst="flowChartDelay">
            <a:avLst/>
          </a:prstGeom>
          <a:gradFill rotWithShape="1">
            <a:gsLst>
              <a:gs pos="0">
                <a:srgbClr val="00CC00"/>
              </a:gs>
              <a:gs pos="50000">
                <a:srgbClr val="99FF99"/>
              </a:gs>
              <a:gs pos="100000">
                <a:srgbClr val="00CC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" name="Freeform 218"/>
          <p:cNvSpPr>
            <a:spLocks/>
          </p:cNvSpPr>
          <p:nvPr/>
        </p:nvSpPr>
        <p:spPr bwMode="auto">
          <a:xfrm>
            <a:off x="1770971" y="3477211"/>
            <a:ext cx="2761843" cy="1062307"/>
          </a:xfrm>
          <a:custGeom>
            <a:avLst/>
            <a:gdLst>
              <a:gd name="connsiteX0" fmla="*/ 10000 w 10000"/>
              <a:gd name="connsiteY0" fmla="*/ 5294 h 11862"/>
              <a:gd name="connsiteX1" fmla="*/ 9492 w 10000"/>
              <a:gd name="connsiteY1" fmla="*/ 9216 h 11862"/>
              <a:gd name="connsiteX2" fmla="*/ 8004 w 10000"/>
              <a:gd name="connsiteY2" fmla="*/ 11411 h 11862"/>
              <a:gd name="connsiteX3" fmla="*/ 6647 w 10000"/>
              <a:gd name="connsiteY3" fmla="*/ 6490 h 11862"/>
              <a:gd name="connsiteX4" fmla="*/ 4426 w 10000"/>
              <a:gd name="connsiteY4" fmla="*/ 2118 h 11862"/>
              <a:gd name="connsiteX5" fmla="*/ 1994 w 10000"/>
              <a:gd name="connsiteY5" fmla="*/ 314 h 11862"/>
              <a:gd name="connsiteX6" fmla="*/ 396 w 10000"/>
              <a:gd name="connsiteY6" fmla="*/ 882 h 11862"/>
              <a:gd name="connsiteX7" fmla="*/ 0 w 10000"/>
              <a:gd name="connsiteY7" fmla="*/ 5667 h 11862"/>
              <a:gd name="connsiteX0" fmla="*/ 10000 w 10000"/>
              <a:gd name="connsiteY0" fmla="*/ 5294 h 11638"/>
              <a:gd name="connsiteX1" fmla="*/ 9492 w 10000"/>
              <a:gd name="connsiteY1" fmla="*/ 9216 h 11638"/>
              <a:gd name="connsiteX2" fmla="*/ 8004 w 10000"/>
              <a:gd name="connsiteY2" fmla="*/ 11411 h 11638"/>
              <a:gd name="connsiteX3" fmla="*/ 6130 w 10000"/>
              <a:gd name="connsiteY3" fmla="*/ 7853 h 11638"/>
              <a:gd name="connsiteX4" fmla="*/ 4426 w 10000"/>
              <a:gd name="connsiteY4" fmla="*/ 2118 h 11638"/>
              <a:gd name="connsiteX5" fmla="*/ 1994 w 10000"/>
              <a:gd name="connsiteY5" fmla="*/ 314 h 11638"/>
              <a:gd name="connsiteX6" fmla="*/ 396 w 10000"/>
              <a:gd name="connsiteY6" fmla="*/ 882 h 11638"/>
              <a:gd name="connsiteX7" fmla="*/ 0 w 10000"/>
              <a:gd name="connsiteY7" fmla="*/ 5667 h 11638"/>
              <a:gd name="connsiteX0" fmla="*/ 10000 w 10000"/>
              <a:gd name="connsiteY0" fmla="*/ 5294 h 11638"/>
              <a:gd name="connsiteX1" fmla="*/ 9492 w 10000"/>
              <a:gd name="connsiteY1" fmla="*/ 9216 h 11638"/>
              <a:gd name="connsiteX2" fmla="*/ 8004 w 10000"/>
              <a:gd name="connsiteY2" fmla="*/ 11411 h 11638"/>
              <a:gd name="connsiteX3" fmla="*/ 6130 w 10000"/>
              <a:gd name="connsiteY3" fmla="*/ 7853 h 11638"/>
              <a:gd name="connsiteX4" fmla="*/ 4524 w 10000"/>
              <a:gd name="connsiteY4" fmla="*/ 2517 h 11638"/>
              <a:gd name="connsiteX5" fmla="*/ 1994 w 10000"/>
              <a:gd name="connsiteY5" fmla="*/ 314 h 11638"/>
              <a:gd name="connsiteX6" fmla="*/ 396 w 10000"/>
              <a:gd name="connsiteY6" fmla="*/ 882 h 11638"/>
              <a:gd name="connsiteX7" fmla="*/ 0 w 10000"/>
              <a:gd name="connsiteY7" fmla="*/ 5667 h 11638"/>
              <a:gd name="connsiteX0" fmla="*/ 10000 w 10000"/>
              <a:gd name="connsiteY0" fmla="*/ 5294 h 11638"/>
              <a:gd name="connsiteX1" fmla="*/ 9492 w 10000"/>
              <a:gd name="connsiteY1" fmla="*/ 9216 h 11638"/>
              <a:gd name="connsiteX2" fmla="*/ 8004 w 10000"/>
              <a:gd name="connsiteY2" fmla="*/ 11411 h 11638"/>
              <a:gd name="connsiteX3" fmla="*/ 6130 w 10000"/>
              <a:gd name="connsiteY3" fmla="*/ 7853 h 11638"/>
              <a:gd name="connsiteX4" fmla="*/ 4391 w 10000"/>
              <a:gd name="connsiteY4" fmla="*/ 2717 h 11638"/>
              <a:gd name="connsiteX5" fmla="*/ 1994 w 10000"/>
              <a:gd name="connsiteY5" fmla="*/ 314 h 11638"/>
              <a:gd name="connsiteX6" fmla="*/ 396 w 10000"/>
              <a:gd name="connsiteY6" fmla="*/ 882 h 11638"/>
              <a:gd name="connsiteX7" fmla="*/ 0 w 10000"/>
              <a:gd name="connsiteY7" fmla="*/ 5667 h 11638"/>
              <a:gd name="connsiteX0" fmla="*/ 10000 w 10000"/>
              <a:gd name="connsiteY0" fmla="*/ 5294 h 11466"/>
              <a:gd name="connsiteX1" fmla="*/ 9492 w 10000"/>
              <a:gd name="connsiteY1" fmla="*/ 9216 h 11466"/>
              <a:gd name="connsiteX2" fmla="*/ 8004 w 10000"/>
              <a:gd name="connsiteY2" fmla="*/ 11411 h 11466"/>
              <a:gd name="connsiteX3" fmla="*/ 6130 w 10000"/>
              <a:gd name="connsiteY3" fmla="*/ 7853 h 11466"/>
              <a:gd name="connsiteX4" fmla="*/ 4391 w 10000"/>
              <a:gd name="connsiteY4" fmla="*/ 2717 h 11466"/>
              <a:gd name="connsiteX5" fmla="*/ 1994 w 10000"/>
              <a:gd name="connsiteY5" fmla="*/ 314 h 11466"/>
              <a:gd name="connsiteX6" fmla="*/ 396 w 10000"/>
              <a:gd name="connsiteY6" fmla="*/ 882 h 11466"/>
              <a:gd name="connsiteX7" fmla="*/ 0 w 10000"/>
              <a:gd name="connsiteY7" fmla="*/ 5667 h 11466"/>
              <a:gd name="connsiteX0" fmla="*/ 10247 w 10247"/>
              <a:gd name="connsiteY0" fmla="*/ 5903 h 12075"/>
              <a:gd name="connsiteX1" fmla="*/ 9739 w 10247"/>
              <a:gd name="connsiteY1" fmla="*/ 9825 h 12075"/>
              <a:gd name="connsiteX2" fmla="*/ 8251 w 10247"/>
              <a:gd name="connsiteY2" fmla="*/ 12020 h 12075"/>
              <a:gd name="connsiteX3" fmla="*/ 6377 w 10247"/>
              <a:gd name="connsiteY3" fmla="*/ 8462 h 12075"/>
              <a:gd name="connsiteX4" fmla="*/ 4638 w 10247"/>
              <a:gd name="connsiteY4" fmla="*/ 3326 h 12075"/>
              <a:gd name="connsiteX5" fmla="*/ 2241 w 10247"/>
              <a:gd name="connsiteY5" fmla="*/ 923 h 12075"/>
              <a:gd name="connsiteX6" fmla="*/ 330 w 10247"/>
              <a:gd name="connsiteY6" fmla="*/ 882 h 12075"/>
              <a:gd name="connsiteX7" fmla="*/ 247 w 10247"/>
              <a:gd name="connsiteY7" fmla="*/ 6276 h 12075"/>
              <a:gd name="connsiteX0" fmla="*/ 10292 w 10292"/>
              <a:gd name="connsiteY0" fmla="*/ 5943 h 12115"/>
              <a:gd name="connsiteX1" fmla="*/ 9784 w 10292"/>
              <a:gd name="connsiteY1" fmla="*/ 9865 h 12115"/>
              <a:gd name="connsiteX2" fmla="*/ 8296 w 10292"/>
              <a:gd name="connsiteY2" fmla="*/ 12060 h 12115"/>
              <a:gd name="connsiteX3" fmla="*/ 6422 w 10292"/>
              <a:gd name="connsiteY3" fmla="*/ 8502 h 12115"/>
              <a:gd name="connsiteX4" fmla="*/ 4683 w 10292"/>
              <a:gd name="connsiteY4" fmla="*/ 3366 h 12115"/>
              <a:gd name="connsiteX5" fmla="*/ 2286 w 10292"/>
              <a:gd name="connsiteY5" fmla="*/ 963 h 12115"/>
              <a:gd name="connsiteX6" fmla="*/ 375 w 10292"/>
              <a:gd name="connsiteY6" fmla="*/ 922 h 12115"/>
              <a:gd name="connsiteX7" fmla="*/ 36 w 10292"/>
              <a:gd name="connsiteY7" fmla="*/ 6495 h 12115"/>
              <a:gd name="connsiteX0" fmla="*/ 10292 w 10292"/>
              <a:gd name="connsiteY0" fmla="*/ 5943 h 12115"/>
              <a:gd name="connsiteX1" fmla="*/ 9784 w 10292"/>
              <a:gd name="connsiteY1" fmla="*/ 9865 h 12115"/>
              <a:gd name="connsiteX2" fmla="*/ 8296 w 10292"/>
              <a:gd name="connsiteY2" fmla="*/ 12060 h 12115"/>
              <a:gd name="connsiteX3" fmla="*/ 6422 w 10292"/>
              <a:gd name="connsiteY3" fmla="*/ 8502 h 12115"/>
              <a:gd name="connsiteX4" fmla="*/ 4480 w 10292"/>
              <a:gd name="connsiteY4" fmla="*/ 2684 h 12115"/>
              <a:gd name="connsiteX5" fmla="*/ 2286 w 10292"/>
              <a:gd name="connsiteY5" fmla="*/ 963 h 12115"/>
              <a:gd name="connsiteX6" fmla="*/ 375 w 10292"/>
              <a:gd name="connsiteY6" fmla="*/ 922 h 12115"/>
              <a:gd name="connsiteX7" fmla="*/ 36 w 10292"/>
              <a:gd name="connsiteY7" fmla="*/ 6495 h 12115"/>
              <a:gd name="connsiteX0" fmla="*/ 10292 w 10292"/>
              <a:gd name="connsiteY0" fmla="*/ 5943 h 12435"/>
              <a:gd name="connsiteX1" fmla="*/ 9784 w 10292"/>
              <a:gd name="connsiteY1" fmla="*/ 9865 h 12435"/>
              <a:gd name="connsiteX2" fmla="*/ 8296 w 10292"/>
              <a:gd name="connsiteY2" fmla="*/ 12060 h 12435"/>
              <a:gd name="connsiteX3" fmla="*/ 5619 w 10292"/>
              <a:gd name="connsiteY3" fmla="*/ 7613 h 12435"/>
              <a:gd name="connsiteX4" fmla="*/ 4480 w 10292"/>
              <a:gd name="connsiteY4" fmla="*/ 2684 h 12435"/>
              <a:gd name="connsiteX5" fmla="*/ 2286 w 10292"/>
              <a:gd name="connsiteY5" fmla="*/ 963 h 12435"/>
              <a:gd name="connsiteX6" fmla="*/ 375 w 10292"/>
              <a:gd name="connsiteY6" fmla="*/ 922 h 12435"/>
              <a:gd name="connsiteX7" fmla="*/ 36 w 10292"/>
              <a:gd name="connsiteY7" fmla="*/ 6495 h 12435"/>
              <a:gd name="connsiteX0" fmla="*/ 10267 w 10267"/>
              <a:gd name="connsiteY0" fmla="*/ 6629 h 13121"/>
              <a:gd name="connsiteX1" fmla="*/ 9759 w 10267"/>
              <a:gd name="connsiteY1" fmla="*/ 10551 h 13121"/>
              <a:gd name="connsiteX2" fmla="*/ 8271 w 10267"/>
              <a:gd name="connsiteY2" fmla="*/ 12746 h 13121"/>
              <a:gd name="connsiteX3" fmla="*/ 5594 w 10267"/>
              <a:gd name="connsiteY3" fmla="*/ 8299 h 13121"/>
              <a:gd name="connsiteX4" fmla="*/ 4455 w 10267"/>
              <a:gd name="connsiteY4" fmla="*/ 3370 h 13121"/>
              <a:gd name="connsiteX5" fmla="*/ 2114 w 10267"/>
              <a:gd name="connsiteY5" fmla="*/ 294 h 13121"/>
              <a:gd name="connsiteX6" fmla="*/ 350 w 10267"/>
              <a:gd name="connsiteY6" fmla="*/ 1608 h 13121"/>
              <a:gd name="connsiteX7" fmla="*/ 11 w 10267"/>
              <a:gd name="connsiteY7" fmla="*/ 7181 h 13121"/>
              <a:gd name="connsiteX0" fmla="*/ 10267 w 10267"/>
              <a:gd name="connsiteY0" fmla="*/ 6629 h 13121"/>
              <a:gd name="connsiteX1" fmla="*/ 9759 w 10267"/>
              <a:gd name="connsiteY1" fmla="*/ 10551 h 13121"/>
              <a:gd name="connsiteX2" fmla="*/ 8271 w 10267"/>
              <a:gd name="connsiteY2" fmla="*/ 12746 h 13121"/>
              <a:gd name="connsiteX3" fmla="*/ 5594 w 10267"/>
              <a:gd name="connsiteY3" fmla="*/ 8299 h 13121"/>
              <a:gd name="connsiteX4" fmla="*/ 4455 w 10267"/>
              <a:gd name="connsiteY4" fmla="*/ 3370 h 13121"/>
              <a:gd name="connsiteX5" fmla="*/ 2114 w 10267"/>
              <a:gd name="connsiteY5" fmla="*/ 294 h 13121"/>
              <a:gd name="connsiteX6" fmla="*/ 350 w 10267"/>
              <a:gd name="connsiteY6" fmla="*/ 1608 h 13121"/>
              <a:gd name="connsiteX7" fmla="*/ 11 w 10267"/>
              <a:gd name="connsiteY7" fmla="*/ 7181 h 1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67" h="13121">
                <a:moveTo>
                  <a:pt x="10267" y="6629"/>
                </a:moveTo>
                <a:cubicBezTo>
                  <a:pt x="10180" y="7276"/>
                  <a:pt x="10092" y="9532"/>
                  <a:pt x="9759" y="10551"/>
                </a:cubicBezTo>
                <a:cubicBezTo>
                  <a:pt x="9426" y="11570"/>
                  <a:pt x="8965" y="13121"/>
                  <a:pt x="8271" y="12746"/>
                </a:cubicBezTo>
                <a:cubicBezTo>
                  <a:pt x="7577" y="12371"/>
                  <a:pt x="6230" y="9862"/>
                  <a:pt x="5594" y="8299"/>
                </a:cubicBezTo>
                <a:cubicBezTo>
                  <a:pt x="4958" y="6736"/>
                  <a:pt x="4900" y="5015"/>
                  <a:pt x="4455" y="3370"/>
                </a:cubicBezTo>
                <a:cubicBezTo>
                  <a:pt x="4010" y="1725"/>
                  <a:pt x="2798" y="588"/>
                  <a:pt x="2114" y="294"/>
                </a:cubicBezTo>
                <a:cubicBezTo>
                  <a:pt x="1430" y="0"/>
                  <a:pt x="700" y="460"/>
                  <a:pt x="350" y="1608"/>
                </a:cubicBezTo>
                <a:cubicBezTo>
                  <a:pt x="0" y="2756"/>
                  <a:pt x="94" y="6181"/>
                  <a:pt x="11" y="7181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03" name="AutoShape 151"/>
          <p:cNvSpPr>
            <a:spLocks noChangeArrowheads="1"/>
          </p:cNvSpPr>
          <p:nvPr/>
        </p:nvSpPr>
        <p:spPr bwMode="auto">
          <a:xfrm rot="5400000">
            <a:off x="4435083" y="3898032"/>
            <a:ext cx="152400" cy="152400"/>
          </a:xfrm>
          <a:prstGeom prst="flowChartDelay">
            <a:avLst/>
          </a:prstGeom>
          <a:gradFill rotWithShape="1">
            <a:gsLst>
              <a:gs pos="0">
                <a:srgbClr val="00CC00"/>
              </a:gs>
              <a:gs pos="50000">
                <a:srgbClr val="99FF99"/>
              </a:gs>
              <a:gs pos="100000">
                <a:srgbClr val="00CC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4" name="Text Box 235"/>
          <p:cNvSpPr txBox="1">
            <a:spLocks noChangeArrowheads="1"/>
          </p:cNvSpPr>
          <p:nvPr/>
        </p:nvSpPr>
        <p:spPr bwMode="auto">
          <a:xfrm>
            <a:off x="6814051" y="2861395"/>
            <a:ext cx="3333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600">
                <a:latin typeface="Helvetica" pitchFamily="34" charset="0"/>
              </a:rPr>
              <a:t>PR2</a:t>
            </a:r>
          </a:p>
        </p:txBody>
      </p:sp>
      <p:sp>
        <p:nvSpPr>
          <p:cNvPr id="105" name="Text Box 236"/>
          <p:cNvSpPr txBox="1">
            <a:spLocks noChangeArrowheads="1"/>
          </p:cNvSpPr>
          <p:nvPr/>
        </p:nvSpPr>
        <p:spPr bwMode="auto">
          <a:xfrm>
            <a:off x="6737851" y="3286845"/>
            <a:ext cx="3333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600">
                <a:latin typeface="Helvetica" pitchFamily="34" charset="0"/>
              </a:rPr>
              <a:t>PR3</a:t>
            </a:r>
          </a:p>
        </p:txBody>
      </p:sp>
      <p:sp>
        <p:nvSpPr>
          <p:cNvPr id="106" name="Text Box 237"/>
          <p:cNvSpPr txBox="1">
            <a:spLocks noChangeArrowheads="1"/>
          </p:cNvSpPr>
          <p:nvPr/>
        </p:nvSpPr>
        <p:spPr bwMode="auto">
          <a:xfrm>
            <a:off x="6433051" y="2861395"/>
            <a:ext cx="3524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600">
                <a:latin typeface="Helvetica" pitchFamily="34" charset="0"/>
              </a:rPr>
              <a:t>PRM</a:t>
            </a:r>
          </a:p>
        </p:txBody>
      </p:sp>
      <p:sp>
        <p:nvSpPr>
          <p:cNvPr id="107" name="Text Box 238"/>
          <p:cNvSpPr txBox="1">
            <a:spLocks noChangeArrowheads="1"/>
          </p:cNvSpPr>
          <p:nvPr/>
        </p:nvSpPr>
        <p:spPr bwMode="auto">
          <a:xfrm>
            <a:off x="7242676" y="3058245"/>
            <a:ext cx="2857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600">
                <a:latin typeface="Helvetica" pitchFamily="34" charset="0"/>
              </a:rPr>
              <a:t>BS</a:t>
            </a:r>
          </a:p>
        </p:txBody>
      </p:sp>
      <p:sp>
        <p:nvSpPr>
          <p:cNvPr id="108" name="Text Box 239"/>
          <p:cNvSpPr txBox="1">
            <a:spLocks noChangeArrowheads="1"/>
          </p:cNvSpPr>
          <p:nvPr/>
        </p:nvSpPr>
        <p:spPr bwMode="auto">
          <a:xfrm>
            <a:off x="7318876" y="2785195"/>
            <a:ext cx="3460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600">
                <a:latin typeface="Helvetica" pitchFamily="34" charset="0"/>
              </a:rPr>
              <a:t>ITMy</a:t>
            </a:r>
          </a:p>
        </p:txBody>
      </p:sp>
      <p:sp>
        <p:nvSpPr>
          <p:cNvPr id="109" name="Text Box 240"/>
          <p:cNvSpPr txBox="1">
            <a:spLocks noChangeArrowheads="1"/>
          </p:cNvSpPr>
          <p:nvPr/>
        </p:nvSpPr>
        <p:spPr bwMode="auto">
          <a:xfrm>
            <a:off x="7318876" y="2220045"/>
            <a:ext cx="3778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600">
                <a:latin typeface="Helvetica" pitchFamily="34" charset="0"/>
              </a:rPr>
              <a:t>ETMy</a:t>
            </a:r>
          </a:p>
        </p:txBody>
      </p:sp>
      <p:sp>
        <p:nvSpPr>
          <p:cNvPr id="110" name="Text Box 241"/>
          <p:cNvSpPr txBox="1">
            <a:spLocks noChangeArrowheads="1"/>
          </p:cNvSpPr>
          <p:nvPr/>
        </p:nvSpPr>
        <p:spPr bwMode="auto">
          <a:xfrm>
            <a:off x="7547476" y="3013795"/>
            <a:ext cx="3476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600">
                <a:latin typeface="Helvetica" pitchFamily="34" charset="0"/>
              </a:rPr>
              <a:t>ITMx</a:t>
            </a:r>
          </a:p>
        </p:txBody>
      </p:sp>
      <p:sp>
        <p:nvSpPr>
          <p:cNvPr id="111" name="Text Box 242"/>
          <p:cNvSpPr txBox="1">
            <a:spLocks noChangeArrowheads="1"/>
          </p:cNvSpPr>
          <p:nvPr/>
        </p:nvSpPr>
        <p:spPr bwMode="auto">
          <a:xfrm>
            <a:off x="8157076" y="3013795"/>
            <a:ext cx="3794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600">
                <a:latin typeface="Helvetica" pitchFamily="34" charset="0"/>
              </a:rPr>
              <a:t>ETMx</a:t>
            </a:r>
          </a:p>
        </p:txBody>
      </p:sp>
      <p:sp>
        <p:nvSpPr>
          <p:cNvPr id="112" name="Text Box 243"/>
          <p:cNvSpPr txBox="1">
            <a:spLocks noChangeArrowheads="1"/>
          </p:cNvSpPr>
          <p:nvPr/>
        </p:nvSpPr>
        <p:spPr bwMode="auto">
          <a:xfrm>
            <a:off x="6937876" y="3591645"/>
            <a:ext cx="3333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600">
                <a:latin typeface="Helvetica" pitchFamily="34" charset="0"/>
              </a:rPr>
              <a:t>SR3</a:t>
            </a:r>
          </a:p>
        </p:txBody>
      </p:sp>
      <p:sp>
        <p:nvSpPr>
          <p:cNvPr id="113" name="Text Box 244"/>
          <p:cNvSpPr txBox="1">
            <a:spLocks noChangeArrowheads="1"/>
          </p:cNvSpPr>
          <p:nvPr/>
        </p:nvSpPr>
        <p:spPr bwMode="auto">
          <a:xfrm>
            <a:off x="7471276" y="3439245"/>
            <a:ext cx="3333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600">
                <a:latin typeface="Helvetica" pitchFamily="34" charset="0"/>
              </a:rPr>
              <a:t>SR2</a:t>
            </a:r>
          </a:p>
        </p:txBody>
      </p:sp>
      <p:sp>
        <p:nvSpPr>
          <p:cNvPr id="114" name="Text Box 245"/>
          <p:cNvSpPr txBox="1">
            <a:spLocks noChangeArrowheads="1"/>
          </p:cNvSpPr>
          <p:nvPr/>
        </p:nvSpPr>
        <p:spPr bwMode="auto">
          <a:xfrm>
            <a:off x="7471276" y="3820245"/>
            <a:ext cx="3524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600">
                <a:latin typeface="Helvetica" pitchFamily="34" charset="0"/>
              </a:rPr>
              <a:t>SRM</a:t>
            </a:r>
          </a:p>
        </p:txBody>
      </p:sp>
      <p:grpSp>
        <p:nvGrpSpPr>
          <p:cNvPr id="115" name="Group 78"/>
          <p:cNvGrpSpPr>
            <a:grpSpLocks/>
          </p:cNvGrpSpPr>
          <p:nvPr/>
        </p:nvGrpSpPr>
        <p:grpSpPr bwMode="auto">
          <a:xfrm>
            <a:off x="2346851" y="3015225"/>
            <a:ext cx="228600" cy="215900"/>
            <a:chOff x="2112" y="1564"/>
            <a:chExt cx="144" cy="136"/>
          </a:xfrm>
        </p:grpSpPr>
        <p:sp>
          <p:nvSpPr>
            <p:cNvPr id="116" name="Rectangle 79"/>
            <p:cNvSpPr>
              <a:spLocks noChangeArrowheads="1"/>
            </p:cNvSpPr>
            <p:nvPr/>
          </p:nvSpPr>
          <p:spPr bwMode="auto">
            <a:xfrm>
              <a:off x="2112" y="1584"/>
              <a:ext cx="144" cy="96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FFFFCC"/>
                </a:gs>
                <a:gs pos="100000">
                  <a:srgbClr val="FFFF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7" name="Line 80"/>
            <p:cNvSpPr>
              <a:spLocks noChangeShapeType="1"/>
            </p:cNvSpPr>
            <p:nvPr/>
          </p:nvSpPr>
          <p:spPr bwMode="auto">
            <a:xfrm>
              <a:off x="2112" y="156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" name="Line 81"/>
            <p:cNvSpPr>
              <a:spLocks noChangeShapeType="1"/>
            </p:cNvSpPr>
            <p:nvPr/>
          </p:nvSpPr>
          <p:spPr bwMode="auto">
            <a:xfrm>
              <a:off x="2112" y="1700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46" name="テキスト ボックス 145"/>
          <p:cNvSpPr txBox="1"/>
          <p:nvPr/>
        </p:nvSpPr>
        <p:spPr>
          <a:xfrm>
            <a:off x="611560" y="1250757"/>
            <a:ext cx="5685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Calibri" pitchFamily="34" charset="0"/>
              </a:rPr>
              <a:t>Frequency stabilization </a:t>
            </a:r>
          </a:p>
          <a:p>
            <a:pPr marL="714375">
              <a:tabLst>
                <a:tab pos="1790700" algn="l"/>
                <a:tab pos="4752975" algn="l"/>
              </a:tabLst>
            </a:pPr>
            <a:r>
              <a:rPr lang="en-US" altLang="ja-JP" sz="1400" i="1" dirty="0" smtClean="0">
                <a:latin typeface="Calibri" pitchFamily="34" charset="0"/>
              </a:rPr>
              <a:t>Requirement:</a:t>
            </a:r>
            <a:r>
              <a:rPr lang="en-US" altLang="ja-JP" sz="1400" dirty="0" smtClean="0">
                <a:latin typeface="Calibri" pitchFamily="34" charset="0"/>
              </a:rPr>
              <a:t>	&lt; </a:t>
            </a:r>
            <a:r>
              <a:rPr lang="en-US" altLang="ja-JP" sz="1400" i="1" dirty="0" smtClean="0">
                <a:latin typeface="Calibri" pitchFamily="34" charset="0"/>
              </a:rPr>
              <a:t>3 x 10-8 Hz/</a:t>
            </a:r>
            <a:r>
              <a:rPr lang="en-US" altLang="ja-JP" sz="1400" i="1" dirty="0" err="1" smtClean="0">
                <a:latin typeface="Calibri" pitchFamily="34" charset="0"/>
              </a:rPr>
              <a:t>sqrt</a:t>
            </a:r>
            <a:r>
              <a:rPr lang="en-US" altLang="ja-JP" sz="1400" i="1" dirty="0" smtClean="0">
                <a:latin typeface="Calibri" pitchFamily="34" charset="0"/>
              </a:rPr>
              <a:t>(Hz)  (10Hz – 1kHz )	for </a:t>
            </a:r>
            <a:r>
              <a:rPr lang="en-US" altLang="ja-JP" sz="1400" i="1" dirty="0" err="1" smtClean="0">
                <a:latin typeface="Calibri" pitchFamily="34" charset="0"/>
              </a:rPr>
              <a:t>bLCGT</a:t>
            </a:r>
            <a:endParaRPr lang="ja-JP" altLang="ja-JP" sz="1400" dirty="0" smtClean="0">
              <a:latin typeface="Calibri" pitchFamily="34" charset="0"/>
            </a:endParaRPr>
          </a:p>
        </p:txBody>
      </p:sp>
      <p:graphicFrame>
        <p:nvGraphicFramePr>
          <p:cNvPr id="147" name="表 146"/>
          <p:cNvGraphicFramePr>
            <a:graphicFrameLocks noGrp="1"/>
          </p:cNvGraphicFramePr>
          <p:nvPr/>
        </p:nvGraphicFramePr>
        <p:xfrm>
          <a:off x="4139952" y="4869160"/>
          <a:ext cx="3888432" cy="792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2"/>
                <a:gridCol w="2880320"/>
              </a:tblGrid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Century" pitchFamily="18" charset="0"/>
                          <a:ea typeface="ＭＳ 明朝"/>
                          <a:cs typeface="Times New Roman"/>
                        </a:rPr>
                        <a:t>Actuator</a:t>
                      </a:r>
                      <a:endParaRPr lang="ja-JP" sz="1400" kern="100" dirty="0">
                        <a:latin typeface="Century" pitchFamily="18" charset="0"/>
                        <a:ea typeface="ＭＳ 明朝"/>
                        <a:cs typeface="Century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latin typeface="Century" pitchFamily="18" charset="0"/>
                          <a:ea typeface="ＭＳ 明朝"/>
                          <a:cs typeface="Times New Roman"/>
                        </a:rPr>
                        <a:t>Thermal of Laser</a:t>
                      </a:r>
                      <a:r>
                        <a:rPr lang="en-US" sz="1400" kern="100" baseline="0" dirty="0" smtClean="0">
                          <a:latin typeface="Century" pitchFamily="18" charset="0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US" sz="1400" kern="100" dirty="0" smtClean="0">
                          <a:latin typeface="Century" pitchFamily="18" charset="0"/>
                          <a:ea typeface="ＭＳ 明朝"/>
                          <a:cs typeface="Times New Roman"/>
                        </a:rPr>
                        <a:t>( slow 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1400" kern="100" dirty="0" smtClean="0">
                          <a:latin typeface="Century" pitchFamily="18" charset="0"/>
                          <a:ea typeface="ＭＳ 明朝"/>
                          <a:cs typeface="Times New Roman"/>
                        </a:rPr>
                        <a:t>PZT of Laser ( inter</a:t>
                      </a:r>
                      <a:r>
                        <a:rPr lang="en-US" altLang="ja-JP" sz="1400" kern="100" baseline="0" dirty="0" smtClean="0">
                          <a:latin typeface="Century" pitchFamily="18" charset="0"/>
                          <a:ea typeface="ＭＳ 明朝"/>
                          <a:cs typeface="Times New Roman"/>
                        </a:rPr>
                        <a:t>mediate </a:t>
                      </a:r>
                      <a:r>
                        <a:rPr lang="en-US" altLang="ja-JP" sz="1400" kern="100" dirty="0" smtClean="0">
                          <a:latin typeface="Century" pitchFamily="18" charset="0"/>
                          <a:ea typeface="ＭＳ 明朝"/>
                          <a:cs typeface="Times New Roman"/>
                        </a:rPr>
                        <a:t>)</a:t>
                      </a:r>
                      <a:endParaRPr lang="ja-JP" sz="1400" kern="100" dirty="0">
                        <a:latin typeface="Century" pitchFamily="18" charset="0"/>
                        <a:ea typeface="ＭＳ 明朝"/>
                        <a:cs typeface="Century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latin typeface="Century" pitchFamily="18" charset="0"/>
                          <a:ea typeface="ＭＳ 明朝"/>
                          <a:cs typeface="Times New Roman"/>
                        </a:rPr>
                        <a:t>Wideband EOM ( fast )</a:t>
                      </a:r>
                      <a:endParaRPr lang="ja-JP" sz="1400" kern="100" dirty="0">
                        <a:latin typeface="Century" pitchFamily="18" charset="0"/>
                        <a:ea typeface="ＭＳ 明朝"/>
                        <a:cs typeface="Century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48" name="表 147"/>
          <p:cNvGraphicFramePr>
            <a:graphicFrameLocks noGrp="1"/>
          </p:cNvGraphicFramePr>
          <p:nvPr/>
        </p:nvGraphicFramePr>
        <p:xfrm>
          <a:off x="4139952" y="5877272"/>
          <a:ext cx="475252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2"/>
                <a:gridCol w="37444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Century" pitchFamily="18" charset="0"/>
                        </a:rPr>
                        <a:t>Interface</a:t>
                      </a:r>
                      <a:endParaRPr kumimoji="1" lang="ja-JP" altLang="en-US" sz="1400" dirty="0">
                        <a:latin typeface="Century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tabLst>
                          <a:tab pos="446088" algn="l"/>
                        </a:tabLst>
                      </a:pPr>
                      <a:r>
                        <a:rPr kumimoji="1" lang="en-US" altLang="ja-JP" sz="1400" dirty="0" smtClean="0">
                          <a:latin typeface="Century" pitchFamily="18" charset="0"/>
                        </a:rPr>
                        <a:t>&lt;-&gt;	LAS, DET</a:t>
                      </a:r>
                      <a:r>
                        <a:rPr kumimoji="1" lang="en-US" altLang="ja-JP" sz="1400" baseline="0" dirty="0" smtClean="0">
                          <a:latin typeface="Century" pitchFamily="18" charset="0"/>
                        </a:rPr>
                        <a:t>, MIF, VIS, AEL and DGS</a:t>
                      </a:r>
                      <a:endParaRPr kumimoji="1" lang="ja-JP" altLang="en-US" sz="1400" dirty="0">
                        <a:latin typeface="Century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49" name="Group 78"/>
          <p:cNvGrpSpPr>
            <a:grpSpLocks/>
          </p:cNvGrpSpPr>
          <p:nvPr/>
        </p:nvGrpSpPr>
        <p:grpSpPr bwMode="auto">
          <a:xfrm>
            <a:off x="3347864" y="3184528"/>
            <a:ext cx="228600" cy="215900"/>
            <a:chOff x="2112" y="1564"/>
            <a:chExt cx="144" cy="136"/>
          </a:xfrm>
        </p:grpSpPr>
        <p:sp>
          <p:nvSpPr>
            <p:cNvPr id="150" name="Rectangle 79"/>
            <p:cNvSpPr>
              <a:spLocks noChangeArrowheads="1"/>
            </p:cNvSpPr>
            <p:nvPr/>
          </p:nvSpPr>
          <p:spPr bwMode="auto">
            <a:xfrm>
              <a:off x="2112" y="1584"/>
              <a:ext cx="144" cy="96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FFFFCC"/>
                </a:gs>
                <a:gs pos="100000">
                  <a:srgbClr val="FFFF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1" name="Line 80"/>
            <p:cNvSpPr>
              <a:spLocks noChangeShapeType="1"/>
            </p:cNvSpPr>
            <p:nvPr/>
          </p:nvSpPr>
          <p:spPr bwMode="auto">
            <a:xfrm>
              <a:off x="2112" y="156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2" name="Line 81"/>
            <p:cNvSpPr>
              <a:spLocks noChangeShapeType="1"/>
            </p:cNvSpPr>
            <p:nvPr/>
          </p:nvSpPr>
          <p:spPr bwMode="auto">
            <a:xfrm>
              <a:off x="2112" y="1700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55" name="Text Box 184"/>
          <p:cNvSpPr txBox="1">
            <a:spLocks noChangeArrowheads="1"/>
          </p:cNvSpPr>
          <p:nvPr/>
        </p:nvSpPr>
        <p:spPr bwMode="auto">
          <a:xfrm>
            <a:off x="3082783" y="2708920"/>
            <a:ext cx="87395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1200" dirty="0" smtClean="0">
                <a:latin typeface="Helvetica" pitchFamily="34" charset="0"/>
              </a:rPr>
              <a:t>Wideband</a:t>
            </a:r>
          </a:p>
          <a:p>
            <a:pPr algn="ctr"/>
            <a:r>
              <a:rPr lang="en-US" altLang="ja-JP" sz="1200" dirty="0" smtClean="0">
                <a:latin typeface="Helvetica" pitchFamily="34" charset="0"/>
              </a:rPr>
              <a:t>EOM</a:t>
            </a:r>
            <a:endParaRPr lang="en-US" altLang="ja-JP" sz="1200" dirty="0">
              <a:latin typeface="Helvetica" pitchFamily="34" charset="0"/>
            </a:endParaRPr>
          </a:p>
        </p:txBody>
      </p:sp>
      <p:sp>
        <p:nvSpPr>
          <p:cNvPr id="153" name="日付プレースホルダ 15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Jan.24, 2012</a:t>
            </a:r>
            <a:endParaRPr kumimoji="1" lang="ja-JP" altLang="en-US"/>
          </a:p>
        </p:txBody>
      </p:sp>
      <p:sp>
        <p:nvSpPr>
          <p:cNvPr id="154" name="スライド番号プレースホルダ 15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0B9EDC-EE50-44D2-AB19-DE08211DFC44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156" name="フッター プレースホルダ 15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IOO Type A Review</a:t>
            </a:r>
            <a:endParaRPr kumimoji="1" lang="ja-JP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0"/>
            <a:ext cx="9144000" cy="764704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r>
              <a:rPr lang="en-US" altLang="ja-JP" sz="2400" dirty="0" smtClean="0">
                <a:solidFill>
                  <a:srgbClr val="002060"/>
                </a:solidFill>
                <a:latin typeface="Century" pitchFamily="18" charset="0"/>
              </a:rPr>
              <a:t>(b-5) Modulator [1/3]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668344" y="0"/>
            <a:ext cx="1475656" cy="7647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kumimoji="1" lang="en-US" altLang="ja-JP" sz="1600" dirty="0" err="1" smtClean="0">
                <a:solidFill>
                  <a:srgbClr val="002060"/>
                </a:solidFill>
              </a:rPr>
              <a:t>iLCGT</a:t>
            </a:r>
            <a:r>
              <a:rPr kumimoji="1" lang="en-US" altLang="ja-JP" sz="1600" dirty="0" smtClean="0">
                <a:solidFill>
                  <a:srgbClr val="002060"/>
                </a:solidFill>
              </a:rPr>
              <a:t>	</a:t>
            </a:r>
            <a:r>
              <a:rPr kumimoji="1" lang="ja-JP" altLang="en-US" sz="1600" dirty="0" smtClean="0">
                <a:solidFill>
                  <a:srgbClr val="002060"/>
                </a:solidFill>
              </a:rPr>
              <a:t>◎</a:t>
            </a:r>
            <a:endParaRPr kumimoji="1" lang="en-US" altLang="ja-JP" sz="1600" dirty="0" smtClean="0">
              <a:solidFill>
                <a:srgbClr val="002060"/>
              </a:solidFill>
            </a:endParaRPr>
          </a:p>
          <a:p>
            <a:r>
              <a:rPr lang="en-US" altLang="ja-JP" sz="1600" dirty="0" err="1" smtClean="0">
                <a:solidFill>
                  <a:srgbClr val="002060"/>
                </a:solidFill>
              </a:rPr>
              <a:t>bLCGT</a:t>
            </a:r>
            <a:r>
              <a:rPr lang="en-US" altLang="ja-JP" sz="1600" dirty="0" smtClean="0">
                <a:solidFill>
                  <a:srgbClr val="002060"/>
                </a:solidFill>
              </a:rPr>
              <a:t>	</a:t>
            </a:r>
            <a:r>
              <a:rPr lang="ja-JP" altLang="en-US" sz="1600" dirty="0" smtClean="0">
                <a:solidFill>
                  <a:srgbClr val="002060"/>
                </a:solidFill>
              </a:rPr>
              <a:t>◎</a:t>
            </a:r>
            <a:endParaRPr kumimoji="1" lang="ja-JP" altLang="en-US" sz="1600" dirty="0">
              <a:solidFill>
                <a:srgbClr val="00206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7584" y="1052736"/>
            <a:ext cx="12939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i="1" dirty="0" smtClean="0">
                <a:latin typeface="Century" pitchFamily="18" charset="0"/>
              </a:rPr>
              <a:t>Parameters</a:t>
            </a:r>
            <a:endParaRPr kumimoji="1" lang="ja-JP" altLang="en-US" sz="1600" b="1" i="1" dirty="0">
              <a:latin typeface="Century" pitchFamily="18" charset="0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827584" y="1391290"/>
          <a:ext cx="7416824" cy="1987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152"/>
                <a:gridCol w="2880320"/>
                <a:gridCol w="3168352"/>
              </a:tblGrid>
              <a:tr h="504056">
                <a:tc gridSpan="2">
                  <a:txBody>
                    <a:bodyPr/>
                    <a:lstStyle/>
                    <a:p>
                      <a:pPr marL="0" indent="0" algn="ctr"/>
                      <a:r>
                        <a:rPr kumimoji="1" lang="en-US" altLang="ja-JP" sz="1400" kern="1200" dirty="0" smtClean="0">
                          <a:solidFill>
                            <a:schemeClr val="tx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EO crystal</a:t>
                      </a:r>
                      <a:endParaRPr kumimoji="1" lang="ja-JP" altLang="en-US" sz="1400" dirty="0">
                        <a:latin typeface="Century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5113" indent="0" algn="l" fontAlgn="base">
                        <a:lnSpc>
                          <a:spcPts val="1315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RTP (RbTiOPO</a:t>
                      </a:r>
                      <a:r>
                        <a:rPr lang="en-US" sz="1400" kern="1200" baseline="-25000" dirty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4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)</a:t>
                      </a:r>
                      <a:endParaRPr lang="ja-JP" sz="1400" kern="100" dirty="0">
                        <a:latin typeface="Century" pitchFamily="18" charset="0"/>
                        <a:cs typeface="ＭＳ Ｐゴシック"/>
                      </a:endParaRPr>
                    </a:p>
                    <a:p>
                      <a:pPr marL="265113" indent="0" algn="l" fontAlgn="base">
                        <a:lnSpc>
                          <a:spcPts val="1315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MgO:SLN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 (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MgO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-doped LiNbO</a:t>
                      </a:r>
                      <a:r>
                        <a:rPr lang="en-US" sz="1400" kern="1200" baseline="-25000" dirty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3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)</a:t>
                      </a:r>
                      <a:endParaRPr lang="ja-JP" sz="1400" kern="100" dirty="0">
                        <a:latin typeface="Century" pitchFamily="18" charset="0"/>
                        <a:cs typeface="ＭＳ Ｐゴシック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 rowSpan="3">
                  <a:txBody>
                    <a:bodyPr/>
                    <a:lstStyle/>
                    <a:p>
                      <a:pPr marL="0" indent="0" algn="ctr"/>
                      <a:r>
                        <a:rPr kumimoji="1" lang="en-US" altLang="ja-JP" sz="1400" kern="1200" dirty="0" smtClean="0">
                          <a:solidFill>
                            <a:schemeClr val="tx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Aperture size</a:t>
                      </a:r>
                      <a:endParaRPr kumimoji="1" lang="ja-JP" altLang="en-US" sz="1400" dirty="0">
                        <a:latin typeface="Century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5725" indent="0" algn="l" fontAlgn="base">
                        <a:lnSpc>
                          <a:spcPts val="1325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RF modulation</a:t>
                      </a:r>
                      <a:endParaRPr lang="ja-JP" sz="1400" kern="100" dirty="0">
                        <a:latin typeface="Century" pitchFamily="18" charset="0"/>
                        <a:cs typeface="ＭＳ Ｐゴシック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5113" indent="0" algn="l" fontAlgn="base">
                        <a:lnSpc>
                          <a:spcPts val="1325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4 x 4 mm</a:t>
                      </a:r>
                      <a:r>
                        <a:rPr lang="en-US" sz="1400" kern="1200" baseline="30000" dirty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2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 or 5 x 5 mm</a:t>
                      </a:r>
                      <a:r>
                        <a:rPr lang="en-US" sz="1400" kern="1200" baseline="30000" dirty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2</a:t>
                      </a:r>
                      <a:endParaRPr lang="ja-JP" sz="1400" kern="100" baseline="30000" dirty="0">
                        <a:latin typeface="Century" pitchFamily="18" charset="0"/>
                        <a:cs typeface="ＭＳ Ｐゴシック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l" fontAlgn="base">
                        <a:lnSpc>
                          <a:spcPts val="1325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1797050" algn="l"/>
                        </a:tabLs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Wideband 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control 	</a:t>
                      </a:r>
                      <a:r>
                        <a:rPr lang="en-US" altLang="ja-JP" sz="1400" kern="1200" dirty="0" smtClean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~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1MHz</a:t>
                      </a:r>
                      <a:endParaRPr lang="ja-JP" sz="1400" kern="100" dirty="0">
                        <a:latin typeface="Century" pitchFamily="18" charset="0"/>
                        <a:cs typeface="ＭＳ Ｐゴシック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5113" indent="0" algn="l" fontAlgn="base">
                        <a:lnSpc>
                          <a:spcPts val="1325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2 x 2 mm</a:t>
                      </a:r>
                      <a:r>
                        <a:rPr lang="en-US" sz="1400" kern="1200" baseline="30000" dirty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2</a:t>
                      </a:r>
                      <a:endParaRPr lang="ja-JP" sz="1400" kern="100" baseline="30000" dirty="0">
                        <a:latin typeface="Century" pitchFamily="18" charset="0"/>
                        <a:cs typeface="ＭＳ Ｐゴシック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l" defTabSz="914400" fontAlgn="base">
                        <a:lnSpc>
                          <a:spcPts val="1325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1797050" algn="l"/>
                        </a:tabLs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Wideband 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control	&gt;100kHz</a:t>
                      </a:r>
                      <a:endParaRPr lang="ja-JP" sz="1400" kern="100" dirty="0">
                        <a:latin typeface="Century" pitchFamily="18" charset="0"/>
                        <a:cs typeface="ＭＳ Ｐゴシック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5113" indent="0" algn="l" fontAlgn="base">
                        <a:lnSpc>
                          <a:spcPts val="1325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4 x 4 mm</a:t>
                      </a:r>
                      <a:r>
                        <a:rPr lang="en-US" sz="1400" kern="1200" baseline="30000" dirty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2</a:t>
                      </a:r>
                      <a:endParaRPr lang="ja-JP" sz="1400" kern="100" baseline="30000" dirty="0">
                        <a:latin typeface="Century" pitchFamily="18" charset="0"/>
                        <a:cs typeface="ＭＳ Ｐゴシック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400" kern="1200" dirty="0" smtClean="0">
                          <a:solidFill>
                            <a:schemeClr val="tx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Length</a:t>
                      </a:r>
                      <a:endParaRPr kumimoji="1" lang="ja-JP" altLang="en-US" sz="1400" dirty="0">
                        <a:latin typeface="Century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5113" indent="0" algn="l" fontAlgn="base">
                        <a:lnSpc>
                          <a:spcPts val="1325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20 – 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40 mm</a:t>
                      </a:r>
                      <a:endParaRPr lang="ja-JP" sz="1400" kern="100" dirty="0">
                        <a:latin typeface="Century" pitchFamily="18" charset="0"/>
                        <a:cs typeface="ＭＳ Ｐゴシック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6" name="テキスト ボックス 15"/>
          <p:cNvSpPr txBox="1"/>
          <p:nvPr/>
        </p:nvSpPr>
        <p:spPr>
          <a:xfrm>
            <a:off x="827584" y="3886944"/>
            <a:ext cx="56115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Calibri" pitchFamily="34" charset="0"/>
              </a:rPr>
              <a:t>Wedged crystal</a:t>
            </a:r>
          </a:p>
          <a:p>
            <a:pPr marL="361950"/>
            <a:r>
              <a:rPr lang="en-US" altLang="ja-JP" sz="1600" dirty="0">
                <a:latin typeface="Calibri" pitchFamily="34" charset="0"/>
              </a:rPr>
              <a:t>Polarization selectivity due to the birefringence of EO crystal.</a:t>
            </a:r>
          </a:p>
          <a:p>
            <a:pPr marL="361950"/>
            <a:r>
              <a:rPr lang="en-US" altLang="ja-JP" sz="1600" dirty="0">
                <a:latin typeface="Calibri" pitchFamily="34" charset="0"/>
              </a:rPr>
              <a:t>e-LIGO has already used.</a:t>
            </a:r>
          </a:p>
          <a:p>
            <a:pPr marL="361950"/>
            <a:r>
              <a:rPr lang="en-US" altLang="ja-JP" sz="1600" dirty="0">
                <a:latin typeface="Calibri" pitchFamily="34" charset="0"/>
              </a:rPr>
              <a:t>Detail design for LCGT is not fixed</a:t>
            </a:r>
            <a:r>
              <a:rPr lang="en-US" altLang="ja-JP" sz="1600" dirty="0" smtClean="0">
                <a:latin typeface="Calibri" pitchFamily="34" charset="0"/>
              </a:rPr>
              <a:t>.</a:t>
            </a:r>
            <a:endParaRPr lang="en-US" altLang="ja-JP" sz="1600" dirty="0">
              <a:latin typeface="Calibri" pitchFamily="34" charset="0"/>
            </a:endParaRPr>
          </a:p>
        </p:txBody>
      </p:sp>
      <p:grpSp>
        <p:nvGrpSpPr>
          <p:cNvPr id="31" name="グループ化 30"/>
          <p:cNvGrpSpPr/>
          <p:nvPr/>
        </p:nvGrpSpPr>
        <p:grpSpPr>
          <a:xfrm>
            <a:off x="1329680" y="5111080"/>
            <a:ext cx="3962400" cy="838200"/>
            <a:chOff x="4876800" y="5638800"/>
            <a:chExt cx="3962400" cy="838200"/>
          </a:xfrm>
        </p:grpSpPr>
        <p:grpSp>
          <p:nvGrpSpPr>
            <p:cNvPr id="17" name="Group 18"/>
            <p:cNvGrpSpPr>
              <a:grpSpLocks/>
            </p:cNvGrpSpPr>
            <p:nvPr/>
          </p:nvGrpSpPr>
          <p:grpSpPr bwMode="auto">
            <a:xfrm>
              <a:off x="4876800" y="5638800"/>
              <a:ext cx="3962400" cy="838200"/>
              <a:chOff x="3072" y="3264"/>
              <a:chExt cx="2496" cy="528"/>
            </a:xfrm>
          </p:grpSpPr>
          <p:sp>
            <p:nvSpPr>
              <p:cNvPr id="18" name="AutoShape 8"/>
              <p:cNvSpPr>
                <a:spLocks noChangeArrowheads="1"/>
              </p:cNvSpPr>
              <p:nvPr/>
            </p:nvSpPr>
            <p:spPr bwMode="auto">
              <a:xfrm rot="10800000">
                <a:off x="3456" y="3264"/>
                <a:ext cx="1680" cy="528"/>
              </a:xfrm>
              <a:custGeom>
                <a:avLst/>
                <a:gdLst>
                  <a:gd name="T0" fmla="*/ 10 w 21600"/>
                  <a:gd name="T1" fmla="*/ 0 h 21600"/>
                  <a:gd name="T2" fmla="*/ 5 w 21600"/>
                  <a:gd name="T3" fmla="*/ 0 h 21600"/>
                  <a:gd name="T4" fmla="*/ 0 w 21600"/>
                  <a:gd name="T5" fmla="*/ 0 h 21600"/>
                  <a:gd name="T6" fmla="*/ 5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353 w 21600"/>
                  <a:gd name="T13" fmla="*/ 2373 h 21600"/>
                  <a:gd name="T14" fmla="*/ 19247 w 21600"/>
                  <a:gd name="T15" fmla="*/ 1922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1118" y="21600"/>
                    </a:lnTo>
                    <a:lnTo>
                      <a:pt x="2048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C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Line 10"/>
              <p:cNvSpPr>
                <a:spLocks noChangeShapeType="1"/>
              </p:cNvSpPr>
              <p:nvPr/>
            </p:nvSpPr>
            <p:spPr bwMode="auto">
              <a:xfrm rot="16200000" flipH="1">
                <a:off x="3444" y="3240"/>
                <a:ext cx="96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" name="Line 11"/>
              <p:cNvSpPr>
                <a:spLocks noChangeShapeType="1"/>
              </p:cNvSpPr>
              <p:nvPr/>
            </p:nvSpPr>
            <p:spPr bwMode="auto">
              <a:xfrm rot="5400000">
                <a:off x="5064" y="3240"/>
                <a:ext cx="96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 flipH="1">
                <a:off x="3072" y="3504"/>
                <a:ext cx="432" cy="14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" name="Line 13"/>
              <p:cNvSpPr>
                <a:spLocks noChangeShapeType="1"/>
              </p:cNvSpPr>
              <p:nvPr/>
            </p:nvSpPr>
            <p:spPr bwMode="auto">
              <a:xfrm>
                <a:off x="3504" y="3504"/>
                <a:ext cx="1584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" name="Line 14"/>
              <p:cNvSpPr>
                <a:spLocks noChangeShapeType="1"/>
              </p:cNvSpPr>
              <p:nvPr/>
            </p:nvSpPr>
            <p:spPr bwMode="auto">
              <a:xfrm>
                <a:off x="5088" y="3504"/>
                <a:ext cx="432" cy="14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" name="Line 15"/>
              <p:cNvSpPr>
                <a:spLocks noChangeShapeType="1"/>
              </p:cNvSpPr>
              <p:nvPr/>
            </p:nvSpPr>
            <p:spPr bwMode="auto">
              <a:xfrm flipV="1">
                <a:off x="3504" y="3408"/>
                <a:ext cx="1584" cy="96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" name="Line 16"/>
              <p:cNvSpPr>
                <a:spLocks noChangeShapeType="1"/>
              </p:cNvSpPr>
              <p:nvPr/>
            </p:nvSpPr>
            <p:spPr bwMode="auto">
              <a:xfrm rot="5400000">
                <a:off x="5064" y="3144"/>
                <a:ext cx="96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" name="Line 17"/>
              <p:cNvSpPr>
                <a:spLocks noChangeShapeType="1"/>
              </p:cNvSpPr>
              <p:nvPr/>
            </p:nvSpPr>
            <p:spPr bwMode="auto">
              <a:xfrm>
                <a:off x="5088" y="3408"/>
                <a:ext cx="480" cy="96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7" name="Group 21"/>
            <p:cNvGrpSpPr>
              <a:grpSpLocks/>
            </p:cNvGrpSpPr>
            <p:nvPr/>
          </p:nvGrpSpPr>
          <p:grpSpPr bwMode="auto">
            <a:xfrm>
              <a:off x="7550150" y="5813425"/>
              <a:ext cx="152400" cy="152400"/>
              <a:chOff x="4756" y="3624"/>
              <a:chExt cx="96" cy="96"/>
            </a:xfrm>
          </p:grpSpPr>
          <p:sp>
            <p:nvSpPr>
              <p:cNvPr id="28" name="Oval 19"/>
              <p:cNvSpPr>
                <a:spLocks noChangeArrowheads="1"/>
              </p:cNvSpPr>
              <p:nvPr/>
            </p:nvSpPr>
            <p:spPr bwMode="auto">
              <a:xfrm>
                <a:off x="4756" y="3624"/>
                <a:ext cx="96" cy="9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" name="Oval 20"/>
              <p:cNvSpPr>
                <a:spLocks noChangeArrowheads="1"/>
              </p:cNvSpPr>
              <p:nvPr/>
            </p:nvSpPr>
            <p:spPr bwMode="auto">
              <a:xfrm>
                <a:off x="4780" y="36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30" name="Line 22"/>
            <p:cNvSpPr>
              <a:spLocks noChangeShapeType="1"/>
            </p:cNvSpPr>
            <p:nvPr/>
          </p:nvSpPr>
          <p:spPr bwMode="auto">
            <a:xfrm>
              <a:off x="7848600" y="5886450"/>
              <a:ext cx="0" cy="2667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32" name="日付プレースホルダ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Jan.24, 2012</a:t>
            </a:r>
            <a:endParaRPr kumimoji="1" lang="ja-JP" altLang="en-US"/>
          </a:p>
        </p:txBody>
      </p:sp>
      <p:sp>
        <p:nvSpPr>
          <p:cNvPr id="33" name="スライド番号プレースホルダ 3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0B9EDC-EE50-44D2-AB19-DE08211DFC44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34" name="フッター プレースホルダ 3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IOO Type A Review</a:t>
            </a:r>
            <a:endParaRPr kumimoji="1" lang="ja-JP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0"/>
            <a:ext cx="9144000" cy="764704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r>
              <a:rPr lang="en-US" altLang="ja-JP" sz="2400" dirty="0" smtClean="0">
                <a:solidFill>
                  <a:srgbClr val="002060"/>
                </a:solidFill>
                <a:latin typeface="Century" pitchFamily="18" charset="0"/>
              </a:rPr>
              <a:t>(b-5) Modulator [2/3]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668344" y="0"/>
            <a:ext cx="1475656" cy="7647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kumimoji="1" lang="en-US" altLang="ja-JP" sz="1600" dirty="0" err="1" smtClean="0">
                <a:solidFill>
                  <a:srgbClr val="002060"/>
                </a:solidFill>
              </a:rPr>
              <a:t>iLCGT</a:t>
            </a:r>
            <a:r>
              <a:rPr kumimoji="1" lang="en-US" altLang="ja-JP" sz="1600" dirty="0" smtClean="0">
                <a:solidFill>
                  <a:srgbClr val="002060"/>
                </a:solidFill>
              </a:rPr>
              <a:t>	</a:t>
            </a:r>
            <a:r>
              <a:rPr kumimoji="1" lang="ja-JP" altLang="en-US" sz="1600" dirty="0" smtClean="0">
                <a:solidFill>
                  <a:srgbClr val="002060"/>
                </a:solidFill>
              </a:rPr>
              <a:t>◎</a:t>
            </a:r>
            <a:endParaRPr kumimoji="1" lang="en-US" altLang="ja-JP" sz="1600" dirty="0" smtClean="0">
              <a:solidFill>
                <a:srgbClr val="002060"/>
              </a:solidFill>
            </a:endParaRPr>
          </a:p>
          <a:p>
            <a:r>
              <a:rPr lang="en-US" altLang="ja-JP" sz="1600" dirty="0" err="1" smtClean="0">
                <a:solidFill>
                  <a:srgbClr val="002060"/>
                </a:solidFill>
              </a:rPr>
              <a:t>bLCGT</a:t>
            </a:r>
            <a:r>
              <a:rPr lang="en-US" altLang="ja-JP" sz="1600" dirty="0" smtClean="0">
                <a:solidFill>
                  <a:srgbClr val="002060"/>
                </a:solidFill>
              </a:rPr>
              <a:t>	</a:t>
            </a:r>
            <a:r>
              <a:rPr lang="ja-JP" altLang="en-US" sz="1600" dirty="0" smtClean="0">
                <a:solidFill>
                  <a:srgbClr val="002060"/>
                </a:solidFill>
              </a:rPr>
              <a:t>◎</a:t>
            </a:r>
            <a:endParaRPr kumimoji="1" lang="ja-JP" altLang="en-US" sz="1600" dirty="0">
              <a:solidFill>
                <a:srgbClr val="002060"/>
              </a:solidFill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971600" y="1700808"/>
          <a:ext cx="4608512" cy="1383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3330"/>
                <a:gridCol w="3275182"/>
              </a:tblGrid>
              <a:tr h="80786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err="1" smtClean="0">
                          <a:latin typeface="Century" pitchFamily="18" charset="0"/>
                        </a:rPr>
                        <a:t>bLCGT</a:t>
                      </a:r>
                      <a:endParaRPr kumimoji="1" lang="ja-JP" altLang="en-US" sz="1400" dirty="0">
                        <a:latin typeface="Century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975" indent="0"/>
                      <a:r>
                        <a:rPr kumimoji="1" lang="en-US" altLang="ja-JP" sz="1400" dirty="0" smtClean="0">
                          <a:latin typeface="Century" pitchFamily="18" charset="0"/>
                        </a:rPr>
                        <a:t>16.875 MHz (PM)</a:t>
                      </a:r>
                    </a:p>
                    <a:p>
                      <a:pPr marL="180975" indent="0"/>
                      <a:r>
                        <a:rPr kumimoji="1" lang="en-US" altLang="ja-JP" sz="1400" dirty="0" smtClean="0">
                          <a:latin typeface="Century" pitchFamily="18" charset="0"/>
                        </a:rPr>
                        <a:t>45 MHz (PM)</a:t>
                      </a:r>
                    </a:p>
                    <a:p>
                      <a:pPr marL="180975" indent="0"/>
                      <a:r>
                        <a:rPr kumimoji="1" lang="en-US" altLang="ja-JP" sz="1400" dirty="0" smtClean="0">
                          <a:latin typeface="Century" pitchFamily="18" charset="0"/>
                        </a:rPr>
                        <a:t>39.375 </a:t>
                      </a:r>
                      <a:r>
                        <a:rPr kumimoji="1" lang="en-US" altLang="ja-JP" sz="1400" dirty="0" smtClean="0">
                          <a:latin typeface="Century" pitchFamily="18" charset="0"/>
                        </a:rPr>
                        <a:t>MHz (AM) [ </a:t>
                      </a:r>
                      <a:r>
                        <a:rPr kumimoji="1" lang="en-US" altLang="ja-JP" sz="1400" dirty="0" smtClean="0">
                          <a:latin typeface="Century" pitchFamily="18" charset="0"/>
                        </a:rPr>
                        <a:t>if any </a:t>
                      </a:r>
                      <a:r>
                        <a:rPr kumimoji="1" lang="en-US" altLang="ja-JP" sz="1400" dirty="0" smtClean="0">
                          <a:latin typeface="Century" pitchFamily="18" charset="0"/>
                        </a:rPr>
                        <a:t>]</a:t>
                      </a:r>
                      <a:endParaRPr kumimoji="1" lang="ja-JP" altLang="en-US" sz="1400" dirty="0">
                        <a:latin typeface="Century" pitchFamily="18" charset="0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err="1" smtClean="0">
                          <a:latin typeface="Century" pitchFamily="18" charset="0"/>
                        </a:rPr>
                        <a:t>iLCGT</a:t>
                      </a:r>
                      <a:endParaRPr kumimoji="1" lang="ja-JP" altLang="en-US" sz="1400" dirty="0">
                        <a:latin typeface="Century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975" indent="0"/>
                      <a:r>
                        <a:rPr kumimoji="1" lang="en-US" altLang="ja-JP" sz="1400" dirty="0" smtClean="0">
                          <a:latin typeface="Century" pitchFamily="18" charset="0"/>
                        </a:rPr>
                        <a:t>16.875 MHz (PM) or</a:t>
                      </a:r>
                      <a:r>
                        <a:rPr kumimoji="1" lang="en-US" altLang="ja-JP" sz="1400" baseline="0" dirty="0" smtClean="0">
                          <a:latin typeface="Century" pitchFamily="18" charset="0"/>
                        </a:rPr>
                        <a:t> </a:t>
                      </a:r>
                      <a:r>
                        <a:rPr kumimoji="1" lang="en-US" altLang="ja-JP" sz="1400" dirty="0" smtClean="0">
                          <a:latin typeface="Century" pitchFamily="18" charset="0"/>
                        </a:rPr>
                        <a:t>45 MHz (PM)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973982" y="1340768"/>
            <a:ext cx="4822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i="1" dirty="0" smtClean="0">
                <a:latin typeface="Century" pitchFamily="18" charset="0"/>
              </a:rPr>
              <a:t>Modulation Frequencies for Main Interferometer</a:t>
            </a:r>
            <a:endParaRPr kumimoji="1" lang="ja-JP" altLang="en-US" sz="1600" b="1" i="1" dirty="0">
              <a:latin typeface="Century" pitchFamily="18" charset="0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971600" y="3573016"/>
          <a:ext cx="3024336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2"/>
                <a:gridCol w="2016224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Century" pitchFamily="18" charset="0"/>
                        </a:rPr>
                        <a:t>Interface</a:t>
                      </a:r>
                      <a:endParaRPr kumimoji="1" lang="ja-JP" altLang="en-US" sz="1400" dirty="0">
                        <a:latin typeface="Century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446088" algn="l"/>
                        </a:tabLst>
                      </a:pPr>
                      <a:r>
                        <a:rPr kumimoji="1" lang="en-US" altLang="ja-JP" sz="1400" dirty="0" smtClean="0">
                          <a:latin typeface="Century" pitchFamily="18" charset="0"/>
                        </a:rPr>
                        <a:t>&lt;-	DFT and MIF</a:t>
                      </a:r>
                    </a:p>
                    <a:p>
                      <a:pPr>
                        <a:tabLst>
                          <a:tab pos="446088" algn="l"/>
                        </a:tabLst>
                      </a:pPr>
                      <a:r>
                        <a:rPr kumimoji="1" lang="en-US" altLang="ja-JP" sz="1400" dirty="0" smtClean="0">
                          <a:latin typeface="Century" pitchFamily="18" charset="0"/>
                        </a:rPr>
                        <a:t>&lt;-&gt;	</a:t>
                      </a:r>
                      <a:r>
                        <a:rPr kumimoji="1" lang="en-US" altLang="ja-JP" sz="1400" baseline="0" dirty="0" smtClean="0">
                          <a:latin typeface="Century" pitchFamily="18" charset="0"/>
                        </a:rPr>
                        <a:t>AEL and DGS</a:t>
                      </a:r>
                      <a:endParaRPr kumimoji="1" lang="ja-JP" altLang="en-US" sz="1400" dirty="0">
                        <a:latin typeface="Century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Jan.24, 2012</a:t>
            </a:r>
            <a:endParaRPr kumimoji="1" lang="ja-JP" altLang="en-US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0B9EDC-EE50-44D2-AB19-DE08211DFC44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IOO Type A Review</a:t>
            </a:r>
            <a:endParaRPr kumimoji="1" lang="ja-JP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0"/>
            <a:ext cx="9144000" cy="764704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r>
              <a:rPr lang="en-US" altLang="ja-JP" sz="2400" dirty="0" smtClean="0">
                <a:solidFill>
                  <a:srgbClr val="002060"/>
                </a:solidFill>
                <a:latin typeface="Century" pitchFamily="18" charset="0"/>
              </a:rPr>
              <a:t>(b-5) Modulator [3/3]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668344" y="0"/>
            <a:ext cx="1475656" cy="7647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kumimoji="1" lang="en-US" altLang="ja-JP" sz="1600" dirty="0" err="1" smtClean="0">
                <a:solidFill>
                  <a:srgbClr val="002060"/>
                </a:solidFill>
              </a:rPr>
              <a:t>iLCGT</a:t>
            </a:r>
            <a:r>
              <a:rPr kumimoji="1" lang="en-US" altLang="ja-JP" sz="1600" dirty="0" smtClean="0">
                <a:solidFill>
                  <a:srgbClr val="002060"/>
                </a:solidFill>
              </a:rPr>
              <a:t>	</a:t>
            </a:r>
            <a:r>
              <a:rPr kumimoji="1" lang="ja-JP" altLang="en-US" sz="1600" dirty="0" smtClean="0">
                <a:solidFill>
                  <a:srgbClr val="002060"/>
                </a:solidFill>
              </a:rPr>
              <a:t>◎</a:t>
            </a:r>
            <a:endParaRPr kumimoji="1" lang="en-US" altLang="ja-JP" sz="1600" dirty="0" smtClean="0">
              <a:solidFill>
                <a:srgbClr val="002060"/>
              </a:solidFill>
            </a:endParaRPr>
          </a:p>
          <a:p>
            <a:r>
              <a:rPr lang="en-US" altLang="ja-JP" sz="1600" dirty="0" err="1" smtClean="0">
                <a:solidFill>
                  <a:srgbClr val="002060"/>
                </a:solidFill>
              </a:rPr>
              <a:t>bLCGT</a:t>
            </a:r>
            <a:r>
              <a:rPr lang="en-US" altLang="ja-JP" sz="1600" dirty="0" smtClean="0">
                <a:solidFill>
                  <a:srgbClr val="002060"/>
                </a:solidFill>
              </a:rPr>
              <a:t>	</a:t>
            </a:r>
            <a:r>
              <a:rPr lang="ja-JP" altLang="en-US" sz="1600" dirty="0" smtClean="0">
                <a:solidFill>
                  <a:srgbClr val="002060"/>
                </a:solidFill>
              </a:rPr>
              <a:t>◎</a:t>
            </a:r>
            <a:endParaRPr kumimoji="1" lang="ja-JP" altLang="en-US" sz="1600" dirty="0">
              <a:solidFill>
                <a:srgbClr val="002060"/>
              </a:solidFill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4788024" y="886668"/>
            <a:ext cx="3962400" cy="5854700"/>
            <a:chOff x="4876800" y="886668"/>
            <a:chExt cx="3962400" cy="5854700"/>
          </a:xfrm>
        </p:grpSpPr>
        <p:pic>
          <p:nvPicPr>
            <p:cNvPr id="4" name="Picture 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10200" y="886668"/>
              <a:ext cx="3321050" cy="5854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Freeform 21"/>
            <p:cNvSpPr>
              <a:spLocks/>
            </p:cNvSpPr>
            <p:nvPr/>
          </p:nvSpPr>
          <p:spPr bwMode="auto">
            <a:xfrm>
              <a:off x="5257800" y="1801068"/>
              <a:ext cx="1524000" cy="1981200"/>
            </a:xfrm>
            <a:custGeom>
              <a:avLst/>
              <a:gdLst>
                <a:gd name="T0" fmla="*/ 0 w 960"/>
                <a:gd name="T1" fmla="*/ 2147483647 h 1248"/>
                <a:gd name="T2" fmla="*/ 483870075 w 960"/>
                <a:gd name="T3" fmla="*/ 604837462 h 1248"/>
                <a:gd name="T4" fmla="*/ 2147483647 w 960"/>
                <a:gd name="T5" fmla="*/ 0 h 1248"/>
                <a:gd name="T6" fmla="*/ 0 60000 65536"/>
                <a:gd name="T7" fmla="*/ 0 60000 65536"/>
                <a:gd name="T8" fmla="*/ 0 60000 65536"/>
                <a:gd name="T9" fmla="*/ 0 w 960"/>
                <a:gd name="T10" fmla="*/ 0 h 1248"/>
                <a:gd name="T11" fmla="*/ 960 w 960"/>
                <a:gd name="T12" fmla="*/ 1248 h 1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0" h="1248">
                  <a:moveTo>
                    <a:pt x="0" y="1248"/>
                  </a:moveTo>
                  <a:cubicBezTo>
                    <a:pt x="16" y="848"/>
                    <a:pt x="32" y="448"/>
                    <a:pt x="192" y="240"/>
                  </a:cubicBezTo>
                  <a:cubicBezTo>
                    <a:pt x="352" y="32"/>
                    <a:pt x="656" y="16"/>
                    <a:pt x="960" y="0"/>
                  </a:cubicBezTo>
                </a:path>
              </a:pathLst>
            </a:custGeom>
            <a:noFill/>
            <a:ln w="19050" cmpd="sng">
              <a:solidFill>
                <a:srgbClr val="6600CC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" name="Text Box 22"/>
            <p:cNvSpPr txBox="1">
              <a:spLocks noChangeArrowheads="1"/>
            </p:cNvSpPr>
            <p:nvPr/>
          </p:nvSpPr>
          <p:spPr bwMode="auto">
            <a:xfrm>
              <a:off x="4876800" y="1815356"/>
              <a:ext cx="5270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800">
                  <a:solidFill>
                    <a:srgbClr val="6600CC"/>
                  </a:solidFill>
                </a:rPr>
                <a:t>PM</a:t>
              </a:r>
            </a:p>
          </p:txBody>
        </p:sp>
        <p:sp>
          <p:nvSpPr>
            <p:cNvPr id="7" name="Rectangle 23"/>
            <p:cNvSpPr>
              <a:spLocks noChangeArrowheads="1"/>
            </p:cNvSpPr>
            <p:nvPr/>
          </p:nvSpPr>
          <p:spPr bwMode="auto">
            <a:xfrm>
              <a:off x="6019800" y="2791668"/>
              <a:ext cx="2819400" cy="3505200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" name="Text Box 24"/>
            <p:cNvSpPr txBox="1">
              <a:spLocks noChangeArrowheads="1"/>
            </p:cNvSpPr>
            <p:nvPr/>
          </p:nvSpPr>
          <p:spPr bwMode="auto">
            <a:xfrm>
              <a:off x="6248400" y="5625356"/>
              <a:ext cx="14922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800" dirty="0">
                  <a:solidFill>
                    <a:srgbClr val="0000FF"/>
                  </a:solidFill>
                </a:rPr>
                <a:t>Low-loss AM</a:t>
              </a:r>
            </a:p>
          </p:txBody>
        </p:sp>
      </p:grp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827584" y="3140968"/>
            <a:ext cx="4093468" cy="280263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PM: simple configuration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Amplitude ratio (CR : 1</a:t>
            </a:r>
            <a:r>
              <a:rPr kumimoji="1" lang="en-US" altLang="ja-JP" sz="16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st</a:t>
            </a: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SB : 2</a:t>
            </a:r>
            <a:r>
              <a:rPr kumimoji="1" lang="en-US" altLang="ja-JP" sz="16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nd</a:t>
            </a: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SB)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|J0(m)| </a:t>
            </a: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sym typeface="Wingdings" pitchFamily="2" charset="2"/>
              </a:rPr>
              <a:t>: |</a:t>
            </a: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J1(m)| : |J2(m)|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AM: complex configuration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Amplitude ratio (CR : 1</a:t>
            </a:r>
            <a:r>
              <a:rPr kumimoji="1" lang="en-US" altLang="ja-JP" sz="16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st</a:t>
            </a: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SB : 2</a:t>
            </a:r>
            <a:r>
              <a:rPr kumimoji="1" lang="en-US" altLang="ja-JP" sz="16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nd</a:t>
            </a: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SB)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|J0(m)| : |J1(m)| : |J2(m)|</a:t>
            </a: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Possible solution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(Ideal AM) = 1 : m/2 : 0</a:t>
            </a: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Impossible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en-US" altLang="ja-JP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en-US" altLang="ja-JP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3568" y="1340768"/>
            <a:ext cx="3002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i="1" dirty="0" smtClean="0">
                <a:latin typeface="Century" pitchFamily="18" charset="0"/>
              </a:rPr>
              <a:t>PM + AM </a:t>
            </a:r>
            <a:r>
              <a:rPr lang="en-US" altLang="ja-JP" sz="1600" b="1" i="1" dirty="0" smtClean="0">
                <a:latin typeface="Century" pitchFamily="18" charset="0"/>
              </a:rPr>
              <a:t>Generation </a:t>
            </a:r>
            <a:r>
              <a:rPr kumimoji="1" lang="en-US" altLang="ja-JP" sz="1600" b="1" i="1" dirty="0" smtClean="0">
                <a:latin typeface="Century" pitchFamily="18" charset="0"/>
              </a:rPr>
              <a:t>Scheme</a:t>
            </a:r>
            <a:endParaRPr kumimoji="1" lang="ja-JP" altLang="en-US" sz="1600" b="1" i="1" dirty="0">
              <a:latin typeface="Century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71600" y="1844824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Calibri" pitchFamily="34" charset="0"/>
              </a:rPr>
              <a:t>Dr. </a:t>
            </a:r>
            <a:r>
              <a:rPr lang="en-US" altLang="ja-JP" sz="1600" dirty="0" err="1">
                <a:latin typeface="Calibri" pitchFamily="34" charset="0"/>
              </a:rPr>
              <a:t>Ohmae</a:t>
            </a:r>
            <a:r>
              <a:rPr lang="en-US" altLang="ja-JP" sz="1600" dirty="0">
                <a:latin typeface="Calibri" pitchFamily="34" charset="0"/>
              </a:rPr>
              <a:t> has been performed in his doctor </a:t>
            </a:r>
            <a:r>
              <a:rPr lang="en-US" altLang="ja-JP" sz="1600" dirty="0" smtClean="0">
                <a:latin typeface="Calibri" pitchFamily="34" charset="0"/>
              </a:rPr>
              <a:t>thesis.</a:t>
            </a:r>
            <a:endParaRPr kumimoji="1" lang="ja-JP" altLang="en-US" sz="1600" dirty="0">
              <a:latin typeface="Calibri" pitchFamily="34" charset="0"/>
            </a:endParaRPr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Jan.24, 2012</a:t>
            </a:r>
            <a:endParaRPr kumimoji="1" lang="ja-JP" altLang="en-US"/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0B9EDC-EE50-44D2-AB19-DE08211DFC44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16" name="フッター プレースホルダ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IOO Type A Review</a:t>
            </a:r>
            <a:endParaRPr kumimoji="1" lang="ja-JP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0"/>
            <a:ext cx="9144000" cy="764704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r>
              <a:rPr lang="en-US" altLang="ja-JP" sz="2400" dirty="0" smtClean="0">
                <a:solidFill>
                  <a:srgbClr val="002060"/>
                </a:solidFill>
                <a:latin typeface="Century" pitchFamily="18" charset="0"/>
              </a:rPr>
              <a:t>(b-6) </a:t>
            </a:r>
            <a:r>
              <a:rPr lang="en-US" altLang="ja-JP" sz="2000" dirty="0" smtClean="0">
                <a:solidFill>
                  <a:srgbClr val="002060"/>
                </a:solidFill>
                <a:latin typeface="Century" pitchFamily="18" charset="0"/>
              </a:rPr>
              <a:t>Alignment Control of Incident Beam </a:t>
            </a:r>
            <a:r>
              <a:rPr lang="en-US" altLang="ja-JP" sz="2400" dirty="0" smtClean="0">
                <a:solidFill>
                  <a:srgbClr val="002060"/>
                </a:solidFill>
                <a:latin typeface="Century" pitchFamily="18" charset="0"/>
              </a:rPr>
              <a:t>[1/1]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668344" y="0"/>
            <a:ext cx="1475656" cy="7647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kumimoji="1" lang="en-US" altLang="ja-JP" sz="1600" dirty="0" err="1" smtClean="0">
                <a:solidFill>
                  <a:srgbClr val="002060"/>
                </a:solidFill>
              </a:rPr>
              <a:t>iLCGT</a:t>
            </a:r>
            <a:r>
              <a:rPr kumimoji="1" lang="en-US" altLang="ja-JP" sz="1600" dirty="0" smtClean="0">
                <a:solidFill>
                  <a:srgbClr val="002060"/>
                </a:solidFill>
              </a:rPr>
              <a:t>	</a:t>
            </a:r>
            <a:r>
              <a:rPr kumimoji="1" lang="ja-JP" altLang="en-US" sz="1600" dirty="0" smtClean="0">
                <a:solidFill>
                  <a:srgbClr val="002060"/>
                </a:solidFill>
              </a:rPr>
              <a:t>◎</a:t>
            </a:r>
            <a:endParaRPr kumimoji="1" lang="en-US" altLang="ja-JP" sz="1600" dirty="0" smtClean="0">
              <a:solidFill>
                <a:srgbClr val="002060"/>
              </a:solidFill>
            </a:endParaRPr>
          </a:p>
          <a:p>
            <a:r>
              <a:rPr lang="en-US" altLang="ja-JP" sz="1600" dirty="0" err="1" smtClean="0">
                <a:solidFill>
                  <a:srgbClr val="002060"/>
                </a:solidFill>
              </a:rPr>
              <a:t>bLCGT</a:t>
            </a:r>
            <a:r>
              <a:rPr lang="en-US" altLang="ja-JP" sz="1600" dirty="0" smtClean="0">
                <a:solidFill>
                  <a:srgbClr val="002060"/>
                </a:solidFill>
              </a:rPr>
              <a:t>	</a:t>
            </a:r>
            <a:r>
              <a:rPr lang="ja-JP" altLang="en-US" sz="1600" dirty="0" smtClean="0">
                <a:solidFill>
                  <a:srgbClr val="002060"/>
                </a:solidFill>
              </a:rPr>
              <a:t>○</a:t>
            </a:r>
            <a:endParaRPr kumimoji="1" lang="ja-JP" altLang="en-US" sz="1600" dirty="0">
              <a:solidFill>
                <a:srgbClr val="00206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43608" y="1412776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Calibri" pitchFamily="34" charset="0"/>
              </a:rPr>
              <a:t>The alignment of the incident beam </a:t>
            </a:r>
            <a:r>
              <a:rPr lang="en-US" altLang="ja-JP" sz="1600" dirty="0" smtClean="0">
                <a:latin typeface="Calibri" pitchFamily="34" charset="0"/>
              </a:rPr>
              <a:t>at lower frequency like a drift will </a:t>
            </a:r>
            <a:r>
              <a:rPr lang="en-US" altLang="ja-JP" sz="1600" dirty="0">
                <a:latin typeface="Calibri" pitchFamily="34" charset="0"/>
              </a:rPr>
              <a:t>be controlled with the last two folding </a:t>
            </a:r>
            <a:r>
              <a:rPr lang="en-US" altLang="ja-JP" sz="1600" dirty="0" smtClean="0">
                <a:latin typeface="Calibri" pitchFamily="34" charset="0"/>
              </a:rPr>
              <a:t>mirrors on the input optical table.</a:t>
            </a:r>
            <a:endParaRPr lang="en-US" altLang="ja-JP" sz="1600" dirty="0">
              <a:latin typeface="Calibri" pitchFamily="34" charset="0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1115616" y="2564904"/>
          <a:ext cx="4320480" cy="889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6144"/>
                <a:gridCol w="3024336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Century" pitchFamily="18" charset="0"/>
                        </a:rPr>
                        <a:t>Actuator</a:t>
                      </a:r>
                      <a:endParaRPr kumimoji="1" lang="ja-JP" altLang="en-US" sz="1400" dirty="0">
                        <a:latin typeface="Century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kumimoji="1" lang="en-US" altLang="ja-JP" sz="1400" dirty="0" smtClean="0">
                          <a:latin typeface="Century" pitchFamily="18" charset="0"/>
                        </a:rPr>
                        <a:t>PZT(?) on mirror mount.</a:t>
                      </a:r>
                      <a:endParaRPr kumimoji="1" lang="ja-JP" altLang="en-US" sz="1400" dirty="0">
                        <a:latin typeface="Century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Century" pitchFamily="18" charset="0"/>
                        </a:rPr>
                        <a:t>Sensing at</a:t>
                      </a:r>
                      <a:endParaRPr kumimoji="1" lang="ja-JP" altLang="en-US" sz="1400" dirty="0">
                        <a:latin typeface="Century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kumimoji="1" lang="en-US" altLang="ja-JP" sz="1400" dirty="0" smtClean="0">
                          <a:latin typeface="Century" pitchFamily="18" charset="0"/>
                        </a:rPr>
                        <a:t>Before PRM.</a:t>
                      </a:r>
                    </a:p>
                    <a:p>
                      <a:pPr marL="87313" indent="0"/>
                      <a:r>
                        <a:rPr kumimoji="1" lang="en-US" altLang="ja-JP" sz="1400" dirty="0" smtClean="0">
                          <a:latin typeface="Century" pitchFamily="18" charset="0"/>
                        </a:rPr>
                        <a:t>End of 3km inline arm.</a:t>
                      </a:r>
                      <a:endParaRPr kumimoji="1" lang="ja-JP" altLang="en-US" sz="1400" dirty="0">
                        <a:latin typeface="Century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1115616" y="3846944"/>
          <a:ext cx="3024336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2"/>
                <a:gridCol w="2016224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Century" pitchFamily="18" charset="0"/>
                        </a:rPr>
                        <a:t>Interface</a:t>
                      </a:r>
                      <a:endParaRPr kumimoji="1" lang="ja-JP" altLang="en-US" sz="1400" dirty="0">
                        <a:latin typeface="Century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446088" algn="l"/>
                        </a:tabLst>
                      </a:pPr>
                      <a:r>
                        <a:rPr kumimoji="1" lang="en-US" altLang="ja-JP" sz="1400" dirty="0" smtClean="0">
                          <a:latin typeface="Century" pitchFamily="18" charset="0"/>
                        </a:rPr>
                        <a:t>&lt;-	DFT and MIF</a:t>
                      </a:r>
                    </a:p>
                    <a:p>
                      <a:pPr>
                        <a:tabLst>
                          <a:tab pos="446088" algn="l"/>
                        </a:tabLst>
                      </a:pPr>
                      <a:r>
                        <a:rPr kumimoji="1" lang="en-US" altLang="ja-JP" sz="1400" dirty="0" smtClean="0">
                          <a:latin typeface="Century" pitchFamily="18" charset="0"/>
                        </a:rPr>
                        <a:t>&lt;-&gt;	</a:t>
                      </a:r>
                      <a:r>
                        <a:rPr kumimoji="1" lang="en-US" altLang="ja-JP" sz="1400" baseline="0" dirty="0" smtClean="0">
                          <a:latin typeface="Century" pitchFamily="18" charset="0"/>
                        </a:rPr>
                        <a:t>AEL and DGS</a:t>
                      </a:r>
                      <a:endParaRPr kumimoji="1" lang="ja-JP" altLang="en-US" sz="1400" dirty="0">
                        <a:latin typeface="Century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日付プレースホル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Jan.24, 2012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0B9EDC-EE50-44D2-AB19-DE08211DFC44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IOO Type A Review</a:t>
            </a:r>
            <a:endParaRPr kumimoji="1" lang="ja-JP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0"/>
            <a:ext cx="9144000" cy="764704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r>
              <a:rPr lang="en-US" altLang="ja-JP" sz="2400" dirty="0" smtClean="0">
                <a:solidFill>
                  <a:srgbClr val="002060"/>
                </a:solidFill>
                <a:latin typeface="Century" pitchFamily="18" charset="0"/>
              </a:rPr>
              <a:t>(b-7) </a:t>
            </a:r>
            <a:r>
              <a:rPr lang="en-US" altLang="ja-JP" sz="2000" dirty="0" smtClean="0">
                <a:solidFill>
                  <a:srgbClr val="002060"/>
                </a:solidFill>
                <a:latin typeface="Century" pitchFamily="18" charset="0"/>
              </a:rPr>
              <a:t>Other Optics </a:t>
            </a:r>
            <a:r>
              <a:rPr lang="en-US" altLang="ja-JP" sz="2400" dirty="0" smtClean="0">
                <a:solidFill>
                  <a:srgbClr val="002060"/>
                </a:solidFill>
                <a:latin typeface="Century" pitchFamily="18" charset="0"/>
              </a:rPr>
              <a:t>[1/1]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668344" y="0"/>
            <a:ext cx="1475656" cy="7647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kumimoji="1" lang="en-US" altLang="ja-JP" sz="1600" dirty="0" err="1" smtClean="0">
                <a:solidFill>
                  <a:srgbClr val="002060"/>
                </a:solidFill>
              </a:rPr>
              <a:t>iLCGT</a:t>
            </a:r>
            <a:r>
              <a:rPr kumimoji="1" lang="en-US" altLang="ja-JP" sz="1600" dirty="0" smtClean="0">
                <a:solidFill>
                  <a:srgbClr val="002060"/>
                </a:solidFill>
              </a:rPr>
              <a:t>	</a:t>
            </a:r>
            <a:r>
              <a:rPr kumimoji="1" lang="ja-JP" altLang="en-US" sz="1600" dirty="0" smtClean="0">
                <a:solidFill>
                  <a:srgbClr val="002060"/>
                </a:solidFill>
              </a:rPr>
              <a:t>◎</a:t>
            </a:r>
            <a:endParaRPr kumimoji="1" lang="en-US" altLang="ja-JP" sz="1600" dirty="0" smtClean="0">
              <a:solidFill>
                <a:srgbClr val="002060"/>
              </a:solidFill>
            </a:endParaRPr>
          </a:p>
          <a:p>
            <a:r>
              <a:rPr lang="en-US" altLang="ja-JP" sz="1600" dirty="0" err="1" smtClean="0">
                <a:solidFill>
                  <a:srgbClr val="002060"/>
                </a:solidFill>
              </a:rPr>
              <a:t>bLCGT</a:t>
            </a:r>
            <a:r>
              <a:rPr lang="en-US" altLang="ja-JP" sz="1600" dirty="0" smtClean="0">
                <a:solidFill>
                  <a:srgbClr val="002060"/>
                </a:solidFill>
              </a:rPr>
              <a:t>	</a:t>
            </a:r>
            <a:r>
              <a:rPr lang="ja-JP" altLang="en-US" sz="1600" dirty="0" smtClean="0">
                <a:solidFill>
                  <a:srgbClr val="002060"/>
                </a:solidFill>
              </a:rPr>
              <a:t>◎</a:t>
            </a:r>
            <a:endParaRPr kumimoji="1" lang="ja-JP" altLang="en-US" sz="1600" dirty="0">
              <a:solidFill>
                <a:srgbClr val="00206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43608" y="1476073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Calibri" pitchFamily="34" charset="0"/>
              </a:rPr>
              <a:t>We will prepare all of optics;</a:t>
            </a:r>
          </a:p>
          <a:p>
            <a:r>
              <a:rPr lang="en-US" altLang="ja-JP" sz="1600" dirty="0" smtClean="0">
                <a:latin typeface="Calibri" pitchFamily="34" charset="0"/>
              </a:rPr>
              <a:t>mirrors, lenses, BSs, PBSs, isolators, mirror mounts, …. , optical tables, and so on.</a:t>
            </a:r>
            <a:endParaRPr lang="en-US" altLang="ja-JP" sz="1600" dirty="0">
              <a:latin typeface="Calibri" pitchFamily="34" charset="0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1115616" y="2348880"/>
          <a:ext cx="302433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2"/>
                <a:gridCol w="2016224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Century" pitchFamily="18" charset="0"/>
                        </a:rPr>
                        <a:t>Interface</a:t>
                      </a:r>
                      <a:endParaRPr kumimoji="1" lang="ja-JP" altLang="en-US" sz="1400" dirty="0">
                        <a:latin typeface="Century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446088" algn="l"/>
                        </a:tabLst>
                      </a:pPr>
                      <a:r>
                        <a:rPr kumimoji="1" lang="en-US" altLang="ja-JP" sz="1400" dirty="0" smtClean="0">
                          <a:latin typeface="Century" pitchFamily="18" charset="0"/>
                        </a:rPr>
                        <a:t>&lt;-&gt;	DFT and MIF</a:t>
                      </a:r>
                      <a:endParaRPr kumimoji="1" lang="ja-JP" altLang="en-US" sz="1400" dirty="0">
                        <a:latin typeface="Century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Jan.24, 2012</a:t>
            </a:r>
            <a:endParaRPr kumimoji="1" lang="ja-JP" altLang="en-US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0B9EDC-EE50-44D2-AB19-DE08211DFC44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IOO Type A Review</a:t>
            </a:r>
            <a:endParaRPr kumimoji="1" lang="ja-JP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0"/>
            <a:ext cx="9144000" cy="764704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r>
              <a:rPr lang="en-US" altLang="ja-JP" sz="2400" dirty="0" smtClean="0">
                <a:solidFill>
                  <a:srgbClr val="002060"/>
                </a:solidFill>
                <a:latin typeface="Century" pitchFamily="18" charset="0"/>
              </a:rPr>
              <a:t>General definition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55650" y="1946156"/>
            <a:ext cx="76327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7188" indent="-357188">
              <a:spcAft>
                <a:spcPct val="50000"/>
              </a:spcAft>
              <a:buFont typeface="Wingdings" pitchFamily="2" charset="2"/>
              <a:buChar char="l"/>
            </a:pPr>
            <a:r>
              <a:rPr lang="en-US" altLang="ja-JP" dirty="0" smtClean="0">
                <a:latin typeface="Century" pitchFamily="18" charset="0"/>
              </a:rPr>
              <a:t>Make </a:t>
            </a:r>
            <a:r>
              <a:rPr lang="en-US" altLang="ja-JP" dirty="0">
                <a:latin typeface="Century" pitchFamily="18" charset="0"/>
              </a:rPr>
              <a:t>the input optics system from laser to power recycling mirror and make the all of output optics </a:t>
            </a:r>
            <a:r>
              <a:rPr lang="en-US" altLang="ja-JP" dirty="0" smtClean="0">
                <a:latin typeface="Century" pitchFamily="18" charset="0"/>
              </a:rPr>
              <a:t>systems* </a:t>
            </a:r>
            <a:r>
              <a:rPr lang="en-US" altLang="ja-JP" dirty="0">
                <a:latin typeface="Century" pitchFamily="18" charset="0"/>
              </a:rPr>
              <a:t>including output mode-cleaner.</a:t>
            </a:r>
          </a:p>
          <a:p>
            <a:pPr marL="357188" indent="-357188">
              <a:spcAft>
                <a:spcPct val="50000"/>
              </a:spcAft>
              <a:buFont typeface="Wingdings" pitchFamily="2" charset="2"/>
              <a:buChar char="l"/>
            </a:pPr>
            <a:r>
              <a:rPr lang="en-US" altLang="ja-JP" dirty="0">
                <a:latin typeface="Century" pitchFamily="18" charset="0"/>
              </a:rPr>
              <a:t>Prepare all of optics and facilities for them.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Jan.24, 2012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0B9EDC-EE50-44D2-AB19-DE08211DFC44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IOO Type A Review</a:t>
            </a:r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971600" y="4005064"/>
            <a:ext cx="4565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Century" pitchFamily="18" charset="0"/>
              </a:rPr>
              <a:t>output optics system*  AOS prepares too.</a:t>
            </a:r>
            <a:endParaRPr lang="ja-JP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0"/>
            <a:ext cx="9144000" cy="764704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r>
              <a:rPr lang="en-US" altLang="ja-JP" sz="2400" dirty="0" smtClean="0">
                <a:solidFill>
                  <a:srgbClr val="002060"/>
                </a:solidFill>
                <a:latin typeface="Century" pitchFamily="18" charset="0"/>
              </a:rPr>
              <a:t>(c) </a:t>
            </a:r>
            <a:r>
              <a:rPr lang="en-US" altLang="ja-JP" sz="2000" dirty="0" smtClean="0">
                <a:solidFill>
                  <a:srgbClr val="002060"/>
                </a:solidFill>
                <a:latin typeface="Century" pitchFamily="18" charset="0"/>
              </a:rPr>
              <a:t>Mode Cleaner </a:t>
            </a:r>
            <a:r>
              <a:rPr lang="en-US" altLang="ja-JP" sz="2400" dirty="0" smtClean="0">
                <a:solidFill>
                  <a:srgbClr val="002060"/>
                </a:solidFill>
                <a:latin typeface="Century" pitchFamily="18" charset="0"/>
              </a:rPr>
              <a:t>[1/6]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668344" y="0"/>
            <a:ext cx="1475656" cy="7647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kumimoji="1" lang="en-US" altLang="ja-JP" sz="1600" dirty="0" err="1" smtClean="0">
                <a:solidFill>
                  <a:srgbClr val="002060"/>
                </a:solidFill>
              </a:rPr>
              <a:t>iLCGT</a:t>
            </a:r>
            <a:r>
              <a:rPr kumimoji="1" lang="en-US" altLang="ja-JP" sz="1600" dirty="0" smtClean="0">
                <a:solidFill>
                  <a:srgbClr val="002060"/>
                </a:solidFill>
              </a:rPr>
              <a:t>	</a:t>
            </a:r>
            <a:r>
              <a:rPr kumimoji="1" lang="ja-JP" altLang="en-US" sz="1600" dirty="0" smtClean="0">
                <a:solidFill>
                  <a:srgbClr val="002060"/>
                </a:solidFill>
              </a:rPr>
              <a:t>◎</a:t>
            </a:r>
            <a:endParaRPr kumimoji="1" lang="en-US" altLang="ja-JP" sz="1600" dirty="0" smtClean="0">
              <a:solidFill>
                <a:srgbClr val="002060"/>
              </a:solidFill>
            </a:endParaRPr>
          </a:p>
          <a:p>
            <a:r>
              <a:rPr lang="en-US" altLang="ja-JP" sz="1600" dirty="0" err="1" smtClean="0">
                <a:solidFill>
                  <a:srgbClr val="002060"/>
                </a:solidFill>
              </a:rPr>
              <a:t>bLCGT</a:t>
            </a:r>
            <a:r>
              <a:rPr lang="en-US" altLang="ja-JP" sz="1600" dirty="0" smtClean="0">
                <a:solidFill>
                  <a:srgbClr val="002060"/>
                </a:solidFill>
              </a:rPr>
              <a:t>	</a:t>
            </a:r>
            <a:r>
              <a:rPr lang="ja-JP" altLang="en-US" sz="1600" dirty="0" smtClean="0">
                <a:solidFill>
                  <a:srgbClr val="002060"/>
                </a:solidFill>
              </a:rPr>
              <a:t>○</a:t>
            </a:r>
            <a:endParaRPr kumimoji="1" lang="ja-JP" altLang="en-US" sz="1600" dirty="0">
              <a:solidFill>
                <a:srgbClr val="00206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35597" y="1497846"/>
            <a:ext cx="7272807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>
              <a:spcAft>
                <a:spcPts val="600"/>
              </a:spcAft>
              <a:buFont typeface="Wingdings" pitchFamily="2" charset="2"/>
              <a:buChar char="l"/>
            </a:pPr>
            <a:r>
              <a:rPr lang="en-US" altLang="ja-JP" sz="1600" dirty="0">
                <a:latin typeface="Calibri" pitchFamily="34" charset="0"/>
              </a:rPr>
              <a:t>Spatial mode cleaning.</a:t>
            </a:r>
            <a:endParaRPr lang="ja-JP" altLang="ja-JP" sz="1600" dirty="0">
              <a:latin typeface="Calibri" pitchFamily="34" charset="0"/>
            </a:endParaRPr>
          </a:p>
          <a:p>
            <a:pPr marL="361950"/>
            <a:r>
              <a:rPr lang="en-US" altLang="ja-JP" sz="1600" dirty="0">
                <a:latin typeface="Calibri" pitchFamily="34" charset="0"/>
              </a:rPr>
              <a:t>Main function of the mode-cleaner is a spatial mode cleaning of laser beam and a reduce beam jitter for the main interferometer</a:t>
            </a:r>
            <a:r>
              <a:rPr lang="en-US" altLang="ja-JP" sz="1600" dirty="0" smtClean="0">
                <a:latin typeface="Calibri" pitchFamily="34" charset="0"/>
              </a:rPr>
              <a:t>.</a:t>
            </a:r>
          </a:p>
          <a:p>
            <a:pPr marL="361950"/>
            <a:r>
              <a:rPr lang="en-US" altLang="ja-JP" sz="1600" dirty="0" smtClean="0">
                <a:latin typeface="Calibri" pitchFamily="34" charset="0"/>
              </a:rPr>
              <a:t>The </a:t>
            </a:r>
            <a:r>
              <a:rPr lang="en-US" altLang="ja-JP" sz="1600" dirty="0">
                <a:latin typeface="Calibri" pitchFamily="34" charset="0"/>
              </a:rPr>
              <a:t>mirrors are suspended independently for vibration isolation and placed in vacuum tanks.</a:t>
            </a:r>
            <a:endParaRPr lang="ja-JP" altLang="ja-JP" sz="1600" dirty="0">
              <a:latin typeface="Calibri" pitchFamily="34" charset="0"/>
            </a:endParaRPr>
          </a:p>
          <a:p>
            <a:pPr indent="180975">
              <a:spcBef>
                <a:spcPts val="1800"/>
              </a:spcBef>
              <a:spcAft>
                <a:spcPts val="600"/>
              </a:spcAft>
              <a:buFont typeface="Wingdings" pitchFamily="2" charset="2"/>
              <a:buChar char="l"/>
            </a:pPr>
            <a:r>
              <a:rPr lang="en-US" altLang="ja-JP" sz="1600" dirty="0">
                <a:latin typeface="Calibri" pitchFamily="34" charset="0"/>
              </a:rPr>
              <a:t>Transmission sideband.</a:t>
            </a:r>
            <a:endParaRPr lang="ja-JP" altLang="ja-JP" sz="1600" dirty="0">
              <a:latin typeface="Calibri" pitchFamily="34" charset="0"/>
            </a:endParaRPr>
          </a:p>
          <a:p>
            <a:pPr marL="361950"/>
            <a:r>
              <a:rPr lang="en-US" altLang="ja-JP" sz="1600" dirty="0">
                <a:latin typeface="Calibri" pitchFamily="34" charset="0"/>
              </a:rPr>
              <a:t>It must transmit the modulation sidebands for the main interferometer</a:t>
            </a:r>
            <a:r>
              <a:rPr lang="en-US" altLang="ja-JP" sz="1600" dirty="0" smtClean="0">
                <a:latin typeface="Calibri" pitchFamily="34" charset="0"/>
              </a:rPr>
              <a:t>.</a:t>
            </a:r>
          </a:p>
          <a:p>
            <a:pPr marL="361950"/>
            <a:r>
              <a:rPr lang="en-US" altLang="ja-JP" sz="1600" dirty="0" smtClean="0">
                <a:latin typeface="Calibri" pitchFamily="34" charset="0"/>
              </a:rPr>
              <a:t>The </a:t>
            </a:r>
            <a:r>
              <a:rPr lang="en-US" altLang="ja-JP" sz="1600" dirty="0">
                <a:latin typeface="Calibri" pitchFamily="34" charset="0"/>
              </a:rPr>
              <a:t>current design of the modulation frequencies are 16.875 MHz and 45 </a:t>
            </a:r>
            <a:r>
              <a:rPr lang="en-US" altLang="ja-JP" sz="1600" dirty="0" smtClean="0">
                <a:latin typeface="Calibri" pitchFamily="34" charset="0"/>
              </a:rPr>
              <a:t>MHz</a:t>
            </a:r>
            <a:r>
              <a:rPr lang="ja-JP" altLang="en-US" sz="1600" dirty="0">
                <a:latin typeface="Calibri" pitchFamily="34" charset="0"/>
              </a:rPr>
              <a:t> </a:t>
            </a:r>
            <a:r>
              <a:rPr lang="en-US" altLang="ja-JP" sz="1600" dirty="0" smtClean="0">
                <a:latin typeface="Calibri" pitchFamily="34" charset="0"/>
              </a:rPr>
              <a:t>(optional 56.25 MHz).</a:t>
            </a:r>
          </a:p>
          <a:p>
            <a:pPr marL="361950"/>
            <a:r>
              <a:rPr lang="en-US" altLang="ja-JP" sz="1600" dirty="0" smtClean="0">
                <a:latin typeface="Calibri" pitchFamily="34" charset="0"/>
              </a:rPr>
              <a:t>The </a:t>
            </a:r>
            <a:r>
              <a:rPr lang="en-US" altLang="ja-JP" sz="1600" dirty="0">
                <a:latin typeface="Calibri" pitchFamily="34" charset="0"/>
              </a:rPr>
              <a:t>FSR of MC is 5.625 </a:t>
            </a:r>
            <a:r>
              <a:rPr lang="en-US" altLang="ja-JP" sz="1600" dirty="0" err="1">
                <a:latin typeface="Calibri" pitchFamily="34" charset="0"/>
              </a:rPr>
              <a:t>MHz.</a:t>
            </a:r>
            <a:endParaRPr kumimoji="1" lang="ja-JP" altLang="en-US" sz="1600" dirty="0">
              <a:latin typeface="Calibri" pitchFamily="34" charset="0"/>
            </a:endParaRP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Jan.24, 2012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0B9EDC-EE50-44D2-AB19-DE08211DFC44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IOO Type A Review</a:t>
            </a:r>
            <a:endParaRPr kumimoji="1" lang="ja-JP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0"/>
            <a:ext cx="9144000" cy="764704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r>
              <a:rPr lang="en-US" altLang="ja-JP" sz="2400" dirty="0" smtClean="0">
                <a:solidFill>
                  <a:srgbClr val="002060"/>
                </a:solidFill>
                <a:latin typeface="Century" pitchFamily="18" charset="0"/>
              </a:rPr>
              <a:t>(c) </a:t>
            </a:r>
            <a:r>
              <a:rPr lang="en-US" altLang="ja-JP" sz="2000" dirty="0" smtClean="0">
                <a:solidFill>
                  <a:srgbClr val="002060"/>
                </a:solidFill>
                <a:latin typeface="Century" pitchFamily="18" charset="0"/>
              </a:rPr>
              <a:t>Mode Cleaner </a:t>
            </a:r>
            <a:r>
              <a:rPr lang="en-US" altLang="ja-JP" sz="2400" dirty="0" smtClean="0">
                <a:solidFill>
                  <a:srgbClr val="002060"/>
                </a:solidFill>
                <a:latin typeface="Century" pitchFamily="18" charset="0"/>
              </a:rPr>
              <a:t>[2/6]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668344" y="0"/>
            <a:ext cx="1475656" cy="7647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kumimoji="1" lang="en-US" altLang="ja-JP" sz="1600" dirty="0" err="1" smtClean="0">
                <a:solidFill>
                  <a:srgbClr val="002060"/>
                </a:solidFill>
              </a:rPr>
              <a:t>iLCGT</a:t>
            </a:r>
            <a:r>
              <a:rPr kumimoji="1" lang="en-US" altLang="ja-JP" sz="1600" dirty="0" smtClean="0">
                <a:solidFill>
                  <a:srgbClr val="002060"/>
                </a:solidFill>
              </a:rPr>
              <a:t>	</a:t>
            </a:r>
            <a:r>
              <a:rPr kumimoji="1" lang="ja-JP" altLang="en-US" sz="1600" dirty="0" smtClean="0">
                <a:solidFill>
                  <a:srgbClr val="002060"/>
                </a:solidFill>
              </a:rPr>
              <a:t>◎</a:t>
            </a:r>
            <a:endParaRPr kumimoji="1" lang="en-US" altLang="ja-JP" sz="1600" dirty="0" smtClean="0">
              <a:solidFill>
                <a:srgbClr val="002060"/>
              </a:solidFill>
            </a:endParaRPr>
          </a:p>
          <a:p>
            <a:r>
              <a:rPr lang="en-US" altLang="ja-JP" sz="1600" dirty="0" err="1" smtClean="0">
                <a:solidFill>
                  <a:srgbClr val="002060"/>
                </a:solidFill>
              </a:rPr>
              <a:t>bLCGT</a:t>
            </a:r>
            <a:r>
              <a:rPr lang="en-US" altLang="ja-JP" sz="1600" dirty="0" smtClean="0">
                <a:solidFill>
                  <a:srgbClr val="002060"/>
                </a:solidFill>
              </a:rPr>
              <a:t>	</a:t>
            </a:r>
            <a:r>
              <a:rPr lang="ja-JP" altLang="en-US" sz="1600" dirty="0" smtClean="0">
                <a:solidFill>
                  <a:srgbClr val="002060"/>
                </a:solidFill>
              </a:rPr>
              <a:t>○</a:t>
            </a:r>
            <a:endParaRPr kumimoji="1" lang="ja-JP" altLang="en-US" sz="1600" dirty="0">
              <a:solidFill>
                <a:srgbClr val="00206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59632" y="1146230"/>
            <a:ext cx="12939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i="1" dirty="0" smtClean="0">
                <a:latin typeface="Century" pitchFamily="18" charset="0"/>
              </a:rPr>
              <a:t>Parameters</a:t>
            </a:r>
            <a:endParaRPr kumimoji="1" lang="ja-JP" altLang="en-US" sz="1600" b="1" i="1" dirty="0">
              <a:latin typeface="Century" pitchFamily="18" charset="0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1259632" y="1556792"/>
          <a:ext cx="4392488" cy="24482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256"/>
                <a:gridCol w="2088232"/>
              </a:tblGrid>
              <a:tr h="432048">
                <a:tc>
                  <a:txBody>
                    <a:bodyPr/>
                    <a:lstStyle/>
                    <a:p>
                      <a:pPr marL="180975" indent="0" algn="l" fontAlgn="base">
                        <a:lnSpc>
                          <a:spcPts val="1315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Round-trip length</a:t>
                      </a:r>
                      <a:endParaRPr lang="ja-JP" sz="1400" kern="100" dirty="0">
                        <a:latin typeface="Century" pitchFamily="18" charset="0"/>
                        <a:cs typeface="ＭＳ Ｐゴシック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15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53.296m</a:t>
                      </a:r>
                      <a:endParaRPr lang="ja-JP" sz="1400" kern="100" dirty="0">
                        <a:latin typeface="Century" pitchFamily="18" charset="0"/>
                        <a:cs typeface="ＭＳ Ｐゴシック"/>
                      </a:endParaRPr>
                    </a:p>
                  </a:txBody>
                  <a:tcPr marL="68580" marR="6858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marL="180975" indent="0" algn="l" fontAlgn="base">
                        <a:lnSpc>
                          <a:spcPts val="1325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R (In and Out)</a:t>
                      </a:r>
                      <a:endParaRPr lang="ja-JP" sz="1400" kern="100" dirty="0">
                        <a:latin typeface="Century" pitchFamily="18" charset="0"/>
                        <a:cs typeface="ＭＳ Ｐゴシック"/>
                      </a:endParaRPr>
                    </a:p>
                    <a:p>
                      <a:pPr marL="180975" indent="0" algn="l" fontAlgn="base">
                        <a:lnSpc>
                          <a:spcPts val="1325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R (End)</a:t>
                      </a:r>
                      <a:endParaRPr lang="ja-JP" sz="1400" kern="100" dirty="0">
                        <a:latin typeface="Century" pitchFamily="18" charset="0"/>
                        <a:cs typeface="ＭＳ Ｐゴシック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25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i="1" kern="1200" dirty="0" smtClean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99.37  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%</a:t>
                      </a:r>
                      <a:endParaRPr lang="ja-JP" sz="1400" kern="100" dirty="0">
                        <a:latin typeface="Century" pitchFamily="18" charset="0"/>
                        <a:cs typeface="ＭＳ Ｐゴシック"/>
                      </a:endParaRPr>
                    </a:p>
                    <a:p>
                      <a:pPr algn="ctr" fontAlgn="base">
                        <a:lnSpc>
                          <a:spcPts val="1325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99.99</a:t>
                      </a:r>
                      <a:r>
                        <a:rPr lang="en-US" sz="1400" kern="1200" baseline="0" dirty="0" smtClean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%</a:t>
                      </a:r>
                      <a:endParaRPr lang="ja-JP" sz="1400" kern="100" dirty="0">
                        <a:latin typeface="Century" pitchFamily="18" charset="0"/>
                        <a:cs typeface="ＭＳ Ｐゴシック"/>
                      </a:endParaRPr>
                    </a:p>
                  </a:txBody>
                  <a:tcPr marL="68580" marR="6858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marL="180975" indent="0" algn="l" fontAlgn="base">
                        <a:lnSpc>
                          <a:spcPts val="1325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ROC (In and Out)</a:t>
                      </a:r>
                      <a:endParaRPr lang="ja-JP" sz="1400" kern="100" dirty="0">
                        <a:latin typeface="Century" pitchFamily="18" charset="0"/>
                        <a:cs typeface="ＭＳ Ｐゴシック"/>
                      </a:endParaRPr>
                    </a:p>
                    <a:p>
                      <a:pPr marL="180975" indent="0" algn="l" fontAlgn="base">
                        <a:lnSpc>
                          <a:spcPts val="1325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ROC (End)</a:t>
                      </a:r>
                      <a:endParaRPr lang="ja-JP" sz="1400" kern="100" dirty="0">
                        <a:latin typeface="Century" pitchFamily="18" charset="0"/>
                        <a:cs typeface="ＭＳ Ｐゴシック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25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flat</a:t>
                      </a:r>
                      <a:endParaRPr lang="ja-JP" sz="1400" b="1" kern="100" dirty="0">
                        <a:latin typeface="Century" pitchFamily="18" charset="0"/>
                        <a:cs typeface="ＭＳ Ｐゴシック"/>
                      </a:endParaRPr>
                    </a:p>
                    <a:p>
                      <a:pPr algn="ctr" fontAlgn="base">
                        <a:lnSpc>
                          <a:spcPts val="1325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40m</a:t>
                      </a:r>
                      <a:endParaRPr lang="ja-JP" sz="1400" b="1" kern="100" dirty="0">
                        <a:latin typeface="Century" pitchFamily="18" charset="0"/>
                        <a:cs typeface="ＭＳ Ｐゴシック"/>
                      </a:endParaRPr>
                    </a:p>
                  </a:txBody>
                  <a:tcPr marL="68580" marR="6858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marL="180975" indent="0" algn="l" fontAlgn="base">
                        <a:lnSpc>
                          <a:spcPts val="1325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dimension 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(All)</a:t>
                      </a:r>
                      <a:endParaRPr lang="ja-JP" sz="1400" kern="100" dirty="0">
                        <a:latin typeface="Century" pitchFamily="18" charset="0"/>
                        <a:cs typeface="ＭＳ Ｐゴシック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25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latin typeface="Symbol" pitchFamily="18" charset="2"/>
                          <a:cs typeface="Arial"/>
                        </a:rPr>
                        <a:t>f</a:t>
                      </a:r>
                      <a:r>
                        <a:rPr lang="en-US" sz="1400" b="1" kern="1200" dirty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100mm, </a:t>
                      </a: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t30mm</a:t>
                      </a:r>
                      <a:endParaRPr lang="ja-JP" sz="1400" b="1" kern="100" dirty="0">
                        <a:latin typeface="Century" pitchFamily="18" charset="0"/>
                        <a:cs typeface="ＭＳ Ｐゴシック"/>
                      </a:endParaRPr>
                    </a:p>
                  </a:txBody>
                  <a:tcPr marL="68580" marR="6858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marL="180975" indent="0" algn="l" fontAlgn="base">
                        <a:lnSpc>
                          <a:spcPts val="1325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400" kern="100" dirty="0" smtClean="0">
                          <a:latin typeface="Century" pitchFamily="18" charset="0"/>
                          <a:cs typeface="ＭＳ Ｐゴシック"/>
                        </a:rPr>
                        <a:t>Wedge (All</a:t>
                      </a:r>
                      <a:r>
                        <a:rPr lang="en-US" altLang="ja-JP" sz="1400" kern="100" baseline="0" dirty="0" smtClean="0">
                          <a:latin typeface="Century" pitchFamily="18" charset="0"/>
                          <a:cs typeface="ＭＳ Ｐゴシック"/>
                        </a:rPr>
                        <a:t>)</a:t>
                      </a:r>
                      <a:endParaRPr lang="ja-JP" sz="1400" kern="100" dirty="0">
                        <a:latin typeface="Century" pitchFamily="18" charset="0"/>
                        <a:cs typeface="ＭＳ Ｐゴシック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25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400" b="1" kern="100" dirty="0" smtClean="0">
                          <a:latin typeface="Century" pitchFamily="18" charset="0"/>
                          <a:cs typeface="ＭＳ Ｐゴシック"/>
                        </a:rPr>
                        <a:t>2.5 deg.</a:t>
                      </a:r>
                      <a:endParaRPr lang="ja-JP" sz="1400" b="1" kern="100" dirty="0">
                        <a:latin typeface="Century" pitchFamily="18" charset="0"/>
                        <a:cs typeface="ＭＳ Ｐゴシック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1259632" y="4149080"/>
          <a:ext cx="4824536" cy="16561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84376"/>
                <a:gridCol w="1440160"/>
              </a:tblGrid>
              <a:tr h="370840">
                <a:tc>
                  <a:txBody>
                    <a:bodyPr/>
                    <a:lstStyle/>
                    <a:p>
                      <a:pPr marL="180975" indent="0" algn="l" fontAlgn="base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FSR</a:t>
                      </a:r>
                      <a:endParaRPr lang="ja-JP" sz="1400" kern="100" dirty="0">
                        <a:latin typeface="Century" pitchFamily="18" charset="0"/>
                        <a:cs typeface="ＭＳ Ｐゴシック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5.625 MHz</a:t>
                      </a:r>
                      <a:endParaRPr lang="ja-JP" sz="1400" kern="100" dirty="0">
                        <a:latin typeface="Century" pitchFamily="18" charset="0"/>
                        <a:cs typeface="ＭＳ Ｐゴシック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180975" indent="0" algn="l" fontAlgn="base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Finesse</a:t>
                      </a:r>
                      <a:endParaRPr lang="ja-JP" sz="1400" kern="100" dirty="0">
                        <a:latin typeface="Century" pitchFamily="18" charset="0"/>
                        <a:cs typeface="ＭＳ Ｐゴシック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about 500</a:t>
                      </a:r>
                      <a:endParaRPr lang="ja-JP" sz="1400" kern="100" dirty="0">
                        <a:latin typeface="Century" pitchFamily="18" charset="0"/>
                        <a:cs typeface="ＭＳ Ｐゴシック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180975" indent="0" algn="l" fontAlgn="base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Cutoff frequency</a:t>
                      </a:r>
                      <a:endParaRPr lang="ja-JP" sz="1400" kern="100" dirty="0">
                        <a:latin typeface="Century" pitchFamily="18" charset="0"/>
                        <a:cs typeface="ＭＳ Ｐゴシック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5.625 kHz</a:t>
                      </a:r>
                      <a:endParaRPr lang="ja-JP" sz="1400" kern="100" dirty="0">
                        <a:latin typeface="Century" pitchFamily="18" charset="0"/>
                        <a:cs typeface="ＭＳ Ｐゴシック"/>
                      </a:endParaRPr>
                    </a:p>
                  </a:txBody>
                  <a:tcPr marL="68580" marR="68580" marT="0" marB="0" anchor="ctr"/>
                </a:tc>
              </a:tr>
              <a:tr h="543664">
                <a:tc>
                  <a:txBody>
                    <a:bodyPr/>
                    <a:lstStyle/>
                    <a:p>
                      <a:pPr marL="180975" indent="0" algn="l" fontAlgn="base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Beam radius on mirrors (In and Out)</a:t>
                      </a:r>
                      <a:endParaRPr lang="ja-JP" sz="1400" kern="100" dirty="0">
                        <a:latin typeface="Century" pitchFamily="18" charset="0"/>
                        <a:cs typeface="ＭＳ Ｐゴシック"/>
                      </a:endParaRPr>
                    </a:p>
                    <a:p>
                      <a:pPr marL="180975" indent="0" algn="l" fontAlgn="base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Beam radius on mirrors (End)</a:t>
                      </a:r>
                      <a:endParaRPr lang="ja-JP" sz="1400" kern="100" dirty="0">
                        <a:latin typeface="Century" pitchFamily="18" charset="0"/>
                        <a:cs typeface="ＭＳ Ｐゴシック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2.527 mm</a:t>
                      </a:r>
                      <a:endParaRPr lang="ja-JP" sz="1400" kern="100" dirty="0">
                        <a:latin typeface="Century" pitchFamily="18" charset="0"/>
                        <a:cs typeface="ＭＳ Ｐゴシック"/>
                      </a:endParaRPr>
                    </a:p>
                    <a:p>
                      <a:pPr algn="ctr" fontAlgn="base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Century" pitchFamily="18" charset="0"/>
                          <a:cs typeface="ＭＳ Ｐゴシック"/>
                        </a:rPr>
                        <a:t>4.377 mm</a:t>
                      </a:r>
                      <a:endParaRPr lang="ja-JP" sz="1400" kern="100" dirty="0">
                        <a:latin typeface="Century" pitchFamily="18" charset="0"/>
                        <a:cs typeface="ＭＳ Ｐゴシック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Jan.24, 2012</a:t>
            </a:r>
            <a:endParaRPr kumimoji="1" lang="ja-JP" altLang="en-US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0B9EDC-EE50-44D2-AB19-DE08211DFC44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IOO Type A Review</a:t>
            </a:r>
            <a:endParaRPr kumimoji="1" lang="ja-JP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Jan.24, 2012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0B9EDC-EE50-44D2-AB19-DE08211DFC44}" type="slidenum">
              <a:rPr kumimoji="1" lang="ja-JP" altLang="en-US" smtClean="0"/>
              <a:pPr/>
              <a:t>22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IOO Type A Review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0"/>
            <a:ext cx="9144000" cy="764704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r>
              <a:rPr lang="en-US" altLang="ja-JP" sz="2400" dirty="0" smtClean="0">
                <a:solidFill>
                  <a:srgbClr val="002060"/>
                </a:solidFill>
                <a:latin typeface="Century" pitchFamily="18" charset="0"/>
              </a:rPr>
              <a:t>(c) </a:t>
            </a:r>
            <a:r>
              <a:rPr lang="en-US" altLang="ja-JP" sz="2000" dirty="0" smtClean="0">
                <a:solidFill>
                  <a:srgbClr val="002060"/>
                </a:solidFill>
                <a:latin typeface="Century" pitchFamily="18" charset="0"/>
              </a:rPr>
              <a:t>Mode Cleaner </a:t>
            </a:r>
            <a:r>
              <a:rPr lang="en-US" altLang="ja-JP" sz="2400" dirty="0" smtClean="0">
                <a:solidFill>
                  <a:srgbClr val="002060"/>
                </a:solidFill>
                <a:latin typeface="Century" pitchFamily="18" charset="0"/>
              </a:rPr>
              <a:t>[3/6]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668344" y="0"/>
            <a:ext cx="1475656" cy="7647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kumimoji="1" lang="en-US" altLang="ja-JP" sz="1600" dirty="0" err="1" smtClean="0">
                <a:solidFill>
                  <a:srgbClr val="002060"/>
                </a:solidFill>
              </a:rPr>
              <a:t>iLCGT</a:t>
            </a:r>
            <a:r>
              <a:rPr kumimoji="1" lang="en-US" altLang="ja-JP" sz="1600" dirty="0" smtClean="0">
                <a:solidFill>
                  <a:srgbClr val="002060"/>
                </a:solidFill>
              </a:rPr>
              <a:t>	</a:t>
            </a:r>
            <a:r>
              <a:rPr kumimoji="1" lang="ja-JP" altLang="en-US" sz="1600" dirty="0" smtClean="0">
                <a:solidFill>
                  <a:srgbClr val="002060"/>
                </a:solidFill>
              </a:rPr>
              <a:t>◎</a:t>
            </a:r>
            <a:endParaRPr kumimoji="1" lang="en-US" altLang="ja-JP" sz="1600" dirty="0" smtClean="0">
              <a:solidFill>
                <a:srgbClr val="002060"/>
              </a:solidFill>
            </a:endParaRPr>
          </a:p>
          <a:p>
            <a:r>
              <a:rPr lang="en-US" altLang="ja-JP" sz="1600" dirty="0" err="1" smtClean="0">
                <a:solidFill>
                  <a:srgbClr val="002060"/>
                </a:solidFill>
              </a:rPr>
              <a:t>bLCGT</a:t>
            </a:r>
            <a:r>
              <a:rPr lang="en-US" altLang="ja-JP" sz="1600" dirty="0" smtClean="0">
                <a:solidFill>
                  <a:srgbClr val="002060"/>
                </a:solidFill>
              </a:rPr>
              <a:t>	</a:t>
            </a:r>
            <a:r>
              <a:rPr lang="ja-JP" altLang="en-US" sz="1600" dirty="0" smtClean="0">
                <a:solidFill>
                  <a:srgbClr val="002060"/>
                </a:solidFill>
              </a:rPr>
              <a:t>○</a:t>
            </a:r>
            <a:endParaRPr kumimoji="1" lang="ja-JP" altLang="en-US" sz="16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4002" y="934169"/>
            <a:ext cx="508635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テキスト ボックス 7"/>
          <p:cNvSpPr txBox="1"/>
          <p:nvPr/>
        </p:nvSpPr>
        <p:spPr>
          <a:xfrm>
            <a:off x="683568" y="1484784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kumimoji="1" lang="en-US" altLang="ja-JP" sz="1600" i="1" dirty="0" smtClean="0">
                <a:latin typeface="Century" pitchFamily="18" charset="0"/>
              </a:rPr>
              <a:t>Overview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US" altLang="ja-JP" dirty="0" smtClean="0">
                <a:latin typeface="Calibri" pitchFamily="34" charset="0"/>
                <a:cs typeface="Calibri" pitchFamily="34" charset="0"/>
              </a:rPr>
              <a:t>Wedge directions are decided.</a:t>
            </a:r>
            <a:br>
              <a:rPr lang="en-US" altLang="ja-JP" dirty="0" smtClean="0">
                <a:latin typeface="Calibri" pitchFamily="34" charset="0"/>
                <a:cs typeface="Calibri" pitchFamily="34" charset="0"/>
              </a:rPr>
            </a:br>
            <a:r>
              <a:rPr lang="en-US" altLang="ja-JP" dirty="0" smtClean="0">
                <a:latin typeface="Calibri" pitchFamily="34" charset="0"/>
                <a:cs typeface="Calibri" pitchFamily="34" charset="0"/>
              </a:rPr>
              <a:t>-&gt; Input, Output and Stray beams directions are fixed.</a:t>
            </a:r>
            <a:endParaRPr kumimoji="1" lang="ja-JP" alt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Jan.24, 2012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0B9EDC-EE50-44D2-AB19-DE08211DFC44}" type="slidenum">
              <a:rPr kumimoji="1" lang="ja-JP" altLang="en-US" smtClean="0"/>
              <a:pPr/>
              <a:t>23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IOO Type A Review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0"/>
            <a:ext cx="9144000" cy="764704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r>
              <a:rPr lang="en-US" altLang="ja-JP" sz="2400" dirty="0" smtClean="0">
                <a:solidFill>
                  <a:srgbClr val="002060"/>
                </a:solidFill>
                <a:latin typeface="Century" pitchFamily="18" charset="0"/>
              </a:rPr>
              <a:t>(c) </a:t>
            </a:r>
            <a:r>
              <a:rPr lang="en-US" altLang="ja-JP" sz="2000" dirty="0" smtClean="0">
                <a:solidFill>
                  <a:srgbClr val="002060"/>
                </a:solidFill>
                <a:latin typeface="Century" pitchFamily="18" charset="0"/>
              </a:rPr>
              <a:t>Mode Cleaner </a:t>
            </a:r>
            <a:r>
              <a:rPr lang="en-US" altLang="ja-JP" sz="2400" dirty="0" smtClean="0">
                <a:solidFill>
                  <a:srgbClr val="002060"/>
                </a:solidFill>
                <a:latin typeface="Century" pitchFamily="18" charset="0"/>
              </a:rPr>
              <a:t>[4/6]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668344" y="0"/>
            <a:ext cx="1475656" cy="7647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kumimoji="1" lang="en-US" altLang="ja-JP" sz="1600" dirty="0" err="1" smtClean="0">
                <a:solidFill>
                  <a:srgbClr val="002060"/>
                </a:solidFill>
              </a:rPr>
              <a:t>iLCGT</a:t>
            </a:r>
            <a:r>
              <a:rPr kumimoji="1" lang="en-US" altLang="ja-JP" sz="1600" dirty="0" smtClean="0">
                <a:solidFill>
                  <a:srgbClr val="002060"/>
                </a:solidFill>
              </a:rPr>
              <a:t>	</a:t>
            </a:r>
            <a:r>
              <a:rPr kumimoji="1" lang="ja-JP" altLang="en-US" sz="1600" dirty="0" smtClean="0">
                <a:solidFill>
                  <a:srgbClr val="002060"/>
                </a:solidFill>
              </a:rPr>
              <a:t>◎</a:t>
            </a:r>
            <a:endParaRPr kumimoji="1" lang="en-US" altLang="ja-JP" sz="1600" dirty="0" smtClean="0">
              <a:solidFill>
                <a:srgbClr val="002060"/>
              </a:solidFill>
            </a:endParaRPr>
          </a:p>
          <a:p>
            <a:r>
              <a:rPr lang="en-US" altLang="ja-JP" sz="1600" dirty="0" err="1" smtClean="0">
                <a:solidFill>
                  <a:srgbClr val="002060"/>
                </a:solidFill>
              </a:rPr>
              <a:t>bLCGT</a:t>
            </a:r>
            <a:r>
              <a:rPr lang="en-US" altLang="ja-JP" sz="1600" dirty="0" smtClean="0">
                <a:solidFill>
                  <a:srgbClr val="002060"/>
                </a:solidFill>
              </a:rPr>
              <a:t>	</a:t>
            </a:r>
            <a:r>
              <a:rPr lang="ja-JP" altLang="en-US" sz="1600" dirty="0" smtClean="0">
                <a:solidFill>
                  <a:srgbClr val="002060"/>
                </a:solidFill>
              </a:rPr>
              <a:t>○</a:t>
            </a:r>
            <a:endParaRPr kumimoji="1" lang="ja-JP" altLang="en-US" sz="1600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350" y="747861"/>
            <a:ext cx="497205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テキスト ボックス 7"/>
          <p:cNvSpPr txBox="1"/>
          <p:nvPr/>
        </p:nvSpPr>
        <p:spPr>
          <a:xfrm>
            <a:off x="1187624" y="1628800"/>
            <a:ext cx="1778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i="1" dirty="0" smtClean="0">
                <a:latin typeface="Century" pitchFamily="18" charset="0"/>
              </a:rPr>
              <a:t>MC input mirror</a:t>
            </a:r>
            <a:endParaRPr kumimoji="1" lang="ja-JP" altLang="en-US" sz="1600" i="1" dirty="0">
              <a:latin typeface="Century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Jan.24, 2012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0B9EDC-EE50-44D2-AB19-DE08211DFC44}" type="slidenum">
              <a:rPr kumimoji="1" lang="ja-JP" altLang="en-US" smtClean="0"/>
              <a:pPr/>
              <a:t>24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IOO Type A Review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0"/>
            <a:ext cx="9144000" cy="764704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r>
              <a:rPr lang="en-US" altLang="ja-JP" sz="2400" dirty="0" smtClean="0">
                <a:solidFill>
                  <a:srgbClr val="002060"/>
                </a:solidFill>
                <a:latin typeface="Century" pitchFamily="18" charset="0"/>
              </a:rPr>
              <a:t>(c) </a:t>
            </a:r>
            <a:r>
              <a:rPr lang="en-US" altLang="ja-JP" sz="2000" dirty="0" smtClean="0">
                <a:solidFill>
                  <a:srgbClr val="002060"/>
                </a:solidFill>
                <a:latin typeface="Century" pitchFamily="18" charset="0"/>
              </a:rPr>
              <a:t>Mode Cleaner </a:t>
            </a:r>
            <a:r>
              <a:rPr lang="en-US" altLang="ja-JP" sz="2400" dirty="0" smtClean="0">
                <a:solidFill>
                  <a:srgbClr val="002060"/>
                </a:solidFill>
                <a:latin typeface="Century" pitchFamily="18" charset="0"/>
              </a:rPr>
              <a:t>[5/6]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668344" y="0"/>
            <a:ext cx="1475656" cy="7647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kumimoji="1" lang="en-US" altLang="ja-JP" sz="1600" dirty="0" err="1" smtClean="0">
                <a:solidFill>
                  <a:srgbClr val="002060"/>
                </a:solidFill>
              </a:rPr>
              <a:t>iLCGT</a:t>
            </a:r>
            <a:r>
              <a:rPr kumimoji="1" lang="en-US" altLang="ja-JP" sz="1600" dirty="0" smtClean="0">
                <a:solidFill>
                  <a:srgbClr val="002060"/>
                </a:solidFill>
              </a:rPr>
              <a:t>	</a:t>
            </a:r>
            <a:r>
              <a:rPr kumimoji="1" lang="ja-JP" altLang="en-US" sz="1600" dirty="0" smtClean="0">
                <a:solidFill>
                  <a:srgbClr val="002060"/>
                </a:solidFill>
              </a:rPr>
              <a:t>◎</a:t>
            </a:r>
            <a:endParaRPr kumimoji="1" lang="en-US" altLang="ja-JP" sz="1600" dirty="0" smtClean="0">
              <a:solidFill>
                <a:srgbClr val="002060"/>
              </a:solidFill>
            </a:endParaRPr>
          </a:p>
          <a:p>
            <a:r>
              <a:rPr lang="en-US" altLang="ja-JP" sz="1600" dirty="0" err="1" smtClean="0">
                <a:solidFill>
                  <a:srgbClr val="002060"/>
                </a:solidFill>
              </a:rPr>
              <a:t>bLCGT</a:t>
            </a:r>
            <a:r>
              <a:rPr lang="en-US" altLang="ja-JP" sz="1600" dirty="0" smtClean="0">
                <a:solidFill>
                  <a:srgbClr val="002060"/>
                </a:solidFill>
              </a:rPr>
              <a:t>	</a:t>
            </a:r>
            <a:r>
              <a:rPr lang="ja-JP" altLang="en-US" sz="1600" dirty="0" smtClean="0">
                <a:solidFill>
                  <a:srgbClr val="002060"/>
                </a:solidFill>
              </a:rPr>
              <a:t>○</a:t>
            </a:r>
            <a:endParaRPr kumimoji="1" lang="ja-JP" altLang="en-US" sz="1600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252538"/>
            <a:ext cx="477202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テキスト ボックス 7"/>
          <p:cNvSpPr txBox="1"/>
          <p:nvPr/>
        </p:nvSpPr>
        <p:spPr>
          <a:xfrm>
            <a:off x="1187624" y="1628800"/>
            <a:ext cx="18966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i="1" dirty="0" smtClean="0">
                <a:latin typeface="Century" pitchFamily="18" charset="0"/>
              </a:rPr>
              <a:t>MC output mirror</a:t>
            </a:r>
            <a:endParaRPr kumimoji="1" lang="ja-JP" altLang="en-US" sz="1600" i="1" dirty="0">
              <a:latin typeface="Century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Jan.24, 2012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0B9EDC-EE50-44D2-AB19-DE08211DFC44}" type="slidenum">
              <a:rPr kumimoji="1" lang="ja-JP" altLang="en-US" smtClean="0"/>
              <a:pPr/>
              <a:t>25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IOO Type A Review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0"/>
            <a:ext cx="9144000" cy="764704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r>
              <a:rPr lang="en-US" altLang="ja-JP" sz="2400" dirty="0" smtClean="0">
                <a:solidFill>
                  <a:srgbClr val="002060"/>
                </a:solidFill>
                <a:latin typeface="Century" pitchFamily="18" charset="0"/>
              </a:rPr>
              <a:t>(c) </a:t>
            </a:r>
            <a:r>
              <a:rPr lang="en-US" altLang="ja-JP" sz="2000" dirty="0" smtClean="0">
                <a:solidFill>
                  <a:srgbClr val="002060"/>
                </a:solidFill>
                <a:latin typeface="Century" pitchFamily="18" charset="0"/>
              </a:rPr>
              <a:t>Mode Cleaner </a:t>
            </a:r>
            <a:r>
              <a:rPr lang="en-US" altLang="ja-JP" sz="2400" dirty="0" smtClean="0">
                <a:solidFill>
                  <a:srgbClr val="002060"/>
                </a:solidFill>
                <a:latin typeface="Century" pitchFamily="18" charset="0"/>
              </a:rPr>
              <a:t>[6/6]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668344" y="0"/>
            <a:ext cx="1475656" cy="7647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kumimoji="1" lang="en-US" altLang="ja-JP" sz="1600" dirty="0" err="1" smtClean="0">
                <a:solidFill>
                  <a:srgbClr val="002060"/>
                </a:solidFill>
              </a:rPr>
              <a:t>iLCGT</a:t>
            </a:r>
            <a:r>
              <a:rPr kumimoji="1" lang="en-US" altLang="ja-JP" sz="1600" dirty="0" smtClean="0">
                <a:solidFill>
                  <a:srgbClr val="002060"/>
                </a:solidFill>
              </a:rPr>
              <a:t>	</a:t>
            </a:r>
            <a:r>
              <a:rPr kumimoji="1" lang="ja-JP" altLang="en-US" sz="1600" dirty="0" smtClean="0">
                <a:solidFill>
                  <a:srgbClr val="002060"/>
                </a:solidFill>
              </a:rPr>
              <a:t>◎</a:t>
            </a:r>
            <a:endParaRPr kumimoji="1" lang="en-US" altLang="ja-JP" sz="1600" dirty="0" smtClean="0">
              <a:solidFill>
                <a:srgbClr val="002060"/>
              </a:solidFill>
            </a:endParaRPr>
          </a:p>
          <a:p>
            <a:r>
              <a:rPr lang="en-US" altLang="ja-JP" sz="1600" dirty="0" err="1" smtClean="0">
                <a:solidFill>
                  <a:srgbClr val="002060"/>
                </a:solidFill>
              </a:rPr>
              <a:t>bLCGT</a:t>
            </a:r>
            <a:r>
              <a:rPr lang="en-US" altLang="ja-JP" sz="1600" dirty="0" smtClean="0">
                <a:solidFill>
                  <a:srgbClr val="002060"/>
                </a:solidFill>
              </a:rPr>
              <a:t>	</a:t>
            </a:r>
            <a:r>
              <a:rPr lang="ja-JP" altLang="en-US" sz="1600" dirty="0" smtClean="0">
                <a:solidFill>
                  <a:srgbClr val="002060"/>
                </a:solidFill>
              </a:rPr>
              <a:t>○</a:t>
            </a:r>
            <a:endParaRPr kumimoji="1" lang="ja-JP" altLang="en-US" sz="1600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548680"/>
            <a:ext cx="2771775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テキスト ボックス 7"/>
          <p:cNvSpPr txBox="1"/>
          <p:nvPr/>
        </p:nvSpPr>
        <p:spPr>
          <a:xfrm>
            <a:off x="1187624" y="1628800"/>
            <a:ext cx="1611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i="1" dirty="0" smtClean="0">
                <a:latin typeface="Century" pitchFamily="18" charset="0"/>
              </a:rPr>
              <a:t>MC end mirror</a:t>
            </a:r>
            <a:endParaRPr kumimoji="1" lang="ja-JP" altLang="en-US" sz="1600" i="1" dirty="0">
              <a:latin typeface="Century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0"/>
            <a:ext cx="9144000" cy="764704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r>
              <a:rPr lang="en-US" altLang="ja-JP" sz="2400" dirty="0" smtClean="0">
                <a:solidFill>
                  <a:srgbClr val="002060"/>
                </a:solidFill>
                <a:latin typeface="Century" pitchFamily="18" charset="0"/>
              </a:rPr>
              <a:t>(d) </a:t>
            </a:r>
            <a:r>
              <a:rPr lang="en-US" altLang="ja-JP" sz="2000" dirty="0" smtClean="0">
                <a:solidFill>
                  <a:srgbClr val="002060"/>
                </a:solidFill>
                <a:latin typeface="Century" pitchFamily="18" charset="0"/>
              </a:rPr>
              <a:t>Mode Matching Telescope </a:t>
            </a:r>
            <a:r>
              <a:rPr lang="en-US" altLang="ja-JP" sz="2400" dirty="0" smtClean="0">
                <a:solidFill>
                  <a:srgbClr val="002060"/>
                </a:solidFill>
                <a:latin typeface="Century" pitchFamily="18" charset="0"/>
              </a:rPr>
              <a:t>[1/1]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668344" y="0"/>
            <a:ext cx="1475656" cy="7647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kumimoji="1" lang="en-US" altLang="ja-JP" sz="1600" dirty="0" err="1" smtClean="0">
                <a:solidFill>
                  <a:srgbClr val="002060"/>
                </a:solidFill>
              </a:rPr>
              <a:t>iLCGT</a:t>
            </a:r>
            <a:r>
              <a:rPr kumimoji="1" lang="en-US" altLang="ja-JP" sz="1600" dirty="0" smtClean="0">
                <a:solidFill>
                  <a:srgbClr val="002060"/>
                </a:solidFill>
              </a:rPr>
              <a:t>	</a:t>
            </a:r>
            <a:r>
              <a:rPr kumimoji="1" lang="ja-JP" altLang="en-US" sz="1600" dirty="0" smtClean="0">
                <a:solidFill>
                  <a:srgbClr val="002060"/>
                </a:solidFill>
              </a:rPr>
              <a:t>◎</a:t>
            </a:r>
            <a:endParaRPr kumimoji="1" lang="en-US" altLang="ja-JP" sz="1600" dirty="0" smtClean="0">
              <a:solidFill>
                <a:srgbClr val="002060"/>
              </a:solidFill>
            </a:endParaRPr>
          </a:p>
          <a:p>
            <a:r>
              <a:rPr lang="en-US" altLang="ja-JP" sz="1600" dirty="0" err="1" smtClean="0">
                <a:solidFill>
                  <a:srgbClr val="002060"/>
                </a:solidFill>
              </a:rPr>
              <a:t>bLCGT</a:t>
            </a:r>
            <a:r>
              <a:rPr lang="en-US" altLang="ja-JP" sz="1600" dirty="0" smtClean="0">
                <a:solidFill>
                  <a:srgbClr val="002060"/>
                </a:solidFill>
              </a:rPr>
              <a:t>	</a:t>
            </a:r>
            <a:r>
              <a:rPr lang="ja-JP" altLang="en-US" sz="1600" dirty="0" smtClean="0">
                <a:solidFill>
                  <a:srgbClr val="002060"/>
                </a:solidFill>
              </a:rPr>
              <a:t>○</a:t>
            </a:r>
            <a:endParaRPr kumimoji="1" lang="ja-JP" altLang="en-US" sz="1600" dirty="0">
              <a:solidFill>
                <a:srgbClr val="00206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9552" y="1268760"/>
            <a:ext cx="82169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Calibri" pitchFamily="34" charset="0"/>
              </a:rPr>
              <a:t>Two suspended spherical mirror consist of the mode matching telescope between MC and PRM. </a:t>
            </a:r>
            <a:endParaRPr kumimoji="1" lang="en-US" altLang="ja-JP" sz="1600" dirty="0" smtClean="0">
              <a:latin typeface="Calibri" pitchFamily="34" charset="0"/>
            </a:endParaRPr>
          </a:p>
          <a:p>
            <a:r>
              <a:rPr lang="en-US" altLang="ja-JP" sz="1600" dirty="0" smtClean="0">
                <a:latin typeface="Calibri" pitchFamily="34" charset="0"/>
              </a:rPr>
              <a:t>MMT1 is put into PRM vacuum tank.</a:t>
            </a:r>
          </a:p>
          <a:p>
            <a:r>
              <a:rPr lang="en-US" altLang="ja-JP" sz="1600" dirty="0" smtClean="0">
                <a:latin typeface="Calibri" pitchFamily="34" charset="0"/>
              </a:rPr>
              <a:t>MMT2 is put into another vacuum tank with optical isolator.</a:t>
            </a:r>
            <a:endParaRPr kumimoji="1" lang="ja-JP" altLang="en-US" sz="1600" dirty="0">
              <a:latin typeface="Calibri" pitchFamily="34" charset="0"/>
            </a:endParaRPr>
          </a:p>
        </p:txBody>
      </p:sp>
      <p:grpSp>
        <p:nvGrpSpPr>
          <p:cNvPr id="51" name="グループ化 50"/>
          <p:cNvGrpSpPr/>
          <p:nvPr/>
        </p:nvGrpSpPr>
        <p:grpSpPr>
          <a:xfrm>
            <a:off x="4049713" y="2245642"/>
            <a:ext cx="4637087" cy="3703638"/>
            <a:chOff x="4049713" y="1981200"/>
            <a:chExt cx="4637087" cy="3703638"/>
          </a:xfrm>
        </p:grpSpPr>
        <p:sp>
          <p:nvSpPr>
            <p:cNvPr id="50" name="Oval 176"/>
            <p:cNvSpPr>
              <a:spLocks noChangeArrowheads="1"/>
            </p:cNvSpPr>
            <p:nvPr/>
          </p:nvSpPr>
          <p:spPr bwMode="auto">
            <a:xfrm>
              <a:off x="5849092" y="3351666"/>
              <a:ext cx="1240904" cy="1240904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" name="Rectangle 181"/>
            <p:cNvSpPr>
              <a:spLocks noChangeArrowheads="1"/>
            </p:cNvSpPr>
            <p:nvPr/>
          </p:nvSpPr>
          <p:spPr bwMode="auto">
            <a:xfrm>
              <a:off x="7772400" y="3429000"/>
              <a:ext cx="914400" cy="762000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" name="Oval 176"/>
            <p:cNvSpPr>
              <a:spLocks noChangeArrowheads="1"/>
            </p:cNvSpPr>
            <p:nvPr/>
          </p:nvSpPr>
          <p:spPr bwMode="auto">
            <a:xfrm>
              <a:off x="7020272" y="3196208"/>
              <a:ext cx="1240904" cy="1240904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Rectangle 17"/>
            <p:cNvSpPr>
              <a:spLocks noChangeArrowheads="1"/>
            </p:cNvSpPr>
            <p:nvPr/>
          </p:nvSpPr>
          <p:spPr bwMode="auto">
            <a:xfrm>
              <a:off x="4267200" y="3581400"/>
              <a:ext cx="3048000" cy="762000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" name="Oval 24"/>
            <p:cNvSpPr>
              <a:spLocks noChangeArrowheads="1"/>
            </p:cNvSpPr>
            <p:nvPr/>
          </p:nvSpPr>
          <p:spPr bwMode="auto">
            <a:xfrm>
              <a:off x="4495800" y="3200400"/>
              <a:ext cx="1371600" cy="13716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ja-JP"/>
            </a:p>
          </p:txBody>
        </p:sp>
        <p:sp>
          <p:nvSpPr>
            <p:cNvPr id="9" name="Rectangle 26"/>
            <p:cNvSpPr>
              <a:spLocks noChangeArrowheads="1"/>
            </p:cNvSpPr>
            <p:nvPr/>
          </p:nvSpPr>
          <p:spPr bwMode="auto">
            <a:xfrm>
              <a:off x="4876800" y="2971800"/>
              <a:ext cx="609600" cy="685800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" name="Line 29"/>
            <p:cNvSpPr>
              <a:spLocks noChangeShapeType="1"/>
            </p:cNvSpPr>
            <p:nvPr/>
          </p:nvSpPr>
          <p:spPr bwMode="auto">
            <a:xfrm flipH="1">
              <a:off x="4267200" y="4114800"/>
              <a:ext cx="304800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" name="Line 42"/>
            <p:cNvSpPr>
              <a:spLocks noChangeShapeType="1"/>
            </p:cNvSpPr>
            <p:nvPr/>
          </p:nvSpPr>
          <p:spPr bwMode="auto">
            <a:xfrm flipH="1">
              <a:off x="4876800" y="2971800"/>
              <a:ext cx="152400" cy="1905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" name="Line 43"/>
            <p:cNvSpPr>
              <a:spLocks noChangeShapeType="1"/>
            </p:cNvSpPr>
            <p:nvPr/>
          </p:nvSpPr>
          <p:spPr bwMode="auto">
            <a:xfrm>
              <a:off x="5334000" y="2971800"/>
              <a:ext cx="76200" cy="1143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" name="Text Box 121"/>
            <p:cNvSpPr txBox="1">
              <a:spLocks noChangeArrowheads="1"/>
            </p:cNvSpPr>
            <p:nvPr/>
          </p:nvSpPr>
          <p:spPr bwMode="auto">
            <a:xfrm>
              <a:off x="7724775" y="3625850"/>
              <a:ext cx="352425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600">
                  <a:latin typeface="Helvetica" pitchFamily="34" charset="0"/>
                </a:rPr>
                <a:t>PRM</a:t>
              </a:r>
            </a:p>
          </p:txBody>
        </p:sp>
        <p:sp>
          <p:nvSpPr>
            <p:cNvPr id="14" name="Rectangle 174"/>
            <p:cNvSpPr>
              <a:spLocks noChangeArrowheads="1"/>
            </p:cNvSpPr>
            <p:nvPr/>
          </p:nvSpPr>
          <p:spPr bwMode="auto">
            <a:xfrm rot="2700000">
              <a:off x="4775200" y="4108450"/>
              <a:ext cx="3048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" name="Rectangle 175"/>
            <p:cNvSpPr>
              <a:spLocks noChangeArrowheads="1"/>
            </p:cNvSpPr>
            <p:nvPr/>
          </p:nvSpPr>
          <p:spPr bwMode="auto">
            <a:xfrm rot="18900000">
              <a:off x="5283200" y="4095750"/>
              <a:ext cx="3048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" name="Rectangle 178"/>
            <p:cNvSpPr>
              <a:spLocks noChangeArrowheads="1"/>
            </p:cNvSpPr>
            <p:nvPr/>
          </p:nvSpPr>
          <p:spPr bwMode="auto">
            <a:xfrm rot="5400000">
              <a:off x="7200900" y="4076700"/>
              <a:ext cx="3048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7" name="Line 179"/>
            <p:cNvSpPr>
              <a:spLocks noChangeShapeType="1"/>
            </p:cNvSpPr>
            <p:nvPr/>
          </p:nvSpPr>
          <p:spPr bwMode="auto">
            <a:xfrm flipH="1" flipV="1">
              <a:off x="6376988" y="3814762"/>
              <a:ext cx="938212" cy="30003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" name="Line 180"/>
            <p:cNvSpPr>
              <a:spLocks noChangeShapeType="1"/>
            </p:cNvSpPr>
            <p:nvPr/>
          </p:nvSpPr>
          <p:spPr bwMode="auto">
            <a:xfrm flipH="1" flipV="1">
              <a:off x="6372200" y="3810000"/>
              <a:ext cx="231460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Rectangle 177"/>
            <p:cNvSpPr>
              <a:spLocks noChangeArrowheads="1"/>
            </p:cNvSpPr>
            <p:nvPr/>
          </p:nvSpPr>
          <p:spPr bwMode="auto">
            <a:xfrm rot="5400000">
              <a:off x="7505700" y="3771900"/>
              <a:ext cx="3048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" name="Text Box 184"/>
            <p:cNvSpPr txBox="1">
              <a:spLocks noChangeArrowheads="1"/>
            </p:cNvSpPr>
            <p:nvPr/>
          </p:nvSpPr>
          <p:spPr bwMode="auto">
            <a:xfrm>
              <a:off x="4989513" y="3581400"/>
              <a:ext cx="344487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600">
                  <a:latin typeface="Helvetica" pitchFamily="34" charset="0"/>
                </a:rPr>
                <a:t>MC2</a:t>
              </a:r>
            </a:p>
          </p:txBody>
        </p:sp>
        <p:sp>
          <p:nvSpPr>
            <p:cNvPr id="21" name="Text Box 186"/>
            <p:cNvSpPr txBox="1">
              <a:spLocks noChangeArrowheads="1"/>
            </p:cNvSpPr>
            <p:nvPr/>
          </p:nvSpPr>
          <p:spPr bwMode="auto">
            <a:xfrm>
              <a:off x="4049713" y="5410200"/>
              <a:ext cx="2198687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200">
                  <a:latin typeface="Helvetica" pitchFamily="34" charset="0"/>
                </a:rPr>
                <a:t>Beam waist radius = 2.53 mm</a:t>
              </a:r>
            </a:p>
          </p:txBody>
        </p:sp>
        <p:sp>
          <p:nvSpPr>
            <p:cNvPr id="22" name="Line 187"/>
            <p:cNvSpPr>
              <a:spLocks noChangeShapeType="1"/>
            </p:cNvSpPr>
            <p:nvPr/>
          </p:nvSpPr>
          <p:spPr bwMode="auto">
            <a:xfrm flipV="1">
              <a:off x="4876800" y="4191000"/>
              <a:ext cx="304800" cy="1219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" name="Rectangle 129"/>
            <p:cNvSpPr>
              <a:spLocks noChangeArrowheads="1"/>
            </p:cNvSpPr>
            <p:nvPr/>
          </p:nvSpPr>
          <p:spPr bwMode="auto">
            <a:xfrm rot="5400000">
              <a:off x="6185892" y="3771900"/>
              <a:ext cx="3048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4" name="Line 188"/>
            <p:cNvSpPr>
              <a:spLocks noChangeShapeType="1"/>
            </p:cNvSpPr>
            <p:nvPr/>
          </p:nvSpPr>
          <p:spPr bwMode="auto">
            <a:xfrm>
              <a:off x="8305800" y="2286000"/>
              <a:ext cx="0" cy="144780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Text Box 189"/>
            <p:cNvSpPr txBox="1">
              <a:spLocks noChangeArrowheads="1"/>
            </p:cNvSpPr>
            <p:nvPr/>
          </p:nvSpPr>
          <p:spPr bwMode="auto">
            <a:xfrm>
              <a:off x="6480175" y="1981200"/>
              <a:ext cx="2198688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200" dirty="0">
                  <a:solidFill>
                    <a:srgbClr val="0000FF"/>
                  </a:solidFill>
                  <a:latin typeface="Helvetica" pitchFamily="34" charset="0"/>
                </a:rPr>
                <a:t>Beam waist radius = </a:t>
              </a:r>
              <a:r>
                <a:rPr lang="en-US" altLang="ja-JP" sz="1200" dirty="0" smtClean="0">
                  <a:solidFill>
                    <a:srgbClr val="0000FF"/>
                  </a:solidFill>
                  <a:latin typeface="Helvetica" pitchFamily="34" charset="0"/>
                </a:rPr>
                <a:t>4.00 </a:t>
              </a:r>
              <a:r>
                <a:rPr lang="en-US" altLang="ja-JP" sz="1200" dirty="0">
                  <a:solidFill>
                    <a:srgbClr val="0000FF"/>
                  </a:solidFill>
                  <a:latin typeface="Helvetica" pitchFamily="34" charset="0"/>
                </a:rPr>
                <a:t>mm</a:t>
              </a:r>
            </a:p>
          </p:txBody>
        </p:sp>
        <p:sp>
          <p:nvSpPr>
            <p:cNvPr id="28" name="Text Box 192"/>
            <p:cNvSpPr txBox="1">
              <a:spLocks noChangeArrowheads="1"/>
            </p:cNvSpPr>
            <p:nvPr/>
          </p:nvSpPr>
          <p:spPr bwMode="auto">
            <a:xfrm>
              <a:off x="6804248" y="2420888"/>
              <a:ext cx="129394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200" dirty="0">
                  <a:solidFill>
                    <a:srgbClr val="0000FF"/>
                  </a:solidFill>
                  <a:latin typeface="Helvetica" pitchFamily="34" charset="0"/>
                </a:rPr>
                <a:t>ROC = </a:t>
              </a:r>
              <a:r>
                <a:rPr lang="en-US" altLang="ja-JP" sz="1200" dirty="0" smtClean="0">
                  <a:solidFill>
                    <a:srgbClr val="0000FF"/>
                  </a:solidFill>
                  <a:latin typeface="Helvetica" pitchFamily="34" charset="0"/>
                </a:rPr>
                <a:t>370 </a:t>
              </a:r>
              <a:r>
                <a:rPr lang="en-US" altLang="ja-JP" sz="1200" dirty="0">
                  <a:solidFill>
                    <a:srgbClr val="0000FF"/>
                  </a:solidFill>
                  <a:latin typeface="Helvetica" pitchFamily="34" charset="0"/>
                </a:rPr>
                <a:t>m</a:t>
              </a:r>
            </a:p>
            <a:p>
              <a:r>
                <a:rPr lang="en-US" altLang="ja-JP" sz="1200" dirty="0">
                  <a:solidFill>
                    <a:srgbClr val="0000FF"/>
                  </a:solidFill>
                  <a:latin typeface="Helvetica" pitchFamily="34" charset="0"/>
                </a:rPr>
                <a:t>T = 30 mm</a:t>
              </a:r>
            </a:p>
            <a:p>
              <a:r>
                <a:rPr lang="en-US" altLang="ja-JP" sz="1200" dirty="0">
                  <a:solidFill>
                    <a:srgbClr val="0000FF"/>
                  </a:solidFill>
                  <a:latin typeface="Helvetica" pitchFamily="34" charset="0"/>
                </a:rPr>
                <a:t>Substrate: Silica</a:t>
              </a:r>
            </a:p>
          </p:txBody>
        </p:sp>
        <p:sp>
          <p:nvSpPr>
            <p:cNvPr id="29" name="Line 194"/>
            <p:cNvSpPr>
              <a:spLocks noChangeShapeType="1"/>
            </p:cNvSpPr>
            <p:nvPr/>
          </p:nvSpPr>
          <p:spPr bwMode="auto">
            <a:xfrm>
              <a:off x="7315200" y="3048000"/>
              <a:ext cx="228600" cy="53340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Line 195"/>
            <p:cNvSpPr>
              <a:spLocks noChangeShapeType="1"/>
            </p:cNvSpPr>
            <p:nvPr/>
          </p:nvSpPr>
          <p:spPr bwMode="auto">
            <a:xfrm>
              <a:off x="5181600" y="4343400"/>
              <a:ext cx="2133600" cy="0"/>
            </a:xfrm>
            <a:prstGeom prst="line">
              <a:avLst/>
            </a:prstGeom>
            <a:noFill/>
            <a:ln w="12700">
              <a:solidFill>
                <a:srgbClr val="6600CC"/>
              </a:solidFill>
              <a:round/>
              <a:headEnd type="arrow" w="lg" len="lg"/>
              <a:tailEnd type="arrow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Text Box 196"/>
            <p:cNvSpPr txBox="1">
              <a:spLocks noChangeArrowheads="1"/>
            </p:cNvSpPr>
            <p:nvPr/>
          </p:nvSpPr>
          <p:spPr bwMode="auto">
            <a:xfrm>
              <a:off x="5943600" y="4365104"/>
              <a:ext cx="73930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200" i="1" dirty="0" smtClean="0">
                  <a:solidFill>
                    <a:srgbClr val="6600CC"/>
                  </a:solidFill>
                  <a:latin typeface="Helvetica" pitchFamily="34" charset="0"/>
                </a:rPr>
                <a:t>7.625</a:t>
              </a:r>
              <a:r>
                <a:rPr lang="en-US" altLang="ja-JP" sz="1200" dirty="0" smtClean="0">
                  <a:solidFill>
                    <a:srgbClr val="6600CC"/>
                  </a:solidFill>
                  <a:latin typeface="Helvetica" pitchFamily="34" charset="0"/>
                </a:rPr>
                <a:t> m</a:t>
              </a:r>
              <a:endParaRPr lang="en-US" altLang="ja-JP" sz="1200" dirty="0">
                <a:solidFill>
                  <a:srgbClr val="6600CC"/>
                </a:solidFill>
                <a:latin typeface="Helvetica" pitchFamily="34" charset="0"/>
              </a:endParaRPr>
            </a:p>
          </p:txBody>
        </p:sp>
        <p:sp>
          <p:nvSpPr>
            <p:cNvPr id="32" name="Line 197"/>
            <p:cNvSpPr>
              <a:spLocks noChangeShapeType="1"/>
            </p:cNvSpPr>
            <p:nvPr/>
          </p:nvSpPr>
          <p:spPr bwMode="auto">
            <a:xfrm>
              <a:off x="6393656" y="3964780"/>
              <a:ext cx="921544" cy="302419"/>
            </a:xfrm>
            <a:prstGeom prst="line">
              <a:avLst/>
            </a:prstGeom>
            <a:noFill/>
            <a:ln w="12700">
              <a:solidFill>
                <a:srgbClr val="6600CC"/>
              </a:solidFill>
              <a:round/>
              <a:headEnd type="arrow" w="lg" len="lg"/>
              <a:tailEnd type="arrow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" name="Text Box 198"/>
            <p:cNvSpPr txBox="1">
              <a:spLocks noChangeArrowheads="1"/>
            </p:cNvSpPr>
            <p:nvPr/>
          </p:nvSpPr>
          <p:spPr bwMode="auto">
            <a:xfrm>
              <a:off x="6503864" y="3848100"/>
              <a:ext cx="65434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200" i="1" dirty="0" smtClean="0">
                  <a:solidFill>
                    <a:srgbClr val="6600CC"/>
                  </a:solidFill>
                  <a:latin typeface="Helvetica" pitchFamily="34" charset="0"/>
                </a:rPr>
                <a:t>3.82</a:t>
              </a:r>
              <a:r>
                <a:rPr lang="en-US" altLang="ja-JP" sz="1200" dirty="0" smtClean="0">
                  <a:solidFill>
                    <a:srgbClr val="6600CC"/>
                  </a:solidFill>
                  <a:latin typeface="Helvetica" pitchFamily="34" charset="0"/>
                </a:rPr>
                <a:t> m</a:t>
              </a:r>
              <a:endParaRPr lang="en-US" altLang="ja-JP" sz="1200" dirty="0">
                <a:solidFill>
                  <a:srgbClr val="6600CC"/>
                </a:solidFill>
                <a:latin typeface="Helvetica" pitchFamily="34" charset="0"/>
              </a:endParaRPr>
            </a:p>
          </p:txBody>
        </p:sp>
        <p:sp>
          <p:nvSpPr>
            <p:cNvPr id="34" name="Line 199"/>
            <p:cNvSpPr>
              <a:spLocks noChangeShapeType="1"/>
            </p:cNvSpPr>
            <p:nvPr/>
          </p:nvSpPr>
          <p:spPr bwMode="auto">
            <a:xfrm>
              <a:off x="6372200" y="3657600"/>
              <a:ext cx="1247800" cy="0"/>
            </a:xfrm>
            <a:prstGeom prst="line">
              <a:avLst/>
            </a:prstGeom>
            <a:noFill/>
            <a:ln w="12700">
              <a:solidFill>
                <a:srgbClr val="6600CC"/>
              </a:solidFill>
              <a:round/>
              <a:headEnd type="arrow" w="lg" len="lg"/>
              <a:tailEnd type="arrow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" name="Text Box 200"/>
            <p:cNvSpPr txBox="1">
              <a:spLocks noChangeArrowheads="1"/>
            </p:cNvSpPr>
            <p:nvPr/>
          </p:nvSpPr>
          <p:spPr bwMode="auto">
            <a:xfrm>
              <a:off x="6565601" y="3394789"/>
              <a:ext cx="73930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200" i="1" dirty="0" smtClean="0">
                  <a:solidFill>
                    <a:srgbClr val="6600CC"/>
                  </a:solidFill>
                  <a:latin typeface="Helvetica" pitchFamily="34" charset="0"/>
                </a:rPr>
                <a:t>4.243</a:t>
              </a:r>
              <a:r>
                <a:rPr lang="en-US" altLang="ja-JP" sz="1200" dirty="0" smtClean="0">
                  <a:solidFill>
                    <a:srgbClr val="6600CC"/>
                  </a:solidFill>
                  <a:latin typeface="Helvetica" pitchFamily="34" charset="0"/>
                </a:rPr>
                <a:t> m</a:t>
              </a:r>
              <a:endParaRPr lang="en-US" altLang="ja-JP" sz="1200" dirty="0">
                <a:solidFill>
                  <a:srgbClr val="6600CC"/>
                </a:solidFill>
                <a:latin typeface="Helvetica" pitchFamily="34" charset="0"/>
              </a:endParaRPr>
            </a:p>
          </p:txBody>
        </p:sp>
        <p:sp>
          <p:nvSpPr>
            <p:cNvPr id="36" name="Text Box 201"/>
            <p:cNvSpPr txBox="1">
              <a:spLocks noChangeArrowheads="1"/>
            </p:cNvSpPr>
            <p:nvPr/>
          </p:nvSpPr>
          <p:spPr bwMode="auto">
            <a:xfrm>
              <a:off x="5656684" y="2696344"/>
              <a:ext cx="11721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200" dirty="0">
                  <a:solidFill>
                    <a:srgbClr val="6600CC"/>
                  </a:solidFill>
                  <a:latin typeface="Helvetica" pitchFamily="34" charset="0"/>
                </a:rPr>
                <a:t>ROC ~ </a:t>
              </a:r>
              <a:r>
                <a:rPr lang="en-US" altLang="ja-JP" sz="1200" i="1" dirty="0" smtClean="0">
                  <a:solidFill>
                    <a:srgbClr val="6600CC"/>
                  </a:solidFill>
                  <a:latin typeface="Helvetica" pitchFamily="34" charset="0"/>
                </a:rPr>
                <a:t>19.5</a:t>
              </a:r>
              <a:r>
                <a:rPr lang="en-US" altLang="ja-JP" sz="1200" dirty="0" smtClean="0">
                  <a:solidFill>
                    <a:srgbClr val="6600CC"/>
                  </a:solidFill>
                  <a:latin typeface="Helvetica" pitchFamily="34" charset="0"/>
                </a:rPr>
                <a:t> </a:t>
              </a:r>
              <a:r>
                <a:rPr lang="en-US" altLang="ja-JP" sz="1200" dirty="0">
                  <a:solidFill>
                    <a:srgbClr val="6600CC"/>
                  </a:solidFill>
                  <a:latin typeface="Helvetica" pitchFamily="34" charset="0"/>
                </a:rPr>
                <a:t>m</a:t>
              </a:r>
            </a:p>
          </p:txBody>
        </p:sp>
        <p:sp>
          <p:nvSpPr>
            <p:cNvPr id="37" name="Text Box 202"/>
            <p:cNvSpPr txBox="1">
              <a:spLocks noChangeArrowheads="1"/>
            </p:cNvSpPr>
            <p:nvPr/>
          </p:nvSpPr>
          <p:spPr bwMode="auto">
            <a:xfrm>
              <a:off x="6786563" y="4830763"/>
              <a:ext cx="135165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200" dirty="0">
                  <a:solidFill>
                    <a:srgbClr val="6600CC"/>
                  </a:solidFill>
                  <a:latin typeface="Helvetica" pitchFamily="34" charset="0"/>
                </a:rPr>
                <a:t>ROC ~ - </a:t>
              </a:r>
              <a:r>
                <a:rPr lang="en-US" altLang="ja-JP" sz="1200" i="1" dirty="0" smtClean="0">
                  <a:solidFill>
                    <a:srgbClr val="6600CC"/>
                  </a:solidFill>
                  <a:latin typeface="Helvetica" pitchFamily="34" charset="0"/>
                </a:rPr>
                <a:t>14.98</a:t>
              </a:r>
              <a:r>
                <a:rPr lang="en-US" altLang="ja-JP" sz="1200" dirty="0" smtClean="0">
                  <a:solidFill>
                    <a:srgbClr val="6600CC"/>
                  </a:solidFill>
                  <a:latin typeface="Helvetica" pitchFamily="34" charset="0"/>
                </a:rPr>
                <a:t> </a:t>
              </a:r>
              <a:r>
                <a:rPr lang="en-US" altLang="ja-JP" sz="1200" dirty="0">
                  <a:solidFill>
                    <a:srgbClr val="6600CC"/>
                  </a:solidFill>
                  <a:latin typeface="Helvetica" pitchFamily="34" charset="0"/>
                </a:rPr>
                <a:t>m</a:t>
              </a:r>
            </a:p>
          </p:txBody>
        </p:sp>
        <p:sp>
          <p:nvSpPr>
            <p:cNvPr id="38" name="Line 203"/>
            <p:cNvSpPr>
              <a:spLocks noChangeShapeType="1"/>
            </p:cNvSpPr>
            <p:nvPr/>
          </p:nvSpPr>
          <p:spPr bwMode="auto">
            <a:xfrm>
              <a:off x="6336506" y="2908275"/>
              <a:ext cx="0" cy="838200"/>
            </a:xfrm>
            <a:prstGeom prst="line">
              <a:avLst/>
            </a:prstGeom>
            <a:noFill/>
            <a:ln w="9525">
              <a:solidFill>
                <a:srgbClr val="6600CC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" name="Line 204"/>
            <p:cNvSpPr>
              <a:spLocks noChangeShapeType="1"/>
            </p:cNvSpPr>
            <p:nvPr/>
          </p:nvSpPr>
          <p:spPr bwMode="auto">
            <a:xfrm flipV="1">
              <a:off x="7353300" y="4191000"/>
              <a:ext cx="0" cy="609600"/>
            </a:xfrm>
            <a:prstGeom prst="line">
              <a:avLst/>
            </a:prstGeom>
            <a:noFill/>
            <a:ln w="9525">
              <a:solidFill>
                <a:srgbClr val="6600CC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graphicFrame>
        <p:nvGraphicFramePr>
          <p:cNvPr id="42" name="表 41"/>
          <p:cNvGraphicFramePr>
            <a:graphicFrameLocks noGrp="1"/>
          </p:cNvGraphicFramePr>
          <p:nvPr/>
        </p:nvGraphicFramePr>
        <p:xfrm>
          <a:off x="683568" y="2957944"/>
          <a:ext cx="3312368" cy="1407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6144"/>
                <a:gridCol w="2016224"/>
              </a:tblGrid>
              <a:tr h="370840">
                <a:tc>
                  <a:txBody>
                    <a:bodyPr/>
                    <a:lstStyle/>
                    <a:p>
                      <a:pPr marL="0" indent="0" algn="ctr"/>
                      <a:r>
                        <a:rPr kumimoji="1" lang="en-US" altLang="ja-JP" sz="1400" dirty="0" smtClean="0">
                          <a:latin typeface="Century" pitchFamily="18" charset="0"/>
                        </a:rPr>
                        <a:t>Substrate</a:t>
                      </a:r>
                      <a:endParaRPr kumimoji="1" lang="ja-JP" altLang="en-US" sz="1400" dirty="0">
                        <a:latin typeface="Century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kumimoji="1" lang="en-US" altLang="ja-JP" sz="1400" dirty="0" smtClean="0">
                          <a:latin typeface="Century" pitchFamily="18" charset="0"/>
                        </a:rPr>
                        <a:t>Silica</a:t>
                      </a:r>
                      <a:endParaRPr kumimoji="1" lang="ja-JP" altLang="en-US" sz="1400" dirty="0">
                        <a:latin typeface="Century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/>
                      <a:r>
                        <a:rPr kumimoji="1" lang="en-US" altLang="ja-JP" sz="1400" dirty="0" smtClean="0">
                          <a:latin typeface="Century" pitchFamily="18" charset="0"/>
                        </a:rPr>
                        <a:t>Dimensions</a:t>
                      </a:r>
                      <a:endParaRPr kumimoji="1" lang="ja-JP" altLang="en-US" sz="1400" dirty="0">
                        <a:latin typeface="Century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57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kern="1200" dirty="0" smtClean="0">
                          <a:solidFill>
                            <a:srgbClr val="000000"/>
                          </a:solidFill>
                          <a:latin typeface="Symbol" pitchFamily="18" charset="2"/>
                          <a:cs typeface="Arial"/>
                        </a:rPr>
                        <a:t>f</a:t>
                      </a:r>
                      <a:r>
                        <a:rPr lang="en-US" altLang="ja-JP" sz="140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100mm, t30mm</a:t>
                      </a:r>
                      <a:endParaRPr lang="ja-JP" altLang="ja-JP" sz="1400" kern="1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857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kern="1200" dirty="0" smtClean="0">
                          <a:solidFill>
                            <a:srgbClr val="000000"/>
                          </a:solidFill>
                          <a:latin typeface="Symbol" pitchFamily="18" charset="2"/>
                          <a:cs typeface="Arial"/>
                        </a:rPr>
                        <a:t>f</a:t>
                      </a:r>
                      <a:r>
                        <a:rPr lang="en-US" altLang="ja-JP" sz="140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100mm, t30mm</a:t>
                      </a:r>
                      <a:endParaRPr lang="ja-JP" altLang="ja-JP" sz="1400" kern="1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/>
                      <a:r>
                        <a:rPr kumimoji="1" lang="en-US" altLang="ja-JP" sz="1400" dirty="0" smtClean="0">
                          <a:latin typeface="Century" pitchFamily="18" charset="0"/>
                        </a:rPr>
                        <a:t>ROC</a:t>
                      </a:r>
                      <a:endParaRPr kumimoji="1" lang="ja-JP" altLang="en-US" sz="1400" dirty="0">
                        <a:latin typeface="Century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kumimoji="1" lang="en-US" altLang="ja-JP" sz="1400" dirty="0" smtClean="0">
                          <a:latin typeface="Calibri" pitchFamily="34" charset="0"/>
                          <a:cs typeface="Calibri" pitchFamily="34" charset="0"/>
                        </a:rPr>
                        <a:t>~ -14.98 </a:t>
                      </a:r>
                      <a:r>
                        <a:rPr kumimoji="1" lang="en-US" altLang="ja-JP" sz="1400" dirty="0" smtClean="0">
                          <a:latin typeface="Calibri" pitchFamily="34" charset="0"/>
                          <a:cs typeface="Calibri" pitchFamily="34" charset="0"/>
                        </a:rPr>
                        <a:t>m*</a:t>
                      </a:r>
                      <a:endParaRPr kumimoji="1" lang="en-US" altLang="ja-JP" sz="14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85725" indent="0"/>
                      <a:r>
                        <a:rPr kumimoji="1" lang="en-US" altLang="ja-JP" sz="1400" dirty="0" smtClean="0">
                          <a:latin typeface="Calibri" pitchFamily="34" charset="0"/>
                          <a:cs typeface="Calibri" pitchFamily="34" charset="0"/>
                        </a:rPr>
                        <a:t>~ 19.5 </a:t>
                      </a:r>
                      <a:r>
                        <a:rPr kumimoji="1" lang="en-US" altLang="ja-JP" sz="1400" dirty="0" smtClean="0">
                          <a:latin typeface="Calibri" pitchFamily="34" charset="0"/>
                          <a:cs typeface="Calibri" pitchFamily="34" charset="0"/>
                        </a:rPr>
                        <a:t>m*</a:t>
                      </a:r>
                      <a:endParaRPr kumimoji="1" lang="ja-JP" alt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テキスト ボックス 42"/>
          <p:cNvSpPr txBox="1"/>
          <p:nvPr/>
        </p:nvSpPr>
        <p:spPr>
          <a:xfrm>
            <a:off x="683568" y="2525896"/>
            <a:ext cx="12939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i="1" dirty="0" smtClean="0">
                <a:latin typeface="Century" pitchFamily="18" charset="0"/>
              </a:rPr>
              <a:t>Parameters</a:t>
            </a:r>
            <a:endParaRPr kumimoji="1" lang="ja-JP" altLang="en-US" sz="1600" b="1" i="1" dirty="0">
              <a:latin typeface="Century" pitchFamily="18" charset="0"/>
            </a:endParaRPr>
          </a:p>
        </p:txBody>
      </p:sp>
      <p:graphicFrame>
        <p:nvGraphicFramePr>
          <p:cNvPr id="45" name="表 44"/>
          <p:cNvGraphicFramePr>
            <a:graphicFrameLocks noGrp="1"/>
          </p:cNvGraphicFramePr>
          <p:nvPr/>
        </p:nvGraphicFramePr>
        <p:xfrm>
          <a:off x="683568" y="5002376"/>
          <a:ext cx="396044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120"/>
                <a:gridCol w="2880320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Century" pitchFamily="18" charset="0"/>
                        </a:rPr>
                        <a:t>Interface</a:t>
                      </a:r>
                      <a:endParaRPr kumimoji="1" lang="ja-JP" altLang="en-US" sz="1400" dirty="0">
                        <a:latin typeface="Century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446088" algn="l"/>
                        </a:tabLst>
                      </a:pPr>
                      <a:r>
                        <a:rPr kumimoji="1" lang="en-US" altLang="ja-JP" sz="1400" dirty="0" smtClean="0">
                          <a:latin typeface="Century" pitchFamily="18" charset="0"/>
                        </a:rPr>
                        <a:t>-&gt;	MIR, VIS, AEL, and DGS</a:t>
                      </a:r>
                      <a:endParaRPr kumimoji="1" lang="ja-JP" altLang="en-US" sz="1400" dirty="0">
                        <a:latin typeface="Century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7" name="日付プレースホルダ 4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Jan.24, 2012</a:t>
            </a:r>
            <a:endParaRPr kumimoji="1" lang="ja-JP" altLang="en-US"/>
          </a:p>
        </p:txBody>
      </p:sp>
      <p:sp>
        <p:nvSpPr>
          <p:cNvPr id="48" name="スライド番号プレースホルダ 4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0B9EDC-EE50-44D2-AB19-DE08211DFC44}" type="slidenum">
              <a:rPr kumimoji="1" lang="ja-JP" altLang="en-US" smtClean="0"/>
              <a:pPr/>
              <a:t>26</a:t>
            </a:fld>
            <a:endParaRPr kumimoji="1" lang="ja-JP" altLang="en-US" dirty="0"/>
          </a:p>
        </p:txBody>
      </p:sp>
      <p:sp>
        <p:nvSpPr>
          <p:cNvPr id="49" name="フッター プレースホルダ 4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IOO Type A Review</a:t>
            </a:r>
            <a:endParaRPr kumimoji="1" lang="ja-JP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0"/>
            <a:ext cx="9144000" cy="764704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r>
              <a:rPr lang="en-US" altLang="ja-JP" sz="2400" dirty="0" smtClean="0">
                <a:solidFill>
                  <a:srgbClr val="002060"/>
                </a:solidFill>
                <a:latin typeface="Century" pitchFamily="18" charset="0"/>
              </a:rPr>
              <a:t>(e) </a:t>
            </a:r>
            <a:r>
              <a:rPr lang="en-US" altLang="ja-JP" sz="2000" dirty="0" smtClean="0">
                <a:solidFill>
                  <a:srgbClr val="002060"/>
                </a:solidFill>
                <a:latin typeface="Century" pitchFamily="18" charset="0"/>
              </a:rPr>
              <a:t>Isolator </a:t>
            </a:r>
            <a:r>
              <a:rPr lang="en-US" altLang="ja-JP" sz="2400" dirty="0" smtClean="0">
                <a:solidFill>
                  <a:srgbClr val="002060"/>
                </a:solidFill>
                <a:latin typeface="Century" pitchFamily="18" charset="0"/>
              </a:rPr>
              <a:t>[1/1]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668344" y="0"/>
            <a:ext cx="1475656" cy="7647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kumimoji="1" lang="en-US" altLang="ja-JP" sz="1600" dirty="0" err="1" smtClean="0">
                <a:solidFill>
                  <a:srgbClr val="002060"/>
                </a:solidFill>
              </a:rPr>
              <a:t>iLCGT</a:t>
            </a:r>
            <a:r>
              <a:rPr kumimoji="1" lang="en-US" altLang="ja-JP" sz="1600" dirty="0" smtClean="0">
                <a:solidFill>
                  <a:srgbClr val="002060"/>
                </a:solidFill>
              </a:rPr>
              <a:t>	</a:t>
            </a:r>
            <a:r>
              <a:rPr kumimoji="1" lang="ja-JP" altLang="en-US" sz="1600" dirty="0" smtClean="0">
                <a:solidFill>
                  <a:srgbClr val="002060"/>
                </a:solidFill>
              </a:rPr>
              <a:t>◎</a:t>
            </a:r>
            <a:endParaRPr kumimoji="1" lang="en-US" altLang="ja-JP" sz="1600" dirty="0" smtClean="0">
              <a:solidFill>
                <a:srgbClr val="002060"/>
              </a:solidFill>
            </a:endParaRPr>
          </a:p>
          <a:p>
            <a:r>
              <a:rPr lang="en-US" altLang="ja-JP" sz="1600" dirty="0" err="1" smtClean="0">
                <a:solidFill>
                  <a:srgbClr val="002060"/>
                </a:solidFill>
              </a:rPr>
              <a:t>bLCGT</a:t>
            </a:r>
            <a:r>
              <a:rPr lang="en-US" altLang="ja-JP" sz="1600" dirty="0" smtClean="0">
                <a:solidFill>
                  <a:srgbClr val="002060"/>
                </a:solidFill>
              </a:rPr>
              <a:t>	</a:t>
            </a:r>
            <a:r>
              <a:rPr lang="ja-JP" altLang="en-US" sz="1600" dirty="0" smtClean="0">
                <a:solidFill>
                  <a:srgbClr val="002060"/>
                </a:solidFill>
              </a:rPr>
              <a:t>○</a:t>
            </a:r>
            <a:endParaRPr kumimoji="1" lang="ja-JP" altLang="en-US" sz="1600" dirty="0">
              <a:solidFill>
                <a:srgbClr val="002060"/>
              </a:solidFill>
            </a:endParaRPr>
          </a:p>
        </p:txBody>
      </p:sp>
      <p:grpSp>
        <p:nvGrpSpPr>
          <p:cNvPr id="32" name="グループ化 31"/>
          <p:cNvGrpSpPr/>
          <p:nvPr/>
        </p:nvGrpSpPr>
        <p:grpSpPr>
          <a:xfrm>
            <a:off x="1835696" y="2564904"/>
            <a:ext cx="4104456" cy="2376264"/>
            <a:chOff x="609600" y="4800600"/>
            <a:chExt cx="3505200" cy="1752600"/>
          </a:xfrm>
        </p:grpSpPr>
        <p:sp>
          <p:nvSpPr>
            <p:cNvPr id="4" name="Rectangle 65"/>
            <p:cNvSpPr>
              <a:spLocks noChangeArrowheads="1"/>
            </p:cNvSpPr>
            <p:nvPr/>
          </p:nvSpPr>
          <p:spPr bwMode="auto">
            <a:xfrm>
              <a:off x="609600" y="5486400"/>
              <a:ext cx="1752600" cy="5334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" name="Rectangle 33"/>
            <p:cNvSpPr>
              <a:spLocks noChangeArrowheads="1"/>
            </p:cNvSpPr>
            <p:nvPr/>
          </p:nvSpPr>
          <p:spPr bwMode="auto">
            <a:xfrm>
              <a:off x="2765425" y="5621338"/>
              <a:ext cx="800100" cy="304800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" name="Oval 34"/>
            <p:cNvSpPr>
              <a:spLocks noChangeArrowheads="1"/>
            </p:cNvSpPr>
            <p:nvPr/>
          </p:nvSpPr>
          <p:spPr bwMode="auto">
            <a:xfrm>
              <a:off x="2454275" y="5545138"/>
              <a:ext cx="533400" cy="5334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Oval 35"/>
            <p:cNvSpPr>
              <a:spLocks noChangeArrowheads="1"/>
            </p:cNvSpPr>
            <p:nvPr/>
          </p:nvSpPr>
          <p:spPr bwMode="auto">
            <a:xfrm>
              <a:off x="2546350" y="4800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" name="Rectangle 36"/>
            <p:cNvSpPr>
              <a:spLocks noChangeArrowheads="1"/>
            </p:cNvSpPr>
            <p:nvPr/>
          </p:nvSpPr>
          <p:spPr bwMode="auto">
            <a:xfrm>
              <a:off x="2613025" y="5011738"/>
              <a:ext cx="228600" cy="914400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" name="Line 37"/>
            <p:cNvSpPr>
              <a:spLocks noChangeShapeType="1"/>
            </p:cNvSpPr>
            <p:nvPr/>
          </p:nvSpPr>
          <p:spPr bwMode="auto">
            <a:xfrm flipH="1">
              <a:off x="2543175" y="5791200"/>
              <a:ext cx="76200" cy="685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Line 38"/>
            <p:cNvSpPr>
              <a:spLocks noChangeShapeType="1"/>
            </p:cNvSpPr>
            <p:nvPr/>
          </p:nvSpPr>
          <p:spPr bwMode="auto">
            <a:xfrm flipH="1">
              <a:off x="2667000" y="5029200"/>
              <a:ext cx="76200" cy="762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" name="Line 39"/>
            <p:cNvSpPr>
              <a:spLocks noChangeShapeType="1"/>
            </p:cNvSpPr>
            <p:nvPr/>
          </p:nvSpPr>
          <p:spPr bwMode="auto">
            <a:xfrm>
              <a:off x="2743200" y="5029200"/>
              <a:ext cx="76200" cy="762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" name="Rectangle 40"/>
            <p:cNvSpPr>
              <a:spLocks noChangeArrowheads="1"/>
            </p:cNvSpPr>
            <p:nvPr/>
          </p:nvSpPr>
          <p:spPr bwMode="auto">
            <a:xfrm>
              <a:off x="2667000" y="4953000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" name="AutoShape 41"/>
            <p:cNvSpPr>
              <a:spLocks noChangeArrowheads="1"/>
            </p:cNvSpPr>
            <p:nvPr/>
          </p:nvSpPr>
          <p:spPr bwMode="auto">
            <a:xfrm rot="5400000">
              <a:off x="2466975" y="6400800"/>
              <a:ext cx="152400" cy="152400"/>
            </a:xfrm>
            <a:prstGeom prst="flowChartDelay">
              <a:avLst/>
            </a:prstGeom>
            <a:gradFill rotWithShape="1">
              <a:gsLst>
                <a:gs pos="0">
                  <a:srgbClr val="00CC00"/>
                </a:gs>
                <a:gs pos="50000">
                  <a:srgbClr val="99FF99"/>
                </a:gs>
                <a:gs pos="100000">
                  <a:srgbClr val="00CC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" name="Line 42"/>
            <p:cNvSpPr>
              <a:spLocks noChangeShapeType="1"/>
            </p:cNvSpPr>
            <p:nvPr/>
          </p:nvSpPr>
          <p:spPr bwMode="auto">
            <a:xfrm flipH="1">
              <a:off x="762000" y="5791200"/>
              <a:ext cx="281940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" name="Rectangle 43"/>
            <p:cNvSpPr>
              <a:spLocks noChangeArrowheads="1"/>
            </p:cNvSpPr>
            <p:nvPr/>
          </p:nvSpPr>
          <p:spPr bwMode="auto">
            <a:xfrm rot="18900000">
              <a:off x="2781300" y="5778500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" name="Rectangle 44"/>
            <p:cNvSpPr>
              <a:spLocks noChangeArrowheads="1"/>
            </p:cNvSpPr>
            <p:nvPr/>
          </p:nvSpPr>
          <p:spPr bwMode="auto">
            <a:xfrm rot="2700000">
              <a:off x="2552700" y="5778500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grpSp>
          <p:nvGrpSpPr>
            <p:cNvPr id="17" name="Group 45"/>
            <p:cNvGrpSpPr>
              <a:grpSpLocks/>
            </p:cNvGrpSpPr>
            <p:nvPr/>
          </p:nvGrpSpPr>
          <p:grpSpPr bwMode="auto">
            <a:xfrm>
              <a:off x="1219200" y="5715000"/>
              <a:ext cx="381000" cy="152400"/>
              <a:chOff x="2592" y="1584"/>
              <a:chExt cx="240" cy="96"/>
            </a:xfrm>
          </p:grpSpPr>
          <p:sp>
            <p:nvSpPr>
              <p:cNvPr id="18" name="Rectangle 46"/>
              <p:cNvSpPr>
                <a:spLocks noChangeArrowheads="1"/>
              </p:cNvSpPr>
              <p:nvPr/>
            </p:nvSpPr>
            <p:spPr bwMode="auto">
              <a:xfrm>
                <a:off x="2640" y="1584"/>
                <a:ext cx="144" cy="96"/>
              </a:xfrm>
              <a:prstGeom prst="rect">
                <a:avLst/>
              </a:prstGeom>
              <a:gradFill rotWithShape="1">
                <a:gsLst>
                  <a:gs pos="0">
                    <a:srgbClr val="FF3300"/>
                  </a:gs>
                  <a:gs pos="50000">
                    <a:srgbClr val="FF6600"/>
                  </a:gs>
                  <a:gs pos="100000">
                    <a:srgbClr val="FF33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Rectangle 47"/>
              <p:cNvSpPr>
                <a:spLocks noChangeArrowheads="1"/>
              </p:cNvSpPr>
              <p:nvPr/>
            </p:nvSpPr>
            <p:spPr bwMode="auto">
              <a:xfrm rot="5400000">
                <a:off x="2760" y="1608"/>
                <a:ext cx="96" cy="48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0" name="Rectangle 48"/>
              <p:cNvSpPr>
                <a:spLocks noChangeArrowheads="1"/>
              </p:cNvSpPr>
              <p:nvPr/>
            </p:nvSpPr>
            <p:spPr bwMode="auto">
              <a:xfrm rot="5400000">
                <a:off x="2568" y="1608"/>
                <a:ext cx="96" cy="48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1" name="Line 49"/>
              <p:cNvSpPr>
                <a:spLocks noChangeShapeType="1"/>
              </p:cNvSpPr>
              <p:nvPr/>
            </p:nvSpPr>
            <p:spPr bwMode="auto">
              <a:xfrm>
                <a:off x="2592" y="1584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" name="Line 50"/>
              <p:cNvSpPr>
                <a:spLocks noChangeShapeType="1"/>
              </p:cNvSpPr>
              <p:nvPr/>
            </p:nvSpPr>
            <p:spPr bwMode="auto">
              <a:xfrm>
                <a:off x="2784" y="1584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3" name="Group 51"/>
            <p:cNvGrpSpPr>
              <a:grpSpLocks/>
            </p:cNvGrpSpPr>
            <p:nvPr/>
          </p:nvGrpSpPr>
          <p:grpSpPr bwMode="auto">
            <a:xfrm>
              <a:off x="3048000" y="5715000"/>
              <a:ext cx="381000" cy="152400"/>
              <a:chOff x="2592" y="1584"/>
              <a:chExt cx="240" cy="96"/>
            </a:xfrm>
          </p:grpSpPr>
          <p:sp>
            <p:nvSpPr>
              <p:cNvPr id="24" name="Rectangle 52"/>
              <p:cNvSpPr>
                <a:spLocks noChangeArrowheads="1"/>
              </p:cNvSpPr>
              <p:nvPr/>
            </p:nvSpPr>
            <p:spPr bwMode="auto">
              <a:xfrm>
                <a:off x="2640" y="1584"/>
                <a:ext cx="144" cy="96"/>
              </a:xfrm>
              <a:prstGeom prst="rect">
                <a:avLst/>
              </a:prstGeom>
              <a:gradFill rotWithShape="1">
                <a:gsLst>
                  <a:gs pos="0">
                    <a:srgbClr val="FF3300"/>
                  </a:gs>
                  <a:gs pos="50000">
                    <a:srgbClr val="FF6600"/>
                  </a:gs>
                  <a:gs pos="100000">
                    <a:srgbClr val="FF33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Rectangle 53"/>
              <p:cNvSpPr>
                <a:spLocks noChangeArrowheads="1"/>
              </p:cNvSpPr>
              <p:nvPr/>
            </p:nvSpPr>
            <p:spPr bwMode="auto">
              <a:xfrm rot="5400000">
                <a:off x="2760" y="1608"/>
                <a:ext cx="96" cy="48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6" name="Rectangle 54"/>
              <p:cNvSpPr>
                <a:spLocks noChangeArrowheads="1"/>
              </p:cNvSpPr>
              <p:nvPr/>
            </p:nvSpPr>
            <p:spPr bwMode="auto">
              <a:xfrm rot="5400000">
                <a:off x="2568" y="1608"/>
                <a:ext cx="96" cy="48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7" name="Line 55"/>
              <p:cNvSpPr>
                <a:spLocks noChangeShapeType="1"/>
              </p:cNvSpPr>
              <p:nvPr/>
            </p:nvSpPr>
            <p:spPr bwMode="auto">
              <a:xfrm>
                <a:off x="2592" y="1584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" name="Line 56"/>
              <p:cNvSpPr>
                <a:spLocks noChangeShapeType="1"/>
              </p:cNvSpPr>
              <p:nvPr/>
            </p:nvSpPr>
            <p:spPr bwMode="auto">
              <a:xfrm>
                <a:off x="2784" y="1584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29" name="Text Box 68"/>
            <p:cNvSpPr txBox="1">
              <a:spLocks noChangeArrowheads="1"/>
            </p:cNvSpPr>
            <p:nvPr/>
          </p:nvSpPr>
          <p:spPr bwMode="auto">
            <a:xfrm>
              <a:off x="609600" y="5775325"/>
              <a:ext cx="4572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000"/>
                <a:t>table</a:t>
              </a:r>
            </a:p>
          </p:txBody>
        </p:sp>
        <p:sp>
          <p:nvSpPr>
            <p:cNvPr id="30" name="Line 70"/>
            <p:cNvSpPr>
              <a:spLocks noChangeShapeType="1"/>
            </p:cNvSpPr>
            <p:nvPr/>
          </p:nvSpPr>
          <p:spPr bwMode="auto">
            <a:xfrm flipH="1">
              <a:off x="3276600" y="5257800"/>
              <a:ext cx="76200" cy="30480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Text Box 71"/>
            <p:cNvSpPr txBox="1">
              <a:spLocks noChangeArrowheads="1"/>
            </p:cNvSpPr>
            <p:nvPr/>
          </p:nvSpPr>
          <p:spPr bwMode="auto">
            <a:xfrm>
              <a:off x="3003550" y="4953000"/>
              <a:ext cx="11112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>
                  <a:solidFill>
                    <a:srgbClr val="0000FF"/>
                  </a:solidFill>
                </a:rPr>
                <a:t>Suspension</a:t>
              </a:r>
            </a:p>
          </p:txBody>
        </p:sp>
      </p:grpSp>
      <p:sp>
        <p:nvSpPr>
          <p:cNvPr id="33" name="テキスト ボックス 32"/>
          <p:cNvSpPr txBox="1"/>
          <p:nvPr/>
        </p:nvSpPr>
        <p:spPr>
          <a:xfrm>
            <a:off x="1583668" y="1268760"/>
            <a:ext cx="5976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Calibri" pitchFamily="34" charset="0"/>
              </a:rPr>
              <a:t>Faraday isolator is placed after the </a:t>
            </a:r>
            <a:r>
              <a:rPr lang="en-US" altLang="ja-JP" sz="1600" dirty="0" smtClean="0">
                <a:latin typeface="Calibri" pitchFamily="34" charset="0"/>
              </a:rPr>
              <a:t>MC for pickoff backward light from the main interferometer. </a:t>
            </a:r>
          </a:p>
          <a:p>
            <a:r>
              <a:rPr lang="en-US" altLang="ja-JP" sz="1600" dirty="0" smtClean="0">
                <a:latin typeface="Calibri" pitchFamily="34" charset="0"/>
              </a:rPr>
              <a:t>The </a:t>
            </a:r>
            <a:r>
              <a:rPr lang="en-US" altLang="ja-JP" sz="1600" dirty="0">
                <a:latin typeface="Calibri" pitchFamily="34" charset="0"/>
              </a:rPr>
              <a:t>Faraday isolator is suspended for vibration </a:t>
            </a:r>
            <a:r>
              <a:rPr lang="en-US" altLang="ja-JP" sz="1600" dirty="0" smtClean="0">
                <a:latin typeface="Calibri" pitchFamily="34" charset="0"/>
              </a:rPr>
              <a:t>isolation</a:t>
            </a:r>
            <a:r>
              <a:rPr lang="en-US" altLang="ja-JP" sz="1600" dirty="0">
                <a:latin typeface="Calibri" pitchFamily="34" charset="0"/>
              </a:rPr>
              <a:t> </a:t>
            </a:r>
            <a:r>
              <a:rPr lang="en-US" altLang="ja-JP" sz="1600" dirty="0" smtClean="0">
                <a:latin typeface="Calibri" pitchFamily="34" charset="0"/>
              </a:rPr>
              <a:t>and placed in vacuum.</a:t>
            </a:r>
            <a:endParaRPr kumimoji="1" lang="ja-JP" altLang="en-US" sz="1600" dirty="0">
              <a:latin typeface="Calibri" pitchFamily="34" charset="0"/>
            </a:endParaRPr>
          </a:p>
        </p:txBody>
      </p:sp>
      <p:graphicFrame>
        <p:nvGraphicFramePr>
          <p:cNvPr id="34" name="表 33"/>
          <p:cNvGraphicFramePr>
            <a:graphicFrameLocks noGrp="1"/>
          </p:cNvGraphicFramePr>
          <p:nvPr/>
        </p:nvGraphicFramePr>
        <p:xfrm>
          <a:off x="5220072" y="5146392"/>
          <a:ext cx="237626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120"/>
                <a:gridCol w="1296144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Century" pitchFamily="18" charset="0"/>
                        </a:rPr>
                        <a:t>Interface</a:t>
                      </a:r>
                      <a:endParaRPr kumimoji="1" lang="ja-JP" altLang="en-US" sz="1400" dirty="0">
                        <a:latin typeface="Century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446088" algn="l"/>
                        </a:tabLst>
                      </a:pPr>
                      <a:r>
                        <a:rPr kumimoji="1" lang="en-US" altLang="ja-JP" sz="1400" dirty="0" smtClean="0">
                          <a:latin typeface="Century" pitchFamily="18" charset="0"/>
                        </a:rPr>
                        <a:t>-&gt;	VIS</a:t>
                      </a:r>
                      <a:endParaRPr kumimoji="1" lang="ja-JP" altLang="en-US" sz="1400" dirty="0">
                        <a:latin typeface="Century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5" name="日付プレースホルダ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Jan.24, 2012</a:t>
            </a:r>
            <a:endParaRPr kumimoji="1" lang="ja-JP" altLang="en-US"/>
          </a:p>
        </p:txBody>
      </p:sp>
      <p:sp>
        <p:nvSpPr>
          <p:cNvPr id="36" name="スライド番号プレースホルダ 3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0B9EDC-EE50-44D2-AB19-DE08211DFC44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  <p:sp>
        <p:nvSpPr>
          <p:cNvPr id="37" name="フッター プレースホルダ 3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IOO Type A Review</a:t>
            </a:r>
            <a:endParaRPr kumimoji="1" lang="ja-JP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0"/>
            <a:ext cx="9144000" cy="764704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r>
              <a:rPr lang="en-US" altLang="ja-JP" sz="2400" dirty="0" smtClean="0">
                <a:solidFill>
                  <a:srgbClr val="002060"/>
                </a:solidFill>
                <a:latin typeface="Century" pitchFamily="18" charset="0"/>
              </a:rPr>
              <a:t>(f) Output Optics</a:t>
            </a:r>
            <a:r>
              <a:rPr lang="en-US" altLang="ja-JP" sz="2000" dirty="0" smtClean="0">
                <a:solidFill>
                  <a:srgbClr val="002060"/>
                </a:solidFill>
                <a:latin typeface="Century" pitchFamily="18" charset="0"/>
              </a:rPr>
              <a:t> </a:t>
            </a:r>
            <a:r>
              <a:rPr lang="en-US" altLang="ja-JP" sz="2400" dirty="0" smtClean="0">
                <a:solidFill>
                  <a:srgbClr val="002060"/>
                </a:solidFill>
                <a:latin typeface="Century" pitchFamily="18" charset="0"/>
              </a:rPr>
              <a:t>[1/1]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668344" y="0"/>
            <a:ext cx="1475656" cy="7647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kumimoji="1" lang="en-US" altLang="ja-JP" sz="1600" dirty="0" err="1" smtClean="0">
                <a:solidFill>
                  <a:srgbClr val="002060"/>
                </a:solidFill>
              </a:rPr>
              <a:t>iLCGT</a:t>
            </a:r>
            <a:r>
              <a:rPr kumimoji="1" lang="en-US" altLang="ja-JP" sz="1600" dirty="0" smtClean="0">
                <a:solidFill>
                  <a:srgbClr val="002060"/>
                </a:solidFill>
              </a:rPr>
              <a:t>	</a:t>
            </a:r>
            <a:r>
              <a:rPr kumimoji="1" lang="ja-JP" altLang="en-US" sz="1600" dirty="0" smtClean="0">
                <a:solidFill>
                  <a:srgbClr val="002060"/>
                </a:solidFill>
              </a:rPr>
              <a:t>◎</a:t>
            </a:r>
            <a:endParaRPr kumimoji="1" lang="en-US" altLang="ja-JP" sz="1600" dirty="0" smtClean="0">
              <a:solidFill>
                <a:srgbClr val="002060"/>
              </a:solidFill>
            </a:endParaRPr>
          </a:p>
          <a:p>
            <a:r>
              <a:rPr lang="en-US" altLang="ja-JP" sz="1600" dirty="0" err="1" smtClean="0">
                <a:solidFill>
                  <a:srgbClr val="002060"/>
                </a:solidFill>
              </a:rPr>
              <a:t>bLCGT</a:t>
            </a:r>
            <a:r>
              <a:rPr lang="en-US" altLang="ja-JP" sz="1600" dirty="0" smtClean="0">
                <a:solidFill>
                  <a:srgbClr val="002060"/>
                </a:solidFill>
              </a:rPr>
              <a:t>	</a:t>
            </a:r>
            <a:r>
              <a:rPr lang="ja-JP" altLang="en-US" sz="1600" dirty="0" smtClean="0">
                <a:solidFill>
                  <a:srgbClr val="002060"/>
                </a:solidFill>
              </a:rPr>
              <a:t>◎</a:t>
            </a:r>
            <a:endParaRPr kumimoji="1" lang="ja-JP" altLang="en-US" sz="1600" dirty="0">
              <a:solidFill>
                <a:srgbClr val="00206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43608" y="1476073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Calibri" pitchFamily="34" charset="0"/>
              </a:rPr>
              <a:t>We will prepare all of output optics include Beam Reducing Telescope and ,</a:t>
            </a:r>
          </a:p>
          <a:p>
            <a:r>
              <a:rPr lang="en-US" altLang="ja-JP" sz="1600" dirty="0" smtClean="0">
                <a:latin typeface="Calibri" pitchFamily="34" charset="0"/>
              </a:rPr>
              <a:t>mirrors, lenses, BSs, PBSs, isolators, mirror mounts, …. , optical tables, and so on.</a:t>
            </a:r>
            <a:endParaRPr lang="en-US" altLang="ja-JP" sz="1600" dirty="0">
              <a:latin typeface="Calibri" pitchFamily="34" charset="0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1115616" y="2348880"/>
          <a:ext cx="417646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2"/>
                <a:gridCol w="3168352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Century" pitchFamily="18" charset="0"/>
                        </a:rPr>
                        <a:t>Interface</a:t>
                      </a:r>
                      <a:endParaRPr kumimoji="1" lang="ja-JP" altLang="en-US" sz="1400" dirty="0">
                        <a:latin typeface="Century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446088" algn="l"/>
                        </a:tabLst>
                      </a:pPr>
                      <a:r>
                        <a:rPr kumimoji="1" lang="en-US" altLang="ja-JP" sz="1400" dirty="0" smtClean="0">
                          <a:latin typeface="Century" pitchFamily="18" charset="0"/>
                        </a:rPr>
                        <a:t>&lt;-&gt;	FCL, VAC, VIS, DFT and MIF</a:t>
                      </a:r>
                      <a:endParaRPr kumimoji="1" lang="ja-JP" altLang="en-US" sz="1400" dirty="0">
                        <a:latin typeface="Century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Jan.24, 2012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0B9EDC-EE50-44D2-AB19-DE08211DFC44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IOO Type A Review</a:t>
            </a:r>
            <a:endParaRPr kumimoji="1" lang="ja-JP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5763" y="396875"/>
            <a:ext cx="7488237" cy="598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87313"/>
            <a:ext cx="7772400" cy="1109662"/>
          </a:xfrm>
        </p:spPr>
        <p:txBody>
          <a:bodyPr/>
          <a:lstStyle/>
          <a:p>
            <a:r>
              <a:rPr lang="en-US" altLang="ja-JP" sz="3200" b="1" u="sng" dirty="0">
                <a:latin typeface="Comic Sans MS" pitchFamily="66" charset="0"/>
              </a:rPr>
              <a:t>Output optics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708775" y="5756275"/>
            <a:ext cx="658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>
                <a:cs typeface="Arial" charset="0"/>
              </a:rPr>
              <a:t>OMC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6659563" y="5114925"/>
            <a:ext cx="1316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>
                <a:cs typeface="Arial" charset="0"/>
              </a:rPr>
              <a:t>Output MMT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50825" y="3440113"/>
            <a:ext cx="3562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u="sng">
                <a:latin typeface="Comic Sans MS" pitchFamily="66" charset="0"/>
              </a:rPr>
              <a:t>Components of output optics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592138" y="3857625"/>
            <a:ext cx="4540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output MMT, OMC module, control system,</a:t>
            </a:r>
          </a:p>
          <a:p>
            <a:r>
              <a:rPr lang="en-US" altLang="ja-JP"/>
              <a:t>PD (refl, trans), beam dumper,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250825" y="4629150"/>
            <a:ext cx="1365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u="sng">
                <a:latin typeface="Comic Sans MS" pitchFamily="66" charset="0"/>
              </a:rPr>
              <a:t>Interface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592138" y="5046663"/>
            <a:ext cx="42100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MIR: surface error requirement of TMs</a:t>
            </a:r>
          </a:p>
          <a:p>
            <a:r>
              <a:rPr lang="en-US" altLang="ja-JP"/>
              <a:t>VAC/FCL: MMT length</a:t>
            </a:r>
          </a:p>
          <a:p>
            <a:r>
              <a:rPr lang="en-US" altLang="ja-JP"/>
              <a:t>VIS: OMC suspension design</a:t>
            </a:r>
          </a:p>
          <a:p>
            <a:r>
              <a:rPr lang="en-US" altLang="ja-JP"/>
              <a:t>MIF: modulation depth/freq, DC readout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250825" y="1074738"/>
            <a:ext cx="900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u="sng">
                <a:latin typeface="Comic Sans MS" pitchFamily="66" charset="0"/>
              </a:rPr>
              <a:t>Scope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592138" y="1492250"/>
            <a:ext cx="4946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Establish the DC readout scheme that realizes </a:t>
            </a:r>
          </a:p>
          <a:p>
            <a:r>
              <a:rPr lang="en-US" altLang="ja-JP"/>
              <a:t>BAE w/excess shot noise of less than 5%.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11" name="Group 139"/>
          <p:cNvGraphicFramePr>
            <a:graphicFrameLocks noGrp="1"/>
          </p:cNvGraphicFramePr>
          <p:nvPr/>
        </p:nvGraphicFramePr>
        <p:xfrm>
          <a:off x="1418543" y="1044653"/>
          <a:ext cx="6306914" cy="4495210"/>
        </p:xfrm>
        <a:graphic>
          <a:graphicData uri="http://schemas.openxmlformats.org/drawingml/2006/table">
            <a:tbl>
              <a:tblPr/>
              <a:tblGrid>
                <a:gridCol w="3755618"/>
                <a:gridCol w="836416"/>
                <a:gridCol w="857440"/>
                <a:gridCol w="857440"/>
              </a:tblGrid>
              <a:tr h="5939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Items</a:t>
                      </a:r>
                    </a:p>
                  </a:txBody>
                  <a:tcPr marL="86495" marR="86495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iLCGT</a:t>
                      </a:r>
                      <a:endParaRPr kumimoji="1" lang="en-US" altLang="ja-JP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ＭＳ Ｐゴシック" charset="-128"/>
                      </a:endParaRPr>
                    </a:p>
                  </a:txBody>
                  <a:tcPr marL="86495" marR="86495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bLCGT</a:t>
                      </a:r>
                      <a:endParaRPr kumimoji="1" lang="en-US" altLang="ja-JP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ＭＳ Ｐゴシック" charset="-128"/>
                      </a:endParaRPr>
                    </a:p>
                  </a:txBody>
                  <a:tcPr marL="86495" marR="86495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Presen-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tation</a:t>
                      </a:r>
                    </a:p>
                  </a:txBody>
                  <a:tcPr marL="86495" marR="86495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4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7188" algn="l"/>
                        </a:tabLst>
                      </a:pPr>
                      <a:r>
                        <a:rPr kumimoji="1" lang="en-US" altLang="ja-JP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(a)	Laser Room</a:t>
                      </a:r>
                    </a:p>
                  </a:txBody>
                  <a:tcPr marL="86495" marR="86495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◎</a:t>
                      </a:r>
                    </a:p>
                  </a:txBody>
                  <a:tcPr marL="86495" marR="86495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○</a:t>
                      </a:r>
                    </a:p>
                  </a:txBody>
                  <a:tcPr marL="86495" marR="86495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Yes</a:t>
                      </a:r>
                    </a:p>
                  </a:txBody>
                  <a:tcPr marL="86495" marR="86495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7188" algn="l"/>
                        </a:tabLst>
                      </a:pPr>
                      <a:r>
                        <a:rPr kumimoji="1" lang="en-US" altLang="ja-JP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(b)	Input Optics</a:t>
                      </a:r>
                    </a:p>
                  </a:txBody>
                  <a:tcPr marL="86495" marR="86495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◎</a:t>
                      </a:r>
                    </a:p>
                  </a:txBody>
                  <a:tcPr marL="86495" marR="86495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◎</a:t>
                      </a:r>
                    </a:p>
                  </a:txBody>
                  <a:tcPr marL="86495" marR="86495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Yes</a:t>
                      </a:r>
                    </a:p>
                  </a:txBody>
                  <a:tcPr marL="86495" marR="86495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4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7188" algn="l"/>
                        </a:tabLst>
                      </a:pPr>
                      <a:r>
                        <a:rPr kumimoji="1" lang="en-US" altLang="ja-JP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(c)	Mode Cleaner</a:t>
                      </a:r>
                    </a:p>
                  </a:txBody>
                  <a:tcPr marL="86495" marR="86495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◎</a:t>
                      </a:r>
                    </a:p>
                  </a:txBody>
                  <a:tcPr marL="86495" marR="86495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○</a:t>
                      </a:r>
                    </a:p>
                  </a:txBody>
                  <a:tcPr marL="86495" marR="86495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Yes</a:t>
                      </a:r>
                    </a:p>
                  </a:txBody>
                  <a:tcPr marL="86495" marR="86495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4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7188" algn="l"/>
                        </a:tabLst>
                      </a:pPr>
                      <a:r>
                        <a:rPr kumimoji="1" lang="en-US" altLang="ja-JP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(d)	Mode Matching Telescope</a:t>
                      </a:r>
                    </a:p>
                  </a:txBody>
                  <a:tcPr marL="86495" marR="86495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◎</a:t>
                      </a:r>
                    </a:p>
                  </a:txBody>
                  <a:tcPr marL="86495" marR="86495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○</a:t>
                      </a:r>
                    </a:p>
                  </a:txBody>
                  <a:tcPr marL="86495" marR="86495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Yes</a:t>
                      </a:r>
                    </a:p>
                  </a:txBody>
                  <a:tcPr marL="86495" marR="86495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4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7188" algn="l"/>
                        </a:tabLst>
                      </a:pPr>
                      <a:r>
                        <a:rPr kumimoji="1" lang="en-US" altLang="ja-JP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(e)	Isolator</a:t>
                      </a:r>
                    </a:p>
                  </a:txBody>
                  <a:tcPr marL="86495" marR="86495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◎</a:t>
                      </a:r>
                    </a:p>
                  </a:txBody>
                  <a:tcPr marL="86495" marR="86495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○</a:t>
                      </a:r>
                    </a:p>
                  </a:txBody>
                  <a:tcPr marL="86495" marR="86495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Yes</a:t>
                      </a:r>
                    </a:p>
                  </a:txBody>
                  <a:tcPr marL="86495" marR="86495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9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7188" algn="l"/>
                        </a:tabLst>
                      </a:pPr>
                      <a:r>
                        <a:rPr kumimoji="1" lang="en-US" altLang="ja-JP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(f)	Output Optics*</a:t>
                      </a:r>
                    </a:p>
                  </a:txBody>
                  <a:tcPr marL="86495" marR="86495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◎</a:t>
                      </a:r>
                    </a:p>
                  </a:txBody>
                  <a:tcPr marL="86495" marR="86495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◎</a:t>
                      </a:r>
                    </a:p>
                  </a:txBody>
                  <a:tcPr marL="86495" marR="86495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No</a:t>
                      </a:r>
                    </a:p>
                  </a:txBody>
                  <a:tcPr marL="86495" marR="86495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7188" algn="l"/>
                        </a:tabLst>
                      </a:pPr>
                      <a:r>
                        <a:rPr kumimoji="1" lang="en-US" altLang="ja-JP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(g)	Output Mode Cleaner</a:t>
                      </a:r>
                    </a:p>
                  </a:txBody>
                  <a:tcPr marL="86495" marR="86495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－　</a:t>
                      </a:r>
                    </a:p>
                  </a:txBody>
                  <a:tcPr marL="86495" marR="86495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◎</a:t>
                      </a:r>
                    </a:p>
                  </a:txBody>
                  <a:tcPr marL="86495" marR="86495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Yes</a:t>
                      </a:r>
                    </a:p>
                  </a:txBody>
                  <a:tcPr marL="86495" marR="86495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7188" algn="l"/>
                        </a:tabLst>
                      </a:pPr>
                      <a:r>
                        <a:rPr kumimoji="1" lang="en-US" altLang="ja-JP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(h)	Photo Detector</a:t>
                      </a:r>
                    </a:p>
                  </a:txBody>
                  <a:tcPr marL="86495" marR="86495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◎</a:t>
                      </a:r>
                    </a:p>
                  </a:txBody>
                  <a:tcPr marL="86495" marR="86495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◎</a:t>
                      </a:r>
                    </a:p>
                  </a:txBody>
                  <a:tcPr marL="86495" marR="86495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No</a:t>
                      </a:r>
                    </a:p>
                  </a:txBody>
                  <a:tcPr marL="86495" marR="86495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4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7188" algn="l"/>
                        </a:tabLst>
                      </a:pPr>
                      <a:r>
                        <a:rPr kumimoji="1" lang="en-US" altLang="ja-JP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(</a:t>
                      </a:r>
                      <a:r>
                        <a:rPr kumimoji="1" lang="en-US" altLang="ja-JP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i</a:t>
                      </a:r>
                      <a:r>
                        <a:rPr kumimoji="1" lang="en-US" altLang="ja-JP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)	Beam Shutter</a:t>
                      </a:r>
                    </a:p>
                  </a:txBody>
                  <a:tcPr marL="86495" marR="86495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◎</a:t>
                      </a:r>
                    </a:p>
                  </a:txBody>
                  <a:tcPr marL="86495" marR="86495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○</a:t>
                      </a:r>
                    </a:p>
                  </a:txBody>
                  <a:tcPr marL="86495" marR="86495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Yes</a:t>
                      </a:r>
                    </a:p>
                  </a:txBody>
                  <a:tcPr marL="86495" marR="86495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4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7188" algn="l"/>
                        </a:tabLst>
                      </a:pPr>
                      <a:r>
                        <a:rPr kumimoji="1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(j)	Green Laser</a:t>
                      </a:r>
                    </a:p>
                  </a:txBody>
                  <a:tcPr marL="86495" marR="86495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◎</a:t>
                      </a:r>
                    </a:p>
                  </a:txBody>
                  <a:tcPr marL="86495" marR="86495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○</a:t>
                      </a:r>
                    </a:p>
                  </a:txBody>
                  <a:tcPr marL="86495" marR="86495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Yes</a:t>
                      </a:r>
                    </a:p>
                  </a:txBody>
                  <a:tcPr marL="86495" marR="86495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25" name="Text Box 53"/>
          <p:cNvSpPr txBox="1">
            <a:spLocks noChangeArrowheads="1"/>
          </p:cNvSpPr>
          <p:nvPr/>
        </p:nvSpPr>
        <p:spPr bwMode="auto">
          <a:xfrm>
            <a:off x="1403648" y="5612061"/>
            <a:ext cx="56156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896938">
              <a:tabLst>
                <a:tab pos="2420938" algn="l"/>
                <a:tab pos="4667250" algn="l"/>
              </a:tabLst>
            </a:pPr>
            <a:r>
              <a:rPr lang="en-US" altLang="ja-JP" sz="1600" dirty="0"/>
              <a:t>◎ </a:t>
            </a:r>
            <a:r>
              <a:rPr lang="en-US" altLang="ja-JP" sz="1600" dirty="0">
                <a:latin typeface="Century" pitchFamily="18" charset="0"/>
              </a:rPr>
              <a:t>develop or modify</a:t>
            </a:r>
            <a:r>
              <a:rPr lang="en-US" altLang="ja-JP" sz="1600" dirty="0"/>
              <a:t>	○ </a:t>
            </a:r>
            <a:r>
              <a:rPr lang="en-US" altLang="ja-JP" sz="1600" dirty="0">
                <a:latin typeface="Century" pitchFamily="18" charset="0"/>
              </a:rPr>
              <a:t>same as </a:t>
            </a:r>
            <a:r>
              <a:rPr lang="en-US" altLang="ja-JP" sz="1600" dirty="0" err="1">
                <a:latin typeface="Century" pitchFamily="18" charset="0"/>
              </a:rPr>
              <a:t>iLCGT</a:t>
            </a:r>
            <a:r>
              <a:rPr lang="en-US" altLang="ja-JP" sz="1600" dirty="0"/>
              <a:t>	</a:t>
            </a:r>
            <a:r>
              <a:rPr lang="ja-JP" altLang="en-US" sz="1600" dirty="0" smtClean="0"/>
              <a:t>－ </a:t>
            </a:r>
            <a:r>
              <a:rPr lang="en-US" altLang="ja-JP" sz="1600" dirty="0">
                <a:latin typeface="Century" pitchFamily="18" charset="0"/>
              </a:rPr>
              <a:t>none</a:t>
            </a:r>
          </a:p>
        </p:txBody>
      </p:sp>
      <p:sp>
        <p:nvSpPr>
          <p:cNvPr id="3126" name="Text Box 54"/>
          <p:cNvSpPr txBox="1">
            <a:spLocks noChangeArrowheads="1"/>
          </p:cNvSpPr>
          <p:nvPr/>
        </p:nvSpPr>
        <p:spPr bwMode="auto">
          <a:xfrm>
            <a:off x="1403648" y="5900762"/>
            <a:ext cx="3477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latin typeface="Century" pitchFamily="18" charset="0"/>
              </a:rPr>
              <a:t>Output </a:t>
            </a:r>
            <a:r>
              <a:rPr lang="en-US" altLang="ja-JP" sz="1600" dirty="0">
                <a:latin typeface="Century" pitchFamily="18" charset="0"/>
              </a:rPr>
              <a:t>Optics*  </a:t>
            </a:r>
            <a:r>
              <a:rPr lang="en-US" altLang="ja-JP" sz="1600" dirty="0" smtClean="0">
                <a:latin typeface="Century" pitchFamily="18" charset="0"/>
              </a:rPr>
              <a:t>AOS prepares too.</a:t>
            </a:r>
            <a:endParaRPr lang="en-US" altLang="ja-JP" sz="1600" dirty="0">
              <a:latin typeface="Century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0"/>
            <a:ext cx="9144000" cy="764704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r>
              <a:rPr lang="en-US" altLang="ja-JP" sz="2400" dirty="0" smtClean="0">
                <a:solidFill>
                  <a:srgbClr val="002060"/>
                </a:solidFill>
                <a:latin typeface="Century" pitchFamily="18" charset="0"/>
              </a:rPr>
              <a:t>Item Lists [1/2]</a:t>
            </a:r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Jan.24, 2012</a:t>
            </a:r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0B9EDC-EE50-44D2-AB19-DE08211DFC44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en-US" altLang="ja-JP" dirty="0" smtClean="0"/>
              <a:t>IOO Type A Review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050" y="568325"/>
            <a:ext cx="2216150" cy="467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395288" y="1693863"/>
            <a:ext cx="1101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b="1">
                <a:latin typeface="Comic Sans MS" pitchFamily="66" charset="0"/>
                <a:cs typeface="Arial" charset="0"/>
              </a:rPr>
              <a:t>from PRC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471488" y="1160463"/>
            <a:ext cx="1090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b="1">
                <a:latin typeface="Comic Sans MS" pitchFamily="66" charset="0"/>
                <a:cs typeface="Arial" charset="0"/>
              </a:rPr>
              <a:t>R=1680m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471488" y="398463"/>
            <a:ext cx="1090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b="1">
                <a:latin typeface="Comic Sans MS" pitchFamily="66" charset="0"/>
                <a:cs typeface="Arial" charset="0"/>
              </a:rPr>
              <a:t>R=1870m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615950" y="4071938"/>
            <a:ext cx="1416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b="1">
                <a:latin typeface="Comic Sans MS" pitchFamily="66" charset="0"/>
                <a:cs typeface="Arial" charset="0"/>
              </a:rPr>
              <a:t>SR3; R=25m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468313" y="2608263"/>
            <a:ext cx="1628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b="1">
                <a:latin typeface="Comic Sans MS" pitchFamily="66" charset="0"/>
                <a:cs typeface="Arial" charset="0"/>
              </a:rPr>
              <a:t>SR2; R=-2.8m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539750" y="4529138"/>
            <a:ext cx="1595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b="1">
                <a:latin typeface="Comic Sans MS" pitchFamily="66" charset="0"/>
                <a:cs typeface="Arial" charset="0"/>
              </a:rPr>
              <a:t>SRM; R=305m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1420813" y="5008563"/>
            <a:ext cx="12557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b="1">
                <a:latin typeface="Comic Sans MS" pitchFamily="66" charset="0"/>
                <a:cs typeface="Arial" charset="0"/>
              </a:rPr>
              <a:t>to OMMT</a:t>
            </a:r>
          </a:p>
          <a:p>
            <a:r>
              <a:rPr lang="en-US" altLang="ja-JP" sz="1600" b="1">
                <a:latin typeface="Comic Sans MS" pitchFamily="66" charset="0"/>
                <a:cs typeface="Arial" charset="0"/>
              </a:rPr>
              <a:t>  and OMC</a:t>
            </a:r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 flipH="1">
            <a:off x="1768475" y="2943225"/>
            <a:ext cx="457200" cy="842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1311275" y="3148013"/>
            <a:ext cx="588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b="1">
                <a:latin typeface="Comic Sans MS" pitchFamily="66" charset="0"/>
                <a:cs typeface="Arial" charset="0"/>
              </a:rPr>
              <a:t>11m</a:t>
            </a: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250825" y="5661025"/>
            <a:ext cx="3927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>
                <a:latin typeface="Comic Sans MS" pitchFamily="66" charset="0"/>
                <a:cs typeface="Arial" charset="0"/>
              </a:rPr>
              <a:t>(</a:t>
            </a:r>
            <a:r>
              <a:rPr lang="en-US" altLang="ja-JP" sz="2000">
                <a:latin typeface="Comic Sans MS" pitchFamily="66" charset="0"/>
                <a:cs typeface="Arial" charset="0"/>
              </a:rPr>
              <a:t>w</a:t>
            </a:r>
            <a:r>
              <a:rPr lang="en-US" altLang="ja-JP" sz="1200">
                <a:latin typeface="Comic Sans MS" pitchFamily="66" charset="0"/>
                <a:cs typeface="Arial" charset="0"/>
              </a:rPr>
              <a:t>SRM</a:t>
            </a:r>
            <a:r>
              <a:rPr lang="en-US" altLang="ja-JP" sz="1600">
                <a:latin typeface="Comic Sans MS" pitchFamily="66" charset="0"/>
                <a:cs typeface="Arial" charset="0"/>
              </a:rPr>
              <a:t>=4.0mm, </a:t>
            </a:r>
            <a:r>
              <a:rPr lang="en-US" altLang="ja-JP" sz="2000">
                <a:latin typeface="Comic Sans MS" pitchFamily="66" charset="0"/>
                <a:cs typeface="Arial" charset="0"/>
              </a:rPr>
              <a:t>w</a:t>
            </a:r>
            <a:r>
              <a:rPr lang="en-US" altLang="ja-JP" sz="1200">
                <a:latin typeface="Comic Sans MS" pitchFamily="66" charset="0"/>
                <a:cs typeface="Arial" charset="0"/>
              </a:rPr>
              <a:t>SR2</a:t>
            </a:r>
            <a:r>
              <a:rPr lang="en-US" altLang="ja-JP" sz="1600">
                <a:latin typeface="Comic Sans MS" pitchFamily="66" charset="0"/>
                <a:cs typeface="Arial" charset="0"/>
              </a:rPr>
              <a:t>=4.0mcm, </a:t>
            </a:r>
          </a:p>
          <a:p>
            <a:r>
              <a:rPr lang="en-US" altLang="ja-JP" sz="1600">
                <a:latin typeface="Comic Sans MS" pitchFamily="66" charset="0"/>
                <a:cs typeface="Arial" charset="0"/>
              </a:rPr>
              <a:t> </a:t>
            </a:r>
            <a:r>
              <a:rPr lang="en-US" altLang="ja-JP" sz="2000">
                <a:latin typeface="Comic Sans MS" pitchFamily="66" charset="0"/>
                <a:cs typeface="Arial" charset="0"/>
              </a:rPr>
              <a:t>w</a:t>
            </a:r>
            <a:r>
              <a:rPr lang="en-US" altLang="ja-JP" sz="1200">
                <a:latin typeface="Comic Sans MS" pitchFamily="66" charset="0"/>
                <a:cs typeface="Arial" charset="0"/>
              </a:rPr>
              <a:t>SR3</a:t>
            </a:r>
            <a:r>
              <a:rPr lang="en-US" altLang="ja-JP" sz="1600">
                <a:latin typeface="Comic Sans MS" pitchFamily="66" charset="0"/>
                <a:cs typeface="Arial" charset="0"/>
              </a:rPr>
              <a:t>=36mm, </a:t>
            </a:r>
            <a:r>
              <a:rPr lang="en-US" altLang="ja-JP" sz="2000">
                <a:latin typeface="Comic Sans MS" pitchFamily="66" charset="0"/>
                <a:cs typeface="Arial" charset="0"/>
              </a:rPr>
              <a:t>w</a:t>
            </a:r>
            <a:r>
              <a:rPr lang="en-US" altLang="ja-JP" sz="1200">
                <a:latin typeface="Comic Sans MS" pitchFamily="66" charset="0"/>
                <a:cs typeface="Arial" charset="0"/>
              </a:rPr>
              <a:t>ITM</a:t>
            </a:r>
            <a:r>
              <a:rPr lang="en-US" altLang="ja-JP" sz="1600">
                <a:latin typeface="Comic Sans MS" pitchFamily="66" charset="0"/>
                <a:cs typeface="Arial" charset="0"/>
              </a:rPr>
              <a:t>=35mm, </a:t>
            </a:r>
            <a:r>
              <a:rPr lang="en-US" altLang="ja-JP" sz="2000">
                <a:latin typeface="Symbol" pitchFamily="18" charset="2"/>
                <a:cs typeface="Arial" charset="0"/>
              </a:rPr>
              <a:t>h</a:t>
            </a:r>
            <a:r>
              <a:rPr lang="en-US" altLang="ja-JP" sz="1000">
                <a:latin typeface="Comic Sans MS" pitchFamily="66" charset="0"/>
                <a:cs typeface="Arial" charset="0"/>
              </a:rPr>
              <a:t>SRC</a:t>
            </a:r>
            <a:r>
              <a:rPr lang="en-US" altLang="ja-JP" sz="1600">
                <a:latin typeface="Comic Sans MS" pitchFamily="66" charset="0"/>
                <a:cs typeface="Arial" charset="0"/>
              </a:rPr>
              <a:t>=20deg)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87313"/>
            <a:ext cx="7772400" cy="1109662"/>
          </a:xfrm>
        </p:spPr>
        <p:txBody>
          <a:bodyPr/>
          <a:lstStyle/>
          <a:p>
            <a:r>
              <a:rPr lang="en-US" altLang="ja-JP" sz="3200" b="1" u="sng">
                <a:latin typeface="Comic Sans MS" pitchFamily="66" charset="0"/>
              </a:rPr>
              <a:t>OMC requirement</a:t>
            </a:r>
          </a:p>
        </p:txBody>
      </p:sp>
      <p:pic>
        <p:nvPicPr>
          <p:cNvPr id="3094" name="Picture 22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1225" y="1770063"/>
            <a:ext cx="1782763" cy="2133600"/>
          </a:xfrm>
          <a:prstGeom prst="rect">
            <a:avLst/>
          </a:prstGeom>
          <a:noFill/>
        </p:spPr>
      </p:pic>
      <p:pic>
        <p:nvPicPr>
          <p:cNvPr id="3095" name="Picture 23" descr="cleanT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7163" y="2778125"/>
            <a:ext cx="1222375" cy="1222375"/>
          </a:xfrm>
          <a:prstGeom prst="rect">
            <a:avLst/>
          </a:prstGeom>
          <a:noFill/>
        </p:spPr>
      </p:pic>
      <p:pic>
        <p:nvPicPr>
          <p:cNvPr id="3096" name="Picture 24" descr="junkTE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7700" y="1770063"/>
            <a:ext cx="1222375" cy="1222375"/>
          </a:xfrm>
          <a:prstGeom prst="rect">
            <a:avLst/>
          </a:prstGeom>
          <a:noFill/>
        </p:spPr>
      </p:pic>
      <p:sp>
        <p:nvSpPr>
          <p:cNvPr id="3097" name="Line 25"/>
          <p:cNvSpPr>
            <a:spLocks noChangeShapeType="1"/>
          </p:cNvSpPr>
          <p:nvPr/>
        </p:nvSpPr>
        <p:spPr bwMode="auto">
          <a:xfrm flipV="1">
            <a:off x="5567363" y="1858963"/>
            <a:ext cx="903287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auto">
          <a:xfrm flipV="1">
            <a:off x="7194550" y="3370263"/>
            <a:ext cx="735013" cy="2016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099" name="Line 27"/>
          <p:cNvSpPr>
            <a:spLocks noChangeShapeType="1"/>
          </p:cNvSpPr>
          <p:nvPr/>
        </p:nvSpPr>
        <p:spPr bwMode="auto">
          <a:xfrm>
            <a:off x="6689725" y="1625600"/>
            <a:ext cx="0" cy="360363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100" name="Line 28"/>
          <p:cNvSpPr>
            <a:spLocks noChangeShapeType="1"/>
          </p:cNvSpPr>
          <p:nvPr/>
        </p:nvSpPr>
        <p:spPr bwMode="auto">
          <a:xfrm>
            <a:off x="7050088" y="3281363"/>
            <a:ext cx="0" cy="360362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4348163" y="3009900"/>
            <a:ext cx="1552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1600">
                <a:solidFill>
                  <a:srgbClr val="000000"/>
                </a:solidFill>
                <a:latin typeface="Comic Sans MS" pitchFamily="66" charset="0"/>
              </a:rPr>
              <a:t>with junk light</a:t>
            </a:r>
          </a:p>
          <a:p>
            <a:pPr algn="ctr"/>
            <a:r>
              <a:rPr lang="en-US" altLang="ja-JP" sz="1600">
                <a:solidFill>
                  <a:srgbClr val="000000"/>
                </a:solidFill>
                <a:latin typeface="Comic Sans MS" pitchFamily="66" charset="0"/>
              </a:rPr>
              <a:t>(unfiltered)</a:t>
            </a:r>
          </a:p>
        </p:txBody>
      </p: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7850188" y="2457450"/>
            <a:ext cx="1258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1600">
                <a:solidFill>
                  <a:srgbClr val="000000"/>
                </a:solidFill>
                <a:latin typeface="Comic Sans MS" pitchFamily="66" charset="0"/>
              </a:rPr>
              <a:t>（</a:t>
            </a:r>
            <a:r>
              <a:rPr lang="en-US" altLang="ja-JP" sz="1600">
                <a:solidFill>
                  <a:srgbClr val="000000"/>
                </a:solidFill>
                <a:latin typeface="Comic Sans MS" pitchFamily="66" charset="0"/>
              </a:rPr>
              <a:t>filtered </a:t>
            </a:r>
            <a:r>
              <a:rPr lang="ja-JP" altLang="en-US" sz="1600">
                <a:solidFill>
                  <a:srgbClr val="000000"/>
                </a:solidFill>
                <a:latin typeface="Comic Sans MS" pitchFamily="66" charset="0"/>
              </a:rPr>
              <a:t>） </a:t>
            </a:r>
          </a:p>
        </p:txBody>
      </p:sp>
      <p:sp>
        <p:nvSpPr>
          <p:cNvPr id="3103" name="Text Box 31"/>
          <p:cNvSpPr txBox="1">
            <a:spLocks noChangeArrowheads="1"/>
          </p:cNvSpPr>
          <p:nvPr/>
        </p:nvSpPr>
        <p:spPr bwMode="auto">
          <a:xfrm>
            <a:off x="7167563" y="1770063"/>
            <a:ext cx="709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333399"/>
                </a:solidFill>
                <a:latin typeface="Comic Sans MS" pitchFamily="66" charset="0"/>
              </a:rPr>
              <a:t>OMC</a:t>
            </a:r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6211888" y="3916363"/>
            <a:ext cx="15065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b="1">
                <a:solidFill>
                  <a:srgbClr val="333399"/>
                </a:solidFill>
                <a:latin typeface="Comic Sans MS" pitchFamily="66" charset="0"/>
              </a:rPr>
              <a:t>Photo-detector</a:t>
            </a: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5838825" y="1084263"/>
            <a:ext cx="1219200" cy="609600"/>
          </a:xfrm>
          <a:prstGeom prst="rect">
            <a:avLst/>
          </a:prstGeom>
          <a:noFill/>
          <a:ln w="254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 sz="2000" b="1">
                <a:solidFill>
                  <a:srgbClr val="FF9933"/>
                </a:solidFill>
                <a:latin typeface="Comic Sans MS" pitchFamily="66" charset="0"/>
                <a:cs typeface="Arial" charset="0"/>
              </a:rPr>
              <a:t>IFO</a:t>
            </a:r>
          </a:p>
        </p:txBody>
      </p:sp>
      <p:sp>
        <p:nvSpPr>
          <p:cNvPr id="3106" name="Text Box 34"/>
          <p:cNvSpPr txBox="1">
            <a:spLocks noChangeArrowheads="1"/>
          </p:cNvSpPr>
          <p:nvPr/>
        </p:nvSpPr>
        <p:spPr bwMode="auto">
          <a:xfrm>
            <a:off x="4067175" y="4470400"/>
            <a:ext cx="4937125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95300" indent="-495300">
              <a:lnSpc>
                <a:spcPct val="120000"/>
              </a:lnSpc>
              <a:buFontTx/>
              <a:buAutoNum type="romanLcParenBoth"/>
            </a:pPr>
            <a:r>
              <a:rPr lang="en-US" altLang="ja-JP" sz="2400" b="1">
                <a:solidFill>
                  <a:schemeClr val="hlink"/>
                </a:solidFill>
                <a:latin typeface="Comic Sans MS" pitchFamily="66" charset="0"/>
                <a:cs typeface="Arial" charset="0"/>
              </a:rPr>
              <a:t> 97+% TEM00 transmission</a:t>
            </a:r>
          </a:p>
          <a:p>
            <a:pPr marL="495300" indent="-495300">
              <a:lnSpc>
                <a:spcPct val="120000"/>
              </a:lnSpc>
              <a:buFontTx/>
              <a:buAutoNum type="romanLcParenBoth"/>
            </a:pPr>
            <a:r>
              <a:rPr lang="en-US" altLang="ja-JP" sz="2400" b="1">
                <a:solidFill>
                  <a:schemeClr val="hlink"/>
                </a:solidFill>
                <a:latin typeface="Comic Sans MS" pitchFamily="66" charset="0"/>
                <a:cs typeface="Arial" charset="0"/>
              </a:rPr>
              <a:t> 70+dB 16MHz SB reduction</a:t>
            </a:r>
          </a:p>
          <a:p>
            <a:pPr marL="495300" indent="-495300">
              <a:lnSpc>
                <a:spcPct val="120000"/>
              </a:lnSpc>
              <a:buFontTx/>
              <a:buAutoNum type="romanLcParenBoth"/>
            </a:pPr>
            <a:r>
              <a:rPr lang="en-US" altLang="ja-JP" sz="2400" b="1">
                <a:solidFill>
                  <a:schemeClr val="hlink"/>
                </a:solidFill>
                <a:latin typeface="Comic Sans MS" pitchFamily="66" charset="0"/>
                <a:cs typeface="Arial" charset="0"/>
              </a:rPr>
              <a:t> 40+dB HOM reduction</a:t>
            </a:r>
          </a:p>
        </p:txBody>
      </p:sp>
      <p:sp>
        <p:nvSpPr>
          <p:cNvPr id="3107" name="Text Box 35"/>
          <p:cNvSpPr txBox="1">
            <a:spLocks noChangeArrowheads="1"/>
          </p:cNvSpPr>
          <p:nvPr/>
        </p:nvSpPr>
        <p:spPr bwMode="auto">
          <a:xfrm>
            <a:off x="7308850" y="5954713"/>
            <a:ext cx="1541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hlink"/>
                </a:solidFill>
                <a:latin typeface="Comic Sans MS" pitchFamily="66" charset="0"/>
              </a:rPr>
              <a:t>(preliminary)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684213" y="87313"/>
            <a:ext cx="7772400" cy="1109662"/>
          </a:xfrm>
        </p:spPr>
        <p:txBody>
          <a:bodyPr/>
          <a:lstStyle/>
          <a:p>
            <a:r>
              <a:rPr lang="en-US" altLang="ja-JP" sz="3200" b="1" u="sng">
                <a:latin typeface="Comic Sans MS" pitchFamily="66" charset="0"/>
              </a:rPr>
              <a:t>OMC design</a:t>
            </a:r>
          </a:p>
        </p:txBody>
      </p:sp>
      <p:graphicFrame>
        <p:nvGraphicFramePr>
          <p:cNvPr id="4274" name="Group 178"/>
          <p:cNvGraphicFramePr>
            <a:graphicFrameLocks noGrp="1"/>
          </p:cNvGraphicFramePr>
          <p:nvPr/>
        </p:nvGraphicFramePr>
        <p:xfrm>
          <a:off x="323850" y="1125538"/>
          <a:ext cx="8497888" cy="1223964"/>
        </p:xfrm>
        <a:graphic>
          <a:graphicData uri="http://schemas.openxmlformats.org/drawingml/2006/table">
            <a:tbl>
              <a:tblPr/>
              <a:tblGrid>
                <a:gridCol w="708025"/>
                <a:gridCol w="708025"/>
                <a:gridCol w="709613"/>
                <a:gridCol w="708025"/>
                <a:gridCol w="706437"/>
                <a:gridCol w="709613"/>
                <a:gridCol w="708025"/>
                <a:gridCol w="706437"/>
                <a:gridCol w="709613"/>
                <a:gridCol w="708025"/>
                <a:gridCol w="708025"/>
                <a:gridCol w="708025"/>
              </a:tblGrid>
              <a:tr h="407988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charset="-128"/>
                        </a:rPr>
                        <a:t>RF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charset="-128"/>
                        </a:rPr>
                        <a:t>DC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charset="-128"/>
                        </a:rPr>
                        <a:t>TEM00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charset="-128"/>
                        </a:rPr>
                        <a:t>TEM20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charset="-128"/>
                        </a:rPr>
                        <a:t>TEM02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charset="-128"/>
                        </a:rPr>
                        <a:t>TEM40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charset="-128"/>
                        </a:rPr>
                        <a:t>TEM04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charset="-128"/>
                        </a:rPr>
                        <a:t>TEM22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charset="-128"/>
                        </a:rPr>
                        <a:t>TEM00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charset="-128"/>
                        </a:rPr>
                        <a:t>TEM20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charset="-128"/>
                        </a:rPr>
                        <a:t>TEM02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charset="-128"/>
                        </a:rPr>
                        <a:t>TEM40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charset="-128"/>
                        </a:rPr>
                        <a:t>TEM04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charset="-128"/>
                        </a:rPr>
                        <a:t>TEM22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ＭＳ Ｐゴシック" charset="-128"/>
                        </a:rPr>
                        <a:t>72mW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charset="-128"/>
                        </a:rPr>
                        <a:t>0.7mW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charset="-128"/>
                        </a:rPr>
                        <a:t>0.7mW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charset="-128"/>
                        </a:rPr>
                        <a:t>0.5mW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charset="-128"/>
                        </a:rPr>
                        <a:t>0.5mW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charset="-128"/>
                        </a:rPr>
                        <a:t>0.3mW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charset="-128"/>
                        </a:rPr>
                        <a:t>2.2mW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ＭＳ Ｐゴシック" charset="-128"/>
                        </a:rPr>
                        <a:t>0.15W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ＭＳ Ｐゴシック" charset="-128"/>
                        </a:rPr>
                        <a:t>0.15W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charset="-128"/>
                        </a:rPr>
                        <a:t>13mW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charset="-128"/>
                        </a:rPr>
                        <a:t>13mW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charset="-128"/>
                        </a:rPr>
                        <a:t>8.7mW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78" name="Text Box 182"/>
          <p:cNvSpPr txBox="1">
            <a:spLocks noChangeArrowheads="1"/>
          </p:cNvSpPr>
          <p:nvPr/>
        </p:nvSpPr>
        <p:spPr bwMode="auto">
          <a:xfrm>
            <a:off x="7570788" y="2371725"/>
            <a:ext cx="1393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>
                <a:latin typeface="Comic Sans MS" pitchFamily="66" charset="0"/>
                <a:cs typeface="Arial" charset="0"/>
              </a:rPr>
              <a:t>(preliminary)</a:t>
            </a:r>
          </a:p>
        </p:txBody>
      </p:sp>
      <p:sp>
        <p:nvSpPr>
          <p:cNvPr id="4279" name="Text Box 183"/>
          <p:cNvSpPr txBox="1">
            <a:spLocks noChangeArrowheads="1"/>
          </p:cNvSpPr>
          <p:nvPr/>
        </p:nvSpPr>
        <p:spPr bwMode="auto">
          <a:xfrm>
            <a:off x="6731000" y="747713"/>
            <a:ext cx="2233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>
                <a:latin typeface="Comic Sans MS" pitchFamily="66" charset="0"/>
              </a:rPr>
              <a:t>* TM loss: 41ppm/49ppm</a:t>
            </a:r>
          </a:p>
        </p:txBody>
      </p:sp>
      <p:pic>
        <p:nvPicPr>
          <p:cNvPr id="4280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951163"/>
            <a:ext cx="4319588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81" name="Text Box 185"/>
          <p:cNvSpPr txBox="1">
            <a:spLocks noChangeArrowheads="1"/>
          </p:cNvSpPr>
          <p:nvPr/>
        </p:nvSpPr>
        <p:spPr bwMode="auto">
          <a:xfrm>
            <a:off x="1835150" y="5675313"/>
            <a:ext cx="19859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>
                <a:latin typeface="Comic Sans MS" pitchFamily="66" charset="0"/>
              </a:rPr>
              <a:t>Gouy phase of OMC (deg)</a:t>
            </a:r>
          </a:p>
        </p:txBody>
      </p:sp>
      <p:sp>
        <p:nvSpPr>
          <p:cNvPr id="4282" name="Text Box 186"/>
          <p:cNvSpPr txBox="1">
            <a:spLocks noChangeArrowheads="1"/>
          </p:cNvSpPr>
          <p:nvPr/>
        </p:nvSpPr>
        <p:spPr bwMode="auto">
          <a:xfrm>
            <a:off x="147638" y="2565400"/>
            <a:ext cx="1903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>
                <a:latin typeface="Comic Sans MS" pitchFamily="66" charset="0"/>
              </a:rPr>
              <a:t>distance to the nearest </a:t>
            </a:r>
          </a:p>
          <a:p>
            <a:r>
              <a:rPr lang="en-US" altLang="ja-JP" sz="1200">
                <a:latin typeface="Comic Sans MS" pitchFamily="66" charset="0"/>
              </a:rPr>
              <a:t>resonance (f/fBW)</a:t>
            </a:r>
          </a:p>
        </p:txBody>
      </p:sp>
      <p:sp>
        <p:nvSpPr>
          <p:cNvPr id="4283" name="Text Box 187"/>
          <p:cNvSpPr txBox="1">
            <a:spLocks noChangeArrowheads="1"/>
          </p:cNvSpPr>
          <p:nvPr/>
        </p:nvSpPr>
        <p:spPr bwMode="auto">
          <a:xfrm>
            <a:off x="1476375" y="5949950"/>
            <a:ext cx="269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>
                <a:latin typeface="Comic Sans MS" pitchFamily="66" charset="0"/>
              </a:rPr>
              <a:t>(L=</a:t>
            </a:r>
            <a:r>
              <a:rPr lang="en-US" altLang="ja-JP" sz="1400">
                <a:solidFill>
                  <a:schemeClr val="accent2"/>
                </a:solidFill>
                <a:latin typeface="Comic Sans MS" pitchFamily="66" charset="0"/>
              </a:rPr>
              <a:t>0.5m</a:t>
            </a:r>
            <a:r>
              <a:rPr lang="en-US" altLang="ja-JP" sz="1400">
                <a:latin typeface="Comic Sans MS" pitchFamily="66" charset="0"/>
              </a:rPr>
              <a:t>,</a:t>
            </a:r>
            <a:r>
              <a:rPr lang="en-US" altLang="ja-JP" sz="1400">
                <a:solidFill>
                  <a:schemeClr val="hlink"/>
                </a:solidFill>
                <a:latin typeface="Comic Sans MS" pitchFamily="66" charset="0"/>
              </a:rPr>
              <a:t>0.6m</a:t>
            </a:r>
            <a:r>
              <a:rPr lang="en-US" altLang="ja-JP" sz="1400">
                <a:latin typeface="Comic Sans MS" pitchFamily="66" charset="0"/>
              </a:rPr>
              <a:t>,</a:t>
            </a:r>
            <a:r>
              <a:rPr lang="en-US" altLang="ja-JP" sz="1400">
                <a:solidFill>
                  <a:srgbClr val="FF6600"/>
                </a:solidFill>
                <a:latin typeface="Comic Sans MS" pitchFamily="66" charset="0"/>
              </a:rPr>
              <a:t>0.7m</a:t>
            </a:r>
            <a:r>
              <a:rPr lang="en-US" altLang="ja-JP" sz="1400">
                <a:latin typeface="Comic Sans MS" pitchFamily="66" charset="0"/>
              </a:rPr>
              <a:t>,</a:t>
            </a:r>
            <a:r>
              <a:rPr lang="en-US" altLang="ja-JP" sz="1400">
                <a:solidFill>
                  <a:srgbClr val="FF0000"/>
                </a:solidFill>
                <a:latin typeface="Comic Sans MS" pitchFamily="66" charset="0"/>
              </a:rPr>
              <a:t>0.8m</a:t>
            </a:r>
            <a:r>
              <a:rPr lang="en-US" altLang="ja-JP" sz="1400">
                <a:latin typeface="Comic Sans MS" pitchFamily="66" charset="0"/>
              </a:rPr>
              <a:t>,0.9m)</a:t>
            </a:r>
          </a:p>
        </p:txBody>
      </p:sp>
      <p:sp>
        <p:nvSpPr>
          <p:cNvPr id="4284" name="Text Box 188"/>
          <p:cNvSpPr txBox="1">
            <a:spLocks noChangeArrowheads="1"/>
          </p:cNvSpPr>
          <p:nvPr/>
        </p:nvSpPr>
        <p:spPr bwMode="auto">
          <a:xfrm>
            <a:off x="5003800" y="3221038"/>
            <a:ext cx="4073525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ja-JP">
                <a:latin typeface="Comic Sans MS" pitchFamily="66" charset="0"/>
              </a:rPr>
              <a:t> simulation work under progress</a:t>
            </a:r>
          </a:p>
          <a:p>
            <a:pPr>
              <a:buFontTx/>
              <a:buChar char="•"/>
            </a:pPr>
            <a:endParaRPr lang="en-US" altLang="ja-JP" sz="80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en-US" altLang="ja-JP">
                <a:latin typeface="Comic Sans MS" pitchFamily="66" charset="0"/>
              </a:rPr>
              <a:t> prototype exp to be started in Feb</a:t>
            </a:r>
          </a:p>
          <a:p>
            <a:pPr>
              <a:buFontTx/>
              <a:buChar char="•"/>
            </a:pPr>
            <a:endParaRPr lang="en-US" altLang="ja-JP" sz="80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en-US" altLang="ja-JP">
                <a:latin typeface="Comic Sans MS" pitchFamily="66" charset="0"/>
              </a:rPr>
              <a:t> risk management:</a:t>
            </a:r>
          </a:p>
          <a:p>
            <a:r>
              <a:rPr lang="en-US" altLang="ja-JP">
                <a:latin typeface="Comic Sans MS" pitchFamily="66" charset="0"/>
              </a:rPr>
              <a:t>  ~ alternatives to the conv. OMC</a:t>
            </a:r>
          </a:p>
          <a:p>
            <a:r>
              <a:rPr lang="en-US" altLang="ja-JP">
                <a:latin typeface="Comic Sans MS" pitchFamily="66" charset="0"/>
              </a:rPr>
              <a:t>  ~ relying on variable RSE</a:t>
            </a:r>
          </a:p>
          <a:p>
            <a:endParaRPr lang="en-US" altLang="ja-JP" sz="80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en-US" altLang="ja-JP">
                <a:latin typeface="Comic Sans MS" pitchFamily="66" charset="0"/>
              </a:rPr>
              <a:t> work milestone:</a:t>
            </a:r>
          </a:p>
          <a:p>
            <a:r>
              <a:rPr lang="en-US" altLang="ja-JP">
                <a:latin typeface="Comic Sans MS" pitchFamily="66" charset="0"/>
              </a:rPr>
              <a:t>  ~ ommt/omc roc fixed by 2012/3</a:t>
            </a:r>
          </a:p>
          <a:p>
            <a:r>
              <a:rPr lang="en-US" altLang="ja-JP">
                <a:latin typeface="Comic Sans MS" pitchFamily="66" charset="0"/>
              </a:rPr>
              <a:t>  ~ prototype exp. done by 2014/3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0"/>
            <a:ext cx="9144000" cy="764704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r>
              <a:rPr lang="en-US" altLang="ja-JP" sz="2400" dirty="0" smtClean="0">
                <a:solidFill>
                  <a:srgbClr val="002060"/>
                </a:solidFill>
                <a:latin typeface="Century" pitchFamily="18" charset="0"/>
              </a:rPr>
              <a:t>(h) Photo Detector [1/1]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668344" y="0"/>
            <a:ext cx="1475656" cy="7647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kumimoji="1" lang="en-US" altLang="ja-JP" sz="1600" dirty="0" err="1" smtClean="0">
                <a:solidFill>
                  <a:srgbClr val="002060"/>
                </a:solidFill>
              </a:rPr>
              <a:t>iLCGT</a:t>
            </a:r>
            <a:r>
              <a:rPr kumimoji="1" lang="en-US" altLang="ja-JP" sz="1600" dirty="0" smtClean="0">
                <a:solidFill>
                  <a:srgbClr val="002060"/>
                </a:solidFill>
              </a:rPr>
              <a:t>	</a:t>
            </a:r>
            <a:r>
              <a:rPr lang="ja-JP" altLang="en-US" sz="1600" dirty="0" smtClean="0">
                <a:solidFill>
                  <a:srgbClr val="002060"/>
                </a:solidFill>
              </a:rPr>
              <a:t>◎</a:t>
            </a:r>
            <a:endParaRPr kumimoji="1" lang="en-US" altLang="ja-JP" sz="1600" dirty="0" smtClean="0">
              <a:solidFill>
                <a:srgbClr val="002060"/>
              </a:solidFill>
            </a:endParaRPr>
          </a:p>
          <a:p>
            <a:r>
              <a:rPr lang="en-US" altLang="ja-JP" sz="1600" dirty="0" err="1" smtClean="0">
                <a:solidFill>
                  <a:srgbClr val="002060"/>
                </a:solidFill>
              </a:rPr>
              <a:t>bLCGT</a:t>
            </a:r>
            <a:r>
              <a:rPr lang="en-US" altLang="ja-JP" sz="1600" dirty="0" smtClean="0">
                <a:solidFill>
                  <a:srgbClr val="002060"/>
                </a:solidFill>
              </a:rPr>
              <a:t>	</a:t>
            </a:r>
            <a:r>
              <a:rPr lang="ja-JP" altLang="en-US" sz="1600" dirty="0" smtClean="0">
                <a:solidFill>
                  <a:srgbClr val="002060"/>
                </a:solidFill>
              </a:rPr>
              <a:t>◎</a:t>
            </a:r>
            <a:endParaRPr kumimoji="1" lang="ja-JP" altLang="en-US" sz="1600" dirty="0">
              <a:solidFill>
                <a:srgbClr val="00206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31640" y="1772816"/>
            <a:ext cx="6102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latin typeface="Century" pitchFamily="18" charset="0"/>
              </a:rPr>
              <a:t>Details are </a:t>
            </a:r>
            <a:r>
              <a:rPr lang="en-US" altLang="ja-JP" sz="1600" dirty="0">
                <a:latin typeface="Century" pitchFamily="18" charset="0"/>
              </a:rPr>
              <a:t>not fixed</a:t>
            </a:r>
            <a:r>
              <a:rPr lang="en-US" altLang="ja-JP" sz="1600" dirty="0" smtClean="0">
                <a:latin typeface="Century" pitchFamily="18" charset="0"/>
              </a:rPr>
              <a:t>.</a:t>
            </a:r>
          </a:p>
          <a:p>
            <a:r>
              <a:rPr lang="en-US" altLang="ja-JP" sz="1600" dirty="0">
                <a:latin typeface="Century" pitchFamily="18" charset="0"/>
              </a:rPr>
              <a:t>We will develop photo detectors with Analog electronics group</a:t>
            </a:r>
            <a:r>
              <a:rPr lang="en-US" altLang="ja-JP" sz="1600" dirty="0" smtClean="0">
                <a:latin typeface="Century" pitchFamily="18" charset="0"/>
              </a:rPr>
              <a:t>.</a:t>
            </a:r>
            <a:endParaRPr lang="ja-JP" altLang="en-US" sz="1600" dirty="0">
              <a:latin typeface="Century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7776" y="1268760"/>
            <a:ext cx="12939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i="1" dirty="0" smtClean="0">
                <a:latin typeface="Century" pitchFamily="18" charset="0"/>
              </a:rPr>
              <a:t>Parameters</a:t>
            </a:r>
            <a:endParaRPr kumimoji="1" lang="ja-JP" altLang="en-US" sz="1600" b="1" i="1" dirty="0">
              <a:latin typeface="Century" pitchFamily="18" charset="0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899592" y="2780928"/>
          <a:ext cx="2232248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7951"/>
                <a:gridCol w="1214297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Century" pitchFamily="18" charset="0"/>
                        </a:rPr>
                        <a:t>Interface</a:t>
                      </a:r>
                      <a:endParaRPr kumimoji="1" lang="ja-JP" altLang="en-US" sz="1400" dirty="0">
                        <a:latin typeface="Century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6088" marR="0" indent="-4460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46088" algn="l"/>
                        </a:tabLst>
                        <a:defRPr/>
                      </a:pPr>
                      <a:r>
                        <a:rPr kumimoji="1" lang="en-US" altLang="ja-JP" sz="1400" dirty="0" smtClean="0">
                          <a:latin typeface="Century" pitchFamily="18" charset="0"/>
                        </a:rPr>
                        <a:t>&lt;-	MIF</a:t>
                      </a:r>
                    </a:p>
                    <a:p>
                      <a:pPr marL="446088" indent="-446088">
                        <a:tabLst>
                          <a:tab pos="446088" algn="l"/>
                        </a:tabLst>
                      </a:pPr>
                      <a:r>
                        <a:rPr kumimoji="1" lang="en-US" altLang="ja-JP" sz="1400" dirty="0" smtClean="0">
                          <a:latin typeface="Century" pitchFamily="18" charset="0"/>
                        </a:rPr>
                        <a:t>&lt;-&gt;	AEL</a:t>
                      </a:r>
                      <a:endParaRPr kumimoji="1" lang="ja-JP" altLang="en-US" sz="1400" dirty="0">
                        <a:latin typeface="Century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Jan.24, 2012</a:t>
            </a:r>
            <a:endParaRPr kumimoji="1" lang="ja-JP" altLang="en-US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0B9EDC-EE50-44D2-AB19-DE08211DFC44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IOO Type A Review</a:t>
            </a:r>
            <a:endParaRPr kumimoji="1" lang="ja-JP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043608" y="1922056"/>
            <a:ext cx="540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latin typeface="Calibri" pitchFamily="34" charset="0"/>
              </a:rPr>
              <a:t>The details are not fixed.</a:t>
            </a:r>
          </a:p>
          <a:p>
            <a:pPr marL="712788" lvl="1" indent="-255588">
              <a:spcBef>
                <a:spcPts val="1800"/>
              </a:spcBef>
              <a:spcAft>
                <a:spcPts val="600"/>
              </a:spcAft>
              <a:buFont typeface="Wingdings" pitchFamily="2" charset="2"/>
              <a:buChar char="l"/>
            </a:pPr>
            <a:r>
              <a:rPr lang="en-US" altLang="ja-JP" sz="1600" dirty="0" smtClean="0">
                <a:latin typeface="Calibri" pitchFamily="34" charset="0"/>
              </a:rPr>
              <a:t>Fast (quick?) shutter: ~ 1 ms</a:t>
            </a:r>
          </a:p>
          <a:p>
            <a:pPr marL="1073150" lvl="2"/>
            <a:r>
              <a:rPr lang="en-US" altLang="ja-JP" sz="1600" dirty="0" smtClean="0">
                <a:latin typeface="Calibri" pitchFamily="34" charset="0"/>
              </a:rPr>
              <a:t>Mechanical shutter or suspension taught by </a:t>
            </a:r>
            <a:r>
              <a:rPr lang="en-US" altLang="ja-JP" sz="1600" dirty="0" err="1" smtClean="0">
                <a:latin typeface="Calibri" pitchFamily="34" charset="0"/>
              </a:rPr>
              <a:t>Rana</a:t>
            </a:r>
            <a:r>
              <a:rPr lang="en-US" altLang="ja-JP" sz="1600" dirty="0" smtClean="0">
                <a:latin typeface="Calibri" pitchFamily="34" charset="0"/>
              </a:rPr>
              <a:t>.</a:t>
            </a:r>
          </a:p>
          <a:p>
            <a:pPr marL="712788" lvl="1" indent="-255588">
              <a:spcBef>
                <a:spcPts val="1800"/>
              </a:spcBef>
              <a:spcAft>
                <a:spcPts val="600"/>
              </a:spcAft>
              <a:buFont typeface="Wingdings" pitchFamily="2" charset="2"/>
              <a:buChar char="l"/>
            </a:pPr>
            <a:r>
              <a:rPr lang="en-US" altLang="ja-JP" sz="1600" dirty="0" smtClean="0">
                <a:latin typeface="Calibri" pitchFamily="34" charset="0"/>
              </a:rPr>
              <a:t>Slow shutter: ~ 1s</a:t>
            </a:r>
          </a:p>
          <a:p>
            <a:pPr marL="1073150" lvl="2"/>
            <a:r>
              <a:rPr lang="en-US" altLang="ja-JP" sz="1600" dirty="0" smtClean="0">
                <a:latin typeface="Calibri" pitchFamily="34" charset="0"/>
              </a:rPr>
              <a:t>Variable attenuator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0"/>
            <a:ext cx="9144000" cy="764704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r>
              <a:rPr lang="en-US" altLang="ja-JP" sz="2400" dirty="0" smtClean="0">
                <a:solidFill>
                  <a:srgbClr val="002060"/>
                </a:solidFill>
                <a:latin typeface="Century" pitchFamily="18" charset="0"/>
              </a:rPr>
              <a:t>(</a:t>
            </a:r>
            <a:r>
              <a:rPr lang="en-US" altLang="ja-JP" sz="2400" dirty="0" err="1" smtClean="0">
                <a:solidFill>
                  <a:srgbClr val="002060"/>
                </a:solidFill>
                <a:latin typeface="Century" pitchFamily="18" charset="0"/>
              </a:rPr>
              <a:t>i</a:t>
            </a:r>
            <a:r>
              <a:rPr lang="en-US" altLang="ja-JP" sz="2400" dirty="0" smtClean="0">
                <a:solidFill>
                  <a:srgbClr val="002060"/>
                </a:solidFill>
                <a:latin typeface="Century" pitchFamily="18" charset="0"/>
              </a:rPr>
              <a:t>) Beam Shutter [1/2]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668344" y="0"/>
            <a:ext cx="1475656" cy="7647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kumimoji="1" lang="en-US" altLang="ja-JP" sz="1600" dirty="0" err="1" smtClean="0">
                <a:solidFill>
                  <a:srgbClr val="002060"/>
                </a:solidFill>
              </a:rPr>
              <a:t>iLCGT</a:t>
            </a:r>
            <a:r>
              <a:rPr kumimoji="1" lang="en-US" altLang="ja-JP" sz="1600" dirty="0" smtClean="0">
                <a:solidFill>
                  <a:srgbClr val="002060"/>
                </a:solidFill>
              </a:rPr>
              <a:t>	</a:t>
            </a:r>
            <a:r>
              <a:rPr lang="ja-JP" altLang="en-US" sz="1600" dirty="0" smtClean="0">
                <a:solidFill>
                  <a:srgbClr val="002060"/>
                </a:solidFill>
              </a:rPr>
              <a:t>◎</a:t>
            </a:r>
            <a:endParaRPr kumimoji="1" lang="en-US" altLang="ja-JP" sz="1600" dirty="0" smtClean="0">
              <a:solidFill>
                <a:srgbClr val="002060"/>
              </a:solidFill>
            </a:endParaRPr>
          </a:p>
          <a:p>
            <a:r>
              <a:rPr lang="en-US" altLang="ja-JP" sz="1600" dirty="0" err="1" smtClean="0">
                <a:solidFill>
                  <a:srgbClr val="002060"/>
                </a:solidFill>
              </a:rPr>
              <a:t>bLCGT</a:t>
            </a:r>
            <a:r>
              <a:rPr lang="en-US" altLang="ja-JP" sz="1600" dirty="0" smtClean="0">
                <a:solidFill>
                  <a:srgbClr val="002060"/>
                </a:solidFill>
              </a:rPr>
              <a:t>	</a:t>
            </a:r>
            <a:r>
              <a:rPr lang="ja-JP" altLang="en-US" sz="1600" dirty="0" smtClean="0">
                <a:solidFill>
                  <a:srgbClr val="002060"/>
                </a:solidFill>
              </a:rPr>
              <a:t>○</a:t>
            </a:r>
            <a:endParaRPr kumimoji="1" lang="ja-JP" altLang="en-US" sz="1600" dirty="0">
              <a:solidFill>
                <a:srgbClr val="00206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187624" y="4426312"/>
            <a:ext cx="63367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latin typeface="Century" pitchFamily="18" charset="0"/>
              </a:rPr>
              <a:t>We will develop beam shutters with Analog electronics group.</a:t>
            </a:r>
            <a:endParaRPr lang="ja-JP" altLang="en-US" sz="1600" dirty="0">
              <a:latin typeface="Century" pitchFamily="18" charset="0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1259632" y="4858360"/>
          <a:ext cx="302433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7951"/>
                <a:gridCol w="2006385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Century" pitchFamily="18" charset="0"/>
                        </a:rPr>
                        <a:t>Interface</a:t>
                      </a:r>
                      <a:endParaRPr kumimoji="1" lang="ja-JP" altLang="en-US" sz="1400" dirty="0">
                        <a:latin typeface="Century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6088" indent="-446088">
                        <a:tabLst>
                          <a:tab pos="446088" algn="l"/>
                        </a:tabLst>
                      </a:pPr>
                      <a:r>
                        <a:rPr kumimoji="1" lang="en-US" altLang="ja-JP" sz="1400" dirty="0" smtClean="0">
                          <a:latin typeface="Century" pitchFamily="18" charset="0"/>
                        </a:rPr>
                        <a:t>&lt;-&gt;	AEL and DGS</a:t>
                      </a:r>
                      <a:endParaRPr kumimoji="1" lang="ja-JP" altLang="en-US" sz="1400" dirty="0">
                        <a:latin typeface="Century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983120" y="1124744"/>
            <a:ext cx="69958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Century" pitchFamily="18" charset="0"/>
              </a:rPr>
              <a:t>Beam </a:t>
            </a:r>
            <a:r>
              <a:rPr lang="en-US" altLang="ja-JP" sz="1600" dirty="0" smtClean="0">
                <a:latin typeface="Century" pitchFamily="18" charset="0"/>
              </a:rPr>
              <a:t>shutters </a:t>
            </a:r>
            <a:r>
              <a:rPr lang="en-US" altLang="ja-JP" sz="1600" dirty="0">
                <a:latin typeface="Century" pitchFamily="18" charset="0"/>
              </a:rPr>
              <a:t>will be put due to protection of photo detector and </a:t>
            </a:r>
            <a:r>
              <a:rPr lang="en-US" altLang="ja-JP" sz="1600" dirty="0" smtClean="0">
                <a:latin typeface="Century" pitchFamily="18" charset="0"/>
              </a:rPr>
              <a:t>safety.</a:t>
            </a:r>
            <a:endParaRPr kumimoji="1" lang="ja-JP" altLang="en-US" sz="1600" dirty="0">
              <a:latin typeface="Century" pitchFamily="18" charset="0"/>
            </a:endParaRPr>
          </a:p>
        </p:txBody>
      </p:sp>
      <p:sp>
        <p:nvSpPr>
          <p:cNvPr id="8" name="日付プレースホル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Jan.24, 2012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0B9EDC-EE50-44D2-AB19-DE08211DFC44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IOO Type A Review</a:t>
            </a:r>
            <a:endParaRPr kumimoji="1" lang="ja-JP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0"/>
            <a:ext cx="9144000" cy="764704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r>
              <a:rPr lang="en-US" altLang="ja-JP" sz="2400" dirty="0" smtClean="0">
                <a:solidFill>
                  <a:srgbClr val="002060"/>
                </a:solidFill>
                <a:latin typeface="Century" pitchFamily="18" charset="0"/>
              </a:rPr>
              <a:t>(</a:t>
            </a:r>
            <a:r>
              <a:rPr lang="en-US" altLang="ja-JP" sz="2400" dirty="0" err="1" smtClean="0">
                <a:solidFill>
                  <a:srgbClr val="002060"/>
                </a:solidFill>
                <a:latin typeface="Century" pitchFamily="18" charset="0"/>
              </a:rPr>
              <a:t>i</a:t>
            </a:r>
            <a:r>
              <a:rPr lang="en-US" altLang="ja-JP" sz="2400" dirty="0" smtClean="0">
                <a:solidFill>
                  <a:srgbClr val="002060"/>
                </a:solidFill>
                <a:latin typeface="Century" pitchFamily="18" charset="0"/>
              </a:rPr>
              <a:t>) Beam Shutter [2/2]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668344" y="0"/>
            <a:ext cx="1475656" cy="7647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kumimoji="1" lang="en-US" altLang="ja-JP" sz="1600" dirty="0" err="1" smtClean="0">
                <a:solidFill>
                  <a:srgbClr val="002060"/>
                </a:solidFill>
              </a:rPr>
              <a:t>iLCGT</a:t>
            </a:r>
            <a:r>
              <a:rPr kumimoji="1" lang="en-US" altLang="ja-JP" sz="1600" dirty="0" smtClean="0">
                <a:solidFill>
                  <a:srgbClr val="002060"/>
                </a:solidFill>
              </a:rPr>
              <a:t>	</a:t>
            </a:r>
            <a:r>
              <a:rPr lang="ja-JP" altLang="en-US" sz="1600" dirty="0" smtClean="0">
                <a:solidFill>
                  <a:srgbClr val="002060"/>
                </a:solidFill>
              </a:rPr>
              <a:t>◎</a:t>
            </a:r>
            <a:endParaRPr kumimoji="1" lang="en-US" altLang="ja-JP" sz="1600" dirty="0" smtClean="0">
              <a:solidFill>
                <a:srgbClr val="002060"/>
              </a:solidFill>
            </a:endParaRPr>
          </a:p>
          <a:p>
            <a:r>
              <a:rPr lang="en-US" altLang="ja-JP" sz="1600" dirty="0" err="1" smtClean="0">
                <a:solidFill>
                  <a:srgbClr val="002060"/>
                </a:solidFill>
              </a:rPr>
              <a:t>bLCGT</a:t>
            </a:r>
            <a:r>
              <a:rPr lang="en-US" altLang="ja-JP" sz="1600" dirty="0" smtClean="0">
                <a:solidFill>
                  <a:srgbClr val="002060"/>
                </a:solidFill>
              </a:rPr>
              <a:t>	</a:t>
            </a:r>
            <a:r>
              <a:rPr lang="ja-JP" altLang="en-US" sz="1600" dirty="0" smtClean="0">
                <a:solidFill>
                  <a:srgbClr val="002060"/>
                </a:solidFill>
              </a:rPr>
              <a:t>○</a:t>
            </a:r>
            <a:endParaRPr kumimoji="1" lang="ja-JP" altLang="en-US" sz="1600" dirty="0">
              <a:solidFill>
                <a:srgbClr val="002060"/>
              </a:solidFill>
            </a:endParaRPr>
          </a:p>
        </p:txBody>
      </p:sp>
      <p:grpSp>
        <p:nvGrpSpPr>
          <p:cNvPr id="187" name="グループ化 186"/>
          <p:cNvGrpSpPr/>
          <p:nvPr/>
        </p:nvGrpSpPr>
        <p:grpSpPr>
          <a:xfrm>
            <a:off x="392088" y="1052736"/>
            <a:ext cx="8359824" cy="4953262"/>
            <a:chOff x="392088" y="1052736"/>
            <a:chExt cx="8359824" cy="4953262"/>
          </a:xfrm>
        </p:grpSpPr>
        <p:sp>
          <p:nvSpPr>
            <p:cNvPr id="188" name="Rectangle 276"/>
            <p:cNvSpPr>
              <a:spLocks noChangeArrowheads="1"/>
            </p:cNvSpPr>
            <p:nvPr/>
          </p:nvSpPr>
          <p:spPr bwMode="auto">
            <a:xfrm>
              <a:off x="7075512" y="2973343"/>
              <a:ext cx="76200" cy="304800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chemeClr val="bg1"/>
                </a:gs>
                <a:gs pos="100000">
                  <a:srgbClr val="660066"/>
                </a:gs>
              </a:gsLst>
              <a:lin ang="5400000" scaled="1"/>
            </a:gradFill>
            <a:ln w="6350">
              <a:solidFill>
                <a:srgbClr val="66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9" name="Rectangle 274"/>
            <p:cNvSpPr>
              <a:spLocks noChangeArrowheads="1"/>
            </p:cNvSpPr>
            <p:nvPr/>
          </p:nvSpPr>
          <p:spPr bwMode="auto">
            <a:xfrm rot="16200000">
              <a:off x="6656412" y="2662436"/>
              <a:ext cx="76200" cy="304800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chemeClr val="bg1"/>
                </a:gs>
                <a:gs pos="100000">
                  <a:srgbClr val="660066"/>
                </a:gs>
              </a:gsLst>
              <a:lin ang="5400000" scaled="1"/>
            </a:gradFill>
            <a:ln w="6350">
              <a:solidFill>
                <a:srgbClr val="66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1" name="Rectangle 268"/>
            <p:cNvSpPr>
              <a:spLocks noChangeArrowheads="1"/>
            </p:cNvSpPr>
            <p:nvPr/>
          </p:nvSpPr>
          <p:spPr bwMode="auto">
            <a:xfrm>
              <a:off x="6084912" y="4129043"/>
              <a:ext cx="76200" cy="304800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chemeClr val="bg1"/>
                </a:gs>
                <a:gs pos="100000">
                  <a:srgbClr val="660066"/>
                </a:gs>
              </a:gsLst>
              <a:lin ang="5400000" scaled="1"/>
            </a:gradFill>
            <a:ln w="6350">
              <a:solidFill>
                <a:srgbClr val="66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" name="Rectangle 269"/>
            <p:cNvSpPr>
              <a:spLocks noChangeArrowheads="1"/>
            </p:cNvSpPr>
            <p:nvPr/>
          </p:nvSpPr>
          <p:spPr bwMode="auto">
            <a:xfrm>
              <a:off x="6084912" y="4821193"/>
              <a:ext cx="76200" cy="304800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chemeClr val="bg1"/>
                </a:gs>
                <a:gs pos="100000">
                  <a:srgbClr val="660066"/>
                </a:gs>
              </a:gsLst>
              <a:lin ang="5400000" scaled="1"/>
            </a:gradFill>
            <a:ln w="6350">
              <a:solidFill>
                <a:srgbClr val="66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3" name="Rectangle 265"/>
            <p:cNvSpPr>
              <a:spLocks noChangeArrowheads="1"/>
            </p:cNvSpPr>
            <p:nvPr/>
          </p:nvSpPr>
          <p:spPr bwMode="auto">
            <a:xfrm>
              <a:off x="1126976" y="2077993"/>
              <a:ext cx="76200" cy="304800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chemeClr val="bg1"/>
                </a:gs>
                <a:gs pos="100000">
                  <a:srgbClr val="660066"/>
                </a:gs>
              </a:gsLst>
              <a:lin ang="5400000" scaled="1"/>
            </a:gradFill>
            <a:ln w="6350">
              <a:solidFill>
                <a:srgbClr val="66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4" name="Rectangle 266"/>
            <p:cNvSpPr>
              <a:spLocks noChangeArrowheads="1"/>
            </p:cNvSpPr>
            <p:nvPr/>
          </p:nvSpPr>
          <p:spPr bwMode="auto">
            <a:xfrm>
              <a:off x="5246712" y="4129043"/>
              <a:ext cx="76200" cy="304800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chemeClr val="bg1"/>
                </a:gs>
                <a:gs pos="100000">
                  <a:srgbClr val="660066"/>
                </a:gs>
              </a:gsLst>
              <a:lin ang="5400000" scaled="1"/>
            </a:gradFill>
            <a:ln w="6350">
              <a:solidFill>
                <a:srgbClr val="66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" name="Rectangle 267"/>
            <p:cNvSpPr>
              <a:spLocks noChangeArrowheads="1"/>
            </p:cNvSpPr>
            <p:nvPr/>
          </p:nvSpPr>
          <p:spPr bwMode="auto">
            <a:xfrm>
              <a:off x="5246712" y="4821193"/>
              <a:ext cx="76200" cy="304800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chemeClr val="bg1"/>
                </a:gs>
                <a:gs pos="100000">
                  <a:srgbClr val="660066"/>
                </a:gs>
              </a:gsLst>
              <a:lin ang="5400000" scaled="1"/>
            </a:gradFill>
            <a:ln w="6350">
              <a:solidFill>
                <a:srgbClr val="66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" name="Rectangle 264"/>
            <p:cNvSpPr>
              <a:spLocks noChangeArrowheads="1"/>
            </p:cNvSpPr>
            <p:nvPr/>
          </p:nvSpPr>
          <p:spPr bwMode="auto">
            <a:xfrm>
              <a:off x="4484712" y="2230393"/>
              <a:ext cx="76200" cy="304800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chemeClr val="bg1"/>
                </a:gs>
                <a:gs pos="100000">
                  <a:srgbClr val="660066"/>
                </a:gs>
              </a:gsLst>
              <a:lin ang="5400000" scaled="1"/>
            </a:gradFill>
            <a:ln w="6350">
              <a:solidFill>
                <a:srgbClr val="66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" name="Oval 231"/>
            <p:cNvSpPr>
              <a:spLocks noChangeArrowheads="1"/>
            </p:cNvSpPr>
            <p:nvPr/>
          </p:nvSpPr>
          <p:spPr bwMode="auto">
            <a:xfrm>
              <a:off x="1328762" y="4440193"/>
              <a:ext cx="838200" cy="8382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8" name="Rectangle 229"/>
            <p:cNvSpPr>
              <a:spLocks noChangeArrowheads="1"/>
            </p:cNvSpPr>
            <p:nvPr/>
          </p:nvSpPr>
          <p:spPr bwMode="auto">
            <a:xfrm>
              <a:off x="7456512" y="3278143"/>
              <a:ext cx="304800" cy="609600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9" name="Oval 228"/>
            <p:cNvSpPr>
              <a:spLocks noChangeArrowheads="1"/>
            </p:cNvSpPr>
            <p:nvPr/>
          </p:nvSpPr>
          <p:spPr bwMode="auto">
            <a:xfrm>
              <a:off x="7304112" y="2820943"/>
              <a:ext cx="533400" cy="5334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0" name="Oval 227"/>
            <p:cNvSpPr>
              <a:spLocks noChangeArrowheads="1"/>
            </p:cNvSpPr>
            <p:nvPr/>
          </p:nvSpPr>
          <p:spPr bwMode="auto">
            <a:xfrm>
              <a:off x="7227912" y="2820943"/>
              <a:ext cx="533400" cy="5334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ja-JP" sz="1800"/>
            </a:p>
          </p:txBody>
        </p:sp>
        <p:sp>
          <p:nvSpPr>
            <p:cNvPr id="201" name="Oval 226"/>
            <p:cNvSpPr>
              <a:spLocks noChangeArrowheads="1"/>
            </p:cNvSpPr>
            <p:nvPr/>
          </p:nvSpPr>
          <p:spPr bwMode="auto">
            <a:xfrm>
              <a:off x="7227912" y="2439943"/>
              <a:ext cx="533400" cy="5334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2" name="Rectangle 219"/>
            <p:cNvSpPr>
              <a:spLocks noChangeArrowheads="1"/>
            </p:cNvSpPr>
            <p:nvPr/>
          </p:nvSpPr>
          <p:spPr bwMode="auto">
            <a:xfrm>
              <a:off x="8066112" y="2211343"/>
              <a:ext cx="304800" cy="381000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3" name="Rectangle 218"/>
            <p:cNvSpPr>
              <a:spLocks noChangeArrowheads="1"/>
            </p:cNvSpPr>
            <p:nvPr/>
          </p:nvSpPr>
          <p:spPr bwMode="auto">
            <a:xfrm>
              <a:off x="7304112" y="1449343"/>
              <a:ext cx="304800" cy="533400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4" name="Oval 217"/>
            <p:cNvSpPr>
              <a:spLocks noChangeArrowheads="1"/>
            </p:cNvSpPr>
            <p:nvPr/>
          </p:nvSpPr>
          <p:spPr bwMode="auto">
            <a:xfrm>
              <a:off x="7189812" y="1163593"/>
              <a:ext cx="533400" cy="5334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5" name="Oval 216"/>
            <p:cNvSpPr>
              <a:spLocks noChangeArrowheads="1"/>
            </p:cNvSpPr>
            <p:nvPr/>
          </p:nvSpPr>
          <p:spPr bwMode="auto">
            <a:xfrm>
              <a:off x="7189812" y="1754143"/>
              <a:ext cx="533400" cy="5334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6" name="Oval 215"/>
            <p:cNvSpPr>
              <a:spLocks noChangeArrowheads="1"/>
            </p:cNvSpPr>
            <p:nvPr/>
          </p:nvSpPr>
          <p:spPr bwMode="auto">
            <a:xfrm>
              <a:off x="8218512" y="2135143"/>
              <a:ext cx="533400" cy="5334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7" name="Oval 214"/>
            <p:cNvSpPr>
              <a:spLocks noChangeArrowheads="1"/>
            </p:cNvSpPr>
            <p:nvPr/>
          </p:nvSpPr>
          <p:spPr bwMode="auto">
            <a:xfrm>
              <a:off x="7608912" y="2135143"/>
              <a:ext cx="533400" cy="5334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8" name="Oval 213"/>
            <p:cNvSpPr>
              <a:spLocks noChangeArrowheads="1"/>
            </p:cNvSpPr>
            <p:nvPr/>
          </p:nvSpPr>
          <p:spPr bwMode="auto">
            <a:xfrm>
              <a:off x="7227912" y="2135143"/>
              <a:ext cx="533400" cy="5334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9" name="Oval 212"/>
            <p:cNvSpPr>
              <a:spLocks noChangeArrowheads="1"/>
            </p:cNvSpPr>
            <p:nvPr/>
          </p:nvSpPr>
          <p:spPr bwMode="auto">
            <a:xfrm>
              <a:off x="6465912" y="1982743"/>
              <a:ext cx="533400" cy="5334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0" name="Oval 211"/>
            <p:cNvSpPr>
              <a:spLocks noChangeArrowheads="1"/>
            </p:cNvSpPr>
            <p:nvPr/>
          </p:nvSpPr>
          <p:spPr bwMode="auto">
            <a:xfrm>
              <a:off x="6846912" y="2058943"/>
              <a:ext cx="533400" cy="5334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1" name="Oval 210"/>
            <p:cNvSpPr>
              <a:spLocks noChangeArrowheads="1"/>
            </p:cNvSpPr>
            <p:nvPr/>
          </p:nvSpPr>
          <p:spPr bwMode="auto">
            <a:xfrm>
              <a:off x="5627712" y="2058943"/>
              <a:ext cx="533400" cy="5334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2" name="Rectangle 209"/>
            <p:cNvSpPr>
              <a:spLocks noChangeArrowheads="1"/>
            </p:cNvSpPr>
            <p:nvPr/>
          </p:nvSpPr>
          <p:spPr bwMode="auto">
            <a:xfrm>
              <a:off x="5018112" y="2135143"/>
              <a:ext cx="2286000" cy="381000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3" name="Oval 208"/>
            <p:cNvSpPr>
              <a:spLocks noChangeArrowheads="1"/>
            </p:cNvSpPr>
            <p:nvPr/>
          </p:nvSpPr>
          <p:spPr bwMode="auto">
            <a:xfrm>
              <a:off x="4637112" y="2135143"/>
              <a:ext cx="533400" cy="5334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4" name="Oval 207"/>
            <p:cNvSpPr>
              <a:spLocks noChangeArrowheads="1"/>
            </p:cNvSpPr>
            <p:nvPr/>
          </p:nvSpPr>
          <p:spPr bwMode="auto">
            <a:xfrm>
              <a:off x="4713312" y="1373143"/>
              <a:ext cx="381000" cy="3810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5" name="Rectangle 206"/>
            <p:cNvSpPr>
              <a:spLocks noChangeArrowheads="1"/>
            </p:cNvSpPr>
            <p:nvPr/>
          </p:nvSpPr>
          <p:spPr bwMode="auto">
            <a:xfrm>
              <a:off x="4789512" y="1601743"/>
              <a:ext cx="228600" cy="914400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6" name="Line 170"/>
            <p:cNvSpPr>
              <a:spLocks noChangeShapeType="1"/>
            </p:cNvSpPr>
            <p:nvPr/>
          </p:nvSpPr>
          <p:spPr bwMode="auto">
            <a:xfrm flipH="1">
              <a:off x="4713312" y="2381206"/>
              <a:ext cx="76200" cy="685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7" name="Line 166"/>
            <p:cNvSpPr>
              <a:spLocks noChangeShapeType="1"/>
            </p:cNvSpPr>
            <p:nvPr/>
          </p:nvSpPr>
          <p:spPr bwMode="auto">
            <a:xfrm flipH="1" flipV="1">
              <a:off x="3875112" y="4819606"/>
              <a:ext cx="381000" cy="1524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8" name="Line 156"/>
            <p:cNvSpPr>
              <a:spLocks noChangeShapeType="1"/>
            </p:cNvSpPr>
            <p:nvPr/>
          </p:nvSpPr>
          <p:spPr bwMode="auto">
            <a:xfrm flipH="1">
              <a:off x="4332312" y="4972006"/>
              <a:ext cx="114300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9" name="Line 155"/>
            <p:cNvSpPr>
              <a:spLocks noChangeShapeType="1"/>
            </p:cNvSpPr>
            <p:nvPr/>
          </p:nvSpPr>
          <p:spPr bwMode="auto">
            <a:xfrm flipH="1">
              <a:off x="5094312" y="4286206"/>
              <a:ext cx="53340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0" name="Line 129"/>
            <p:cNvSpPr>
              <a:spLocks noChangeShapeType="1"/>
            </p:cNvSpPr>
            <p:nvPr/>
          </p:nvSpPr>
          <p:spPr bwMode="auto">
            <a:xfrm>
              <a:off x="6999312" y="3138443"/>
              <a:ext cx="308992" cy="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1" name="Rectangle 98"/>
            <p:cNvSpPr>
              <a:spLocks noChangeArrowheads="1"/>
            </p:cNvSpPr>
            <p:nvPr/>
          </p:nvSpPr>
          <p:spPr bwMode="auto">
            <a:xfrm rot="16200000">
              <a:off x="1512912" y="4705306"/>
              <a:ext cx="457200" cy="304800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2" name="Line 117"/>
            <p:cNvSpPr>
              <a:spLocks noChangeShapeType="1"/>
            </p:cNvSpPr>
            <p:nvPr/>
          </p:nvSpPr>
          <p:spPr bwMode="auto">
            <a:xfrm flipH="1" flipV="1">
              <a:off x="1741512" y="3219406"/>
              <a:ext cx="0" cy="1828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3" name="Line 64"/>
            <p:cNvSpPr>
              <a:spLocks noChangeShapeType="1"/>
            </p:cNvSpPr>
            <p:nvPr/>
          </p:nvSpPr>
          <p:spPr bwMode="auto">
            <a:xfrm flipH="1">
              <a:off x="2305744" y="2381206"/>
              <a:ext cx="382676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4" name="Line 5"/>
            <p:cNvSpPr>
              <a:spLocks noChangeShapeType="1"/>
            </p:cNvSpPr>
            <p:nvPr/>
          </p:nvSpPr>
          <p:spPr bwMode="auto">
            <a:xfrm>
              <a:off x="7424762" y="1466806"/>
              <a:ext cx="0" cy="138613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5" name="Line 6"/>
            <p:cNvSpPr>
              <a:spLocks noChangeShapeType="1"/>
            </p:cNvSpPr>
            <p:nvPr/>
          </p:nvSpPr>
          <p:spPr bwMode="auto">
            <a:xfrm>
              <a:off x="6948264" y="2412956"/>
              <a:ext cx="1498848" cy="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6" name="Line 7"/>
            <p:cNvSpPr>
              <a:spLocks noChangeShapeType="1"/>
            </p:cNvSpPr>
            <p:nvPr/>
          </p:nvSpPr>
          <p:spPr bwMode="auto">
            <a:xfrm>
              <a:off x="7456512" y="1466806"/>
              <a:ext cx="0" cy="13716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7" name="Rectangle 8"/>
            <p:cNvSpPr>
              <a:spLocks noChangeArrowheads="1"/>
            </p:cNvSpPr>
            <p:nvPr/>
          </p:nvSpPr>
          <p:spPr bwMode="auto">
            <a:xfrm>
              <a:off x="7380312" y="13906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8" name="Rectangle 9"/>
            <p:cNvSpPr>
              <a:spLocks noChangeArrowheads="1"/>
            </p:cNvSpPr>
            <p:nvPr/>
          </p:nvSpPr>
          <p:spPr bwMode="auto">
            <a:xfrm>
              <a:off x="7380312" y="20002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9" name="Line 10"/>
            <p:cNvSpPr>
              <a:spLocks noChangeShapeType="1"/>
            </p:cNvSpPr>
            <p:nvPr/>
          </p:nvSpPr>
          <p:spPr bwMode="auto">
            <a:xfrm flipH="1">
              <a:off x="6999312" y="2381206"/>
              <a:ext cx="144780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0" name="Rectangle 11"/>
            <p:cNvSpPr>
              <a:spLocks noChangeArrowheads="1"/>
            </p:cNvSpPr>
            <p:nvPr/>
          </p:nvSpPr>
          <p:spPr bwMode="auto">
            <a:xfrm rot="5400000">
              <a:off x="8409012" y="23431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1" name="Rectangle 12"/>
            <p:cNvSpPr>
              <a:spLocks noChangeArrowheads="1"/>
            </p:cNvSpPr>
            <p:nvPr/>
          </p:nvSpPr>
          <p:spPr bwMode="auto">
            <a:xfrm rot="5400000">
              <a:off x="7799412" y="23431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2" name="Rectangle 13"/>
            <p:cNvSpPr>
              <a:spLocks noChangeArrowheads="1"/>
            </p:cNvSpPr>
            <p:nvPr/>
          </p:nvSpPr>
          <p:spPr bwMode="auto">
            <a:xfrm rot="18900000">
              <a:off x="7412062" y="237485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3" name="Line 14"/>
            <p:cNvSpPr>
              <a:spLocks noChangeShapeType="1"/>
            </p:cNvSpPr>
            <p:nvPr/>
          </p:nvSpPr>
          <p:spPr bwMode="auto">
            <a:xfrm flipH="1">
              <a:off x="6999312" y="2228806"/>
              <a:ext cx="152400" cy="1524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4" name="Line 17"/>
            <p:cNvSpPr>
              <a:spLocks noChangeShapeType="1"/>
            </p:cNvSpPr>
            <p:nvPr/>
          </p:nvSpPr>
          <p:spPr bwMode="auto">
            <a:xfrm rot="5400000">
              <a:off x="7456512" y="2686006"/>
              <a:ext cx="152400" cy="1524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5" name="Rectangle 18"/>
            <p:cNvSpPr>
              <a:spLocks noChangeArrowheads="1"/>
            </p:cNvSpPr>
            <p:nvPr/>
          </p:nvSpPr>
          <p:spPr bwMode="auto">
            <a:xfrm>
              <a:off x="7380312" y="28384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6" name="Line 19"/>
            <p:cNvSpPr>
              <a:spLocks noChangeShapeType="1"/>
            </p:cNvSpPr>
            <p:nvPr/>
          </p:nvSpPr>
          <p:spPr bwMode="auto">
            <a:xfrm>
              <a:off x="7608912" y="2668543"/>
              <a:ext cx="0" cy="9144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7" name="Rectangle 35"/>
            <p:cNvSpPr>
              <a:spLocks noChangeArrowheads="1"/>
            </p:cNvSpPr>
            <p:nvPr/>
          </p:nvSpPr>
          <p:spPr bwMode="auto">
            <a:xfrm>
              <a:off x="7532712" y="29908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8" name="Rectangle 36"/>
            <p:cNvSpPr>
              <a:spLocks noChangeArrowheads="1"/>
            </p:cNvSpPr>
            <p:nvPr/>
          </p:nvSpPr>
          <p:spPr bwMode="auto">
            <a:xfrm rot="5400000">
              <a:off x="6885012" y="23431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9" name="Line 60"/>
            <p:cNvSpPr>
              <a:spLocks noChangeShapeType="1"/>
            </p:cNvSpPr>
            <p:nvPr/>
          </p:nvSpPr>
          <p:spPr bwMode="auto">
            <a:xfrm>
              <a:off x="7608912" y="3448006"/>
              <a:ext cx="0" cy="4572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0" name="Line 63"/>
            <p:cNvSpPr>
              <a:spLocks noChangeShapeType="1"/>
            </p:cNvSpPr>
            <p:nvPr/>
          </p:nvSpPr>
          <p:spPr bwMode="auto">
            <a:xfrm>
              <a:off x="5780112" y="2228806"/>
              <a:ext cx="152400" cy="1524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1" name="Line 67"/>
            <p:cNvSpPr>
              <a:spLocks noChangeShapeType="1"/>
            </p:cNvSpPr>
            <p:nvPr/>
          </p:nvSpPr>
          <p:spPr bwMode="auto">
            <a:xfrm flipH="1">
              <a:off x="4832235" y="1619206"/>
              <a:ext cx="76200" cy="762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2" name="Line 68"/>
            <p:cNvSpPr>
              <a:spLocks noChangeShapeType="1"/>
            </p:cNvSpPr>
            <p:nvPr/>
          </p:nvSpPr>
          <p:spPr bwMode="auto">
            <a:xfrm>
              <a:off x="4908435" y="1619206"/>
              <a:ext cx="76200" cy="762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3" name="Rectangle 65"/>
            <p:cNvSpPr>
              <a:spLocks noChangeArrowheads="1"/>
            </p:cNvSpPr>
            <p:nvPr/>
          </p:nvSpPr>
          <p:spPr bwMode="auto">
            <a:xfrm rot="18900000">
              <a:off x="4946535" y="23685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4" name="Rectangle 66"/>
            <p:cNvSpPr>
              <a:spLocks noChangeArrowheads="1"/>
            </p:cNvSpPr>
            <p:nvPr/>
          </p:nvSpPr>
          <p:spPr bwMode="auto">
            <a:xfrm rot="2700000">
              <a:off x="4717935" y="23685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5" name="Rectangle 69"/>
            <p:cNvSpPr>
              <a:spLocks noChangeArrowheads="1"/>
            </p:cNvSpPr>
            <p:nvPr/>
          </p:nvSpPr>
          <p:spPr bwMode="auto">
            <a:xfrm>
              <a:off x="4832235" y="15430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6" name="Rectangle 62"/>
            <p:cNvSpPr>
              <a:spLocks noChangeArrowheads="1"/>
            </p:cNvSpPr>
            <p:nvPr/>
          </p:nvSpPr>
          <p:spPr bwMode="auto">
            <a:xfrm rot="5400000">
              <a:off x="5894412" y="23431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7" name="Rectangle 61"/>
            <p:cNvSpPr>
              <a:spLocks noChangeArrowheads="1"/>
            </p:cNvSpPr>
            <p:nvPr/>
          </p:nvSpPr>
          <p:spPr bwMode="auto">
            <a:xfrm rot="5400000">
              <a:off x="5665812" y="21907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248" name="Group 76"/>
            <p:cNvGrpSpPr>
              <a:grpSpLocks/>
            </p:cNvGrpSpPr>
            <p:nvPr/>
          </p:nvGrpSpPr>
          <p:grpSpPr bwMode="auto">
            <a:xfrm>
              <a:off x="5246712" y="2305006"/>
              <a:ext cx="381000" cy="152400"/>
              <a:chOff x="2592" y="1584"/>
              <a:chExt cx="240" cy="96"/>
            </a:xfrm>
          </p:grpSpPr>
          <p:sp>
            <p:nvSpPr>
              <p:cNvPr id="401" name="Rectangle 70"/>
              <p:cNvSpPr>
                <a:spLocks noChangeArrowheads="1"/>
              </p:cNvSpPr>
              <p:nvPr/>
            </p:nvSpPr>
            <p:spPr bwMode="auto">
              <a:xfrm>
                <a:off x="2640" y="1584"/>
                <a:ext cx="144" cy="96"/>
              </a:xfrm>
              <a:prstGeom prst="rect">
                <a:avLst/>
              </a:prstGeom>
              <a:gradFill rotWithShape="1">
                <a:gsLst>
                  <a:gs pos="0">
                    <a:srgbClr val="FF3300"/>
                  </a:gs>
                  <a:gs pos="50000">
                    <a:srgbClr val="FF6600"/>
                  </a:gs>
                  <a:gs pos="100000">
                    <a:srgbClr val="FF33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02" name="Rectangle 72"/>
              <p:cNvSpPr>
                <a:spLocks noChangeArrowheads="1"/>
              </p:cNvSpPr>
              <p:nvPr/>
            </p:nvSpPr>
            <p:spPr bwMode="auto">
              <a:xfrm rot="5400000">
                <a:off x="2760" y="1608"/>
                <a:ext cx="96" cy="48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03" name="Rectangle 73"/>
              <p:cNvSpPr>
                <a:spLocks noChangeArrowheads="1"/>
              </p:cNvSpPr>
              <p:nvPr/>
            </p:nvSpPr>
            <p:spPr bwMode="auto">
              <a:xfrm rot="5400000">
                <a:off x="2568" y="1608"/>
                <a:ext cx="96" cy="48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04" name="Line 74"/>
              <p:cNvSpPr>
                <a:spLocks noChangeShapeType="1"/>
              </p:cNvSpPr>
              <p:nvPr/>
            </p:nvSpPr>
            <p:spPr bwMode="auto">
              <a:xfrm>
                <a:off x="2592" y="1584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05" name="Line 75"/>
              <p:cNvSpPr>
                <a:spLocks noChangeShapeType="1"/>
              </p:cNvSpPr>
              <p:nvPr/>
            </p:nvSpPr>
            <p:spPr bwMode="auto">
              <a:xfrm>
                <a:off x="2784" y="1584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49" name="Group 80"/>
            <p:cNvGrpSpPr>
              <a:grpSpLocks/>
            </p:cNvGrpSpPr>
            <p:nvPr/>
          </p:nvGrpSpPr>
          <p:grpSpPr bwMode="auto">
            <a:xfrm>
              <a:off x="3623320" y="2273256"/>
              <a:ext cx="228600" cy="215900"/>
              <a:chOff x="2112" y="1564"/>
              <a:chExt cx="144" cy="136"/>
            </a:xfrm>
          </p:grpSpPr>
          <p:sp>
            <p:nvSpPr>
              <p:cNvPr id="398" name="Rectangle 77"/>
              <p:cNvSpPr>
                <a:spLocks noChangeArrowheads="1"/>
              </p:cNvSpPr>
              <p:nvPr/>
            </p:nvSpPr>
            <p:spPr bwMode="auto">
              <a:xfrm>
                <a:off x="2112" y="1584"/>
                <a:ext cx="144" cy="96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50000">
                    <a:srgbClr val="FFFFCC"/>
                  </a:gs>
                  <a:gs pos="100000">
                    <a:srgbClr val="FFFF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99" name="Line 78"/>
              <p:cNvSpPr>
                <a:spLocks noChangeShapeType="1"/>
              </p:cNvSpPr>
              <p:nvPr/>
            </p:nvSpPr>
            <p:spPr bwMode="auto">
              <a:xfrm>
                <a:off x="2112" y="156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00" name="Line 79"/>
              <p:cNvSpPr>
                <a:spLocks noChangeShapeType="1"/>
              </p:cNvSpPr>
              <p:nvPr/>
            </p:nvSpPr>
            <p:spPr bwMode="auto">
              <a:xfrm>
                <a:off x="2112" y="170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250" name="Line 81"/>
            <p:cNvSpPr>
              <a:spLocks noChangeShapeType="1"/>
            </p:cNvSpPr>
            <p:nvPr/>
          </p:nvSpPr>
          <p:spPr bwMode="auto">
            <a:xfrm flipH="1" flipV="1">
              <a:off x="2946648" y="2381206"/>
              <a:ext cx="0" cy="298097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1" name="Line 92"/>
            <p:cNvSpPr>
              <a:spLocks noChangeShapeType="1"/>
            </p:cNvSpPr>
            <p:nvPr/>
          </p:nvSpPr>
          <p:spPr bwMode="auto">
            <a:xfrm flipH="1">
              <a:off x="1059160" y="2228806"/>
              <a:ext cx="1627584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2" name="Line 93"/>
            <p:cNvSpPr>
              <a:spLocks noChangeShapeType="1"/>
            </p:cNvSpPr>
            <p:nvPr/>
          </p:nvSpPr>
          <p:spPr bwMode="auto">
            <a:xfrm flipH="1" flipV="1">
              <a:off x="2305744" y="2228806"/>
              <a:ext cx="381000" cy="1524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3" name="Line 94"/>
            <p:cNvSpPr>
              <a:spLocks noChangeShapeType="1"/>
            </p:cNvSpPr>
            <p:nvPr/>
          </p:nvSpPr>
          <p:spPr bwMode="auto">
            <a:xfrm flipH="1">
              <a:off x="2305744" y="2228806"/>
              <a:ext cx="381000" cy="1524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254" name="Group 82"/>
            <p:cNvGrpSpPr>
              <a:grpSpLocks/>
            </p:cNvGrpSpPr>
            <p:nvPr/>
          </p:nvGrpSpPr>
          <p:grpSpPr bwMode="auto">
            <a:xfrm>
              <a:off x="1315144" y="2152606"/>
              <a:ext cx="381000" cy="152400"/>
              <a:chOff x="2592" y="1584"/>
              <a:chExt cx="240" cy="96"/>
            </a:xfrm>
          </p:grpSpPr>
          <p:sp>
            <p:nvSpPr>
              <p:cNvPr id="393" name="Rectangle 83"/>
              <p:cNvSpPr>
                <a:spLocks noChangeArrowheads="1"/>
              </p:cNvSpPr>
              <p:nvPr/>
            </p:nvSpPr>
            <p:spPr bwMode="auto">
              <a:xfrm>
                <a:off x="2640" y="1584"/>
                <a:ext cx="144" cy="96"/>
              </a:xfrm>
              <a:prstGeom prst="rect">
                <a:avLst/>
              </a:prstGeom>
              <a:gradFill rotWithShape="1">
                <a:gsLst>
                  <a:gs pos="0">
                    <a:srgbClr val="FF3300"/>
                  </a:gs>
                  <a:gs pos="50000">
                    <a:srgbClr val="FF6600"/>
                  </a:gs>
                  <a:gs pos="100000">
                    <a:srgbClr val="FF33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94" name="Rectangle 84"/>
              <p:cNvSpPr>
                <a:spLocks noChangeArrowheads="1"/>
              </p:cNvSpPr>
              <p:nvPr/>
            </p:nvSpPr>
            <p:spPr bwMode="auto">
              <a:xfrm rot="5400000">
                <a:off x="2760" y="1608"/>
                <a:ext cx="96" cy="48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95" name="Rectangle 85"/>
              <p:cNvSpPr>
                <a:spLocks noChangeArrowheads="1"/>
              </p:cNvSpPr>
              <p:nvPr/>
            </p:nvSpPr>
            <p:spPr bwMode="auto">
              <a:xfrm rot="5400000">
                <a:off x="2568" y="1608"/>
                <a:ext cx="96" cy="48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96" name="Line 86"/>
              <p:cNvSpPr>
                <a:spLocks noChangeShapeType="1"/>
              </p:cNvSpPr>
              <p:nvPr/>
            </p:nvSpPr>
            <p:spPr bwMode="auto">
              <a:xfrm>
                <a:off x="2592" y="1584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97" name="Line 87"/>
              <p:cNvSpPr>
                <a:spLocks noChangeShapeType="1"/>
              </p:cNvSpPr>
              <p:nvPr/>
            </p:nvSpPr>
            <p:spPr bwMode="auto">
              <a:xfrm>
                <a:off x="2784" y="1584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255" name="Rectangle 88"/>
            <p:cNvSpPr>
              <a:spLocks noChangeArrowheads="1"/>
            </p:cNvSpPr>
            <p:nvPr/>
          </p:nvSpPr>
          <p:spPr bwMode="auto">
            <a:xfrm rot="5400000">
              <a:off x="2191444" y="23431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" name="Rectangle 90"/>
            <p:cNvSpPr>
              <a:spLocks noChangeArrowheads="1"/>
            </p:cNvSpPr>
            <p:nvPr/>
          </p:nvSpPr>
          <p:spPr bwMode="auto">
            <a:xfrm rot="5400000">
              <a:off x="2191444" y="21907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7" name="Rectangle 89"/>
            <p:cNvSpPr>
              <a:spLocks noChangeArrowheads="1"/>
            </p:cNvSpPr>
            <p:nvPr/>
          </p:nvSpPr>
          <p:spPr bwMode="auto">
            <a:xfrm rot="5400000">
              <a:off x="2648644" y="23431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8" name="Rectangle 91"/>
            <p:cNvSpPr>
              <a:spLocks noChangeArrowheads="1"/>
            </p:cNvSpPr>
            <p:nvPr/>
          </p:nvSpPr>
          <p:spPr bwMode="auto">
            <a:xfrm rot="5400000">
              <a:off x="2648644" y="21907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9" name="Rectangle 95"/>
            <p:cNvSpPr>
              <a:spLocks noChangeArrowheads="1"/>
            </p:cNvSpPr>
            <p:nvPr/>
          </p:nvSpPr>
          <p:spPr bwMode="auto">
            <a:xfrm rot="2700000">
              <a:off x="2902198" y="231135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0" name="Line 100"/>
            <p:cNvSpPr>
              <a:spLocks noChangeShapeType="1"/>
            </p:cNvSpPr>
            <p:nvPr/>
          </p:nvSpPr>
          <p:spPr bwMode="auto">
            <a:xfrm flipH="1" flipV="1">
              <a:off x="702784" y="3219406"/>
              <a:ext cx="228600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1" name="Rectangle 101"/>
            <p:cNvSpPr>
              <a:spLocks noChangeArrowheads="1"/>
            </p:cNvSpPr>
            <p:nvPr/>
          </p:nvSpPr>
          <p:spPr bwMode="auto">
            <a:xfrm rot="5400000">
              <a:off x="1665312" y="3143206"/>
              <a:ext cx="152400" cy="1524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2" name="Line 102"/>
            <p:cNvSpPr>
              <a:spLocks noChangeShapeType="1"/>
            </p:cNvSpPr>
            <p:nvPr/>
          </p:nvSpPr>
          <p:spPr bwMode="auto">
            <a:xfrm>
              <a:off x="1665312" y="3143206"/>
              <a:ext cx="1524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3" name="Line 106"/>
            <p:cNvSpPr>
              <a:spLocks noChangeShapeType="1"/>
            </p:cNvSpPr>
            <p:nvPr/>
          </p:nvSpPr>
          <p:spPr bwMode="auto">
            <a:xfrm rot="16200000" flipH="1" flipV="1">
              <a:off x="1589112" y="3905206"/>
              <a:ext cx="0" cy="304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4" name="Rectangle 96"/>
            <p:cNvSpPr>
              <a:spLocks noChangeArrowheads="1"/>
            </p:cNvSpPr>
            <p:nvPr/>
          </p:nvSpPr>
          <p:spPr bwMode="auto">
            <a:xfrm>
              <a:off x="1665312" y="50482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5" name="Rectangle 97"/>
            <p:cNvSpPr>
              <a:spLocks noChangeArrowheads="1"/>
            </p:cNvSpPr>
            <p:nvPr/>
          </p:nvSpPr>
          <p:spPr bwMode="auto">
            <a:xfrm>
              <a:off x="1665312" y="45910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" name="Rectangle 103"/>
            <p:cNvSpPr>
              <a:spLocks noChangeArrowheads="1"/>
            </p:cNvSpPr>
            <p:nvPr/>
          </p:nvSpPr>
          <p:spPr bwMode="auto">
            <a:xfrm>
              <a:off x="1665312" y="3981406"/>
              <a:ext cx="152400" cy="1524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7" name="Line 104"/>
            <p:cNvSpPr>
              <a:spLocks noChangeShapeType="1"/>
            </p:cNvSpPr>
            <p:nvPr/>
          </p:nvSpPr>
          <p:spPr bwMode="auto">
            <a:xfrm rot="16200000" flipV="1">
              <a:off x="1665312" y="3981406"/>
              <a:ext cx="1524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8" name="Rectangle 105"/>
            <p:cNvSpPr>
              <a:spLocks noChangeArrowheads="1"/>
            </p:cNvSpPr>
            <p:nvPr/>
          </p:nvSpPr>
          <p:spPr bwMode="auto">
            <a:xfrm>
              <a:off x="1665312" y="42862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rgbClr val="FF66FF"/>
                </a:gs>
                <a:gs pos="50000">
                  <a:schemeClr val="bg1"/>
                </a:gs>
                <a:gs pos="100000">
                  <a:srgbClr val="FF66FF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9" name="AutoShape 107"/>
            <p:cNvSpPr>
              <a:spLocks noChangeArrowheads="1"/>
            </p:cNvSpPr>
            <p:nvPr/>
          </p:nvSpPr>
          <p:spPr bwMode="auto">
            <a:xfrm rot="10800000">
              <a:off x="1284312" y="3981406"/>
              <a:ext cx="152400" cy="152400"/>
            </a:xfrm>
            <a:prstGeom prst="flowChartDelay">
              <a:avLst/>
            </a:prstGeom>
            <a:gradFill rotWithShape="1">
              <a:gsLst>
                <a:gs pos="0">
                  <a:srgbClr val="00CC00"/>
                </a:gs>
                <a:gs pos="50000">
                  <a:srgbClr val="99FF99"/>
                </a:gs>
                <a:gs pos="100000">
                  <a:srgbClr val="00CC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270" name="Group 110"/>
            <p:cNvGrpSpPr>
              <a:grpSpLocks/>
            </p:cNvGrpSpPr>
            <p:nvPr/>
          </p:nvGrpSpPr>
          <p:grpSpPr bwMode="auto">
            <a:xfrm rot="16200000">
              <a:off x="1633562" y="3606756"/>
              <a:ext cx="228600" cy="215900"/>
              <a:chOff x="2112" y="1564"/>
              <a:chExt cx="144" cy="136"/>
            </a:xfrm>
          </p:grpSpPr>
          <p:sp>
            <p:nvSpPr>
              <p:cNvPr id="390" name="Rectangle 111"/>
              <p:cNvSpPr>
                <a:spLocks noChangeArrowheads="1"/>
              </p:cNvSpPr>
              <p:nvPr/>
            </p:nvSpPr>
            <p:spPr bwMode="auto">
              <a:xfrm>
                <a:off x="2112" y="1584"/>
                <a:ext cx="144" cy="96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50000">
                    <a:srgbClr val="FFFFCC"/>
                  </a:gs>
                  <a:gs pos="100000">
                    <a:srgbClr val="FFFF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91" name="Line 112"/>
              <p:cNvSpPr>
                <a:spLocks noChangeShapeType="1"/>
              </p:cNvSpPr>
              <p:nvPr/>
            </p:nvSpPr>
            <p:spPr bwMode="auto">
              <a:xfrm>
                <a:off x="2112" y="156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92" name="Line 113"/>
              <p:cNvSpPr>
                <a:spLocks noChangeShapeType="1"/>
              </p:cNvSpPr>
              <p:nvPr/>
            </p:nvSpPr>
            <p:spPr bwMode="auto">
              <a:xfrm>
                <a:off x="2112" y="170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271" name="Line 115"/>
            <p:cNvSpPr>
              <a:spLocks noChangeShapeType="1"/>
            </p:cNvSpPr>
            <p:nvPr/>
          </p:nvSpPr>
          <p:spPr bwMode="auto">
            <a:xfrm flipH="1">
              <a:off x="2946648" y="5396398"/>
              <a:ext cx="205740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2" name="Rectangle 114"/>
            <p:cNvSpPr>
              <a:spLocks noChangeArrowheads="1"/>
            </p:cNvSpPr>
            <p:nvPr/>
          </p:nvSpPr>
          <p:spPr bwMode="auto">
            <a:xfrm rot="18900000">
              <a:off x="2889498" y="321305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273" name="Group 121"/>
            <p:cNvGrpSpPr>
              <a:grpSpLocks/>
            </p:cNvGrpSpPr>
            <p:nvPr/>
          </p:nvGrpSpPr>
          <p:grpSpPr bwMode="auto">
            <a:xfrm>
              <a:off x="674712" y="2978106"/>
              <a:ext cx="609600" cy="317500"/>
              <a:chOff x="528" y="2008"/>
              <a:chExt cx="384" cy="200"/>
            </a:xfrm>
          </p:grpSpPr>
          <p:sp>
            <p:nvSpPr>
              <p:cNvPr id="387" name="Line 119"/>
              <p:cNvSpPr>
                <a:spLocks noChangeShapeType="1"/>
              </p:cNvSpPr>
              <p:nvPr/>
            </p:nvSpPr>
            <p:spPr bwMode="auto">
              <a:xfrm flipH="1" flipV="1">
                <a:off x="576" y="2064"/>
                <a:ext cx="288" cy="96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88" name="Rectangle 118"/>
              <p:cNvSpPr>
                <a:spLocks noChangeArrowheads="1"/>
              </p:cNvSpPr>
              <p:nvPr/>
            </p:nvSpPr>
            <p:spPr bwMode="auto">
              <a:xfrm>
                <a:off x="768" y="2112"/>
                <a:ext cx="144" cy="96"/>
              </a:xfrm>
              <a:prstGeom prst="rect">
                <a:avLst/>
              </a:prstGeom>
              <a:gradFill rotWithShape="1">
                <a:gsLst>
                  <a:gs pos="0">
                    <a:srgbClr val="FF0066"/>
                  </a:gs>
                  <a:gs pos="50000">
                    <a:schemeClr val="bg1"/>
                  </a:gs>
                  <a:gs pos="100000">
                    <a:srgbClr val="FF0066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89" name="Rectangle 120"/>
              <p:cNvSpPr>
                <a:spLocks noChangeArrowheads="1"/>
              </p:cNvSpPr>
              <p:nvPr/>
            </p:nvSpPr>
            <p:spPr bwMode="auto">
              <a:xfrm rot="6513756">
                <a:off x="504" y="2032"/>
                <a:ext cx="96" cy="48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74" name="Rectangle 122"/>
            <p:cNvSpPr>
              <a:spLocks noChangeArrowheads="1"/>
            </p:cNvSpPr>
            <p:nvPr/>
          </p:nvSpPr>
          <p:spPr bwMode="auto">
            <a:xfrm rot="5400000">
              <a:off x="1398612" y="31813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rgbClr val="FF66FF"/>
                </a:gs>
                <a:gs pos="50000">
                  <a:schemeClr val="bg1"/>
                </a:gs>
                <a:gs pos="100000">
                  <a:srgbClr val="FF66FF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5" name="Rectangle 123"/>
            <p:cNvSpPr>
              <a:spLocks noChangeArrowheads="1"/>
            </p:cNvSpPr>
            <p:nvPr/>
          </p:nvSpPr>
          <p:spPr bwMode="auto">
            <a:xfrm rot="2700000">
              <a:off x="2851398" y="5383698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6" name="Line 131"/>
            <p:cNvSpPr>
              <a:spLocks noChangeShapeType="1"/>
            </p:cNvSpPr>
            <p:nvPr/>
          </p:nvSpPr>
          <p:spPr bwMode="auto">
            <a:xfrm>
              <a:off x="6999312" y="3143206"/>
              <a:ext cx="0" cy="182880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7" name="Rectangle 130"/>
            <p:cNvSpPr>
              <a:spLocks noChangeArrowheads="1"/>
            </p:cNvSpPr>
            <p:nvPr/>
          </p:nvSpPr>
          <p:spPr bwMode="auto">
            <a:xfrm rot="18900000">
              <a:off x="6897712" y="30797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8" name="Line 132"/>
            <p:cNvSpPr>
              <a:spLocks noChangeShapeType="1"/>
            </p:cNvSpPr>
            <p:nvPr/>
          </p:nvSpPr>
          <p:spPr bwMode="auto">
            <a:xfrm>
              <a:off x="5551512" y="4973593"/>
              <a:ext cx="1447800" cy="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9" name="Rectangle 125"/>
            <p:cNvSpPr>
              <a:spLocks noChangeArrowheads="1"/>
            </p:cNvSpPr>
            <p:nvPr/>
          </p:nvSpPr>
          <p:spPr bwMode="auto">
            <a:xfrm>
              <a:off x="5399112" y="4743406"/>
              <a:ext cx="609600" cy="457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0" name="Rectangle 133"/>
            <p:cNvSpPr>
              <a:spLocks noChangeArrowheads="1"/>
            </p:cNvSpPr>
            <p:nvPr/>
          </p:nvSpPr>
          <p:spPr bwMode="auto">
            <a:xfrm rot="18900000">
              <a:off x="6942162" y="49720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1" name="Line 136"/>
            <p:cNvSpPr>
              <a:spLocks noChangeShapeType="1"/>
            </p:cNvSpPr>
            <p:nvPr/>
          </p:nvSpPr>
          <p:spPr bwMode="auto">
            <a:xfrm flipH="1">
              <a:off x="6313512" y="4667206"/>
              <a:ext cx="76200" cy="30480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2" name="Line 137"/>
            <p:cNvSpPr>
              <a:spLocks noChangeShapeType="1"/>
            </p:cNvSpPr>
            <p:nvPr/>
          </p:nvSpPr>
          <p:spPr bwMode="auto">
            <a:xfrm>
              <a:off x="6389712" y="4667206"/>
              <a:ext cx="76200" cy="30480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3" name="Rectangle 134"/>
            <p:cNvSpPr>
              <a:spLocks noChangeArrowheads="1"/>
            </p:cNvSpPr>
            <p:nvPr/>
          </p:nvSpPr>
          <p:spPr bwMode="auto">
            <a:xfrm rot="18900000">
              <a:off x="6427812" y="49593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4" name="Rectangle 135"/>
            <p:cNvSpPr>
              <a:spLocks noChangeArrowheads="1"/>
            </p:cNvSpPr>
            <p:nvPr/>
          </p:nvSpPr>
          <p:spPr bwMode="auto">
            <a:xfrm rot="2700000">
              <a:off x="6199212" y="496565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5" name="Rectangle 138"/>
            <p:cNvSpPr>
              <a:spLocks noChangeArrowheads="1"/>
            </p:cNvSpPr>
            <p:nvPr/>
          </p:nvSpPr>
          <p:spPr bwMode="auto">
            <a:xfrm>
              <a:off x="6313512" y="45910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6" name="Line 141"/>
            <p:cNvSpPr>
              <a:spLocks noChangeShapeType="1"/>
            </p:cNvSpPr>
            <p:nvPr/>
          </p:nvSpPr>
          <p:spPr bwMode="auto">
            <a:xfrm>
              <a:off x="6694512" y="2492896"/>
              <a:ext cx="0" cy="179331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7" name="Line 144"/>
            <p:cNvSpPr>
              <a:spLocks noChangeShapeType="1"/>
            </p:cNvSpPr>
            <p:nvPr/>
          </p:nvSpPr>
          <p:spPr bwMode="auto">
            <a:xfrm>
              <a:off x="5703912" y="4286206"/>
              <a:ext cx="990600" cy="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8" name="Rectangle 124"/>
            <p:cNvSpPr>
              <a:spLocks noChangeArrowheads="1"/>
            </p:cNvSpPr>
            <p:nvPr/>
          </p:nvSpPr>
          <p:spPr bwMode="auto">
            <a:xfrm>
              <a:off x="5399112" y="4057606"/>
              <a:ext cx="609600" cy="457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9" name="Line 145"/>
            <p:cNvSpPr>
              <a:spLocks noChangeShapeType="1"/>
            </p:cNvSpPr>
            <p:nvPr/>
          </p:nvSpPr>
          <p:spPr bwMode="auto">
            <a:xfrm flipH="1">
              <a:off x="6313512" y="3981406"/>
              <a:ext cx="76200" cy="30480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0" name="Line 146"/>
            <p:cNvSpPr>
              <a:spLocks noChangeShapeType="1"/>
            </p:cNvSpPr>
            <p:nvPr/>
          </p:nvSpPr>
          <p:spPr bwMode="auto">
            <a:xfrm>
              <a:off x="6389712" y="3981406"/>
              <a:ext cx="76200" cy="30480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1" name="Rectangle 147"/>
            <p:cNvSpPr>
              <a:spLocks noChangeArrowheads="1"/>
            </p:cNvSpPr>
            <p:nvPr/>
          </p:nvSpPr>
          <p:spPr bwMode="auto">
            <a:xfrm rot="18900000">
              <a:off x="6427812" y="42735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2" name="Rectangle 148"/>
            <p:cNvSpPr>
              <a:spLocks noChangeArrowheads="1"/>
            </p:cNvSpPr>
            <p:nvPr/>
          </p:nvSpPr>
          <p:spPr bwMode="auto">
            <a:xfrm rot="2700000">
              <a:off x="6199212" y="427985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3" name="Rectangle 149"/>
            <p:cNvSpPr>
              <a:spLocks noChangeArrowheads="1"/>
            </p:cNvSpPr>
            <p:nvPr/>
          </p:nvSpPr>
          <p:spPr bwMode="auto">
            <a:xfrm>
              <a:off x="6313512" y="39052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4" name="Rectangle 143"/>
            <p:cNvSpPr>
              <a:spLocks noChangeArrowheads="1"/>
            </p:cNvSpPr>
            <p:nvPr/>
          </p:nvSpPr>
          <p:spPr bwMode="auto">
            <a:xfrm rot="18900000">
              <a:off x="6637362" y="427985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5" name="Line 158"/>
            <p:cNvSpPr>
              <a:spLocks noChangeShapeType="1"/>
            </p:cNvSpPr>
            <p:nvPr/>
          </p:nvSpPr>
          <p:spPr bwMode="auto">
            <a:xfrm flipH="1" flipV="1">
              <a:off x="4637112" y="4133806"/>
              <a:ext cx="381000" cy="1524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6" name="Rectangle 157"/>
            <p:cNvSpPr>
              <a:spLocks noChangeArrowheads="1"/>
            </p:cNvSpPr>
            <p:nvPr/>
          </p:nvSpPr>
          <p:spPr bwMode="auto">
            <a:xfrm>
              <a:off x="4205312" y="4895806"/>
              <a:ext cx="228600" cy="152400"/>
            </a:xfrm>
            <a:prstGeom prst="rect">
              <a:avLst/>
            </a:prstGeom>
            <a:gradFill rotWithShape="1">
              <a:gsLst>
                <a:gs pos="0">
                  <a:srgbClr val="FF0066"/>
                </a:gs>
                <a:gs pos="50000">
                  <a:schemeClr val="bg1"/>
                </a:gs>
                <a:gs pos="100000">
                  <a:srgbClr val="FF0066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7" name="Rectangle 152"/>
            <p:cNvSpPr>
              <a:spLocks noChangeArrowheads="1"/>
            </p:cNvSpPr>
            <p:nvPr/>
          </p:nvSpPr>
          <p:spPr bwMode="auto">
            <a:xfrm>
              <a:off x="4941912" y="4222706"/>
              <a:ext cx="228600" cy="152400"/>
            </a:xfrm>
            <a:prstGeom prst="rect">
              <a:avLst/>
            </a:prstGeom>
            <a:gradFill rotWithShape="1">
              <a:gsLst>
                <a:gs pos="0">
                  <a:srgbClr val="FF0066"/>
                </a:gs>
                <a:gs pos="50000">
                  <a:schemeClr val="bg1"/>
                </a:gs>
                <a:gs pos="100000">
                  <a:srgbClr val="FF0066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8" name="Line 162"/>
            <p:cNvSpPr>
              <a:spLocks noChangeShapeType="1"/>
            </p:cNvSpPr>
            <p:nvPr/>
          </p:nvSpPr>
          <p:spPr bwMode="auto">
            <a:xfrm flipH="1" flipV="1">
              <a:off x="4637112" y="4133806"/>
              <a:ext cx="0" cy="180444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9" name="Rectangle 160"/>
            <p:cNvSpPr>
              <a:spLocks noChangeArrowheads="1"/>
            </p:cNvSpPr>
            <p:nvPr/>
          </p:nvSpPr>
          <p:spPr bwMode="auto">
            <a:xfrm rot="18900000">
              <a:off x="4535512" y="406395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0" name="Line 163"/>
            <p:cNvSpPr>
              <a:spLocks noChangeShapeType="1"/>
            </p:cNvSpPr>
            <p:nvPr/>
          </p:nvSpPr>
          <p:spPr bwMode="auto">
            <a:xfrm flipH="1" flipV="1">
              <a:off x="3875112" y="4819606"/>
              <a:ext cx="0" cy="111864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1" name="Rectangle 161"/>
            <p:cNvSpPr>
              <a:spLocks noChangeArrowheads="1"/>
            </p:cNvSpPr>
            <p:nvPr/>
          </p:nvSpPr>
          <p:spPr bwMode="auto">
            <a:xfrm rot="18900000">
              <a:off x="3767162" y="47434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2" name="Rectangle 164"/>
            <p:cNvSpPr>
              <a:spLocks noChangeArrowheads="1"/>
            </p:cNvSpPr>
            <p:nvPr/>
          </p:nvSpPr>
          <p:spPr bwMode="auto">
            <a:xfrm rot="2700000">
              <a:off x="3830662" y="5332898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3" name="Rectangle 165"/>
            <p:cNvSpPr>
              <a:spLocks noChangeArrowheads="1"/>
            </p:cNvSpPr>
            <p:nvPr/>
          </p:nvSpPr>
          <p:spPr bwMode="auto">
            <a:xfrm rot="2700000">
              <a:off x="4599012" y="5332898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4" name="AutoShape 167"/>
            <p:cNvSpPr>
              <a:spLocks noChangeArrowheads="1"/>
            </p:cNvSpPr>
            <p:nvPr/>
          </p:nvSpPr>
          <p:spPr bwMode="auto">
            <a:xfrm rot="5400000">
              <a:off x="3798912" y="5853598"/>
              <a:ext cx="152400" cy="152400"/>
            </a:xfrm>
            <a:prstGeom prst="flowChartDelay">
              <a:avLst/>
            </a:prstGeom>
            <a:gradFill rotWithShape="1">
              <a:gsLst>
                <a:gs pos="0">
                  <a:srgbClr val="00CC00"/>
                </a:gs>
                <a:gs pos="50000">
                  <a:srgbClr val="99FF99"/>
                </a:gs>
                <a:gs pos="100000">
                  <a:srgbClr val="00CC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5" name="AutoShape 168"/>
            <p:cNvSpPr>
              <a:spLocks noChangeArrowheads="1"/>
            </p:cNvSpPr>
            <p:nvPr/>
          </p:nvSpPr>
          <p:spPr bwMode="auto">
            <a:xfrm rot="5400000">
              <a:off x="4560912" y="5853598"/>
              <a:ext cx="152400" cy="152400"/>
            </a:xfrm>
            <a:prstGeom prst="flowChartDelay">
              <a:avLst/>
            </a:prstGeom>
            <a:gradFill rotWithShape="1">
              <a:gsLst>
                <a:gs pos="0">
                  <a:srgbClr val="00CC00"/>
                </a:gs>
                <a:gs pos="50000">
                  <a:srgbClr val="99FF99"/>
                </a:gs>
                <a:gs pos="100000">
                  <a:srgbClr val="00CC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6" name="AutoShape 169"/>
            <p:cNvSpPr>
              <a:spLocks noChangeArrowheads="1"/>
            </p:cNvSpPr>
            <p:nvPr/>
          </p:nvSpPr>
          <p:spPr bwMode="auto">
            <a:xfrm rot="5400000">
              <a:off x="4637112" y="2990806"/>
              <a:ext cx="152400" cy="152400"/>
            </a:xfrm>
            <a:prstGeom prst="flowChartDelay">
              <a:avLst/>
            </a:prstGeom>
            <a:gradFill rotWithShape="1">
              <a:gsLst>
                <a:gs pos="0">
                  <a:srgbClr val="00CC00"/>
                </a:gs>
                <a:gs pos="50000">
                  <a:srgbClr val="99FF99"/>
                </a:gs>
                <a:gs pos="100000">
                  <a:srgbClr val="00CC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7" name="AutoShape 183"/>
            <p:cNvSpPr>
              <a:spLocks noChangeArrowheads="1"/>
            </p:cNvSpPr>
            <p:nvPr/>
          </p:nvSpPr>
          <p:spPr bwMode="auto">
            <a:xfrm>
              <a:off x="6161112" y="2305006"/>
              <a:ext cx="152400" cy="152400"/>
            </a:xfrm>
            <a:prstGeom prst="flowChartDelay">
              <a:avLst/>
            </a:prstGeom>
            <a:gradFill rotWithShape="1">
              <a:gsLst>
                <a:gs pos="0">
                  <a:srgbClr val="00CC00"/>
                </a:gs>
                <a:gs pos="50000">
                  <a:srgbClr val="99FF99"/>
                </a:gs>
                <a:gs pos="100000">
                  <a:srgbClr val="00CC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8" name="Line 189"/>
            <p:cNvSpPr>
              <a:spLocks noChangeShapeType="1"/>
            </p:cNvSpPr>
            <p:nvPr/>
          </p:nvSpPr>
          <p:spPr bwMode="auto">
            <a:xfrm flipH="1" flipV="1">
              <a:off x="5292080" y="5229200"/>
              <a:ext cx="72008" cy="576065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9" name="Text Box 190"/>
            <p:cNvSpPr txBox="1">
              <a:spLocks noChangeArrowheads="1"/>
            </p:cNvSpPr>
            <p:nvPr/>
          </p:nvSpPr>
          <p:spPr bwMode="auto">
            <a:xfrm>
              <a:off x="5340424" y="4133806"/>
              <a:ext cx="69762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600" dirty="0">
                  <a:latin typeface="Helvetica" pitchFamily="34" charset="0"/>
                </a:rPr>
                <a:t>Laser</a:t>
              </a:r>
            </a:p>
          </p:txBody>
        </p:sp>
        <p:sp>
          <p:nvSpPr>
            <p:cNvPr id="310" name="Text Box 191"/>
            <p:cNvSpPr txBox="1">
              <a:spLocks noChangeArrowheads="1"/>
            </p:cNvSpPr>
            <p:nvPr/>
          </p:nvSpPr>
          <p:spPr bwMode="auto">
            <a:xfrm>
              <a:off x="5340424" y="4819606"/>
              <a:ext cx="69762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600">
                  <a:latin typeface="Helvetica" pitchFamily="34" charset="0"/>
                </a:rPr>
                <a:t>Laser</a:t>
              </a:r>
            </a:p>
          </p:txBody>
        </p:sp>
        <p:sp>
          <p:nvSpPr>
            <p:cNvPr id="311" name="Oval 192"/>
            <p:cNvSpPr>
              <a:spLocks noChangeArrowheads="1"/>
            </p:cNvSpPr>
            <p:nvPr/>
          </p:nvSpPr>
          <p:spPr bwMode="auto">
            <a:xfrm>
              <a:off x="6542112" y="3676606"/>
              <a:ext cx="304800" cy="76200"/>
            </a:xfrm>
            <a:prstGeom prst="ellipse">
              <a:avLst/>
            </a:prstGeom>
            <a:gradFill rotWithShape="1">
              <a:gsLst>
                <a:gs pos="0">
                  <a:srgbClr val="00FFFF"/>
                </a:gs>
                <a:gs pos="50000">
                  <a:schemeClr val="bg1"/>
                </a:gs>
                <a:gs pos="100000">
                  <a:srgbClr val="00FFFF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2" name="Oval 193"/>
            <p:cNvSpPr>
              <a:spLocks noChangeArrowheads="1"/>
            </p:cNvSpPr>
            <p:nvPr/>
          </p:nvSpPr>
          <p:spPr bwMode="auto">
            <a:xfrm>
              <a:off x="6542112" y="3371806"/>
              <a:ext cx="304800" cy="76200"/>
            </a:xfrm>
            <a:prstGeom prst="ellipse">
              <a:avLst/>
            </a:prstGeom>
            <a:gradFill rotWithShape="1">
              <a:gsLst>
                <a:gs pos="0">
                  <a:srgbClr val="00FFFF"/>
                </a:gs>
                <a:gs pos="50000">
                  <a:schemeClr val="bg1"/>
                </a:gs>
                <a:gs pos="100000">
                  <a:srgbClr val="00FFFF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3" name="Oval 194"/>
            <p:cNvSpPr>
              <a:spLocks noChangeArrowheads="1"/>
            </p:cNvSpPr>
            <p:nvPr/>
          </p:nvSpPr>
          <p:spPr bwMode="auto">
            <a:xfrm>
              <a:off x="6846912" y="3735343"/>
              <a:ext cx="304800" cy="76200"/>
            </a:xfrm>
            <a:prstGeom prst="ellipse">
              <a:avLst/>
            </a:prstGeom>
            <a:gradFill rotWithShape="1">
              <a:gsLst>
                <a:gs pos="0">
                  <a:srgbClr val="00FFFF"/>
                </a:gs>
                <a:gs pos="50000">
                  <a:schemeClr val="bg1"/>
                </a:gs>
                <a:gs pos="100000">
                  <a:srgbClr val="00FFFF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4" name="Oval 195"/>
            <p:cNvSpPr>
              <a:spLocks noChangeArrowheads="1"/>
            </p:cNvSpPr>
            <p:nvPr/>
          </p:nvSpPr>
          <p:spPr bwMode="auto">
            <a:xfrm>
              <a:off x="6846912" y="4040143"/>
              <a:ext cx="304800" cy="76200"/>
            </a:xfrm>
            <a:prstGeom prst="ellipse">
              <a:avLst/>
            </a:prstGeom>
            <a:gradFill rotWithShape="1">
              <a:gsLst>
                <a:gs pos="0">
                  <a:srgbClr val="00FFFF"/>
                </a:gs>
                <a:gs pos="50000">
                  <a:schemeClr val="bg1"/>
                </a:gs>
                <a:gs pos="100000">
                  <a:srgbClr val="00FFFF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5" name="Rectangle 42"/>
            <p:cNvSpPr>
              <a:spLocks noChangeArrowheads="1"/>
            </p:cNvSpPr>
            <p:nvPr/>
          </p:nvSpPr>
          <p:spPr bwMode="auto">
            <a:xfrm>
              <a:off x="441176" y="2000206"/>
              <a:ext cx="609600" cy="457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6" name="Text Box 45"/>
            <p:cNvSpPr txBox="1">
              <a:spLocks noChangeArrowheads="1"/>
            </p:cNvSpPr>
            <p:nvPr/>
          </p:nvSpPr>
          <p:spPr bwMode="auto">
            <a:xfrm>
              <a:off x="392088" y="2076406"/>
              <a:ext cx="69762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600" dirty="0">
                  <a:latin typeface="Helvetica" pitchFamily="34" charset="0"/>
                </a:rPr>
                <a:t>Laser</a:t>
              </a:r>
            </a:p>
          </p:txBody>
        </p:sp>
        <p:sp>
          <p:nvSpPr>
            <p:cNvPr id="317" name="Text Box 200"/>
            <p:cNvSpPr txBox="1">
              <a:spLocks noChangeArrowheads="1"/>
            </p:cNvSpPr>
            <p:nvPr/>
          </p:nvSpPr>
          <p:spPr bwMode="auto">
            <a:xfrm>
              <a:off x="4792687" y="3963943"/>
              <a:ext cx="530225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200">
                  <a:latin typeface="Helvetica" pitchFamily="34" charset="0"/>
                </a:rPr>
                <a:t>AOM</a:t>
              </a:r>
            </a:p>
          </p:txBody>
        </p:sp>
        <p:sp>
          <p:nvSpPr>
            <p:cNvPr id="318" name="Text Box 201"/>
            <p:cNvSpPr txBox="1">
              <a:spLocks noChangeArrowheads="1"/>
            </p:cNvSpPr>
            <p:nvPr/>
          </p:nvSpPr>
          <p:spPr bwMode="auto">
            <a:xfrm>
              <a:off x="4027512" y="4649743"/>
              <a:ext cx="530225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200">
                  <a:latin typeface="Helvetica" pitchFamily="34" charset="0"/>
                </a:rPr>
                <a:t>AOM</a:t>
              </a:r>
            </a:p>
          </p:txBody>
        </p:sp>
        <p:sp>
          <p:nvSpPr>
            <p:cNvPr id="319" name="Text Box 202"/>
            <p:cNvSpPr txBox="1">
              <a:spLocks noChangeArrowheads="1"/>
            </p:cNvSpPr>
            <p:nvPr/>
          </p:nvSpPr>
          <p:spPr bwMode="auto">
            <a:xfrm>
              <a:off x="903312" y="2897143"/>
              <a:ext cx="530225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200">
                  <a:latin typeface="Helvetica" pitchFamily="34" charset="0"/>
                </a:rPr>
                <a:t>AOM</a:t>
              </a:r>
            </a:p>
          </p:txBody>
        </p:sp>
        <p:sp>
          <p:nvSpPr>
            <p:cNvPr id="320" name="Text Box 203"/>
            <p:cNvSpPr txBox="1">
              <a:spLocks noChangeArrowheads="1"/>
            </p:cNvSpPr>
            <p:nvPr/>
          </p:nvSpPr>
          <p:spPr bwMode="auto">
            <a:xfrm>
              <a:off x="1817712" y="3582943"/>
              <a:ext cx="631825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200">
                  <a:latin typeface="Helvetica" pitchFamily="34" charset="0"/>
                </a:rPr>
                <a:t>EOPM</a:t>
              </a:r>
            </a:p>
          </p:txBody>
        </p:sp>
        <p:grpSp>
          <p:nvGrpSpPr>
            <p:cNvPr id="321" name="Group 234"/>
            <p:cNvGrpSpPr>
              <a:grpSpLocks/>
            </p:cNvGrpSpPr>
            <p:nvPr/>
          </p:nvGrpSpPr>
          <p:grpSpPr bwMode="auto">
            <a:xfrm rot="16200000">
              <a:off x="6580212" y="3894093"/>
              <a:ext cx="228600" cy="215900"/>
              <a:chOff x="2112" y="1564"/>
              <a:chExt cx="144" cy="136"/>
            </a:xfrm>
          </p:grpSpPr>
          <p:sp>
            <p:nvSpPr>
              <p:cNvPr id="384" name="Rectangle 235"/>
              <p:cNvSpPr>
                <a:spLocks noChangeArrowheads="1"/>
              </p:cNvSpPr>
              <p:nvPr/>
            </p:nvSpPr>
            <p:spPr bwMode="auto">
              <a:xfrm>
                <a:off x="2112" y="1584"/>
                <a:ext cx="144" cy="96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50000">
                    <a:srgbClr val="FFFFCC"/>
                  </a:gs>
                  <a:gs pos="100000">
                    <a:srgbClr val="FFFF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85" name="Line 236"/>
              <p:cNvSpPr>
                <a:spLocks noChangeShapeType="1"/>
              </p:cNvSpPr>
              <p:nvPr/>
            </p:nvSpPr>
            <p:spPr bwMode="auto">
              <a:xfrm>
                <a:off x="2112" y="156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86" name="Line 237"/>
              <p:cNvSpPr>
                <a:spLocks noChangeShapeType="1"/>
              </p:cNvSpPr>
              <p:nvPr/>
            </p:nvSpPr>
            <p:spPr bwMode="auto">
              <a:xfrm>
                <a:off x="2112" y="170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322" name="Group 238"/>
            <p:cNvGrpSpPr>
              <a:grpSpLocks/>
            </p:cNvGrpSpPr>
            <p:nvPr/>
          </p:nvGrpSpPr>
          <p:grpSpPr bwMode="auto">
            <a:xfrm rot="16200000">
              <a:off x="6885012" y="4503693"/>
              <a:ext cx="228600" cy="215900"/>
              <a:chOff x="2112" y="1564"/>
              <a:chExt cx="144" cy="136"/>
            </a:xfrm>
          </p:grpSpPr>
          <p:sp>
            <p:nvSpPr>
              <p:cNvPr id="381" name="Rectangle 239"/>
              <p:cNvSpPr>
                <a:spLocks noChangeArrowheads="1"/>
              </p:cNvSpPr>
              <p:nvPr/>
            </p:nvSpPr>
            <p:spPr bwMode="auto">
              <a:xfrm>
                <a:off x="2112" y="1584"/>
                <a:ext cx="144" cy="96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50000">
                    <a:srgbClr val="FFFFCC"/>
                  </a:gs>
                  <a:gs pos="100000">
                    <a:srgbClr val="FFFF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82" name="Line 240"/>
              <p:cNvSpPr>
                <a:spLocks noChangeShapeType="1"/>
              </p:cNvSpPr>
              <p:nvPr/>
            </p:nvSpPr>
            <p:spPr bwMode="auto">
              <a:xfrm>
                <a:off x="2112" y="156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83" name="Line 241"/>
              <p:cNvSpPr>
                <a:spLocks noChangeShapeType="1"/>
              </p:cNvSpPr>
              <p:nvPr/>
            </p:nvSpPr>
            <p:spPr bwMode="auto">
              <a:xfrm>
                <a:off x="2112" y="170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323" name="Text Box 277"/>
            <p:cNvSpPr txBox="1">
              <a:spLocks noChangeArrowheads="1"/>
            </p:cNvSpPr>
            <p:nvPr/>
          </p:nvSpPr>
          <p:spPr bwMode="auto">
            <a:xfrm>
              <a:off x="6948264" y="1988840"/>
              <a:ext cx="333375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600" dirty="0">
                  <a:latin typeface="Helvetica" pitchFamily="34" charset="0"/>
                </a:rPr>
                <a:t>PR2</a:t>
              </a:r>
            </a:p>
          </p:txBody>
        </p:sp>
        <p:sp>
          <p:nvSpPr>
            <p:cNvPr id="324" name="Text Box 278"/>
            <p:cNvSpPr txBox="1">
              <a:spLocks noChangeArrowheads="1"/>
            </p:cNvSpPr>
            <p:nvPr/>
          </p:nvSpPr>
          <p:spPr bwMode="auto">
            <a:xfrm>
              <a:off x="6804248" y="2464324"/>
              <a:ext cx="333375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600" dirty="0">
                  <a:latin typeface="Helvetica" pitchFamily="34" charset="0"/>
                </a:rPr>
                <a:t>PR3</a:t>
              </a:r>
            </a:p>
          </p:txBody>
        </p:sp>
        <p:sp>
          <p:nvSpPr>
            <p:cNvPr id="325" name="Text Box 279"/>
            <p:cNvSpPr txBox="1">
              <a:spLocks noChangeArrowheads="1"/>
            </p:cNvSpPr>
            <p:nvPr/>
          </p:nvSpPr>
          <p:spPr bwMode="auto">
            <a:xfrm>
              <a:off x="6588224" y="1988840"/>
              <a:ext cx="352425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600" dirty="0">
                  <a:latin typeface="Helvetica" pitchFamily="34" charset="0"/>
                </a:rPr>
                <a:t>PRM</a:t>
              </a:r>
            </a:p>
          </p:txBody>
        </p:sp>
        <p:sp>
          <p:nvSpPr>
            <p:cNvPr id="326" name="Text Box 280"/>
            <p:cNvSpPr txBox="1">
              <a:spLocks noChangeArrowheads="1"/>
            </p:cNvSpPr>
            <p:nvPr/>
          </p:nvSpPr>
          <p:spPr bwMode="auto">
            <a:xfrm>
              <a:off x="7427937" y="2179593"/>
              <a:ext cx="285750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600">
                  <a:latin typeface="Helvetica" pitchFamily="34" charset="0"/>
                </a:rPr>
                <a:t>BS</a:t>
              </a:r>
            </a:p>
          </p:txBody>
        </p:sp>
        <p:sp>
          <p:nvSpPr>
            <p:cNvPr id="327" name="Text Box 281"/>
            <p:cNvSpPr txBox="1">
              <a:spLocks noChangeArrowheads="1"/>
            </p:cNvSpPr>
            <p:nvPr/>
          </p:nvSpPr>
          <p:spPr bwMode="auto">
            <a:xfrm>
              <a:off x="7504137" y="1906543"/>
              <a:ext cx="346075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600">
                  <a:latin typeface="Helvetica" pitchFamily="34" charset="0"/>
                </a:rPr>
                <a:t>ITMy</a:t>
              </a:r>
            </a:p>
          </p:txBody>
        </p:sp>
        <p:sp>
          <p:nvSpPr>
            <p:cNvPr id="328" name="Text Box 282"/>
            <p:cNvSpPr txBox="1">
              <a:spLocks noChangeArrowheads="1"/>
            </p:cNvSpPr>
            <p:nvPr/>
          </p:nvSpPr>
          <p:spPr bwMode="auto">
            <a:xfrm>
              <a:off x="7504137" y="1341393"/>
              <a:ext cx="377825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600">
                  <a:latin typeface="Helvetica" pitchFamily="34" charset="0"/>
                </a:rPr>
                <a:t>ETMy</a:t>
              </a:r>
            </a:p>
          </p:txBody>
        </p:sp>
        <p:sp>
          <p:nvSpPr>
            <p:cNvPr id="329" name="Text Box 283"/>
            <p:cNvSpPr txBox="1">
              <a:spLocks noChangeArrowheads="1"/>
            </p:cNvSpPr>
            <p:nvPr/>
          </p:nvSpPr>
          <p:spPr bwMode="auto">
            <a:xfrm>
              <a:off x="7732737" y="2135143"/>
              <a:ext cx="347663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600">
                  <a:latin typeface="Helvetica" pitchFamily="34" charset="0"/>
                </a:rPr>
                <a:t>ITMx</a:t>
              </a:r>
            </a:p>
          </p:txBody>
        </p:sp>
        <p:sp>
          <p:nvSpPr>
            <p:cNvPr id="330" name="Text Box 284"/>
            <p:cNvSpPr txBox="1">
              <a:spLocks noChangeArrowheads="1"/>
            </p:cNvSpPr>
            <p:nvPr/>
          </p:nvSpPr>
          <p:spPr bwMode="auto">
            <a:xfrm>
              <a:off x="8342337" y="2135143"/>
              <a:ext cx="379413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600">
                  <a:latin typeface="Helvetica" pitchFamily="34" charset="0"/>
                </a:rPr>
                <a:t>ETMx</a:t>
              </a:r>
            </a:p>
          </p:txBody>
        </p:sp>
        <p:sp>
          <p:nvSpPr>
            <p:cNvPr id="331" name="Text Box 285"/>
            <p:cNvSpPr txBox="1">
              <a:spLocks noChangeArrowheads="1"/>
            </p:cNvSpPr>
            <p:nvPr/>
          </p:nvSpPr>
          <p:spPr bwMode="auto">
            <a:xfrm>
              <a:off x="7241058" y="2888651"/>
              <a:ext cx="333375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600" dirty="0">
                  <a:latin typeface="Helvetica" pitchFamily="34" charset="0"/>
                </a:rPr>
                <a:t>SR3</a:t>
              </a:r>
            </a:p>
          </p:txBody>
        </p:sp>
        <p:sp>
          <p:nvSpPr>
            <p:cNvPr id="332" name="Rectangle 288"/>
            <p:cNvSpPr>
              <a:spLocks noChangeArrowheads="1"/>
            </p:cNvSpPr>
            <p:nvPr/>
          </p:nvSpPr>
          <p:spPr bwMode="auto">
            <a:xfrm>
              <a:off x="6465912" y="2058943"/>
              <a:ext cx="76200" cy="304800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chemeClr val="bg1"/>
                </a:gs>
                <a:gs pos="100000">
                  <a:srgbClr val="660066"/>
                </a:gs>
              </a:gsLst>
              <a:lin ang="5400000" scaled="1"/>
            </a:gradFill>
            <a:ln w="6350">
              <a:solidFill>
                <a:srgbClr val="66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3" name="Text Box 286"/>
            <p:cNvSpPr txBox="1">
              <a:spLocks noChangeArrowheads="1"/>
            </p:cNvSpPr>
            <p:nvPr/>
          </p:nvSpPr>
          <p:spPr bwMode="auto">
            <a:xfrm>
              <a:off x="7656537" y="2560593"/>
              <a:ext cx="333375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600">
                  <a:latin typeface="Helvetica" pitchFamily="34" charset="0"/>
                </a:rPr>
                <a:t>SR2</a:t>
              </a:r>
            </a:p>
          </p:txBody>
        </p:sp>
        <p:sp>
          <p:nvSpPr>
            <p:cNvPr id="334" name="Text Box 287"/>
            <p:cNvSpPr txBox="1">
              <a:spLocks noChangeArrowheads="1"/>
            </p:cNvSpPr>
            <p:nvPr/>
          </p:nvSpPr>
          <p:spPr bwMode="auto">
            <a:xfrm>
              <a:off x="7656537" y="2941593"/>
              <a:ext cx="352425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600">
                  <a:latin typeface="Helvetica" pitchFamily="34" charset="0"/>
                </a:rPr>
                <a:t>SRM</a:t>
              </a:r>
            </a:p>
          </p:txBody>
        </p:sp>
        <p:sp>
          <p:nvSpPr>
            <p:cNvPr id="335" name="Line 15"/>
            <p:cNvSpPr>
              <a:spLocks noChangeShapeType="1"/>
            </p:cNvSpPr>
            <p:nvPr/>
          </p:nvSpPr>
          <p:spPr bwMode="auto">
            <a:xfrm flipH="1">
              <a:off x="5780112" y="2230393"/>
              <a:ext cx="137160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6" name="Rectangle 16"/>
            <p:cNvSpPr>
              <a:spLocks noChangeArrowheads="1"/>
            </p:cNvSpPr>
            <p:nvPr/>
          </p:nvSpPr>
          <p:spPr bwMode="auto">
            <a:xfrm rot="5400000">
              <a:off x="6732612" y="2192293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337" name="Group 80"/>
            <p:cNvGrpSpPr>
              <a:grpSpLocks/>
            </p:cNvGrpSpPr>
            <p:nvPr/>
          </p:nvGrpSpPr>
          <p:grpSpPr bwMode="auto">
            <a:xfrm>
              <a:off x="3974976" y="2192501"/>
              <a:ext cx="381000" cy="390428"/>
              <a:chOff x="2112" y="1564"/>
              <a:chExt cx="144" cy="136"/>
            </a:xfrm>
          </p:grpSpPr>
          <p:sp>
            <p:nvSpPr>
              <p:cNvPr id="378" name="Rectangle 77"/>
              <p:cNvSpPr>
                <a:spLocks noChangeArrowheads="1"/>
              </p:cNvSpPr>
              <p:nvPr/>
            </p:nvSpPr>
            <p:spPr bwMode="auto">
              <a:xfrm>
                <a:off x="2112" y="1584"/>
                <a:ext cx="144" cy="96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50000">
                    <a:srgbClr val="FFFFCC"/>
                  </a:gs>
                  <a:gs pos="100000">
                    <a:srgbClr val="FFFF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9" name="Line 78"/>
              <p:cNvSpPr>
                <a:spLocks noChangeShapeType="1"/>
              </p:cNvSpPr>
              <p:nvPr/>
            </p:nvSpPr>
            <p:spPr bwMode="auto">
              <a:xfrm>
                <a:off x="2112" y="156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80" name="Line 79"/>
              <p:cNvSpPr>
                <a:spLocks noChangeShapeType="1"/>
              </p:cNvSpPr>
              <p:nvPr/>
            </p:nvSpPr>
            <p:spPr bwMode="auto">
              <a:xfrm>
                <a:off x="2112" y="170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338" name="Group 80"/>
            <p:cNvGrpSpPr>
              <a:grpSpLocks/>
            </p:cNvGrpSpPr>
            <p:nvPr/>
          </p:nvGrpSpPr>
          <p:grpSpPr bwMode="auto">
            <a:xfrm>
              <a:off x="1848544" y="2135143"/>
              <a:ext cx="228600" cy="215900"/>
              <a:chOff x="2112" y="1564"/>
              <a:chExt cx="144" cy="136"/>
            </a:xfrm>
          </p:grpSpPr>
          <p:sp>
            <p:nvSpPr>
              <p:cNvPr id="375" name="Rectangle 77"/>
              <p:cNvSpPr>
                <a:spLocks noChangeArrowheads="1"/>
              </p:cNvSpPr>
              <p:nvPr/>
            </p:nvSpPr>
            <p:spPr bwMode="auto">
              <a:xfrm>
                <a:off x="2112" y="1584"/>
                <a:ext cx="144" cy="96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50000">
                    <a:srgbClr val="FFFFCC"/>
                  </a:gs>
                  <a:gs pos="100000">
                    <a:srgbClr val="FFFF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6" name="Line 78"/>
              <p:cNvSpPr>
                <a:spLocks noChangeShapeType="1"/>
              </p:cNvSpPr>
              <p:nvPr/>
            </p:nvSpPr>
            <p:spPr bwMode="auto">
              <a:xfrm>
                <a:off x="2112" y="156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77" name="Line 79"/>
              <p:cNvSpPr>
                <a:spLocks noChangeShapeType="1"/>
              </p:cNvSpPr>
              <p:nvPr/>
            </p:nvSpPr>
            <p:spPr bwMode="auto">
              <a:xfrm>
                <a:off x="2112" y="170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339" name="Group 82"/>
            <p:cNvGrpSpPr>
              <a:grpSpLocks/>
            </p:cNvGrpSpPr>
            <p:nvPr/>
          </p:nvGrpSpPr>
          <p:grpSpPr bwMode="auto">
            <a:xfrm rot="16200000">
              <a:off x="2757036" y="2715301"/>
              <a:ext cx="381000" cy="152400"/>
              <a:chOff x="2592" y="1584"/>
              <a:chExt cx="240" cy="96"/>
            </a:xfrm>
          </p:grpSpPr>
          <p:sp>
            <p:nvSpPr>
              <p:cNvPr id="370" name="Rectangle 83"/>
              <p:cNvSpPr>
                <a:spLocks noChangeArrowheads="1"/>
              </p:cNvSpPr>
              <p:nvPr/>
            </p:nvSpPr>
            <p:spPr bwMode="auto">
              <a:xfrm>
                <a:off x="2640" y="1584"/>
                <a:ext cx="144" cy="96"/>
              </a:xfrm>
              <a:prstGeom prst="rect">
                <a:avLst/>
              </a:prstGeom>
              <a:gradFill rotWithShape="1">
                <a:gsLst>
                  <a:gs pos="0">
                    <a:srgbClr val="FF3300"/>
                  </a:gs>
                  <a:gs pos="50000">
                    <a:srgbClr val="FF6600"/>
                  </a:gs>
                  <a:gs pos="100000">
                    <a:srgbClr val="FF33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1" name="Rectangle 84"/>
              <p:cNvSpPr>
                <a:spLocks noChangeArrowheads="1"/>
              </p:cNvSpPr>
              <p:nvPr/>
            </p:nvSpPr>
            <p:spPr bwMode="auto">
              <a:xfrm rot="5400000">
                <a:off x="2760" y="1608"/>
                <a:ext cx="96" cy="48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2" name="Rectangle 85"/>
              <p:cNvSpPr>
                <a:spLocks noChangeArrowheads="1"/>
              </p:cNvSpPr>
              <p:nvPr/>
            </p:nvSpPr>
            <p:spPr bwMode="auto">
              <a:xfrm rot="5400000">
                <a:off x="2568" y="1608"/>
                <a:ext cx="96" cy="48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3" name="Line 86"/>
              <p:cNvSpPr>
                <a:spLocks noChangeShapeType="1"/>
              </p:cNvSpPr>
              <p:nvPr/>
            </p:nvSpPr>
            <p:spPr bwMode="auto">
              <a:xfrm>
                <a:off x="2592" y="1584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74" name="Line 87"/>
              <p:cNvSpPr>
                <a:spLocks noChangeShapeType="1"/>
              </p:cNvSpPr>
              <p:nvPr/>
            </p:nvSpPr>
            <p:spPr bwMode="auto">
              <a:xfrm>
                <a:off x="2784" y="1584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340" name="Group 82"/>
            <p:cNvGrpSpPr>
              <a:grpSpLocks/>
            </p:cNvGrpSpPr>
            <p:nvPr/>
          </p:nvGrpSpPr>
          <p:grpSpPr bwMode="auto">
            <a:xfrm>
              <a:off x="3131840" y="2305006"/>
              <a:ext cx="381000" cy="152400"/>
              <a:chOff x="2592" y="1584"/>
              <a:chExt cx="240" cy="96"/>
            </a:xfrm>
          </p:grpSpPr>
          <p:sp>
            <p:nvSpPr>
              <p:cNvPr id="365" name="Rectangle 83"/>
              <p:cNvSpPr>
                <a:spLocks noChangeArrowheads="1"/>
              </p:cNvSpPr>
              <p:nvPr/>
            </p:nvSpPr>
            <p:spPr bwMode="auto">
              <a:xfrm>
                <a:off x="2640" y="1584"/>
                <a:ext cx="144" cy="96"/>
              </a:xfrm>
              <a:prstGeom prst="rect">
                <a:avLst/>
              </a:prstGeom>
              <a:gradFill rotWithShape="1">
                <a:gsLst>
                  <a:gs pos="0">
                    <a:srgbClr val="FF3300"/>
                  </a:gs>
                  <a:gs pos="50000">
                    <a:srgbClr val="FF6600"/>
                  </a:gs>
                  <a:gs pos="100000">
                    <a:srgbClr val="FF33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" name="Rectangle 84"/>
              <p:cNvSpPr>
                <a:spLocks noChangeArrowheads="1"/>
              </p:cNvSpPr>
              <p:nvPr/>
            </p:nvSpPr>
            <p:spPr bwMode="auto">
              <a:xfrm rot="5400000">
                <a:off x="2760" y="1608"/>
                <a:ext cx="96" cy="48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7" name="Rectangle 85"/>
              <p:cNvSpPr>
                <a:spLocks noChangeArrowheads="1"/>
              </p:cNvSpPr>
              <p:nvPr/>
            </p:nvSpPr>
            <p:spPr bwMode="auto">
              <a:xfrm rot="5400000">
                <a:off x="2568" y="1608"/>
                <a:ext cx="96" cy="48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8" name="Line 86"/>
              <p:cNvSpPr>
                <a:spLocks noChangeShapeType="1"/>
              </p:cNvSpPr>
              <p:nvPr/>
            </p:nvSpPr>
            <p:spPr bwMode="auto">
              <a:xfrm>
                <a:off x="2592" y="1584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69" name="Line 87"/>
              <p:cNvSpPr>
                <a:spLocks noChangeShapeType="1"/>
              </p:cNvSpPr>
              <p:nvPr/>
            </p:nvSpPr>
            <p:spPr bwMode="auto">
              <a:xfrm>
                <a:off x="2784" y="1584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341" name="Line 129"/>
            <p:cNvSpPr>
              <a:spLocks noChangeShapeType="1"/>
            </p:cNvSpPr>
            <p:nvPr/>
          </p:nvSpPr>
          <p:spPr bwMode="auto">
            <a:xfrm flipV="1">
              <a:off x="7001224" y="2114550"/>
              <a:ext cx="292545" cy="296814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2" name="Line 129"/>
            <p:cNvSpPr>
              <a:spLocks noChangeShapeType="1"/>
            </p:cNvSpPr>
            <p:nvPr/>
          </p:nvSpPr>
          <p:spPr bwMode="auto">
            <a:xfrm rot="16200000">
              <a:off x="7032104" y="2252688"/>
              <a:ext cx="411659" cy="121692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3" name="Line 129"/>
            <p:cNvSpPr>
              <a:spLocks noChangeShapeType="1"/>
            </p:cNvSpPr>
            <p:nvPr/>
          </p:nvSpPr>
          <p:spPr bwMode="auto">
            <a:xfrm>
              <a:off x="6693694" y="2492896"/>
              <a:ext cx="488155" cy="2079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4" name="Rectangle 142"/>
            <p:cNvSpPr>
              <a:spLocks noChangeArrowheads="1"/>
            </p:cNvSpPr>
            <p:nvPr/>
          </p:nvSpPr>
          <p:spPr bwMode="auto">
            <a:xfrm rot="18900000">
              <a:off x="6592912" y="2429699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5" name="Rectangle 37"/>
            <p:cNvSpPr>
              <a:spLocks noChangeArrowheads="1"/>
            </p:cNvSpPr>
            <p:nvPr/>
          </p:nvSpPr>
          <p:spPr bwMode="auto">
            <a:xfrm rot="5400000">
              <a:off x="7113612" y="21907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6" name="Rectangle 142"/>
            <p:cNvSpPr>
              <a:spLocks noChangeArrowheads="1"/>
            </p:cNvSpPr>
            <p:nvPr/>
          </p:nvSpPr>
          <p:spPr bwMode="auto">
            <a:xfrm rot="18900000">
              <a:off x="7138493" y="2491126"/>
              <a:ext cx="121794" cy="58303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7" name="Rectangle 9"/>
            <p:cNvSpPr>
              <a:spLocks noChangeArrowheads="1"/>
            </p:cNvSpPr>
            <p:nvPr/>
          </p:nvSpPr>
          <p:spPr bwMode="auto">
            <a:xfrm rot="1771188">
              <a:off x="7252963" y="2070372"/>
              <a:ext cx="107503" cy="53752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8" name="Line 129"/>
            <p:cNvSpPr>
              <a:spLocks noChangeShapeType="1"/>
            </p:cNvSpPr>
            <p:nvPr/>
          </p:nvSpPr>
          <p:spPr bwMode="auto">
            <a:xfrm flipV="1">
              <a:off x="7425551" y="2524125"/>
              <a:ext cx="313512" cy="311566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9" name="Line 129"/>
            <p:cNvSpPr>
              <a:spLocks noChangeShapeType="1"/>
            </p:cNvSpPr>
            <p:nvPr/>
          </p:nvSpPr>
          <p:spPr bwMode="auto">
            <a:xfrm rot="5400000">
              <a:off x="7468604" y="2365165"/>
              <a:ext cx="111448" cy="432049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0" name="Rectangle 9"/>
            <p:cNvSpPr>
              <a:spLocks noChangeArrowheads="1"/>
            </p:cNvSpPr>
            <p:nvPr/>
          </p:nvSpPr>
          <p:spPr bwMode="auto">
            <a:xfrm rot="3390265">
              <a:off x="7692952" y="2489145"/>
              <a:ext cx="107503" cy="53752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1" name="Line 129"/>
            <p:cNvSpPr>
              <a:spLocks noChangeShapeType="1"/>
            </p:cNvSpPr>
            <p:nvPr/>
          </p:nvSpPr>
          <p:spPr bwMode="auto">
            <a:xfrm rot="5400000">
              <a:off x="7045796" y="2899420"/>
              <a:ext cx="525016" cy="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2" name="Rectangle 34"/>
            <p:cNvSpPr>
              <a:spLocks noChangeArrowheads="1"/>
            </p:cNvSpPr>
            <p:nvPr/>
          </p:nvSpPr>
          <p:spPr bwMode="auto">
            <a:xfrm>
              <a:off x="7532712" y="26098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3" name="Rectangle 142"/>
            <p:cNvSpPr>
              <a:spLocks noChangeArrowheads="1"/>
            </p:cNvSpPr>
            <p:nvPr/>
          </p:nvSpPr>
          <p:spPr bwMode="auto">
            <a:xfrm rot="18900000">
              <a:off x="7231930" y="2582760"/>
              <a:ext cx="121794" cy="58303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4" name="Rectangle 128"/>
            <p:cNvSpPr>
              <a:spLocks noChangeArrowheads="1"/>
            </p:cNvSpPr>
            <p:nvPr/>
          </p:nvSpPr>
          <p:spPr bwMode="auto">
            <a:xfrm rot="18900000">
              <a:off x="7259967" y="3124951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5" name="Line 189"/>
            <p:cNvSpPr>
              <a:spLocks noChangeShapeType="1"/>
            </p:cNvSpPr>
            <p:nvPr/>
          </p:nvSpPr>
          <p:spPr bwMode="auto">
            <a:xfrm flipV="1">
              <a:off x="6012160" y="5229200"/>
              <a:ext cx="72008" cy="576065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6" name="Line 189"/>
            <p:cNvSpPr>
              <a:spLocks noChangeShapeType="1"/>
            </p:cNvSpPr>
            <p:nvPr/>
          </p:nvSpPr>
          <p:spPr bwMode="auto">
            <a:xfrm flipH="1">
              <a:off x="5292080" y="3428999"/>
              <a:ext cx="72008" cy="576065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7" name="Line 189"/>
            <p:cNvSpPr>
              <a:spLocks noChangeShapeType="1"/>
            </p:cNvSpPr>
            <p:nvPr/>
          </p:nvSpPr>
          <p:spPr bwMode="auto">
            <a:xfrm>
              <a:off x="6012160" y="3429000"/>
              <a:ext cx="72008" cy="576065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8" name="Line 189"/>
            <p:cNvSpPr>
              <a:spLocks noChangeShapeType="1"/>
            </p:cNvSpPr>
            <p:nvPr/>
          </p:nvSpPr>
          <p:spPr bwMode="auto">
            <a:xfrm flipV="1">
              <a:off x="5940152" y="2852937"/>
              <a:ext cx="504056" cy="7200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9" name="Line 189"/>
            <p:cNvSpPr>
              <a:spLocks noChangeShapeType="1"/>
            </p:cNvSpPr>
            <p:nvPr/>
          </p:nvSpPr>
          <p:spPr bwMode="auto">
            <a:xfrm flipH="1" flipV="1">
              <a:off x="7164288" y="3356991"/>
              <a:ext cx="288032" cy="936105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0" name="Line 216"/>
            <p:cNvSpPr>
              <a:spLocks noChangeShapeType="1"/>
            </p:cNvSpPr>
            <p:nvPr/>
          </p:nvSpPr>
          <p:spPr bwMode="auto">
            <a:xfrm flipH="1">
              <a:off x="1170196" y="1570133"/>
              <a:ext cx="0" cy="466379"/>
            </a:xfrm>
            <a:prstGeom prst="line">
              <a:avLst/>
            </a:prstGeom>
            <a:noFill/>
            <a:ln w="12700">
              <a:solidFill>
                <a:srgbClr val="6600CC"/>
              </a:solidFill>
              <a:round/>
              <a:headEnd type="none" w="lg" len="lg"/>
              <a:tailEnd type="arrow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1" name="Line 217"/>
            <p:cNvSpPr>
              <a:spLocks noChangeShapeType="1"/>
            </p:cNvSpPr>
            <p:nvPr/>
          </p:nvSpPr>
          <p:spPr bwMode="auto">
            <a:xfrm flipH="1">
              <a:off x="4530167" y="1340768"/>
              <a:ext cx="0" cy="781202"/>
            </a:xfrm>
            <a:prstGeom prst="line">
              <a:avLst/>
            </a:prstGeom>
            <a:noFill/>
            <a:ln w="12700">
              <a:solidFill>
                <a:srgbClr val="6600CC"/>
              </a:solidFill>
              <a:round/>
              <a:headEnd type="none" w="lg" len="lg"/>
              <a:tailEnd type="arrow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2" name="Text Box 219"/>
            <p:cNvSpPr txBox="1">
              <a:spLocks noChangeArrowheads="1"/>
            </p:cNvSpPr>
            <p:nvPr/>
          </p:nvSpPr>
          <p:spPr bwMode="auto">
            <a:xfrm>
              <a:off x="731578" y="1266154"/>
              <a:ext cx="899445" cy="240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200" dirty="0">
                  <a:solidFill>
                    <a:srgbClr val="6600CC"/>
                  </a:solidFill>
                </a:rPr>
                <a:t>Laser output</a:t>
              </a:r>
            </a:p>
          </p:txBody>
        </p:sp>
        <p:sp>
          <p:nvSpPr>
            <p:cNvPr id="363" name="Text Box 220"/>
            <p:cNvSpPr txBox="1">
              <a:spLocks noChangeArrowheads="1"/>
            </p:cNvSpPr>
            <p:nvPr/>
          </p:nvSpPr>
          <p:spPr bwMode="auto">
            <a:xfrm>
              <a:off x="3851920" y="1052736"/>
              <a:ext cx="1803053" cy="240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200" dirty="0">
                  <a:solidFill>
                    <a:srgbClr val="6600CC"/>
                  </a:solidFill>
                </a:rPr>
                <a:t>Entrance of vacuum system</a:t>
              </a:r>
            </a:p>
          </p:txBody>
        </p:sp>
        <p:sp>
          <p:nvSpPr>
            <p:cNvPr id="364" name="Line 226"/>
            <p:cNvSpPr>
              <a:spLocks noChangeShapeType="1"/>
            </p:cNvSpPr>
            <p:nvPr/>
          </p:nvSpPr>
          <p:spPr bwMode="auto">
            <a:xfrm flipH="1">
              <a:off x="6516216" y="1518775"/>
              <a:ext cx="0" cy="466379"/>
            </a:xfrm>
            <a:prstGeom prst="line">
              <a:avLst/>
            </a:prstGeom>
            <a:noFill/>
            <a:ln w="12700">
              <a:solidFill>
                <a:srgbClr val="6600CC"/>
              </a:solidFill>
              <a:round/>
              <a:headEnd type="none" w="lg" len="lg"/>
              <a:tailEnd type="arrow" w="lg" len="lg"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406" name="日付プレースホルダ 40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Jan.24, 2012</a:t>
            </a:r>
            <a:endParaRPr kumimoji="1" lang="ja-JP" altLang="en-US"/>
          </a:p>
        </p:txBody>
      </p:sp>
      <p:sp>
        <p:nvSpPr>
          <p:cNvPr id="407" name="スライド番号プレースホルダ 40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0B9EDC-EE50-44D2-AB19-DE08211DFC44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  <p:sp>
        <p:nvSpPr>
          <p:cNvPr id="408" name="フッター プレースホルダ 40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IOO Type A Review</a:t>
            </a:r>
            <a:endParaRPr kumimoji="1" lang="ja-JP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0"/>
            <a:ext cx="9144000" cy="764704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r>
              <a:rPr lang="en-US" altLang="ja-JP" sz="2400" dirty="0" smtClean="0">
                <a:solidFill>
                  <a:srgbClr val="002060"/>
                </a:solidFill>
                <a:latin typeface="Century" pitchFamily="18" charset="0"/>
              </a:rPr>
              <a:t>(j) Green Laser [1/2]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668344" y="0"/>
            <a:ext cx="1475656" cy="7647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kumimoji="1" lang="en-US" altLang="ja-JP" sz="1600" dirty="0" err="1" smtClean="0">
                <a:solidFill>
                  <a:srgbClr val="002060"/>
                </a:solidFill>
              </a:rPr>
              <a:t>iLCGT</a:t>
            </a:r>
            <a:r>
              <a:rPr kumimoji="1" lang="en-US" altLang="ja-JP" sz="1600" dirty="0" smtClean="0">
                <a:solidFill>
                  <a:srgbClr val="002060"/>
                </a:solidFill>
              </a:rPr>
              <a:t>	</a:t>
            </a:r>
            <a:r>
              <a:rPr lang="ja-JP" altLang="en-US" sz="1600" dirty="0" smtClean="0">
                <a:solidFill>
                  <a:srgbClr val="002060"/>
                </a:solidFill>
              </a:rPr>
              <a:t>◎</a:t>
            </a:r>
            <a:endParaRPr kumimoji="1" lang="en-US" altLang="ja-JP" sz="1600" dirty="0" smtClean="0">
              <a:solidFill>
                <a:srgbClr val="002060"/>
              </a:solidFill>
            </a:endParaRPr>
          </a:p>
          <a:p>
            <a:r>
              <a:rPr lang="en-US" altLang="ja-JP" sz="1600" dirty="0" err="1" smtClean="0">
                <a:solidFill>
                  <a:srgbClr val="002060"/>
                </a:solidFill>
              </a:rPr>
              <a:t>bLCGT</a:t>
            </a:r>
            <a:r>
              <a:rPr lang="en-US" altLang="ja-JP" sz="1600" dirty="0" smtClean="0">
                <a:solidFill>
                  <a:srgbClr val="002060"/>
                </a:solidFill>
              </a:rPr>
              <a:t>	</a:t>
            </a:r>
            <a:r>
              <a:rPr lang="ja-JP" altLang="en-US" sz="1600" dirty="0" smtClean="0">
                <a:solidFill>
                  <a:srgbClr val="002060"/>
                </a:solidFill>
              </a:rPr>
              <a:t>◎</a:t>
            </a:r>
            <a:endParaRPr kumimoji="1" lang="ja-JP" altLang="en-US" sz="1600" dirty="0">
              <a:solidFill>
                <a:srgbClr val="00206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71600" y="1457489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spcAft>
                <a:spcPts val="600"/>
              </a:spcAft>
              <a:buFont typeface="Wingdings" pitchFamily="2" charset="2"/>
              <a:buChar char="l"/>
            </a:pPr>
            <a:r>
              <a:rPr lang="en-US" altLang="ja-JP" sz="1600" dirty="0">
                <a:latin typeface="Century" pitchFamily="18" charset="0"/>
              </a:rPr>
              <a:t>The green laser systems for pre-lock of arm length are installed. </a:t>
            </a:r>
            <a:endParaRPr lang="en-US" altLang="ja-JP" sz="1600" dirty="0" smtClean="0">
              <a:latin typeface="Century" pitchFamily="18" charset="0"/>
            </a:endParaRPr>
          </a:p>
          <a:p>
            <a:pPr marL="265113" indent="-265113">
              <a:spcAft>
                <a:spcPts val="600"/>
              </a:spcAft>
              <a:buFont typeface="Wingdings" pitchFamily="2" charset="2"/>
              <a:buChar char="l"/>
            </a:pPr>
            <a:r>
              <a:rPr lang="en-US" altLang="ja-JP" sz="1600" dirty="0" smtClean="0">
                <a:latin typeface="Century" pitchFamily="18" charset="0"/>
              </a:rPr>
              <a:t>The </a:t>
            </a:r>
            <a:r>
              <a:rPr lang="en-US" altLang="ja-JP" sz="1600" dirty="0">
                <a:latin typeface="Century" pitchFamily="18" charset="0"/>
              </a:rPr>
              <a:t>green lasers </a:t>
            </a:r>
            <a:r>
              <a:rPr lang="en-US" altLang="ja-JP" sz="1600" dirty="0" smtClean="0">
                <a:latin typeface="Century" pitchFamily="18" charset="0"/>
              </a:rPr>
              <a:t>are </a:t>
            </a:r>
            <a:r>
              <a:rPr lang="en-US" altLang="ja-JP" sz="1600" dirty="0">
                <a:latin typeface="Century" pitchFamily="18" charset="0"/>
              </a:rPr>
              <a:t>stabilized as the reference of the main laser frequency with offset lock scheme</a:t>
            </a:r>
            <a:r>
              <a:rPr lang="en-US" altLang="ja-JP" sz="1600" dirty="0" smtClean="0">
                <a:latin typeface="Century" pitchFamily="18" charset="0"/>
              </a:rPr>
              <a:t>.</a:t>
            </a:r>
          </a:p>
          <a:p>
            <a:pPr marL="265113" indent="-265113">
              <a:spcAft>
                <a:spcPts val="600"/>
              </a:spcAft>
              <a:buFont typeface="Wingdings" pitchFamily="2" charset="2"/>
              <a:buChar char="l"/>
            </a:pPr>
            <a:r>
              <a:rPr lang="en-US" altLang="ja-JP" sz="1600" dirty="0" smtClean="0">
                <a:latin typeface="Century" pitchFamily="18" charset="0"/>
              </a:rPr>
              <a:t>The </a:t>
            </a:r>
            <a:r>
              <a:rPr lang="en-US" altLang="ja-JP" sz="1600" dirty="0">
                <a:latin typeface="Century" pitchFamily="18" charset="0"/>
              </a:rPr>
              <a:t>green lasers are inputted from </a:t>
            </a:r>
            <a:r>
              <a:rPr lang="en-US" altLang="ja-JP" sz="1600" dirty="0" smtClean="0">
                <a:latin typeface="Century" pitchFamily="18" charset="0"/>
              </a:rPr>
              <a:t>the </a:t>
            </a:r>
            <a:r>
              <a:rPr lang="en-US" altLang="ja-JP" sz="1600" dirty="0">
                <a:latin typeface="Century" pitchFamily="18" charset="0"/>
              </a:rPr>
              <a:t>center room or from </a:t>
            </a:r>
            <a:r>
              <a:rPr lang="en-US" altLang="ja-JP" sz="1600" dirty="0" smtClean="0">
                <a:latin typeface="Century" pitchFamily="18" charset="0"/>
              </a:rPr>
              <a:t>the end </a:t>
            </a:r>
            <a:r>
              <a:rPr lang="en-US" altLang="ja-JP" sz="1600" dirty="0">
                <a:latin typeface="Century" pitchFamily="18" charset="0"/>
              </a:rPr>
              <a:t>room. It is not fixed</a:t>
            </a:r>
            <a:r>
              <a:rPr lang="en-US" altLang="ja-JP" sz="1600" dirty="0" smtClean="0">
                <a:latin typeface="Century" pitchFamily="18" charset="0"/>
              </a:rPr>
              <a:t>.</a:t>
            </a:r>
            <a:endParaRPr lang="ja-JP" altLang="ja-JP" sz="1600" dirty="0">
              <a:latin typeface="Century" pitchFamily="18" charset="0"/>
            </a:endParaRPr>
          </a:p>
        </p:txBody>
      </p:sp>
      <p:graphicFrame>
        <p:nvGraphicFramePr>
          <p:cNvPr id="214" name="表 213"/>
          <p:cNvGraphicFramePr>
            <a:graphicFrameLocks noGrp="1"/>
          </p:cNvGraphicFramePr>
          <p:nvPr/>
        </p:nvGraphicFramePr>
        <p:xfrm>
          <a:off x="1331640" y="3573016"/>
          <a:ext cx="482453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120"/>
                <a:gridCol w="3744416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Century" pitchFamily="18" charset="0"/>
                        </a:rPr>
                        <a:t>Interface</a:t>
                      </a:r>
                      <a:endParaRPr kumimoji="1" lang="ja-JP" altLang="en-US" sz="1400" dirty="0">
                        <a:latin typeface="Century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6088" indent="-446088">
                        <a:tabLst>
                          <a:tab pos="446088" algn="l"/>
                        </a:tabLst>
                      </a:pPr>
                      <a:r>
                        <a:rPr kumimoji="1" lang="en-US" altLang="ja-JP" sz="1400" dirty="0" smtClean="0">
                          <a:latin typeface="Century" pitchFamily="18" charset="0"/>
                        </a:rPr>
                        <a:t>&lt;-&gt;	LAS,</a:t>
                      </a:r>
                      <a:r>
                        <a:rPr kumimoji="1" lang="en-US" altLang="ja-JP" sz="1400" baseline="0" dirty="0" smtClean="0">
                          <a:latin typeface="Century" pitchFamily="18" charset="0"/>
                        </a:rPr>
                        <a:t> MIR, </a:t>
                      </a:r>
                      <a:r>
                        <a:rPr kumimoji="1" lang="en-US" altLang="ja-JP" sz="1400" dirty="0" smtClean="0">
                          <a:latin typeface="Century" pitchFamily="18" charset="0"/>
                        </a:rPr>
                        <a:t>AEL, DGS, DET and</a:t>
                      </a:r>
                      <a:r>
                        <a:rPr kumimoji="1" lang="en-US" altLang="ja-JP" sz="1400" baseline="0" dirty="0" smtClean="0">
                          <a:latin typeface="Century" pitchFamily="18" charset="0"/>
                        </a:rPr>
                        <a:t> MIF</a:t>
                      </a:r>
                      <a:endParaRPr kumimoji="1" lang="ja-JP" altLang="en-US" sz="1400" dirty="0">
                        <a:latin typeface="Century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Jan.24, 2012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0B9EDC-EE50-44D2-AB19-DE08211DFC44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IOO Type A Review</a:t>
            </a:r>
            <a:endParaRPr kumimoji="1" lang="ja-JP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roup 221"/>
          <p:cNvGrpSpPr>
            <a:grpSpLocks/>
          </p:cNvGrpSpPr>
          <p:nvPr/>
        </p:nvGrpSpPr>
        <p:grpSpPr bwMode="auto">
          <a:xfrm rot="16200000">
            <a:off x="8287992" y="9262479"/>
            <a:ext cx="91" cy="142263"/>
            <a:chOff x="4800" y="1152"/>
            <a:chExt cx="96" cy="95"/>
          </a:xfrm>
        </p:grpSpPr>
        <p:sp>
          <p:nvSpPr>
            <p:cNvPr id="182" name="Line 222"/>
            <p:cNvSpPr>
              <a:spLocks noChangeShapeType="1"/>
            </p:cNvSpPr>
            <p:nvPr/>
          </p:nvSpPr>
          <p:spPr bwMode="auto">
            <a:xfrm>
              <a:off x="4848" y="1176"/>
              <a:ext cx="0" cy="48"/>
            </a:xfrm>
            <a:prstGeom prst="line">
              <a:avLst/>
            </a:prstGeom>
            <a:noFill/>
            <a:ln w="28575">
              <a:solidFill>
                <a:srgbClr val="CCE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3" name="Line 223"/>
            <p:cNvSpPr>
              <a:spLocks noChangeShapeType="1"/>
            </p:cNvSpPr>
            <p:nvPr/>
          </p:nvSpPr>
          <p:spPr bwMode="auto">
            <a:xfrm>
              <a:off x="4828" y="1152"/>
              <a:ext cx="0" cy="48"/>
            </a:xfrm>
            <a:prstGeom prst="line">
              <a:avLst/>
            </a:prstGeom>
            <a:noFill/>
            <a:ln w="28575">
              <a:solidFill>
                <a:srgbClr val="CCE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4" name="Freeform 224"/>
            <p:cNvSpPr>
              <a:spLocks/>
            </p:cNvSpPr>
            <p:nvPr/>
          </p:nvSpPr>
          <p:spPr bwMode="auto">
            <a:xfrm>
              <a:off x="4800" y="1152"/>
              <a:ext cx="96" cy="47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96" y="48"/>
                </a:cxn>
                <a:cxn ang="0">
                  <a:pos x="144" y="0"/>
                </a:cxn>
              </a:cxnLst>
              <a:rect l="0" t="0" r="r" b="b"/>
              <a:pathLst>
                <a:path w="144" h="48">
                  <a:moveTo>
                    <a:pt x="0" y="48"/>
                  </a:moveTo>
                  <a:cubicBezTo>
                    <a:pt x="16" y="24"/>
                    <a:pt x="32" y="0"/>
                    <a:pt x="48" y="0"/>
                  </a:cubicBezTo>
                  <a:cubicBezTo>
                    <a:pt x="64" y="0"/>
                    <a:pt x="80" y="48"/>
                    <a:pt x="96" y="48"/>
                  </a:cubicBezTo>
                  <a:cubicBezTo>
                    <a:pt x="112" y="48"/>
                    <a:pt x="128" y="24"/>
                    <a:pt x="144" y="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5" name="Freeform 225"/>
            <p:cNvSpPr>
              <a:spLocks/>
            </p:cNvSpPr>
            <p:nvPr/>
          </p:nvSpPr>
          <p:spPr bwMode="auto">
            <a:xfrm>
              <a:off x="4800" y="1199"/>
              <a:ext cx="96" cy="4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96" y="48"/>
                </a:cxn>
                <a:cxn ang="0">
                  <a:pos x="144" y="0"/>
                </a:cxn>
              </a:cxnLst>
              <a:rect l="0" t="0" r="r" b="b"/>
              <a:pathLst>
                <a:path w="144" h="48">
                  <a:moveTo>
                    <a:pt x="0" y="48"/>
                  </a:moveTo>
                  <a:cubicBezTo>
                    <a:pt x="16" y="24"/>
                    <a:pt x="32" y="0"/>
                    <a:pt x="48" y="0"/>
                  </a:cubicBezTo>
                  <a:cubicBezTo>
                    <a:pt x="64" y="0"/>
                    <a:pt x="80" y="48"/>
                    <a:pt x="96" y="48"/>
                  </a:cubicBezTo>
                  <a:cubicBezTo>
                    <a:pt x="112" y="48"/>
                    <a:pt x="128" y="24"/>
                    <a:pt x="144" y="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09" name="テキスト ボックス 208"/>
          <p:cNvSpPr txBox="1"/>
          <p:nvPr/>
        </p:nvSpPr>
        <p:spPr>
          <a:xfrm>
            <a:off x="0" y="0"/>
            <a:ext cx="9144000" cy="764704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r>
              <a:rPr lang="en-US" altLang="ja-JP" sz="2400" dirty="0" smtClean="0">
                <a:solidFill>
                  <a:srgbClr val="002060"/>
                </a:solidFill>
                <a:latin typeface="Century" pitchFamily="18" charset="0"/>
              </a:rPr>
              <a:t>(j) Green Laser [2/2]</a:t>
            </a:r>
          </a:p>
        </p:txBody>
      </p:sp>
      <p:sp>
        <p:nvSpPr>
          <p:cNvPr id="210" name="テキスト ボックス 209"/>
          <p:cNvSpPr txBox="1"/>
          <p:nvPr/>
        </p:nvSpPr>
        <p:spPr>
          <a:xfrm>
            <a:off x="7668344" y="0"/>
            <a:ext cx="1475656" cy="7647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kumimoji="1" lang="en-US" altLang="ja-JP" sz="1600" dirty="0" err="1" smtClean="0">
                <a:solidFill>
                  <a:srgbClr val="002060"/>
                </a:solidFill>
              </a:rPr>
              <a:t>iLCGT</a:t>
            </a:r>
            <a:r>
              <a:rPr kumimoji="1" lang="en-US" altLang="ja-JP" sz="1600" dirty="0" smtClean="0">
                <a:solidFill>
                  <a:srgbClr val="002060"/>
                </a:solidFill>
              </a:rPr>
              <a:t>	</a:t>
            </a:r>
            <a:r>
              <a:rPr lang="ja-JP" altLang="en-US" sz="1600" dirty="0" smtClean="0">
                <a:solidFill>
                  <a:srgbClr val="002060"/>
                </a:solidFill>
              </a:rPr>
              <a:t>◎</a:t>
            </a:r>
            <a:endParaRPr kumimoji="1" lang="en-US" altLang="ja-JP" sz="1600" dirty="0" smtClean="0">
              <a:solidFill>
                <a:srgbClr val="002060"/>
              </a:solidFill>
            </a:endParaRPr>
          </a:p>
          <a:p>
            <a:r>
              <a:rPr lang="en-US" altLang="ja-JP" sz="1600" dirty="0" err="1" smtClean="0">
                <a:solidFill>
                  <a:srgbClr val="002060"/>
                </a:solidFill>
              </a:rPr>
              <a:t>bLCGT</a:t>
            </a:r>
            <a:r>
              <a:rPr lang="en-US" altLang="ja-JP" sz="1600" dirty="0" smtClean="0">
                <a:solidFill>
                  <a:srgbClr val="002060"/>
                </a:solidFill>
              </a:rPr>
              <a:t>	</a:t>
            </a:r>
            <a:r>
              <a:rPr lang="ja-JP" altLang="en-US" sz="1600" dirty="0" smtClean="0">
                <a:solidFill>
                  <a:srgbClr val="002060"/>
                </a:solidFill>
              </a:rPr>
              <a:t>○</a:t>
            </a:r>
            <a:endParaRPr kumimoji="1" lang="ja-JP" altLang="en-US" sz="1600" dirty="0">
              <a:solidFill>
                <a:srgbClr val="002060"/>
              </a:solidFill>
            </a:endParaRPr>
          </a:p>
        </p:txBody>
      </p:sp>
      <p:grpSp>
        <p:nvGrpSpPr>
          <p:cNvPr id="206" name="グループ化 205"/>
          <p:cNvGrpSpPr/>
          <p:nvPr/>
        </p:nvGrpSpPr>
        <p:grpSpPr>
          <a:xfrm>
            <a:off x="392088" y="993592"/>
            <a:ext cx="8359824" cy="4883680"/>
            <a:chOff x="392088" y="1163593"/>
            <a:chExt cx="8359824" cy="4883680"/>
          </a:xfrm>
        </p:grpSpPr>
        <p:sp>
          <p:nvSpPr>
            <p:cNvPr id="207" name="Rectangle 276"/>
            <p:cNvSpPr>
              <a:spLocks noChangeArrowheads="1"/>
            </p:cNvSpPr>
            <p:nvPr/>
          </p:nvSpPr>
          <p:spPr bwMode="auto">
            <a:xfrm>
              <a:off x="7075512" y="2973343"/>
              <a:ext cx="76200" cy="304800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chemeClr val="bg1"/>
                </a:gs>
                <a:gs pos="100000">
                  <a:srgbClr val="660066"/>
                </a:gs>
              </a:gsLst>
              <a:lin ang="5400000" scaled="1"/>
            </a:gradFill>
            <a:ln w="6350">
              <a:solidFill>
                <a:srgbClr val="66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8" name="Rectangle 274"/>
            <p:cNvSpPr>
              <a:spLocks noChangeArrowheads="1"/>
            </p:cNvSpPr>
            <p:nvPr/>
          </p:nvSpPr>
          <p:spPr bwMode="auto">
            <a:xfrm rot="16200000">
              <a:off x="6656412" y="2662436"/>
              <a:ext cx="76200" cy="304800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chemeClr val="bg1"/>
                </a:gs>
                <a:gs pos="100000">
                  <a:srgbClr val="660066"/>
                </a:gs>
              </a:gsLst>
              <a:lin ang="5400000" scaled="1"/>
            </a:gradFill>
            <a:ln w="6350">
              <a:solidFill>
                <a:srgbClr val="66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1" name="Rectangle 268"/>
            <p:cNvSpPr>
              <a:spLocks noChangeArrowheads="1"/>
            </p:cNvSpPr>
            <p:nvPr/>
          </p:nvSpPr>
          <p:spPr bwMode="auto">
            <a:xfrm>
              <a:off x="6084912" y="4129043"/>
              <a:ext cx="76200" cy="304800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chemeClr val="bg1"/>
                </a:gs>
                <a:gs pos="100000">
                  <a:srgbClr val="660066"/>
                </a:gs>
              </a:gsLst>
              <a:lin ang="5400000" scaled="1"/>
            </a:gradFill>
            <a:ln w="6350">
              <a:solidFill>
                <a:srgbClr val="66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3" name="Rectangle 269"/>
            <p:cNvSpPr>
              <a:spLocks noChangeArrowheads="1"/>
            </p:cNvSpPr>
            <p:nvPr/>
          </p:nvSpPr>
          <p:spPr bwMode="auto">
            <a:xfrm>
              <a:off x="6084912" y="4821193"/>
              <a:ext cx="76200" cy="304800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chemeClr val="bg1"/>
                </a:gs>
                <a:gs pos="100000">
                  <a:srgbClr val="660066"/>
                </a:gs>
              </a:gsLst>
              <a:lin ang="5400000" scaled="1"/>
            </a:gradFill>
            <a:ln w="6350">
              <a:solidFill>
                <a:srgbClr val="66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4" name="Rectangle 265"/>
            <p:cNvSpPr>
              <a:spLocks noChangeArrowheads="1"/>
            </p:cNvSpPr>
            <p:nvPr/>
          </p:nvSpPr>
          <p:spPr bwMode="auto">
            <a:xfrm>
              <a:off x="1126976" y="2077993"/>
              <a:ext cx="76200" cy="304800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chemeClr val="bg1"/>
                </a:gs>
                <a:gs pos="100000">
                  <a:srgbClr val="660066"/>
                </a:gs>
              </a:gsLst>
              <a:lin ang="5400000" scaled="1"/>
            </a:gradFill>
            <a:ln w="6350">
              <a:solidFill>
                <a:srgbClr val="66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5" name="Rectangle 266"/>
            <p:cNvSpPr>
              <a:spLocks noChangeArrowheads="1"/>
            </p:cNvSpPr>
            <p:nvPr/>
          </p:nvSpPr>
          <p:spPr bwMode="auto">
            <a:xfrm>
              <a:off x="5246712" y="4129043"/>
              <a:ext cx="76200" cy="304800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chemeClr val="bg1"/>
                </a:gs>
                <a:gs pos="100000">
                  <a:srgbClr val="660066"/>
                </a:gs>
              </a:gsLst>
              <a:lin ang="5400000" scaled="1"/>
            </a:gradFill>
            <a:ln w="6350">
              <a:solidFill>
                <a:srgbClr val="66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6" name="Rectangle 267"/>
            <p:cNvSpPr>
              <a:spLocks noChangeArrowheads="1"/>
            </p:cNvSpPr>
            <p:nvPr/>
          </p:nvSpPr>
          <p:spPr bwMode="auto">
            <a:xfrm>
              <a:off x="5246712" y="4821193"/>
              <a:ext cx="76200" cy="304800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chemeClr val="bg1"/>
                </a:gs>
                <a:gs pos="100000">
                  <a:srgbClr val="660066"/>
                </a:gs>
              </a:gsLst>
              <a:lin ang="5400000" scaled="1"/>
            </a:gradFill>
            <a:ln w="6350">
              <a:solidFill>
                <a:srgbClr val="66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7" name="Rectangle 264"/>
            <p:cNvSpPr>
              <a:spLocks noChangeArrowheads="1"/>
            </p:cNvSpPr>
            <p:nvPr/>
          </p:nvSpPr>
          <p:spPr bwMode="auto">
            <a:xfrm>
              <a:off x="4484712" y="2230393"/>
              <a:ext cx="76200" cy="304800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chemeClr val="bg1"/>
                </a:gs>
                <a:gs pos="100000">
                  <a:srgbClr val="660066"/>
                </a:gs>
              </a:gsLst>
              <a:lin ang="5400000" scaled="1"/>
            </a:gradFill>
            <a:ln w="6350">
              <a:solidFill>
                <a:srgbClr val="66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8" name="Oval 231"/>
            <p:cNvSpPr>
              <a:spLocks noChangeArrowheads="1"/>
            </p:cNvSpPr>
            <p:nvPr/>
          </p:nvSpPr>
          <p:spPr bwMode="auto">
            <a:xfrm>
              <a:off x="1328762" y="4440193"/>
              <a:ext cx="838200" cy="8382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9" name="Rectangle 229"/>
            <p:cNvSpPr>
              <a:spLocks noChangeArrowheads="1"/>
            </p:cNvSpPr>
            <p:nvPr/>
          </p:nvSpPr>
          <p:spPr bwMode="auto">
            <a:xfrm>
              <a:off x="7456512" y="3278143"/>
              <a:ext cx="304800" cy="609600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0" name="Oval 228"/>
            <p:cNvSpPr>
              <a:spLocks noChangeArrowheads="1"/>
            </p:cNvSpPr>
            <p:nvPr/>
          </p:nvSpPr>
          <p:spPr bwMode="auto">
            <a:xfrm>
              <a:off x="7304112" y="2820943"/>
              <a:ext cx="533400" cy="5334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1" name="Oval 227"/>
            <p:cNvSpPr>
              <a:spLocks noChangeArrowheads="1"/>
            </p:cNvSpPr>
            <p:nvPr/>
          </p:nvSpPr>
          <p:spPr bwMode="auto">
            <a:xfrm>
              <a:off x="7227912" y="2820943"/>
              <a:ext cx="533400" cy="5334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ja-JP" sz="1800"/>
            </a:p>
          </p:txBody>
        </p:sp>
        <p:sp>
          <p:nvSpPr>
            <p:cNvPr id="222" name="Oval 226"/>
            <p:cNvSpPr>
              <a:spLocks noChangeArrowheads="1"/>
            </p:cNvSpPr>
            <p:nvPr/>
          </p:nvSpPr>
          <p:spPr bwMode="auto">
            <a:xfrm>
              <a:off x="7227912" y="2439943"/>
              <a:ext cx="533400" cy="5334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3" name="Rectangle 219"/>
            <p:cNvSpPr>
              <a:spLocks noChangeArrowheads="1"/>
            </p:cNvSpPr>
            <p:nvPr/>
          </p:nvSpPr>
          <p:spPr bwMode="auto">
            <a:xfrm>
              <a:off x="8066112" y="2211343"/>
              <a:ext cx="304800" cy="381000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4" name="Rectangle 218"/>
            <p:cNvSpPr>
              <a:spLocks noChangeArrowheads="1"/>
            </p:cNvSpPr>
            <p:nvPr/>
          </p:nvSpPr>
          <p:spPr bwMode="auto">
            <a:xfrm>
              <a:off x="7304112" y="1449343"/>
              <a:ext cx="304800" cy="533400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5" name="Oval 217"/>
            <p:cNvSpPr>
              <a:spLocks noChangeArrowheads="1"/>
            </p:cNvSpPr>
            <p:nvPr/>
          </p:nvSpPr>
          <p:spPr bwMode="auto">
            <a:xfrm>
              <a:off x="7189812" y="1163593"/>
              <a:ext cx="533400" cy="5334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6" name="Oval 216"/>
            <p:cNvSpPr>
              <a:spLocks noChangeArrowheads="1"/>
            </p:cNvSpPr>
            <p:nvPr/>
          </p:nvSpPr>
          <p:spPr bwMode="auto">
            <a:xfrm>
              <a:off x="7189812" y="1754143"/>
              <a:ext cx="533400" cy="5334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7" name="Oval 215"/>
            <p:cNvSpPr>
              <a:spLocks noChangeArrowheads="1"/>
            </p:cNvSpPr>
            <p:nvPr/>
          </p:nvSpPr>
          <p:spPr bwMode="auto">
            <a:xfrm>
              <a:off x="8218512" y="2135143"/>
              <a:ext cx="533400" cy="5334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8" name="Oval 214"/>
            <p:cNvSpPr>
              <a:spLocks noChangeArrowheads="1"/>
            </p:cNvSpPr>
            <p:nvPr/>
          </p:nvSpPr>
          <p:spPr bwMode="auto">
            <a:xfrm>
              <a:off x="7608912" y="2135143"/>
              <a:ext cx="533400" cy="5334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9" name="Oval 213"/>
            <p:cNvSpPr>
              <a:spLocks noChangeArrowheads="1"/>
            </p:cNvSpPr>
            <p:nvPr/>
          </p:nvSpPr>
          <p:spPr bwMode="auto">
            <a:xfrm>
              <a:off x="7227912" y="2135143"/>
              <a:ext cx="533400" cy="5334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0" name="Oval 212"/>
            <p:cNvSpPr>
              <a:spLocks noChangeArrowheads="1"/>
            </p:cNvSpPr>
            <p:nvPr/>
          </p:nvSpPr>
          <p:spPr bwMode="auto">
            <a:xfrm>
              <a:off x="6465912" y="1982743"/>
              <a:ext cx="533400" cy="5334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1" name="Oval 211"/>
            <p:cNvSpPr>
              <a:spLocks noChangeArrowheads="1"/>
            </p:cNvSpPr>
            <p:nvPr/>
          </p:nvSpPr>
          <p:spPr bwMode="auto">
            <a:xfrm>
              <a:off x="6846912" y="2058943"/>
              <a:ext cx="533400" cy="5334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2" name="Oval 210"/>
            <p:cNvSpPr>
              <a:spLocks noChangeArrowheads="1"/>
            </p:cNvSpPr>
            <p:nvPr/>
          </p:nvSpPr>
          <p:spPr bwMode="auto">
            <a:xfrm>
              <a:off x="5627712" y="2058943"/>
              <a:ext cx="533400" cy="5334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3" name="Rectangle 209"/>
            <p:cNvSpPr>
              <a:spLocks noChangeArrowheads="1"/>
            </p:cNvSpPr>
            <p:nvPr/>
          </p:nvSpPr>
          <p:spPr bwMode="auto">
            <a:xfrm>
              <a:off x="5018112" y="2135143"/>
              <a:ext cx="2286000" cy="381000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4" name="Oval 208"/>
            <p:cNvSpPr>
              <a:spLocks noChangeArrowheads="1"/>
            </p:cNvSpPr>
            <p:nvPr/>
          </p:nvSpPr>
          <p:spPr bwMode="auto">
            <a:xfrm>
              <a:off x="4637112" y="2135143"/>
              <a:ext cx="533400" cy="5334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" name="Oval 207"/>
            <p:cNvSpPr>
              <a:spLocks noChangeArrowheads="1"/>
            </p:cNvSpPr>
            <p:nvPr/>
          </p:nvSpPr>
          <p:spPr bwMode="auto">
            <a:xfrm>
              <a:off x="4713312" y="1373143"/>
              <a:ext cx="381000" cy="3810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6" name="Rectangle 206"/>
            <p:cNvSpPr>
              <a:spLocks noChangeArrowheads="1"/>
            </p:cNvSpPr>
            <p:nvPr/>
          </p:nvSpPr>
          <p:spPr bwMode="auto">
            <a:xfrm>
              <a:off x="4789512" y="1601743"/>
              <a:ext cx="228600" cy="914400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7" name="Line 170"/>
            <p:cNvSpPr>
              <a:spLocks noChangeShapeType="1"/>
            </p:cNvSpPr>
            <p:nvPr/>
          </p:nvSpPr>
          <p:spPr bwMode="auto">
            <a:xfrm flipH="1">
              <a:off x="4713312" y="2381206"/>
              <a:ext cx="76200" cy="685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8" name="Line 166"/>
            <p:cNvSpPr>
              <a:spLocks noChangeShapeType="1"/>
            </p:cNvSpPr>
            <p:nvPr/>
          </p:nvSpPr>
          <p:spPr bwMode="auto">
            <a:xfrm flipH="1" flipV="1">
              <a:off x="3875112" y="4819606"/>
              <a:ext cx="381000" cy="1524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9" name="Line 156"/>
            <p:cNvSpPr>
              <a:spLocks noChangeShapeType="1"/>
            </p:cNvSpPr>
            <p:nvPr/>
          </p:nvSpPr>
          <p:spPr bwMode="auto">
            <a:xfrm flipH="1">
              <a:off x="4332312" y="4972006"/>
              <a:ext cx="114300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0" name="Line 155"/>
            <p:cNvSpPr>
              <a:spLocks noChangeShapeType="1"/>
            </p:cNvSpPr>
            <p:nvPr/>
          </p:nvSpPr>
          <p:spPr bwMode="auto">
            <a:xfrm flipH="1">
              <a:off x="5094312" y="4286206"/>
              <a:ext cx="53340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1" name="Line 129"/>
            <p:cNvSpPr>
              <a:spLocks noChangeShapeType="1"/>
            </p:cNvSpPr>
            <p:nvPr/>
          </p:nvSpPr>
          <p:spPr bwMode="auto">
            <a:xfrm>
              <a:off x="6999312" y="3138443"/>
              <a:ext cx="308992" cy="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2" name="Rectangle 98"/>
            <p:cNvSpPr>
              <a:spLocks noChangeArrowheads="1"/>
            </p:cNvSpPr>
            <p:nvPr/>
          </p:nvSpPr>
          <p:spPr bwMode="auto">
            <a:xfrm rot="16200000">
              <a:off x="1512912" y="4705306"/>
              <a:ext cx="457200" cy="304800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3" name="Line 117"/>
            <p:cNvSpPr>
              <a:spLocks noChangeShapeType="1"/>
            </p:cNvSpPr>
            <p:nvPr/>
          </p:nvSpPr>
          <p:spPr bwMode="auto">
            <a:xfrm flipH="1" flipV="1">
              <a:off x="1741512" y="3219406"/>
              <a:ext cx="0" cy="1828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" name="Line 64"/>
            <p:cNvSpPr>
              <a:spLocks noChangeShapeType="1"/>
            </p:cNvSpPr>
            <p:nvPr/>
          </p:nvSpPr>
          <p:spPr bwMode="auto">
            <a:xfrm flipH="1">
              <a:off x="2305744" y="2381206"/>
              <a:ext cx="382676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5" name="Line 5"/>
            <p:cNvSpPr>
              <a:spLocks noChangeShapeType="1"/>
            </p:cNvSpPr>
            <p:nvPr/>
          </p:nvSpPr>
          <p:spPr bwMode="auto">
            <a:xfrm>
              <a:off x="7424762" y="1466806"/>
              <a:ext cx="0" cy="138613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" name="Line 6"/>
            <p:cNvSpPr>
              <a:spLocks noChangeShapeType="1"/>
            </p:cNvSpPr>
            <p:nvPr/>
          </p:nvSpPr>
          <p:spPr bwMode="auto">
            <a:xfrm>
              <a:off x="6948264" y="2412956"/>
              <a:ext cx="1498848" cy="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7" name="Line 7"/>
            <p:cNvSpPr>
              <a:spLocks noChangeShapeType="1"/>
            </p:cNvSpPr>
            <p:nvPr/>
          </p:nvSpPr>
          <p:spPr bwMode="auto">
            <a:xfrm>
              <a:off x="7456512" y="1466806"/>
              <a:ext cx="0" cy="13716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8" name="Rectangle 8"/>
            <p:cNvSpPr>
              <a:spLocks noChangeArrowheads="1"/>
            </p:cNvSpPr>
            <p:nvPr/>
          </p:nvSpPr>
          <p:spPr bwMode="auto">
            <a:xfrm>
              <a:off x="7380312" y="13906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9" name="Rectangle 9"/>
            <p:cNvSpPr>
              <a:spLocks noChangeArrowheads="1"/>
            </p:cNvSpPr>
            <p:nvPr/>
          </p:nvSpPr>
          <p:spPr bwMode="auto">
            <a:xfrm>
              <a:off x="7380312" y="20002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0" name="Line 10"/>
            <p:cNvSpPr>
              <a:spLocks noChangeShapeType="1"/>
            </p:cNvSpPr>
            <p:nvPr/>
          </p:nvSpPr>
          <p:spPr bwMode="auto">
            <a:xfrm flipH="1">
              <a:off x="6999312" y="2381206"/>
              <a:ext cx="144780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1" name="Rectangle 11"/>
            <p:cNvSpPr>
              <a:spLocks noChangeArrowheads="1"/>
            </p:cNvSpPr>
            <p:nvPr/>
          </p:nvSpPr>
          <p:spPr bwMode="auto">
            <a:xfrm rot="5400000">
              <a:off x="8409012" y="23431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2" name="Rectangle 12"/>
            <p:cNvSpPr>
              <a:spLocks noChangeArrowheads="1"/>
            </p:cNvSpPr>
            <p:nvPr/>
          </p:nvSpPr>
          <p:spPr bwMode="auto">
            <a:xfrm rot="5400000">
              <a:off x="7799412" y="23431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3" name="Rectangle 13"/>
            <p:cNvSpPr>
              <a:spLocks noChangeArrowheads="1"/>
            </p:cNvSpPr>
            <p:nvPr/>
          </p:nvSpPr>
          <p:spPr bwMode="auto">
            <a:xfrm rot="18900000">
              <a:off x="7412062" y="237485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4" name="Line 14"/>
            <p:cNvSpPr>
              <a:spLocks noChangeShapeType="1"/>
            </p:cNvSpPr>
            <p:nvPr/>
          </p:nvSpPr>
          <p:spPr bwMode="auto">
            <a:xfrm flipH="1">
              <a:off x="6999312" y="2228806"/>
              <a:ext cx="152400" cy="1524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5" name="Line 17"/>
            <p:cNvSpPr>
              <a:spLocks noChangeShapeType="1"/>
            </p:cNvSpPr>
            <p:nvPr/>
          </p:nvSpPr>
          <p:spPr bwMode="auto">
            <a:xfrm rot="5400000">
              <a:off x="7456512" y="2686006"/>
              <a:ext cx="152400" cy="1524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6" name="Rectangle 18"/>
            <p:cNvSpPr>
              <a:spLocks noChangeArrowheads="1"/>
            </p:cNvSpPr>
            <p:nvPr/>
          </p:nvSpPr>
          <p:spPr bwMode="auto">
            <a:xfrm>
              <a:off x="7380312" y="28384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7" name="Line 19"/>
            <p:cNvSpPr>
              <a:spLocks noChangeShapeType="1"/>
            </p:cNvSpPr>
            <p:nvPr/>
          </p:nvSpPr>
          <p:spPr bwMode="auto">
            <a:xfrm>
              <a:off x="7608912" y="2668543"/>
              <a:ext cx="0" cy="9144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8" name="Rectangle 35"/>
            <p:cNvSpPr>
              <a:spLocks noChangeArrowheads="1"/>
            </p:cNvSpPr>
            <p:nvPr/>
          </p:nvSpPr>
          <p:spPr bwMode="auto">
            <a:xfrm>
              <a:off x="7532712" y="29908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9" name="Rectangle 36"/>
            <p:cNvSpPr>
              <a:spLocks noChangeArrowheads="1"/>
            </p:cNvSpPr>
            <p:nvPr/>
          </p:nvSpPr>
          <p:spPr bwMode="auto">
            <a:xfrm rot="5400000">
              <a:off x="6885012" y="23431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0" name="Line 60"/>
            <p:cNvSpPr>
              <a:spLocks noChangeShapeType="1"/>
            </p:cNvSpPr>
            <p:nvPr/>
          </p:nvSpPr>
          <p:spPr bwMode="auto">
            <a:xfrm>
              <a:off x="7608912" y="3448006"/>
              <a:ext cx="0" cy="4572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1" name="Line 63"/>
            <p:cNvSpPr>
              <a:spLocks noChangeShapeType="1"/>
            </p:cNvSpPr>
            <p:nvPr/>
          </p:nvSpPr>
          <p:spPr bwMode="auto">
            <a:xfrm>
              <a:off x="5780112" y="2228806"/>
              <a:ext cx="152400" cy="1524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2" name="Line 67"/>
            <p:cNvSpPr>
              <a:spLocks noChangeShapeType="1"/>
            </p:cNvSpPr>
            <p:nvPr/>
          </p:nvSpPr>
          <p:spPr bwMode="auto">
            <a:xfrm flipH="1">
              <a:off x="4832235" y="1619206"/>
              <a:ext cx="76200" cy="762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3" name="Line 68"/>
            <p:cNvSpPr>
              <a:spLocks noChangeShapeType="1"/>
            </p:cNvSpPr>
            <p:nvPr/>
          </p:nvSpPr>
          <p:spPr bwMode="auto">
            <a:xfrm>
              <a:off x="4908435" y="1619206"/>
              <a:ext cx="76200" cy="762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4" name="Rectangle 65"/>
            <p:cNvSpPr>
              <a:spLocks noChangeArrowheads="1"/>
            </p:cNvSpPr>
            <p:nvPr/>
          </p:nvSpPr>
          <p:spPr bwMode="auto">
            <a:xfrm rot="18900000">
              <a:off x="4946535" y="23685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5" name="Rectangle 66"/>
            <p:cNvSpPr>
              <a:spLocks noChangeArrowheads="1"/>
            </p:cNvSpPr>
            <p:nvPr/>
          </p:nvSpPr>
          <p:spPr bwMode="auto">
            <a:xfrm rot="2700000">
              <a:off x="4717935" y="23685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" name="Rectangle 69"/>
            <p:cNvSpPr>
              <a:spLocks noChangeArrowheads="1"/>
            </p:cNvSpPr>
            <p:nvPr/>
          </p:nvSpPr>
          <p:spPr bwMode="auto">
            <a:xfrm>
              <a:off x="4832235" y="15430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7" name="Rectangle 62"/>
            <p:cNvSpPr>
              <a:spLocks noChangeArrowheads="1"/>
            </p:cNvSpPr>
            <p:nvPr/>
          </p:nvSpPr>
          <p:spPr bwMode="auto">
            <a:xfrm rot="5400000">
              <a:off x="5894412" y="23431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8" name="Rectangle 61"/>
            <p:cNvSpPr>
              <a:spLocks noChangeArrowheads="1"/>
            </p:cNvSpPr>
            <p:nvPr/>
          </p:nvSpPr>
          <p:spPr bwMode="auto">
            <a:xfrm rot="5400000">
              <a:off x="5665812" y="21907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269" name="Group 76"/>
            <p:cNvGrpSpPr>
              <a:grpSpLocks/>
            </p:cNvGrpSpPr>
            <p:nvPr/>
          </p:nvGrpSpPr>
          <p:grpSpPr bwMode="auto">
            <a:xfrm>
              <a:off x="5246712" y="2305006"/>
              <a:ext cx="381000" cy="152400"/>
              <a:chOff x="2592" y="1584"/>
              <a:chExt cx="240" cy="96"/>
            </a:xfrm>
          </p:grpSpPr>
          <p:sp>
            <p:nvSpPr>
              <p:cNvPr id="421" name="Rectangle 70"/>
              <p:cNvSpPr>
                <a:spLocks noChangeArrowheads="1"/>
              </p:cNvSpPr>
              <p:nvPr/>
            </p:nvSpPr>
            <p:spPr bwMode="auto">
              <a:xfrm>
                <a:off x="2640" y="1584"/>
                <a:ext cx="144" cy="96"/>
              </a:xfrm>
              <a:prstGeom prst="rect">
                <a:avLst/>
              </a:prstGeom>
              <a:gradFill rotWithShape="1">
                <a:gsLst>
                  <a:gs pos="0">
                    <a:srgbClr val="FF3300"/>
                  </a:gs>
                  <a:gs pos="50000">
                    <a:srgbClr val="FF6600"/>
                  </a:gs>
                  <a:gs pos="100000">
                    <a:srgbClr val="FF33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22" name="Rectangle 72"/>
              <p:cNvSpPr>
                <a:spLocks noChangeArrowheads="1"/>
              </p:cNvSpPr>
              <p:nvPr/>
            </p:nvSpPr>
            <p:spPr bwMode="auto">
              <a:xfrm rot="5400000">
                <a:off x="2760" y="1608"/>
                <a:ext cx="96" cy="48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23" name="Rectangle 73"/>
              <p:cNvSpPr>
                <a:spLocks noChangeArrowheads="1"/>
              </p:cNvSpPr>
              <p:nvPr/>
            </p:nvSpPr>
            <p:spPr bwMode="auto">
              <a:xfrm rot="5400000">
                <a:off x="2568" y="1608"/>
                <a:ext cx="96" cy="48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24" name="Line 74"/>
              <p:cNvSpPr>
                <a:spLocks noChangeShapeType="1"/>
              </p:cNvSpPr>
              <p:nvPr/>
            </p:nvSpPr>
            <p:spPr bwMode="auto">
              <a:xfrm>
                <a:off x="2592" y="1584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25" name="Line 75"/>
              <p:cNvSpPr>
                <a:spLocks noChangeShapeType="1"/>
              </p:cNvSpPr>
              <p:nvPr/>
            </p:nvSpPr>
            <p:spPr bwMode="auto">
              <a:xfrm>
                <a:off x="2784" y="1584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70" name="Group 80"/>
            <p:cNvGrpSpPr>
              <a:grpSpLocks/>
            </p:cNvGrpSpPr>
            <p:nvPr/>
          </p:nvGrpSpPr>
          <p:grpSpPr bwMode="auto">
            <a:xfrm>
              <a:off x="3623320" y="2273256"/>
              <a:ext cx="228600" cy="215900"/>
              <a:chOff x="2112" y="1564"/>
              <a:chExt cx="144" cy="136"/>
            </a:xfrm>
          </p:grpSpPr>
          <p:sp>
            <p:nvSpPr>
              <p:cNvPr id="418" name="Rectangle 77"/>
              <p:cNvSpPr>
                <a:spLocks noChangeArrowheads="1"/>
              </p:cNvSpPr>
              <p:nvPr/>
            </p:nvSpPr>
            <p:spPr bwMode="auto">
              <a:xfrm>
                <a:off x="2112" y="1584"/>
                <a:ext cx="144" cy="96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50000">
                    <a:srgbClr val="FFFFCC"/>
                  </a:gs>
                  <a:gs pos="100000">
                    <a:srgbClr val="FFFF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19" name="Line 78"/>
              <p:cNvSpPr>
                <a:spLocks noChangeShapeType="1"/>
              </p:cNvSpPr>
              <p:nvPr/>
            </p:nvSpPr>
            <p:spPr bwMode="auto">
              <a:xfrm>
                <a:off x="2112" y="156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20" name="Line 79"/>
              <p:cNvSpPr>
                <a:spLocks noChangeShapeType="1"/>
              </p:cNvSpPr>
              <p:nvPr/>
            </p:nvSpPr>
            <p:spPr bwMode="auto">
              <a:xfrm>
                <a:off x="2112" y="170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271" name="Line 81"/>
            <p:cNvSpPr>
              <a:spLocks noChangeShapeType="1"/>
            </p:cNvSpPr>
            <p:nvPr/>
          </p:nvSpPr>
          <p:spPr bwMode="auto">
            <a:xfrm flipH="1" flipV="1">
              <a:off x="2946648" y="2381206"/>
              <a:ext cx="0" cy="298097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2" name="Line 92"/>
            <p:cNvSpPr>
              <a:spLocks noChangeShapeType="1"/>
            </p:cNvSpPr>
            <p:nvPr/>
          </p:nvSpPr>
          <p:spPr bwMode="auto">
            <a:xfrm flipH="1">
              <a:off x="1059160" y="2228806"/>
              <a:ext cx="1627584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3" name="Line 93"/>
            <p:cNvSpPr>
              <a:spLocks noChangeShapeType="1"/>
            </p:cNvSpPr>
            <p:nvPr/>
          </p:nvSpPr>
          <p:spPr bwMode="auto">
            <a:xfrm flipH="1" flipV="1">
              <a:off x="2305744" y="2228806"/>
              <a:ext cx="381000" cy="1524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4" name="Line 94"/>
            <p:cNvSpPr>
              <a:spLocks noChangeShapeType="1"/>
            </p:cNvSpPr>
            <p:nvPr/>
          </p:nvSpPr>
          <p:spPr bwMode="auto">
            <a:xfrm flipH="1">
              <a:off x="2305744" y="2228806"/>
              <a:ext cx="381000" cy="1524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275" name="Group 82"/>
            <p:cNvGrpSpPr>
              <a:grpSpLocks/>
            </p:cNvGrpSpPr>
            <p:nvPr/>
          </p:nvGrpSpPr>
          <p:grpSpPr bwMode="auto">
            <a:xfrm>
              <a:off x="1315144" y="2152606"/>
              <a:ext cx="381000" cy="152400"/>
              <a:chOff x="2592" y="1584"/>
              <a:chExt cx="240" cy="96"/>
            </a:xfrm>
          </p:grpSpPr>
          <p:sp>
            <p:nvSpPr>
              <p:cNvPr id="413" name="Rectangle 83"/>
              <p:cNvSpPr>
                <a:spLocks noChangeArrowheads="1"/>
              </p:cNvSpPr>
              <p:nvPr/>
            </p:nvSpPr>
            <p:spPr bwMode="auto">
              <a:xfrm>
                <a:off x="2640" y="1584"/>
                <a:ext cx="144" cy="96"/>
              </a:xfrm>
              <a:prstGeom prst="rect">
                <a:avLst/>
              </a:prstGeom>
              <a:gradFill rotWithShape="1">
                <a:gsLst>
                  <a:gs pos="0">
                    <a:srgbClr val="FF3300"/>
                  </a:gs>
                  <a:gs pos="50000">
                    <a:srgbClr val="FF6600"/>
                  </a:gs>
                  <a:gs pos="100000">
                    <a:srgbClr val="FF33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14" name="Rectangle 84"/>
              <p:cNvSpPr>
                <a:spLocks noChangeArrowheads="1"/>
              </p:cNvSpPr>
              <p:nvPr/>
            </p:nvSpPr>
            <p:spPr bwMode="auto">
              <a:xfrm rot="5400000">
                <a:off x="2760" y="1608"/>
                <a:ext cx="96" cy="48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15" name="Rectangle 85"/>
              <p:cNvSpPr>
                <a:spLocks noChangeArrowheads="1"/>
              </p:cNvSpPr>
              <p:nvPr/>
            </p:nvSpPr>
            <p:spPr bwMode="auto">
              <a:xfrm rot="5400000">
                <a:off x="2568" y="1608"/>
                <a:ext cx="96" cy="48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16" name="Line 86"/>
              <p:cNvSpPr>
                <a:spLocks noChangeShapeType="1"/>
              </p:cNvSpPr>
              <p:nvPr/>
            </p:nvSpPr>
            <p:spPr bwMode="auto">
              <a:xfrm>
                <a:off x="2592" y="1584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7" name="Line 87"/>
              <p:cNvSpPr>
                <a:spLocks noChangeShapeType="1"/>
              </p:cNvSpPr>
              <p:nvPr/>
            </p:nvSpPr>
            <p:spPr bwMode="auto">
              <a:xfrm>
                <a:off x="2784" y="1584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276" name="Rectangle 88"/>
            <p:cNvSpPr>
              <a:spLocks noChangeArrowheads="1"/>
            </p:cNvSpPr>
            <p:nvPr/>
          </p:nvSpPr>
          <p:spPr bwMode="auto">
            <a:xfrm rot="5400000">
              <a:off x="2191444" y="23431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7" name="Rectangle 90"/>
            <p:cNvSpPr>
              <a:spLocks noChangeArrowheads="1"/>
            </p:cNvSpPr>
            <p:nvPr/>
          </p:nvSpPr>
          <p:spPr bwMode="auto">
            <a:xfrm rot="5400000">
              <a:off x="2191444" y="21907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8" name="Rectangle 89"/>
            <p:cNvSpPr>
              <a:spLocks noChangeArrowheads="1"/>
            </p:cNvSpPr>
            <p:nvPr/>
          </p:nvSpPr>
          <p:spPr bwMode="auto">
            <a:xfrm rot="5400000">
              <a:off x="2648644" y="23431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9" name="Rectangle 91"/>
            <p:cNvSpPr>
              <a:spLocks noChangeArrowheads="1"/>
            </p:cNvSpPr>
            <p:nvPr/>
          </p:nvSpPr>
          <p:spPr bwMode="auto">
            <a:xfrm rot="5400000">
              <a:off x="2648644" y="21907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0" name="Rectangle 95"/>
            <p:cNvSpPr>
              <a:spLocks noChangeArrowheads="1"/>
            </p:cNvSpPr>
            <p:nvPr/>
          </p:nvSpPr>
          <p:spPr bwMode="auto">
            <a:xfrm rot="2700000">
              <a:off x="2902198" y="231135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1" name="Line 100"/>
            <p:cNvSpPr>
              <a:spLocks noChangeShapeType="1"/>
            </p:cNvSpPr>
            <p:nvPr/>
          </p:nvSpPr>
          <p:spPr bwMode="auto">
            <a:xfrm flipH="1" flipV="1">
              <a:off x="702784" y="3219406"/>
              <a:ext cx="228600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2" name="Rectangle 101"/>
            <p:cNvSpPr>
              <a:spLocks noChangeArrowheads="1"/>
            </p:cNvSpPr>
            <p:nvPr/>
          </p:nvSpPr>
          <p:spPr bwMode="auto">
            <a:xfrm rot="5400000">
              <a:off x="1665312" y="3143206"/>
              <a:ext cx="152400" cy="1524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3" name="Line 102"/>
            <p:cNvSpPr>
              <a:spLocks noChangeShapeType="1"/>
            </p:cNvSpPr>
            <p:nvPr/>
          </p:nvSpPr>
          <p:spPr bwMode="auto">
            <a:xfrm>
              <a:off x="1665312" y="3143206"/>
              <a:ext cx="1524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4" name="Line 106"/>
            <p:cNvSpPr>
              <a:spLocks noChangeShapeType="1"/>
            </p:cNvSpPr>
            <p:nvPr/>
          </p:nvSpPr>
          <p:spPr bwMode="auto">
            <a:xfrm rot="16200000" flipH="1" flipV="1">
              <a:off x="1589112" y="3905206"/>
              <a:ext cx="0" cy="304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5" name="Rectangle 96"/>
            <p:cNvSpPr>
              <a:spLocks noChangeArrowheads="1"/>
            </p:cNvSpPr>
            <p:nvPr/>
          </p:nvSpPr>
          <p:spPr bwMode="auto">
            <a:xfrm>
              <a:off x="1665312" y="50482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6" name="Rectangle 97"/>
            <p:cNvSpPr>
              <a:spLocks noChangeArrowheads="1"/>
            </p:cNvSpPr>
            <p:nvPr/>
          </p:nvSpPr>
          <p:spPr bwMode="auto">
            <a:xfrm>
              <a:off x="1665312" y="45910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" name="Rectangle 103"/>
            <p:cNvSpPr>
              <a:spLocks noChangeArrowheads="1"/>
            </p:cNvSpPr>
            <p:nvPr/>
          </p:nvSpPr>
          <p:spPr bwMode="auto">
            <a:xfrm>
              <a:off x="1665312" y="3981406"/>
              <a:ext cx="152400" cy="1524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8" name="Line 104"/>
            <p:cNvSpPr>
              <a:spLocks noChangeShapeType="1"/>
            </p:cNvSpPr>
            <p:nvPr/>
          </p:nvSpPr>
          <p:spPr bwMode="auto">
            <a:xfrm rot="16200000" flipV="1">
              <a:off x="1665312" y="3981406"/>
              <a:ext cx="1524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9" name="Rectangle 105"/>
            <p:cNvSpPr>
              <a:spLocks noChangeArrowheads="1"/>
            </p:cNvSpPr>
            <p:nvPr/>
          </p:nvSpPr>
          <p:spPr bwMode="auto">
            <a:xfrm>
              <a:off x="1665312" y="42862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rgbClr val="FF66FF"/>
                </a:gs>
                <a:gs pos="50000">
                  <a:schemeClr val="bg1"/>
                </a:gs>
                <a:gs pos="100000">
                  <a:srgbClr val="FF66FF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0" name="AutoShape 107"/>
            <p:cNvSpPr>
              <a:spLocks noChangeArrowheads="1"/>
            </p:cNvSpPr>
            <p:nvPr/>
          </p:nvSpPr>
          <p:spPr bwMode="auto">
            <a:xfrm rot="10800000">
              <a:off x="1284312" y="3981406"/>
              <a:ext cx="152400" cy="152400"/>
            </a:xfrm>
            <a:prstGeom prst="flowChartDelay">
              <a:avLst/>
            </a:prstGeom>
            <a:gradFill rotWithShape="1">
              <a:gsLst>
                <a:gs pos="0">
                  <a:srgbClr val="00CC00"/>
                </a:gs>
                <a:gs pos="50000">
                  <a:srgbClr val="99FF99"/>
                </a:gs>
                <a:gs pos="100000">
                  <a:srgbClr val="00CC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291" name="Group 110"/>
            <p:cNvGrpSpPr>
              <a:grpSpLocks/>
            </p:cNvGrpSpPr>
            <p:nvPr/>
          </p:nvGrpSpPr>
          <p:grpSpPr bwMode="auto">
            <a:xfrm rot="16200000">
              <a:off x="1633562" y="3606756"/>
              <a:ext cx="228600" cy="215900"/>
              <a:chOff x="2112" y="1564"/>
              <a:chExt cx="144" cy="136"/>
            </a:xfrm>
          </p:grpSpPr>
          <p:sp>
            <p:nvSpPr>
              <p:cNvPr id="410" name="Rectangle 111"/>
              <p:cNvSpPr>
                <a:spLocks noChangeArrowheads="1"/>
              </p:cNvSpPr>
              <p:nvPr/>
            </p:nvSpPr>
            <p:spPr bwMode="auto">
              <a:xfrm>
                <a:off x="2112" y="1584"/>
                <a:ext cx="144" cy="96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50000">
                    <a:srgbClr val="FFFFCC"/>
                  </a:gs>
                  <a:gs pos="100000">
                    <a:srgbClr val="FFFF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11" name="Line 112"/>
              <p:cNvSpPr>
                <a:spLocks noChangeShapeType="1"/>
              </p:cNvSpPr>
              <p:nvPr/>
            </p:nvSpPr>
            <p:spPr bwMode="auto">
              <a:xfrm>
                <a:off x="2112" y="156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2" name="Line 113"/>
              <p:cNvSpPr>
                <a:spLocks noChangeShapeType="1"/>
              </p:cNvSpPr>
              <p:nvPr/>
            </p:nvSpPr>
            <p:spPr bwMode="auto">
              <a:xfrm>
                <a:off x="2112" y="170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292" name="Line 115"/>
            <p:cNvSpPr>
              <a:spLocks noChangeShapeType="1"/>
            </p:cNvSpPr>
            <p:nvPr/>
          </p:nvSpPr>
          <p:spPr bwMode="auto">
            <a:xfrm flipH="1">
              <a:off x="2946648" y="5396398"/>
              <a:ext cx="205740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3" name="Rectangle 114"/>
            <p:cNvSpPr>
              <a:spLocks noChangeArrowheads="1"/>
            </p:cNvSpPr>
            <p:nvPr/>
          </p:nvSpPr>
          <p:spPr bwMode="auto">
            <a:xfrm rot="18900000">
              <a:off x="2889498" y="321305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294" name="Group 121"/>
            <p:cNvGrpSpPr>
              <a:grpSpLocks/>
            </p:cNvGrpSpPr>
            <p:nvPr/>
          </p:nvGrpSpPr>
          <p:grpSpPr bwMode="auto">
            <a:xfrm>
              <a:off x="674712" y="2978106"/>
              <a:ext cx="609600" cy="317500"/>
              <a:chOff x="528" y="2008"/>
              <a:chExt cx="384" cy="200"/>
            </a:xfrm>
          </p:grpSpPr>
          <p:sp>
            <p:nvSpPr>
              <p:cNvPr id="407" name="Line 119"/>
              <p:cNvSpPr>
                <a:spLocks noChangeShapeType="1"/>
              </p:cNvSpPr>
              <p:nvPr/>
            </p:nvSpPr>
            <p:spPr bwMode="auto">
              <a:xfrm flipH="1" flipV="1">
                <a:off x="576" y="2064"/>
                <a:ext cx="288" cy="96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08" name="Rectangle 118"/>
              <p:cNvSpPr>
                <a:spLocks noChangeArrowheads="1"/>
              </p:cNvSpPr>
              <p:nvPr/>
            </p:nvSpPr>
            <p:spPr bwMode="auto">
              <a:xfrm>
                <a:off x="768" y="2112"/>
                <a:ext cx="144" cy="96"/>
              </a:xfrm>
              <a:prstGeom prst="rect">
                <a:avLst/>
              </a:prstGeom>
              <a:gradFill rotWithShape="1">
                <a:gsLst>
                  <a:gs pos="0">
                    <a:srgbClr val="FF0066"/>
                  </a:gs>
                  <a:gs pos="50000">
                    <a:schemeClr val="bg1"/>
                  </a:gs>
                  <a:gs pos="100000">
                    <a:srgbClr val="FF0066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09" name="Rectangle 120"/>
              <p:cNvSpPr>
                <a:spLocks noChangeArrowheads="1"/>
              </p:cNvSpPr>
              <p:nvPr/>
            </p:nvSpPr>
            <p:spPr bwMode="auto">
              <a:xfrm rot="6513756">
                <a:off x="504" y="2032"/>
                <a:ext cx="96" cy="48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95" name="Rectangle 122"/>
            <p:cNvSpPr>
              <a:spLocks noChangeArrowheads="1"/>
            </p:cNvSpPr>
            <p:nvPr/>
          </p:nvSpPr>
          <p:spPr bwMode="auto">
            <a:xfrm rot="5400000">
              <a:off x="1398612" y="31813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rgbClr val="FF66FF"/>
                </a:gs>
                <a:gs pos="50000">
                  <a:schemeClr val="bg1"/>
                </a:gs>
                <a:gs pos="100000">
                  <a:srgbClr val="FF66FF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6" name="Rectangle 123"/>
            <p:cNvSpPr>
              <a:spLocks noChangeArrowheads="1"/>
            </p:cNvSpPr>
            <p:nvPr/>
          </p:nvSpPr>
          <p:spPr bwMode="auto">
            <a:xfrm rot="2700000">
              <a:off x="2851398" y="5383698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7" name="Line 131"/>
            <p:cNvSpPr>
              <a:spLocks noChangeShapeType="1"/>
            </p:cNvSpPr>
            <p:nvPr/>
          </p:nvSpPr>
          <p:spPr bwMode="auto">
            <a:xfrm>
              <a:off x="6999312" y="3143206"/>
              <a:ext cx="0" cy="182880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8" name="Rectangle 130"/>
            <p:cNvSpPr>
              <a:spLocks noChangeArrowheads="1"/>
            </p:cNvSpPr>
            <p:nvPr/>
          </p:nvSpPr>
          <p:spPr bwMode="auto">
            <a:xfrm rot="18900000">
              <a:off x="6897712" y="30797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9" name="Line 132"/>
            <p:cNvSpPr>
              <a:spLocks noChangeShapeType="1"/>
            </p:cNvSpPr>
            <p:nvPr/>
          </p:nvSpPr>
          <p:spPr bwMode="auto">
            <a:xfrm>
              <a:off x="5551512" y="4973593"/>
              <a:ext cx="1447800" cy="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0" name="Rectangle 125"/>
            <p:cNvSpPr>
              <a:spLocks noChangeArrowheads="1"/>
            </p:cNvSpPr>
            <p:nvPr/>
          </p:nvSpPr>
          <p:spPr bwMode="auto">
            <a:xfrm>
              <a:off x="5399112" y="4743406"/>
              <a:ext cx="609600" cy="457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1" name="Rectangle 133"/>
            <p:cNvSpPr>
              <a:spLocks noChangeArrowheads="1"/>
            </p:cNvSpPr>
            <p:nvPr/>
          </p:nvSpPr>
          <p:spPr bwMode="auto">
            <a:xfrm rot="18900000">
              <a:off x="6942162" y="49720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2" name="Line 136"/>
            <p:cNvSpPr>
              <a:spLocks noChangeShapeType="1"/>
            </p:cNvSpPr>
            <p:nvPr/>
          </p:nvSpPr>
          <p:spPr bwMode="auto">
            <a:xfrm flipH="1">
              <a:off x="6313512" y="4667206"/>
              <a:ext cx="76200" cy="30480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3" name="Line 137"/>
            <p:cNvSpPr>
              <a:spLocks noChangeShapeType="1"/>
            </p:cNvSpPr>
            <p:nvPr/>
          </p:nvSpPr>
          <p:spPr bwMode="auto">
            <a:xfrm>
              <a:off x="6389712" y="4667206"/>
              <a:ext cx="76200" cy="30480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4" name="Rectangle 134"/>
            <p:cNvSpPr>
              <a:spLocks noChangeArrowheads="1"/>
            </p:cNvSpPr>
            <p:nvPr/>
          </p:nvSpPr>
          <p:spPr bwMode="auto">
            <a:xfrm rot="18900000">
              <a:off x="6427812" y="49593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5" name="Rectangle 135"/>
            <p:cNvSpPr>
              <a:spLocks noChangeArrowheads="1"/>
            </p:cNvSpPr>
            <p:nvPr/>
          </p:nvSpPr>
          <p:spPr bwMode="auto">
            <a:xfrm rot="2700000">
              <a:off x="6199212" y="496565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6" name="Rectangle 138"/>
            <p:cNvSpPr>
              <a:spLocks noChangeArrowheads="1"/>
            </p:cNvSpPr>
            <p:nvPr/>
          </p:nvSpPr>
          <p:spPr bwMode="auto">
            <a:xfrm>
              <a:off x="6313512" y="45910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7" name="Line 141"/>
            <p:cNvSpPr>
              <a:spLocks noChangeShapeType="1"/>
            </p:cNvSpPr>
            <p:nvPr/>
          </p:nvSpPr>
          <p:spPr bwMode="auto">
            <a:xfrm>
              <a:off x="6694512" y="2492896"/>
              <a:ext cx="0" cy="179331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8" name="Line 144"/>
            <p:cNvSpPr>
              <a:spLocks noChangeShapeType="1"/>
            </p:cNvSpPr>
            <p:nvPr/>
          </p:nvSpPr>
          <p:spPr bwMode="auto">
            <a:xfrm>
              <a:off x="5703912" y="4286206"/>
              <a:ext cx="990600" cy="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9" name="Rectangle 124"/>
            <p:cNvSpPr>
              <a:spLocks noChangeArrowheads="1"/>
            </p:cNvSpPr>
            <p:nvPr/>
          </p:nvSpPr>
          <p:spPr bwMode="auto">
            <a:xfrm>
              <a:off x="5399112" y="4057606"/>
              <a:ext cx="609600" cy="457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0" name="Line 145"/>
            <p:cNvSpPr>
              <a:spLocks noChangeShapeType="1"/>
            </p:cNvSpPr>
            <p:nvPr/>
          </p:nvSpPr>
          <p:spPr bwMode="auto">
            <a:xfrm flipH="1">
              <a:off x="6313512" y="3981406"/>
              <a:ext cx="76200" cy="30480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1" name="Line 146"/>
            <p:cNvSpPr>
              <a:spLocks noChangeShapeType="1"/>
            </p:cNvSpPr>
            <p:nvPr/>
          </p:nvSpPr>
          <p:spPr bwMode="auto">
            <a:xfrm>
              <a:off x="6389712" y="3981406"/>
              <a:ext cx="76200" cy="30480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2" name="Rectangle 147"/>
            <p:cNvSpPr>
              <a:spLocks noChangeArrowheads="1"/>
            </p:cNvSpPr>
            <p:nvPr/>
          </p:nvSpPr>
          <p:spPr bwMode="auto">
            <a:xfrm rot="18900000">
              <a:off x="6427812" y="42735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3" name="Rectangle 148"/>
            <p:cNvSpPr>
              <a:spLocks noChangeArrowheads="1"/>
            </p:cNvSpPr>
            <p:nvPr/>
          </p:nvSpPr>
          <p:spPr bwMode="auto">
            <a:xfrm rot="2700000">
              <a:off x="6199212" y="427985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4" name="Rectangle 149"/>
            <p:cNvSpPr>
              <a:spLocks noChangeArrowheads="1"/>
            </p:cNvSpPr>
            <p:nvPr/>
          </p:nvSpPr>
          <p:spPr bwMode="auto">
            <a:xfrm>
              <a:off x="6313512" y="39052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5" name="Rectangle 143"/>
            <p:cNvSpPr>
              <a:spLocks noChangeArrowheads="1"/>
            </p:cNvSpPr>
            <p:nvPr/>
          </p:nvSpPr>
          <p:spPr bwMode="auto">
            <a:xfrm rot="18900000">
              <a:off x="6637362" y="427985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6" name="Line 158"/>
            <p:cNvSpPr>
              <a:spLocks noChangeShapeType="1"/>
            </p:cNvSpPr>
            <p:nvPr/>
          </p:nvSpPr>
          <p:spPr bwMode="auto">
            <a:xfrm flipH="1" flipV="1">
              <a:off x="4637112" y="4133806"/>
              <a:ext cx="381000" cy="1524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7" name="Rectangle 157"/>
            <p:cNvSpPr>
              <a:spLocks noChangeArrowheads="1"/>
            </p:cNvSpPr>
            <p:nvPr/>
          </p:nvSpPr>
          <p:spPr bwMode="auto">
            <a:xfrm>
              <a:off x="4205312" y="4895806"/>
              <a:ext cx="228600" cy="152400"/>
            </a:xfrm>
            <a:prstGeom prst="rect">
              <a:avLst/>
            </a:prstGeom>
            <a:gradFill rotWithShape="1">
              <a:gsLst>
                <a:gs pos="0">
                  <a:srgbClr val="FF0066"/>
                </a:gs>
                <a:gs pos="50000">
                  <a:schemeClr val="bg1"/>
                </a:gs>
                <a:gs pos="100000">
                  <a:srgbClr val="FF0066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8" name="Rectangle 152"/>
            <p:cNvSpPr>
              <a:spLocks noChangeArrowheads="1"/>
            </p:cNvSpPr>
            <p:nvPr/>
          </p:nvSpPr>
          <p:spPr bwMode="auto">
            <a:xfrm>
              <a:off x="4941912" y="4222706"/>
              <a:ext cx="228600" cy="152400"/>
            </a:xfrm>
            <a:prstGeom prst="rect">
              <a:avLst/>
            </a:prstGeom>
            <a:gradFill rotWithShape="1">
              <a:gsLst>
                <a:gs pos="0">
                  <a:srgbClr val="FF0066"/>
                </a:gs>
                <a:gs pos="50000">
                  <a:schemeClr val="bg1"/>
                </a:gs>
                <a:gs pos="100000">
                  <a:srgbClr val="FF0066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9" name="Line 162"/>
            <p:cNvSpPr>
              <a:spLocks noChangeShapeType="1"/>
            </p:cNvSpPr>
            <p:nvPr/>
          </p:nvSpPr>
          <p:spPr bwMode="auto">
            <a:xfrm flipH="1" flipV="1">
              <a:off x="4637112" y="4133806"/>
              <a:ext cx="0" cy="180444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0" name="Rectangle 160"/>
            <p:cNvSpPr>
              <a:spLocks noChangeArrowheads="1"/>
            </p:cNvSpPr>
            <p:nvPr/>
          </p:nvSpPr>
          <p:spPr bwMode="auto">
            <a:xfrm rot="18900000">
              <a:off x="4535512" y="406395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1" name="Line 163"/>
            <p:cNvSpPr>
              <a:spLocks noChangeShapeType="1"/>
            </p:cNvSpPr>
            <p:nvPr/>
          </p:nvSpPr>
          <p:spPr bwMode="auto">
            <a:xfrm flipH="1" flipV="1">
              <a:off x="3875112" y="4819606"/>
              <a:ext cx="0" cy="111864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2" name="Rectangle 161"/>
            <p:cNvSpPr>
              <a:spLocks noChangeArrowheads="1"/>
            </p:cNvSpPr>
            <p:nvPr/>
          </p:nvSpPr>
          <p:spPr bwMode="auto">
            <a:xfrm rot="18900000">
              <a:off x="3767162" y="47434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3" name="Rectangle 164"/>
            <p:cNvSpPr>
              <a:spLocks noChangeArrowheads="1"/>
            </p:cNvSpPr>
            <p:nvPr/>
          </p:nvSpPr>
          <p:spPr bwMode="auto">
            <a:xfrm rot="2700000">
              <a:off x="3830662" y="5332898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4" name="Rectangle 165"/>
            <p:cNvSpPr>
              <a:spLocks noChangeArrowheads="1"/>
            </p:cNvSpPr>
            <p:nvPr/>
          </p:nvSpPr>
          <p:spPr bwMode="auto">
            <a:xfrm rot="2700000">
              <a:off x="4599012" y="5332898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5" name="AutoShape 167"/>
            <p:cNvSpPr>
              <a:spLocks noChangeArrowheads="1"/>
            </p:cNvSpPr>
            <p:nvPr/>
          </p:nvSpPr>
          <p:spPr bwMode="auto">
            <a:xfrm rot="5400000">
              <a:off x="3798912" y="5853598"/>
              <a:ext cx="152400" cy="152400"/>
            </a:xfrm>
            <a:prstGeom prst="flowChartDelay">
              <a:avLst/>
            </a:prstGeom>
            <a:gradFill rotWithShape="1">
              <a:gsLst>
                <a:gs pos="0">
                  <a:srgbClr val="00CC00"/>
                </a:gs>
                <a:gs pos="50000">
                  <a:srgbClr val="99FF99"/>
                </a:gs>
                <a:gs pos="100000">
                  <a:srgbClr val="00CC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6" name="AutoShape 168"/>
            <p:cNvSpPr>
              <a:spLocks noChangeArrowheads="1"/>
            </p:cNvSpPr>
            <p:nvPr/>
          </p:nvSpPr>
          <p:spPr bwMode="auto">
            <a:xfrm rot="5400000">
              <a:off x="4560912" y="5853598"/>
              <a:ext cx="152400" cy="152400"/>
            </a:xfrm>
            <a:prstGeom prst="flowChartDelay">
              <a:avLst/>
            </a:prstGeom>
            <a:gradFill rotWithShape="1">
              <a:gsLst>
                <a:gs pos="0">
                  <a:srgbClr val="00CC00"/>
                </a:gs>
                <a:gs pos="50000">
                  <a:srgbClr val="99FF99"/>
                </a:gs>
                <a:gs pos="100000">
                  <a:srgbClr val="00CC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7" name="AutoShape 169"/>
            <p:cNvSpPr>
              <a:spLocks noChangeArrowheads="1"/>
            </p:cNvSpPr>
            <p:nvPr/>
          </p:nvSpPr>
          <p:spPr bwMode="auto">
            <a:xfrm rot="5400000">
              <a:off x="4637112" y="2990806"/>
              <a:ext cx="152400" cy="152400"/>
            </a:xfrm>
            <a:prstGeom prst="flowChartDelay">
              <a:avLst/>
            </a:prstGeom>
            <a:gradFill rotWithShape="1">
              <a:gsLst>
                <a:gs pos="0">
                  <a:srgbClr val="00CC00"/>
                </a:gs>
                <a:gs pos="50000">
                  <a:srgbClr val="99FF99"/>
                </a:gs>
                <a:gs pos="100000">
                  <a:srgbClr val="00CC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8" name="AutoShape 183"/>
            <p:cNvSpPr>
              <a:spLocks noChangeArrowheads="1"/>
            </p:cNvSpPr>
            <p:nvPr/>
          </p:nvSpPr>
          <p:spPr bwMode="auto">
            <a:xfrm>
              <a:off x="6161112" y="2305006"/>
              <a:ext cx="152400" cy="152400"/>
            </a:xfrm>
            <a:prstGeom prst="flowChartDelay">
              <a:avLst/>
            </a:prstGeom>
            <a:gradFill rotWithShape="1">
              <a:gsLst>
                <a:gs pos="0">
                  <a:srgbClr val="00CC00"/>
                </a:gs>
                <a:gs pos="50000">
                  <a:srgbClr val="99FF99"/>
                </a:gs>
                <a:gs pos="100000">
                  <a:srgbClr val="00CC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9" name="Text Box 188"/>
            <p:cNvSpPr txBox="1">
              <a:spLocks noChangeArrowheads="1"/>
            </p:cNvSpPr>
            <p:nvPr/>
          </p:nvSpPr>
          <p:spPr bwMode="auto">
            <a:xfrm>
              <a:off x="5170512" y="5759935"/>
              <a:ext cx="939800" cy="2873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200">
                  <a:solidFill>
                    <a:srgbClr val="0000FF"/>
                  </a:solidFill>
                  <a:latin typeface="Helvetica" pitchFamily="34" charset="0"/>
                </a:rPr>
                <a:t>Phase lock</a:t>
              </a:r>
            </a:p>
          </p:txBody>
        </p:sp>
        <p:sp>
          <p:nvSpPr>
            <p:cNvPr id="330" name="Line 189"/>
            <p:cNvSpPr>
              <a:spLocks noChangeShapeType="1"/>
            </p:cNvSpPr>
            <p:nvPr/>
          </p:nvSpPr>
          <p:spPr bwMode="auto">
            <a:xfrm flipH="1">
              <a:off x="4789512" y="5912335"/>
              <a:ext cx="304800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1" name="Text Box 190"/>
            <p:cNvSpPr txBox="1">
              <a:spLocks noChangeArrowheads="1"/>
            </p:cNvSpPr>
            <p:nvPr/>
          </p:nvSpPr>
          <p:spPr bwMode="auto">
            <a:xfrm>
              <a:off x="5340424" y="4133806"/>
              <a:ext cx="69762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600" dirty="0">
                  <a:latin typeface="Helvetica" pitchFamily="34" charset="0"/>
                </a:rPr>
                <a:t>Laser</a:t>
              </a:r>
            </a:p>
          </p:txBody>
        </p:sp>
        <p:sp>
          <p:nvSpPr>
            <p:cNvPr id="332" name="Text Box 191"/>
            <p:cNvSpPr txBox="1">
              <a:spLocks noChangeArrowheads="1"/>
            </p:cNvSpPr>
            <p:nvPr/>
          </p:nvSpPr>
          <p:spPr bwMode="auto">
            <a:xfrm>
              <a:off x="5340424" y="4819606"/>
              <a:ext cx="69762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600">
                  <a:latin typeface="Helvetica" pitchFamily="34" charset="0"/>
                </a:rPr>
                <a:t>Laser</a:t>
              </a:r>
            </a:p>
          </p:txBody>
        </p:sp>
        <p:sp>
          <p:nvSpPr>
            <p:cNvPr id="333" name="Oval 192"/>
            <p:cNvSpPr>
              <a:spLocks noChangeArrowheads="1"/>
            </p:cNvSpPr>
            <p:nvPr/>
          </p:nvSpPr>
          <p:spPr bwMode="auto">
            <a:xfrm>
              <a:off x="6542112" y="3676606"/>
              <a:ext cx="304800" cy="76200"/>
            </a:xfrm>
            <a:prstGeom prst="ellipse">
              <a:avLst/>
            </a:prstGeom>
            <a:gradFill rotWithShape="1">
              <a:gsLst>
                <a:gs pos="0">
                  <a:srgbClr val="00FFFF"/>
                </a:gs>
                <a:gs pos="50000">
                  <a:schemeClr val="bg1"/>
                </a:gs>
                <a:gs pos="100000">
                  <a:srgbClr val="00FFFF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4" name="Oval 193"/>
            <p:cNvSpPr>
              <a:spLocks noChangeArrowheads="1"/>
            </p:cNvSpPr>
            <p:nvPr/>
          </p:nvSpPr>
          <p:spPr bwMode="auto">
            <a:xfrm>
              <a:off x="6542112" y="3371806"/>
              <a:ext cx="304800" cy="76200"/>
            </a:xfrm>
            <a:prstGeom prst="ellipse">
              <a:avLst/>
            </a:prstGeom>
            <a:gradFill rotWithShape="1">
              <a:gsLst>
                <a:gs pos="0">
                  <a:srgbClr val="00FFFF"/>
                </a:gs>
                <a:gs pos="50000">
                  <a:schemeClr val="bg1"/>
                </a:gs>
                <a:gs pos="100000">
                  <a:srgbClr val="00FFFF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5" name="Oval 194"/>
            <p:cNvSpPr>
              <a:spLocks noChangeArrowheads="1"/>
            </p:cNvSpPr>
            <p:nvPr/>
          </p:nvSpPr>
          <p:spPr bwMode="auto">
            <a:xfrm>
              <a:off x="6846912" y="3735343"/>
              <a:ext cx="304800" cy="76200"/>
            </a:xfrm>
            <a:prstGeom prst="ellipse">
              <a:avLst/>
            </a:prstGeom>
            <a:gradFill rotWithShape="1">
              <a:gsLst>
                <a:gs pos="0">
                  <a:srgbClr val="00FFFF"/>
                </a:gs>
                <a:gs pos="50000">
                  <a:schemeClr val="bg1"/>
                </a:gs>
                <a:gs pos="100000">
                  <a:srgbClr val="00FFFF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6" name="Oval 195"/>
            <p:cNvSpPr>
              <a:spLocks noChangeArrowheads="1"/>
            </p:cNvSpPr>
            <p:nvPr/>
          </p:nvSpPr>
          <p:spPr bwMode="auto">
            <a:xfrm>
              <a:off x="6846912" y="4040143"/>
              <a:ext cx="304800" cy="76200"/>
            </a:xfrm>
            <a:prstGeom prst="ellipse">
              <a:avLst/>
            </a:prstGeom>
            <a:gradFill rotWithShape="1">
              <a:gsLst>
                <a:gs pos="0">
                  <a:srgbClr val="00FFFF"/>
                </a:gs>
                <a:gs pos="50000">
                  <a:schemeClr val="bg1"/>
                </a:gs>
                <a:gs pos="100000">
                  <a:srgbClr val="00FFFF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7" name="Rectangle 42"/>
            <p:cNvSpPr>
              <a:spLocks noChangeArrowheads="1"/>
            </p:cNvSpPr>
            <p:nvPr/>
          </p:nvSpPr>
          <p:spPr bwMode="auto">
            <a:xfrm>
              <a:off x="441176" y="2000206"/>
              <a:ext cx="609600" cy="457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8" name="Text Box 45"/>
            <p:cNvSpPr txBox="1">
              <a:spLocks noChangeArrowheads="1"/>
            </p:cNvSpPr>
            <p:nvPr/>
          </p:nvSpPr>
          <p:spPr bwMode="auto">
            <a:xfrm>
              <a:off x="392088" y="2076406"/>
              <a:ext cx="69762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600" dirty="0">
                  <a:latin typeface="Helvetica" pitchFamily="34" charset="0"/>
                </a:rPr>
                <a:t>Laser</a:t>
              </a:r>
            </a:p>
          </p:txBody>
        </p:sp>
        <p:sp>
          <p:nvSpPr>
            <p:cNvPr id="339" name="Text Box 200"/>
            <p:cNvSpPr txBox="1">
              <a:spLocks noChangeArrowheads="1"/>
            </p:cNvSpPr>
            <p:nvPr/>
          </p:nvSpPr>
          <p:spPr bwMode="auto">
            <a:xfrm>
              <a:off x="4792687" y="3963943"/>
              <a:ext cx="530225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200">
                  <a:latin typeface="Helvetica" pitchFamily="34" charset="0"/>
                </a:rPr>
                <a:t>AOM</a:t>
              </a:r>
            </a:p>
          </p:txBody>
        </p:sp>
        <p:sp>
          <p:nvSpPr>
            <p:cNvPr id="340" name="Text Box 201"/>
            <p:cNvSpPr txBox="1">
              <a:spLocks noChangeArrowheads="1"/>
            </p:cNvSpPr>
            <p:nvPr/>
          </p:nvSpPr>
          <p:spPr bwMode="auto">
            <a:xfrm>
              <a:off x="4027512" y="4649743"/>
              <a:ext cx="530225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200">
                  <a:latin typeface="Helvetica" pitchFamily="34" charset="0"/>
                </a:rPr>
                <a:t>AOM</a:t>
              </a:r>
            </a:p>
          </p:txBody>
        </p:sp>
        <p:sp>
          <p:nvSpPr>
            <p:cNvPr id="341" name="Text Box 202"/>
            <p:cNvSpPr txBox="1">
              <a:spLocks noChangeArrowheads="1"/>
            </p:cNvSpPr>
            <p:nvPr/>
          </p:nvSpPr>
          <p:spPr bwMode="auto">
            <a:xfrm>
              <a:off x="903312" y="2897143"/>
              <a:ext cx="530225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200">
                  <a:latin typeface="Helvetica" pitchFamily="34" charset="0"/>
                </a:rPr>
                <a:t>AOM</a:t>
              </a:r>
            </a:p>
          </p:txBody>
        </p:sp>
        <p:sp>
          <p:nvSpPr>
            <p:cNvPr id="342" name="Text Box 203"/>
            <p:cNvSpPr txBox="1">
              <a:spLocks noChangeArrowheads="1"/>
            </p:cNvSpPr>
            <p:nvPr/>
          </p:nvSpPr>
          <p:spPr bwMode="auto">
            <a:xfrm>
              <a:off x="1817712" y="3582943"/>
              <a:ext cx="631825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200">
                  <a:latin typeface="Helvetica" pitchFamily="34" charset="0"/>
                </a:rPr>
                <a:t>EOPM</a:t>
              </a:r>
            </a:p>
          </p:txBody>
        </p:sp>
        <p:sp>
          <p:nvSpPr>
            <p:cNvPr id="343" name="Text Box 232"/>
            <p:cNvSpPr txBox="1">
              <a:spLocks noChangeArrowheads="1"/>
            </p:cNvSpPr>
            <p:nvPr/>
          </p:nvSpPr>
          <p:spPr bwMode="auto">
            <a:xfrm>
              <a:off x="6265887" y="5429206"/>
              <a:ext cx="1181100" cy="28733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200">
                  <a:solidFill>
                    <a:srgbClr val="0000FF"/>
                  </a:solidFill>
                  <a:latin typeface="Helvetica" pitchFamily="34" charset="0"/>
                </a:rPr>
                <a:t>Mode cleaning</a:t>
              </a:r>
            </a:p>
          </p:txBody>
        </p:sp>
        <p:sp>
          <p:nvSpPr>
            <p:cNvPr id="344" name="Line 233"/>
            <p:cNvSpPr>
              <a:spLocks noChangeShapeType="1"/>
            </p:cNvSpPr>
            <p:nvPr/>
          </p:nvSpPr>
          <p:spPr bwMode="auto">
            <a:xfrm flipH="1" flipV="1">
              <a:off x="6465912" y="5183143"/>
              <a:ext cx="152400" cy="22860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345" name="Group 234"/>
            <p:cNvGrpSpPr>
              <a:grpSpLocks/>
            </p:cNvGrpSpPr>
            <p:nvPr/>
          </p:nvGrpSpPr>
          <p:grpSpPr bwMode="auto">
            <a:xfrm rot="16200000">
              <a:off x="6580212" y="3894093"/>
              <a:ext cx="228600" cy="215900"/>
              <a:chOff x="2112" y="1564"/>
              <a:chExt cx="144" cy="136"/>
            </a:xfrm>
          </p:grpSpPr>
          <p:sp>
            <p:nvSpPr>
              <p:cNvPr id="404" name="Rectangle 235"/>
              <p:cNvSpPr>
                <a:spLocks noChangeArrowheads="1"/>
              </p:cNvSpPr>
              <p:nvPr/>
            </p:nvSpPr>
            <p:spPr bwMode="auto">
              <a:xfrm>
                <a:off x="2112" y="1584"/>
                <a:ext cx="144" cy="96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50000">
                    <a:srgbClr val="FFFFCC"/>
                  </a:gs>
                  <a:gs pos="100000">
                    <a:srgbClr val="FFFF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05" name="Line 236"/>
              <p:cNvSpPr>
                <a:spLocks noChangeShapeType="1"/>
              </p:cNvSpPr>
              <p:nvPr/>
            </p:nvSpPr>
            <p:spPr bwMode="auto">
              <a:xfrm>
                <a:off x="2112" y="156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06" name="Line 237"/>
              <p:cNvSpPr>
                <a:spLocks noChangeShapeType="1"/>
              </p:cNvSpPr>
              <p:nvPr/>
            </p:nvSpPr>
            <p:spPr bwMode="auto">
              <a:xfrm>
                <a:off x="2112" y="170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346" name="Group 238"/>
            <p:cNvGrpSpPr>
              <a:grpSpLocks/>
            </p:cNvGrpSpPr>
            <p:nvPr/>
          </p:nvGrpSpPr>
          <p:grpSpPr bwMode="auto">
            <a:xfrm rot="16200000">
              <a:off x="6885012" y="4503693"/>
              <a:ext cx="228600" cy="215900"/>
              <a:chOff x="2112" y="1564"/>
              <a:chExt cx="144" cy="136"/>
            </a:xfrm>
          </p:grpSpPr>
          <p:sp>
            <p:nvSpPr>
              <p:cNvPr id="401" name="Rectangle 239"/>
              <p:cNvSpPr>
                <a:spLocks noChangeArrowheads="1"/>
              </p:cNvSpPr>
              <p:nvPr/>
            </p:nvSpPr>
            <p:spPr bwMode="auto">
              <a:xfrm>
                <a:off x="2112" y="1584"/>
                <a:ext cx="144" cy="96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50000">
                    <a:srgbClr val="FFFFCC"/>
                  </a:gs>
                  <a:gs pos="100000">
                    <a:srgbClr val="FFFF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02" name="Line 240"/>
              <p:cNvSpPr>
                <a:spLocks noChangeShapeType="1"/>
              </p:cNvSpPr>
              <p:nvPr/>
            </p:nvSpPr>
            <p:spPr bwMode="auto">
              <a:xfrm>
                <a:off x="2112" y="156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03" name="Line 241"/>
              <p:cNvSpPr>
                <a:spLocks noChangeShapeType="1"/>
              </p:cNvSpPr>
              <p:nvPr/>
            </p:nvSpPr>
            <p:spPr bwMode="auto">
              <a:xfrm>
                <a:off x="2112" y="170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347" name="Text Box 277"/>
            <p:cNvSpPr txBox="1">
              <a:spLocks noChangeArrowheads="1"/>
            </p:cNvSpPr>
            <p:nvPr/>
          </p:nvSpPr>
          <p:spPr bwMode="auto">
            <a:xfrm>
              <a:off x="6948264" y="1988840"/>
              <a:ext cx="333375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600" dirty="0">
                  <a:latin typeface="Helvetica" pitchFamily="34" charset="0"/>
                </a:rPr>
                <a:t>PR2</a:t>
              </a:r>
            </a:p>
          </p:txBody>
        </p:sp>
        <p:sp>
          <p:nvSpPr>
            <p:cNvPr id="348" name="Text Box 278"/>
            <p:cNvSpPr txBox="1">
              <a:spLocks noChangeArrowheads="1"/>
            </p:cNvSpPr>
            <p:nvPr/>
          </p:nvSpPr>
          <p:spPr bwMode="auto">
            <a:xfrm>
              <a:off x="6804248" y="2464324"/>
              <a:ext cx="333375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600" dirty="0">
                  <a:latin typeface="Helvetica" pitchFamily="34" charset="0"/>
                </a:rPr>
                <a:t>PR3</a:t>
              </a:r>
            </a:p>
          </p:txBody>
        </p:sp>
        <p:sp>
          <p:nvSpPr>
            <p:cNvPr id="349" name="Text Box 279"/>
            <p:cNvSpPr txBox="1">
              <a:spLocks noChangeArrowheads="1"/>
            </p:cNvSpPr>
            <p:nvPr/>
          </p:nvSpPr>
          <p:spPr bwMode="auto">
            <a:xfrm>
              <a:off x="6588224" y="1988840"/>
              <a:ext cx="352425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600" dirty="0">
                  <a:latin typeface="Helvetica" pitchFamily="34" charset="0"/>
                </a:rPr>
                <a:t>PRM</a:t>
              </a:r>
            </a:p>
          </p:txBody>
        </p:sp>
        <p:sp>
          <p:nvSpPr>
            <p:cNvPr id="350" name="Text Box 280"/>
            <p:cNvSpPr txBox="1">
              <a:spLocks noChangeArrowheads="1"/>
            </p:cNvSpPr>
            <p:nvPr/>
          </p:nvSpPr>
          <p:spPr bwMode="auto">
            <a:xfrm>
              <a:off x="7427937" y="2179593"/>
              <a:ext cx="285750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600">
                  <a:latin typeface="Helvetica" pitchFamily="34" charset="0"/>
                </a:rPr>
                <a:t>BS</a:t>
              </a:r>
            </a:p>
          </p:txBody>
        </p:sp>
        <p:sp>
          <p:nvSpPr>
            <p:cNvPr id="351" name="Text Box 281"/>
            <p:cNvSpPr txBox="1">
              <a:spLocks noChangeArrowheads="1"/>
            </p:cNvSpPr>
            <p:nvPr/>
          </p:nvSpPr>
          <p:spPr bwMode="auto">
            <a:xfrm>
              <a:off x="7504137" y="1906543"/>
              <a:ext cx="346075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600">
                  <a:latin typeface="Helvetica" pitchFamily="34" charset="0"/>
                </a:rPr>
                <a:t>ITMy</a:t>
              </a:r>
            </a:p>
          </p:txBody>
        </p:sp>
        <p:sp>
          <p:nvSpPr>
            <p:cNvPr id="352" name="Text Box 282"/>
            <p:cNvSpPr txBox="1">
              <a:spLocks noChangeArrowheads="1"/>
            </p:cNvSpPr>
            <p:nvPr/>
          </p:nvSpPr>
          <p:spPr bwMode="auto">
            <a:xfrm>
              <a:off x="7504137" y="1341393"/>
              <a:ext cx="377825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600">
                  <a:latin typeface="Helvetica" pitchFamily="34" charset="0"/>
                </a:rPr>
                <a:t>ETMy</a:t>
              </a:r>
            </a:p>
          </p:txBody>
        </p:sp>
        <p:sp>
          <p:nvSpPr>
            <p:cNvPr id="353" name="Text Box 283"/>
            <p:cNvSpPr txBox="1">
              <a:spLocks noChangeArrowheads="1"/>
            </p:cNvSpPr>
            <p:nvPr/>
          </p:nvSpPr>
          <p:spPr bwMode="auto">
            <a:xfrm>
              <a:off x="7732737" y="2135143"/>
              <a:ext cx="347663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600">
                  <a:latin typeface="Helvetica" pitchFamily="34" charset="0"/>
                </a:rPr>
                <a:t>ITMx</a:t>
              </a:r>
            </a:p>
          </p:txBody>
        </p:sp>
        <p:sp>
          <p:nvSpPr>
            <p:cNvPr id="354" name="Text Box 284"/>
            <p:cNvSpPr txBox="1">
              <a:spLocks noChangeArrowheads="1"/>
            </p:cNvSpPr>
            <p:nvPr/>
          </p:nvSpPr>
          <p:spPr bwMode="auto">
            <a:xfrm>
              <a:off x="8342337" y="2135143"/>
              <a:ext cx="379413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600">
                  <a:latin typeface="Helvetica" pitchFamily="34" charset="0"/>
                </a:rPr>
                <a:t>ETMx</a:t>
              </a:r>
            </a:p>
          </p:txBody>
        </p:sp>
        <p:sp>
          <p:nvSpPr>
            <p:cNvPr id="355" name="Text Box 285"/>
            <p:cNvSpPr txBox="1">
              <a:spLocks noChangeArrowheads="1"/>
            </p:cNvSpPr>
            <p:nvPr/>
          </p:nvSpPr>
          <p:spPr bwMode="auto">
            <a:xfrm>
              <a:off x="7241058" y="2888651"/>
              <a:ext cx="333375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600" dirty="0">
                  <a:latin typeface="Helvetica" pitchFamily="34" charset="0"/>
                </a:rPr>
                <a:t>SR3</a:t>
              </a:r>
            </a:p>
          </p:txBody>
        </p:sp>
        <p:sp>
          <p:nvSpPr>
            <p:cNvPr id="356" name="Rectangle 288"/>
            <p:cNvSpPr>
              <a:spLocks noChangeArrowheads="1"/>
            </p:cNvSpPr>
            <p:nvPr/>
          </p:nvSpPr>
          <p:spPr bwMode="auto">
            <a:xfrm>
              <a:off x="6465912" y="2058943"/>
              <a:ext cx="76200" cy="304800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chemeClr val="bg1"/>
                </a:gs>
                <a:gs pos="100000">
                  <a:srgbClr val="660066"/>
                </a:gs>
              </a:gsLst>
              <a:lin ang="5400000" scaled="1"/>
            </a:gradFill>
            <a:ln w="6350">
              <a:solidFill>
                <a:srgbClr val="66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7" name="Text Box 286"/>
            <p:cNvSpPr txBox="1">
              <a:spLocks noChangeArrowheads="1"/>
            </p:cNvSpPr>
            <p:nvPr/>
          </p:nvSpPr>
          <p:spPr bwMode="auto">
            <a:xfrm>
              <a:off x="7656537" y="2560593"/>
              <a:ext cx="333375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600">
                  <a:latin typeface="Helvetica" pitchFamily="34" charset="0"/>
                </a:rPr>
                <a:t>SR2</a:t>
              </a:r>
            </a:p>
          </p:txBody>
        </p:sp>
        <p:sp>
          <p:nvSpPr>
            <p:cNvPr id="358" name="Text Box 287"/>
            <p:cNvSpPr txBox="1">
              <a:spLocks noChangeArrowheads="1"/>
            </p:cNvSpPr>
            <p:nvPr/>
          </p:nvSpPr>
          <p:spPr bwMode="auto">
            <a:xfrm>
              <a:off x="7668344" y="2996952"/>
              <a:ext cx="352425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600">
                  <a:latin typeface="Helvetica" pitchFamily="34" charset="0"/>
                </a:rPr>
                <a:t>SRM</a:t>
              </a:r>
            </a:p>
          </p:txBody>
        </p:sp>
        <p:sp>
          <p:nvSpPr>
            <p:cNvPr id="359" name="Line 15"/>
            <p:cNvSpPr>
              <a:spLocks noChangeShapeType="1"/>
            </p:cNvSpPr>
            <p:nvPr/>
          </p:nvSpPr>
          <p:spPr bwMode="auto">
            <a:xfrm flipH="1">
              <a:off x="5780112" y="2230393"/>
              <a:ext cx="137160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0" name="Rectangle 16"/>
            <p:cNvSpPr>
              <a:spLocks noChangeArrowheads="1"/>
            </p:cNvSpPr>
            <p:nvPr/>
          </p:nvSpPr>
          <p:spPr bwMode="auto">
            <a:xfrm rot="5400000">
              <a:off x="6732612" y="2192293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361" name="Group 80"/>
            <p:cNvGrpSpPr>
              <a:grpSpLocks/>
            </p:cNvGrpSpPr>
            <p:nvPr/>
          </p:nvGrpSpPr>
          <p:grpSpPr bwMode="auto">
            <a:xfrm>
              <a:off x="3974976" y="2192501"/>
              <a:ext cx="381000" cy="390428"/>
              <a:chOff x="2112" y="1564"/>
              <a:chExt cx="144" cy="136"/>
            </a:xfrm>
          </p:grpSpPr>
          <p:sp>
            <p:nvSpPr>
              <p:cNvPr id="398" name="Rectangle 77"/>
              <p:cNvSpPr>
                <a:spLocks noChangeArrowheads="1"/>
              </p:cNvSpPr>
              <p:nvPr/>
            </p:nvSpPr>
            <p:spPr bwMode="auto">
              <a:xfrm>
                <a:off x="2112" y="1584"/>
                <a:ext cx="144" cy="96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50000">
                    <a:srgbClr val="FFFFCC"/>
                  </a:gs>
                  <a:gs pos="100000">
                    <a:srgbClr val="FFFF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99" name="Line 78"/>
              <p:cNvSpPr>
                <a:spLocks noChangeShapeType="1"/>
              </p:cNvSpPr>
              <p:nvPr/>
            </p:nvSpPr>
            <p:spPr bwMode="auto">
              <a:xfrm>
                <a:off x="2112" y="156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00" name="Line 79"/>
              <p:cNvSpPr>
                <a:spLocks noChangeShapeType="1"/>
              </p:cNvSpPr>
              <p:nvPr/>
            </p:nvSpPr>
            <p:spPr bwMode="auto">
              <a:xfrm>
                <a:off x="2112" y="170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362" name="Group 80"/>
            <p:cNvGrpSpPr>
              <a:grpSpLocks/>
            </p:cNvGrpSpPr>
            <p:nvPr/>
          </p:nvGrpSpPr>
          <p:grpSpPr bwMode="auto">
            <a:xfrm>
              <a:off x="1848544" y="2135143"/>
              <a:ext cx="228600" cy="215900"/>
              <a:chOff x="2112" y="1564"/>
              <a:chExt cx="144" cy="136"/>
            </a:xfrm>
          </p:grpSpPr>
          <p:sp>
            <p:nvSpPr>
              <p:cNvPr id="395" name="Rectangle 77"/>
              <p:cNvSpPr>
                <a:spLocks noChangeArrowheads="1"/>
              </p:cNvSpPr>
              <p:nvPr/>
            </p:nvSpPr>
            <p:spPr bwMode="auto">
              <a:xfrm>
                <a:off x="2112" y="1584"/>
                <a:ext cx="144" cy="96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50000">
                    <a:srgbClr val="FFFFCC"/>
                  </a:gs>
                  <a:gs pos="100000">
                    <a:srgbClr val="FFFF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96" name="Line 78"/>
              <p:cNvSpPr>
                <a:spLocks noChangeShapeType="1"/>
              </p:cNvSpPr>
              <p:nvPr/>
            </p:nvSpPr>
            <p:spPr bwMode="auto">
              <a:xfrm>
                <a:off x="2112" y="156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97" name="Line 79"/>
              <p:cNvSpPr>
                <a:spLocks noChangeShapeType="1"/>
              </p:cNvSpPr>
              <p:nvPr/>
            </p:nvSpPr>
            <p:spPr bwMode="auto">
              <a:xfrm>
                <a:off x="2112" y="170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363" name="Group 82"/>
            <p:cNvGrpSpPr>
              <a:grpSpLocks/>
            </p:cNvGrpSpPr>
            <p:nvPr/>
          </p:nvGrpSpPr>
          <p:grpSpPr bwMode="auto">
            <a:xfrm rot="16200000">
              <a:off x="2757036" y="2715301"/>
              <a:ext cx="381000" cy="152400"/>
              <a:chOff x="2592" y="1584"/>
              <a:chExt cx="240" cy="96"/>
            </a:xfrm>
          </p:grpSpPr>
          <p:sp>
            <p:nvSpPr>
              <p:cNvPr id="390" name="Rectangle 83"/>
              <p:cNvSpPr>
                <a:spLocks noChangeArrowheads="1"/>
              </p:cNvSpPr>
              <p:nvPr/>
            </p:nvSpPr>
            <p:spPr bwMode="auto">
              <a:xfrm>
                <a:off x="2640" y="1584"/>
                <a:ext cx="144" cy="96"/>
              </a:xfrm>
              <a:prstGeom prst="rect">
                <a:avLst/>
              </a:prstGeom>
              <a:gradFill rotWithShape="1">
                <a:gsLst>
                  <a:gs pos="0">
                    <a:srgbClr val="FF3300"/>
                  </a:gs>
                  <a:gs pos="50000">
                    <a:srgbClr val="FF6600"/>
                  </a:gs>
                  <a:gs pos="100000">
                    <a:srgbClr val="FF33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91" name="Rectangle 84"/>
              <p:cNvSpPr>
                <a:spLocks noChangeArrowheads="1"/>
              </p:cNvSpPr>
              <p:nvPr/>
            </p:nvSpPr>
            <p:spPr bwMode="auto">
              <a:xfrm rot="5400000">
                <a:off x="2760" y="1608"/>
                <a:ext cx="96" cy="48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92" name="Rectangle 85"/>
              <p:cNvSpPr>
                <a:spLocks noChangeArrowheads="1"/>
              </p:cNvSpPr>
              <p:nvPr/>
            </p:nvSpPr>
            <p:spPr bwMode="auto">
              <a:xfrm rot="5400000">
                <a:off x="2568" y="1608"/>
                <a:ext cx="96" cy="48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93" name="Line 86"/>
              <p:cNvSpPr>
                <a:spLocks noChangeShapeType="1"/>
              </p:cNvSpPr>
              <p:nvPr/>
            </p:nvSpPr>
            <p:spPr bwMode="auto">
              <a:xfrm>
                <a:off x="2592" y="1584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94" name="Line 87"/>
              <p:cNvSpPr>
                <a:spLocks noChangeShapeType="1"/>
              </p:cNvSpPr>
              <p:nvPr/>
            </p:nvSpPr>
            <p:spPr bwMode="auto">
              <a:xfrm>
                <a:off x="2784" y="1584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364" name="Group 82"/>
            <p:cNvGrpSpPr>
              <a:grpSpLocks/>
            </p:cNvGrpSpPr>
            <p:nvPr/>
          </p:nvGrpSpPr>
          <p:grpSpPr bwMode="auto">
            <a:xfrm>
              <a:off x="3131840" y="2305006"/>
              <a:ext cx="381000" cy="152400"/>
              <a:chOff x="2592" y="1584"/>
              <a:chExt cx="240" cy="96"/>
            </a:xfrm>
          </p:grpSpPr>
          <p:sp>
            <p:nvSpPr>
              <p:cNvPr id="385" name="Rectangle 83"/>
              <p:cNvSpPr>
                <a:spLocks noChangeArrowheads="1"/>
              </p:cNvSpPr>
              <p:nvPr/>
            </p:nvSpPr>
            <p:spPr bwMode="auto">
              <a:xfrm>
                <a:off x="2640" y="1584"/>
                <a:ext cx="144" cy="96"/>
              </a:xfrm>
              <a:prstGeom prst="rect">
                <a:avLst/>
              </a:prstGeom>
              <a:gradFill rotWithShape="1">
                <a:gsLst>
                  <a:gs pos="0">
                    <a:srgbClr val="FF3300"/>
                  </a:gs>
                  <a:gs pos="50000">
                    <a:srgbClr val="FF6600"/>
                  </a:gs>
                  <a:gs pos="100000">
                    <a:srgbClr val="FF33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86" name="Rectangle 84"/>
              <p:cNvSpPr>
                <a:spLocks noChangeArrowheads="1"/>
              </p:cNvSpPr>
              <p:nvPr/>
            </p:nvSpPr>
            <p:spPr bwMode="auto">
              <a:xfrm rot="5400000">
                <a:off x="2760" y="1608"/>
                <a:ext cx="96" cy="48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87" name="Rectangle 85"/>
              <p:cNvSpPr>
                <a:spLocks noChangeArrowheads="1"/>
              </p:cNvSpPr>
              <p:nvPr/>
            </p:nvSpPr>
            <p:spPr bwMode="auto">
              <a:xfrm rot="5400000">
                <a:off x="2568" y="1608"/>
                <a:ext cx="96" cy="48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88" name="Line 86"/>
              <p:cNvSpPr>
                <a:spLocks noChangeShapeType="1"/>
              </p:cNvSpPr>
              <p:nvPr/>
            </p:nvSpPr>
            <p:spPr bwMode="auto">
              <a:xfrm>
                <a:off x="2592" y="1584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89" name="Line 87"/>
              <p:cNvSpPr>
                <a:spLocks noChangeShapeType="1"/>
              </p:cNvSpPr>
              <p:nvPr/>
            </p:nvSpPr>
            <p:spPr bwMode="auto">
              <a:xfrm>
                <a:off x="2784" y="1584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365" name="Line 129"/>
            <p:cNvSpPr>
              <a:spLocks noChangeShapeType="1"/>
            </p:cNvSpPr>
            <p:nvPr/>
          </p:nvSpPr>
          <p:spPr bwMode="auto">
            <a:xfrm flipV="1">
              <a:off x="7001224" y="2114550"/>
              <a:ext cx="292545" cy="296814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6" name="Line 129"/>
            <p:cNvSpPr>
              <a:spLocks noChangeShapeType="1"/>
            </p:cNvSpPr>
            <p:nvPr/>
          </p:nvSpPr>
          <p:spPr bwMode="auto">
            <a:xfrm rot="16200000">
              <a:off x="7032104" y="2252688"/>
              <a:ext cx="411659" cy="121692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7" name="Line 129"/>
            <p:cNvSpPr>
              <a:spLocks noChangeShapeType="1"/>
            </p:cNvSpPr>
            <p:nvPr/>
          </p:nvSpPr>
          <p:spPr bwMode="auto">
            <a:xfrm>
              <a:off x="6693694" y="2492896"/>
              <a:ext cx="488155" cy="2079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8" name="Rectangle 142"/>
            <p:cNvSpPr>
              <a:spLocks noChangeArrowheads="1"/>
            </p:cNvSpPr>
            <p:nvPr/>
          </p:nvSpPr>
          <p:spPr bwMode="auto">
            <a:xfrm rot="18900000">
              <a:off x="6592912" y="2429699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9" name="Rectangle 37"/>
            <p:cNvSpPr>
              <a:spLocks noChangeArrowheads="1"/>
            </p:cNvSpPr>
            <p:nvPr/>
          </p:nvSpPr>
          <p:spPr bwMode="auto">
            <a:xfrm rot="5400000">
              <a:off x="7113612" y="21907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70" name="Rectangle 142"/>
            <p:cNvSpPr>
              <a:spLocks noChangeArrowheads="1"/>
            </p:cNvSpPr>
            <p:nvPr/>
          </p:nvSpPr>
          <p:spPr bwMode="auto">
            <a:xfrm rot="18900000">
              <a:off x="7138493" y="2491126"/>
              <a:ext cx="121794" cy="58303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71" name="Rectangle 9"/>
            <p:cNvSpPr>
              <a:spLocks noChangeArrowheads="1"/>
            </p:cNvSpPr>
            <p:nvPr/>
          </p:nvSpPr>
          <p:spPr bwMode="auto">
            <a:xfrm rot="1771188">
              <a:off x="7252963" y="2070372"/>
              <a:ext cx="107503" cy="53752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72" name="Line 129"/>
            <p:cNvSpPr>
              <a:spLocks noChangeShapeType="1"/>
            </p:cNvSpPr>
            <p:nvPr/>
          </p:nvSpPr>
          <p:spPr bwMode="auto">
            <a:xfrm flipV="1">
              <a:off x="7425551" y="2524125"/>
              <a:ext cx="313512" cy="311566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3" name="Line 129"/>
            <p:cNvSpPr>
              <a:spLocks noChangeShapeType="1"/>
            </p:cNvSpPr>
            <p:nvPr/>
          </p:nvSpPr>
          <p:spPr bwMode="auto">
            <a:xfrm rot="5400000">
              <a:off x="7468604" y="2365165"/>
              <a:ext cx="111448" cy="432049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4" name="Rectangle 9"/>
            <p:cNvSpPr>
              <a:spLocks noChangeArrowheads="1"/>
            </p:cNvSpPr>
            <p:nvPr/>
          </p:nvSpPr>
          <p:spPr bwMode="auto">
            <a:xfrm rot="3390265">
              <a:off x="7692952" y="2489145"/>
              <a:ext cx="107503" cy="53752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75" name="Line 129"/>
            <p:cNvSpPr>
              <a:spLocks noChangeShapeType="1"/>
            </p:cNvSpPr>
            <p:nvPr/>
          </p:nvSpPr>
          <p:spPr bwMode="auto">
            <a:xfrm rot="5400000">
              <a:off x="7045796" y="2899420"/>
              <a:ext cx="525016" cy="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6" name="Rectangle 34"/>
            <p:cNvSpPr>
              <a:spLocks noChangeArrowheads="1"/>
            </p:cNvSpPr>
            <p:nvPr/>
          </p:nvSpPr>
          <p:spPr bwMode="auto">
            <a:xfrm>
              <a:off x="7532712" y="26098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77" name="Rectangle 142"/>
            <p:cNvSpPr>
              <a:spLocks noChangeArrowheads="1"/>
            </p:cNvSpPr>
            <p:nvPr/>
          </p:nvSpPr>
          <p:spPr bwMode="auto">
            <a:xfrm rot="18900000">
              <a:off x="7231930" y="2582760"/>
              <a:ext cx="121794" cy="58303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78" name="Rectangle 128"/>
            <p:cNvSpPr>
              <a:spLocks noChangeArrowheads="1"/>
            </p:cNvSpPr>
            <p:nvPr/>
          </p:nvSpPr>
          <p:spPr bwMode="auto">
            <a:xfrm rot="18900000">
              <a:off x="7259967" y="3124951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79" name="Text Box 196"/>
            <p:cNvSpPr txBox="1">
              <a:spLocks noChangeArrowheads="1"/>
            </p:cNvSpPr>
            <p:nvPr/>
          </p:nvSpPr>
          <p:spPr bwMode="auto">
            <a:xfrm>
              <a:off x="7451808" y="4023329"/>
              <a:ext cx="1166552" cy="2710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200">
                  <a:solidFill>
                    <a:srgbClr val="0000FF"/>
                  </a:solidFill>
                  <a:latin typeface="Helvetica" pitchFamily="34" charset="0"/>
                </a:rPr>
                <a:t>Mode matching</a:t>
              </a:r>
            </a:p>
          </p:txBody>
        </p:sp>
        <p:sp>
          <p:nvSpPr>
            <p:cNvPr id="380" name="Text Box 197"/>
            <p:cNvSpPr txBox="1">
              <a:spLocks noChangeArrowheads="1"/>
            </p:cNvSpPr>
            <p:nvPr/>
          </p:nvSpPr>
          <p:spPr bwMode="auto">
            <a:xfrm>
              <a:off x="7812360" y="3230554"/>
              <a:ext cx="825122" cy="2710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200">
                  <a:solidFill>
                    <a:srgbClr val="0000FF"/>
                  </a:solidFill>
                  <a:latin typeface="Helvetica" pitchFamily="34" charset="0"/>
                </a:rPr>
                <a:t>Alignment</a:t>
              </a:r>
            </a:p>
          </p:txBody>
        </p:sp>
        <p:sp>
          <p:nvSpPr>
            <p:cNvPr id="381" name="Line 198"/>
            <p:cNvSpPr>
              <a:spLocks noChangeShapeType="1"/>
            </p:cNvSpPr>
            <p:nvPr/>
          </p:nvSpPr>
          <p:spPr bwMode="auto">
            <a:xfrm flipH="1" flipV="1">
              <a:off x="7164288" y="3951449"/>
              <a:ext cx="287520" cy="21564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2" name="Line 199"/>
            <p:cNvSpPr>
              <a:spLocks noChangeShapeType="1"/>
            </p:cNvSpPr>
            <p:nvPr/>
          </p:nvSpPr>
          <p:spPr bwMode="auto">
            <a:xfrm flipH="1" flipV="1">
              <a:off x="7819052" y="2564904"/>
              <a:ext cx="360040" cy="648072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3" name="Text Box 242"/>
            <p:cNvSpPr txBox="1">
              <a:spLocks noChangeArrowheads="1"/>
            </p:cNvSpPr>
            <p:nvPr/>
          </p:nvSpPr>
          <p:spPr bwMode="auto">
            <a:xfrm>
              <a:off x="7379928" y="4742128"/>
              <a:ext cx="1334271" cy="2710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200">
                  <a:solidFill>
                    <a:srgbClr val="0000FF"/>
                  </a:solidFill>
                  <a:latin typeface="Helvetica" pitchFamily="34" charset="0"/>
                </a:rPr>
                <a:t>Phase modulation</a:t>
              </a:r>
            </a:p>
          </p:txBody>
        </p:sp>
        <p:sp>
          <p:nvSpPr>
            <p:cNvPr id="384" name="Line 243"/>
            <p:cNvSpPr>
              <a:spLocks noChangeShapeType="1"/>
            </p:cNvSpPr>
            <p:nvPr/>
          </p:nvSpPr>
          <p:spPr bwMode="auto">
            <a:xfrm flipH="1" flipV="1">
              <a:off x="7164288" y="4670248"/>
              <a:ext cx="215640" cy="14376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426" name="日付プレースホルダ 4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Jan.24, 2012</a:t>
            </a:r>
            <a:endParaRPr kumimoji="1" lang="ja-JP" altLang="en-US"/>
          </a:p>
        </p:txBody>
      </p:sp>
      <p:sp>
        <p:nvSpPr>
          <p:cNvPr id="427" name="スライド番号プレースホルダ 4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0B9EDC-EE50-44D2-AB19-DE08211DFC44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  <p:sp>
        <p:nvSpPr>
          <p:cNvPr id="428" name="フッター プレースホルダ 42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IOO Type A Review</a:t>
            </a:r>
            <a:endParaRPr kumimoji="1" lang="ja-JP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3448447" y="3284984"/>
            <a:ext cx="2194148" cy="287337"/>
          </a:xfrm>
          <a:prstGeom prst="rect">
            <a:avLst/>
          </a:prstGeom>
          <a:solidFill>
            <a:srgbClr val="71C2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0"/>
            <a:ext cx="9144000" cy="764704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r>
              <a:rPr lang="en-US" altLang="ja-JP" sz="2400" dirty="0" smtClean="0">
                <a:solidFill>
                  <a:srgbClr val="002060"/>
                </a:solidFill>
                <a:latin typeface="Century" pitchFamily="18" charset="0"/>
              </a:rPr>
              <a:t>Schedule</a:t>
            </a:r>
          </a:p>
        </p:txBody>
      </p:sp>
      <p:sp>
        <p:nvSpPr>
          <p:cNvPr id="18" name="テキスト ボックス 26"/>
          <p:cNvSpPr txBox="1">
            <a:spLocks noChangeArrowheads="1"/>
          </p:cNvSpPr>
          <p:nvPr/>
        </p:nvSpPr>
        <p:spPr bwMode="auto">
          <a:xfrm>
            <a:off x="899592" y="2689746"/>
            <a:ext cx="5501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400" dirty="0" smtClean="0">
                <a:latin typeface="Calibri" pitchFamily="34" charset="0"/>
              </a:rPr>
              <a:t>2012</a:t>
            </a:r>
            <a:endParaRPr lang="en-US" altLang="ja-JP" sz="1400" dirty="0">
              <a:latin typeface="Calibri" pitchFamily="34" charset="0"/>
            </a:endParaRPr>
          </a:p>
        </p:txBody>
      </p:sp>
      <p:sp>
        <p:nvSpPr>
          <p:cNvPr id="19" name="テキスト ボックス 27"/>
          <p:cNvSpPr txBox="1">
            <a:spLocks noChangeArrowheads="1"/>
          </p:cNvSpPr>
          <p:nvPr/>
        </p:nvSpPr>
        <p:spPr bwMode="auto">
          <a:xfrm>
            <a:off x="3635896" y="2689746"/>
            <a:ext cx="5501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400" dirty="0" smtClean="0">
                <a:latin typeface="Calibri" pitchFamily="34" charset="0"/>
              </a:rPr>
              <a:t>2013</a:t>
            </a:r>
            <a:endParaRPr lang="en-US" altLang="ja-JP" sz="1400" dirty="0">
              <a:latin typeface="Calibri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27584" y="2204864"/>
            <a:ext cx="6509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>
                <a:latin typeface="Calibri" pitchFamily="34" charset="0"/>
              </a:rPr>
              <a:t>iLCGT</a:t>
            </a:r>
            <a:endParaRPr kumimoji="1" lang="ja-JP" altLang="en-US" sz="1600" dirty="0">
              <a:latin typeface="Calibri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27584" y="1196752"/>
            <a:ext cx="711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>
                <a:latin typeface="Calibri" pitchFamily="34" charset="0"/>
              </a:rPr>
              <a:t>b</a:t>
            </a:r>
            <a:r>
              <a:rPr kumimoji="1" lang="en-US" altLang="ja-JP" sz="1600" dirty="0" err="1" smtClean="0">
                <a:latin typeface="Calibri" pitchFamily="34" charset="0"/>
              </a:rPr>
              <a:t>LCGT</a:t>
            </a:r>
            <a:endParaRPr kumimoji="1" lang="ja-JP" altLang="en-US" sz="1600" dirty="0">
              <a:latin typeface="Calibri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187624" y="1484784"/>
            <a:ext cx="44705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Calibri" pitchFamily="34" charset="0"/>
              </a:rPr>
              <a:t>It will be same time as change from </a:t>
            </a:r>
            <a:r>
              <a:rPr lang="en-US" altLang="ja-JP" sz="1600" dirty="0" err="1">
                <a:latin typeface="Calibri" pitchFamily="34" charset="0"/>
              </a:rPr>
              <a:t>iLCGT</a:t>
            </a:r>
            <a:r>
              <a:rPr lang="en-US" altLang="ja-JP" sz="1600" dirty="0">
                <a:latin typeface="Calibri" pitchFamily="34" charset="0"/>
              </a:rPr>
              <a:t> to </a:t>
            </a:r>
            <a:r>
              <a:rPr lang="en-US" altLang="ja-JP" sz="1600" dirty="0" err="1">
                <a:latin typeface="Calibri" pitchFamily="34" charset="0"/>
              </a:rPr>
              <a:t>bLCGT</a:t>
            </a:r>
            <a:r>
              <a:rPr lang="en-US" altLang="ja-JP" sz="1600" dirty="0">
                <a:latin typeface="Calibri" pitchFamily="34" charset="0"/>
              </a:rPr>
              <a:t>.</a:t>
            </a:r>
            <a:endParaRPr kumimoji="1" lang="ja-JP" altLang="en-US" sz="1600" dirty="0">
              <a:latin typeface="Calibri" pitchFamily="34" charset="0"/>
            </a:endParaRPr>
          </a:p>
        </p:txBody>
      </p:sp>
      <p:sp>
        <p:nvSpPr>
          <p:cNvPr id="23" name="日付プレースホルダ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Jan.24, 2012</a:t>
            </a:r>
            <a:endParaRPr kumimoji="1" lang="ja-JP" altLang="en-US"/>
          </a:p>
        </p:txBody>
      </p:sp>
      <p:sp>
        <p:nvSpPr>
          <p:cNvPr id="24" name="スライド番号プレースホルダ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0B9EDC-EE50-44D2-AB19-DE08211DFC44}" type="slidenum">
              <a:rPr kumimoji="1" lang="ja-JP" altLang="en-US" smtClean="0"/>
              <a:pPr/>
              <a:t>37</a:t>
            </a:fld>
            <a:endParaRPr kumimoji="1" lang="ja-JP" altLang="en-US"/>
          </a:p>
        </p:txBody>
      </p:sp>
      <p:sp>
        <p:nvSpPr>
          <p:cNvPr id="25" name="フッター プレースホルダ 2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IOO Type A Review</a:t>
            </a:r>
            <a:endParaRPr kumimoji="1" lang="ja-JP" altLang="en-US"/>
          </a:p>
        </p:txBody>
      </p:sp>
      <p:sp>
        <p:nvSpPr>
          <p:cNvPr id="26" name="テキスト ボックス 27"/>
          <p:cNvSpPr txBox="1">
            <a:spLocks noChangeArrowheads="1"/>
          </p:cNvSpPr>
          <p:nvPr/>
        </p:nvSpPr>
        <p:spPr bwMode="auto">
          <a:xfrm>
            <a:off x="5383138" y="2674665"/>
            <a:ext cx="5501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400" dirty="0" smtClean="0">
                <a:latin typeface="Calibri" pitchFamily="34" charset="0"/>
              </a:rPr>
              <a:t>2014</a:t>
            </a:r>
            <a:endParaRPr lang="en-US" altLang="ja-JP" sz="1400" dirty="0">
              <a:latin typeface="Calibri" pitchFamily="34" charset="0"/>
            </a:endParaRP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669043" y="3284984"/>
            <a:ext cx="676051" cy="287337"/>
          </a:xfrm>
          <a:prstGeom prst="rect">
            <a:avLst/>
          </a:prstGeom>
          <a:solidFill>
            <a:srgbClr val="B7E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ja-JP" altLang="en-US"/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482402" y="3284984"/>
            <a:ext cx="720725" cy="287337"/>
          </a:xfrm>
          <a:prstGeom prst="rect">
            <a:avLst/>
          </a:prstGeom>
          <a:solidFill>
            <a:srgbClr val="71C2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" name="テキスト ボックス 27"/>
          <p:cNvSpPr txBox="1">
            <a:spLocks noChangeArrowheads="1"/>
          </p:cNvSpPr>
          <p:nvPr/>
        </p:nvSpPr>
        <p:spPr bwMode="auto">
          <a:xfrm>
            <a:off x="6247754" y="2905199"/>
            <a:ext cx="5035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400" dirty="0" smtClean="0">
                <a:latin typeface="Calibri" pitchFamily="34" charset="0"/>
              </a:rPr>
              <a:t>May</a:t>
            </a:r>
            <a:endParaRPr lang="ja-JP" altLang="en-US" sz="1400" dirty="0">
              <a:latin typeface="Calibri" pitchFamily="34" charset="0"/>
            </a:endParaRPr>
          </a:p>
        </p:txBody>
      </p:sp>
      <p:sp>
        <p:nvSpPr>
          <p:cNvPr id="30" name="テキスト ボックス 27"/>
          <p:cNvSpPr txBox="1">
            <a:spLocks noChangeArrowheads="1"/>
          </p:cNvSpPr>
          <p:nvPr/>
        </p:nvSpPr>
        <p:spPr bwMode="auto">
          <a:xfrm>
            <a:off x="6994957" y="2905199"/>
            <a:ext cx="4764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400" dirty="0" smtClean="0">
                <a:latin typeface="Calibri" pitchFamily="34" charset="0"/>
              </a:rPr>
              <a:t>Jun.</a:t>
            </a:r>
            <a:endParaRPr lang="ja-JP" altLang="en-US" sz="1400" dirty="0">
              <a:latin typeface="Calibri" pitchFamily="34" charset="0"/>
            </a:endParaRPr>
          </a:p>
        </p:txBody>
      </p:sp>
      <p:sp>
        <p:nvSpPr>
          <p:cNvPr id="31" name="テキスト ボックス 27"/>
          <p:cNvSpPr txBox="1">
            <a:spLocks noChangeArrowheads="1"/>
          </p:cNvSpPr>
          <p:nvPr/>
        </p:nvSpPr>
        <p:spPr bwMode="auto">
          <a:xfrm>
            <a:off x="5584304" y="2924944"/>
            <a:ext cx="4727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400" dirty="0" smtClean="0">
                <a:latin typeface="Calibri" pitchFamily="34" charset="0"/>
              </a:rPr>
              <a:t>Apr.</a:t>
            </a:r>
            <a:endParaRPr lang="ja-JP" altLang="en-US" sz="1400" dirty="0">
              <a:latin typeface="Calibri" pitchFamily="34" charset="0"/>
            </a:endParaRPr>
          </a:p>
        </p:txBody>
      </p:sp>
      <p:sp>
        <p:nvSpPr>
          <p:cNvPr id="32" name="テキスト ボックス 27"/>
          <p:cNvSpPr txBox="1">
            <a:spLocks noChangeArrowheads="1"/>
          </p:cNvSpPr>
          <p:nvPr/>
        </p:nvSpPr>
        <p:spPr bwMode="auto">
          <a:xfrm>
            <a:off x="3347864" y="2924944"/>
            <a:ext cx="4727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400" dirty="0" smtClean="0">
                <a:latin typeface="Calibri" pitchFamily="34" charset="0"/>
              </a:rPr>
              <a:t>Apr.</a:t>
            </a:r>
            <a:endParaRPr lang="ja-JP" altLang="en-US" sz="1400" dirty="0">
              <a:latin typeface="Calibri" pitchFamily="34" charset="0"/>
            </a:endParaRPr>
          </a:p>
        </p:txBody>
      </p:sp>
      <p:sp>
        <p:nvSpPr>
          <p:cNvPr id="33" name="テキスト ボックス 27"/>
          <p:cNvSpPr txBox="1">
            <a:spLocks noChangeArrowheads="1"/>
          </p:cNvSpPr>
          <p:nvPr/>
        </p:nvSpPr>
        <p:spPr bwMode="auto">
          <a:xfrm>
            <a:off x="1115616" y="2924944"/>
            <a:ext cx="4727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400" dirty="0" smtClean="0">
                <a:latin typeface="Calibri" pitchFamily="34" charset="0"/>
              </a:rPr>
              <a:t>Apr.</a:t>
            </a:r>
            <a:endParaRPr lang="ja-JP" altLang="en-US" sz="1400" dirty="0">
              <a:latin typeface="Calibri" pitchFamily="34" charset="0"/>
            </a:endParaRPr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6373669" y="3284984"/>
            <a:ext cx="676051" cy="287337"/>
          </a:xfrm>
          <a:prstGeom prst="rect">
            <a:avLst/>
          </a:prstGeom>
          <a:solidFill>
            <a:srgbClr val="B7E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ja-JP" altLang="en-US"/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7080628" y="3284984"/>
            <a:ext cx="1811851" cy="287337"/>
          </a:xfrm>
          <a:prstGeom prst="rect">
            <a:avLst/>
          </a:prstGeom>
          <a:solidFill>
            <a:srgbClr val="B7E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ja-JP" altLang="en-US"/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1225725" y="3284984"/>
            <a:ext cx="2194148" cy="287337"/>
          </a:xfrm>
          <a:prstGeom prst="rect">
            <a:avLst/>
          </a:prstGeom>
          <a:solidFill>
            <a:srgbClr val="71C2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907704" y="3284984"/>
            <a:ext cx="864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Calibri" pitchFamily="34" charset="0"/>
                <a:cs typeface="Calibri" pitchFamily="34" charset="0"/>
              </a:rPr>
              <a:t>Buy 2012</a:t>
            </a:r>
            <a:endParaRPr kumimoji="1" lang="ja-JP" alt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139952" y="3284984"/>
            <a:ext cx="864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Calibri" pitchFamily="34" charset="0"/>
                <a:cs typeface="Calibri" pitchFamily="34" charset="0"/>
              </a:rPr>
              <a:t>Buy 2013</a:t>
            </a:r>
            <a:endParaRPr kumimoji="1" lang="ja-JP" alt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Rectangle 7"/>
          <p:cNvSpPr>
            <a:spLocks noChangeArrowheads="1"/>
          </p:cNvSpPr>
          <p:nvPr/>
        </p:nvSpPr>
        <p:spPr bwMode="auto">
          <a:xfrm>
            <a:off x="4528567" y="3645099"/>
            <a:ext cx="1123870" cy="287337"/>
          </a:xfrm>
          <a:prstGeom prst="rect">
            <a:avLst/>
          </a:prstGeom>
          <a:solidFill>
            <a:srgbClr val="71C2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573275" y="3645024"/>
            <a:ext cx="1035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Calibri" pitchFamily="34" charset="0"/>
                <a:cs typeface="Calibri" pitchFamily="34" charset="0"/>
              </a:rPr>
              <a:t>Laser Room</a:t>
            </a:r>
            <a:endParaRPr kumimoji="1" lang="ja-JP" alt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5686028" y="4345359"/>
            <a:ext cx="676051" cy="287337"/>
          </a:xfrm>
          <a:prstGeom prst="rect">
            <a:avLst/>
          </a:prstGeom>
          <a:solidFill>
            <a:srgbClr val="71C2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ja-JP" altLang="en-US"/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6390654" y="4345359"/>
            <a:ext cx="676051" cy="287337"/>
          </a:xfrm>
          <a:prstGeom prst="rect">
            <a:avLst/>
          </a:prstGeom>
          <a:solidFill>
            <a:srgbClr val="71C2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ja-JP" altLang="en-US"/>
          </a:p>
        </p:txBody>
      </p: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7097613" y="4706094"/>
            <a:ext cx="892075" cy="287337"/>
          </a:xfrm>
          <a:prstGeom prst="rect">
            <a:avLst/>
          </a:prstGeom>
          <a:solidFill>
            <a:srgbClr val="71C2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ja-JP" altLang="en-US"/>
          </a:p>
        </p:txBody>
      </p:sp>
      <p:sp>
        <p:nvSpPr>
          <p:cNvPr id="52" name="Rectangle 7"/>
          <p:cNvSpPr>
            <a:spLocks noChangeArrowheads="1"/>
          </p:cNvSpPr>
          <p:nvPr/>
        </p:nvSpPr>
        <p:spPr bwMode="auto">
          <a:xfrm>
            <a:off x="2195736" y="4005064"/>
            <a:ext cx="3384376" cy="287337"/>
          </a:xfrm>
          <a:prstGeom prst="rect">
            <a:avLst/>
          </a:prstGeom>
          <a:solidFill>
            <a:srgbClr val="71C2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ja-JP" altLang="en-US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2843808" y="4005064"/>
            <a:ext cx="2155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Calibri" pitchFamily="34" charset="0"/>
                <a:cs typeface="Calibri" pitchFamily="34" charset="0"/>
              </a:rPr>
              <a:t>Test of Input Optics System</a:t>
            </a:r>
            <a:endParaRPr kumimoji="1" lang="ja-JP" alt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5829448" y="4345359"/>
            <a:ext cx="997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Calibri" pitchFamily="34" charset="0"/>
                <a:cs typeface="Calibri" pitchFamily="34" charset="0"/>
              </a:rPr>
              <a:t>Installation</a:t>
            </a:r>
            <a:endParaRPr kumimoji="1" lang="ja-JP" alt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7197600" y="4705399"/>
            <a:ext cx="706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Calibri" pitchFamily="34" charset="0"/>
                <a:cs typeface="Calibri" pitchFamily="34" charset="0"/>
              </a:rPr>
              <a:t>Modify</a:t>
            </a:r>
            <a:endParaRPr kumimoji="1" lang="ja-JP" alt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テキスト ボックス 27"/>
          <p:cNvSpPr txBox="1">
            <a:spLocks noChangeArrowheads="1"/>
          </p:cNvSpPr>
          <p:nvPr/>
        </p:nvSpPr>
        <p:spPr bwMode="auto">
          <a:xfrm>
            <a:off x="7566348" y="2905199"/>
            <a:ext cx="13981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400" dirty="0" smtClean="0">
                <a:latin typeface="Calibri" pitchFamily="34" charset="0"/>
              </a:rPr>
              <a:t>Jul. Aug. Sep. . . .</a:t>
            </a:r>
            <a:endParaRPr lang="ja-JP" altLang="en-US" sz="1400" dirty="0">
              <a:latin typeface="Calibri" pitchFamily="34" charset="0"/>
            </a:endParaRPr>
          </a:p>
        </p:txBody>
      </p:sp>
      <p:sp>
        <p:nvSpPr>
          <p:cNvPr id="60" name="四角形吹き出し 59"/>
          <p:cNvSpPr/>
          <p:nvPr/>
        </p:nvSpPr>
        <p:spPr>
          <a:xfrm>
            <a:off x="5292080" y="5013176"/>
            <a:ext cx="1224136" cy="936104"/>
          </a:xfrm>
          <a:prstGeom prst="wedgeRectCallout">
            <a:avLst>
              <a:gd name="adj1" fmla="val -1593"/>
              <a:gd name="adj2" fmla="val -8175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Input optics</a:t>
            </a:r>
          </a:p>
          <a:p>
            <a:r>
              <a:rPr lang="en-US" altLang="ja-JP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MC</a:t>
            </a:r>
          </a:p>
          <a:p>
            <a:r>
              <a:rPr lang="en-US" altLang="ja-JP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Isolator (vac.)</a:t>
            </a:r>
          </a:p>
          <a:p>
            <a:r>
              <a:rPr lang="en-US" altLang="ja-JP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MMT</a:t>
            </a:r>
            <a:endParaRPr kumimoji="1" lang="ja-JP" altLang="en-US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" name="四角形吹き出し 60"/>
          <p:cNvSpPr/>
          <p:nvPr/>
        </p:nvSpPr>
        <p:spPr>
          <a:xfrm>
            <a:off x="7020272" y="5301208"/>
            <a:ext cx="1296144" cy="720080"/>
          </a:xfrm>
          <a:prstGeom prst="wedgeRectCallout">
            <a:avLst>
              <a:gd name="adj1" fmla="val -11881"/>
              <a:gd name="adj2" fmla="val -8836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MC servo</a:t>
            </a:r>
          </a:p>
          <a:p>
            <a:r>
              <a:rPr lang="en-US" altLang="ja-JP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MC alignment</a:t>
            </a:r>
          </a:p>
        </p:txBody>
      </p:sp>
      <p:sp>
        <p:nvSpPr>
          <p:cNvPr id="62" name="四角形吹き出し 61"/>
          <p:cNvSpPr/>
          <p:nvPr/>
        </p:nvSpPr>
        <p:spPr>
          <a:xfrm>
            <a:off x="1979712" y="4797152"/>
            <a:ext cx="1800200" cy="720080"/>
          </a:xfrm>
          <a:prstGeom prst="wedgeRectCallout">
            <a:avLst>
              <a:gd name="adj1" fmla="val -14527"/>
              <a:gd name="adj2" fmla="val -10688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Pre-MC</a:t>
            </a:r>
          </a:p>
          <a:p>
            <a:r>
              <a:rPr lang="en-US" altLang="ja-JP" sz="1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RefCav</a:t>
            </a:r>
            <a:endParaRPr lang="en-US" altLang="ja-JP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altLang="ja-JP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Mode matching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0"/>
            <a:ext cx="9144000" cy="764704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r>
              <a:rPr lang="en-US" altLang="ja-JP" sz="2400" dirty="0" smtClean="0">
                <a:solidFill>
                  <a:srgbClr val="002060"/>
                </a:solidFill>
                <a:latin typeface="Century" pitchFamily="18" charset="0"/>
              </a:rPr>
              <a:t>Summary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03648" y="1556792"/>
            <a:ext cx="46465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alibri" pitchFamily="34" charset="0"/>
              </a:rPr>
              <a:t>We have a lot of items !!!</a:t>
            </a:r>
          </a:p>
          <a:p>
            <a:r>
              <a:rPr lang="en-US" altLang="ja-JP" dirty="0" smtClean="0">
                <a:latin typeface="Calibri" pitchFamily="34" charset="0"/>
              </a:rPr>
              <a:t>Almost items can</a:t>
            </a:r>
            <a:r>
              <a:rPr lang="ja-JP" altLang="en-US" dirty="0" smtClean="0">
                <a:latin typeface="Calibri" pitchFamily="34" charset="0"/>
              </a:rPr>
              <a:t> </a:t>
            </a:r>
            <a:r>
              <a:rPr lang="en-US" altLang="ja-JP" dirty="0" smtClean="0">
                <a:latin typeface="Calibri" pitchFamily="34" charset="0"/>
              </a:rPr>
              <a:t>be performed and developed.</a:t>
            </a:r>
          </a:p>
          <a:p>
            <a:r>
              <a:rPr lang="en-US" altLang="ja-JP" dirty="0" smtClean="0">
                <a:latin typeface="Calibri" pitchFamily="34" charset="0"/>
              </a:rPr>
              <a:t>We should fix final designs.</a:t>
            </a:r>
          </a:p>
          <a:p>
            <a:r>
              <a:rPr kumimoji="1" lang="en-US" altLang="ja-JP" dirty="0" smtClean="0">
                <a:latin typeface="Calibri" pitchFamily="34" charset="0"/>
              </a:rPr>
              <a:t>We will prepare </a:t>
            </a:r>
            <a:r>
              <a:rPr lang="en-US" altLang="ja-JP" dirty="0" smtClean="0">
                <a:latin typeface="Calibri" pitchFamily="34" charset="0"/>
              </a:rPr>
              <a:t>those</a:t>
            </a:r>
            <a:r>
              <a:rPr kumimoji="1" lang="en-US" altLang="ja-JP" dirty="0" smtClean="0">
                <a:latin typeface="Calibri" pitchFamily="34" charset="0"/>
              </a:rPr>
              <a:t>.</a:t>
            </a:r>
            <a:endParaRPr kumimoji="1" lang="ja-JP" altLang="en-US" dirty="0">
              <a:latin typeface="Calibri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436096" y="3090446"/>
            <a:ext cx="76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Calibri" pitchFamily="34" charset="0"/>
              </a:rPr>
              <a:t>Thanks</a:t>
            </a:r>
            <a:endParaRPr kumimoji="1" lang="ja-JP" altLang="en-US" sz="1600" dirty="0">
              <a:latin typeface="Calibri" pitchFamily="34" charset="0"/>
            </a:endParaRP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Jan.24, 2012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0B9EDC-EE50-44D2-AB19-DE08211DFC44}" type="slidenum">
              <a:rPr kumimoji="1" lang="ja-JP" altLang="en-US" smtClean="0"/>
              <a:pPr/>
              <a:t>38</a:t>
            </a:fld>
            <a:endParaRPr kumimoji="1" lang="ja-JP" altLang="en-US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IOO Type A Review</a:t>
            </a:r>
            <a:endParaRPr kumimoji="1" lang="ja-JP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63688" y="1772816"/>
            <a:ext cx="333386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Calibri" pitchFamily="34" charset="0"/>
              </a:rPr>
              <a:t>DAS	Data Analysis</a:t>
            </a:r>
          </a:p>
          <a:p>
            <a:r>
              <a:rPr lang="en-US" altLang="ja-JP" sz="1600" dirty="0">
                <a:latin typeface="Calibri" pitchFamily="34" charset="0"/>
              </a:rPr>
              <a:t>TUN	Tunnel</a:t>
            </a:r>
          </a:p>
          <a:p>
            <a:r>
              <a:rPr lang="en-US" altLang="ja-JP" sz="1600" dirty="0">
                <a:latin typeface="Calibri" pitchFamily="34" charset="0"/>
              </a:rPr>
              <a:t>FCL	Facility</a:t>
            </a:r>
          </a:p>
          <a:p>
            <a:r>
              <a:rPr lang="en-US" altLang="ja-JP" sz="1600" dirty="0">
                <a:latin typeface="Calibri" pitchFamily="34" charset="0"/>
              </a:rPr>
              <a:t>VAC	Vacuum</a:t>
            </a:r>
          </a:p>
          <a:p>
            <a:r>
              <a:rPr lang="en-US" altLang="ja-JP" sz="1600" dirty="0">
                <a:latin typeface="Calibri" pitchFamily="34" charset="0"/>
              </a:rPr>
              <a:t>VIS	Vibration Isolation</a:t>
            </a:r>
          </a:p>
          <a:p>
            <a:r>
              <a:rPr lang="en-US" altLang="ja-JP" sz="1600" dirty="0">
                <a:latin typeface="Calibri" pitchFamily="34" charset="0"/>
              </a:rPr>
              <a:t>CRY	Cryogenics</a:t>
            </a:r>
          </a:p>
          <a:p>
            <a:r>
              <a:rPr lang="en-US" altLang="ja-JP" sz="1600" dirty="0">
                <a:latin typeface="Calibri" pitchFamily="34" charset="0"/>
              </a:rPr>
              <a:t>MIR	Mirror</a:t>
            </a:r>
          </a:p>
          <a:p>
            <a:r>
              <a:rPr lang="en-US" altLang="ja-JP" sz="1600" dirty="0">
                <a:latin typeface="Calibri" pitchFamily="34" charset="0"/>
              </a:rPr>
              <a:t>DET	Detector Configuration</a:t>
            </a:r>
          </a:p>
          <a:p>
            <a:r>
              <a:rPr lang="en-US" altLang="ja-JP" sz="1600" dirty="0">
                <a:latin typeface="Calibri" pitchFamily="34" charset="0"/>
              </a:rPr>
              <a:t>MIF	Main Interferometer</a:t>
            </a:r>
          </a:p>
          <a:p>
            <a:r>
              <a:rPr lang="en-US" altLang="ja-JP" sz="1600" dirty="0">
                <a:latin typeface="Calibri" pitchFamily="34" charset="0"/>
              </a:rPr>
              <a:t>DGS	Digital System</a:t>
            </a:r>
          </a:p>
          <a:p>
            <a:r>
              <a:rPr lang="en-US" altLang="ja-JP" sz="1600" dirty="0">
                <a:latin typeface="Calibri" pitchFamily="34" charset="0"/>
              </a:rPr>
              <a:t>AEL	Analog Electronics</a:t>
            </a:r>
          </a:p>
          <a:p>
            <a:r>
              <a:rPr lang="en-US" altLang="ja-JP" sz="1600" dirty="0">
                <a:latin typeface="Calibri" pitchFamily="34" charset="0"/>
              </a:rPr>
              <a:t>IOO	</a:t>
            </a:r>
            <a:r>
              <a:rPr lang="en-US" altLang="ja-JP" sz="1600" dirty="0" err="1">
                <a:latin typeface="Calibri" pitchFamily="34" charset="0"/>
              </a:rPr>
              <a:t>Input/Output</a:t>
            </a:r>
            <a:r>
              <a:rPr lang="en-US" altLang="ja-JP" sz="1600" dirty="0">
                <a:latin typeface="Calibri" pitchFamily="34" charset="0"/>
              </a:rPr>
              <a:t> Optics</a:t>
            </a:r>
          </a:p>
          <a:p>
            <a:r>
              <a:rPr lang="en-US" altLang="ja-JP" sz="1600" dirty="0">
                <a:latin typeface="Calibri" pitchFamily="34" charset="0"/>
              </a:rPr>
              <a:t>LAS	Laser</a:t>
            </a:r>
          </a:p>
          <a:p>
            <a:r>
              <a:rPr lang="en-US" altLang="ja-JP" sz="1600" dirty="0">
                <a:latin typeface="Calibri" pitchFamily="34" charset="0"/>
              </a:rPr>
              <a:t>GIF	Geophysics </a:t>
            </a:r>
            <a:r>
              <a:rPr lang="en-US" altLang="ja-JP" sz="1600" dirty="0" smtClean="0">
                <a:latin typeface="Calibri" pitchFamily="34" charset="0"/>
              </a:rPr>
              <a:t>Interferometer</a:t>
            </a:r>
          </a:p>
          <a:p>
            <a:r>
              <a:rPr lang="en-US" altLang="ja-JP" sz="1600" dirty="0" smtClean="0">
                <a:latin typeface="Calibri" pitchFamily="34" charset="0"/>
              </a:rPr>
              <a:t>AOS	Auxiliary Optics System</a:t>
            </a:r>
            <a:endParaRPr lang="en-US" altLang="ja-JP" sz="1600" dirty="0">
              <a:latin typeface="Calibri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71600" y="1268760"/>
            <a:ext cx="19223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i="1" dirty="0" smtClean="0">
                <a:latin typeface="Century" pitchFamily="18" charset="0"/>
              </a:rPr>
              <a:t>Subgroup symbols</a:t>
            </a:r>
            <a:endParaRPr kumimoji="1" lang="ja-JP" altLang="en-US" sz="1600" b="1" i="1" dirty="0">
              <a:latin typeface="Century" pitchFamily="18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0"/>
            <a:ext cx="9144000" cy="764704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r>
              <a:rPr lang="en-US" altLang="ja-JP" sz="2400" dirty="0" smtClean="0">
                <a:solidFill>
                  <a:srgbClr val="002060"/>
                </a:solidFill>
                <a:latin typeface="Century" pitchFamily="18" charset="0"/>
              </a:rPr>
              <a:t>Appendix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Jan.24, 2012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0B9EDC-EE50-44D2-AB19-DE08211DFC44}" type="slidenum">
              <a:rPr kumimoji="1" lang="ja-JP" altLang="en-US" smtClean="0"/>
              <a:pPr/>
              <a:t>39</a:t>
            </a:fld>
            <a:endParaRPr kumimoji="1" lang="ja-JP" altLang="en-US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IOO Type A Review</a:t>
            </a:r>
            <a:endParaRPr kumimoji="1" lang="ja-JP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07" name="Group 163"/>
          <p:cNvGraphicFramePr>
            <a:graphicFrameLocks noGrp="1"/>
          </p:cNvGraphicFramePr>
          <p:nvPr/>
        </p:nvGraphicFramePr>
        <p:xfrm>
          <a:off x="1238250" y="1579563"/>
          <a:ext cx="6667500" cy="3680334"/>
        </p:xfrm>
        <a:graphic>
          <a:graphicData uri="http://schemas.openxmlformats.org/drawingml/2006/table">
            <a:tbl>
              <a:tblPr/>
              <a:tblGrid>
                <a:gridCol w="3970338"/>
                <a:gridCol w="884237"/>
                <a:gridCol w="906463"/>
                <a:gridCol w="906462"/>
              </a:tblGrid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Sub Items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iLCGT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bLCGT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Presen-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tation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(b-1)	Pre Mode Cleaner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◎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Yes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(b-2)	Reference Cavity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◎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Yes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(b-3)	Intensity stabilization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◎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◎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Yes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(b-4)	Frequency stabilization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◎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◎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Yes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(b-5)	Modulator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◎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◎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Yes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539750" marR="0" lvl="0" indent="-539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(b-6)	Alignment control of incident beam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◎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No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(b-7)	Other optics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◎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◎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No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96" name="Text Box 52"/>
          <p:cNvSpPr txBox="1">
            <a:spLocks noChangeArrowheads="1"/>
          </p:cNvSpPr>
          <p:nvPr/>
        </p:nvSpPr>
        <p:spPr bwMode="auto">
          <a:xfrm>
            <a:off x="1259632" y="5324698"/>
            <a:ext cx="4400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896938">
              <a:tabLst>
                <a:tab pos="2508250" algn="l"/>
                <a:tab pos="3317875" algn="l"/>
              </a:tabLst>
            </a:pPr>
            <a:r>
              <a:rPr lang="en-US" altLang="ja-JP" sz="1600" dirty="0"/>
              <a:t>◎ </a:t>
            </a:r>
            <a:r>
              <a:rPr lang="en-US" altLang="ja-JP" sz="1600" dirty="0">
                <a:latin typeface="Century" pitchFamily="18" charset="0"/>
              </a:rPr>
              <a:t>develop or modify</a:t>
            </a:r>
            <a:r>
              <a:rPr lang="en-US" altLang="ja-JP" sz="1600" dirty="0"/>
              <a:t>	○ </a:t>
            </a:r>
            <a:r>
              <a:rPr lang="en-US" altLang="ja-JP" sz="1600" dirty="0">
                <a:latin typeface="Century" pitchFamily="18" charset="0"/>
              </a:rPr>
              <a:t>same as </a:t>
            </a:r>
            <a:r>
              <a:rPr lang="en-US" altLang="ja-JP" sz="1600" dirty="0" err="1">
                <a:latin typeface="Century" pitchFamily="18" charset="0"/>
              </a:rPr>
              <a:t>iLCGT</a:t>
            </a:r>
            <a:endParaRPr lang="en-US" altLang="ja-JP" sz="1600" dirty="0">
              <a:latin typeface="Century" pitchFamily="18" charset="0"/>
            </a:endParaRPr>
          </a:p>
        </p:txBody>
      </p:sp>
      <p:sp>
        <p:nvSpPr>
          <p:cNvPr id="6205" name="Text Box 61"/>
          <p:cNvSpPr txBox="1">
            <a:spLocks noChangeArrowheads="1"/>
          </p:cNvSpPr>
          <p:nvPr/>
        </p:nvSpPr>
        <p:spPr bwMode="auto">
          <a:xfrm>
            <a:off x="1259632" y="1117600"/>
            <a:ext cx="1862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>
                <a:latin typeface="Century" pitchFamily="18" charset="0"/>
              </a:rPr>
              <a:t>(b) Input Optics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0"/>
            <a:ext cx="9144000" cy="764704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r>
              <a:rPr lang="en-US" altLang="ja-JP" sz="2400" dirty="0" smtClean="0">
                <a:solidFill>
                  <a:srgbClr val="002060"/>
                </a:solidFill>
                <a:latin typeface="Century" pitchFamily="18" charset="0"/>
              </a:rPr>
              <a:t>Item Lists [2/2]</a:t>
            </a:r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Jan.24, 2012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0B9EDC-EE50-44D2-AB19-DE08211DFC44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IOO Type A Review</a:t>
            </a:r>
            <a:endParaRPr kumimoji="1" lang="ja-JP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正方形/長方形 72"/>
          <p:cNvSpPr/>
          <p:nvPr/>
        </p:nvSpPr>
        <p:spPr bwMode="auto">
          <a:xfrm>
            <a:off x="4283076" y="2852738"/>
            <a:ext cx="936625" cy="22320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8" name="正方形/長方形 67"/>
          <p:cNvSpPr/>
          <p:nvPr/>
        </p:nvSpPr>
        <p:spPr bwMode="auto">
          <a:xfrm>
            <a:off x="2482851" y="2852738"/>
            <a:ext cx="1800225" cy="9366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6" name="正方形/長方形 65"/>
          <p:cNvSpPr/>
          <p:nvPr/>
        </p:nvSpPr>
        <p:spPr bwMode="auto">
          <a:xfrm>
            <a:off x="2901951" y="1412876"/>
            <a:ext cx="720725" cy="143986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5" name="正方形/長方形 74"/>
          <p:cNvSpPr/>
          <p:nvPr/>
        </p:nvSpPr>
        <p:spPr bwMode="auto">
          <a:xfrm>
            <a:off x="5220072" y="2924944"/>
            <a:ext cx="1222004" cy="79208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6" name="正方形/長方形 75"/>
          <p:cNvSpPr>
            <a:spLocks noChangeArrowheads="1"/>
          </p:cNvSpPr>
          <p:nvPr/>
        </p:nvSpPr>
        <p:spPr bwMode="auto">
          <a:xfrm rot="5400000">
            <a:off x="4138747" y="1843623"/>
            <a:ext cx="1226543" cy="792088"/>
          </a:xfrm>
          <a:prstGeom prst="rect">
            <a:avLst/>
          </a:prstGeom>
          <a:noFill/>
          <a:ln w="25400" algn="ctr">
            <a:solidFill>
              <a:srgbClr val="0070C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7" name="正方形/長方形 76"/>
          <p:cNvSpPr/>
          <p:nvPr/>
        </p:nvSpPr>
        <p:spPr bwMode="auto">
          <a:xfrm>
            <a:off x="6443663" y="3141663"/>
            <a:ext cx="1655763" cy="36036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8" name="正方形/長方形 77"/>
          <p:cNvSpPr>
            <a:spLocks noChangeArrowheads="1"/>
          </p:cNvSpPr>
          <p:nvPr/>
        </p:nvSpPr>
        <p:spPr bwMode="auto">
          <a:xfrm rot="5400000">
            <a:off x="4500563" y="1196976"/>
            <a:ext cx="503238" cy="360363"/>
          </a:xfrm>
          <a:prstGeom prst="rect">
            <a:avLst/>
          </a:prstGeom>
          <a:noFill/>
          <a:ln w="25400" algn="ctr">
            <a:solidFill>
              <a:srgbClr val="0070C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9" name="正方形/長方形 78"/>
          <p:cNvSpPr/>
          <p:nvPr/>
        </p:nvSpPr>
        <p:spPr bwMode="auto">
          <a:xfrm>
            <a:off x="4283076" y="5084763"/>
            <a:ext cx="936625" cy="863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1" name="正方形/長方形 80"/>
          <p:cNvSpPr>
            <a:spLocks noChangeArrowheads="1"/>
          </p:cNvSpPr>
          <p:nvPr/>
        </p:nvSpPr>
        <p:spPr bwMode="auto">
          <a:xfrm rot="5400000">
            <a:off x="5400676" y="2638426"/>
            <a:ext cx="71438" cy="1296988"/>
          </a:xfrm>
          <a:prstGeom prst="rect">
            <a:avLst/>
          </a:prstGeom>
          <a:solidFill>
            <a:srgbClr val="8EB4E3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3" name="正方形/長方形 102"/>
          <p:cNvSpPr>
            <a:spLocks noChangeArrowheads="1"/>
          </p:cNvSpPr>
          <p:nvPr/>
        </p:nvSpPr>
        <p:spPr bwMode="auto">
          <a:xfrm rot="5400000">
            <a:off x="7091363" y="2311401"/>
            <a:ext cx="73025" cy="1943100"/>
          </a:xfrm>
          <a:prstGeom prst="rect">
            <a:avLst/>
          </a:prstGeom>
          <a:solidFill>
            <a:srgbClr val="8EB4E3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4" name="正方形/長方形 103"/>
          <p:cNvSpPr>
            <a:spLocks noChangeArrowheads="1"/>
          </p:cNvSpPr>
          <p:nvPr/>
        </p:nvSpPr>
        <p:spPr bwMode="auto">
          <a:xfrm rot="10800000">
            <a:off x="4749801" y="1989138"/>
            <a:ext cx="71438" cy="1295400"/>
          </a:xfrm>
          <a:prstGeom prst="rect">
            <a:avLst/>
          </a:prstGeom>
          <a:solidFill>
            <a:srgbClr val="8EB4E3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5" name="正方形/長方形 104"/>
          <p:cNvSpPr>
            <a:spLocks noChangeArrowheads="1"/>
          </p:cNvSpPr>
          <p:nvPr/>
        </p:nvSpPr>
        <p:spPr bwMode="auto">
          <a:xfrm rot="10800000">
            <a:off x="4752976" y="1123951"/>
            <a:ext cx="73025" cy="865188"/>
          </a:xfrm>
          <a:prstGeom prst="rect">
            <a:avLst/>
          </a:prstGeom>
          <a:solidFill>
            <a:srgbClr val="8EB4E3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6" name="正方形/長方形 105"/>
          <p:cNvSpPr>
            <a:spLocks noChangeArrowheads="1"/>
          </p:cNvSpPr>
          <p:nvPr/>
        </p:nvSpPr>
        <p:spPr bwMode="auto">
          <a:xfrm rot="10800000">
            <a:off x="4752974" y="3581399"/>
            <a:ext cx="66675" cy="561976"/>
          </a:xfrm>
          <a:prstGeom prst="rect">
            <a:avLst/>
          </a:prstGeom>
          <a:solidFill>
            <a:srgbClr val="8EB4E3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7" name="正方形/長方形 106"/>
          <p:cNvSpPr>
            <a:spLocks noChangeArrowheads="1"/>
          </p:cNvSpPr>
          <p:nvPr/>
        </p:nvSpPr>
        <p:spPr bwMode="auto">
          <a:xfrm rot="10800000">
            <a:off x="4757737" y="3313112"/>
            <a:ext cx="71437" cy="244475"/>
          </a:xfrm>
          <a:prstGeom prst="rect">
            <a:avLst/>
          </a:prstGeom>
          <a:solidFill>
            <a:srgbClr val="8EB4E3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8" name="正方形/長方形 107"/>
          <p:cNvSpPr>
            <a:spLocks noChangeArrowheads="1"/>
          </p:cNvSpPr>
          <p:nvPr/>
        </p:nvSpPr>
        <p:spPr bwMode="auto">
          <a:xfrm rot="10800000">
            <a:off x="4524375" y="3241675"/>
            <a:ext cx="222251" cy="92074"/>
          </a:xfrm>
          <a:prstGeom prst="rect">
            <a:avLst/>
          </a:prstGeom>
          <a:solidFill>
            <a:srgbClr val="8EB4E3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0" name="正方形/長方形 109"/>
          <p:cNvSpPr>
            <a:spLocks noChangeArrowheads="1"/>
          </p:cNvSpPr>
          <p:nvPr/>
        </p:nvSpPr>
        <p:spPr bwMode="auto">
          <a:xfrm rot="5400000">
            <a:off x="4155283" y="2964658"/>
            <a:ext cx="76196" cy="614363"/>
          </a:xfrm>
          <a:prstGeom prst="rect">
            <a:avLst/>
          </a:prstGeom>
          <a:solidFill>
            <a:srgbClr val="8EB4E3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0" name="円/楕円 79"/>
          <p:cNvSpPr/>
          <p:nvPr/>
        </p:nvSpPr>
        <p:spPr bwMode="auto">
          <a:xfrm>
            <a:off x="4714876" y="3213101"/>
            <a:ext cx="144463" cy="144463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1" name="正方形/長方形 110"/>
          <p:cNvSpPr>
            <a:spLocks noChangeArrowheads="1"/>
          </p:cNvSpPr>
          <p:nvPr/>
        </p:nvSpPr>
        <p:spPr bwMode="auto">
          <a:xfrm rot="5400000">
            <a:off x="3735386" y="3154364"/>
            <a:ext cx="73027" cy="209549"/>
          </a:xfrm>
          <a:prstGeom prst="rect">
            <a:avLst/>
          </a:prstGeom>
          <a:solidFill>
            <a:srgbClr val="8EB4E3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2" name="正方形/長方形 111"/>
          <p:cNvSpPr>
            <a:spLocks noChangeArrowheads="1"/>
          </p:cNvSpPr>
          <p:nvPr/>
        </p:nvSpPr>
        <p:spPr bwMode="auto">
          <a:xfrm rot="5400000">
            <a:off x="3466307" y="3066257"/>
            <a:ext cx="68262" cy="381000"/>
          </a:xfrm>
          <a:prstGeom prst="rect">
            <a:avLst/>
          </a:prstGeom>
          <a:solidFill>
            <a:srgbClr val="8EB4E3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6" name="円/楕円 95"/>
          <p:cNvSpPr/>
          <p:nvPr/>
        </p:nvSpPr>
        <p:spPr bwMode="auto">
          <a:xfrm>
            <a:off x="3621160" y="3184526"/>
            <a:ext cx="144463" cy="144463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9" name="円/楕円 88"/>
          <p:cNvSpPr/>
          <p:nvPr/>
        </p:nvSpPr>
        <p:spPr bwMode="auto">
          <a:xfrm>
            <a:off x="4729163" y="3500561"/>
            <a:ext cx="144463" cy="144463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7" name="正方形/長方形 116"/>
          <p:cNvSpPr>
            <a:spLocks noChangeArrowheads="1"/>
          </p:cNvSpPr>
          <p:nvPr/>
        </p:nvSpPr>
        <p:spPr bwMode="auto">
          <a:xfrm rot="10800000">
            <a:off x="3225801" y="1784351"/>
            <a:ext cx="73025" cy="1441450"/>
          </a:xfrm>
          <a:prstGeom prst="rect">
            <a:avLst/>
          </a:prstGeom>
          <a:solidFill>
            <a:srgbClr val="8EB4E3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8" name="正方形/長方形 117"/>
          <p:cNvSpPr>
            <a:spLocks noChangeArrowheads="1"/>
          </p:cNvSpPr>
          <p:nvPr/>
        </p:nvSpPr>
        <p:spPr bwMode="auto">
          <a:xfrm rot="5400000">
            <a:off x="3319463" y="3257551"/>
            <a:ext cx="46038" cy="639763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n>
                <a:solidFill>
                  <a:schemeClr val="tx1"/>
                </a:solidFill>
              </a:ln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6" name="円/楕円 115"/>
          <p:cNvSpPr/>
          <p:nvPr/>
        </p:nvSpPr>
        <p:spPr bwMode="auto">
          <a:xfrm>
            <a:off x="3633788" y="3540126"/>
            <a:ext cx="73025" cy="73025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1" name="円/楕円 100"/>
          <p:cNvSpPr/>
          <p:nvPr/>
        </p:nvSpPr>
        <p:spPr bwMode="auto">
          <a:xfrm>
            <a:off x="6011863" y="3213101"/>
            <a:ext cx="144463" cy="144463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8" name="円/楕円 87"/>
          <p:cNvSpPr/>
          <p:nvPr/>
        </p:nvSpPr>
        <p:spPr bwMode="auto">
          <a:xfrm>
            <a:off x="4427537" y="3212976"/>
            <a:ext cx="144463" cy="144463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330" name="テキスト ボックス 123"/>
          <p:cNvSpPr txBox="1">
            <a:spLocks noChangeArrowheads="1"/>
          </p:cNvSpPr>
          <p:nvPr/>
        </p:nvSpPr>
        <p:spPr bwMode="auto">
          <a:xfrm>
            <a:off x="827088" y="3644901"/>
            <a:ext cx="1273175" cy="366713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Calibri" pitchFamily="34" charset="0"/>
              </a:rPr>
              <a:t>Laser Room</a:t>
            </a:r>
          </a:p>
        </p:txBody>
      </p:sp>
      <p:sp>
        <p:nvSpPr>
          <p:cNvPr id="12331" name="テキスト ボックス 124"/>
          <p:cNvSpPr txBox="1">
            <a:spLocks noChangeArrowheads="1"/>
          </p:cNvSpPr>
          <p:nvPr/>
        </p:nvSpPr>
        <p:spPr bwMode="auto">
          <a:xfrm>
            <a:off x="1546226" y="1917701"/>
            <a:ext cx="968375" cy="366713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Calibri" pitchFamily="34" charset="0"/>
              </a:rPr>
              <a:t>MC 26m</a:t>
            </a:r>
          </a:p>
        </p:txBody>
      </p:sp>
      <p:cxnSp>
        <p:nvCxnSpPr>
          <p:cNvPr id="136" name="直線矢印コネクタ 135"/>
          <p:cNvCxnSpPr/>
          <p:nvPr/>
        </p:nvCxnSpPr>
        <p:spPr bwMode="auto">
          <a:xfrm>
            <a:off x="2482851" y="2133601"/>
            <a:ext cx="574675" cy="2476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円/楕円 147"/>
          <p:cNvSpPr/>
          <p:nvPr/>
        </p:nvSpPr>
        <p:spPr bwMode="auto">
          <a:xfrm>
            <a:off x="6083301" y="1460501"/>
            <a:ext cx="144463" cy="142875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49" name="正方形/長方形 148"/>
          <p:cNvSpPr>
            <a:spLocks noChangeArrowheads="1"/>
          </p:cNvSpPr>
          <p:nvPr/>
        </p:nvSpPr>
        <p:spPr bwMode="auto">
          <a:xfrm rot="5400000">
            <a:off x="6119813" y="1685926"/>
            <a:ext cx="73025" cy="287338"/>
          </a:xfrm>
          <a:prstGeom prst="rect">
            <a:avLst/>
          </a:prstGeom>
          <a:solidFill>
            <a:srgbClr val="8EB4E3"/>
          </a:solidFill>
          <a:ln w="12700" algn="ctr">
            <a:solidFill>
              <a:srgbClr val="0070C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335" name="テキスト ボックス 149"/>
          <p:cNvSpPr txBox="1">
            <a:spLocks noChangeArrowheads="1"/>
          </p:cNvSpPr>
          <p:nvPr/>
        </p:nvSpPr>
        <p:spPr bwMode="auto">
          <a:xfrm>
            <a:off x="6372226" y="1362076"/>
            <a:ext cx="1655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latin typeface="Calibri" pitchFamily="34" charset="0"/>
              </a:rPr>
              <a:t>Vacuum Chamber</a:t>
            </a:r>
          </a:p>
        </p:txBody>
      </p:sp>
      <p:sp>
        <p:nvSpPr>
          <p:cNvPr id="12336" name="テキスト ボックス 150"/>
          <p:cNvSpPr txBox="1">
            <a:spLocks noChangeArrowheads="1"/>
          </p:cNvSpPr>
          <p:nvPr/>
        </p:nvSpPr>
        <p:spPr bwMode="auto">
          <a:xfrm>
            <a:off x="6372226" y="1651001"/>
            <a:ext cx="1260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latin typeface="Calibri" pitchFamily="34" charset="0"/>
              </a:rPr>
              <a:t>Vacuum Pipe</a:t>
            </a:r>
          </a:p>
        </p:txBody>
      </p:sp>
      <p:sp>
        <p:nvSpPr>
          <p:cNvPr id="12339" name="テキスト ボックス 153"/>
          <p:cNvSpPr txBox="1">
            <a:spLocks noChangeArrowheads="1"/>
          </p:cNvSpPr>
          <p:nvPr/>
        </p:nvSpPr>
        <p:spPr bwMode="auto">
          <a:xfrm>
            <a:off x="4427538" y="5302251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latin typeface="Calibri" pitchFamily="34" charset="0"/>
              </a:rPr>
              <a:t>Front</a:t>
            </a:r>
          </a:p>
          <a:p>
            <a:r>
              <a:rPr lang="en-US" altLang="ja-JP" sz="1400">
                <a:latin typeface="Calibri" pitchFamily="34" charset="0"/>
              </a:rPr>
              <a:t>Room</a:t>
            </a:r>
          </a:p>
        </p:txBody>
      </p:sp>
      <p:sp>
        <p:nvSpPr>
          <p:cNvPr id="155" name="正方形/長方形 154"/>
          <p:cNvSpPr/>
          <p:nvPr/>
        </p:nvSpPr>
        <p:spPr bwMode="auto">
          <a:xfrm rot="600000">
            <a:off x="5445021" y="2769634"/>
            <a:ext cx="45719" cy="1101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56" name="正方形/長方形 155"/>
          <p:cNvSpPr>
            <a:spLocks noChangeArrowheads="1"/>
          </p:cNvSpPr>
          <p:nvPr/>
        </p:nvSpPr>
        <p:spPr bwMode="auto">
          <a:xfrm rot="15600000" flipV="1">
            <a:off x="4687628" y="2093845"/>
            <a:ext cx="45719" cy="1018637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8" name="円/楕円 97"/>
          <p:cNvSpPr/>
          <p:nvPr/>
        </p:nvSpPr>
        <p:spPr bwMode="auto">
          <a:xfrm>
            <a:off x="3190876" y="1700213"/>
            <a:ext cx="144463" cy="144463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6" name="正方形/長方形 85"/>
          <p:cNvSpPr/>
          <p:nvPr/>
        </p:nvSpPr>
        <p:spPr bwMode="auto">
          <a:xfrm>
            <a:off x="2555876" y="2925763"/>
            <a:ext cx="503238" cy="7905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3" name="正方形/長方形 112"/>
          <p:cNvSpPr>
            <a:spLocks noChangeArrowheads="1"/>
          </p:cNvSpPr>
          <p:nvPr/>
        </p:nvSpPr>
        <p:spPr bwMode="auto">
          <a:xfrm rot="5400000">
            <a:off x="3071813" y="3140076"/>
            <a:ext cx="46038" cy="215900"/>
          </a:xfrm>
          <a:prstGeom prst="rect">
            <a:avLst/>
          </a:prstGeom>
          <a:solidFill>
            <a:srgbClr val="8EB4E3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7" name="円/楕円 96"/>
          <p:cNvSpPr/>
          <p:nvPr/>
        </p:nvSpPr>
        <p:spPr bwMode="auto">
          <a:xfrm>
            <a:off x="3190876" y="3184526"/>
            <a:ext cx="144463" cy="144463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0" name="円/楕円 89"/>
          <p:cNvSpPr/>
          <p:nvPr/>
        </p:nvSpPr>
        <p:spPr bwMode="auto">
          <a:xfrm>
            <a:off x="3816355" y="3198813"/>
            <a:ext cx="144463" cy="144463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2" name="正方形/長方形 121"/>
          <p:cNvSpPr>
            <a:spLocks noChangeArrowheads="1"/>
          </p:cNvSpPr>
          <p:nvPr/>
        </p:nvSpPr>
        <p:spPr bwMode="auto">
          <a:xfrm rot="5400000">
            <a:off x="2700338" y="3157538"/>
            <a:ext cx="287338" cy="114300"/>
          </a:xfrm>
          <a:prstGeom prst="rect">
            <a:avLst/>
          </a:prstGeom>
          <a:solidFill>
            <a:srgbClr val="B3A2C7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accent3">
                  <a:lumMod val="40000"/>
                  <a:lumOff val="6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27" name="正方形/長方形 126"/>
          <p:cNvSpPr>
            <a:spLocks noChangeArrowheads="1"/>
          </p:cNvSpPr>
          <p:nvPr/>
        </p:nvSpPr>
        <p:spPr bwMode="auto">
          <a:xfrm rot="5400000">
            <a:off x="2668588" y="3448051"/>
            <a:ext cx="120650" cy="82550"/>
          </a:xfrm>
          <a:prstGeom prst="rect">
            <a:avLst/>
          </a:prstGeom>
          <a:solidFill>
            <a:srgbClr val="B3A2C7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accent3">
                  <a:lumMod val="40000"/>
                  <a:lumOff val="6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28" name="正方形/長方形 127"/>
          <p:cNvSpPr>
            <a:spLocks noChangeArrowheads="1"/>
          </p:cNvSpPr>
          <p:nvPr/>
        </p:nvSpPr>
        <p:spPr bwMode="auto">
          <a:xfrm rot="5400000">
            <a:off x="2844801" y="3446463"/>
            <a:ext cx="120650" cy="84138"/>
          </a:xfrm>
          <a:prstGeom prst="rect">
            <a:avLst/>
          </a:prstGeom>
          <a:solidFill>
            <a:srgbClr val="B3A2C7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accent3">
                  <a:lumMod val="40000"/>
                  <a:lumOff val="60000"/>
                </a:schemeClr>
              </a:solidFill>
              <a:latin typeface="+mn-lt"/>
              <a:ea typeface="+mn-ea"/>
            </a:endParaRPr>
          </a:p>
        </p:txBody>
      </p:sp>
      <p:cxnSp>
        <p:nvCxnSpPr>
          <p:cNvPr id="130" name="直線コネクタ 129"/>
          <p:cNvCxnSpPr>
            <a:cxnSpLocks noChangeShapeType="1"/>
          </p:cNvCxnSpPr>
          <p:nvPr/>
        </p:nvCxnSpPr>
        <p:spPr bwMode="auto">
          <a:xfrm flipH="1">
            <a:off x="2555876" y="3625851"/>
            <a:ext cx="503238" cy="0"/>
          </a:xfrm>
          <a:prstGeom prst="line">
            <a:avLst/>
          </a:prstGeom>
          <a:noFill/>
          <a:ln w="19050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138" name="直線矢印コネクタ 137"/>
          <p:cNvCxnSpPr/>
          <p:nvPr/>
        </p:nvCxnSpPr>
        <p:spPr bwMode="auto">
          <a:xfrm flipV="1">
            <a:off x="2051051" y="3429001"/>
            <a:ext cx="431800" cy="2873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円/楕円 101"/>
          <p:cNvSpPr/>
          <p:nvPr/>
        </p:nvSpPr>
        <p:spPr bwMode="auto">
          <a:xfrm>
            <a:off x="4714876" y="1917701"/>
            <a:ext cx="144463" cy="142875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" name="正方形/長方形 154"/>
          <p:cNvSpPr/>
          <p:nvPr/>
        </p:nvSpPr>
        <p:spPr bwMode="auto">
          <a:xfrm rot="600000">
            <a:off x="8024813" y="2932113"/>
            <a:ext cx="142875" cy="79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" name="正方形/長方形 105"/>
          <p:cNvSpPr>
            <a:spLocks noChangeArrowheads="1"/>
          </p:cNvSpPr>
          <p:nvPr/>
        </p:nvSpPr>
        <p:spPr bwMode="auto">
          <a:xfrm rot="10800000">
            <a:off x="4754562" y="4152899"/>
            <a:ext cx="60325" cy="366713"/>
          </a:xfrm>
          <a:prstGeom prst="rect">
            <a:avLst/>
          </a:prstGeom>
          <a:solidFill>
            <a:srgbClr val="8EB4E3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正方形/長方形 105"/>
          <p:cNvSpPr>
            <a:spLocks noChangeArrowheads="1"/>
          </p:cNvSpPr>
          <p:nvPr/>
        </p:nvSpPr>
        <p:spPr bwMode="auto">
          <a:xfrm rot="10800000">
            <a:off x="4767265" y="4495799"/>
            <a:ext cx="61912" cy="238126"/>
          </a:xfrm>
          <a:prstGeom prst="rect">
            <a:avLst/>
          </a:prstGeom>
          <a:solidFill>
            <a:srgbClr val="8EB4E3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4" name="円/楕円 93"/>
          <p:cNvSpPr/>
          <p:nvPr/>
        </p:nvSpPr>
        <p:spPr bwMode="auto">
          <a:xfrm>
            <a:off x="4714876" y="4078213"/>
            <a:ext cx="144463" cy="142875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5" name="円/楕円 94"/>
          <p:cNvSpPr/>
          <p:nvPr/>
        </p:nvSpPr>
        <p:spPr bwMode="auto">
          <a:xfrm>
            <a:off x="4729163" y="4437112"/>
            <a:ext cx="144463" cy="142875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" name="円/楕円 94"/>
          <p:cNvSpPr/>
          <p:nvPr/>
        </p:nvSpPr>
        <p:spPr bwMode="auto">
          <a:xfrm>
            <a:off x="4729165" y="4653136"/>
            <a:ext cx="144463" cy="142875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" name="正方形/長方形 155"/>
          <p:cNvSpPr>
            <a:spLocks noChangeArrowheads="1"/>
          </p:cNvSpPr>
          <p:nvPr/>
        </p:nvSpPr>
        <p:spPr bwMode="auto">
          <a:xfrm rot="15600000" flipV="1">
            <a:off x="4757738" y="745272"/>
            <a:ext cx="119063" cy="792163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0" y="0"/>
            <a:ext cx="9144000" cy="764704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r>
              <a:rPr lang="en-US" altLang="ja-JP" sz="2400" dirty="0" smtClean="0">
                <a:solidFill>
                  <a:srgbClr val="002060"/>
                </a:solidFill>
                <a:latin typeface="Century" pitchFamily="18" charset="0"/>
              </a:rPr>
              <a:t>(a) Laser Room [1/2]</a:t>
            </a: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7668344" y="0"/>
            <a:ext cx="1475656" cy="7647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kumimoji="1" lang="en-US" altLang="ja-JP" sz="1600" dirty="0" err="1" smtClean="0">
                <a:solidFill>
                  <a:srgbClr val="002060"/>
                </a:solidFill>
              </a:rPr>
              <a:t>iLCGT</a:t>
            </a:r>
            <a:r>
              <a:rPr kumimoji="1" lang="en-US" altLang="ja-JP" sz="1600" dirty="0" smtClean="0">
                <a:solidFill>
                  <a:srgbClr val="002060"/>
                </a:solidFill>
              </a:rPr>
              <a:t>	</a:t>
            </a:r>
            <a:r>
              <a:rPr kumimoji="1" lang="ja-JP" altLang="en-US" sz="1600" dirty="0" smtClean="0">
                <a:solidFill>
                  <a:srgbClr val="002060"/>
                </a:solidFill>
              </a:rPr>
              <a:t>◎</a:t>
            </a:r>
            <a:endParaRPr kumimoji="1" lang="en-US" altLang="ja-JP" sz="1600" dirty="0" smtClean="0">
              <a:solidFill>
                <a:srgbClr val="002060"/>
              </a:solidFill>
            </a:endParaRPr>
          </a:p>
          <a:p>
            <a:r>
              <a:rPr lang="en-US" altLang="ja-JP" sz="1600" dirty="0" err="1" smtClean="0">
                <a:solidFill>
                  <a:srgbClr val="002060"/>
                </a:solidFill>
              </a:rPr>
              <a:t>bLCGT</a:t>
            </a:r>
            <a:r>
              <a:rPr lang="en-US" altLang="ja-JP" sz="1600" dirty="0" smtClean="0">
                <a:solidFill>
                  <a:srgbClr val="002060"/>
                </a:solidFill>
              </a:rPr>
              <a:t>	</a:t>
            </a:r>
            <a:r>
              <a:rPr lang="ja-JP" altLang="en-US" sz="1600" dirty="0" smtClean="0">
                <a:solidFill>
                  <a:srgbClr val="002060"/>
                </a:solidFill>
              </a:rPr>
              <a:t>○</a:t>
            </a:r>
            <a:endParaRPr kumimoji="1" lang="ja-JP" altLang="en-US" sz="1600" dirty="0">
              <a:solidFill>
                <a:srgbClr val="002060"/>
              </a:solidFill>
            </a:endParaRPr>
          </a:p>
        </p:txBody>
      </p:sp>
      <p:sp>
        <p:nvSpPr>
          <p:cNvPr id="61" name="日付プレースホルダ 6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Jan.24, 2012</a:t>
            </a:r>
            <a:endParaRPr kumimoji="1" lang="ja-JP" altLang="en-US"/>
          </a:p>
        </p:txBody>
      </p:sp>
      <p:sp>
        <p:nvSpPr>
          <p:cNvPr id="64" name="スライド番号プレースホルダ 6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0B9EDC-EE50-44D2-AB19-DE08211DFC44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65" name="フッター プレースホルダ 6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IOO Type A Review</a:t>
            </a:r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 bwMode="auto">
          <a:xfrm>
            <a:off x="6876256" y="3212976"/>
            <a:ext cx="144463" cy="144463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9" name="円/楕円 68"/>
          <p:cNvSpPr/>
          <p:nvPr/>
        </p:nvSpPr>
        <p:spPr bwMode="auto">
          <a:xfrm>
            <a:off x="4716016" y="1196752"/>
            <a:ext cx="144463" cy="142875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0" name="円/楕円 69"/>
          <p:cNvSpPr/>
          <p:nvPr/>
        </p:nvSpPr>
        <p:spPr bwMode="auto">
          <a:xfrm>
            <a:off x="3409899" y="3184398"/>
            <a:ext cx="144463" cy="144463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Jan.24, 2012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0B9EDC-EE50-44D2-AB19-DE08211DFC44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IOO Type A Review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0" y="0"/>
            <a:ext cx="9144000" cy="764704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r>
              <a:rPr lang="en-US" altLang="ja-JP" sz="2400" dirty="0" smtClean="0">
                <a:solidFill>
                  <a:srgbClr val="002060"/>
                </a:solidFill>
                <a:latin typeface="Century" pitchFamily="18" charset="0"/>
              </a:rPr>
              <a:t>(a) Laser Room [2/2]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668344" y="0"/>
            <a:ext cx="1475656" cy="7647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kumimoji="1" lang="en-US" altLang="ja-JP" sz="1600" dirty="0" err="1" smtClean="0">
                <a:solidFill>
                  <a:srgbClr val="002060"/>
                </a:solidFill>
              </a:rPr>
              <a:t>iLCGT</a:t>
            </a:r>
            <a:r>
              <a:rPr kumimoji="1" lang="en-US" altLang="ja-JP" sz="1600" dirty="0" smtClean="0">
                <a:solidFill>
                  <a:srgbClr val="002060"/>
                </a:solidFill>
              </a:rPr>
              <a:t>	</a:t>
            </a:r>
            <a:r>
              <a:rPr kumimoji="1" lang="ja-JP" altLang="en-US" sz="1600" dirty="0" smtClean="0">
                <a:solidFill>
                  <a:srgbClr val="002060"/>
                </a:solidFill>
              </a:rPr>
              <a:t>◎</a:t>
            </a:r>
            <a:endParaRPr kumimoji="1" lang="en-US" altLang="ja-JP" sz="1600" dirty="0" smtClean="0">
              <a:solidFill>
                <a:srgbClr val="002060"/>
              </a:solidFill>
            </a:endParaRPr>
          </a:p>
          <a:p>
            <a:r>
              <a:rPr lang="en-US" altLang="ja-JP" sz="1600" dirty="0" err="1" smtClean="0">
                <a:solidFill>
                  <a:srgbClr val="002060"/>
                </a:solidFill>
              </a:rPr>
              <a:t>bLCGT</a:t>
            </a:r>
            <a:r>
              <a:rPr lang="en-US" altLang="ja-JP" sz="1600" dirty="0" smtClean="0">
                <a:solidFill>
                  <a:srgbClr val="002060"/>
                </a:solidFill>
              </a:rPr>
              <a:t>	</a:t>
            </a:r>
            <a:r>
              <a:rPr lang="ja-JP" altLang="en-US" sz="1600" dirty="0" smtClean="0">
                <a:solidFill>
                  <a:srgbClr val="002060"/>
                </a:solidFill>
              </a:rPr>
              <a:t>○</a:t>
            </a:r>
            <a:endParaRPr kumimoji="1" lang="ja-JP" altLang="en-US" sz="1600" dirty="0">
              <a:solidFill>
                <a:srgbClr val="00206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556792"/>
            <a:ext cx="5919577" cy="438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テキスト ボックス 13"/>
          <p:cNvSpPr txBox="1">
            <a:spLocks noChangeArrowheads="1"/>
          </p:cNvSpPr>
          <p:nvPr/>
        </p:nvSpPr>
        <p:spPr bwMode="auto">
          <a:xfrm>
            <a:off x="467544" y="980728"/>
            <a:ext cx="2521099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spcAft>
                <a:spcPct val="75000"/>
              </a:spcAft>
              <a:buFont typeface="Arial" charset="0"/>
              <a:buNone/>
              <a:tabLst>
                <a:tab pos="180975" algn="l"/>
              </a:tabLst>
            </a:pPr>
            <a:r>
              <a:rPr lang="en-US" altLang="ja-JP" sz="1600" b="1" i="1" dirty="0">
                <a:latin typeface="Century" pitchFamily="18" charset="0"/>
              </a:rPr>
              <a:t>Specifications</a:t>
            </a:r>
          </a:p>
          <a:p>
            <a:pPr marL="180975" indent="-180975">
              <a:spcAft>
                <a:spcPct val="50000"/>
              </a:spcAft>
              <a:buFont typeface="Wingdings" pitchFamily="2" charset="2"/>
              <a:buChar char="l"/>
              <a:tabLst>
                <a:tab pos="180975" algn="l"/>
              </a:tabLst>
            </a:pPr>
            <a:r>
              <a:rPr lang="en-US" altLang="ja-JP" sz="1600" dirty="0">
                <a:latin typeface="Calibri" pitchFamily="34" charset="0"/>
              </a:rPr>
              <a:t>Higher class clean room than center </a:t>
            </a:r>
            <a:r>
              <a:rPr lang="en-US" altLang="ja-JP" sz="1600" dirty="0" smtClean="0">
                <a:latin typeface="Calibri" pitchFamily="34" charset="0"/>
              </a:rPr>
              <a:t>room </a:t>
            </a:r>
            <a:r>
              <a:rPr lang="en-US" altLang="ja-JP" sz="1600" dirty="0">
                <a:latin typeface="Calibri" pitchFamily="34" charset="0"/>
              </a:rPr>
              <a:t>(class </a:t>
            </a:r>
            <a:r>
              <a:rPr lang="en-US" altLang="ja-JP" sz="1600" dirty="0" smtClean="0">
                <a:latin typeface="Calibri" pitchFamily="34" charset="0"/>
              </a:rPr>
              <a:t>???).</a:t>
            </a:r>
            <a:endParaRPr lang="en-US" altLang="ja-JP" sz="1600" dirty="0">
              <a:latin typeface="Calibri" pitchFamily="34" charset="0"/>
            </a:endParaRPr>
          </a:p>
          <a:p>
            <a:pPr marL="180975" indent="-180975">
              <a:spcAft>
                <a:spcPct val="50000"/>
              </a:spcAft>
              <a:buFont typeface="Wingdings" pitchFamily="2" charset="2"/>
              <a:buChar char="l"/>
              <a:tabLst>
                <a:tab pos="180975" algn="l"/>
              </a:tabLst>
            </a:pPr>
            <a:r>
              <a:rPr lang="en-US" altLang="ja-JP" sz="1600" dirty="0">
                <a:latin typeface="Calibri" pitchFamily="34" charset="0"/>
              </a:rPr>
              <a:t>Better temperature stability with air </a:t>
            </a:r>
            <a:r>
              <a:rPr lang="en-US" altLang="ja-JP" sz="1600" dirty="0" smtClean="0">
                <a:latin typeface="Calibri" pitchFamily="34" charset="0"/>
              </a:rPr>
              <a:t>conditioner </a:t>
            </a:r>
            <a:r>
              <a:rPr lang="en-US" altLang="ja-JP" sz="1600" dirty="0">
                <a:latin typeface="Calibri" pitchFamily="34" charset="0"/>
              </a:rPr>
              <a:t>(+/- 1K</a:t>
            </a:r>
            <a:r>
              <a:rPr lang="en-US" altLang="ja-JP" sz="1600" dirty="0" smtClean="0">
                <a:latin typeface="Calibri" pitchFamily="34" charset="0"/>
              </a:rPr>
              <a:t>).</a:t>
            </a:r>
            <a:endParaRPr lang="en-US" altLang="ja-JP" sz="1600" dirty="0">
              <a:latin typeface="Calibri" pitchFamily="34" charset="0"/>
            </a:endParaRPr>
          </a:p>
          <a:p>
            <a:pPr marL="180975" indent="-180975">
              <a:spcAft>
                <a:spcPct val="50000"/>
              </a:spcAft>
              <a:buFont typeface="Wingdings" pitchFamily="2" charset="2"/>
              <a:buChar char="l"/>
              <a:tabLst>
                <a:tab pos="180975" algn="l"/>
              </a:tabLst>
            </a:pPr>
            <a:r>
              <a:rPr lang="en-US" altLang="ja-JP" sz="1600" dirty="0">
                <a:latin typeface="Calibri" pitchFamily="34" charset="0"/>
              </a:rPr>
              <a:t>Soundproof room.</a:t>
            </a:r>
          </a:p>
          <a:p>
            <a:pPr marL="180975" indent="-180975">
              <a:spcAft>
                <a:spcPct val="50000"/>
              </a:spcAft>
              <a:buFont typeface="Wingdings" pitchFamily="2" charset="2"/>
              <a:buChar char="l"/>
              <a:tabLst>
                <a:tab pos="180975" algn="l"/>
              </a:tabLst>
            </a:pPr>
            <a:r>
              <a:rPr lang="en-US" altLang="ja-JP" sz="1600" dirty="0">
                <a:latin typeface="Calibri" pitchFamily="34" charset="0"/>
              </a:rPr>
              <a:t>The floor is separated from center room </a:t>
            </a:r>
            <a:r>
              <a:rPr lang="en-US" altLang="ja-JP" sz="1600" dirty="0" smtClean="0">
                <a:latin typeface="Calibri" pitchFamily="34" charset="0"/>
              </a:rPr>
              <a:t>floor ( blue broken line).</a:t>
            </a:r>
            <a:endParaRPr lang="en-US" altLang="ja-JP" sz="1600" dirty="0">
              <a:latin typeface="Calibri" pitchFamily="34" charset="0"/>
            </a:endParaRPr>
          </a:p>
          <a:p>
            <a:pPr marL="180975" indent="-180975">
              <a:spcAft>
                <a:spcPct val="50000"/>
              </a:spcAft>
              <a:buFont typeface="Wingdings" pitchFamily="2" charset="2"/>
              <a:buChar char="l"/>
              <a:tabLst>
                <a:tab pos="180975" algn="l"/>
              </a:tabLst>
            </a:pPr>
            <a:r>
              <a:rPr lang="en-US" altLang="ja-JP" sz="1600" dirty="0">
                <a:latin typeface="Calibri" pitchFamily="34" charset="0"/>
              </a:rPr>
              <a:t>Lasers and input optics table are </a:t>
            </a:r>
            <a:r>
              <a:rPr lang="en-US" altLang="ja-JP" sz="1600" dirty="0" smtClean="0">
                <a:latin typeface="Calibri" pitchFamily="34" charset="0"/>
              </a:rPr>
              <a:t>surrounded by </a:t>
            </a:r>
            <a:r>
              <a:rPr lang="en-US" altLang="ja-JP" sz="1600" dirty="0" err="1">
                <a:latin typeface="Calibri" pitchFamily="34" charset="0"/>
              </a:rPr>
              <a:t>Enclosers</a:t>
            </a:r>
            <a:r>
              <a:rPr lang="en-US" altLang="ja-JP" sz="1600" dirty="0">
                <a:latin typeface="Calibri" pitchFamily="34" charset="0"/>
              </a:rPr>
              <a:t>.</a:t>
            </a:r>
          </a:p>
        </p:txBody>
      </p:sp>
      <p:graphicFrame>
        <p:nvGraphicFramePr>
          <p:cNvPr id="15" name="表 14"/>
          <p:cNvGraphicFramePr>
            <a:graphicFrameLocks noGrp="1"/>
          </p:cNvGraphicFramePr>
          <p:nvPr/>
        </p:nvGraphicFramePr>
        <p:xfrm>
          <a:off x="395536" y="5445224"/>
          <a:ext cx="244827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9273"/>
                <a:gridCol w="17189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Century" pitchFamily="18" charset="0"/>
                        </a:rPr>
                        <a:t>Inter-face</a:t>
                      </a:r>
                      <a:endParaRPr kumimoji="1" lang="ja-JP" altLang="en-US" sz="1400" dirty="0">
                        <a:latin typeface="Century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tabLst>
                          <a:tab pos="446088" algn="l"/>
                        </a:tabLst>
                      </a:pPr>
                      <a:r>
                        <a:rPr kumimoji="1" lang="en-US" altLang="ja-JP" sz="1400" dirty="0" smtClean="0">
                          <a:latin typeface="Century" pitchFamily="18" charset="0"/>
                        </a:rPr>
                        <a:t>-&gt;	TUN, FCL</a:t>
                      </a:r>
                      <a:r>
                        <a:rPr kumimoji="1" lang="en-US" altLang="ja-JP" sz="1400" baseline="0" dirty="0" smtClean="0">
                          <a:latin typeface="Century" pitchFamily="18" charset="0"/>
                        </a:rPr>
                        <a:t> 	and VAC</a:t>
                      </a:r>
                    </a:p>
                    <a:p>
                      <a:pPr>
                        <a:tabLst>
                          <a:tab pos="446088" algn="l"/>
                        </a:tabLst>
                      </a:pPr>
                      <a:r>
                        <a:rPr kumimoji="1" lang="en-US" altLang="ja-JP" sz="1400" dirty="0" smtClean="0">
                          <a:latin typeface="Century" pitchFamily="18" charset="0"/>
                        </a:rPr>
                        <a:t>&lt;-&gt;	LAS</a:t>
                      </a:r>
                      <a:endParaRPr kumimoji="1" lang="ja-JP" altLang="en-US" sz="1400" dirty="0">
                        <a:latin typeface="Century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0"/>
            <a:ext cx="9144000" cy="764704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r>
              <a:rPr lang="en-US" altLang="ja-JP" sz="2400" dirty="0" smtClean="0">
                <a:solidFill>
                  <a:srgbClr val="002060"/>
                </a:solidFill>
                <a:latin typeface="Century" pitchFamily="18" charset="0"/>
              </a:rPr>
              <a:t>(b) Input Optics [1/3]</a:t>
            </a:r>
          </a:p>
        </p:txBody>
      </p:sp>
      <p:grpSp>
        <p:nvGrpSpPr>
          <p:cNvPr id="155" name="Group 221"/>
          <p:cNvGrpSpPr>
            <a:grpSpLocks/>
          </p:cNvGrpSpPr>
          <p:nvPr/>
        </p:nvGrpSpPr>
        <p:grpSpPr bwMode="auto">
          <a:xfrm rot="16200000">
            <a:off x="8219271" y="9995565"/>
            <a:ext cx="96" cy="150813"/>
            <a:chOff x="4800" y="1152"/>
            <a:chExt cx="96" cy="95"/>
          </a:xfrm>
        </p:grpSpPr>
        <p:sp>
          <p:nvSpPr>
            <p:cNvPr id="203" name="Line 222"/>
            <p:cNvSpPr>
              <a:spLocks noChangeShapeType="1"/>
            </p:cNvSpPr>
            <p:nvPr/>
          </p:nvSpPr>
          <p:spPr bwMode="auto">
            <a:xfrm>
              <a:off x="4848" y="1176"/>
              <a:ext cx="0" cy="48"/>
            </a:xfrm>
            <a:prstGeom prst="line">
              <a:avLst/>
            </a:prstGeom>
            <a:noFill/>
            <a:ln w="28575">
              <a:solidFill>
                <a:srgbClr val="CCE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4" name="Line 223"/>
            <p:cNvSpPr>
              <a:spLocks noChangeShapeType="1"/>
            </p:cNvSpPr>
            <p:nvPr/>
          </p:nvSpPr>
          <p:spPr bwMode="auto">
            <a:xfrm>
              <a:off x="4828" y="1152"/>
              <a:ext cx="0" cy="48"/>
            </a:xfrm>
            <a:prstGeom prst="line">
              <a:avLst/>
            </a:prstGeom>
            <a:noFill/>
            <a:ln w="28575">
              <a:solidFill>
                <a:srgbClr val="CCE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" name="Freeform 224"/>
            <p:cNvSpPr>
              <a:spLocks/>
            </p:cNvSpPr>
            <p:nvPr/>
          </p:nvSpPr>
          <p:spPr bwMode="auto">
            <a:xfrm>
              <a:off x="4800" y="1152"/>
              <a:ext cx="96" cy="47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96" y="48"/>
                </a:cxn>
                <a:cxn ang="0">
                  <a:pos x="144" y="0"/>
                </a:cxn>
              </a:cxnLst>
              <a:rect l="0" t="0" r="r" b="b"/>
              <a:pathLst>
                <a:path w="144" h="48">
                  <a:moveTo>
                    <a:pt x="0" y="48"/>
                  </a:moveTo>
                  <a:cubicBezTo>
                    <a:pt x="16" y="24"/>
                    <a:pt x="32" y="0"/>
                    <a:pt x="48" y="0"/>
                  </a:cubicBezTo>
                  <a:cubicBezTo>
                    <a:pt x="64" y="0"/>
                    <a:pt x="80" y="48"/>
                    <a:pt x="96" y="48"/>
                  </a:cubicBezTo>
                  <a:cubicBezTo>
                    <a:pt x="112" y="48"/>
                    <a:pt x="128" y="24"/>
                    <a:pt x="144" y="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6" name="Freeform 225"/>
            <p:cNvSpPr>
              <a:spLocks/>
            </p:cNvSpPr>
            <p:nvPr/>
          </p:nvSpPr>
          <p:spPr bwMode="auto">
            <a:xfrm>
              <a:off x="4800" y="1199"/>
              <a:ext cx="96" cy="4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96" y="48"/>
                </a:cxn>
                <a:cxn ang="0">
                  <a:pos x="144" y="0"/>
                </a:cxn>
              </a:cxnLst>
              <a:rect l="0" t="0" r="r" b="b"/>
              <a:pathLst>
                <a:path w="144" h="48">
                  <a:moveTo>
                    <a:pt x="0" y="48"/>
                  </a:moveTo>
                  <a:cubicBezTo>
                    <a:pt x="16" y="24"/>
                    <a:pt x="32" y="0"/>
                    <a:pt x="48" y="0"/>
                  </a:cubicBezTo>
                  <a:cubicBezTo>
                    <a:pt x="64" y="0"/>
                    <a:pt x="80" y="48"/>
                    <a:pt x="96" y="48"/>
                  </a:cubicBezTo>
                  <a:cubicBezTo>
                    <a:pt x="112" y="48"/>
                    <a:pt x="128" y="24"/>
                    <a:pt x="144" y="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30" name="テキスト ボックス 229"/>
          <p:cNvSpPr txBox="1"/>
          <p:nvPr/>
        </p:nvSpPr>
        <p:spPr>
          <a:xfrm>
            <a:off x="7668344" y="0"/>
            <a:ext cx="1475656" cy="7647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kumimoji="1" lang="en-US" altLang="ja-JP" sz="1600" dirty="0" err="1" smtClean="0">
                <a:solidFill>
                  <a:srgbClr val="002060"/>
                </a:solidFill>
              </a:rPr>
              <a:t>iLCGT</a:t>
            </a:r>
            <a:r>
              <a:rPr kumimoji="1" lang="en-US" altLang="ja-JP" sz="1600" dirty="0" smtClean="0">
                <a:solidFill>
                  <a:srgbClr val="002060"/>
                </a:solidFill>
              </a:rPr>
              <a:t>	</a:t>
            </a:r>
            <a:r>
              <a:rPr kumimoji="1" lang="ja-JP" altLang="en-US" sz="1600" dirty="0" smtClean="0">
                <a:solidFill>
                  <a:srgbClr val="002060"/>
                </a:solidFill>
              </a:rPr>
              <a:t>◎</a:t>
            </a:r>
            <a:endParaRPr kumimoji="1" lang="en-US" altLang="ja-JP" sz="1600" dirty="0" smtClean="0">
              <a:solidFill>
                <a:srgbClr val="002060"/>
              </a:solidFill>
            </a:endParaRPr>
          </a:p>
          <a:p>
            <a:r>
              <a:rPr lang="en-US" altLang="ja-JP" sz="1600" dirty="0" err="1" smtClean="0">
                <a:solidFill>
                  <a:srgbClr val="002060"/>
                </a:solidFill>
              </a:rPr>
              <a:t>bLCGT</a:t>
            </a:r>
            <a:r>
              <a:rPr lang="en-US" altLang="ja-JP" sz="1600" dirty="0" smtClean="0">
                <a:solidFill>
                  <a:srgbClr val="002060"/>
                </a:solidFill>
              </a:rPr>
              <a:t>	</a:t>
            </a:r>
            <a:r>
              <a:rPr lang="ja-JP" altLang="en-US" sz="1600" dirty="0" smtClean="0">
                <a:solidFill>
                  <a:srgbClr val="002060"/>
                </a:solidFill>
              </a:rPr>
              <a:t>◎</a:t>
            </a:r>
            <a:endParaRPr kumimoji="1" lang="ja-JP" altLang="en-US" sz="1600" dirty="0">
              <a:solidFill>
                <a:srgbClr val="002060"/>
              </a:solidFill>
            </a:endParaRPr>
          </a:p>
        </p:txBody>
      </p:sp>
      <p:sp>
        <p:nvSpPr>
          <p:cNvPr id="243" name="日付プレースホルダ 24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Jan.24, 2012</a:t>
            </a:r>
            <a:endParaRPr kumimoji="1" lang="ja-JP" altLang="en-US"/>
          </a:p>
        </p:txBody>
      </p:sp>
      <p:sp>
        <p:nvSpPr>
          <p:cNvPr id="244" name="スライド番号プレースホルダ 24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0B9EDC-EE50-44D2-AB19-DE08211DFC44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245" name="フッター プレースホルダ 24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IOO Type A Review</a:t>
            </a:r>
            <a:endParaRPr kumimoji="1" lang="ja-JP" altLang="en-US"/>
          </a:p>
        </p:txBody>
      </p:sp>
      <p:grpSp>
        <p:nvGrpSpPr>
          <p:cNvPr id="257" name="グループ化 256"/>
          <p:cNvGrpSpPr/>
          <p:nvPr/>
        </p:nvGrpSpPr>
        <p:grpSpPr>
          <a:xfrm>
            <a:off x="320080" y="1052736"/>
            <a:ext cx="8500392" cy="4994537"/>
            <a:chOff x="251520" y="1052736"/>
            <a:chExt cx="8500392" cy="4994537"/>
          </a:xfrm>
        </p:grpSpPr>
        <p:sp>
          <p:nvSpPr>
            <p:cNvPr id="256" name="正方形/長方形 255"/>
            <p:cNvSpPr/>
            <p:nvPr/>
          </p:nvSpPr>
          <p:spPr>
            <a:xfrm>
              <a:off x="251520" y="1124744"/>
              <a:ext cx="792088" cy="1512168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Rectangle 276"/>
            <p:cNvSpPr>
              <a:spLocks noChangeArrowheads="1"/>
            </p:cNvSpPr>
            <p:nvPr/>
          </p:nvSpPr>
          <p:spPr bwMode="auto">
            <a:xfrm>
              <a:off x="7075512" y="2973343"/>
              <a:ext cx="76200" cy="304800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chemeClr val="bg1"/>
                </a:gs>
                <a:gs pos="100000">
                  <a:srgbClr val="660066"/>
                </a:gs>
              </a:gsLst>
              <a:lin ang="5400000" scaled="1"/>
            </a:gradFill>
            <a:ln w="6350">
              <a:solidFill>
                <a:srgbClr val="66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" name="Rectangle 274"/>
            <p:cNvSpPr>
              <a:spLocks noChangeArrowheads="1"/>
            </p:cNvSpPr>
            <p:nvPr/>
          </p:nvSpPr>
          <p:spPr bwMode="auto">
            <a:xfrm rot="16200000">
              <a:off x="6656412" y="2662436"/>
              <a:ext cx="76200" cy="304800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chemeClr val="bg1"/>
                </a:gs>
                <a:gs pos="100000">
                  <a:srgbClr val="660066"/>
                </a:gs>
              </a:gsLst>
              <a:lin ang="5400000" scaled="1"/>
            </a:gradFill>
            <a:ln w="6350">
              <a:solidFill>
                <a:srgbClr val="66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" name="Rectangle 268"/>
            <p:cNvSpPr>
              <a:spLocks noChangeArrowheads="1"/>
            </p:cNvSpPr>
            <p:nvPr/>
          </p:nvSpPr>
          <p:spPr bwMode="auto">
            <a:xfrm>
              <a:off x="6084912" y="4129043"/>
              <a:ext cx="76200" cy="304800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chemeClr val="bg1"/>
                </a:gs>
                <a:gs pos="100000">
                  <a:srgbClr val="660066"/>
                </a:gs>
              </a:gsLst>
              <a:lin ang="5400000" scaled="1"/>
            </a:gradFill>
            <a:ln w="6350">
              <a:solidFill>
                <a:srgbClr val="66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Rectangle 269"/>
            <p:cNvSpPr>
              <a:spLocks noChangeArrowheads="1"/>
            </p:cNvSpPr>
            <p:nvPr/>
          </p:nvSpPr>
          <p:spPr bwMode="auto">
            <a:xfrm>
              <a:off x="6084912" y="4821193"/>
              <a:ext cx="76200" cy="304800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chemeClr val="bg1"/>
                </a:gs>
                <a:gs pos="100000">
                  <a:srgbClr val="660066"/>
                </a:gs>
              </a:gsLst>
              <a:lin ang="5400000" scaled="1"/>
            </a:gradFill>
            <a:ln w="6350">
              <a:solidFill>
                <a:srgbClr val="66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" name="Rectangle 265"/>
            <p:cNvSpPr>
              <a:spLocks noChangeArrowheads="1"/>
            </p:cNvSpPr>
            <p:nvPr/>
          </p:nvSpPr>
          <p:spPr bwMode="auto">
            <a:xfrm>
              <a:off x="1183432" y="2077993"/>
              <a:ext cx="76200" cy="304800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chemeClr val="bg1"/>
                </a:gs>
                <a:gs pos="100000">
                  <a:srgbClr val="660066"/>
                </a:gs>
              </a:gsLst>
              <a:lin ang="5400000" scaled="1"/>
            </a:gradFill>
            <a:ln w="6350">
              <a:solidFill>
                <a:srgbClr val="66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" name="Rectangle 266"/>
            <p:cNvSpPr>
              <a:spLocks noChangeArrowheads="1"/>
            </p:cNvSpPr>
            <p:nvPr/>
          </p:nvSpPr>
          <p:spPr bwMode="auto">
            <a:xfrm>
              <a:off x="5246712" y="4129043"/>
              <a:ext cx="76200" cy="304800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chemeClr val="bg1"/>
                </a:gs>
                <a:gs pos="100000">
                  <a:srgbClr val="660066"/>
                </a:gs>
              </a:gsLst>
              <a:lin ang="5400000" scaled="1"/>
            </a:gradFill>
            <a:ln w="6350">
              <a:solidFill>
                <a:srgbClr val="66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" name="Rectangle 267"/>
            <p:cNvSpPr>
              <a:spLocks noChangeArrowheads="1"/>
            </p:cNvSpPr>
            <p:nvPr/>
          </p:nvSpPr>
          <p:spPr bwMode="auto">
            <a:xfrm>
              <a:off x="5246712" y="4821193"/>
              <a:ext cx="76200" cy="304800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chemeClr val="bg1"/>
                </a:gs>
                <a:gs pos="100000">
                  <a:srgbClr val="660066"/>
                </a:gs>
              </a:gsLst>
              <a:lin ang="5400000" scaled="1"/>
            </a:gradFill>
            <a:ln w="6350">
              <a:solidFill>
                <a:srgbClr val="66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" name="Rectangle 264"/>
            <p:cNvSpPr>
              <a:spLocks noChangeArrowheads="1"/>
            </p:cNvSpPr>
            <p:nvPr/>
          </p:nvSpPr>
          <p:spPr bwMode="auto">
            <a:xfrm>
              <a:off x="4484712" y="2230393"/>
              <a:ext cx="76200" cy="304800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chemeClr val="bg1"/>
                </a:gs>
                <a:gs pos="100000">
                  <a:srgbClr val="660066"/>
                </a:gs>
              </a:gsLst>
              <a:lin ang="5400000" scaled="1"/>
            </a:gradFill>
            <a:ln w="6350">
              <a:solidFill>
                <a:srgbClr val="66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" name="Oval 231"/>
            <p:cNvSpPr>
              <a:spLocks noChangeArrowheads="1"/>
            </p:cNvSpPr>
            <p:nvPr/>
          </p:nvSpPr>
          <p:spPr bwMode="auto">
            <a:xfrm>
              <a:off x="1328762" y="4440193"/>
              <a:ext cx="838200" cy="8382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" name="Rectangle 229"/>
            <p:cNvSpPr>
              <a:spLocks noChangeArrowheads="1"/>
            </p:cNvSpPr>
            <p:nvPr/>
          </p:nvSpPr>
          <p:spPr bwMode="auto">
            <a:xfrm>
              <a:off x="7456512" y="3278143"/>
              <a:ext cx="304800" cy="609600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" name="Oval 228"/>
            <p:cNvSpPr>
              <a:spLocks noChangeArrowheads="1"/>
            </p:cNvSpPr>
            <p:nvPr/>
          </p:nvSpPr>
          <p:spPr bwMode="auto">
            <a:xfrm>
              <a:off x="7304112" y="2820943"/>
              <a:ext cx="533400" cy="5334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" name="Oval 227"/>
            <p:cNvSpPr>
              <a:spLocks noChangeArrowheads="1"/>
            </p:cNvSpPr>
            <p:nvPr/>
          </p:nvSpPr>
          <p:spPr bwMode="auto">
            <a:xfrm>
              <a:off x="7227912" y="2820943"/>
              <a:ext cx="533400" cy="5334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ja-JP" sz="1800"/>
            </a:p>
          </p:txBody>
        </p:sp>
        <p:sp>
          <p:nvSpPr>
            <p:cNvPr id="16" name="Oval 226"/>
            <p:cNvSpPr>
              <a:spLocks noChangeArrowheads="1"/>
            </p:cNvSpPr>
            <p:nvPr/>
          </p:nvSpPr>
          <p:spPr bwMode="auto">
            <a:xfrm>
              <a:off x="7227912" y="2439943"/>
              <a:ext cx="533400" cy="5334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" name="Rectangle 219"/>
            <p:cNvSpPr>
              <a:spLocks noChangeArrowheads="1"/>
            </p:cNvSpPr>
            <p:nvPr/>
          </p:nvSpPr>
          <p:spPr bwMode="auto">
            <a:xfrm>
              <a:off x="8066112" y="2211343"/>
              <a:ext cx="304800" cy="381000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" name="Rectangle 218"/>
            <p:cNvSpPr>
              <a:spLocks noChangeArrowheads="1"/>
            </p:cNvSpPr>
            <p:nvPr/>
          </p:nvSpPr>
          <p:spPr bwMode="auto">
            <a:xfrm>
              <a:off x="7304112" y="1449343"/>
              <a:ext cx="304800" cy="533400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" name="Oval 217"/>
            <p:cNvSpPr>
              <a:spLocks noChangeArrowheads="1"/>
            </p:cNvSpPr>
            <p:nvPr/>
          </p:nvSpPr>
          <p:spPr bwMode="auto">
            <a:xfrm>
              <a:off x="7189812" y="1163593"/>
              <a:ext cx="533400" cy="5334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" name="Oval 216"/>
            <p:cNvSpPr>
              <a:spLocks noChangeArrowheads="1"/>
            </p:cNvSpPr>
            <p:nvPr/>
          </p:nvSpPr>
          <p:spPr bwMode="auto">
            <a:xfrm>
              <a:off x="7189812" y="1754143"/>
              <a:ext cx="533400" cy="5334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" name="Oval 215"/>
            <p:cNvSpPr>
              <a:spLocks noChangeArrowheads="1"/>
            </p:cNvSpPr>
            <p:nvPr/>
          </p:nvSpPr>
          <p:spPr bwMode="auto">
            <a:xfrm>
              <a:off x="8218512" y="2135143"/>
              <a:ext cx="533400" cy="5334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" name="Oval 214"/>
            <p:cNvSpPr>
              <a:spLocks noChangeArrowheads="1"/>
            </p:cNvSpPr>
            <p:nvPr/>
          </p:nvSpPr>
          <p:spPr bwMode="auto">
            <a:xfrm>
              <a:off x="7608912" y="2135143"/>
              <a:ext cx="533400" cy="5334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" name="Oval 213"/>
            <p:cNvSpPr>
              <a:spLocks noChangeArrowheads="1"/>
            </p:cNvSpPr>
            <p:nvPr/>
          </p:nvSpPr>
          <p:spPr bwMode="auto">
            <a:xfrm>
              <a:off x="7227912" y="2135143"/>
              <a:ext cx="533400" cy="5334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" name="Oval 212"/>
            <p:cNvSpPr>
              <a:spLocks noChangeArrowheads="1"/>
            </p:cNvSpPr>
            <p:nvPr/>
          </p:nvSpPr>
          <p:spPr bwMode="auto">
            <a:xfrm>
              <a:off x="6465912" y="1982743"/>
              <a:ext cx="533400" cy="5334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" name="Oval 211"/>
            <p:cNvSpPr>
              <a:spLocks noChangeArrowheads="1"/>
            </p:cNvSpPr>
            <p:nvPr/>
          </p:nvSpPr>
          <p:spPr bwMode="auto">
            <a:xfrm>
              <a:off x="6846912" y="2058943"/>
              <a:ext cx="533400" cy="5334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" name="Oval 210"/>
            <p:cNvSpPr>
              <a:spLocks noChangeArrowheads="1"/>
            </p:cNvSpPr>
            <p:nvPr/>
          </p:nvSpPr>
          <p:spPr bwMode="auto">
            <a:xfrm>
              <a:off x="5627712" y="2058943"/>
              <a:ext cx="533400" cy="5334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" name="Rectangle 209"/>
            <p:cNvSpPr>
              <a:spLocks noChangeArrowheads="1"/>
            </p:cNvSpPr>
            <p:nvPr/>
          </p:nvSpPr>
          <p:spPr bwMode="auto">
            <a:xfrm>
              <a:off x="5018112" y="2135143"/>
              <a:ext cx="2286000" cy="381000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" name="Oval 208"/>
            <p:cNvSpPr>
              <a:spLocks noChangeArrowheads="1"/>
            </p:cNvSpPr>
            <p:nvPr/>
          </p:nvSpPr>
          <p:spPr bwMode="auto">
            <a:xfrm>
              <a:off x="4637112" y="2135143"/>
              <a:ext cx="533400" cy="5334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" name="Oval 207"/>
            <p:cNvSpPr>
              <a:spLocks noChangeArrowheads="1"/>
            </p:cNvSpPr>
            <p:nvPr/>
          </p:nvSpPr>
          <p:spPr bwMode="auto">
            <a:xfrm>
              <a:off x="4713312" y="1373143"/>
              <a:ext cx="381000" cy="3810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" name="Rectangle 206"/>
            <p:cNvSpPr>
              <a:spLocks noChangeArrowheads="1"/>
            </p:cNvSpPr>
            <p:nvPr/>
          </p:nvSpPr>
          <p:spPr bwMode="auto">
            <a:xfrm>
              <a:off x="4789512" y="1601743"/>
              <a:ext cx="228600" cy="914400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" name="Line 170"/>
            <p:cNvSpPr>
              <a:spLocks noChangeShapeType="1"/>
            </p:cNvSpPr>
            <p:nvPr/>
          </p:nvSpPr>
          <p:spPr bwMode="auto">
            <a:xfrm flipH="1">
              <a:off x="4713312" y="2381206"/>
              <a:ext cx="76200" cy="685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" name="Line 166"/>
            <p:cNvSpPr>
              <a:spLocks noChangeShapeType="1"/>
            </p:cNvSpPr>
            <p:nvPr/>
          </p:nvSpPr>
          <p:spPr bwMode="auto">
            <a:xfrm flipH="1" flipV="1">
              <a:off x="3875112" y="4819606"/>
              <a:ext cx="381000" cy="1524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" name="Line 156"/>
            <p:cNvSpPr>
              <a:spLocks noChangeShapeType="1"/>
            </p:cNvSpPr>
            <p:nvPr/>
          </p:nvSpPr>
          <p:spPr bwMode="auto">
            <a:xfrm flipH="1">
              <a:off x="4332312" y="4972006"/>
              <a:ext cx="114300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" name="Line 155"/>
            <p:cNvSpPr>
              <a:spLocks noChangeShapeType="1"/>
            </p:cNvSpPr>
            <p:nvPr/>
          </p:nvSpPr>
          <p:spPr bwMode="auto">
            <a:xfrm flipH="1">
              <a:off x="5094312" y="4286206"/>
              <a:ext cx="53340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" name="Line 129"/>
            <p:cNvSpPr>
              <a:spLocks noChangeShapeType="1"/>
            </p:cNvSpPr>
            <p:nvPr/>
          </p:nvSpPr>
          <p:spPr bwMode="auto">
            <a:xfrm>
              <a:off x="6999312" y="3138443"/>
              <a:ext cx="308992" cy="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" name="Rectangle 98"/>
            <p:cNvSpPr>
              <a:spLocks noChangeArrowheads="1"/>
            </p:cNvSpPr>
            <p:nvPr/>
          </p:nvSpPr>
          <p:spPr bwMode="auto">
            <a:xfrm rot="16200000">
              <a:off x="1512912" y="4705306"/>
              <a:ext cx="457200" cy="304800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7" name="Line 117"/>
            <p:cNvSpPr>
              <a:spLocks noChangeShapeType="1"/>
            </p:cNvSpPr>
            <p:nvPr/>
          </p:nvSpPr>
          <p:spPr bwMode="auto">
            <a:xfrm flipH="1" flipV="1">
              <a:off x="1741512" y="3219406"/>
              <a:ext cx="0" cy="1828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" name="Line 64"/>
            <p:cNvSpPr>
              <a:spLocks noChangeShapeType="1"/>
            </p:cNvSpPr>
            <p:nvPr/>
          </p:nvSpPr>
          <p:spPr bwMode="auto">
            <a:xfrm flipH="1">
              <a:off x="2305744" y="2381206"/>
              <a:ext cx="382676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" name="Line 5"/>
            <p:cNvSpPr>
              <a:spLocks noChangeShapeType="1"/>
            </p:cNvSpPr>
            <p:nvPr/>
          </p:nvSpPr>
          <p:spPr bwMode="auto">
            <a:xfrm>
              <a:off x="7424762" y="1466806"/>
              <a:ext cx="0" cy="138613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" name="Line 6"/>
            <p:cNvSpPr>
              <a:spLocks noChangeShapeType="1"/>
            </p:cNvSpPr>
            <p:nvPr/>
          </p:nvSpPr>
          <p:spPr bwMode="auto">
            <a:xfrm>
              <a:off x="6948264" y="2412956"/>
              <a:ext cx="1498848" cy="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" name="Line 7"/>
            <p:cNvSpPr>
              <a:spLocks noChangeShapeType="1"/>
            </p:cNvSpPr>
            <p:nvPr/>
          </p:nvSpPr>
          <p:spPr bwMode="auto">
            <a:xfrm>
              <a:off x="7456512" y="1466806"/>
              <a:ext cx="0" cy="13716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" name="Rectangle 8"/>
            <p:cNvSpPr>
              <a:spLocks noChangeArrowheads="1"/>
            </p:cNvSpPr>
            <p:nvPr/>
          </p:nvSpPr>
          <p:spPr bwMode="auto">
            <a:xfrm>
              <a:off x="7380312" y="13906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3" name="Rectangle 9"/>
            <p:cNvSpPr>
              <a:spLocks noChangeArrowheads="1"/>
            </p:cNvSpPr>
            <p:nvPr/>
          </p:nvSpPr>
          <p:spPr bwMode="auto">
            <a:xfrm>
              <a:off x="7380312" y="20002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4" name="Line 10"/>
            <p:cNvSpPr>
              <a:spLocks noChangeShapeType="1"/>
            </p:cNvSpPr>
            <p:nvPr/>
          </p:nvSpPr>
          <p:spPr bwMode="auto">
            <a:xfrm flipH="1">
              <a:off x="6999312" y="2381206"/>
              <a:ext cx="144780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5" name="Rectangle 11"/>
            <p:cNvSpPr>
              <a:spLocks noChangeArrowheads="1"/>
            </p:cNvSpPr>
            <p:nvPr/>
          </p:nvSpPr>
          <p:spPr bwMode="auto">
            <a:xfrm rot="5400000">
              <a:off x="8409012" y="23431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6" name="Rectangle 12"/>
            <p:cNvSpPr>
              <a:spLocks noChangeArrowheads="1"/>
            </p:cNvSpPr>
            <p:nvPr/>
          </p:nvSpPr>
          <p:spPr bwMode="auto">
            <a:xfrm rot="5400000">
              <a:off x="7799412" y="23431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7" name="Rectangle 13"/>
            <p:cNvSpPr>
              <a:spLocks noChangeArrowheads="1"/>
            </p:cNvSpPr>
            <p:nvPr/>
          </p:nvSpPr>
          <p:spPr bwMode="auto">
            <a:xfrm rot="18900000">
              <a:off x="7412062" y="237485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" name="Line 14"/>
            <p:cNvSpPr>
              <a:spLocks noChangeShapeType="1"/>
            </p:cNvSpPr>
            <p:nvPr/>
          </p:nvSpPr>
          <p:spPr bwMode="auto">
            <a:xfrm flipH="1">
              <a:off x="6999312" y="2228806"/>
              <a:ext cx="152400" cy="1524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" name="Line 17"/>
            <p:cNvSpPr>
              <a:spLocks noChangeShapeType="1"/>
            </p:cNvSpPr>
            <p:nvPr/>
          </p:nvSpPr>
          <p:spPr bwMode="auto">
            <a:xfrm rot="5400000">
              <a:off x="7456512" y="2686006"/>
              <a:ext cx="152400" cy="1524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0" name="Rectangle 18"/>
            <p:cNvSpPr>
              <a:spLocks noChangeArrowheads="1"/>
            </p:cNvSpPr>
            <p:nvPr/>
          </p:nvSpPr>
          <p:spPr bwMode="auto">
            <a:xfrm>
              <a:off x="7380312" y="28384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" name="Line 19"/>
            <p:cNvSpPr>
              <a:spLocks noChangeShapeType="1"/>
            </p:cNvSpPr>
            <p:nvPr/>
          </p:nvSpPr>
          <p:spPr bwMode="auto">
            <a:xfrm>
              <a:off x="7608912" y="2668543"/>
              <a:ext cx="0" cy="9144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4" name="Rectangle 35"/>
            <p:cNvSpPr>
              <a:spLocks noChangeArrowheads="1"/>
            </p:cNvSpPr>
            <p:nvPr/>
          </p:nvSpPr>
          <p:spPr bwMode="auto">
            <a:xfrm>
              <a:off x="7532712" y="29908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 rot="5400000">
              <a:off x="6885012" y="23431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7" name="Line 60"/>
            <p:cNvSpPr>
              <a:spLocks noChangeShapeType="1"/>
            </p:cNvSpPr>
            <p:nvPr/>
          </p:nvSpPr>
          <p:spPr bwMode="auto">
            <a:xfrm>
              <a:off x="7608912" y="3448006"/>
              <a:ext cx="0" cy="4572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8" name="Line 63"/>
            <p:cNvSpPr>
              <a:spLocks noChangeShapeType="1"/>
            </p:cNvSpPr>
            <p:nvPr/>
          </p:nvSpPr>
          <p:spPr bwMode="auto">
            <a:xfrm>
              <a:off x="5780112" y="2228806"/>
              <a:ext cx="152400" cy="1524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" name="Line 67"/>
            <p:cNvSpPr>
              <a:spLocks noChangeShapeType="1"/>
            </p:cNvSpPr>
            <p:nvPr/>
          </p:nvSpPr>
          <p:spPr bwMode="auto">
            <a:xfrm flipH="1">
              <a:off x="4832235" y="1619206"/>
              <a:ext cx="76200" cy="762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0" name="Line 68"/>
            <p:cNvSpPr>
              <a:spLocks noChangeShapeType="1"/>
            </p:cNvSpPr>
            <p:nvPr/>
          </p:nvSpPr>
          <p:spPr bwMode="auto">
            <a:xfrm>
              <a:off x="4908435" y="1619206"/>
              <a:ext cx="76200" cy="762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" name="Rectangle 65"/>
            <p:cNvSpPr>
              <a:spLocks noChangeArrowheads="1"/>
            </p:cNvSpPr>
            <p:nvPr/>
          </p:nvSpPr>
          <p:spPr bwMode="auto">
            <a:xfrm rot="18900000">
              <a:off x="4946535" y="23685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2" name="Rectangle 66"/>
            <p:cNvSpPr>
              <a:spLocks noChangeArrowheads="1"/>
            </p:cNvSpPr>
            <p:nvPr/>
          </p:nvSpPr>
          <p:spPr bwMode="auto">
            <a:xfrm rot="2700000">
              <a:off x="4717935" y="23685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3" name="Rectangle 69"/>
            <p:cNvSpPr>
              <a:spLocks noChangeArrowheads="1"/>
            </p:cNvSpPr>
            <p:nvPr/>
          </p:nvSpPr>
          <p:spPr bwMode="auto">
            <a:xfrm>
              <a:off x="4832235" y="15430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4" name="Rectangle 62"/>
            <p:cNvSpPr>
              <a:spLocks noChangeArrowheads="1"/>
            </p:cNvSpPr>
            <p:nvPr/>
          </p:nvSpPr>
          <p:spPr bwMode="auto">
            <a:xfrm rot="5400000">
              <a:off x="5894412" y="23431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5" name="Rectangle 61"/>
            <p:cNvSpPr>
              <a:spLocks noChangeArrowheads="1"/>
            </p:cNvSpPr>
            <p:nvPr/>
          </p:nvSpPr>
          <p:spPr bwMode="auto">
            <a:xfrm rot="5400000">
              <a:off x="5665812" y="21907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66" name="Group 76"/>
            <p:cNvGrpSpPr>
              <a:grpSpLocks/>
            </p:cNvGrpSpPr>
            <p:nvPr/>
          </p:nvGrpSpPr>
          <p:grpSpPr bwMode="auto">
            <a:xfrm>
              <a:off x="5246712" y="2305006"/>
              <a:ext cx="381000" cy="152400"/>
              <a:chOff x="2592" y="1584"/>
              <a:chExt cx="240" cy="96"/>
            </a:xfrm>
          </p:grpSpPr>
          <p:sp>
            <p:nvSpPr>
              <p:cNvPr id="221" name="Rectangle 70"/>
              <p:cNvSpPr>
                <a:spLocks noChangeArrowheads="1"/>
              </p:cNvSpPr>
              <p:nvPr/>
            </p:nvSpPr>
            <p:spPr bwMode="auto">
              <a:xfrm>
                <a:off x="2640" y="1584"/>
                <a:ext cx="144" cy="96"/>
              </a:xfrm>
              <a:prstGeom prst="rect">
                <a:avLst/>
              </a:prstGeom>
              <a:gradFill rotWithShape="1">
                <a:gsLst>
                  <a:gs pos="0">
                    <a:srgbClr val="FF3300"/>
                  </a:gs>
                  <a:gs pos="50000">
                    <a:srgbClr val="FF6600"/>
                  </a:gs>
                  <a:gs pos="100000">
                    <a:srgbClr val="FF33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2" name="Rectangle 72"/>
              <p:cNvSpPr>
                <a:spLocks noChangeArrowheads="1"/>
              </p:cNvSpPr>
              <p:nvPr/>
            </p:nvSpPr>
            <p:spPr bwMode="auto">
              <a:xfrm rot="5400000">
                <a:off x="2760" y="1608"/>
                <a:ext cx="96" cy="48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3" name="Rectangle 73"/>
              <p:cNvSpPr>
                <a:spLocks noChangeArrowheads="1"/>
              </p:cNvSpPr>
              <p:nvPr/>
            </p:nvSpPr>
            <p:spPr bwMode="auto">
              <a:xfrm rot="5400000">
                <a:off x="2568" y="1608"/>
                <a:ext cx="96" cy="48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4" name="Line 74"/>
              <p:cNvSpPr>
                <a:spLocks noChangeShapeType="1"/>
              </p:cNvSpPr>
              <p:nvPr/>
            </p:nvSpPr>
            <p:spPr bwMode="auto">
              <a:xfrm>
                <a:off x="2592" y="1584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" name="Line 75"/>
              <p:cNvSpPr>
                <a:spLocks noChangeShapeType="1"/>
              </p:cNvSpPr>
              <p:nvPr/>
            </p:nvSpPr>
            <p:spPr bwMode="auto">
              <a:xfrm>
                <a:off x="2784" y="1584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67" name="Group 80"/>
            <p:cNvGrpSpPr>
              <a:grpSpLocks/>
            </p:cNvGrpSpPr>
            <p:nvPr/>
          </p:nvGrpSpPr>
          <p:grpSpPr bwMode="auto">
            <a:xfrm>
              <a:off x="3623320" y="2273256"/>
              <a:ext cx="228600" cy="215900"/>
              <a:chOff x="2112" y="1564"/>
              <a:chExt cx="144" cy="136"/>
            </a:xfrm>
          </p:grpSpPr>
          <p:sp>
            <p:nvSpPr>
              <p:cNvPr id="218" name="Rectangle 77"/>
              <p:cNvSpPr>
                <a:spLocks noChangeArrowheads="1"/>
              </p:cNvSpPr>
              <p:nvPr/>
            </p:nvSpPr>
            <p:spPr bwMode="auto">
              <a:xfrm>
                <a:off x="2112" y="1584"/>
                <a:ext cx="144" cy="96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50000">
                    <a:srgbClr val="FFFFCC"/>
                  </a:gs>
                  <a:gs pos="100000">
                    <a:srgbClr val="FFFF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9" name="Line 78"/>
              <p:cNvSpPr>
                <a:spLocks noChangeShapeType="1"/>
              </p:cNvSpPr>
              <p:nvPr/>
            </p:nvSpPr>
            <p:spPr bwMode="auto">
              <a:xfrm>
                <a:off x="2112" y="156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" name="Line 79"/>
              <p:cNvSpPr>
                <a:spLocks noChangeShapeType="1"/>
              </p:cNvSpPr>
              <p:nvPr/>
            </p:nvSpPr>
            <p:spPr bwMode="auto">
              <a:xfrm>
                <a:off x="2112" y="170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68" name="Line 81"/>
            <p:cNvSpPr>
              <a:spLocks noChangeShapeType="1"/>
            </p:cNvSpPr>
            <p:nvPr/>
          </p:nvSpPr>
          <p:spPr bwMode="auto">
            <a:xfrm flipH="1" flipV="1">
              <a:off x="2946648" y="2381206"/>
              <a:ext cx="0" cy="298097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9" name="Line 92"/>
            <p:cNvSpPr>
              <a:spLocks noChangeShapeType="1"/>
            </p:cNvSpPr>
            <p:nvPr/>
          </p:nvSpPr>
          <p:spPr bwMode="auto">
            <a:xfrm flipH="1">
              <a:off x="1059160" y="2228806"/>
              <a:ext cx="1627584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0" name="Line 93"/>
            <p:cNvSpPr>
              <a:spLocks noChangeShapeType="1"/>
            </p:cNvSpPr>
            <p:nvPr/>
          </p:nvSpPr>
          <p:spPr bwMode="auto">
            <a:xfrm flipH="1" flipV="1">
              <a:off x="2305744" y="2228806"/>
              <a:ext cx="381000" cy="1524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" name="Line 94"/>
            <p:cNvSpPr>
              <a:spLocks noChangeShapeType="1"/>
            </p:cNvSpPr>
            <p:nvPr/>
          </p:nvSpPr>
          <p:spPr bwMode="auto">
            <a:xfrm flipH="1">
              <a:off x="2305744" y="2228806"/>
              <a:ext cx="381000" cy="1524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72" name="Group 82"/>
            <p:cNvGrpSpPr>
              <a:grpSpLocks/>
            </p:cNvGrpSpPr>
            <p:nvPr/>
          </p:nvGrpSpPr>
          <p:grpSpPr bwMode="auto">
            <a:xfrm>
              <a:off x="1382688" y="2152606"/>
              <a:ext cx="381000" cy="152400"/>
              <a:chOff x="2592" y="1584"/>
              <a:chExt cx="240" cy="96"/>
            </a:xfrm>
          </p:grpSpPr>
          <p:sp>
            <p:nvSpPr>
              <p:cNvPr id="213" name="Rectangle 83"/>
              <p:cNvSpPr>
                <a:spLocks noChangeArrowheads="1"/>
              </p:cNvSpPr>
              <p:nvPr/>
            </p:nvSpPr>
            <p:spPr bwMode="auto">
              <a:xfrm>
                <a:off x="2640" y="1584"/>
                <a:ext cx="144" cy="96"/>
              </a:xfrm>
              <a:prstGeom prst="rect">
                <a:avLst/>
              </a:prstGeom>
              <a:gradFill rotWithShape="1">
                <a:gsLst>
                  <a:gs pos="0">
                    <a:srgbClr val="FF3300"/>
                  </a:gs>
                  <a:gs pos="50000">
                    <a:srgbClr val="FF6600"/>
                  </a:gs>
                  <a:gs pos="100000">
                    <a:srgbClr val="FF33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4" name="Rectangle 84"/>
              <p:cNvSpPr>
                <a:spLocks noChangeArrowheads="1"/>
              </p:cNvSpPr>
              <p:nvPr/>
            </p:nvSpPr>
            <p:spPr bwMode="auto">
              <a:xfrm rot="5400000">
                <a:off x="2760" y="1608"/>
                <a:ext cx="96" cy="48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5" name="Rectangle 85"/>
              <p:cNvSpPr>
                <a:spLocks noChangeArrowheads="1"/>
              </p:cNvSpPr>
              <p:nvPr/>
            </p:nvSpPr>
            <p:spPr bwMode="auto">
              <a:xfrm rot="5400000">
                <a:off x="2568" y="1608"/>
                <a:ext cx="96" cy="48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6" name="Line 86"/>
              <p:cNvSpPr>
                <a:spLocks noChangeShapeType="1"/>
              </p:cNvSpPr>
              <p:nvPr/>
            </p:nvSpPr>
            <p:spPr bwMode="auto">
              <a:xfrm>
                <a:off x="2592" y="1584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" name="Line 87"/>
              <p:cNvSpPr>
                <a:spLocks noChangeShapeType="1"/>
              </p:cNvSpPr>
              <p:nvPr/>
            </p:nvSpPr>
            <p:spPr bwMode="auto">
              <a:xfrm>
                <a:off x="2784" y="1584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73" name="Rectangle 88"/>
            <p:cNvSpPr>
              <a:spLocks noChangeArrowheads="1"/>
            </p:cNvSpPr>
            <p:nvPr/>
          </p:nvSpPr>
          <p:spPr bwMode="auto">
            <a:xfrm rot="5400000">
              <a:off x="2191444" y="23431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4" name="Rectangle 90"/>
            <p:cNvSpPr>
              <a:spLocks noChangeArrowheads="1"/>
            </p:cNvSpPr>
            <p:nvPr/>
          </p:nvSpPr>
          <p:spPr bwMode="auto">
            <a:xfrm rot="5400000">
              <a:off x="2191444" y="21907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5" name="Rectangle 89"/>
            <p:cNvSpPr>
              <a:spLocks noChangeArrowheads="1"/>
            </p:cNvSpPr>
            <p:nvPr/>
          </p:nvSpPr>
          <p:spPr bwMode="auto">
            <a:xfrm rot="5400000">
              <a:off x="2648644" y="23431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6" name="Rectangle 91"/>
            <p:cNvSpPr>
              <a:spLocks noChangeArrowheads="1"/>
            </p:cNvSpPr>
            <p:nvPr/>
          </p:nvSpPr>
          <p:spPr bwMode="auto">
            <a:xfrm rot="5400000">
              <a:off x="2648644" y="21907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7" name="Rectangle 95"/>
            <p:cNvSpPr>
              <a:spLocks noChangeArrowheads="1"/>
            </p:cNvSpPr>
            <p:nvPr/>
          </p:nvSpPr>
          <p:spPr bwMode="auto">
            <a:xfrm rot="2700000">
              <a:off x="2902198" y="231135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" name="Line 100"/>
            <p:cNvSpPr>
              <a:spLocks noChangeShapeType="1"/>
            </p:cNvSpPr>
            <p:nvPr/>
          </p:nvSpPr>
          <p:spPr bwMode="auto">
            <a:xfrm flipH="1" flipV="1">
              <a:off x="702784" y="3219406"/>
              <a:ext cx="228600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" name="Rectangle 101"/>
            <p:cNvSpPr>
              <a:spLocks noChangeArrowheads="1"/>
            </p:cNvSpPr>
            <p:nvPr/>
          </p:nvSpPr>
          <p:spPr bwMode="auto">
            <a:xfrm rot="5400000">
              <a:off x="1665312" y="3143206"/>
              <a:ext cx="152400" cy="1524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0" name="Line 102"/>
            <p:cNvSpPr>
              <a:spLocks noChangeShapeType="1"/>
            </p:cNvSpPr>
            <p:nvPr/>
          </p:nvSpPr>
          <p:spPr bwMode="auto">
            <a:xfrm>
              <a:off x="1665312" y="3143206"/>
              <a:ext cx="1524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" name="Line 106"/>
            <p:cNvSpPr>
              <a:spLocks noChangeShapeType="1"/>
            </p:cNvSpPr>
            <p:nvPr/>
          </p:nvSpPr>
          <p:spPr bwMode="auto">
            <a:xfrm rot="16200000" flipH="1" flipV="1">
              <a:off x="1589112" y="3905206"/>
              <a:ext cx="0" cy="304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" name="Rectangle 96"/>
            <p:cNvSpPr>
              <a:spLocks noChangeArrowheads="1"/>
            </p:cNvSpPr>
            <p:nvPr/>
          </p:nvSpPr>
          <p:spPr bwMode="auto">
            <a:xfrm>
              <a:off x="1665312" y="50482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3" name="Rectangle 97"/>
            <p:cNvSpPr>
              <a:spLocks noChangeArrowheads="1"/>
            </p:cNvSpPr>
            <p:nvPr/>
          </p:nvSpPr>
          <p:spPr bwMode="auto">
            <a:xfrm>
              <a:off x="1665312" y="45910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4" name="Rectangle 103"/>
            <p:cNvSpPr>
              <a:spLocks noChangeArrowheads="1"/>
            </p:cNvSpPr>
            <p:nvPr/>
          </p:nvSpPr>
          <p:spPr bwMode="auto">
            <a:xfrm>
              <a:off x="1665312" y="3981406"/>
              <a:ext cx="152400" cy="1524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5" name="Line 104"/>
            <p:cNvSpPr>
              <a:spLocks noChangeShapeType="1"/>
            </p:cNvSpPr>
            <p:nvPr/>
          </p:nvSpPr>
          <p:spPr bwMode="auto">
            <a:xfrm rot="16200000" flipV="1">
              <a:off x="1665312" y="3981406"/>
              <a:ext cx="1524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6" name="Rectangle 105"/>
            <p:cNvSpPr>
              <a:spLocks noChangeArrowheads="1"/>
            </p:cNvSpPr>
            <p:nvPr/>
          </p:nvSpPr>
          <p:spPr bwMode="auto">
            <a:xfrm>
              <a:off x="1665312" y="42862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rgbClr val="FF66FF"/>
                </a:gs>
                <a:gs pos="50000">
                  <a:schemeClr val="bg1"/>
                </a:gs>
                <a:gs pos="100000">
                  <a:srgbClr val="FF66FF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7" name="AutoShape 107"/>
            <p:cNvSpPr>
              <a:spLocks noChangeArrowheads="1"/>
            </p:cNvSpPr>
            <p:nvPr/>
          </p:nvSpPr>
          <p:spPr bwMode="auto">
            <a:xfrm rot="10800000">
              <a:off x="1284312" y="3981406"/>
              <a:ext cx="152400" cy="152400"/>
            </a:xfrm>
            <a:prstGeom prst="flowChartDelay">
              <a:avLst/>
            </a:prstGeom>
            <a:gradFill rotWithShape="1">
              <a:gsLst>
                <a:gs pos="0">
                  <a:srgbClr val="00CC00"/>
                </a:gs>
                <a:gs pos="50000">
                  <a:srgbClr val="99FF99"/>
                </a:gs>
                <a:gs pos="100000">
                  <a:srgbClr val="00CC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88" name="Group 110"/>
            <p:cNvGrpSpPr>
              <a:grpSpLocks/>
            </p:cNvGrpSpPr>
            <p:nvPr/>
          </p:nvGrpSpPr>
          <p:grpSpPr bwMode="auto">
            <a:xfrm rot="16200000">
              <a:off x="1633562" y="3606756"/>
              <a:ext cx="228600" cy="215900"/>
              <a:chOff x="2112" y="1564"/>
              <a:chExt cx="144" cy="136"/>
            </a:xfrm>
          </p:grpSpPr>
          <p:sp>
            <p:nvSpPr>
              <p:cNvPr id="210" name="Rectangle 111"/>
              <p:cNvSpPr>
                <a:spLocks noChangeArrowheads="1"/>
              </p:cNvSpPr>
              <p:nvPr/>
            </p:nvSpPr>
            <p:spPr bwMode="auto">
              <a:xfrm>
                <a:off x="2112" y="1584"/>
                <a:ext cx="144" cy="96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50000">
                    <a:srgbClr val="FFFFCC"/>
                  </a:gs>
                  <a:gs pos="100000">
                    <a:srgbClr val="FFFF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1" name="Line 112"/>
              <p:cNvSpPr>
                <a:spLocks noChangeShapeType="1"/>
              </p:cNvSpPr>
              <p:nvPr/>
            </p:nvSpPr>
            <p:spPr bwMode="auto">
              <a:xfrm>
                <a:off x="2112" y="156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" name="Line 113"/>
              <p:cNvSpPr>
                <a:spLocks noChangeShapeType="1"/>
              </p:cNvSpPr>
              <p:nvPr/>
            </p:nvSpPr>
            <p:spPr bwMode="auto">
              <a:xfrm>
                <a:off x="2112" y="170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89" name="Line 115"/>
            <p:cNvSpPr>
              <a:spLocks noChangeShapeType="1"/>
            </p:cNvSpPr>
            <p:nvPr/>
          </p:nvSpPr>
          <p:spPr bwMode="auto">
            <a:xfrm flipH="1">
              <a:off x="2946648" y="5396398"/>
              <a:ext cx="205740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0" name="Rectangle 114"/>
            <p:cNvSpPr>
              <a:spLocks noChangeArrowheads="1"/>
            </p:cNvSpPr>
            <p:nvPr/>
          </p:nvSpPr>
          <p:spPr bwMode="auto">
            <a:xfrm rot="18900000">
              <a:off x="2889498" y="321305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91" name="Group 121"/>
            <p:cNvGrpSpPr>
              <a:grpSpLocks/>
            </p:cNvGrpSpPr>
            <p:nvPr/>
          </p:nvGrpSpPr>
          <p:grpSpPr bwMode="auto">
            <a:xfrm>
              <a:off x="674712" y="2978106"/>
              <a:ext cx="609600" cy="317500"/>
              <a:chOff x="528" y="2008"/>
              <a:chExt cx="384" cy="200"/>
            </a:xfrm>
          </p:grpSpPr>
          <p:sp>
            <p:nvSpPr>
              <p:cNvPr id="207" name="Line 119"/>
              <p:cNvSpPr>
                <a:spLocks noChangeShapeType="1"/>
              </p:cNvSpPr>
              <p:nvPr/>
            </p:nvSpPr>
            <p:spPr bwMode="auto">
              <a:xfrm flipH="1" flipV="1">
                <a:off x="576" y="2064"/>
                <a:ext cx="288" cy="96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" name="Rectangle 118"/>
              <p:cNvSpPr>
                <a:spLocks noChangeArrowheads="1"/>
              </p:cNvSpPr>
              <p:nvPr/>
            </p:nvSpPr>
            <p:spPr bwMode="auto">
              <a:xfrm>
                <a:off x="768" y="2112"/>
                <a:ext cx="144" cy="96"/>
              </a:xfrm>
              <a:prstGeom prst="rect">
                <a:avLst/>
              </a:prstGeom>
              <a:gradFill rotWithShape="1">
                <a:gsLst>
                  <a:gs pos="0">
                    <a:srgbClr val="FF0066"/>
                  </a:gs>
                  <a:gs pos="50000">
                    <a:schemeClr val="bg1"/>
                  </a:gs>
                  <a:gs pos="100000">
                    <a:srgbClr val="FF0066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9" name="Rectangle 120"/>
              <p:cNvSpPr>
                <a:spLocks noChangeArrowheads="1"/>
              </p:cNvSpPr>
              <p:nvPr/>
            </p:nvSpPr>
            <p:spPr bwMode="auto">
              <a:xfrm rot="6513756">
                <a:off x="504" y="2032"/>
                <a:ext cx="96" cy="48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92" name="Rectangle 122"/>
            <p:cNvSpPr>
              <a:spLocks noChangeArrowheads="1"/>
            </p:cNvSpPr>
            <p:nvPr/>
          </p:nvSpPr>
          <p:spPr bwMode="auto">
            <a:xfrm rot="5400000">
              <a:off x="1398612" y="31813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rgbClr val="FF66FF"/>
                </a:gs>
                <a:gs pos="50000">
                  <a:schemeClr val="bg1"/>
                </a:gs>
                <a:gs pos="100000">
                  <a:srgbClr val="FF66FF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" name="Rectangle 123"/>
            <p:cNvSpPr>
              <a:spLocks noChangeArrowheads="1"/>
            </p:cNvSpPr>
            <p:nvPr/>
          </p:nvSpPr>
          <p:spPr bwMode="auto">
            <a:xfrm rot="2700000">
              <a:off x="2851398" y="5383698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5" name="Line 131"/>
            <p:cNvSpPr>
              <a:spLocks noChangeShapeType="1"/>
            </p:cNvSpPr>
            <p:nvPr/>
          </p:nvSpPr>
          <p:spPr bwMode="auto">
            <a:xfrm>
              <a:off x="6999312" y="3143206"/>
              <a:ext cx="0" cy="182880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6" name="Rectangle 130"/>
            <p:cNvSpPr>
              <a:spLocks noChangeArrowheads="1"/>
            </p:cNvSpPr>
            <p:nvPr/>
          </p:nvSpPr>
          <p:spPr bwMode="auto">
            <a:xfrm rot="18900000">
              <a:off x="6897712" y="30797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7" name="Line 132"/>
            <p:cNvSpPr>
              <a:spLocks noChangeShapeType="1"/>
            </p:cNvSpPr>
            <p:nvPr/>
          </p:nvSpPr>
          <p:spPr bwMode="auto">
            <a:xfrm>
              <a:off x="5551512" y="4973593"/>
              <a:ext cx="1447800" cy="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8" name="Rectangle 125"/>
            <p:cNvSpPr>
              <a:spLocks noChangeArrowheads="1"/>
            </p:cNvSpPr>
            <p:nvPr/>
          </p:nvSpPr>
          <p:spPr bwMode="auto">
            <a:xfrm>
              <a:off x="5399112" y="4743406"/>
              <a:ext cx="609600" cy="457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9" name="Rectangle 133"/>
            <p:cNvSpPr>
              <a:spLocks noChangeArrowheads="1"/>
            </p:cNvSpPr>
            <p:nvPr/>
          </p:nvSpPr>
          <p:spPr bwMode="auto">
            <a:xfrm rot="18900000">
              <a:off x="6942162" y="49720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0" name="Line 136"/>
            <p:cNvSpPr>
              <a:spLocks noChangeShapeType="1"/>
            </p:cNvSpPr>
            <p:nvPr/>
          </p:nvSpPr>
          <p:spPr bwMode="auto">
            <a:xfrm flipH="1">
              <a:off x="6313512" y="4667206"/>
              <a:ext cx="76200" cy="30480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1" name="Line 137"/>
            <p:cNvSpPr>
              <a:spLocks noChangeShapeType="1"/>
            </p:cNvSpPr>
            <p:nvPr/>
          </p:nvSpPr>
          <p:spPr bwMode="auto">
            <a:xfrm>
              <a:off x="6389712" y="4667206"/>
              <a:ext cx="76200" cy="30480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" name="Rectangle 134"/>
            <p:cNvSpPr>
              <a:spLocks noChangeArrowheads="1"/>
            </p:cNvSpPr>
            <p:nvPr/>
          </p:nvSpPr>
          <p:spPr bwMode="auto">
            <a:xfrm rot="18900000">
              <a:off x="6427812" y="49593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3" name="Rectangle 135"/>
            <p:cNvSpPr>
              <a:spLocks noChangeArrowheads="1"/>
            </p:cNvSpPr>
            <p:nvPr/>
          </p:nvSpPr>
          <p:spPr bwMode="auto">
            <a:xfrm rot="2700000">
              <a:off x="6199212" y="496565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4" name="Rectangle 138"/>
            <p:cNvSpPr>
              <a:spLocks noChangeArrowheads="1"/>
            </p:cNvSpPr>
            <p:nvPr/>
          </p:nvSpPr>
          <p:spPr bwMode="auto">
            <a:xfrm>
              <a:off x="6313512" y="45910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5" name="Line 141"/>
            <p:cNvSpPr>
              <a:spLocks noChangeShapeType="1"/>
            </p:cNvSpPr>
            <p:nvPr/>
          </p:nvSpPr>
          <p:spPr bwMode="auto">
            <a:xfrm>
              <a:off x="6694512" y="2492896"/>
              <a:ext cx="0" cy="179331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" name="Line 144"/>
            <p:cNvSpPr>
              <a:spLocks noChangeShapeType="1"/>
            </p:cNvSpPr>
            <p:nvPr/>
          </p:nvSpPr>
          <p:spPr bwMode="auto">
            <a:xfrm>
              <a:off x="5703912" y="4286206"/>
              <a:ext cx="990600" cy="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" name="Rectangle 124"/>
            <p:cNvSpPr>
              <a:spLocks noChangeArrowheads="1"/>
            </p:cNvSpPr>
            <p:nvPr/>
          </p:nvSpPr>
          <p:spPr bwMode="auto">
            <a:xfrm>
              <a:off x="5399112" y="4057606"/>
              <a:ext cx="609600" cy="457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9" name="Line 145"/>
            <p:cNvSpPr>
              <a:spLocks noChangeShapeType="1"/>
            </p:cNvSpPr>
            <p:nvPr/>
          </p:nvSpPr>
          <p:spPr bwMode="auto">
            <a:xfrm flipH="1">
              <a:off x="6313512" y="3981406"/>
              <a:ext cx="76200" cy="30480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" name="Line 146"/>
            <p:cNvSpPr>
              <a:spLocks noChangeShapeType="1"/>
            </p:cNvSpPr>
            <p:nvPr/>
          </p:nvSpPr>
          <p:spPr bwMode="auto">
            <a:xfrm>
              <a:off x="6389712" y="3981406"/>
              <a:ext cx="76200" cy="30480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" name="Rectangle 147"/>
            <p:cNvSpPr>
              <a:spLocks noChangeArrowheads="1"/>
            </p:cNvSpPr>
            <p:nvPr/>
          </p:nvSpPr>
          <p:spPr bwMode="auto">
            <a:xfrm rot="18900000">
              <a:off x="6427812" y="42735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" name="Rectangle 148"/>
            <p:cNvSpPr>
              <a:spLocks noChangeArrowheads="1"/>
            </p:cNvSpPr>
            <p:nvPr/>
          </p:nvSpPr>
          <p:spPr bwMode="auto">
            <a:xfrm rot="2700000">
              <a:off x="6199212" y="427985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" name="Rectangle 149"/>
            <p:cNvSpPr>
              <a:spLocks noChangeArrowheads="1"/>
            </p:cNvSpPr>
            <p:nvPr/>
          </p:nvSpPr>
          <p:spPr bwMode="auto">
            <a:xfrm>
              <a:off x="6313512" y="39052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4" name="Rectangle 143"/>
            <p:cNvSpPr>
              <a:spLocks noChangeArrowheads="1"/>
            </p:cNvSpPr>
            <p:nvPr/>
          </p:nvSpPr>
          <p:spPr bwMode="auto">
            <a:xfrm rot="18900000">
              <a:off x="6637362" y="427985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5" name="Line 158"/>
            <p:cNvSpPr>
              <a:spLocks noChangeShapeType="1"/>
            </p:cNvSpPr>
            <p:nvPr/>
          </p:nvSpPr>
          <p:spPr bwMode="auto">
            <a:xfrm flipH="1" flipV="1">
              <a:off x="4637112" y="4133806"/>
              <a:ext cx="381000" cy="1524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6" name="Rectangle 157"/>
            <p:cNvSpPr>
              <a:spLocks noChangeArrowheads="1"/>
            </p:cNvSpPr>
            <p:nvPr/>
          </p:nvSpPr>
          <p:spPr bwMode="auto">
            <a:xfrm>
              <a:off x="4205312" y="4895806"/>
              <a:ext cx="228600" cy="152400"/>
            </a:xfrm>
            <a:prstGeom prst="rect">
              <a:avLst/>
            </a:prstGeom>
            <a:gradFill rotWithShape="1">
              <a:gsLst>
                <a:gs pos="0">
                  <a:srgbClr val="FF0066"/>
                </a:gs>
                <a:gs pos="50000">
                  <a:schemeClr val="bg1"/>
                </a:gs>
                <a:gs pos="100000">
                  <a:srgbClr val="FF0066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7" name="Rectangle 152"/>
            <p:cNvSpPr>
              <a:spLocks noChangeArrowheads="1"/>
            </p:cNvSpPr>
            <p:nvPr/>
          </p:nvSpPr>
          <p:spPr bwMode="auto">
            <a:xfrm>
              <a:off x="4941912" y="4222706"/>
              <a:ext cx="228600" cy="152400"/>
            </a:xfrm>
            <a:prstGeom prst="rect">
              <a:avLst/>
            </a:prstGeom>
            <a:gradFill rotWithShape="1">
              <a:gsLst>
                <a:gs pos="0">
                  <a:srgbClr val="FF0066"/>
                </a:gs>
                <a:gs pos="50000">
                  <a:schemeClr val="bg1"/>
                </a:gs>
                <a:gs pos="100000">
                  <a:srgbClr val="FF0066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8" name="Line 162"/>
            <p:cNvSpPr>
              <a:spLocks noChangeShapeType="1"/>
            </p:cNvSpPr>
            <p:nvPr/>
          </p:nvSpPr>
          <p:spPr bwMode="auto">
            <a:xfrm flipH="1" flipV="1">
              <a:off x="4637112" y="4133806"/>
              <a:ext cx="0" cy="180444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" name="Rectangle 160"/>
            <p:cNvSpPr>
              <a:spLocks noChangeArrowheads="1"/>
            </p:cNvSpPr>
            <p:nvPr/>
          </p:nvSpPr>
          <p:spPr bwMode="auto">
            <a:xfrm rot="18900000">
              <a:off x="4535512" y="406395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0" name="Line 163"/>
            <p:cNvSpPr>
              <a:spLocks noChangeShapeType="1"/>
            </p:cNvSpPr>
            <p:nvPr/>
          </p:nvSpPr>
          <p:spPr bwMode="auto">
            <a:xfrm flipH="1" flipV="1">
              <a:off x="3875112" y="4819606"/>
              <a:ext cx="0" cy="111864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1" name="Rectangle 161"/>
            <p:cNvSpPr>
              <a:spLocks noChangeArrowheads="1"/>
            </p:cNvSpPr>
            <p:nvPr/>
          </p:nvSpPr>
          <p:spPr bwMode="auto">
            <a:xfrm rot="18900000">
              <a:off x="3767162" y="47434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2" name="Rectangle 164"/>
            <p:cNvSpPr>
              <a:spLocks noChangeArrowheads="1"/>
            </p:cNvSpPr>
            <p:nvPr/>
          </p:nvSpPr>
          <p:spPr bwMode="auto">
            <a:xfrm rot="2700000">
              <a:off x="3830662" y="5332898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3" name="Rectangle 165"/>
            <p:cNvSpPr>
              <a:spLocks noChangeArrowheads="1"/>
            </p:cNvSpPr>
            <p:nvPr/>
          </p:nvSpPr>
          <p:spPr bwMode="auto">
            <a:xfrm rot="2700000">
              <a:off x="4599012" y="5332898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4" name="AutoShape 167"/>
            <p:cNvSpPr>
              <a:spLocks noChangeArrowheads="1"/>
            </p:cNvSpPr>
            <p:nvPr/>
          </p:nvSpPr>
          <p:spPr bwMode="auto">
            <a:xfrm rot="5400000">
              <a:off x="3798912" y="5853598"/>
              <a:ext cx="152400" cy="152400"/>
            </a:xfrm>
            <a:prstGeom prst="flowChartDelay">
              <a:avLst/>
            </a:prstGeom>
            <a:gradFill rotWithShape="1">
              <a:gsLst>
                <a:gs pos="0">
                  <a:srgbClr val="00CC00"/>
                </a:gs>
                <a:gs pos="50000">
                  <a:srgbClr val="99FF99"/>
                </a:gs>
                <a:gs pos="100000">
                  <a:srgbClr val="00CC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5" name="AutoShape 168"/>
            <p:cNvSpPr>
              <a:spLocks noChangeArrowheads="1"/>
            </p:cNvSpPr>
            <p:nvPr/>
          </p:nvSpPr>
          <p:spPr bwMode="auto">
            <a:xfrm rot="5400000">
              <a:off x="4560912" y="5853598"/>
              <a:ext cx="152400" cy="152400"/>
            </a:xfrm>
            <a:prstGeom prst="flowChartDelay">
              <a:avLst/>
            </a:prstGeom>
            <a:gradFill rotWithShape="1">
              <a:gsLst>
                <a:gs pos="0">
                  <a:srgbClr val="00CC00"/>
                </a:gs>
                <a:gs pos="50000">
                  <a:srgbClr val="99FF99"/>
                </a:gs>
                <a:gs pos="100000">
                  <a:srgbClr val="00CC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6" name="AutoShape 169"/>
            <p:cNvSpPr>
              <a:spLocks noChangeArrowheads="1"/>
            </p:cNvSpPr>
            <p:nvPr/>
          </p:nvSpPr>
          <p:spPr bwMode="auto">
            <a:xfrm rot="5400000">
              <a:off x="4637112" y="2990806"/>
              <a:ext cx="152400" cy="152400"/>
            </a:xfrm>
            <a:prstGeom prst="flowChartDelay">
              <a:avLst/>
            </a:prstGeom>
            <a:gradFill rotWithShape="1">
              <a:gsLst>
                <a:gs pos="0">
                  <a:srgbClr val="00CC00"/>
                </a:gs>
                <a:gs pos="50000">
                  <a:srgbClr val="99FF99"/>
                </a:gs>
                <a:gs pos="100000">
                  <a:srgbClr val="00CC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7" name="Text Box 171"/>
            <p:cNvSpPr txBox="1">
              <a:spLocks noChangeArrowheads="1"/>
            </p:cNvSpPr>
            <p:nvPr/>
          </p:nvSpPr>
          <p:spPr bwMode="auto">
            <a:xfrm>
              <a:off x="5279553" y="2762206"/>
              <a:ext cx="1236663" cy="4699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200">
                  <a:solidFill>
                    <a:srgbClr val="0000FF"/>
                  </a:solidFill>
                  <a:latin typeface="Helvetica" pitchFamily="34" charset="0"/>
                </a:rPr>
                <a:t>Mode matching</a:t>
              </a:r>
            </a:p>
            <a:p>
              <a:pPr algn="ctr"/>
              <a:r>
                <a:rPr lang="en-US" altLang="ja-JP" sz="1200">
                  <a:solidFill>
                    <a:srgbClr val="0000FF"/>
                  </a:solidFill>
                  <a:latin typeface="Helvetica" pitchFamily="34" charset="0"/>
                </a:rPr>
                <a:t>Alignment</a:t>
              </a:r>
            </a:p>
          </p:txBody>
        </p:sp>
        <p:sp>
          <p:nvSpPr>
            <p:cNvPr id="128" name="Line 173"/>
            <p:cNvSpPr>
              <a:spLocks noChangeShapeType="1"/>
            </p:cNvSpPr>
            <p:nvPr/>
          </p:nvSpPr>
          <p:spPr bwMode="auto">
            <a:xfrm flipH="1" flipV="1">
              <a:off x="5889153" y="2533606"/>
              <a:ext cx="0" cy="22860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9" name="Text Box 174"/>
            <p:cNvSpPr txBox="1">
              <a:spLocks noChangeArrowheads="1"/>
            </p:cNvSpPr>
            <p:nvPr/>
          </p:nvSpPr>
          <p:spPr bwMode="auto">
            <a:xfrm>
              <a:off x="3257851" y="1268760"/>
              <a:ext cx="1146469" cy="27699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200" dirty="0" smtClean="0">
                  <a:solidFill>
                    <a:srgbClr val="0000FF"/>
                  </a:solidFill>
                  <a:latin typeface="Helvetica" pitchFamily="34" charset="0"/>
                </a:rPr>
                <a:t>Mode Cleaner</a:t>
              </a:r>
              <a:endParaRPr lang="en-US" altLang="ja-JP" sz="1200" dirty="0">
                <a:solidFill>
                  <a:srgbClr val="0000FF"/>
                </a:solidFill>
                <a:latin typeface="Helvetica" pitchFamily="34" charset="0"/>
              </a:endParaRPr>
            </a:p>
          </p:txBody>
        </p:sp>
        <p:sp>
          <p:nvSpPr>
            <p:cNvPr id="130" name="Line 175"/>
            <p:cNvSpPr>
              <a:spLocks noChangeShapeType="1"/>
            </p:cNvSpPr>
            <p:nvPr/>
          </p:nvSpPr>
          <p:spPr bwMode="auto">
            <a:xfrm flipH="1">
              <a:off x="5399112" y="1329735"/>
              <a:ext cx="85328" cy="80540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1" name="Text Box 176"/>
            <p:cNvSpPr txBox="1">
              <a:spLocks noChangeArrowheads="1"/>
            </p:cNvSpPr>
            <p:nvPr/>
          </p:nvSpPr>
          <p:spPr bwMode="auto">
            <a:xfrm>
              <a:off x="5063065" y="1052736"/>
              <a:ext cx="1933543" cy="27699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200" dirty="0" smtClean="0">
                  <a:solidFill>
                    <a:srgbClr val="0000FF"/>
                  </a:solidFill>
                  <a:latin typeface="Helvetica" pitchFamily="34" charset="0"/>
                </a:rPr>
                <a:t>Isolator for backward </a:t>
              </a:r>
              <a:r>
                <a:rPr lang="en-US" altLang="ja-JP" sz="1200" dirty="0">
                  <a:solidFill>
                    <a:srgbClr val="0000FF"/>
                  </a:solidFill>
                  <a:latin typeface="Helvetica" pitchFamily="34" charset="0"/>
                </a:rPr>
                <a:t>light</a:t>
              </a:r>
            </a:p>
          </p:txBody>
        </p:sp>
        <p:sp>
          <p:nvSpPr>
            <p:cNvPr id="132" name="Line 177"/>
            <p:cNvSpPr>
              <a:spLocks noChangeShapeType="1"/>
            </p:cNvSpPr>
            <p:nvPr/>
          </p:nvSpPr>
          <p:spPr bwMode="auto">
            <a:xfrm>
              <a:off x="4044280" y="1545759"/>
              <a:ext cx="669032" cy="288032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" name="Text Box 178"/>
            <p:cNvSpPr txBox="1">
              <a:spLocks noChangeArrowheads="1"/>
            </p:cNvSpPr>
            <p:nvPr/>
          </p:nvSpPr>
          <p:spPr bwMode="auto">
            <a:xfrm>
              <a:off x="3202001" y="2863969"/>
              <a:ext cx="865943" cy="27699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200" dirty="0" smtClean="0">
                  <a:solidFill>
                    <a:srgbClr val="0000FF"/>
                  </a:solidFill>
                  <a:latin typeface="Helvetica" pitchFamily="34" charset="0"/>
                </a:rPr>
                <a:t>Modulator</a:t>
              </a:r>
              <a:endParaRPr lang="en-US" altLang="ja-JP" sz="1200" dirty="0">
                <a:solidFill>
                  <a:srgbClr val="0000FF"/>
                </a:solidFill>
                <a:latin typeface="Helvetica" pitchFamily="34" charset="0"/>
              </a:endParaRPr>
            </a:p>
          </p:txBody>
        </p:sp>
        <p:sp>
          <p:nvSpPr>
            <p:cNvPr id="134" name="Line 179"/>
            <p:cNvSpPr>
              <a:spLocks noChangeShapeType="1"/>
            </p:cNvSpPr>
            <p:nvPr/>
          </p:nvSpPr>
          <p:spPr bwMode="auto">
            <a:xfrm flipV="1">
              <a:off x="3623861" y="2635369"/>
              <a:ext cx="228600" cy="22860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5" name="Text Box 180"/>
            <p:cNvSpPr txBox="1">
              <a:spLocks noChangeArrowheads="1"/>
            </p:cNvSpPr>
            <p:nvPr/>
          </p:nvSpPr>
          <p:spPr bwMode="auto">
            <a:xfrm>
              <a:off x="1379984" y="1484784"/>
              <a:ext cx="1428596" cy="27699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200" dirty="0" smtClean="0">
                  <a:solidFill>
                    <a:srgbClr val="0000FF"/>
                  </a:solidFill>
                  <a:latin typeface="Helvetica" pitchFamily="34" charset="0"/>
                </a:rPr>
                <a:t>Pre Mode Cleaner</a:t>
              </a:r>
              <a:endParaRPr lang="en-US" altLang="ja-JP" sz="1200" dirty="0">
                <a:solidFill>
                  <a:srgbClr val="0000FF"/>
                </a:solidFill>
                <a:latin typeface="Helvetica" pitchFamily="34" charset="0"/>
              </a:endParaRPr>
            </a:p>
          </p:txBody>
        </p:sp>
        <p:sp>
          <p:nvSpPr>
            <p:cNvPr id="136" name="Line 181"/>
            <p:cNvSpPr>
              <a:spLocks noChangeShapeType="1"/>
            </p:cNvSpPr>
            <p:nvPr/>
          </p:nvSpPr>
          <p:spPr bwMode="auto">
            <a:xfrm>
              <a:off x="2274912" y="1771606"/>
              <a:ext cx="76200" cy="38100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7" name="AutoShape 183"/>
            <p:cNvSpPr>
              <a:spLocks noChangeArrowheads="1"/>
            </p:cNvSpPr>
            <p:nvPr/>
          </p:nvSpPr>
          <p:spPr bwMode="auto">
            <a:xfrm>
              <a:off x="6161112" y="2305006"/>
              <a:ext cx="152400" cy="152400"/>
            </a:xfrm>
            <a:prstGeom prst="flowChartDelay">
              <a:avLst/>
            </a:prstGeom>
            <a:gradFill rotWithShape="1">
              <a:gsLst>
                <a:gs pos="0">
                  <a:srgbClr val="00CC00"/>
                </a:gs>
                <a:gs pos="50000">
                  <a:srgbClr val="99FF99"/>
                </a:gs>
                <a:gs pos="100000">
                  <a:srgbClr val="00CC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8" name="Text Box 184"/>
            <p:cNvSpPr txBox="1">
              <a:spLocks noChangeArrowheads="1"/>
            </p:cNvSpPr>
            <p:nvPr/>
          </p:nvSpPr>
          <p:spPr bwMode="auto">
            <a:xfrm>
              <a:off x="5611837" y="1636668"/>
              <a:ext cx="1595438" cy="2873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200">
                  <a:solidFill>
                    <a:srgbClr val="0000FF"/>
                  </a:solidFill>
                  <a:latin typeface="Helvetica" pitchFamily="34" charset="0"/>
                </a:rPr>
                <a:t>Intensity stabilization</a:t>
              </a:r>
            </a:p>
          </p:txBody>
        </p:sp>
        <p:sp>
          <p:nvSpPr>
            <p:cNvPr id="139" name="Text Box 186"/>
            <p:cNvSpPr txBox="1">
              <a:spLocks noChangeArrowheads="1"/>
            </p:cNvSpPr>
            <p:nvPr/>
          </p:nvSpPr>
          <p:spPr bwMode="auto">
            <a:xfrm>
              <a:off x="666786" y="5353006"/>
              <a:ext cx="1361270" cy="27699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200" dirty="0" smtClean="0">
                  <a:solidFill>
                    <a:srgbClr val="0000FF"/>
                  </a:solidFill>
                  <a:latin typeface="Helvetica" pitchFamily="34" charset="0"/>
                </a:rPr>
                <a:t>Reference Cavity</a:t>
              </a:r>
              <a:endParaRPr lang="en-US" altLang="ja-JP" sz="1200" dirty="0">
                <a:solidFill>
                  <a:srgbClr val="0000FF"/>
                </a:solidFill>
                <a:latin typeface="Helvetica" pitchFamily="34" charset="0"/>
              </a:endParaRPr>
            </a:p>
          </p:txBody>
        </p:sp>
        <p:sp>
          <p:nvSpPr>
            <p:cNvPr id="140" name="Line 187"/>
            <p:cNvSpPr>
              <a:spLocks noChangeShapeType="1"/>
            </p:cNvSpPr>
            <p:nvPr/>
          </p:nvSpPr>
          <p:spPr bwMode="auto">
            <a:xfrm flipV="1">
              <a:off x="979512" y="4802143"/>
              <a:ext cx="533400" cy="53340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1" name="Text Box 188"/>
            <p:cNvSpPr txBox="1">
              <a:spLocks noChangeArrowheads="1"/>
            </p:cNvSpPr>
            <p:nvPr/>
          </p:nvSpPr>
          <p:spPr bwMode="auto">
            <a:xfrm>
              <a:off x="5170512" y="5759935"/>
              <a:ext cx="939800" cy="2873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200">
                  <a:solidFill>
                    <a:srgbClr val="0000FF"/>
                  </a:solidFill>
                  <a:latin typeface="Helvetica" pitchFamily="34" charset="0"/>
                </a:rPr>
                <a:t>Phase lock</a:t>
              </a:r>
            </a:p>
          </p:txBody>
        </p:sp>
        <p:sp>
          <p:nvSpPr>
            <p:cNvPr id="142" name="Line 189"/>
            <p:cNvSpPr>
              <a:spLocks noChangeShapeType="1"/>
            </p:cNvSpPr>
            <p:nvPr/>
          </p:nvSpPr>
          <p:spPr bwMode="auto">
            <a:xfrm flipH="1">
              <a:off x="4789512" y="5912335"/>
              <a:ext cx="304800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" name="Text Box 190"/>
            <p:cNvSpPr txBox="1">
              <a:spLocks noChangeArrowheads="1"/>
            </p:cNvSpPr>
            <p:nvPr/>
          </p:nvSpPr>
          <p:spPr bwMode="auto">
            <a:xfrm>
              <a:off x="5340424" y="4133806"/>
              <a:ext cx="69762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600" dirty="0">
                  <a:latin typeface="Helvetica" pitchFamily="34" charset="0"/>
                </a:rPr>
                <a:t>Laser</a:t>
              </a:r>
            </a:p>
          </p:txBody>
        </p:sp>
        <p:sp>
          <p:nvSpPr>
            <p:cNvPr id="144" name="Text Box 191"/>
            <p:cNvSpPr txBox="1">
              <a:spLocks noChangeArrowheads="1"/>
            </p:cNvSpPr>
            <p:nvPr/>
          </p:nvSpPr>
          <p:spPr bwMode="auto">
            <a:xfrm>
              <a:off x="5340424" y="4819606"/>
              <a:ext cx="69762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600">
                  <a:latin typeface="Helvetica" pitchFamily="34" charset="0"/>
                </a:rPr>
                <a:t>Laser</a:t>
              </a:r>
            </a:p>
          </p:txBody>
        </p:sp>
        <p:sp>
          <p:nvSpPr>
            <p:cNvPr id="145" name="Oval 192"/>
            <p:cNvSpPr>
              <a:spLocks noChangeArrowheads="1"/>
            </p:cNvSpPr>
            <p:nvPr/>
          </p:nvSpPr>
          <p:spPr bwMode="auto">
            <a:xfrm>
              <a:off x="6542112" y="3676606"/>
              <a:ext cx="304800" cy="76200"/>
            </a:xfrm>
            <a:prstGeom prst="ellipse">
              <a:avLst/>
            </a:prstGeom>
            <a:gradFill rotWithShape="1">
              <a:gsLst>
                <a:gs pos="0">
                  <a:srgbClr val="00FFFF"/>
                </a:gs>
                <a:gs pos="50000">
                  <a:schemeClr val="bg1"/>
                </a:gs>
                <a:gs pos="100000">
                  <a:srgbClr val="00FFFF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6" name="Oval 193"/>
            <p:cNvSpPr>
              <a:spLocks noChangeArrowheads="1"/>
            </p:cNvSpPr>
            <p:nvPr/>
          </p:nvSpPr>
          <p:spPr bwMode="auto">
            <a:xfrm>
              <a:off x="6542112" y="3371806"/>
              <a:ext cx="304800" cy="76200"/>
            </a:xfrm>
            <a:prstGeom prst="ellipse">
              <a:avLst/>
            </a:prstGeom>
            <a:gradFill rotWithShape="1">
              <a:gsLst>
                <a:gs pos="0">
                  <a:srgbClr val="00FFFF"/>
                </a:gs>
                <a:gs pos="50000">
                  <a:schemeClr val="bg1"/>
                </a:gs>
                <a:gs pos="100000">
                  <a:srgbClr val="00FFFF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7" name="Oval 194"/>
            <p:cNvSpPr>
              <a:spLocks noChangeArrowheads="1"/>
            </p:cNvSpPr>
            <p:nvPr/>
          </p:nvSpPr>
          <p:spPr bwMode="auto">
            <a:xfrm>
              <a:off x="6846912" y="3735343"/>
              <a:ext cx="304800" cy="76200"/>
            </a:xfrm>
            <a:prstGeom prst="ellipse">
              <a:avLst/>
            </a:prstGeom>
            <a:gradFill rotWithShape="1">
              <a:gsLst>
                <a:gs pos="0">
                  <a:srgbClr val="00FFFF"/>
                </a:gs>
                <a:gs pos="50000">
                  <a:schemeClr val="bg1"/>
                </a:gs>
                <a:gs pos="100000">
                  <a:srgbClr val="00FFFF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8" name="Oval 195"/>
            <p:cNvSpPr>
              <a:spLocks noChangeArrowheads="1"/>
            </p:cNvSpPr>
            <p:nvPr/>
          </p:nvSpPr>
          <p:spPr bwMode="auto">
            <a:xfrm>
              <a:off x="6846912" y="4040143"/>
              <a:ext cx="304800" cy="76200"/>
            </a:xfrm>
            <a:prstGeom prst="ellipse">
              <a:avLst/>
            </a:prstGeom>
            <a:gradFill rotWithShape="1">
              <a:gsLst>
                <a:gs pos="0">
                  <a:srgbClr val="00FFFF"/>
                </a:gs>
                <a:gs pos="50000">
                  <a:schemeClr val="bg1"/>
                </a:gs>
                <a:gs pos="100000">
                  <a:srgbClr val="00FFFF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9" name="Rectangle 42"/>
            <p:cNvSpPr>
              <a:spLocks noChangeArrowheads="1"/>
            </p:cNvSpPr>
            <p:nvPr/>
          </p:nvSpPr>
          <p:spPr bwMode="auto">
            <a:xfrm>
              <a:off x="372616" y="1772816"/>
              <a:ext cx="609600" cy="39655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0" name="Text Box 45"/>
            <p:cNvSpPr txBox="1">
              <a:spLocks noChangeArrowheads="1"/>
            </p:cNvSpPr>
            <p:nvPr/>
          </p:nvSpPr>
          <p:spPr bwMode="auto">
            <a:xfrm>
              <a:off x="361632" y="1815553"/>
              <a:ext cx="63190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Helvetica" pitchFamily="34" charset="0"/>
                </a:rPr>
                <a:t>Laser</a:t>
              </a:r>
            </a:p>
          </p:txBody>
        </p:sp>
        <p:sp>
          <p:nvSpPr>
            <p:cNvPr id="151" name="Text Box 200"/>
            <p:cNvSpPr txBox="1">
              <a:spLocks noChangeArrowheads="1"/>
            </p:cNvSpPr>
            <p:nvPr/>
          </p:nvSpPr>
          <p:spPr bwMode="auto">
            <a:xfrm>
              <a:off x="4792687" y="3963943"/>
              <a:ext cx="530225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200">
                  <a:latin typeface="Helvetica" pitchFamily="34" charset="0"/>
                </a:rPr>
                <a:t>AOM</a:t>
              </a:r>
            </a:p>
          </p:txBody>
        </p:sp>
        <p:sp>
          <p:nvSpPr>
            <p:cNvPr id="152" name="Text Box 201"/>
            <p:cNvSpPr txBox="1">
              <a:spLocks noChangeArrowheads="1"/>
            </p:cNvSpPr>
            <p:nvPr/>
          </p:nvSpPr>
          <p:spPr bwMode="auto">
            <a:xfrm>
              <a:off x="4027512" y="4649743"/>
              <a:ext cx="530225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200">
                  <a:latin typeface="Helvetica" pitchFamily="34" charset="0"/>
                </a:rPr>
                <a:t>AOM</a:t>
              </a:r>
            </a:p>
          </p:txBody>
        </p:sp>
        <p:sp>
          <p:nvSpPr>
            <p:cNvPr id="153" name="Text Box 202"/>
            <p:cNvSpPr txBox="1">
              <a:spLocks noChangeArrowheads="1"/>
            </p:cNvSpPr>
            <p:nvPr/>
          </p:nvSpPr>
          <p:spPr bwMode="auto">
            <a:xfrm>
              <a:off x="903312" y="2897143"/>
              <a:ext cx="530225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200">
                  <a:latin typeface="Helvetica" pitchFamily="34" charset="0"/>
                </a:rPr>
                <a:t>AOM</a:t>
              </a:r>
            </a:p>
          </p:txBody>
        </p:sp>
        <p:sp>
          <p:nvSpPr>
            <p:cNvPr id="154" name="Text Box 203"/>
            <p:cNvSpPr txBox="1">
              <a:spLocks noChangeArrowheads="1"/>
            </p:cNvSpPr>
            <p:nvPr/>
          </p:nvSpPr>
          <p:spPr bwMode="auto">
            <a:xfrm>
              <a:off x="1817712" y="3582943"/>
              <a:ext cx="631825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200">
                  <a:latin typeface="Helvetica" pitchFamily="34" charset="0"/>
                </a:rPr>
                <a:t>EOPM</a:t>
              </a:r>
            </a:p>
          </p:txBody>
        </p:sp>
        <p:sp>
          <p:nvSpPr>
            <p:cNvPr id="156" name="Text Box 232"/>
            <p:cNvSpPr txBox="1">
              <a:spLocks noChangeArrowheads="1"/>
            </p:cNvSpPr>
            <p:nvPr/>
          </p:nvSpPr>
          <p:spPr bwMode="auto">
            <a:xfrm>
              <a:off x="6265887" y="5429206"/>
              <a:ext cx="1181100" cy="28733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200">
                  <a:solidFill>
                    <a:srgbClr val="0000FF"/>
                  </a:solidFill>
                  <a:latin typeface="Helvetica" pitchFamily="34" charset="0"/>
                </a:rPr>
                <a:t>Mode cleaning</a:t>
              </a:r>
            </a:p>
          </p:txBody>
        </p:sp>
        <p:sp>
          <p:nvSpPr>
            <p:cNvPr id="157" name="Line 233"/>
            <p:cNvSpPr>
              <a:spLocks noChangeShapeType="1"/>
            </p:cNvSpPr>
            <p:nvPr/>
          </p:nvSpPr>
          <p:spPr bwMode="auto">
            <a:xfrm flipH="1" flipV="1">
              <a:off x="6465912" y="5183143"/>
              <a:ext cx="152400" cy="22860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158" name="Group 234"/>
            <p:cNvGrpSpPr>
              <a:grpSpLocks/>
            </p:cNvGrpSpPr>
            <p:nvPr/>
          </p:nvGrpSpPr>
          <p:grpSpPr bwMode="auto">
            <a:xfrm rot="16200000">
              <a:off x="6580212" y="3894093"/>
              <a:ext cx="228600" cy="215900"/>
              <a:chOff x="2112" y="1564"/>
              <a:chExt cx="144" cy="136"/>
            </a:xfrm>
          </p:grpSpPr>
          <p:sp>
            <p:nvSpPr>
              <p:cNvPr id="200" name="Rectangle 235"/>
              <p:cNvSpPr>
                <a:spLocks noChangeArrowheads="1"/>
              </p:cNvSpPr>
              <p:nvPr/>
            </p:nvSpPr>
            <p:spPr bwMode="auto">
              <a:xfrm>
                <a:off x="2112" y="1584"/>
                <a:ext cx="144" cy="96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50000">
                    <a:srgbClr val="FFFFCC"/>
                  </a:gs>
                  <a:gs pos="100000">
                    <a:srgbClr val="FFFF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1" name="Line 236"/>
              <p:cNvSpPr>
                <a:spLocks noChangeShapeType="1"/>
              </p:cNvSpPr>
              <p:nvPr/>
            </p:nvSpPr>
            <p:spPr bwMode="auto">
              <a:xfrm>
                <a:off x="2112" y="156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2" name="Line 237"/>
              <p:cNvSpPr>
                <a:spLocks noChangeShapeType="1"/>
              </p:cNvSpPr>
              <p:nvPr/>
            </p:nvSpPr>
            <p:spPr bwMode="auto">
              <a:xfrm>
                <a:off x="2112" y="170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59" name="Group 238"/>
            <p:cNvGrpSpPr>
              <a:grpSpLocks/>
            </p:cNvGrpSpPr>
            <p:nvPr/>
          </p:nvGrpSpPr>
          <p:grpSpPr bwMode="auto">
            <a:xfrm rot="16200000">
              <a:off x="6885012" y="4503693"/>
              <a:ext cx="228600" cy="215900"/>
              <a:chOff x="2112" y="1564"/>
              <a:chExt cx="144" cy="136"/>
            </a:xfrm>
          </p:grpSpPr>
          <p:sp>
            <p:nvSpPr>
              <p:cNvPr id="197" name="Rectangle 239"/>
              <p:cNvSpPr>
                <a:spLocks noChangeArrowheads="1"/>
              </p:cNvSpPr>
              <p:nvPr/>
            </p:nvSpPr>
            <p:spPr bwMode="auto">
              <a:xfrm>
                <a:off x="2112" y="1584"/>
                <a:ext cx="144" cy="96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50000">
                    <a:srgbClr val="FFFFCC"/>
                  </a:gs>
                  <a:gs pos="100000">
                    <a:srgbClr val="FFFF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8" name="Line 240"/>
              <p:cNvSpPr>
                <a:spLocks noChangeShapeType="1"/>
              </p:cNvSpPr>
              <p:nvPr/>
            </p:nvSpPr>
            <p:spPr bwMode="auto">
              <a:xfrm>
                <a:off x="2112" y="156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9" name="Line 241"/>
              <p:cNvSpPr>
                <a:spLocks noChangeShapeType="1"/>
              </p:cNvSpPr>
              <p:nvPr/>
            </p:nvSpPr>
            <p:spPr bwMode="auto">
              <a:xfrm>
                <a:off x="2112" y="170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60" name="Text Box 272"/>
            <p:cNvSpPr txBox="1">
              <a:spLocks noChangeArrowheads="1"/>
            </p:cNvSpPr>
            <p:nvPr/>
          </p:nvSpPr>
          <p:spPr bwMode="auto">
            <a:xfrm>
              <a:off x="3740175" y="3219406"/>
              <a:ext cx="1479550" cy="4699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200">
                  <a:solidFill>
                    <a:srgbClr val="0000FF"/>
                  </a:solidFill>
                  <a:latin typeface="Helvetica" pitchFamily="34" charset="0"/>
                </a:rPr>
                <a:t>Beam shutter</a:t>
              </a:r>
            </a:p>
            <a:p>
              <a:pPr algn="ctr"/>
              <a:r>
                <a:rPr lang="en-US" altLang="ja-JP" sz="1200">
                  <a:solidFill>
                    <a:srgbClr val="0000FF"/>
                  </a:solidFill>
                  <a:latin typeface="Helvetica" pitchFamily="34" charset="0"/>
                </a:rPr>
                <a:t>Variable attenuator</a:t>
              </a:r>
            </a:p>
          </p:txBody>
        </p:sp>
        <p:sp>
          <p:nvSpPr>
            <p:cNvPr id="161" name="Line 273"/>
            <p:cNvSpPr>
              <a:spLocks noChangeShapeType="1"/>
            </p:cNvSpPr>
            <p:nvPr/>
          </p:nvSpPr>
          <p:spPr bwMode="auto">
            <a:xfrm flipV="1">
              <a:off x="4408512" y="2592343"/>
              <a:ext cx="76200" cy="60960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2" name="Text Box 277"/>
            <p:cNvSpPr txBox="1">
              <a:spLocks noChangeArrowheads="1"/>
            </p:cNvSpPr>
            <p:nvPr/>
          </p:nvSpPr>
          <p:spPr bwMode="auto">
            <a:xfrm>
              <a:off x="6948264" y="1988840"/>
              <a:ext cx="333375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600" dirty="0">
                  <a:latin typeface="Helvetica" pitchFamily="34" charset="0"/>
                </a:rPr>
                <a:t>PR2</a:t>
              </a:r>
            </a:p>
          </p:txBody>
        </p:sp>
        <p:sp>
          <p:nvSpPr>
            <p:cNvPr id="163" name="Text Box 278"/>
            <p:cNvSpPr txBox="1">
              <a:spLocks noChangeArrowheads="1"/>
            </p:cNvSpPr>
            <p:nvPr/>
          </p:nvSpPr>
          <p:spPr bwMode="auto">
            <a:xfrm>
              <a:off x="6804248" y="2464324"/>
              <a:ext cx="333375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600" dirty="0">
                  <a:latin typeface="Helvetica" pitchFamily="34" charset="0"/>
                </a:rPr>
                <a:t>PR3</a:t>
              </a:r>
            </a:p>
          </p:txBody>
        </p:sp>
        <p:sp>
          <p:nvSpPr>
            <p:cNvPr id="164" name="Text Box 279"/>
            <p:cNvSpPr txBox="1">
              <a:spLocks noChangeArrowheads="1"/>
            </p:cNvSpPr>
            <p:nvPr/>
          </p:nvSpPr>
          <p:spPr bwMode="auto">
            <a:xfrm>
              <a:off x="6588224" y="1988840"/>
              <a:ext cx="352425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600" dirty="0">
                  <a:latin typeface="Helvetica" pitchFamily="34" charset="0"/>
                </a:rPr>
                <a:t>PRM</a:t>
              </a:r>
            </a:p>
          </p:txBody>
        </p:sp>
        <p:sp>
          <p:nvSpPr>
            <p:cNvPr id="165" name="Text Box 280"/>
            <p:cNvSpPr txBox="1">
              <a:spLocks noChangeArrowheads="1"/>
            </p:cNvSpPr>
            <p:nvPr/>
          </p:nvSpPr>
          <p:spPr bwMode="auto">
            <a:xfrm>
              <a:off x="7427937" y="2179593"/>
              <a:ext cx="285750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600">
                  <a:latin typeface="Helvetica" pitchFamily="34" charset="0"/>
                </a:rPr>
                <a:t>BS</a:t>
              </a:r>
            </a:p>
          </p:txBody>
        </p:sp>
        <p:sp>
          <p:nvSpPr>
            <p:cNvPr id="166" name="Text Box 281"/>
            <p:cNvSpPr txBox="1">
              <a:spLocks noChangeArrowheads="1"/>
            </p:cNvSpPr>
            <p:nvPr/>
          </p:nvSpPr>
          <p:spPr bwMode="auto">
            <a:xfrm>
              <a:off x="7504137" y="1906543"/>
              <a:ext cx="346075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600">
                  <a:latin typeface="Helvetica" pitchFamily="34" charset="0"/>
                </a:rPr>
                <a:t>ITMy</a:t>
              </a:r>
            </a:p>
          </p:txBody>
        </p:sp>
        <p:sp>
          <p:nvSpPr>
            <p:cNvPr id="167" name="Text Box 282"/>
            <p:cNvSpPr txBox="1">
              <a:spLocks noChangeArrowheads="1"/>
            </p:cNvSpPr>
            <p:nvPr/>
          </p:nvSpPr>
          <p:spPr bwMode="auto">
            <a:xfrm>
              <a:off x="7504137" y="1341393"/>
              <a:ext cx="377825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600">
                  <a:latin typeface="Helvetica" pitchFamily="34" charset="0"/>
                </a:rPr>
                <a:t>ETMy</a:t>
              </a:r>
            </a:p>
          </p:txBody>
        </p:sp>
        <p:sp>
          <p:nvSpPr>
            <p:cNvPr id="168" name="Text Box 283"/>
            <p:cNvSpPr txBox="1">
              <a:spLocks noChangeArrowheads="1"/>
            </p:cNvSpPr>
            <p:nvPr/>
          </p:nvSpPr>
          <p:spPr bwMode="auto">
            <a:xfrm>
              <a:off x="7732737" y="2135143"/>
              <a:ext cx="347663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600">
                  <a:latin typeface="Helvetica" pitchFamily="34" charset="0"/>
                </a:rPr>
                <a:t>ITMx</a:t>
              </a:r>
            </a:p>
          </p:txBody>
        </p:sp>
        <p:sp>
          <p:nvSpPr>
            <p:cNvPr id="169" name="Text Box 284"/>
            <p:cNvSpPr txBox="1">
              <a:spLocks noChangeArrowheads="1"/>
            </p:cNvSpPr>
            <p:nvPr/>
          </p:nvSpPr>
          <p:spPr bwMode="auto">
            <a:xfrm>
              <a:off x="8342337" y="2135143"/>
              <a:ext cx="379413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600">
                  <a:latin typeface="Helvetica" pitchFamily="34" charset="0"/>
                </a:rPr>
                <a:t>ETMx</a:t>
              </a:r>
            </a:p>
          </p:txBody>
        </p:sp>
        <p:sp>
          <p:nvSpPr>
            <p:cNvPr id="170" name="Text Box 285"/>
            <p:cNvSpPr txBox="1">
              <a:spLocks noChangeArrowheads="1"/>
            </p:cNvSpPr>
            <p:nvPr/>
          </p:nvSpPr>
          <p:spPr bwMode="auto">
            <a:xfrm>
              <a:off x="7241058" y="2888651"/>
              <a:ext cx="333375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600" dirty="0">
                  <a:latin typeface="Helvetica" pitchFamily="34" charset="0"/>
                </a:rPr>
                <a:t>SR3</a:t>
              </a:r>
            </a:p>
          </p:txBody>
        </p:sp>
        <p:sp>
          <p:nvSpPr>
            <p:cNvPr id="171" name="Rectangle 288"/>
            <p:cNvSpPr>
              <a:spLocks noChangeArrowheads="1"/>
            </p:cNvSpPr>
            <p:nvPr/>
          </p:nvSpPr>
          <p:spPr bwMode="auto">
            <a:xfrm>
              <a:off x="6465912" y="2058943"/>
              <a:ext cx="76200" cy="304800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chemeClr val="bg1"/>
                </a:gs>
                <a:gs pos="100000">
                  <a:srgbClr val="660066"/>
                </a:gs>
              </a:gsLst>
              <a:lin ang="5400000" scaled="1"/>
            </a:gradFill>
            <a:ln w="6350">
              <a:solidFill>
                <a:srgbClr val="66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2" name="Text Box 286"/>
            <p:cNvSpPr txBox="1">
              <a:spLocks noChangeArrowheads="1"/>
            </p:cNvSpPr>
            <p:nvPr/>
          </p:nvSpPr>
          <p:spPr bwMode="auto">
            <a:xfrm>
              <a:off x="7656537" y="2560593"/>
              <a:ext cx="333375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600">
                  <a:latin typeface="Helvetica" pitchFamily="34" charset="0"/>
                </a:rPr>
                <a:t>SR2</a:t>
              </a:r>
            </a:p>
          </p:txBody>
        </p:sp>
        <p:sp>
          <p:nvSpPr>
            <p:cNvPr id="173" name="Text Box 287"/>
            <p:cNvSpPr txBox="1">
              <a:spLocks noChangeArrowheads="1"/>
            </p:cNvSpPr>
            <p:nvPr/>
          </p:nvSpPr>
          <p:spPr bwMode="auto">
            <a:xfrm>
              <a:off x="7656537" y="2941593"/>
              <a:ext cx="352425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600">
                  <a:latin typeface="Helvetica" pitchFamily="34" charset="0"/>
                </a:rPr>
                <a:t>SRM</a:t>
              </a:r>
            </a:p>
          </p:txBody>
        </p:sp>
        <p:sp>
          <p:nvSpPr>
            <p:cNvPr id="174" name="Line 15"/>
            <p:cNvSpPr>
              <a:spLocks noChangeShapeType="1"/>
            </p:cNvSpPr>
            <p:nvPr/>
          </p:nvSpPr>
          <p:spPr bwMode="auto">
            <a:xfrm flipH="1">
              <a:off x="5780112" y="2230393"/>
              <a:ext cx="137160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5" name="Rectangle 16"/>
            <p:cNvSpPr>
              <a:spLocks noChangeArrowheads="1"/>
            </p:cNvSpPr>
            <p:nvPr/>
          </p:nvSpPr>
          <p:spPr bwMode="auto">
            <a:xfrm rot="5400000">
              <a:off x="6732612" y="2192293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6" name="Line 185"/>
            <p:cNvSpPr>
              <a:spLocks noChangeShapeType="1"/>
            </p:cNvSpPr>
            <p:nvPr/>
          </p:nvSpPr>
          <p:spPr bwMode="auto">
            <a:xfrm flipH="1">
              <a:off x="6237312" y="1925593"/>
              <a:ext cx="0" cy="38100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177" name="Group 80"/>
            <p:cNvGrpSpPr>
              <a:grpSpLocks/>
            </p:cNvGrpSpPr>
            <p:nvPr/>
          </p:nvGrpSpPr>
          <p:grpSpPr bwMode="auto">
            <a:xfrm>
              <a:off x="3974976" y="2192501"/>
              <a:ext cx="381000" cy="390428"/>
              <a:chOff x="2112" y="1564"/>
              <a:chExt cx="144" cy="136"/>
            </a:xfrm>
          </p:grpSpPr>
          <p:sp>
            <p:nvSpPr>
              <p:cNvPr id="194" name="Rectangle 77"/>
              <p:cNvSpPr>
                <a:spLocks noChangeArrowheads="1"/>
              </p:cNvSpPr>
              <p:nvPr/>
            </p:nvSpPr>
            <p:spPr bwMode="auto">
              <a:xfrm>
                <a:off x="2112" y="1584"/>
                <a:ext cx="144" cy="96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50000">
                    <a:srgbClr val="FFFFCC"/>
                  </a:gs>
                  <a:gs pos="100000">
                    <a:srgbClr val="FFFF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5" name="Line 78"/>
              <p:cNvSpPr>
                <a:spLocks noChangeShapeType="1"/>
              </p:cNvSpPr>
              <p:nvPr/>
            </p:nvSpPr>
            <p:spPr bwMode="auto">
              <a:xfrm>
                <a:off x="2112" y="156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6" name="Line 79"/>
              <p:cNvSpPr>
                <a:spLocks noChangeShapeType="1"/>
              </p:cNvSpPr>
              <p:nvPr/>
            </p:nvSpPr>
            <p:spPr bwMode="auto">
              <a:xfrm>
                <a:off x="2112" y="170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78" name="Group 80"/>
            <p:cNvGrpSpPr>
              <a:grpSpLocks/>
            </p:cNvGrpSpPr>
            <p:nvPr/>
          </p:nvGrpSpPr>
          <p:grpSpPr bwMode="auto">
            <a:xfrm>
              <a:off x="1895128" y="2135143"/>
              <a:ext cx="228600" cy="215900"/>
              <a:chOff x="2112" y="1564"/>
              <a:chExt cx="144" cy="136"/>
            </a:xfrm>
          </p:grpSpPr>
          <p:sp>
            <p:nvSpPr>
              <p:cNvPr id="191" name="Rectangle 77"/>
              <p:cNvSpPr>
                <a:spLocks noChangeArrowheads="1"/>
              </p:cNvSpPr>
              <p:nvPr/>
            </p:nvSpPr>
            <p:spPr bwMode="auto">
              <a:xfrm>
                <a:off x="2112" y="1584"/>
                <a:ext cx="144" cy="96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50000">
                    <a:srgbClr val="FFFFCC"/>
                  </a:gs>
                  <a:gs pos="100000">
                    <a:srgbClr val="FFFF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2" name="Line 78"/>
              <p:cNvSpPr>
                <a:spLocks noChangeShapeType="1"/>
              </p:cNvSpPr>
              <p:nvPr/>
            </p:nvSpPr>
            <p:spPr bwMode="auto">
              <a:xfrm>
                <a:off x="2112" y="156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3" name="Line 79"/>
              <p:cNvSpPr>
                <a:spLocks noChangeShapeType="1"/>
              </p:cNvSpPr>
              <p:nvPr/>
            </p:nvSpPr>
            <p:spPr bwMode="auto">
              <a:xfrm>
                <a:off x="2112" y="170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79" name="Group 82"/>
            <p:cNvGrpSpPr>
              <a:grpSpLocks/>
            </p:cNvGrpSpPr>
            <p:nvPr/>
          </p:nvGrpSpPr>
          <p:grpSpPr bwMode="auto">
            <a:xfrm rot="16200000">
              <a:off x="2757036" y="2715301"/>
              <a:ext cx="381000" cy="152400"/>
              <a:chOff x="2592" y="1584"/>
              <a:chExt cx="240" cy="96"/>
            </a:xfrm>
          </p:grpSpPr>
          <p:sp>
            <p:nvSpPr>
              <p:cNvPr id="186" name="Rectangle 83"/>
              <p:cNvSpPr>
                <a:spLocks noChangeArrowheads="1"/>
              </p:cNvSpPr>
              <p:nvPr/>
            </p:nvSpPr>
            <p:spPr bwMode="auto">
              <a:xfrm>
                <a:off x="2640" y="1584"/>
                <a:ext cx="144" cy="96"/>
              </a:xfrm>
              <a:prstGeom prst="rect">
                <a:avLst/>
              </a:prstGeom>
              <a:gradFill rotWithShape="1">
                <a:gsLst>
                  <a:gs pos="0">
                    <a:srgbClr val="FF3300"/>
                  </a:gs>
                  <a:gs pos="50000">
                    <a:srgbClr val="FF6600"/>
                  </a:gs>
                  <a:gs pos="100000">
                    <a:srgbClr val="FF33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7" name="Rectangle 84"/>
              <p:cNvSpPr>
                <a:spLocks noChangeArrowheads="1"/>
              </p:cNvSpPr>
              <p:nvPr/>
            </p:nvSpPr>
            <p:spPr bwMode="auto">
              <a:xfrm rot="5400000">
                <a:off x="2760" y="1608"/>
                <a:ext cx="96" cy="48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8" name="Rectangle 85"/>
              <p:cNvSpPr>
                <a:spLocks noChangeArrowheads="1"/>
              </p:cNvSpPr>
              <p:nvPr/>
            </p:nvSpPr>
            <p:spPr bwMode="auto">
              <a:xfrm rot="5400000">
                <a:off x="2568" y="1608"/>
                <a:ext cx="96" cy="48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9" name="Line 86"/>
              <p:cNvSpPr>
                <a:spLocks noChangeShapeType="1"/>
              </p:cNvSpPr>
              <p:nvPr/>
            </p:nvSpPr>
            <p:spPr bwMode="auto">
              <a:xfrm>
                <a:off x="2592" y="1584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0" name="Line 87"/>
              <p:cNvSpPr>
                <a:spLocks noChangeShapeType="1"/>
              </p:cNvSpPr>
              <p:nvPr/>
            </p:nvSpPr>
            <p:spPr bwMode="auto">
              <a:xfrm>
                <a:off x="2784" y="1584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80" name="Group 82"/>
            <p:cNvGrpSpPr>
              <a:grpSpLocks/>
            </p:cNvGrpSpPr>
            <p:nvPr/>
          </p:nvGrpSpPr>
          <p:grpSpPr bwMode="auto">
            <a:xfrm>
              <a:off x="3131840" y="2305006"/>
              <a:ext cx="381000" cy="152400"/>
              <a:chOff x="2592" y="1584"/>
              <a:chExt cx="240" cy="96"/>
            </a:xfrm>
          </p:grpSpPr>
          <p:sp>
            <p:nvSpPr>
              <p:cNvPr id="181" name="Rectangle 83"/>
              <p:cNvSpPr>
                <a:spLocks noChangeArrowheads="1"/>
              </p:cNvSpPr>
              <p:nvPr/>
            </p:nvSpPr>
            <p:spPr bwMode="auto">
              <a:xfrm>
                <a:off x="2640" y="1584"/>
                <a:ext cx="144" cy="96"/>
              </a:xfrm>
              <a:prstGeom prst="rect">
                <a:avLst/>
              </a:prstGeom>
              <a:gradFill rotWithShape="1">
                <a:gsLst>
                  <a:gs pos="0">
                    <a:srgbClr val="FF3300"/>
                  </a:gs>
                  <a:gs pos="50000">
                    <a:srgbClr val="FF6600"/>
                  </a:gs>
                  <a:gs pos="100000">
                    <a:srgbClr val="FF33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2" name="Rectangle 84"/>
              <p:cNvSpPr>
                <a:spLocks noChangeArrowheads="1"/>
              </p:cNvSpPr>
              <p:nvPr/>
            </p:nvSpPr>
            <p:spPr bwMode="auto">
              <a:xfrm rot="5400000">
                <a:off x="2760" y="1608"/>
                <a:ext cx="96" cy="48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3" name="Rectangle 85"/>
              <p:cNvSpPr>
                <a:spLocks noChangeArrowheads="1"/>
              </p:cNvSpPr>
              <p:nvPr/>
            </p:nvSpPr>
            <p:spPr bwMode="auto">
              <a:xfrm rot="5400000">
                <a:off x="2568" y="1608"/>
                <a:ext cx="96" cy="48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" name="Line 86"/>
              <p:cNvSpPr>
                <a:spLocks noChangeShapeType="1"/>
              </p:cNvSpPr>
              <p:nvPr/>
            </p:nvSpPr>
            <p:spPr bwMode="auto">
              <a:xfrm>
                <a:off x="2592" y="1584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5" name="Line 87"/>
              <p:cNvSpPr>
                <a:spLocks noChangeShapeType="1"/>
              </p:cNvSpPr>
              <p:nvPr/>
            </p:nvSpPr>
            <p:spPr bwMode="auto">
              <a:xfrm>
                <a:off x="2784" y="1584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232" name="Line 129"/>
            <p:cNvSpPr>
              <a:spLocks noChangeShapeType="1"/>
            </p:cNvSpPr>
            <p:nvPr/>
          </p:nvSpPr>
          <p:spPr bwMode="auto">
            <a:xfrm flipV="1">
              <a:off x="7001224" y="2114550"/>
              <a:ext cx="292545" cy="296814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3" name="Line 129"/>
            <p:cNvSpPr>
              <a:spLocks noChangeShapeType="1"/>
            </p:cNvSpPr>
            <p:nvPr/>
          </p:nvSpPr>
          <p:spPr bwMode="auto">
            <a:xfrm rot="16200000">
              <a:off x="7032104" y="2252688"/>
              <a:ext cx="411659" cy="121692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4" name="Line 129"/>
            <p:cNvSpPr>
              <a:spLocks noChangeShapeType="1"/>
            </p:cNvSpPr>
            <p:nvPr/>
          </p:nvSpPr>
          <p:spPr bwMode="auto">
            <a:xfrm>
              <a:off x="6693694" y="2492896"/>
              <a:ext cx="488155" cy="2079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" name="Rectangle 142"/>
            <p:cNvSpPr>
              <a:spLocks noChangeArrowheads="1"/>
            </p:cNvSpPr>
            <p:nvPr/>
          </p:nvSpPr>
          <p:spPr bwMode="auto">
            <a:xfrm rot="18900000">
              <a:off x="6592912" y="2429699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6" name="Rectangle 37"/>
            <p:cNvSpPr>
              <a:spLocks noChangeArrowheads="1"/>
            </p:cNvSpPr>
            <p:nvPr/>
          </p:nvSpPr>
          <p:spPr bwMode="auto">
            <a:xfrm rot="5400000">
              <a:off x="7113612" y="21907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" name="Rectangle 142"/>
            <p:cNvSpPr>
              <a:spLocks noChangeArrowheads="1"/>
            </p:cNvSpPr>
            <p:nvPr/>
          </p:nvSpPr>
          <p:spPr bwMode="auto">
            <a:xfrm rot="18900000">
              <a:off x="7138493" y="2491126"/>
              <a:ext cx="121794" cy="58303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6" name="Rectangle 9"/>
            <p:cNvSpPr>
              <a:spLocks noChangeArrowheads="1"/>
            </p:cNvSpPr>
            <p:nvPr/>
          </p:nvSpPr>
          <p:spPr bwMode="auto">
            <a:xfrm rot="1771188">
              <a:off x="7252963" y="2070372"/>
              <a:ext cx="107503" cy="53752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7" name="Line 129"/>
            <p:cNvSpPr>
              <a:spLocks noChangeShapeType="1"/>
            </p:cNvSpPr>
            <p:nvPr/>
          </p:nvSpPr>
          <p:spPr bwMode="auto">
            <a:xfrm flipV="1">
              <a:off x="7425551" y="2524125"/>
              <a:ext cx="313512" cy="311566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8" name="Line 129"/>
            <p:cNvSpPr>
              <a:spLocks noChangeShapeType="1"/>
            </p:cNvSpPr>
            <p:nvPr/>
          </p:nvSpPr>
          <p:spPr bwMode="auto">
            <a:xfrm rot="5400000">
              <a:off x="7468604" y="2365165"/>
              <a:ext cx="111448" cy="432049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9" name="Rectangle 9"/>
            <p:cNvSpPr>
              <a:spLocks noChangeArrowheads="1"/>
            </p:cNvSpPr>
            <p:nvPr/>
          </p:nvSpPr>
          <p:spPr bwMode="auto">
            <a:xfrm rot="3390265">
              <a:off x="7692952" y="2489145"/>
              <a:ext cx="107503" cy="53752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0" name="Line 129"/>
            <p:cNvSpPr>
              <a:spLocks noChangeShapeType="1"/>
            </p:cNvSpPr>
            <p:nvPr/>
          </p:nvSpPr>
          <p:spPr bwMode="auto">
            <a:xfrm rot="5400000">
              <a:off x="7045796" y="2899420"/>
              <a:ext cx="525016" cy="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" name="Rectangle 34"/>
            <p:cNvSpPr>
              <a:spLocks noChangeArrowheads="1"/>
            </p:cNvSpPr>
            <p:nvPr/>
          </p:nvSpPr>
          <p:spPr bwMode="auto">
            <a:xfrm>
              <a:off x="7532712" y="2609806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1" name="Rectangle 142"/>
            <p:cNvSpPr>
              <a:spLocks noChangeArrowheads="1"/>
            </p:cNvSpPr>
            <p:nvPr/>
          </p:nvSpPr>
          <p:spPr bwMode="auto">
            <a:xfrm rot="18900000">
              <a:off x="7231930" y="2582760"/>
              <a:ext cx="121794" cy="58303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4" name="Rectangle 128"/>
            <p:cNvSpPr>
              <a:spLocks noChangeArrowheads="1"/>
            </p:cNvSpPr>
            <p:nvPr/>
          </p:nvSpPr>
          <p:spPr bwMode="auto">
            <a:xfrm rot="18900000">
              <a:off x="7259967" y="3124951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9" name="Rectangle 42"/>
            <p:cNvSpPr>
              <a:spLocks noChangeArrowheads="1"/>
            </p:cNvSpPr>
            <p:nvPr/>
          </p:nvSpPr>
          <p:spPr bwMode="auto">
            <a:xfrm>
              <a:off x="539552" y="2304676"/>
              <a:ext cx="432048" cy="2411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0" name="Text Box 45"/>
            <p:cNvSpPr txBox="1">
              <a:spLocks noChangeArrowheads="1"/>
            </p:cNvSpPr>
            <p:nvPr/>
          </p:nvSpPr>
          <p:spPr bwMode="auto">
            <a:xfrm>
              <a:off x="486596" y="2324502"/>
              <a:ext cx="537327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100" dirty="0">
                  <a:latin typeface="Helvetica" pitchFamily="34" charset="0"/>
                </a:rPr>
                <a:t>Laser</a:t>
              </a:r>
            </a:p>
          </p:txBody>
        </p:sp>
        <p:sp>
          <p:nvSpPr>
            <p:cNvPr id="251" name="テキスト ボックス 250"/>
            <p:cNvSpPr txBox="1"/>
            <p:nvPr/>
          </p:nvSpPr>
          <p:spPr>
            <a:xfrm>
              <a:off x="683568" y="2276872"/>
              <a:ext cx="34336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 smtClean="0"/>
                <a:t>42W</a:t>
              </a:r>
              <a:endParaRPr kumimoji="1" lang="ja-JP" altLang="en-US" sz="600" dirty="0"/>
            </a:p>
          </p:txBody>
        </p:sp>
        <p:sp>
          <p:nvSpPr>
            <p:cNvPr id="252" name="テキスト ボックス 251"/>
            <p:cNvSpPr txBox="1"/>
            <p:nvPr/>
          </p:nvSpPr>
          <p:spPr>
            <a:xfrm>
              <a:off x="654990" y="1732166"/>
              <a:ext cx="38664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600" dirty="0" smtClean="0"/>
                <a:t>180</a:t>
              </a:r>
              <a:r>
                <a:rPr kumimoji="1" lang="en-US" altLang="ja-JP" sz="600" dirty="0" smtClean="0"/>
                <a:t>W</a:t>
              </a:r>
              <a:endParaRPr kumimoji="1" lang="ja-JP" altLang="en-US" sz="600" dirty="0"/>
            </a:p>
          </p:txBody>
        </p:sp>
        <p:sp>
          <p:nvSpPr>
            <p:cNvPr id="253" name="Rectangle 42"/>
            <p:cNvSpPr>
              <a:spLocks noChangeArrowheads="1"/>
            </p:cNvSpPr>
            <p:nvPr/>
          </p:nvSpPr>
          <p:spPr bwMode="auto">
            <a:xfrm>
              <a:off x="367853" y="1237965"/>
              <a:ext cx="609600" cy="39655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4" name="Text Box 45"/>
            <p:cNvSpPr txBox="1">
              <a:spLocks noChangeArrowheads="1"/>
            </p:cNvSpPr>
            <p:nvPr/>
          </p:nvSpPr>
          <p:spPr bwMode="auto">
            <a:xfrm>
              <a:off x="356869" y="1280702"/>
              <a:ext cx="63190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Helvetica" pitchFamily="34" charset="0"/>
                </a:rPr>
                <a:t>Laser</a:t>
              </a:r>
            </a:p>
          </p:txBody>
        </p:sp>
        <p:sp>
          <p:nvSpPr>
            <p:cNvPr id="255" name="テキスト ボックス 254"/>
            <p:cNvSpPr txBox="1"/>
            <p:nvPr/>
          </p:nvSpPr>
          <p:spPr>
            <a:xfrm>
              <a:off x="650227" y="1197315"/>
              <a:ext cx="38664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600" dirty="0" smtClean="0"/>
                <a:t>180</a:t>
              </a:r>
              <a:r>
                <a:rPr kumimoji="1" lang="en-US" altLang="ja-JP" sz="600" dirty="0" smtClean="0"/>
                <a:t>W</a:t>
              </a:r>
              <a:endParaRPr kumimoji="1" lang="ja-JP" altLang="en-US" sz="600" dirty="0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0"/>
            <a:ext cx="9144000" cy="764704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r>
              <a:rPr lang="en-US" altLang="ja-JP" sz="2400" dirty="0" smtClean="0">
                <a:solidFill>
                  <a:srgbClr val="002060"/>
                </a:solidFill>
                <a:latin typeface="Century" pitchFamily="18" charset="0"/>
              </a:rPr>
              <a:t>(b) Input Optics [2/3]</a:t>
            </a:r>
          </a:p>
        </p:txBody>
      </p:sp>
      <p:grpSp>
        <p:nvGrpSpPr>
          <p:cNvPr id="3" name="Group 221"/>
          <p:cNvGrpSpPr>
            <a:grpSpLocks/>
          </p:cNvGrpSpPr>
          <p:nvPr/>
        </p:nvGrpSpPr>
        <p:grpSpPr bwMode="auto">
          <a:xfrm rot="16200000">
            <a:off x="8219271" y="9995565"/>
            <a:ext cx="96" cy="150813"/>
            <a:chOff x="4800" y="1152"/>
            <a:chExt cx="96" cy="95"/>
          </a:xfrm>
        </p:grpSpPr>
        <p:sp>
          <p:nvSpPr>
            <p:cNvPr id="203" name="Line 222"/>
            <p:cNvSpPr>
              <a:spLocks noChangeShapeType="1"/>
            </p:cNvSpPr>
            <p:nvPr/>
          </p:nvSpPr>
          <p:spPr bwMode="auto">
            <a:xfrm>
              <a:off x="4848" y="1176"/>
              <a:ext cx="0" cy="48"/>
            </a:xfrm>
            <a:prstGeom prst="line">
              <a:avLst/>
            </a:prstGeom>
            <a:noFill/>
            <a:ln w="28575">
              <a:solidFill>
                <a:srgbClr val="CCE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4" name="Line 223"/>
            <p:cNvSpPr>
              <a:spLocks noChangeShapeType="1"/>
            </p:cNvSpPr>
            <p:nvPr/>
          </p:nvSpPr>
          <p:spPr bwMode="auto">
            <a:xfrm>
              <a:off x="4828" y="1152"/>
              <a:ext cx="0" cy="48"/>
            </a:xfrm>
            <a:prstGeom prst="line">
              <a:avLst/>
            </a:prstGeom>
            <a:noFill/>
            <a:ln w="28575">
              <a:solidFill>
                <a:srgbClr val="CCE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" name="Freeform 224"/>
            <p:cNvSpPr>
              <a:spLocks/>
            </p:cNvSpPr>
            <p:nvPr/>
          </p:nvSpPr>
          <p:spPr bwMode="auto">
            <a:xfrm>
              <a:off x="4800" y="1152"/>
              <a:ext cx="96" cy="47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96" y="48"/>
                </a:cxn>
                <a:cxn ang="0">
                  <a:pos x="144" y="0"/>
                </a:cxn>
              </a:cxnLst>
              <a:rect l="0" t="0" r="r" b="b"/>
              <a:pathLst>
                <a:path w="144" h="48">
                  <a:moveTo>
                    <a:pt x="0" y="48"/>
                  </a:moveTo>
                  <a:cubicBezTo>
                    <a:pt x="16" y="24"/>
                    <a:pt x="32" y="0"/>
                    <a:pt x="48" y="0"/>
                  </a:cubicBezTo>
                  <a:cubicBezTo>
                    <a:pt x="64" y="0"/>
                    <a:pt x="80" y="48"/>
                    <a:pt x="96" y="48"/>
                  </a:cubicBezTo>
                  <a:cubicBezTo>
                    <a:pt x="112" y="48"/>
                    <a:pt x="128" y="24"/>
                    <a:pt x="144" y="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6" name="Freeform 225"/>
            <p:cNvSpPr>
              <a:spLocks/>
            </p:cNvSpPr>
            <p:nvPr/>
          </p:nvSpPr>
          <p:spPr bwMode="auto">
            <a:xfrm>
              <a:off x="4800" y="1199"/>
              <a:ext cx="96" cy="4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96" y="48"/>
                </a:cxn>
                <a:cxn ang="0">
                  <a:pos x="144" y="0"/>
                </a:cxn>
              </a:cxnLst>
              <a:rect l="0" t="0" r="r" b="b"/>
              <a:pathLst>
                <a:path w="144" h="48">
                  <a:moveTo>
                    <a:pt x="0" y="48"/>
                  </a:moveTo>
                  <a:cubicBezTo>
                    <a:pt x="16" y="24"/>
                    <a:pt x="32" y="0"/>
                    <a:pt x="48" y="0"/>
                  </a:cubicBezTo>
                  <a:cubicBezTo>
                    <a:pt x="64" y="0"/>
                    <a:pt x="80" y="48"/>
                    <a:pt x="96" y="48"/>
                  </a:cubicBezTo>
                  <a:cubicBezTo>
                    <a:pt x="112" y="48"/>
                    <a:pt x="128" y="24"/>
                    <a:pt x="144" y="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30" name="テキスト ボックス 229"/>
          <p:cNvSpPr txBox="1"/>
          <p:nvPr/>
        </p:nvSpPr>
        <p:spPr>
          <a:xfrm>
            <a:off x="7668344" y="0"/>
            <a:ext cx="1475656" cy="7647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kumimoji="1" lang="en-US" altLang="ja-JP" sz="1600" dirty="0" err="1" smtClean="0">
                <a:solidFill>
                  <a:srgbClr val="002060"/>
                </a:solidFill>
              </a:rPr>
              <a:t>iLCGT</a:t>
            </a:r>
            <a:r>
              <a:rPr kumimoji="1" lang="en-US" altLang="ja-JP" sz="1600" dirty="0" smtClean="0">
                <a:solidFill>
                  <a:srgbClr val="002060"/>
                </a:solidFill>
              </a:rPr>
              <a:t>	</a:t>
            </a:r>
            <a:r>
              <a:rPr kumimoji="1" lang="ja-JP" altLang="en-US" sz="1600" dirty="0" smtClean="0">
                <a:solidFill>
                  <a:srgbClr val="002060"/>
                </a:solidFill>
              </a:rPr>
              <a:t>◎</a:t>
            </a:r>
            <a:endParaRPr kumimoji="1" lang="en-US" altLang="ja-JP" sz="1600" dirty="0" smtClean="0">
              <a:solidFill>
                <a:srgbClr val="002060"/>
              </a:solidFill>
            </a:endParaRPr>
          </a:p>
          <a:p>
            <a:r>
              <a:rPr lang="en-US" altLang="ja-JP" sz="1600" dirty="0" err="1" smtClean="0">
                <a:solidFill>
                  <a:srgbClr val="002060"/>
                </a:solidFill>
              </a:rPr>
              <a:t>bLCGT</a:t>
            </a:r>
            <a:r>
              <a:rPr lang="en-US" altLang="ja-JP" sz="1600" dirty="0" smtClean="0">
                <a:solidFill>
                  <a:srgbClr val="002060"/>
                </a:solidFill>
              </a:rPr>
              <a:t>	</a:t>
            </a:r>
            <a:r>
              <a:rPr lang="ja-JP" altLang="en-US" sz="1600" dirty="0" smtClean="0">
                <a:latin typeface="Century" pitchFamily="18" charset="0"/>
                <a:ea typeface="ＭＳ Ｐゴシック" charset="-128"/>
              </a:rPr>
              <a:t>－</a:t>
            </a:r>
            <a:endParaRPr kumimoji="1" lang="ja-JP" altLang="en-US" sz="1600" dirty="0">
              <a:solidFill>
                <a:srgbClr val="002060"/>
              </a:solidFill>
            </a:endParaRPr>
          </a:p>
        </p:txBody>
      </p:sp>
      <p:sp>
        <p:nvSpPr>
          <p:cNvPr id="243" name="日付プレースホルダ 24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Jan.24, 2012</a:t>
            </a:r>
            <a:endParaRPr kumimoji="1" lang="ja-JP" altLang="en-US"/>
          </a:p>
        </p:txBody>
      </p:sp>
      <p:sp>
        <p:nvSpPr>
          <p:cNvPr id="244" name="スライド番号プレースホルダ 24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0B9EDC-EE50-44D2-AB19-DE08211DFC44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245" name="フッター プレースホルダ 24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IOO Type A Review</a:t>
            </a:r>
            <a:endParaRPr kumimoji="1" lang="ja-JP" altLang="en-US"/>
          </a:p>
        </p:txBody>
      </p:sp>
      <p:grpSp>
        <p:nvGrpSpPr>
          <p:cNvPr id="263" name="グループ化 262"/>
          <p:cNvGrpSpPr/>
          <p:nvPr/>
        </p:nvGrpSpPr>
        <p:grpSpPr>
          <a:xfrm>
            <a:off x="3122672" y="1628800"/>
            <a:ext cx="5553784" cy="4145221"/>
            <a:chOff x="2042552" y="1660043"/>
            <a:chExt cx="5553784" cy="4145221"/>
          </a:xfrm>
        </p:grpSpPr>
        <p:sp>
          <p:nvSpPr>
            <p:cNvPr id="8" name="Rectangle 265"/>
            <p:cNvSpPr>
              <a:spLocks noChangeArrowheads="1"/>
            </p:cNvSpPr>
            <p:nvPr/>
          </p:nvSpPr>
          <p:spPr bwMode="auto">
            <a:xfrm>
              <a:off x="2647256" y="2253252"/>
              <a:ext cx="76200" cy="304800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chemeClr val="bg1"/>
                </a:gs>
                <a:gs pos="100000">
                  <a:srgbClr val="660066"/>
                </a:gs>
              </a:gsLst>
              <a:lin ang="5400000" scaled="1"/>
            </a:gradFill>
            <a:ln w="6350">
              <a:solidFill>
                <a:srgbClr val="66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" name="Rectangle 264"/>
            <p:cNvSpPr>
              <a:spLocks noChangeArrowheads="1"/>
            </p:cNvSpPr>
            <p:nvPr/>
          </p:nvSpPr>
          <p:spPr bwMode="auto">
            <a:xfrm>
              <a:off x="5948536" y="2405652"/>
              <a:ext cx="76200" cy="304800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chemeClr val="bg1"/>
                </a:gs>
                <a:gs pos="100000">
                  <a:srgbClr val="660066"/>
                </a:gs>
              </a:gsLst>
              <a:lin ang="5400000" scaled="1"/>
            </a:gradFill>
            <a:ln w="6350">
              <a:solidFill>
                <a:srgbClr val="66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" name="Oval 231"/>
            <p:cNvSpPr>
              <a:spLocks noChangeArrowheads="1"/>
            </p:cNvSpPr>
            <p:nvPr/>
          </p:nvSpPr>
          <p:spPr bwMode="auto">
            <a:xfrm>
              <a:off x="2792586" y="4615452"/>
              <a:ext cx="838200" cy="8382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" name="Rectangle 98"/>
            <p:cNvSpPr>
              <a:spLocks noChangeArrowheads="1"/>
            </p:cNvSpPr>
            <p:nvPr/>
          </p:nvSpPr>
          <p:spPr bwMode="auto">
            <a:xfrm rot="16200000">
              <a:off x="2976736" y="4880565"/>
              <a:ext cx="457200" cy="304800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7" name="Line 117"/>
            <p:cNvSpPr>
              <a:spLocks noChangeShapeType="1"/>
            </p:cNvSpPr>
            <p:nvPr/>
          </p:nvSpPr>
          <p:spPr bwMode="auto">
            <a:xfrm flipH="1" flipV="1">
              <a:off x="3205336" y="3394665"/>
              <a:ext cx="0" cy="1828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" name="Line 64"/>
            <p:cNvSpPr>
              <a:spLocks noChangeShapeType="1"/>
            </p:cNvSpPr>
            <p:nvPr/>
          </p:nvSpPr>
          <p:spPr bwMode="auto">
            <a:xfrm flipH="1">
              <a:off x="3769568" y="2556465"/>
              <a:ext cx="382676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228" name="Group 80"/>
            <p:cNvGrpSpPr>
              <a:grpSpLocks/>
            </p:cNvGrpSpPr>
            <p:nvPr/>
          </p:nvGrpSpPr>
          <p:grpSpPr bwMode="auto">
            <a:xfrm>
              <a:off x="5087144" y="2448515"/>
              <a:ext cx="228600" cy="215900"/>
              <a:chOff x="2112" y="1564"/>
              <a:chExt cx="144" cy="136"/>
            </a:xfrm>
          </p:grpSpPr>
          <p:sp>
            <p:nvSpPr>
              <p:cNvPr id="218" name="Rectangle 77"/>
              <p:cNvSpPr>
                <a:spLocks noChangeArrowheads="1"/>
              </p:cNvSpPr>
              <p:nvPr/>
            </p:nvSpPr>
            <p:spPr bwMode="auto">
              <a:xfrm>
                <a:off x="2112" y="1584"/>
                <a:ext cx="144" cy="96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50000">
                    <a:srgbClr val="FFFFCC"/>
                  </a:gs>
                  <a:gs pos="100000">
                    <a:srgbClr val="FFFF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9" name="Line 78"/>
              <p:cNvSpPr>
                <a:spLocks noChangeShapeType="1"/>
              </p:cNvSpPr>
              <p:nvPr/>
            </p:nvSpPr>
            <p:spPr bwMode="auto">
              <a:xfrm>
                <a:off x="2112" y="156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" name="Line 79"/>
              <p:cNvSpPr>
                <a:spLocks noChangeShapeType="1"/>
              </p:cNvSpPr>
              <p:nvPr/>
            </p:nvSpPr>
            <p:spPr bwMode="auto">
              <a:xfrm>
                <a:off x="2112" y="170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68" name="Line 81"/>
            <p:cNvSpPr>
              <a:spLocks noChangeShapeType="1"/>
            </p:cNvSpPr>
            <p:nvPr/>
          </p:nvSpPr>
          <p:spPr bwMode="auto">
            <a:xfrm flipH="1" flipV="1">
              <a:off x="4410472" y="2556465"/>
              <a:ext cx="0" cy="147984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9" name="Line 92"/>
            <p:cNvSpPr>
              <a:spLocks noChangeShapeType="1"/>
            </p:cNvSpPr>
            <p:nvPr/>
          </p:nvSpPr>
          <p:spPr bwMode="auto">
            <a:xfrm flipH="1">
              <a:off x="2522984" y="2404065"/>
              <a:ext cx="1627584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0" name="Line 93"/>
            <p:cNvSpPr>
              <a:spLocks noChangeShapeType="1"/>
            </p:cNvSpPr>
            <p:nvPr/>
          </p:nvSpPr>
          <p:spPr bwMode="auto">
            <a:xfrm flipH="1" flipV="1">
              <a:off x="3769568" y="2404065"/>
              <a:ext cx="381000" cy="1524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" name="Line 94"/>
            <p:cNvSpPr>
              <a:spLocks noChangeShapeType="1"/>
            </p:cNvSpPr>
            <p:nvPr/>
          </p:nvSpPr>
          <p:spPr bwMode="auto">
            <a:xfrm flipH="1">
              <a:off x="3769568" y="2404065"/>
              <a:ext cx="381000" cy="1524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229" name="Group 82"/>
            <p:cNvGrpSpPr>
              <a:grpSpLocks/>
            </p:cNvGrpSpPr>
            <p:nvPr/>
          </p:nvGrpSpPr>
          <p:grpSpPr bwMode="auto">
            <a:xfrm>
              <a:off x="2846512" y="2327865"/>
              <a:ext cx="381000" cy="152400"/>
              <a:chOff x="2592" y="1584"/>
              <a:chExt cx="240" cy="96"/>
            </a:xfrm>
          </p:grpSpPr>
          <p:sp>
            <p:nvSpPr>
              <p:cNvPr id="213" name="Rectangle 83"/>
              <p:cNvSpPr>
                <a:spLocks noChangeArrowheads="1"/>
              </p:cNvSpPr>
              <p:nvPr/>
            </p:nvSpPr>
            <p:spPr bwMode="auto">
              <a:xfrm>
                <a:off x="2640" y="1584"/>
                <a:ext cx="144" cy="96"/>
              </a:xfrm>
              <a:prstGeom prst="rect">
                <a:avLst/>
              </a:prstGeom>
              <a:gradFill rotWithShape="1">
                <a:gsLst>
                  <a:gs pos="0">
                    <a:srgbClr val="FF3300"/>
                  </a:gs>
                  <a:gs pos="50000">
                    <a:srgbClr val="FF6600"/>
                  </a:gs>
                  <a:gs pos="100000">
                    <a:srgbClr val="FF33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4" name="Rectangle 84"/>
              <p:cNvSpPr>
                <a:spLocks noChangeArrowheads="1"/>
              </p:cNvSpPr>
              <p:nvPr/>
            </p:nvSpPr>
            <p:spPr bwMode="auto">
              <a:xfrm rot="5400000">
                <a:off x="2760" y="1608"/>
                <a:ext cx="96" cy="48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5" name="Rectangle 85"/>
              <p:cNvSpPr>
                <a:spLocks noChangeArrowheads="1"/>
              </p:cNvSpPr>
              <p:nvPr/>
            </p:nvSpPr>
            <p:spPr bwMode="auto">
              <a:xfrm rot="5400000">
                <a:off x="2568" y="1608"/>
                <a:ext cx="96" cy="48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6" name="Line 86"/>
              <p:cNvSpPr>
                <a:spLocks noChangeShapeType="1"/>
              </p:cNvSpPr>
              <p:nvPr/>
            </p:nvSpPr>
            <p:spPr bwMode="auto">
              <a:xfrm>
                <a:off x="2592" y="1584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" name="Line 87"/>
              <p:cNvSpPr>
                <a:spLocks noChangeShapeType="1"/>
              </p:cNvSpPr>
              <p:nvPr/>
            </p:nvSpPr>
            <p:spPr bwMode="auto">
              <a:xfrm>
                <a:off x="2784" y="1584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73" name="Rectangle 88"/>
            <p:cNvSpPr>
              <a:spLocks noChangeArrowheads="1"/>
            </p:cNvSpPr>
            <p:nvPr/>
          </p:nvSpPr>
          <p:spPr bwMode="auto">
            <a:xfrm rot="5400000">
              <a:off x="3655268" y="2518365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4" name="Rectangle 90"/>
            <p:cNvSpPr>
              <a:spLocks noChangeArrowheads="1"/>
            </p:cNvSpPr>
            <p:nvPr/>
          </p:nvSpPr>
          <p:spPr bwMode="auto">
            <a:xfrm rot="5400000">
              <a:off x="3655268" y="2365965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5" name="Rectangle 89"/>
            <p:cNvSpPr>
              <a:spLocks noChangeArrowheads="1"/>
            </p:cNvSpPr>
            <p:nvPr/>
          </p:nvSpPr>
          <p:spPr bwMode="auto">
            <a:xfrm rot="5400000">
              <a:off x="4112468" y="2518365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6" name="Rectangle 91"/>
            <p:cNvSpPr>
              <a:spLocks noChangeArrowheads="1"/>
            </p:cNvSpPr>
            <p:nvPr/>
          </p:nvSpPr>
          <p:spPr bwMode="auto">
            <a:xfrm rot="5400000">
              <a:off x="4112468" y="2365965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7" name="Rectangle 95"/>
            <p:cNvSpPr>
              <a:spLocks noChangeArrowheads="1"/>
            </p:cNvSpPr>
            <p:nvPr/>
          </p:nvSpPr>
          <p:spPr bwMode="auto">
            <a:xfrm rot="2700000">
              <a:off x="4366022" y="2486615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" name="Line 100"/>
            <p:cNvSpPr>
              <a:spLocks noChangeShapeType="1"/>
            </p:cNvSpPr>
            <p:nvPr/>
          </p:nvSpPr>
          <p:spPr bwMode="auto">
            <a:xfrm flipH="1" flipV="1">
              <a:off x="2166608" y="3394665"/>
              <a:ext cx="228600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" name="Rectangle 101"/>
            <p:cNvSpPr>
              <a:spLocks noChangeArrowheads="1"/>
            </p:cNvSpPr>
            <p:nvPr/>
          </p:nvSpPr>
          <p:spPr bwMode="auto">
            <a:xfrm rot="5400000">
              <a:off x="3129136" y="3318465"/>
              <a:ext cx="152400" cy="1524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0" name="Line 102"/>
            <p:cNvSpPr>
              <a:spLocks noChangeShapeType="1"/>
            </p:cNvSpPr>
            <p:nvPr/>
          </p:nvSpPr>
          <p:spPr bwMode="auto">
            <a:xfrm>
              <a:off x="3129136" y="3318465"/>
              <a:ext cx="1524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" name="Line 106"/>
            <p:cNvSpPr>
              <a:spLocks noChangeShapeType="1"/>
            </p:cNvSpPr>
            <p:nvPr/>
          </p:nvSpPr>
          <p:spPr bwMode="auto">
            <a:xfrm rot="16200000" flipH="1" flipV="1">
              <a:off x="3052936" y="4080465"/>
              <a:ext cx="0" cy="304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" name="Rectangle 96"/>
            <p:cNvSpPr>
              <a:spLocks noChangeArrowheads="1"/>
            </p:cNvSpPr>
            <p:nvPr/>
          </p:nvSpPr>
          <p:spPr bwMode="auto">
            <a:xfrm>
              <a:off x="3129136" y="5223465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3" name="Rectangle 97"/>
            <p:cNvSpPr>
              <a:spLocks noChangeArrowheads="1"/>
            </p:cNvSpPr>
            <p:nvPr/>
          </p:nvSpPr>
          <p:spPr bwMode="auto">
            <a:xfrm>
              <a:off x="3129136" y="4766265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4" name="Rectangle 103"/>
            <p:cNvSpPr>
              <a:spLocks noChangeArrowheads="1"/>
            </p:cNvSpPr>
            <p:nvPr/>
          </p:nvSpPr>
          <p:spPr bwMode="auto">
            <a:xfrm>
              <a:off x="3129136" y="4156665"/>
              <a:ext cx="152400" cy="1524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5" name="Line 104"/>
            <p:cNvSpPr>
              <a:spLocks noChangeShapeType="1"/>
            </p:cNvSpPr>
            <p:nvPr/>
          </p:nvSpPr>
          <p:spPr bwMode="auto">
            <a:xfrm rot="16200000" flipV="1">
              <a:off x="3129136" y="4156665"/>
              <a:ext cx="1524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6" name="Rectangle 105"/>
            <p:cNvSpPr>
              <a:spLocks noChangeArrowheads="1"/>
            </p:cNvSpPr>
            <p:nvPr/>
          </p:nvSpPr>
          <p:spPr bwMode="auto">
            <a:xfrm>
              <a:off x="3129136" y="4461465"/>
              <a:ext cx="152400" cy="76200"/>
            </a:xfrm>
            <a:prstGeom prst="rect">
              <a:avLst/>
            </a:prstGeom>
            <a:gradFill rotWithShape="1">
              <a:gsLst>
                <a:gs pos="0">
                  <a:srgbClr val="FF66FF"/>
                </a:gs>
                <a:gs pos="50000">
                  <a:schemeClr val="bg1"/>
                </a:gs>
                <a:gs pos="100000">
                  <a:srgbClr val="FF66FF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7" name="AutoShape 107"/>
            <p:cNvSpPr>
              <a:spLocks noChangeArrowheads="1"/>
            </p:cNvSpPr>
            <p:nvPr/>
          </p:nvSpPr>
          <p:spPr bwMode="auto">
            <a:xfrm rot="10800000">
              <a:off x="2748136" y="4156665"/>
              <a:ext cx="152400" cy="152400"/>
            </a:xfrm>
            <a:prstGeom prst="flowChartDelay">
              <a:avLst/>
            </a:prstGeom>
            <a:gradFill rotWithShape="1">
              <a:gsLst>
                <a:gs pos="0">
                  <a:srgbClr val="00CC00"/>
                </a:gs>
                <a:gs pos="50000">
                  <a:srgbClr val="99FF99"/>
                </a:gs>
                <a:gs pos="100000">
                  <a:srgbClr val="00CC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231" name="Group 110"/>
            <p:cNvGrpSpPr>
              <a:grpSpLocks/>
            </p:cNvGrpSpPr>
            <p:nvPr/>
          </p:nvGrpSpPr>
          <p:grpSpPr bwMode="auto">
            <a:xfrm rot="16200000">
              <a:off x="3097386" y="3782015"/>
              <a:ext cx="228600" cy="215900"/>
              <a:chOff x="2112" y="1564"/>
              <a:chExt cx="144" cy="136"/>
            </a:xfrm>
          </p:grpSpPr>
          <p:sp>
            <p:nvSpPr>
              <p:cNvPr id="210" name="Rectangle 111"/>
              <p:cNvSpPr>
                <a:spLocks noChangeArrowheads="1"/>
              </p:cNvSpPr>
              <p:nvPr/>
            </p:nvSpPr>
            <p:spPr bwMode="auto">
              <a:xfrm>
                <a:off x="2112" y="1584"/>
                <a:ext cx="144" cy="96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50000">
                    <a:srgbClr val="FFFFCC"/>
                  </a:gs>
                  <a:gs pos="100000">
                    <a:srgbClr val="FFFF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1" name="Line 112"/>
              <p:cNvSpPr>
                <a:spLocks noChangeShapeType="1"/>
              </p:cNvSpPr>
              <p:nvPr/>
            </p:nvSpPr>
            <p:spPr bwMode="auto">
              <a:xfrm>
                <a:off x="2112" y="156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" name="Line 113"/>
              <p:cNvSpPr>
                <a:spLocks noChangeShapeType="1"/>
              </p:cNvSpPr>
              <p:nvPr/>
            </p:nvSpPr>
            <p:spPr bwMode="auto">
              <a:xfrm>
                <a:off x="2112" y="170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90" name="Rectangle 114"/>
            <p:cNvSpPr>
              <a:spLocks noChangeArrowheads="1"/>
            </p:cNvSpPr>
            <p:nvPr/>
          </p:nvSpPr>
          <p:spPr bwMode="auto">
            <a:xfrm rot="18900000">
              <a:off x="4353322" y="3388315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242" name="Group 121"/>
            <p:cNvGrpSpPr>
              <a:grpSpLocks/>
            </p:cNvGrpSpPr>
            <p:nvPr/>
          </p:nvGrpSpPr>
          <p:grpSpPr bwMode="auto">
            <a:xfrm>
              <a:off x="2138536" y="3153365"/>
              <a:ext cx="609600" cy="317500"/>
              <a:chOff x="528" y="2008"/>
              <a:chExt cx="384" cy="200"/>
            </a:xfrm>
          </p:grpSpPr>
          <p:sp>
            <p:nvSpPr>
              <p:cNvPr id="207" name="Line 119"/>
              <p:cNvSpPr>
                <a:spLocks noChangeShapeType="1"/>
              </p:cNvSpPr>
              <p:nvPr/>
            </p:nvSpPr>
            <p:spPr bwMode="auto">
              <a:xfrm flipH="1" flipV="1">
                <a:off x="576" y="2064"/>
                <a:ext cx="288" cy="96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" name="Rectangle 118"/>
              <p:cNvSpPr>
                <a:spLocks noChangeArrowheads="1"/>
              </p:cNvSpPr>
              <p:nvPr/>
            </p:nvSpPr>
            <p:spPr bwMode="auto">
              <a:xfrm>
                <a:off x="768" y="2112"/>
                <a:ext cx="144" cy="96"/>
              </a:xfrm>
              <a:prstGeom prst="rect">
                <a:avLst/>
              </a:prstGeom>
              <a:gradFill rotWithShape="1">
                <a:gsLst>
                  <a:gs pos="0">
                    <a:srgbClr val="FF0066"/>
                  </a:gs>
                  <a:gs pos="50000">
                    <a:schemeClr val="bg1"/>
                  </a:gs>
                  <a:gs pos="100000">
                    <a:srgbClr val="FF0066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9" name="Rectangle 120"/>
              <p:cNvSpPr>
                <a:spLocks noChangeArrowheads="1"/>
              </p:cNvSpPr>
              <p:nvPr/>
            </p:nvSpPr>
            <p:spPr bwMode="auto">
              <a:xfrm rot="6513756">
                <a:off x="504" y="2032"/>
                <a:ext cx="96" cy="48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92" name="Rectangle 122"/>
            <p:cNvSpPr>
              <a:spLocks noChangeArrowheads="1"/>
            </p:cNvSpPr>
            <p:nvPr/>
          </p:nvSpPr>
          <p:spPr bwMode="auto">
            <a:xfrm rot="5400000">
              <a:off x="2862436" y="3356565"/>
              <a:ext cx="152400" cy="76200"/>
            </a:xfrm>
            <a:prstGeom prst="rect">
              <a:avLst/>
            </a:prstGeom>
            <a:gradFill rotWithShape="1">
              <a:gsLst>
                <a:gs pos="0">
                  <a:srgbClr val="FF66FF"/>
                </a:gs>
                <a:gs pos="50000">
                  <a:schemeClr val="bg1"/>
                </a:gs>
                <a:gs pos="100000">
                  <a:srgbClr val="FF66FF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5" name="Text Box 180"/>
            <p:cNvSpPr txBox="1">
              <a:spLocks noChangeArrowheads="1"/>
            </p:cNvSpPr>
            <p:nvPr/>
          </p:nvSpPr>
          <p:spPr bwMode="auto">
            <a:xfrm>
              <a:off x="2843808" y="1660043"/>
              <a:ext cx="1428596" cy="27699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200" dirty="0" smtClean="0">
                  <a:solidFill>
                    <a:srgbClr val="0000FF"/>
                  </a:solidFill>
                  <a:latin typeface="Helvetica" pitchFamily="34" charset="0"/>
                </a:rPr>
                <a:t>Pre Mode Cleaner</a:t>
              </a:r>
              <a:endParaRPr lang="en-US" altLang="ja-JP" sz="1200" dirty="0">
                <a:solidFill>
                  <a:srgbClr val="0000FF"/>
                </a:solidFill>
                <a:latin typeface="Helvetica" pitchFamily="34" charset="0"/>
              </a:endParaRPr>
            </a:p>
          </p:txBody>
        </p:sp>
        <p:sp>
          <p:nvSpPr>
            <p:cNvPr id="136" name="Line 181"/>
            <p:cNvSpPr>
              <a:spLocks noChangeShapeType="1"/>
            </p:cNvSpPr>
            <p:nvPr/>
          </p:nvSpPr>
          <p:spPr bwMode="auto">
            <a:xfrm>
              <a:off x="3738736" y="1946865"/>
              <a:ext cx="76200" cy="38100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9" name="Text Box 186"/>
            <p:cNvSpPr txBox="1">
              <a:spLocks noChangeArrowheads="1"/>
            </p:cNvSpPr>
            <p:nvPr/>
          </p:nvSpPr>
          <p:spPr bwMode="auto">
            <a:xfrm>
              <a:off x="2130610" y="5528265"/>
              <a:ext cx="1361270" cy="27699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200" dirty="0" smtClean="0">
                  <a:solidFill>
                    <a:srgbClr val="0000FF"/>
                  </a:solidFill>
                  <a:latin typeface="Helvetica" pitchFamily="34" charset="0"/>
                </a:rPr>
                <a:t>Reference Cavity</a:t>
              </a:r>
              <a:endParaRPr lang="en-US" altLang="ja-JP" sz="1200" dirty="0">
                <a:solidFill>
                  <a:srgbClr val="0000FF"/>
                </a:solidFill>
                <a:latin typeface="Helvetica" pitchFamily="34" charset="0"/>
              </a:endParaRPr>
            </a:p>
          </p:txBody>
        </p:sp>
        <p:sp>
          <p:nvSpPr>
            <p:cNvPr id="140" name="Line 187"/>
            <p:cNvSpPr>
              <a:spLocks noChangeShapeType="1"/>
            </p:cNvSpPr>
            <p:nvPr/>
          </p:nvSpPr>
          <p:spPr bwMode="auto">
            <a:xfrm flipV="1">
              <a:off x="2443336" y="4977402"/>
              <a:ext cx="533400" cy="53340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3" name="Text Box 202"/>
            <p:cNvSpPr txBox="1">
              <a:spLocks noChangeArrowheads="1"/>
            </p:cNvSpPr>
            <p:nvPr/>
          </p:nvSpPr>
          <p:spPr bwMode="auto">
            <a:xfrm>
              <a:off x="2367136" y="3072402"/>
              <a:ext cx="530225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200">
                  <a:latin typeface="Helvetica" pitchFamily="34" charset="0"/>
                </a:rPr>
                <a:t>AOM</a:t>
              </a:r>
            </a:p>
          </p:txBody>
        </p:sp>
        <p:sp>
          <p:nvSpPr>
            <p:cNvPr id="154" name="Text Box 203"/>
            <p:cNvSpPr txBox="1">
              <a:spLocks noChangeArrowheads="1"/>
            </p:cNvSpPr>
            <p:nvPr/>
          </p:nvSpPr>
          <p:spPr bwMode="auto">
            <a:xfrm>
              <a:off x="3281536" y="3758202"/>
              <a:ext cx="631825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200">
                  <a:latin typeface="Helvetica" pitchFamily="34" charset="0"/>
                </a:rPr>
                <a:t>EOPM</a:t>
              </a:r>
            </a:p>
          </p:txBody>
        </p:sp>
        <p:grpSp>
          <p:nvGrpSpPr>
            <p:cNvPr id="248" name="Group 80"/>
            <p:cNvGrpSpPr>
              <a:grpSpLocks/>
            </p:cNvGrpSpPr>
            <p:nvPr/>
          </p:nvGrpSpPr>
          <p:grpSpPr bwMode="auto">
            <a:xfrm>
              <a:off x="5438800" y="2367760"/>
              <a:ext cx="381000" cy="390428"/>
              <a:chOff x="2112" y="1564"/>
              <a:chExt cx="144" cy="136"/>
            </a:xfrm>
          </p:grpSpPr>
          <p:sp>
            <p:nvSpPr>
              <p:cNvPr id="194" name="Rectangle 77"/>
              <p:cNvSpPr>
                <a:spLocks noChangeArrowheads="1"/>
              </p:cNvSpPr>
              <p:nvPr/>
            </p:nvSpPr>
            <p:spPr bwMode="auto">
              <a:xfrm>
                <a:off x="2112" y="1584"/>
                <a:ext cx="144" cy="96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50000">
                    <a:srgbClr val="FFFFCC"/>
                  </a:gs>
                  <a:gs pos="100000">
                    <a:srgbClr val="FFFF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5" name="Line 78"/>
              <p:cNvSpPr>
                <a:spLocks noChangeShapeType="1"/>
              </p:cNvSpPr>
              <p:nvPr/>
            </p:nvSpPr>
            <p:spPr bwMode="auto">
              <a:xfrm>
                <a:off x="2112" y="156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6" name="Line 79"/>
              <p:cNvSpPr>
                <a:spLocks noChangeShapeType="1"/>
              </p:cNvSpPr>
              <p:nvPr/>
            </p:nvSpPr>
            <p:spPr bwMode="auto">
              <a:xfrm>
                <a:off x="2112" y="170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57" name="Group 80"/>
            <p:cNvGrpSpPr>
              <a:grpSpLocks/>
            </p:cNvGrpSpPr>
            <p:nvPr/>
          </p:nvGrpSpPr>
          <p:grpSpPr bwMode="auto">
            <a:xfrm>
              <a:off x="3358952" y="2310402"/>
              <a:ext cx="228600" cy="215900"/>
              <a:chOff x="2112" y="1564"/>
              <a:chExt cx="144" cy="136"/>
            </a:xfrm>
          </p:grpSpPr>
          <p:sp>
            <p:nvSpPr>
              <p:cNvPr id="191" name="Rectangle 77"/>
              <p:cNvSpPr>
                <a:spLocks noChangeArrowheads="1"/>
              </p:cNvSpPr>
              <p:nvPr/>
            </p:nvSpPr>
            <p:spPr bwMode="auto">
              <a:xfrm>
                <a:off x="2112" y="1584"/>
                <a:ext cx="144" cy="96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50000">
                    <a:srgbClr val="FFFFCC"/>
                  </a:gs>
                  <a:gs pos="100000">
                    <a:srgbClr val="FFFF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2" name="Line 78"/>
              <p:cNvSpPr>
                <a:spLocks noChangeShapeType="1"/>
              </p:cNvSpPr>
              <p:nvPr/>
            </p:nvSpPr>
            <p:spPr bwMode="auto">
              <a:xfrm>
                <a:off x="2112" y="156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3" name="Line 79"/>
              <p:cNvSpPr>
                <a:spLocks noChangeShapeType="1"/>
              </p:cNvSpPr>
              <p:nvPr/>
            </p:nvSpPr>
            <p:spPr bwMode="auto">
              <a:xfrm>
                <a:off x="2112" y="170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58" name="Group 82"/>
            <p:cNvGrpSpPr>
              <a:grpSpLocks/>
            </p:cNvGrpSpPr>
            <p:nvPr/>
          </p:nvGrpSpPr>
          <p:grpSpPr bwMode="auto">
            <a:xfrm rot="16200000">
              <a:off x="4220860" y="2890560"/>
              <a:ext cx="381000" cy="152400"/>
              <a:chOff x="2592" y="1584"/>
              <a:chExt cx="240" cy="96"/>
            </a:xfrm>
          </p:grpSpPr>
          <p:sp>
            <p:nvSpPr>
              <p:cNvPr id="186" name="Rectangle 83"/>
              <p:cNvSpPr>
                <a:spLocks noChangeArrowheads="1"/>
              </p:cNvSpPr>
              <p:nvPr/>
            </p:nvSpPr>
            <p:spPr bwMode="auto">
              <a:xfrm>
                <a:off x="2640" y="1584"/>
                <a:ext cx="144" cy="96"/>
              </a:xfrm>
              <a:prstGeom prst="rect">
                <a:avLst/>
              </a:prstGeom>
              <a:gradFill rotWithShape="1">
                <a:gsLst>
                  <a:gs pos="0">
                    <a:srgbClr val="FF3300"/>
                  </a:gs>
                  <a:gs pos="50000">
                    <a:srgbClr val="FF6600"/>
                  </a:gs>
                  <a:gs pos="100000">
                    <a:srgbClr val="FF33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7" name="Rectangle 84"/>
              <p:cNvSpPr>
                <a:spLocks noChangeArrowheads="1"/>
              </p:cNvSpPr>
              <p:nvPr/>
            </p:nvSpPr>
            <p:spPr bwMode="auto">
              <a:xfrm rot="5400000">
                <a:off x="2760" y="1608"/>
                <a:ext cx="96" cy="48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8" name="Rectangle 85"/>
              <p:cNvSpPr>
                <a:spLocks noChangeArrowheads="1"/>
              </p:cNvSpPr>
              <p:nvPr/>
            </p:nvSpPr>
            <p:spPr bwMode="auto">
              <a:xfrm rot="5400000">
                <a:off x="2568" y="1608"/>
                <a:ext cx="96" cy="48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9" name="Line 86"/>
              <p:cNvSpPr>
                <a:spLocks noChangeShapeType="1"/>
              </p:cNvSpPr>
              <p:nvPr/>
            </p:nvSpPr>
            <p:spPr bwMode="auto">
              <a:xfrm>
                <a:off x="2592" y="1584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0" name="Line 87"/>
              <p:cNvSpPr>
                <a:spLocks noChangeShapeType="1"/>
              </p:cNvSpPr>
              <p:nvPr/>
            </p:nvSpPr>
            <p:spPr bwMode="auto">
              <a:xfrm>
                <a:off x="2784" y="1584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59" name="Group 82"/>
            <p:cNvGrpSpPr>
              <a:grpSpLocks/>
            </p:cNvGrpSpPr>
            <p:nvPr/>
          </p:nvGrpSpPr>
          <p:grpSpPr bwMode="auto">
            <a:xfrm>
              <a:off x="4595664" y="2480265"/>
              <a:ext cx="381000" cy="152400"/>
              <a:chOff x="2592" y="1584"/>
              <a:chExt cx="240" cy="96"/>
            </a:xfrm>
          </p:grpSpPr>
          <p:sp>
            <p:nvSpPr>
              <p:cNvPr id="181" name="Rectangle 83"/>
              <p:cNvSpPr>
                <a:spLocks noChangeArrowheads="1"/>
              </p:cNvSpPr>
              <p:nvPr/>
            </p:nvSpPr>
            <p:spPr bwMode="auto">
              <a:xfrm>
                <a:off x="2640" y="1584"/>
                <a:ext cx="144" cy="96"/>
              </a:xfrm>
              <a:prstGeom prst="rect">
                <a:avLst/>
              </a:prstGeom>
              <a:gradFill rotWithShape="1">
                <a:gsLst>
                  <a:gs pos="0">
                    <a:srgbClr val="FF3300"/>
                  </a:gs>
                  <a:gs pos="50000">
                    <a:srgbClr val="FF6600"/>
                  </a:gs>
                  <a:gs pos="100000">
                    <a:srgbClr val="FF33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2" name="Rectangle 84"/>
              <p:cNvSpPr>
                <a:spLocks noChangeArrowheads="1"/>
              </p:cNvSpPr>
              <p:nvPr/>
            </p:nvSpPr>
            <p:spPr bwMode="auto">
              <a:xfrm rot="5400000">
                <a:off x="2760" y="1608"/>
                <a:ext cx="96" cy="48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3" name="Rectangle 85"/>
              <p:cNvSpPr>
                <a:spLocks noChangeArrowheads="1"/>
              </p:cNvSpPr>
              <p:nvPr/>
            </p:nvSpPr>
            <p:spPr bwMode="auto">
              <a:xfrm rot="5400000">
                <a:off x="2568" y="1608"/>
                <a:ext cx="96" cy="48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" name="Line 86"/>
              <p:cNvSpPr>
                <a:spLocks noChangeShapeType="1"/>
              </p:cNvSpPr>
              <p:nvPr/>
            </p:nvSpPr>
            <p:spPr bwMode="auto">
              <a:xfrm>
                <a:off x="2592" y="1584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5" name="Line 87"/>
              <p:cNvSpPr>
                <a:spLocks noChangeShapeType="1"/>
              </p:cNvSpPr>
              <p:nvPr/>
            </p:nvSpPr>
            <p:spPr bwMode="auto">
              <a:xfrm>
                <a:off x="2784" y="1584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249" name="Rectangle 42"/>
            <p:cNvSpPr>
              <a:spLocks noChangeArrowheads="1"/>
            </p:cNvSpPr>
            <p:nvPr/>
          </p:nvSpPr>
          <p:spPr bwMode="auto">
            <a:xfrm>
              <a:off x="2095508" y="2287726"/>
              <a:ext cx="432048" cy="2411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0" name="Text Box 45"/>
            <p:cNvSpPr txBox="1">
              <a:spLocks noChangeArrowheads="1"/>
            </p:cNvSpPr>
            <p:nvPr/>
          </p:nvSpPr>
          <p:spPr bwMode="auto">
            <a:xfrm>
              <a:off x="2042552" y="2307552"/>
              <a:ext cx="537327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100" dirty="0">
                  <a:latin typeface="Helvetica" pitchFamily="34" charset="0"/>
                </a:rPr>
                <a:t>Laser</a:t>
              </a:r>
            </a:p>
          </p:txBody>
        </p:sp>
        <p:sp>
          <p:nvSpPr>
            <p:cNvPr id="251" name="テキスト ボックス 250"/>
            <p:cNvSpPr txBox="1"/>
            <p:nvPr/>
          </p:nvSpPr>
          <p:spPr>
            <a:xfrm>
              <a:off x="2239524" y="2259922"/>
              <a:ext cx="34336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 smtClean="0"/>
                <a:t>42W</a:t>
              </a:r>
              <a:endParaRPr kumimoji="1" lang="ja-JP" altLang="en-US" sz="600" dirty="0"/>
            </a:p>
          </p:txBody>
        </p:sp>
        <p:sp>
          <p:nvSpPr>
            <p:cNvPr id="260" name="円/楕円 259"/>
            <p:cNvSpPr/>
            <p:nvPr/>
          </p:nvSpPr>
          <p:spPr>
            <a:xfrm>
              <a:off x="6199287" y="2418223"/>
              <a:ext cx="72008" cy="288032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1" name="円/楕円 260"/>
            <p:cNvSpPr/>
            <p:nvPr/>
          </p:nvSpPr>
          <p:spPr>
            <a:xfrm>
              <a:off x="6745635" y="2336690"/>
              <a:ext cx="47625" cy="457572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62" name="テキスト ボックス 261"/>
          <p:cNvSpPr txBox="1"/>
          <p:nvPr/>
        </p:nvSpPr>
        <p:spPr>
          <a:xfrm>
            <a:off x="611561" y="1340768"/>
            <a:ext cx="223224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i="1" dirty="0" smtClean="0">
                <a:latin typeface="Century" pitchFamily="18" charset="0"/>
              </a:rPr>
              <a:t>First Step</a:t>
            </a:r>
          </a:p>
          <a:p>
            <a:pPr>
              <a:spcAft>
                <a:spcPts val="1200"/>
              </a:spcAft>
            </a:pPr>
            <a:r>
              <a:rPr kumimoji="1" lang="en-US" altLang="ja-JP" sz="1600" dirty="0" smtClean="0">
                <a:latin typeface="Century" pitchFamily="18" charset="0"/>
              </a:rPr>
              <a:t>(</a:t>
            </a:r>
            <a:r>
              <a:rPr kumimoji="1" lang="en-US" altLang="ja-JP" sz="1600" i="1" dirty="0" smtClean="0">
                <a:latin typeface="Century" pitchFamily="18" charset="0"/>
              </a:rPr>
              <a:t>before tunnel </a:t>
            </a:r>
            <a:r>
              <a:rPr kumimoji="1" lang="en-US" altLang="ja-JP" sz="1600" dirty="0" smtClean="0">
                <a:latin typeface="Century" pitchFamily="18" charset="0"/>
              </a:rPr>
              <a:t>)</a:t>
            </a:r>
          </a:p>
          <a:p>
            <a:pPr marL="180975" indent="-180975">
              <a:spcAft>
                <a:spcPts val="1200"/>
              </a:spcAft>
              <a:buFont typeface="Wingdings" pitchFamily="2" charset="2"/>
              <a:buChar char="l"/>
            </a:pPr>
            <a:r>
              <a:rPr lang="en-US" altLang="ja-JP" sz="1600" dirty="0" smtClean="0">
                <a:latin typeface="Calibri" pitchFamily="34" charset="0"/>
                <a:cs typeface="Calibri" pitchFamily="34" charset="0"/>
              </a:rPr>
              <a:t>Using commercial product laser.</a:t>
            </a:r>
          </a:p>
          <a:p>
            <a:pPr marL="180975" indent="-180975">
              <a:spcAft>
                <a:spcPts val="1200"/>
              </a:spcAft>
              <a:buFont typeface="Wingdings" pitchFamily="2" charset="2"/>
              <a:buChar char="l"/>
            </a:pPr>
            <a:r>
              <a:rPr kumimoji="1" lang="en-US" altLang="ja-JP" sz="1600" dirty="0" smtClean="0">
                <a:latin typeface="Calibri" pitchFamily="34" charset="0"/>
                <a:cs typeface="Calibri" pitchFamily="34" charset="0"/>
              </a:rPr>
              <a:t>Development pre-MC and </a:t>
            </a:r>
            <a:r>
              <a:rPr kumimoji="1" lang="en-US" altLang="ja-JP" sz="1600" dirty="0" err="1" smtClean="0">
                <a:latin typeface="Calibri" pitchFamily="34" charset="0"/>
                <a:cs typeface="Calibri" pitchFamily="34" charset="0"/>
              </a:rPr>
              <a:t>RefCav</a:t>
            </a:r>
            <a:r>
              <a:rPr kumimoji="1" lang="en-US" altLang="ja-JP" sz="16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180975" indent="-180975">
              <a:spcAft>
                <a:spcPts val="1200"/>
              </a:spcAft>
              <a:buFont typeface="Wingdings" pitchFamily="2" charset="2"/>
              <a:buChar char="l"/>
            </a:pPr>
            <a:r>
              <a:rPr lang="en-US" altLang="ja-JP" sz="1600" dirty="0" smtClean="0">
                <a:latin typeface="Calibri" pitchFamily="34" charset="0"/>
                <a:cs typeface="Calibri" pitchFamily="34" charset="0"/>
              </a:rPr>
              <a:t>Test of mode matching.</a:t>
            </a:r>
            <a:endParaRPr kumimoji="1" lang="ja-JP" altLang="en-US" sz="16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249"/>
          <p:cNvGrpSpPr>
            <a:grpSpLocks/>
          </p:cNvGrpSpPr>
          <p:nvPr/>
        </p:nvGrpSpPr>
        <p:grpSpPr bwMode="auto">
          <a:xfrm rot="16200000">
            <a:off x="7238159" y="9968275"/>
            <a:ext cx="96" cy="150813"/>
            <a:chOff x="4800" y="1152"/>
            <a:chExt cx="96" cy="95"/>
          </a:xfrm>
        </p:grpSpPr>
        <p:sp>
          <p:nvSpPr>
            <p:cNvPr id="172" name="Line 250"/>
            <p:cNvSpPr>
              <a:spLocks noChangeShapeType="1"/>
            </p:cNvSpPr>
            <p:nvPr/>
          </p:nvSpPr>
          <p:spPr bwMode="auto">
            <a:xfrm>
              <a:off x="4848" y="1176"/>
              <a:ext cx="0" cy="48"/>
            </a:xfrm>
            <a:prstGeom prst="line">
              <a:avLst/>
            </a:prstGeom>
            <a:noFill/>
            <a:ln w="28575">
              <a:solidFill>
                <a:srgbClr val="CCE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3" name="Line 251"/>
            <p:cNvSpPr>
              <a:spLocks noChangeShapeType="1"/>
            </p:cNvSpPr>
            <p:nvPr/>
          </p:nvSpPr>
          <p:spPr bwMode="auto">
            <a:xfrm>
              <a:off x="4828" y="1152"/>
              <a:ext cx="0" cy="48"/>
            </a:xfrm>
            <a:prstGeom prst="line">
              <a:avLst/>
            </a:prstGeom>
            <a:noFill/>
            <a:ln w="28575">
              <a:solidFill>
                <a:srgbClr val="CCE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" name="Freeform 252"/>
            <p:cNvSpPr>
              <a:spLocks/>
            </p:cNvSpPr>
            <p:nvPr/>
          </p:nvSpPr>
          <p:spPr bwMode="auto">
            <a:xfrm>
              <a:off x="4800" y="1152"/>
              <a:ext cx="96" cy="47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96" y="48"/>
                </a:cxn>
                <a:cxn ang="0">
                  <a:pos x="144" y="0"/>
                </a:cxn>
              </a:cxnLst>
              <a:rect l="0" t="0" r="r" b="b"/>
              <a:pathLst>
                <a:path w="144" h="48">
                  <a:moveTo>
                    <a:pt x="0" y="48"/>
                  </a:moveTo>
                  <a:cubicBezTo>
                    <a:pt x="16" y="24"/>
                    <a:pt x="32" y="0"/>
                    <a:pt x="48" y="0"/>
                  </a:cubicBezTo>
                  <a:cubicBezTo>
                    <a:pt x="64" y="0"/>
                    <a:pt x="80" y="48"/>
                    <a:pt x="96" y="48"/>
                  </a:cubicBezTo>
                  <a:cubicBezTo>
                    <a:pt x="112" y="48"/>
                    <a:pt x="128" y="24"/>
                    <a:pt x="144" y="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5" name="Freeform 253"/>
            <p:cNvSpPr>
              <a:spLocks/>
            </p:cNvSpPr>
            <p:nvPr/>
          </p:nvSpPr>
          <p:spPr bwMode="auto">
            <a:xfrm>
              <a:off x="4800" y="1199"/>
              <a:ext cx="96" cy="4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96" y="48"/>
                </a:cxn>
                <a:cxn ang="0">
                  <a:pos x="144" y="0"/>
                </a:cxn>
              </a:cxnLst>
              <a:rect l="0" t="0" r="r" b="b"/>
              <a:pathLst>
                <a:path w="144" h="48">
                  <a:moveTo>
                    <a:pt x="0" y="48"/>
                  </a:moveTo>
                  <a:cubicBezTo>
                    <a:pt x="16" y="24"/>
                    <a:pt x="32" y="0"/>
                    <a:pt x="48" y="0"/>
                  </a:cubicBezTo>
                  <a:cubicBezTo>
                    <a:pt x="64" y="0"/>
                    <a:pt x="80" y="48"/>
                    <a:pt x="96" y="48"/>
                  </a:cubicBezTo>
                  <a:cubicBezTo>
                    <a:pt x="112" y="48"/>
                    <a:pt x="128" y="24"/>
                    <a:pt x="144" y="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76" name="テキスト ボックス 175"/>
          <p:cNvSpPr txBox="1"/>
          <p:nvPr/>
        </p:nvSpPr>
        <p:spPr>
          <a:xfrm>
            <a:off x="0" y="0"/>
            <a:ext cx="9144000" cy="764704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r>
              <a:rPr lang="en-US" altLang="ja-JP" sz="2400" dirty="0" smtClean="0">
                <a:solidFill>
                  <a:srgbClr val="002060"/>
                </a:solidFill>
                <a:latin typeface="Century" pitchFamily="18" charset="0"/>
              </a:rPr>
              <a:t>(b) Input Optics [3/3]</a:t>
            </a:r>
          </a:p>
        </p:txBody>
      </p:sp>
      <p:sp>
        <p:nvSpPr>
          <p:cNvPr id="352" name="テキスト ボックス 351"/>
          <p:cNvSpPr txBox="1"/>
          <p:nvPr/>
        </p:nvSpPr>
        <p:spPr>
          <a:xfrm>
            <a:off x="7668344" y="0"/>
            <a:ext cx="1475656" cy="7647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kumimoji="1" lang="en-US" altLang="ja-JP" sz="1600" dirty="0" err="1" smtClean="0">
                <a:solidFill>
                  <a:srgbClr val="002060"/>
                </a:solidFill>
              </a:rPr>
              <a:t>iLCGT</a:t>
            </a:r>
            <a:r>
              <a:rPr kumimoji="1" lang="en-US" altLang="ja-JP" sz="1600" dirty="0" smtClean="0">
                <a:solidFill>
                  <a:srgbClr val="002060"/>
                </a:solidFill>
              </a:rPr>
              <a:t>	</a:t>
            </a:r>
            <a:r>
              <a:rPr kumimoji="1" lang="ja-JP" altLang="en-US" sz="1600" dirty="0" smtClean="0">
                <a:solidFill>
                  <a:srgbClr val="002060"/>
                </a:solidFill>
              </a:rPr>
              <a:t>◎</a:t>
            </a:r>
            <a:endParaRPr kumimoji="1" lang="en-US" altLang="ja-JP" sz="1600" dirty="0" smtClean="0">
              <a:solidFill>
                <a:srgbClr val="002060"/>
              </a:solidFill>
            </a:endParaRPr>
          </a:p>
          <a:p>
            <a:r>
              <a:rPr lang="en-US" altLang="ja-JP" sz="1600" dirty="0" err="1" smtClean="0">
                <a:solidFill>
                  <a:srgbClr val="002060"/>
                </a:solidFill>
              </a:rPr>
              <a:t>bLCGT</a:t>
            </a:r>
            <a:r>
              <a:rPr lang="en-US" altLang="ja-JP" sz="1600" dirty="0" smtClean="0">
                <a:solidFill>
                  <a:srgbClr val="002060"/>
                </a:solidFill>
              </a:rPr>
              <a:t>	</a:t>
            </a:r>
            <a:r>
              <a:rPr lang="ja-JP" altLang="en-US" sz="1600" dirty="0" smtClean="0">
                <a:solidFill>
                  <a:srgbClr val="002060"/>
                </a:solidFill>
              </a:rPr>
              <a:t>◎</a:t>
            </a:r>
            <a:endParaRPr kumimoji="1" lang="ja-JP" altLang="en-US" sz="1600" dirty="0">
              <a:solidFill>
                <a:srgbClr val="002060"/>
              </a:solidFill>
            </a:endParaRPr>
          </a:p>
        </p:txBody>
      </p:sp>
      <p:grpSp>
        <p:nvGrpSpPr>
          <p:cNvPr id="193" name="グループ化 192"/>
          <p:cNvGrpSpPr/>
          <p:nvPr/>
        </p:nvGrpSpPr>
        <p:grpSpPr>
          <a:xfrm>
            <a:off x="457200" y="980728"/>
            <a:ext cx="8229600" cy="5105400"/>
            <a:chOff x="457200" y="980728"/>
            <a:chExt cx="8229600" cy="5105400"/>
          </a:xfrm>
        </p:grpSpPr>
        <p:sp>
          <p:nvSpPr>
            <p:cNvPr id="3" name="Rectangle 345"/>
            <p:cNvSpPr>
              <a:spLocks noChangeArrowheads="1"/>
            </p:cNvSpPr>
            <p:nvPr/>
          </p:nvSpPr>
          <p:spPr bwMode="auto">
            <a:xfrm>
              <a:off x="990600" y="2809528"/>
              <a:ext cx="1295400" cy="990600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" name="Rectangle 344"/>
            <p:cNvSpPr>
              <a:spLocks noChangeArrowheads="1"/>
            </p:cNvSpPr>
            <p:nvPr/>
          </p:nvSpPr>
          <p:spPr bwMode="auto">
            <a:xfrm rot="5400000">
              <a:off x="3467100" y="3990628"/>
              <a:ext cx="1295400" cy="762000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" name="Rectangle 343"/>
            <p:cNvSpPr>
              <a:spLocks noChangeArrowheads="1"/>
            </p:cNvSpPr>
            <p:nvPr/>
          </p:nvSpPr>
          <p:spPr bwMode="auto">
            <a:xfrm>
              <a:off x="2771800" y="2809528"/>
              <a:ext cx="1343000" cy="685800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" name="Rectangle 293"/>
            <p:cNvSpPr>
              <a:spLocks noChangeArrowheads="1"/>
            </p:cNvSpPr>
            <p:nvPr/>
          </p:nvSpPr>
          <p:spPr bwMode="auto">
            <a:xfrm>
              <a:off x="4876800" y="4257328"/>
              <a:ext cx="381000" cy="1066800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Oval 288"/>
            <p:cNvSpPr>
              <a:spLocks noChangeArrowheads="1"/>
            </p:cNvSpPr>
            <p:nvPr/>
          </p:nvSpPr>
          <p:spPr bwMode="auto">
            <a:xfrm>
              <a:off x="4572000" y="5095528"/>
              <a:ext cx="990600" cy="9906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" name="Oval 287"/>
            <p:cNvSpPr>
              <a:spLocks noChangeArrowheads="1"/>
            </p:cNvSpPr>
            <p:nvPr/>
          </p:nvSpPr>
          <p:spPr bwMode="auto">
            <a:xfrm>
              <a:off x="5867400" y="2047528"/>
              <a:ext cx="609600" cy="6096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" name="Oval 286"/>
            <p:cNvSpPr>
              <a:spLocks noChangeArrowheads="1"/>
            </p:cNvSpPr>
            <p:nvPr/>
          </p:nvSpPr>
          <p:spPr bwMode="auto">
            <a:xfrm>
              <a:off x="4648200" y="4028728"/>
              <a:ext cx="838200" cy="8382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" name="Oval 285"/>
            <p:cNvSpPr>
              <a:spLocks noChangeArrowheads="1"/>
            </p:cNvSpPr>
            <p:nvPr/>
          </p:nvSpPr>
          <p:spPr bwMode="auto">
            <a:xfrm>
              <a:off x="4572000" y="3342928"/>
              <a:ext cx="838200" cy="8382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" name="Oval 284"/>
            <p:cNvSpPr>
              <a:spLocks noChangeArrowheads="1"/>
            </p:cNvSpPr>
            <p:nvPr/>
          </p:nvSpPr>
          <p:spPr bwMode="auto">
            <a:xfrm>
              <a:off x="4648200" y="2504728"/>
              <a:ext cx="838200" cy="8382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" name="Oval 280"/>
            <p:cNvSpPr>
              <a:spLocks noChangeArrowheads="1"/>
            </p:cNvSpPr>
            <p:nvPr/>
          </p:nvSpPr>
          <p:spPr bwMode="auto">
            <a:xfrm>
              <a:off x="4572000" y="1971328"/>
              <a:ext cx="838200" cy="8382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" name="Oval 281"/>
            <p:cNvSpPr>
              <a:spLocks noChangeArrowheads="1"/>
            </p:cNvSpPr>
            <p:nvPr/>
          </p:nvSpPr>
          <p:spPr bwMode="auto">
            <a:xfrm>
              <a:off x="3733800" y="1818928"/>
              <a:ext cx="838200" cy="8382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" name="Oval 279"/>
            <p:cNvSpPr>
              <a:spLocks noChangeArrowheads="1"/>
            </p:cNvSpPr>
            <p:nvPr/>
          </p:nvSpPr>
          <p:spPr bwMode="auto">
            <a:xfrm>
              <a:off x="2819400" y="1895128"/>
              <a:ext cx="838200" cy="8382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" name="Rectangle 278"/>
            <p:cNvSpPr>
              <a:spLocks noChangeArrowheads="1"/>
            </p:cNvSpPr>
            <p:nvPr/>
          </p:nvSpPr>
          <p:spPr bwMode="auto">
            <a:xfrm>
              <a:off x="762000" y="2199928"/>
              <a:ext cx="457200" cy="304800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" name="Oval 277"/>
            <p:cNvSpPr>
              <a:spLocks noChangeArrowheads="1"/>
            </p:cNvSpPr>
            <p:nvPr/>
          </p:nvSpPr>
          <p:spPr bwMode="auto">
            <a:xfrm>
              <a:off x="2133600" y="1818928"/>
              <a:ext cx="838200" cy="8382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" name="Rectangle 77"/>
            <p:cNvSpPr>
              <a:spLocks noChangeArrowheads="1"/>
            </p:cNvSpPr>
            <p:nvPr/>
          </p:nvSpPr>
          <p:spPr bwMode="auto">
            <a:xfrm>
              <a:off x="4876800" y="2961928"/>
              <a:ext cx="381000" cy="1066800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" name="Rectangle 81"/>
            <p:cNvSpPr>
              <a:spLocks noChangeArrowheads="1"/>
            </p:cNvSpPr>
            <p:nvPr/>
          </p:nvSpPr>
          <p:spPr bwMode="auto">
            <a:xfrm>
              <a:off x="5105400" y="2199928"/>
              <a:ext cx="3048000" cy="304800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" name="Rectangle 82"/>
            <p:cNvSpPr>
              <a:spLocks noChangeArrowheads="1"/>
            </p:cNvSpPr>
            <p:nvPr/>
          </p:nvSpPr>
          <p:spPr bwMode="auto">
            <a:xfrm>
              <a:off x="4800600" y="1666528"/>
              <a:ext cx="304800" cy="381000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" name="Oval 85"/>
            <p:cNvSpPr>
              <a:spLocks noChangeArrowheads="1"/>
            </p:cNvSpPr>
            <p:nvPr/>
          </p:nvSpPr>
          <p:spPr bwMode="auto">
            <a:xfrm>
              <a:off x="8077200" y="2047528"/>
              <a:ext cx="609600" cy="6096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" name="Rectangle 91"/>
            <p:cNvSpPr>
              <a:spLocks noChangeArrowheads="1"/>
            </p:cNvSpPr>
            <p:nvPr/>
          </p:nvSpPr>
          <p:spPr bwMode="auto">
            <a:xfrm>
              <a:off x="1371600" y="2047528"/>
              <a:ext cx="3581400" cy="381000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" name="Oval 92"/>
            <p:cNvSpPr>
              <a:spLocks noChangeArrowheads="1"/>
            </p:cNvSpPr>
            <p:nvPr/>
          </p:nvSpPr>
          <p:spPr bwMode="auto">
            <a:xfrm>
              <a:off x="990600" y="1742728"/>
              <a:ext cx="914400" cy="9144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" name="Oval 93"/>
            <p:cNvSpPr>
              <a:spLocks noChangeArrowheads="1"/>
            </p:cNvSpPr>
            <p:nvPr/>
          </p:nvSpPr>
          <p:spPr bwMode="auto">
            <a:xfrm>
              <a:off x="1143000" y="980728"/>
              <a:ext cx="609600" cy="609600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" name="Rectangle 94"/>
            <p:cNvSpPr>
              <a:spLocks noChangeArrowheads="1"/>
            </p:cNvSpPr>
            <p:nvPr/>
          </p:nvSpPr>
          <p:spPr bwMode="auto">
            <a:xfrm>
              <a:off x="1295400" y="1285528"/>
              <a:ext cx="304800" cy="1143000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" name="Line 95"/>
            <p:cNvSpPr>
              <a:spLocks noChangeShapeType="1"/>
            </p:cNvSpPr>
            <p:nvPr/>
          </p:nvSpPr>
          <p:spPr bwMode="auto">
            <a:xfrm flipH="1">
              <a:off x="1219200" y="2352328"/>
              <a:ext cx="152400" cy="12954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" name="Line 99"/>
            <p:cNvSpPr>
              <a:spLocks noChangeShapeType="1"/>
            </p:cNvSpPr>
            <p:nvPr/>
          </p:nvSpPr>
          <p:spPr bwMode="auto">
            <a:xfrm>
              <a:off x="3851919" y="4077072"/>
              <a:ext cx="722857" cy="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" name="Line 102"/>
            <p:cNvSpPr>
              <a:spLocks noChangeShapeType="1"/>
            </p:cNvSpPr>
            <p:nvPr/>
          </p:nvSpPr>
          <p:spPr bwMode="auto">
            <a:xfrm flipH="1">
              <a:off x="457200" y="2352328"/>
              <a:ext cx="198120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" name="Line 103"/>
            <p:cNvSpPr>
              <a:spLocks noChangeShapeType="1"/>
            </p:cNvSpPr>
            <p:nvPr/>
          </p:nvSpPr>
          <p:spPr bwMode="auto">
            <a:xfrm>
              <a:off x="4921250" y="1666528"/>
              <a:ext cx="0" cy="1978496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" name="Line 104"/>
            <p:cNvSpPr>
              <a:spLocks noChangeShapeType="1"/>
            </p:cNvSpPr>
            <p:nvPr/>
          </p:nvSpPr>
          <p:spPr bwMode="auto">
            <a:xfrm>
              <a:off x="3419872" y="2384078"/>
              <a:ext cx="2676128" cy="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Line 105"/>
            <p:cNvSpPr>
              <a:spLocks noChangeShapeType="1"/>
            </p:cNvSpPr>
            <p:nvPr/>
          </p:nvSpPr>
          <p:spPr bwMode="auto">
            <a:xfrm>
              <a:off x="4953000" y="1666528"/>
              <a:ext cx="0" cy="19812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Line 108"/>
            <p:cNvSpPr>
              <a:spLocks noChangeShapeType="1"/>
            </p:cNvSpPr>
            <p:nvPr/>
          </p:nvSpPr>
          <p:spPr bwMode="auto">
            <a:xfrm flipH="1">
              <a:off x="3429000" y="2352328"/>
              <a:ext cx="487680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" name="Line 112"/>
            <p:cNvSpPr>
              <a:spLocks noChangeShapeType="1"/>
            </p:cNvSpPr>
            <p:nvPr/>
          </p:nvSpPr>
          <p:spPr bwMode="auto">
            <a:xfrm flipH="1">
              <a:off x="3429000" y="2123728"/>
              <a:ext cx="685800" cy="2286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" name="Line 113"/>
            <p:cNvSpPr>
              <a:spLocks noChangeShapeType="1"/>
            </p:cNvSpPr>
            <p:nvPr/>
          </p:nvSpPr>
          <p:spPr bwMode="auto">
            <a:xfrm flipH="1">
              <a:off x="1828800" y="2123728"/>
              <a:ext cx="228600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" name="Rectangle 114"/>
            <p:cNvSpPr>
              <a:spLocks noChangeArrowheads="1"/>
            </p:cNvSpPr>
            <p:nvPr/>
          </p:nvSpPr>
          <p:spPr bwMode="auto">
            <a:xfrm rot="5400000">
              <a:off x="2628900" y="2085628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" name="Line 115"/>
            <p:cNvSpPr>
              <a:spLocks noChangeShapeType="1"/>
            </p:cNvSpPr>
            <p:nvPr/>
          </p:nvSpPr>
          <p:spPr bwMode="auto">
            <a:xfrm rot="5400000">
              <a:off x="4686300" y="3152428"/>
              <a:ext cx="762000" cy="2286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" name="Line 117"/>
            <p:cNvSpPr>
              <a:spLocks noChangeShapeType="1"/>
            </p:cNvSpPr>
            <p:nvPr/>
          </p:nvSpPr>
          <p:spPr bwMode="auto">
            <a:xfrm>
              <a:off x="5181600" y="2885728"/>
              <a:ext cx="0" cy="23622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" name="Rectangle 124"/>
            <p:cNvSpPr>
              <a:spLocks noChangeArrowheads="1"/>
            </p:cNvSpPr>
            <p:nvPr/>
          </p:nvSpPr>
          <p:spPr bwMode="auto">
            <a:xfrm>
              <a:off x="5105400" y="4333528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8" name="Line 128"/>
            <p:cNvSpPr>
              <a:spLocks noChangeShapeType="1"/>
            </p:cNvSpPr>
            <p:nvPr/>
          </p:nvSpPr>
          <p:spPr bwMode="auto">
            <a:xfrm>
              <a:off x="1828800" y="2123728"/>
              <a:ext cx="609600" cy="2286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" name="Line 129"/>
            <p:cNvSpPr>
              <a:spLocks noChangeShapeType="1"/>
            </p:cNvSpPr>
            <p:nvPr/>
          </p:nvSpPr>
          <p:spPr bwMode="auto">
            <a:xfrm flipH="1">
              <a:off x="1371600" y="1361728"/>
              <a:ext cx="76200" cy="9906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" name="Line 130"/>
            <p:cNvSpPr>
              <a:spLocks noChangeShapeType="1"/>
            </p:cNvSpPr>
            <p:nvPr/>
          </p:nvSpPr>
          <p:spPr bwMode="auto">
            <a:xfrm>
              <a:off x="1447800" y="1361728"/>
              <a:ext cx="76200" cy="9906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" name="Rectangle 131"/>
            <p:cNvSpPr>
              <a:spLocks noChangeArrowheads="1"/>
            </p:cNvSpPr>
            <p:nvPr/>
          </p:nvSpPr>
          <p:spPr bwMode="auto">
            <a:xfrm rot="18900000">
              <a:off x="1485900" y="2350741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" name="Rectangle 132"/>
            <p:cNvSpPr>
              <a:spLocks noChangeArrowheads="1"/>
            </p:cNvSpPr>
            <p:nvPr/>
          </p:nvSpPr>
          <p:spPr bwMode="auto">
            <a:xfrm rot="2700000">
              <a:off x="1257300" y="2350741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4" name="Line 194"/>
            <p:cNvSpPr>
              <a:spLocks noChangeShapeType="1"/>
            </p:cNvSpPr>
            <p:nvPr/>
          </p:nvSpPr>
          <p:spPr bwMode="auto">
            <a:xfrm flipH="1">
              <a:off x="2915816" y="2564904"/>
              <a:ext cx="0" cy="701824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5" name="AutoShape 215"/>
            <p:cNvSpPr>
              <a:spLocks noChangeArrowheads="1"/>
            </p:cNvSpPr>
            <p:nvPr/>
          </p:nvSpPr>
          <p:spPr bwMode="auto">
            <a:xfrm rot="5400000">
              <a:off x="1143000" y="3571528"/>
              <a:ext cx="152400" cy="152400"/>
            </a:xfrm>
            <a:prstGeom prst="flowChartDelay">
              <a:avLst/>
            </a:prstGeom>
            <a:gradFill rotWithShape="1">
              <a:gsLst>
                <a:gs pos="0">
                  <a:srgbClr val="00CC00"/>
                </a:gs>
                <a:gs pos="50000">
                  <a:srgbClr val="99FF99"/>
                </a:gs>
                <a:gs pos="100000">
                  <a:srgbClr val="00CC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7" name="Line 270"/>
            <p:cNvSpPr>
              <a:spLocks noChangeShapeType="1"/>
            </p:cNvSpPr>
            <p:nvPr/>
          </p:nvSpPr>
          <p:spPr bwMode="auto">
            <a:xfrm>
              <a:off x="4953000" y="4562128"/>
              <a:ext cx="228600" cy="685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" name="Line 271"/>
            <p:cNvSpPr>
              <a:spLocks noChangeShapeType="1"/>
            </p:cNvSpPr>
            <p:nvPr/>
          </p:nvSpPr>
          <p:spPr bwMode="auto">
            <a:xfrm>
              <a:off x="4953000" y="4562128"/>
              <a:ext cx="0" cy="13716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49" name="Group 275"/>
            <p:cNvGrpSpPr>
              <a:grpSpLocks/>
            </p:cNvGrpSpPr>
            <p:nvPr/>
          </p:nvGrpSpPr>
          <p:grpSpPr bwMode="auto">
            <a:xfrm>
              <a:off x="1828800" y="1742728"/>
              <a:ext cx="419100" cy="685800"/>
              <a:chOff x="360" y="1152"/>
              <a:chExt cx="264" cy="432"/>
            </a:xfrm>
          </p:grpSpPr>
          <p:grpSp>
            <p:nvGrpSpPr>
              <p:cNvPr id="163" name="Group 273"/>
              <p:cNvGrpSpPr>
                <a:grpSpLocks/>
              </p:cNvGrpSpPr>
              <p:nvPr/>
            </p:nvGrpSpPr>
            <p:grpSpPr bwMode="auto">
              <a:xfrm>
                <a:off x="384" y="1200"/>
                <a:ext cx="240" cy="384"/>
                <a:chOff x="384" y="1200"/>
                <a:chExt cx="240" cy="384"/>
              </a:xfrm>
            </p:grpSpPr>
            <p:sp>
              <p:nvSpPr>
                <p:cNvPr id="165" name="Line 272"/>
                <p:cNvSpPr>
                  <a:spLocks noChangeShapeType="1"/>
                </p:cNvSpPr>
                <p:nvPr/>
              </p:nvSpPr>
              <p:spPr bwMode="auto">
                <a:xfrm flipH="1">
                  <a:off x="408" y="1200"/>
                  <a:ext cx="0" cy="336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grpSp>
              <p:nvGrpSpPr>
                <p:cNvPr id="166" name="Group 136"/>
                <p:cNvGrpSpPr>
                  <a:grpSpLocks/>
                </p:cNvGrpSpPr>
                <p:nvPr/>
              </p:nvGrpSpPr>
              <p:grpSpPr bwMode="auto">
                <a:xfrm>
                  <a:off x="384" y="1488"/>
                  <a:ext cx="240" cy="96"/>
                  <a:chOff x="2592" y="1584"/>
                  <a:chExt cx="240" cy="96"/>
                </a:xfrm>
              </p:grpSpPr>
              <p:sp>
                <p:nvSpPr>
                  <p:cNvPr id="167" name="Rectangle 137"/>
                  <p:cNvSpPr>
                    <a:spLocks noChangeArrowheads="1"/>
                  </p:cNvSpPr>
                  <p:nvPr/>
                </p:nvSpPr>
                <p:spPr bwMode="auto">
                  <a:xfrm>
                    <a:off x="2640" y="1584"/>
                    <a:ext cx="144" cy="9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3300"/>
                      </a:gs>
                      <a:gs pos="50000">
                        <a:srgbClr val="FF6600"/>
                      </a:gs>
                      <a:gs pos="100000">
                        <a:srgbClr val="FF3300"/>
                      </a:gs>
                    </a:gsLst>
                    <a:lin ang="5400000" scaled="1"/>
                  </a:gra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68" name="Rectangle 138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760" y="1608"/>
                    <a:ext cx="96" cy="4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50000">
                        <a:schemeClr val="bg1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69" name="Rectangle 139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568" y="1608"/>
                    <a:ext cx="96" cy="4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50000">
                        <a:schemeClr val="bg1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70" name="Line 140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1584"/>
                    <a:ext cx="48" cy="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71" name="Line 141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1584"/>
                    <a:ext cx="48" cy="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</p:grpSp>
          <p:sp>
            <p:nvSpPr>
              <p:cNvPr id="164" name="AutoShape 274"/>
              <p:cNvSpPr>
                <a:spLocks noChangeArrowheads="1"/>
              </p:cNvSpPr>
              <p:nvPr/>
            </p:nvSpPr>
            <p:spPr bwMode="auto">
              <a:xfrm rot="-27000000">
                <a:off x="360" y="1152"/>
                <a:ext cx="96" cy="96"/>
              </a:xfrm>
              <a:prstGeom prst="flowChartDelay">
                <a:avLst/>
              </a:prstGeom>
              <a:gradFill rotWithShape="1">
                <a:gsLst>
                  <a:gs pos="0">
                    <a:srgbClr val="00CC00"/>
                  </a:gs>
                  <a:gs pos="50000">
                    <a:srgbClr val="99FF99"/>
                  </a:gs>
                  <a:gs pos="100000">
                    <a:srgbClr val="00CC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50" name="AutoShape 294"/>
            <p:cNvSpPr>
              <a:spLocks noChangeArrowheads="1"/>
            </p:cNvSpPr>
            <p:nvPr/>
          </p:nvSpPr>
          <p:spPr bwMode="auto">
            <a:xfrm rot="5400000">
              <a:off x="4876800" y="5857528"/>
              <a:ext cx="152400" cy="152400"/>
            </a:xfrm>
            <a:prstGeom prst="flowChartDelay">
              <a:avLst/>
            </a:prstGeom>
            <a:gradFill rotWithShape="1">
              <a:gsLst>
                <a:gs pos="0">
                  <a:srgbClr val="00CC00"/>
                </a:gs>
                <a:gs pos="50000">
                  <a:srgbClr val="99FF99"/>
                </a:gs>
                <a:gs pos="100000">
                  <a:srgbClr val="00CC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" name="Line 295"/>
            <p:cNvSpPr>
              <a:spLocks noChangeShapeType="1"/>
            </p:cNvSpPr>
            <p:nvPr/>
          </p:nvSpPr>
          <p:spPr bwMode="auto">
            <a:xfrm>
              <a:off x="4800600" y="5400328"/>
              <a:ext cx="152400" cy="304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" name="Line 296"/>
            <p:cNvSpPr>
              <a:spLocks noChangeShapeType="1"/>
            </p:cNvSpPr>
            <p:nvPr/>
          </p:nvSpPr>
          <p:spPr bwMode="auto">
            <a:xfrm>
              <a:off x="4800600" y="5400328"/>
              <a:ext cx="0" cy="304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" name="Line 297"/>
            <p:cNvSpPr>
              <a:spLocks noChangeShapeType="1"/>
            </p:cNvSpPr>
            <p:nvPr/>
          </p:nvSpPr>
          <p:spPr bwMode="auto">
            <a:xfrm flipH="1">
              <a:off x="4800600" y="5171728"/>
              <a:ext cx="228600" cy="5334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4" name="Line 298"/>
            <p:cNvSpPr>
              <a:spLocks noChangeShapeType="1"/>
            </p:cNvSpPr>
            <p:nvPr/>
          </p:nvSpPr>
          <p:spPr bwMode="auto">
            <a:xfrm flipH="1" flipV="1">
              <a:off x="6172200" y="2352328"/>
              <a:ext cx="457200" cy="7620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5" name="Line 299"/>
            <p:cNvSpPr>
              <a:spLocks noChangeShapeType="1"/>
            </p:cNvSpPr>
            <p:nvPr/>
          </p:nvSpPr>
          <p:spPr bwMode="auto">
            <a:xfrm flipH="1">
              <a:off x="6172200" y="2276128"/>
              <a:ext cx="457200" cy="7620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6" name="Line 300"/>
            <p:cNvSpPr>
              <a:spLocks noChangeShapeType="1"/>
            </p:cNvSpPr>
            <p:nvPr/>
          </p:nvSpPr>
          <p:spPr bwMode="auto">
            <a:xfrm flipH="1" flipV="1">
              <a:off x="6629400" y="2047528"/>
              <a:ext cx="0" cy="22860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7" name="Line 301"/>
            <p:cNvSpPr>
              <a:spLocks noChangeShapeType="1"/>
            </p:cNvSpPr>
            <p:nvPr/>
          </p:nvSpPr>
          <p:spPr bwMode="auto">
            <a:xfrm flipH="1" flipV="1">
              <a:off x="6629400" y="2428528"/>
              <a:ext cx="0" cy="22860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8" name="Line 302"/>
            <p:cNvSpPr>
              <a:spLocks noChangeShapeType="1"/>
            </p:cNvSpPr>
            <p:nvPr/>
          </p:nvSpPr>
          <p:spPr bwMode="auto">
            <a:xfrm flipH="1">
              <a:off x="7848600" y="2352328"/>
              <a:ext cx="457200" cy="7620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" name="Line 303"/>
            <p:cNvSpPr>
              <a:spLocks noChangeShapeType="1"/>
            </p:cNvSpPr>
            <p:nvPr/>
          </p:nvSpPr>
          <p:spPr bwMode="auto">
            <a:xfrm flipH="1" flipV="1">
              <a:off x="7848600" y="2276128"/>
              <a:ext cx="457200" cy="7620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0" name="Line 304"/>
            <p:cNvSpPr>
              <a:spLocks noChangeShapeType="1"/>
            </p:cNvSpPr>
            <p:nvPr/>
          </p:nvSpPr>
          <p:spPr bwMode="auto">
            <a:xfrm flipH="1" flipV="1">
              <a:off x="7848600" y="2047528"/>
              <a:ext cx="0" cy="22860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" name="Line 305"/>
            <p:cNvSpPr>
              <a:spLocks noChangeShapeType="1"/>
            </p:cNvSpPr>
            <p:nvPr/>
          </p:nvSpPr>
          <p:spPr bwMode="auto">
            <a:xfrm flipH="1" flipV="1">
              <a:off x="7848600" y="2428528"/>
              <a:ext cx="0" cy="22860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" name="Line 306"/>
            <p:cNvSpPr>
              <a:spLocks noChangeShapeType="1"/>
            </p:cNvSpPr>
            <p:nvPr/>
          </p:nvSpPr>
          <p:spPr bwMode="auto">
            <a:xfrm flipH="1" flipV="1">
              <a:off x="5181600" y="2199928"/>
              <a:ext cx="990600" cy="152400"/>
            </a:xfrm>
            <a:prstGeom prst="line">
              <a:avLst/>
            </a:prstGeom>
            <a:noFill/>
            <a:ln w="127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3" name="Rectangle 110"/>
            <p:cNvSpPr>
              <a:spLocks noChangeArrowheads="1"/>
            </p:cNvSpPr>
            <p:nvPr/>
          </p:nvSpPr>
          <p:spPr bwMode="auto">
            <a:xfrm rot="5400000">
              <a:off x="6057900" y="2314228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4" name="Line 307"/>
            <p:cNvSpPr>
              <a:spLocks noChangeShapeType="1"/>
            </p:cNvSpPr>
            <p:nvPr/>
          </p:nvSpPr>
          <p:spPr bwMode="auto">
            <a:xfrm flipV="1">
              <a:off x="4800600" y="1666528"/>
              <a:ext cx="76200" cy="609600"/>
            </a:xfrm>
            <a:prstGeom prst="line">
              <a:avLst/>
            </a:prstGeom>
            <a:noFill/>
            <a:ln w="127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5" name="Rectangle 313"/>
            <p:cNvSpPr>
              <a:spLocks noChangeArrowheads="1"/>
            </p:cNvSpPr>
            <p:nvPr/>
          </p:nvSpPr>
          <p:spPr bwMode="auto">
            <a:xfrm>
              <a:off x="6553200" y="1895128"/>
              <a:ext cx="152400" cy="152400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rgbClr val="CC0000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6" name="AutoShape 314"/>
            <p:cNvSpPr>
              <a:spLocks noChangeArrowheads="1"/>
            </p:cNvSpPr>
            <p:nvPr/>
          </p:nvSpPr>
          <p:spPr bwMode="auto">
            <a:xfrm rot="5400000">
              <a:off x="6553200" y="2657128"/>
              <a:ext cx="152400" cy="152400"/>
            </a:xfrm>
            <a:prstGeom prst="flowChartDelay">
              <a:avLst/>
            </a:prstGeom>
            <a:gradFill rotWithShape="1">
              <a:gsLst>
                <a:gs pos="0">
                  <a:srgbClr val="00CC00"/>
                </a:gs>
                <a:gs pos="50000">
                  <a:srgbClr val="99FF99"/>
                </a:gs>
                <a:gs pos="100000">
                  <a:srgbClr val="00CC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7" name="Rectangle 315"/>
            <p:cNvSpPr>
              <a:spLocks noChangeArrowheads="1"/>
            </p:cNvSpPr>
            <p:nvPr/>
          </p:nvSpPr>
          <p:spPr bwMode="auto">
            <a:xfrm>
              <a:off x="7772400" y="1895128"/>
              <a:ext cx="152400" cy="152400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rgbClr val="CC0000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" name="AutoShape 316"/>
            <p:cNvSpPr>
              <a:spLocks noChangeArrowheads="1"/>
            </p:cNvSpPr>
            <p:nvPr/>
          </p:nvSpPr>
          <p:spPr bwMode="auto">
            <a:xfrm rot="5400000">
              <a:off x="7772400" y="2657128"/>
              <a:ext cx="152400" cy="152400"/>
            </a:xfrm>
            <a:prstGeom prst="flowChartDelay">
              <a:avLst/>
            </a:prstGeom>
            <a:gradFill rotWithShape="1">
              <a:gsLst>
                <a:gs pos="0">
                  <a:srgbClr val="00CC00"/>
                </a:gs>
                <a:gs pos="50000">
                  <a:srgbClr val="99FF99"/>
                </a:gs>
                <a:gs pos="100000">
                  <a:srgbClr val="00CC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9" name="Text Box 320"/>
            <p:cNvSpPr txBox="1">
              <a:spLocks noChangeArrowheads="1"/>
            </p:cNvSpPr>
            <p:nvPr/>
          </p:nvSpPr>
          <p:spPr bwMode="auto">
            <a:xfrm>
              <a:off x="6096000" y="1133128"/>
              <a:ext cx="1039813" cy="2873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600CC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200">
                  <a:solidFill>
                    <a:srgbClr val="6600CC"/>
                  </a:solidFill>
                  <a:latin typeface="Helvetica" pitchFamily="34" charset="0"/>
                </a:rPr>
                <a:t>Optical lever</a:t>
              </a:r>
            </a:p>
          </p:txBody>
        </p:sp>
        <p:sp>
          <p:nvSpPr>
            <p:cNvPr id="70" name="Line 321"/>
            <p:cNvSpPr>
              <a:spLocks noChangeShapeType="1"/>
            </p:cNvSpPr>
            <p:nvPr/>
          </p:nvSpPr>
          <p:spPr bwMode="auto">
            <a:xfrm flipH="1">
              <a:off x="6629400" y="1437928"/>
              <a:ext cx="0" cy="381000"/>
            </a:xfrm>
            <a:prstGeom prst="line">
              <a:avLst/>
            </a:prstGeom>
            <a:noFill/>
            <a:ln w="12700">
              <a:solidFill>
                <a:srgbClr val="6600CC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" name="Line 322"/>
            <p:cNvSpPr>
              <a:spLocks noChangeShapeType="1"/>
            </p:cNvSpPr>
            <p:nvPr/>
          </p:nvSpPr>
          <p:spPr bwMode="auto">
            <a:xfrm flipH="1" flipV="1">
              <a:off x="2896768" y="2564904"/>
              <a:ext cx="0" cy="397024"/>
            </a:xfrm>
            <a:prstGeom prst="line">
              <a:avLst/>
            </a:prstGeom>
            <a:noFill/>
            <a:ln w="127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" name="Line 323"/>
            <p:cNvSpPr>
              <a:spLocks noChangeShapeType="1"/>
            </p:cNvSpPr>
            <p:nvPr/>
          </p:nvSpPr>
          <p:spPr bwMode="auto">
            <a:xfrm flipV="1">
              <a:off x="2915816" y="2961928"/>
              <a:ext cx="513184" cy="0"/>
            </a:xfrm>
            <a:prstGeom prst="line">
              <a:avLst/>
            </a:prstGeom>
            <a:noFill/>
            <a:ln w="127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" name="Rectangle 324"/>
            <p:cNvSpPr>
              <a:spLocks noChangeArrowheads="1"/>
            </p:cNvSpPr>
            <p:nvPr/>
          </p:nvSpPr>
          <p:spPr bwMode="auto">
            <a:xfrm rot="2700000">
              <a:off x="2819281" y="2969067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4" name="Rectangle 292"/>
            <p:cNvSpPr>
              <a:spLocks noChangeArrowheads="1"/>
            </p:cNvSpPr>
            <p:nvPr/>
          </p:nvSpPr>
          <p:spPr bwMode="auto">
            <a:xfrm>
              <a:off x="4724400" y="5324128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5" name="Rectangle 289"/>
            <p:cNvSpPr>
              <a:spLocks noChangeArrowheads="1"/>
            </p:cNvSpPr>
            <p:nvPr/>
          </p:nvSpPr>
          <p:spPr bwMode="auto">
            <a:xfrm>
              <a:off x="4876800" y="5324128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6" name="Rectangle 290"/>
            <p:cNvSpPr>
              <a:spLocks noChangeArrowheads="1"/>
            </p:cNvSpPr>
            <p:nvPr/>
          </p:nvSpPr>
          <p:spPr bwMode="auto">
            <a:xfrm>
              <a:off x="4876800" y="5705128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7" name="Rectangle 291"/>
            <p:cNvSpPr>
              <a:spLocks noChangeArrowheads="1"/>
            </p:cNvSpPr>
            <p:nvPr/>
          </p:nvSpPr>
          <p:spPr bwMode="auto">
            <a:xfrm>
              <a:off x="4724400" y="5705128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" name="Line 329"/>
            <p:cNvSpPr>
              <a:spLocks noChangeShapeType="1"/>
            </p:cNvSpPr>
            <p:nvPr/>
          </p:nvSpPr>
          <p:spPr bwMode="auto">
            <a:xfrm flipV="1">
              <a:off x="1295400" y="3038128"/>
              <a:ext cx="68580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" name="Rectangle 330"/>
            <p:cNvSpPr>
              <a:spLocks noChangeArrowheads="1"/>
            </p:cNvSpPr>
            <p:nvPr/>
          </p:nvSpPr>
          <p:spPr bwMode="auto">
            <a:xfrm rot="2700000">
              <a:off x="1193800" y="3031778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0" name="Line 331"/>
            <p:cNvSpPr>
              <a:spLocks noChangeShapeType="1"/>
            </p:cNvSpPr>
            <p:nvPr/>
          </p:nvSpPr>
          <p:spPr bwMode="auto">
            <a:xfrm flipH="1" flipV="1">
              <a:off x="1600200" y="3038128"/>
              <a:ext cx="0" cy="5334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" name="Line 332"/>
            <p:cNvSpPr>
              <a:spLocks noChangeShapeType="1"/>
            </p:cNvSpPr>
            <p:nvPr/>
          </p:nvSpPr>
          <p:spPr bwMode="auto">
            <a:xfrm flipH="1" flipV="1">
              <a:off x="1981200" y="3038128"/>
              <a:ext cx="0" cy="5334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" name="Rectangle 333"/>
            <p:cNvSpPr>
              <a:spLocks noChangeArrowheads="1"/>
            </p:cNvSpPr>
            <p:nvPr/>
          </p:nvSpPr>
          <p:spPr bwMode="auto">
            <a:xfrm rot="2700000">
              <a:off x="1555750" y="2980978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3" name="Rectangle 334"/>
            <p:cNvSpPr>
              <a:spLocks noChangeArrowheads="1"/>
            </p:cNvSpPr>
            <p:nvPr/>
          </p:nvSpPr>
          <p:spPr bwMode="auto">
            <a:xfrm rot="2700000">
              <a:off x="1936750" y="2980978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4" name="AutoShape 335"/>
            <p:cNvSpPr>
              <a:spLocks noChangeArrowheads="1"/>
            </p:cNvSpPr>
            <p:nvPr/>
          </p:nvSpPr>
          <p:spPr bwMode="auto">
            <a:xfrm rot="5400000">
              <a:off x="1524000" y="3571528"/>
              <a:ext cx="152400" cy="152400"/>
            </a:xfrm>
            <a:prstGeom prst="flowChartDelay">
              <a:avLst/>
            </a:prstGeom>
            <a:gradFill rotWithShape="1">
              <a:gsLst>
                <a:gs pos="0">
                  <a:srgbClr val="00CC00"/>
                </a:gs>
                <a:gs pos="50000">
                  <a:srgbClr val="99FF99"/>
                </a:gs>
                <a:gs pos="100000">
                  <a:srgbClr val="00CC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5" name="AutoShape 336"/>
            <p:cNvSpPr>
              <a:spLocks noChangeArrowheads="1"/>
            </p:cNvSpPr>
            <p:nvPr/>
          </p:nvSpPr>
          <p:spPr bwMode="auto">
            <a:xfrm rot="5400000">
              <a:off x="1905000" y="3571528"/>
              <a:ext cx="152400" cy="152400"/>
            </a:xfrm>
            <a:prstGeom prst="flowChartDelay">
              <a:avLst/>
            </a:prstGeom>
            <a:gradFill rotWithShape="1">
              <a:gsLst>
                <a:gs pos="0">
                  <a:srgbClr val="00CC00"/>
                </a:gs>
                <a:gs pos="50000">
                  <a:srgbClr val="99FF99"/>
                </a:gs>
                <a:gs pos="100000">
                  <a:srgbClr val="00CC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6" name="Oval 337"/>
            <p:cNvSpPr>
              <a:spLocks noChangeArrowheads="1"/>
            </p:cNvSpPr>
            <p:nvPr/>
          </p:nvSpPr>
          <p:spPr bwMode="auto">
            <a:xfrm>
              <a:off x="1447800" y="3190528"/>
              <a:ext cx="304800" cy="76200"/>
            </a:xfrm>
            <a:prstGeom prst="ellipse">
              <a:avLst/>
            </a:prstGeom>
            <a:gradFill rotWithShape="1">
              <a:gsLst>
                <a:gs pos="0">
                  <a:srgbClr val="00FFFF"/>
                </a:gs>
                <a:gs pos="50000">
                  <a:schemeClr val="bg1"/>
                </a:gs>
                <a:gs pos="100000">
                  <a:srgbClr val="00FFFF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7" name="Oval 338"/>
            <p:cNvSpPr>
              <a:spLocks noChangeArrowheads="1"/>
            </p:cNvSpPr>
            <p:nvPr/>
          </p:nvSpPr>
          <p:spPr bwMode="auto">
            <a:xfrm>
              <a:off x="1447800" y="3342928"/>
              <a:ext cx="304800" cy="76200"/>
            </a:xfrm>
            <a:prstGeom prst="ellipse">
              <a:avLst/>
            </a:prstGeom>
            <a:gradFill rotWithShape="1">
              <a:gsLst>
                <a:gs pos="0">
                  <a:srgbClr val="00FFFF"/>
                </a:gs>
                <a:gs pos="50000">
                  <a:schemeClr val="bg1"/>
                </a:gs>
                <a:gs pos="100000">
                  <a:srgbClr val="00FFFF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8" name="Oval 339"/>
            <p:cNvSpPr>
              <a:spLocks noChangeArrowheads="1"/>
            </p:cNvSpPr>
            <p:nvPr/>
          </p:nvSpPr>
          <p:spPr bwMode="auto">
            <a:xfrm>
              <a:off x="1828800" y="3190528"/>
              <a:ext cx="304800" cy="76200"/>
            </a:xfrm>
            <a:prstGeom prst="ellipse">
              <a:avLst/>
            </a:prstGeom>
            <a:gradFill rotWithShape="1">
              <a:gsLst>
                <a:gs pos="0">
                  <a:srgbClr val="00FFFF"/>
                </a:gs>
                <a:gs pos="50000">
                  <a:schemeClr val="bg1"/>
                </a:gs>
                <a:gs pos="100000">
                  <a:srgbClr val="00FFFF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9" name="Oval 340"/>
            <p:cNvSpPr>
              <a:spLocks noChangeArrowheads="1"/>
            </p:cNvSpPr>
            <p:nvPr/>
          </p:nvSpPr>
          <p:spPr bwMode="auto">
            <a:xfrm>
              <a:off x="1828800" y="3342928"/>
              <a:ext cx="304800" cy="76200"/>
            </a:xfrm>
            <a:prstGeom prst="ellipse">
              <a:avLst/>
            </a:prstGeom>
            <a:gradFill rotWithShape="1">
              <a:gsLst>
                <a:gs pos="0">
                  <a:srgbClr val="00FFFF"/>
                </a:gs>
                <a:gs pos="50000">
                  <a:schemeClr val="bg1"/>
                </a:gs>
                <a:gs pos="100000">
                  <a:srgbClr val="00FFFF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0" name="Text Box 341"/>
            <p:cNvSpPr txBox="1">
              <a:spLocks noChangeArrowheads="1"/>
            </p:cNvSpPr>
            <p:nvPr/>
          </p:nvSpPr>
          <p:spPr bwMode="auto">
            <a:xfrm>
              <a:off x="914400" y="4181128"/>
              <a:ext cx="1395413" cy="2873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600CC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200">
                  <a:solidFill>
                    <a:srgbClr val="6600CC"/>
                  </a:solidFill>
                  <a:latin typeface="Helvetica" pitchFamily="34" charset="0"/>
                </a:rPr>
                <a:t>Wavefront sensor</a:t>
              </a:r>
            </a:p>
          </p:txBody>
        </p:sp>
        <p:sp>
          <p:nvSpPr>
            <p:cNvPr id="91" name="Line 342"/>
            <p:cNvSpPr>
              <a:spLocks noChangeShapeType="1"/>
            </p:cNvSpPr>
            <p:nvPr/>
          </p:nvSpPr>
          <p:spPr bwMode="auto">
            <a:xfrm flipV="1">
              <a:off x="1676400" y="3876328"/>
              <a:ext cx="76200" cy="304800"/>
            </a:xfrm>
            <a:prstGeom prst="line">
              <a:avLst/>
            </a:prstGeom>
            <a:noFill/>
            <a:ln w="12700">
              <a:solidFill>
                <a:srgbClr val="6600CC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" name="Text Box 347"/>
            <p:cNvSpPr txBox="1">
              <a:spLocks noChangeArrowheads="1"/>
            </p:cNvSpPr>
            <p:nvPr/>
          </p:nvSpPr>
          <p:spPr bwMode="auto">
            <a:xfrm>
              <a:off x="7315200" y="1133128"/>
              <a:ext cx="1039813" cy="2873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600CC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200">
                  <a:solidFill>
                    <a:srgbClr val="6600CC"/>
                  </a:solidFill>
                  <a:latin typeface="Helvetica" pitchFamily="34" charset="0"/>
                </a:rPr>
                <a:t>Optical lever</a:t>
              </a:r>
            </a:p>
          </p:txBody>
        </p:sp>
        <p:sp>
          <p:nvSpPr>
            <p:cNvPr id="93" name="Line 348"/>
            <p:cNvSpPr>
              <a:spLocks noChangeShapeType="1"/>
            </p:cNvSpPr>
            <p:nvPr/>
          </p:nvSpPr>
          <p:spPr bwMode="auto">
            <a:xfrm flipH="1">
              <a:off x="7848600" y="1437928"/>
              <a:ext cx="0" cy="381000"/>
            </a:xfrm>
            <a:prstGeom prst="line">
              <a:avLst/>
            </a:prstGeom>
            <a:noFill/>
            <a:ln w="12700">
              <a:solidFill>
                <a:srgbClr val="6600CC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" name="Text Box 351"/>
            <p:cNvSpPr txBox="1">
              <a:spLocks noChangeArrowheads="1"/>
            </p:cNvSpPr>
            <p:nvPr/>
          </p:nvSpPr>
          <p:spPr bwMode="auto">
            <a:xfrm>
              <a:off x="3487738" y="5400328"/>
              <a:ext cx="550862" cy="2873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600CC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200">
                  <a:solidFill>
                    <a:srgbClr val="6600CC"/>
                  </a:solidFill>
                  <a:latin typeface="Helvetica" pitchFamily="34" charset="0"/>
                </a:rPr>
                <a:t>OMC</a:t>
              </a:r>
            </a:p>
          </p:txBody>
        </p:sp>
        <p:sp>
          <p:nvSpPr>
            <p:cNvPr id="95" name="Line 352"/>
            <p:cNvSpPr>
              <a:spLocks noChangeShapeType="1"/>
            </p:cNvSpPr>
            <p:nvPr/>
          </p:nvSpPr>
          <p:spPr bwMode="auto">
            <a:xfrm flipV="1">
              <a:off x="4038600" y="5552728"/>
              <a:ext cx="609600" cy="0"/>
            </a:xfrm>
            <a:prstGeom prst="line">
              <a:avLst/>
            </a:prstGeom>
            <a:noFill/>
            <a:ln w="12700">
              <a:solidFill>
                <a:srgbClr val="6600CC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6" name="Text Box 353"/>
            <p:cNvSpPr txBox="1">
              <a:spLocks noChangeArrowheads="1"/>
            </p:cNvSpPr>
            <p:nvPr/>
          </p:nvSpPr>
          <p:spPr bwMode="auto">
            <a:xfrm>
              <a:off x="5791200" y="4790728"/>
              <a:ext cx="1511300" cy="2873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600CC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200">
                  <a:solidFill>
                    <a:srgbClr val="6600CC"/>
                  </a:solidFill>
                  <a:latin typeface="Helvetica" pitchFamily="34" charset="0"/>
                </a:rPr>
                <a:t>MMT2 (SRM-OMC)</a:t>
              </a:r>
            </a:p>
          </p:txBody>
        </p:sp>
        <p:sp>
          <p:nvSpPr>
            <p:cNvPr id="97" name="Line 354"/>
            <p:cNvSpPr>
              <a:spLocks noChangeShapeType="1"/>
            </p:cNvSpPr>
            <p:nvPr/>
          </p:nvSpPr>
          <p:spPr bwMode="auto">
            <a:xfrm flipH="1" flipV="1">
              <a:off x="5334000" y="4943128"/>
              <a:ext cx="457200" cy="0"/>
            </a:xfrm>
            <a:prstGeom prst="line">
              <a:avLst/>
            </a:prstGeom>
            <a:noFill/>
            <a:ln w="12700">
              <a:solidFill>
                <a:srgbClr val="6600CC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8" name="Text Box 355"/>
            <p:cNvSpPr txBox="1">
              <a:spLocks noChangeArrowheads="1"/>
            </p:cNvSpPr>
            <p:nvPr/>
          </p:nvSpPr>
          <p:spPr bwMode="auto">
            <a:xfrm>
              <a:off x="5133975" y="4377978"/>
              <a:ext cx="352425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600">
                  <a:latin typeface="Helvetica" pitchFamily="34" charset="0"/>
                </a:rPr>
                <a:t>SRM</a:t>
              </a:r>
            </a:p>
          </p:txBody>
        </p:sp>
        <p:sp>
          <p:nvSpPr>
            <p:cNvPr id="99" name="Text Box 356"/>
            <p:cNvSpPr txBox="1">
              <a:spLocks noChangeArrowheads="1"/>
            </p:cNvSpPr>
            <p:nvPr/>
          </p:nvSpPr>
          <p:spPr bwMode="auto">
            <a:xfrm>
              <a:off x="5133975" y="2930178"/>
              <a:ext cx="333375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600">
                  <a:latin typeface="Helvetica" pitchFamily="34" charset="0"/>
                </a:rPr>
                <a:t>SR2</a:t>
              </a:r>
            </a:p>
          </p:txBody>
        </p:sp>
        <p:sp>
          <p:nvSpPr>
            <p:cNvPr id="100" name="Text Box 357"/>
            <p:cNvSpPr txBox="1">
              <a:spLocks noChangeArrowheads="1"/>
            </p:cNvSpPr>
            <p:nvPr/>
          </p:nvSpPr>
          <p:spPr bwMode="auto">
            <a:xfrm>
              <a:off x="4619625" y="3539778"/>
              <a:ext cx="333375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600">
                  <a:latin typeface="Helvetica" pitchFamily="34" charset="0"/>
                </a:rPr>
                <a:t>SR3</a:t>
              </a:r>
            </a:p>
          </p:txBody>
        </p:sp>
        <p:sp>
          <p:nvSpPr>
            <p:cNvPr id="101" name="Text Box 358"/>
            <p:cNvSpPr txBox="1">
              <a:spLocks noChangeArrowheads="1"/>
            </p:cNvSpPr>
            <p:nvPr/>
          </p:nvSpPr>
          <p:spPr bwMode="auto">
            <a:xfrm>
              <a:off x="5991225" y="2428528"/>
              <a:ext cx="347663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600">
                  <a:latin typeface="Helvetica" pitchFamily="34" charset="0"/>
                </a:rPr>
                <a:t>ITMx</a:t>
              </a:r>
            </a:p>
          </p:txBody>
        </p:sp>
        <p:sp>
          <p:nvSpPr>
            <p:cNvPr id="102" name="Text Box 359"/>
            <p:cNvSpPr txBox="1">
              <a:spLocks noChangeArrowheads="1"/>
            </p:cNvSpPr>
            <p:nvPr/>
          </p:nvSpPr>
          <p:spPr bwMode="auto">
            <a:xfrm>
              <a:off x="8229600" y="2428528"/>
              <a:ext cx="379413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600">
                  <a:latin typeface="Helvetica" pitchFamily="34" charset="0"/>
                </a:rPr>
                <a:t>ETMx</a:t>
              </a:r>
            </a:p>
          </p:txBody>
        </p:sp>
        <p:sp>
          <p:nvSpPr>
            <p:cNvPr id="103" name="Text Box 360"/>
            <p:cNvSpPr txBox="1">
              <a:spLocks noChangeArrowheads="1"/>
            </p:cNvSpPr>
            <p:nvPr/>
          </p:nvSpPr>
          <p:spPr bwMode="auto">
            <a:xfrm>
              <a:off x="3248025" y="2428528"/>
              <a:ext cx="333375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600">
                  <a:latin typeface="Helvetica" pitchFamily="34" charset="0"/>
                </a:rPr>
                <a:t>PR3</a:t>
              </a:r>
            </a:p>
          </p:txBody>
        </p:sp>
        <p:sp>
          <p:nvSpPr>
            <p:cNvPr id="104" name="Text Box 361"/>
            <p:cNvSpPr txBox="1">
              <a:spLocks noChangeArrowheads="1"/>
            </p:cNvSpPr>
            <p:nvPr/>
          </p:nvSpPr>
          <p:spPr bwMode="auto">
            <a:xfrm>
              <a:off x="4010025" y="1863378"/>
              <a:ext cx="333375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600">
                  <a:latin typeface="Helvetica" pitchFamily="34" charset="0"/>
                </a:rPr>
                <a:t>PR2</a:t>
              </a:r>
            </a:p>
          </p:txBody>
        </p:sp>
        <p:sp>
          <p:nvSpPr>
            <p:cNvPr id="105" name="Text Box 362"/>
            <p:cNvSpPr txBox="1">
              <a:spLocks noChangeArrowheads="1"/>
            </p:cNvSpPr>
            <p:nvPr/>
          </p:nvSpPr>
          <p:spPr bwMode="auto">
            <a:xfrm>
              <a:off x="2514600" y="1863378"/>
              <a:ext cx="352425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600">
                  <a:latin typeface="Helvetica" pitchFamily="34" charset="0"/>
                </a:rPr>
                <a:t>PRM</a:t>
              </a:r>
            </a:p>
          </p:txBody>
        </p:sp>
        <p:sp>
          <p:nvSpPr>
            <p:cNvPr id="106" name="Line 363"/>
            <p:cNvSpPr>
              <a:spLocks noChangeShapeType="1"/>
            </p:cNvSpPr>
            <p:nvPr/>
          </p:nvSpPr>
          <p:spPr bwMode="auto">
            <a:xfrm>
              <a:off x="2915816" y="2580257"/>
              <a:ext cx="976185" cy="0"/>
            </a:xfrm>
            <a:prstGeom prst="line">
              <a:avLst/>
            </a:prstGeom>
            <a:noFill/>
            <a:ln w="127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" name="Line 364"/>
            <p:cNvSpPr>
              <a:spLocks noChangeShapeType="1"/>
            </p:cNvSpPr>
            <p:nvPr/>
          </p:nvSpPr>
          <p:spPr bwMode="auto">
            <a:xfrm flipH="1">
              <a:off x="4191000" y="2031206"/>
              <a:ext cx="171450" cy="60772"/>
            </a:xfrm>
            <a:prstGeom prst="line">
              <a:avLst/>
            </a:prstGeom>
            <a:noFill/>
            <a:ln w="127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" name="Line 365"/>
            <p:cNvSpPr>
              <a:spLocks noChangeShapeType="1"/>
            </p:cNvSpPr>
            <p:nvPr/>
          </p:nvSpPr>
          <p:spPr bwMode="auto">
            <a:xfrm flipV="1">
              <a:off x="4114800" y="2123728"/>
              <a:ext cx="381000" cy="0"/>
            </a:xfrm>
            <a:prstGeom prst="line">
              <a:avLst/>
            </a:prstGeom>
            <a:noFill/>
            <a:ln w="127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" name="Line 366"/>
            <p:cNvSpPr>
              <a:spLocks noChangeShapeType="1"/>
            </p:cNvSpPr>
            <p:nvPr/>
          </p:nvSpPr>
          <p:spPr bwMode="auto">
            <a:xfrm flipV="1">
              <a:off x="1600200" y="2123728"/>
              <a:ext cx="228600" cy="0"/>
            </a:xfrm>
            <a:prstGeom prst="line">
              <a:avLst/>
            </a:prstGeom>
            <a:noFill/>
            <a:ln w="127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" name="Line 367"/>
            <p:cNvSpPr>
              <a:spLocks noChangeShapeType="1"/>
            </p:cNvSpPr>
            <p:nvPr/>
          </p:nvSpPr>
          <p:spPr bwMode="auto">
            <a:xfrm>
              <a:off x="1600200" y="2047528"/>
              <a:ext cx="228600" cy="76200"/>
            </a:xfrm>
            <a:prstGeom prst="line">
              <a:avLst/>
            </a:prstGeom>
            <a:noFill/>
            <a:ln w="127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" name="Rectangle 135"/>
            <p:cNvSpPr>
              <a:spLocks noChangeArrowheads="1"/>
            </p:cNvSpPr>
            <p:nvPr/>
          </p:nvSpPr>
          <p:spPr bwMode="auto">
            <a:xfrm rot="5400000">
              <a:off x="1714500" y="2085628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4" name="Line 368"/>
            <p:cNvSpPr>
              <a:spLocks noChangeShapeType="1"/>
            </p:cNvSpPr>
            <p:nvPr/>
          </p:nvSpPr>
          <p:spPr bwMode="auto">
            <a:xfrm flipV="1">
              <a:off x="2514600" y="2352328"/>
              <a:ext cx="228600" cy="0"/>
            </a:xfrm>
            <a:prstGeom prst="line">
              <a:avLst/>
            </a:prstGeom>
            <a:noFill/>
            <a:ln w="127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" name="AutoShape 282"/>
            <p:cNvSpPr>
              <a:spLocks noChangeArrowheads="1"/>
            </p:cNvSpPr>
            <p:nvPr/>
          </p:nvSpPr>
          <p:spPr bwMode="auto">
            <a:xfrm>
              <a:off x="2667000" y="2276128"/>
              <a:ext cx="152400" cy="152400"/>
            </a:xfrm>
            <a:prstGeom prst="flowChartDelay">
              <a:avLst/>
            </a:prstGeom>
            <a:gradFill rotWithShape="1">
              <a:gsLst>
                <a:gs pos="0">
                  <a:srgbClr val="00CC00"/>
                </a:gs>
                <a:gs pos="50000">
                  <a:srgbClr val="99FF99"/>
                </a:gs>
                <a:gs pos="100000">
                  <a:srgbClr val="00CC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6" name="Line 369"/>
            <p:cNvSpPr>
              <a:spLocks noChangeShapeType="1"/>
            </p:cNvSpPr>
            <p:nvPr/>
          </p:nvSpPr>
          <p:spPr bwMode="auto">
            <a:xfrm>
              <a:off x="2438400" y="2352328"/>
              <a:ext cx="321469" cy="126553"/>
            </a:xfrm>
            <a:prstGeom prst="line">
              <a:avLst/>
            </a:prstGeom>
            <a:noFill/>
            <a:ln w="127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7" name="Rectangle 134"/>
            <p:cNvSpPr>
              <a:spLocks noChangeArrowheads="1"/>
            </p:cNvSpPr>
            <p:nvPr/>
          </p:nvSpPr>
          <p:spPr bwMode="auto">
            <a:xfrm rot="5400000">
              <a:off x="2400300" y="2314228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8" name="Line 370"/>
            <p:cNvSpPr>
              <a:spLocks noChangeShapeType="1"/>
            </p:cNvSpPr>
            <p:nvPr/>
          </p:nvSpPr>
          <p:spPr bwMode="auto">
            <a:xfrm flipH="1">
              <a:off x="3124200" y="2384078"/>
              <a:ext cx="228600" cy="76200"/>
            </a:xfrm>
            <a:prstGeom prst="line">
              <a:avLst/>
            </a:prstGeom>
            <a:noFill/>
            <a:ln w="127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" name="Rectangle 125"/>
            <p:cNvSpPr>
              <a:spLocks noChangeArrowheads="1"/>
            </p:cNvSpPr>
            <p:nvPr/>
          </p:nvSpPr>
          <p:spPr bwMode="auto">
            <a:xfrm rot="5400000">
              <a:off x="3314700" y="2314228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0" name="Text Box 372"/>
            <p:cNvSpPr txBox="1">
              <a:spLocks noChangeArrowheads="1"/>
            </p:cNvSpPr>
            <p:nvPr/>
          </p:nvSpPr>
          <p:spPr bwMode="auto">
            <a:xfrm>
              <a:off x="3468688" y="3342928"/>
              <a:ext cx="646112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600">
                  <a:latin typeface="Helvetica" pitchFamily="34" charset="0"/>
                </a:rPr>
                <a:t>Green table 1</a:t>
              </a:r>
            </a:p>
          </p:txBody>
        </p:sp>
        <p:sp>
          <p:nvSpPr>
            <p:cNvPr id="121" name="Text Box 373"/>
            <p:cNvSpPr txBox="1">
              <a:spLocks noChangeArrowheads="1"/>
            </p:cNvSpPr>
            <p:nvPr/>
          </p:nvSpPr>
          <p:spPr bwMode="auto">
            <a:xfrm>
              <a:off x="3697288" y="4835178"/>
              <a:ext cx="646112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600">
                  <a:latin typeface="Helvetica" pitchFamily="34" charset="0"/>
                </a:rPr>
                <a:t>Green table 2</a:t>
              </a:r>
            </a:p>
          </p:txBody>
        </p:sp>
        <p:sp>
          <p:nvSpPr>
            <p:cNvPr id="122" name="Line 374"/>
            <p:cNvSpPr>
              <a:spLocks noChangeShapeType="1"/>
            </p:cNvSpPr>
            <p:nvPr/>
          </p:nvSpPr>
          <p:spPr bwMode="auto">
            <a:xfrm flipH="1" flipV="1">
              <a:off x="5181600" y="2504728"/>
              <a:ext cx="0" cy="304800"/>
            </a:xfrm>
            <a:prstGeom prst="line">
              <a:avLst/>
            </a:prstGeom>
            <a:noFill/>
            <a:ln w="127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" name="Line 375"/>
            <p:cNvSpPr>
              <a:spLocks noChangeShapeType="1"/>
            </p:cNvSpPr>
            <p:nvPr/>
          </p:nvSpPr>
          <p:spPr bwMode="auto">
            <a:xfrm flipH="1">
              <a:off x="5181599" y="2662238"/>
              <a:ext cx="61914" cy="223490"/>
            </a:xfrm>
            <a:prstGeom prst="line">
              <a:avLst/>
            </a:prstGeom>
            <a:noFill/>
            <a:ln w="127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" name="Rectangle 123"/>
            <p:cNvSpPr>
              <a:spLocks noChangeArrowheads="1"/>
            </p:cNvSpPr>
            <p:nvPr/>
          </p:nvSpPr>
          <p:spPr bwMode="auto">
            <a:xfrm>
              <a:off x="5105400" y="2809528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5" name="Line 376"/>
            <p:cNvSpPr>
              <a:spLocks noChangeShapeType="1"/>
            </p:cNvSpPr>
            <p:nvPr/>
          </p:nvSpPr>
          <p:spPr bwMode="auto">
            <a:xfrm flipH="1" flipV="1">
              <a:off x="4550571" y="3140968"/>
              <a:ext cx="0" cy="1008112"/>
            </a:xfrm>
            <a:prstGeom prst="line">
              <a:avLst/>
            </a:prstGeom>
            <a:noFill/>
            <a:ln w="127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6" name="Line 377"/>
            <p:cNvSpPr>
              <a:spLocks noChangeShapeType="1"/>
            </p:cNvSpPr>
            <p:nvPr/>
          </p:nvSpPr>
          <p:spPr bwMode="auto">
            <a:xfrm flipH="1" flipV="1">
              <a:off x="4283967" y="4101460"/>
              <a:ext cx="266227" cy="0"/>
            </a:xfrm>
            <a:prstGeom prst="line">
              <a:avLst/>
            </a:prstGeom>
            <a:noFill/>
            <a:ln w="127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7" name="Line 378"/>
            <p:cNvSpPr>
              <a:spLocks noChangeShapeType="1"/>
            </p:cNvSpPr>
            <p:nvPr/>
          </p:nvSpPr>
          <p:spPr bwMode="auto">
            <a:xfrm flipH="1" flipV="1">
              <a:off x="4343400" y="4096018"/>
              <a:ext cx="0" cy="557117"/>
            </a:xfrm>
            <a:prstGeom prst="line">
              <a:avLst/>
            </a:prstGeom>
            <a:noFill/>
            <a:ln w="127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8" name="Line 379"/>
            <p:cNvSpPr>
              <a:spLocks noChangeShapeType="1"/>
            </p:cNvSpPr>
            <p:nvPr/>
          </p:nvSpPr>
          <p:spPr bwMode="auto">
            <a:xfrm flipV="1">
              <a:off x="8382000" y="2352328"/>
              <a:ext cx="228600" cy="0"/>
            </a:xfrm>
            <a:prstGeom prst="line">
              <a:avLst/>
            </a:prstGeom>
            <a:noFill/>
            <a:ln w="127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9" name="Rectangle 109"/>
            <p:cNvSpPr>
              <a:spLocks noChangeArrowheads="1"/>
            </p:cNvSpPr>
            <p:nvPr/>
          </p:nvSpPr>
          <p:spPr bwMode="auto">
            <a:xfrm rot="5400000">
              <a:off x="8267700" y="2314228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0" name="Line 380"/>
            <p:cNvSpPr>
              <a:spLocks noChangeShapeType="1"/>
            </p:cNvSpPr>
            <p:nvPr/>
          </p:nvSpPr>
          <p:spPr bwMode="auto">
            <a:xfrm>
              <a:off x="1431925" y="1056928"/>
              <a:ext cx="15875" cy="304800"/>
            </a:xfrm>
            <a:prstGeom prst="line">
              <a:avLst/>
            </a:prstGeom>
            <a:noFill/>
            <a:ln w="127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1" name="Rectangle 133"/>
            <p:cNvSpPr>
              <a:spLocks noChangeArrowheads="1"/>
            </p:cNvSpPr>
            <p:nvPr/>
          </p:nvSpPr>
          <p:spPr bwMode="auto">
            <a:xfrm>
              <a:off x="1371600" y="1285528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2" name="Line 381"/>
            <p:cNvSpPr>
              <a:spLocks noChangeShapeType="1"/>
            </p:cNvSpPr>
            <p:nvPr/>
          </p:nvSpPr>
          <p:spPr bwMode="auto">
            <a:xfrm flipH="1">
              <a:off x="4829175" y="3647728"/>
              <a:ext cx="123825" cy="426591"/>
            </a:xfrm>
            <a:prstGeom prst="line">
              <a:avLst/>
            </a:prstGeom>
            <a:noFill/>
            <a:ln w="127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" name="Rectangle 116"/>
            <p:cNvSpPr>
              <a:spLocks noChangeArrowheads="1"/>
            </p:cNvSpPr>
            <p:nvPr/>
          </p:nvSpPr>
          <p:spPr bwMode="auto">
            <a:xfrm>
              <a:off x="4876800" y="3647728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4" name="Line 382"/>
            <p:cNvSpPr>
              <a:spLocks noChangeShapeType="1"/>
            </p:cNvSpPr>
            <p:nvPr/>
          </p:nvSpPr>
          <p:spPr bwMode="auto">
            <a:xfrm flipH="1" flipV="1">
              <a:off x="5181600" y="5247928"/>
              <a:ext cx="0" cy="304800"/>
            </a:xfrm>
            <a:prstGeom prst="line">
              <a:avLst/>
            </a:prstGeom>
            <a:noFill/>
            <a:ln w="127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5" name="Rectangle 268"/>
            <p:cNvSpPr>
              <a:spLocks noChangeArrowheads="1"/>
            </p:cNvSpPr>
            <p:nvPr/>
          </p:nvSpPr>
          <p:spPr bwMode="auto">
            <a:xfrm>
              <a:off x="5105400" y="5247928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6" name="Line 384"/>
            <p:cNvSpPr>
              <a:spLocks noChangeShapeType="1"/>
            </p:cNvSpPr>
            <p:nvPr/>
          </p:nvSpPr>
          <p:spPr bwMode="auto">
            <a:xfrm flipH="1" flipV="1">
              <a:off x="4876800" y="4257328"/>
              <a:ext cx="76200" cy="304800"/>
            </a:xfrm>
            <a:prstGeom prst="line">
              <a:avLst/>
            </a:prstGeom>
            <a:noFill/>
            <a:ln w="127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7" name="Rectangle 269"/>
            <p:cNvSpPr>
              <a:spLocks noChangeArrowheads="1"/>
            </p:cNvSpPr>
            <p:nvPr/>
          </p:nvSpPr>
          <p:spPr bwMode="auto">
            <a:xfrm>
              <a:off x="4876800" y="4485928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8" name="AutoShape 385"/>
            <p:cNvSpPr>
              <a:spLocks noChangeArrowheads="1"/>
            </p:cNvSpPr>
            <p:nvPr/>
          </p:nvSpPr>
          <p:spPr bwMode="auto">
            <a:xfrm rot="18000000">
              <a:off x="4978400" y="5054253"/>
              <a:ext cx="152400" cy="152400"/>
            </a:xfrm>
            <a:prstGeom prst="flowChartDelay">
              <a:avLst/>
            </a:prstGeom>
            <a:gradFill rotWithShape="1">
              <a:gsLst>
                <a:gs pos="0">
                  <a:srgbClr val="00CC00"/>
                </a:gs>
                <a:gs pos="50000">
                  <a:srgbClr val="99FF99"/>
                </a:gs>
                <a:gs pos="100000">
                  <a:srgbClr val="00CC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9" name="Line 389"/>
            <p:cNvSpPr>
              <a:spLocks noChangeShapeType="1"/>
            </p:cNvSpPr>
            <p:nvPr/>
          </p:nvSpPr>
          <p:spPr bwMode="auto">
            <a:xfrm flipH="1">
              <a:off x="3886200" y="4077072"/>
              <a:ext cx="0" cy="713656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0" name="Rectangle 388"/>
            <p:cNvSpPr>
              <a:spLocks noChangeArrowheads="1"/>
            </p:cNvSpPr>
            <p:nvPr/>
          </p:nvSpPr>
          <p:spPr bwMode="auto">
            <a:xfrm>
              <a:off x="3810000" y="4714528"/>
              <a:ext cx="152400" cy="152400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rgbClr val="CC0000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1" name="AutoShape 390"/>
            <p:cNvSpPr>
              <a:spLocks noChangeArrowheads="1"/>
            </p:cNvSpPr>
            <p:nvPr/>
          </p:nvSpPr>
          <p:spPr bwMode="auto">
            <a:xfrm>
              <a:off x="4114800" y="4409728"/>
              <a:ext cx="152400" cy="152400"/>
            </a:xfrm>
            <a:prstGeom prst="flowChartDelay">
              <a:avLst/>
            </a:prstGeom>
            <a:gradFill rotWithShape="1">
              <a:gsLst>
                <a:gs pos="0">
                  <a:srgbClr val="00CC00"/>
                </a:gs>
                <a:gs pos="50000">
                  <a:srgbClr val="99FF99"/>
                </a:gs>
                <a:gs pos="100000">
                  <a:srgbClr val="00CC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2" name="Rectangle 327"/>
            <p:cNvSpPr>
              <a:spLocks noChangeArrowheads="1"/>
            </p:cNvSpPr>
            <p:nvPr/>
          </p:nvSpPr>
          <p:spPr bwMode="auto">
            <a:xfrm rot="18900000" flipV="1">
              <a:off x="4235450" y="4038869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3" name="Rectangle 392"/>
            <p:cNvSpPr>
              <a:spLocks noChangeArrowheads="1"/>
            </p:cNvSpPr>
            <p:nvPr/>
          </p:nvSpPr>
          <p:spPr bwMode="auto">
            <a:xfrm rot="18900000" flipV="1">
              <a:off x="3782219" y="4013490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4" name="Line 394"/>
            <p:cNvSpPr>
              <a:spLocks noChangeShapeType="1"/>
            </p:cNvSpPr>
            <p:nvPr/>
          </p:nvSpPr>
          <p:spPr bwMode="auto">
            <a:xfrm>
              <a:off x="3886200" y="4485928"/>
              <a:ext cx="228600" cy="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5" name="Rectangle 395"/>
            <p:cNvSpPr>
              <a:spLocks noChangeArrowheads="1"/>
            </p:cNvSpPr>
            <p:nvPr/>
          </p:nvSpPr>
          <p:spPr bwMode="auto">
            <a:xfrm rot="2700000">
              <a:off x="3778250" y="4466878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6" name="Line 397"/>
            <p:cNvSpPr>
              <a:spLocks noChangeShapeType="1"/>
            </p:cNvSpPr>
            <p:nvPr/>
          </p:nvSpPr>
          <p:spPr bwMode="auto">
            <a:xfrm>
              <a:off x="2915816" y="3266728"/>
              <a:ext cx="1078334" cy="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7" name="Rectangle 396"/>
            <p:cNvSpPr>
              <a:spLocks noChangeArrowheads="1"/>
            </p:cNvSpPr>
            <p:nvPr/>
          </p:nvSpPr>
          <p:spPr bwMode="auto">
            <a:xfrm rot="16200000">
              <a:off x="3886200" y="3190528"/>
              <a:ext cx="152400" cy="152400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rgbClr val="CC0000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8" name="Rectangle 398"/>
            <p:cNvSpPr>
              <a:spLocks noChangeArrowheads="1"/>
            </p:cNvSpPr>
            <p:nvPr/>
          </p:nvSpPr>
          <p:spPr bwMode="auto">
            <a:xfrm rot="2700000">
              <a:off x="2809757" y="3260378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9" name="AutoShape 400"/>
            <p:cNvSpPr>
              <a:spLocks noChangeArrowheads="1"/>
            </p:cNvSpPr>
            <p:nvPr/>
          </p:nvSpPr>
          <p:spPr bwMode="auto">
            <a:xfrm rot="16200000">
              <a:off x="3505200" y="2961928"/>
              <a:ext cx="152400" cy="152400"/>
            </a:xfrm>
            <a:prstGeom prst="flowChartDelay">
              <a:avLst/>
            </a:prstGeom>
            <a:gradFill rotWithShape="1">
              <a:gsLst>
                <a:gs pos="0">
                  <a:srgbClr val="00CC00"/>
                </a:gs>
                <a:gs pos="50000">
                  <a:srgbClr val="99FF99"/>
                </a:gs>
                <a:gs pos="100000">
                  <a:srgbClr val="00CC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0" name="Line 401"/>
            <p:cNvSpPr>
              <a:spLocks noChangeShapeType="1"/>
            </p:cNvSpPr>
            <p:nvPr/>
          </p:nvSpPr>
          <p:spPr bwMode="auto">
            <a:xfrm flipH="1">
              <a:off x="3581400" y="3114328"/>
              <a:ext cx="0" cy="15240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1" name="Rectangle 399"/>
            <p:cNvSpPr>
              <a:spLocks noChangeArrowheads="1"/>
            </p:cNvSpPr>
            <p:nvPr/>
          </p:nvSpPr>
          <p:spPr bwMode="auto">
            <a:xfrm rot="18900000" flipV="1">
              <a:off x="3543300" y="3228628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2" name="Text Box 402"/>
            <p:cNvSpPr txBox="1">
              <a:spLocks noChangeArrowheads="1"/>
            </p:cNvSpPr>
            <p:nvPr/>
          </p:nvSpPr>
          <p:spPr bwMode="auto">
            <a:xfrm>
              <a:off x="5305425" y="2091978"/>
              <a:ext cx="342900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600">
                  <a:solidFill>
                    <a:srgbClr val="6600CC"/>
                  </a:solidFill>
                  <a:latin typeface="Helvetica" pitchFamily="34" charset="0"/>
                </a:rPr>
                <a:t>POX</a:t>
              </a:r>
            </a:p>
          </p:txBody>
        </p:sp>
        <p:sp>
          <p:nvSpPr>
            <p:cNvPr id="153" name="Text Box 403"/>
            <p:cNvSpPr txBox="1">
              <a:spLocks noChangeArrowheads="1"/>
            </p:cNvSpPr>
            <p:nvPr/>
          </p:nvSpPr>
          <p:spPr bwMode="auto">
            <a:xfrm>
              <a:off x="4533900" y="1818928"/>
              <a:ext cx="341313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600">
                  <a:solidFill>
                    <a:srgbClr val="6600CC"/>
                  </a:solidFill>
                  <a:latin typeface="Helvetica" pitchFamily="34" charset="0"/>
                </a:rPr>
                <a:t>POY</a:t>
              </a:r>
            </a:p>
          </p:txBody>
        </p:sp>
        <p:sp>
          <p:nvSpPr>
            <p:cNvPr id="154" name="Text Box 404"/>
            <p:cNvSpPr txBox="1">
              <a:spLocks noChangeArrowheads="1"/>
            </p:cNvSpPr>
            <p:nvPr/>
          </p:nvSpPr>
          <p:spPr bwMode="auto">
            <a:xfrm>
              <a:off x="3011488" y="2625378"/>
              <a:ext cx="344487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600">
                  <a:solidFill>
                    <a:srgbClr val="6600CC"/>
                  </a:solidFill>
                  <a:latin typeface="Helvetica" pitchFamily="34" charset="0"/>
                </a:rPr>
                <a:t>POP</a:t>
              </a:r>
            </a:p>
          </p:txBody>
        </p:sp>
        <p:sp>
          <p:nvSpPr>
            <p:cNvPr id="155" name="Line 407"/>
            <p:cNvSpPr>
              <a:spLocks noChangeShapeType="1"/>
            </p:cNvSpPr>
            <p:nvPr/>
          </p:nvSpPr>
          <p:spPr bwMode="auto">
            <a:xfrm>
              <a:off x="5029200" y="2047528"/>
              <a:ext cx="0" cy="228600"/>
            </a:xfrm>
            <a:prstGeom prst="line">
              <a:avLst/>
            </a:prstGeom>
            <a:noFill/>
            <a:ln w="127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6" name="Line 408"/>
            <p:cNvSpPr>
              <a:spLocks noChangeShapeType="1"/>
            </p:cNvSpPr>
            <p:nvPr/>
          </p:nvSpPr>
          <p:spPr bwMode="auto">
            <a:xfrm flipH="1">
              <a:off x="5029200" y="2276128"/>
              <a:ext cx="304800" cy="0"/>
            </a:xfrm>
            <a:prstGeom prst="line">
              <a:avLst/>
            </a:prstGeom>
            <a:noFill/>
            <a:ln w="127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7" name="Line 409"/>
            <p:cNvSpPr>
              <a:spLocks noChangeShapeType="1"/>
            </p:cNvSpPr>
            <p:nvPr/>
          </p:nvSpPr>
          <p:spPr bwMode="auto">
            <a:xfrm flipH="1">
              <a:off x="4648200" y="2428528"/>
              <a:ext cx="228600" cy="0"/>
            </a:xfrm>
            <a:prstGeom prst="line">
              <a:avLst/>
            </a:prstGeom>
            <a:noFill/>
            <a:ln w="127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8" name="Line 410"/>
            <p:cNvSpPr>
              <a:spLocks noChangeShapeType="1"/>
            </p:cNvSpPr>
            <p:nvPr/>
          </p:nvSpPr>
          <p:spPr bwMode="auto">
            <a:xfrm>
              <a:off x="4876800" y="2428528"/>
              <a:ext cx="0" cy="381000"/>
            </a:xfrm>
            <a:prstGeom prst="line">
              <a:avLst/>
            </a:prstGeom>
            <a:noFill/>
            <a:ln w="127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9" name="Rectangle 406"/>
            <p:cNvSpPr>
              <a:spLocks noChangeArrowheads="1"/>
            </p:cNvSpPr>
            <p:nvPr/>
          </p:nvSpPr>
          <p:spPr bwMode="auto">
            <a:xfrm rot="18900000">
              <a:off x="4724400" y="2352328"/>
              <a:ext cx="482600" cy="9525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0" name="Text Box 411"/>
            <p:cNvSpPr txBox="1">
              <a:spLocks noChangeArrowheads="1"/>
            </p:cNvSpPr>
            <p:nvPr/>
          </p:nvSpPr>
          <p:spPr bwMode="auto">
            <a:xfrm>
              <a:off x="3536950" y="1209328"/>
              <a:ext cx="977900" cy="2873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600CC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200">
                  <a:solidFill>
                    <a:srgbClr val="6600CC"/>
                  </a:solidFill>
                  <a:latin typeface="Helvetica" pitchFamily="34" charset="0"/>
                </a:rPr>
                <a:t>Pickoff light</a:t>
              </a:r>
            </a:p>
          </p:txBody>
        </p:sp>
        <p:sp>
          <p:nvSpPr>
            <p:cNvPr id="161" name="Line 412"/>
            <p:cNvSpPr>
              <a:spLocks noChangeShapeType="1"/>
            </p:cNvSpPr>
            <p:nvPr/>
          </p:nvSpPr>
          <p:spPr bwMode="auto">
            <a:xfrm>
              <a:off x="4343400" y="1514128"/>
              <a:ext cx="228600" cy="381000"/>
            </a:xfrm>
            <a:prstGeom prst="line">
              <a:avLst/>
            </a:prstGeom>
            <a:noFill/>
            <a:ln w="12700">
              <a:solidFill>
                <a:srgbClr val="6600CC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2" name="AutoShape 416"/>
            <p:cNvSpPr>
              <a:spLocks noChangeArrowheads="1"/>
            </p:cNvSpPr>
            <p:nvPr/>
          </p:nvSpPr>
          <p:spPr bwMode="auto">
            <a:xfrm>
              <a:off x="3276600" y="2885728"/>
              <a:ext cx="152400" cy="152400"/>
            </a:xfrm>
            <a:prstGeom prst="flowChartDelay">
              <a:avLst/>
            </a:prstGeom>
            <a:gradFill rotWithShape="1">
              <a:gsLst>
                <a:gs pos="0">
                  <a:srgbClr val="00CC00"/>
                </a:gs>
                <a:gs pos="50000">
                  <a:srgbClr val="99FF99"/>
                </a:gs>
                <a:gs pos="100000">
                  <a:srgbClr val="00CC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8" name="Line 194"/>
            <p:cNvSpPr>
              <a:spLocks noChangeShapeType="1"/>
            </p:cNvSpPr>
            <p:nvPr/>
          </p:nvSpPr>
          <p:spPr bwMode="auto">
            <a:xfrm flipV="1">
              <a:off x="3429395" y="2066925"/>
              <a:ext cx="918767" cy="315564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0" name="Line 194"/>
            <p:cNvSpPr>
              <a:spLocks noChangeShapeType="1"/>
            </p:cNvSpPr>
            <p:nvPr/>
          </p:nvSpPr>
          <p:spPr bwMode="auto">
            <a:xfrm rot="5400000" flipH="1">
              <a:off x="3419872" y="2060848"/>
              <a:ext cx="0" cy="1008112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1" name="Line 194"/>
            <p:cNvSpPr>
              <a:spLocks noChangeShapeType="1"/>
            </p:cNvSpPr>
            <p:nvPr/>
          </p:nvSpPr>
          <p:spPr bwMode="auto">
            <a:xfrm flipV="1">
              <a:off x="3923928" y="2060847"/>
              <a:ext cx="432048" cy="504056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2" name="Rectangle 195"/>
            <p:cNvSpPr>
              <a:spLocks noChangeArrowheads="1"/>
            </p:cNvSpPr>
            <p:nvPr/>
          </p:nvSpPr>
          <p:spPr bwMode="auto">
            <a:xfrm rot="2922825">
              <a:off x="4306836" y="2015698"/>
              <a:ext cx="130018" cy="6311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3" name="Rectangle 195"/>
            <p:cNvSpPr>
              <a:spLocks noChangeArrowheads="1"/>
            </p:cNvSpPr>
            <p:nvPr/>
          </p:nvSpPr>
          <p:spPr bwMode="auto">
            <a:xfrm rot="20189921">
              <a:off x="3847018" y="2566571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4" name="Line 99"/>
            <p:cNvSpPr>
              <a:spLocks noChangeShapeType="1"/>
            </p:cNvSpPr>
            <p:nvPr/>
          </p:nvSpPr>
          <p:spPr bwMode="auto">
            <a:xfrm flipV="1">
              <a:off x="4932039" y="2669380"/>
              <a:ext cx="287661" cy="975642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" name="Rectangle 126"/>
            <p:cNvSpPr>
              <a:spLocks noChangeArrowheads="1"/>
            </p:cNvSpPr>
            <p:nvPr/>
          </p:nvSpPr>
          <p:spPr bwMode="auto">
            <a:xfrm rot="5400000">
              <a:off x="4076700" y="2085628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5" name="Rectangle 195"/>
            <p:cNvSpPr>
              <a:spLocks noChangeArrowheads="1"/>
            </p:cNvSpPr>
            <p:nvPr/>
          </p:nvSpPr>
          <p:spPr bwMode="auto">
            <a:xfrm rot="2507572">
              <a:off x="5182469" y="2612450"/>
              <a:ext cx="130018" cy="6311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6" name="Line 99"/>
            <p:cNvSpPr>
              <a:spLocks noChangeShapeType="1"/>
            </p:cNvSpPr>
            <p:nvPr/>
          </p:nvSpPr>
          <p:spPr bwMode="auto">
            <a:xfrm flipV="1">
              <a:off x="4572000" y="2669380"/>
              <a:ext cx="645319" cy="471588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7" name="Line 99"/>
            <p:cNvSpPr>
              <a:spLocks noChangeShapeType="1"/>
            </p:cNvSpPr>
            <p:nvPr/>
          </p:nvSpPr>
          <p:spPr bwMode="auto">
            <a:xfrm rot="16200000">
              <a:off x="4106325" y="3609020"/>
              <a:ext cx="936104" cy="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" name="Rectangle 183"/>
            <p:cNvSpPr>
              <a:spLocks noChangeArrowheads="1"/>
            </p:cNvSpPr>
            <p:nvPr/>
          </p:nvSpPr>
          <p:spPr bwMode="auto">
            <a:xfrm rot="18900000">
              <a:off x="4523663" y="4073593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0" name="Line 364"/>
            <p:cNvSpPr>
              <a:spLocks noChangeShapeType="1"/>
            </p:cNvSpPr>
            <p:nvPr/>
          </p:nvSpPr>
          <p:spPr bwMode="auto">
            <a:xfrm flipH="1">
              <a:off x="3895725" y="2050256"/>
              <a:ext cx="438149" cy="519112"/>
            </a:xfrm>
            <a:prstGeom prst="line">
              <a:avLst/>
            </a:prstGeom>
            <a:noFill/>
            <a:ln w="127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1" name="Line 375"/>
            <p:cNvSpPr>
              <a:spLocks noChangeShapeType="1"/>
            </p:cNvSpPr>
            <p:nvPr/>
          </p:nvSpPr>
          <p:spPr bwMode="auto">
            <a:xfrm flipH="1">
              <a:off x="4526755" y="2678906"/>
              <a:ext cx="719135" cy="521494"/>
            </a:xfrm>
            <a:prstGeom prst="line">
              <a:avLst/>
            </a:prstGeom>
            <a:noFill/>
            <a:ln w="127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9" name="Rectangle 195"/>
            <p:cNvSpPr>
              <a:spLocks noChangeArrowheads="1"/>
            </p:cNvSpPr>
            <p:nvPr/>
          </p:nvSpPr>
          <p:spPr bwMode="auto">
            <a:xfrm rot="17726314">
              <a:off x="4460728" y="3081431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" name="AutoShape 390"/>
            <p:cNvSpPr>
              <a:spLocks noChangeArrowheads="1"/>
            </p:cNvSpPr>
            <p:nvPr/>
          </p:nvSpPr>
          <p:spPr bwMode="auto">
            <a:xfrm rot="5400000">
              <a:off x="4269682" y="4644752"/>
              <a:ext cx="152400" cy="152400"/>
            </a:xfrm>
            <a:prstGeom prst="flowChartDelay">
              <a:avLst/>
            </a:prstGeom>
            <a:gradFill rotWithShape="1">
              <a:gsLst>
                <a:gs pos="0">
                  <a:srgbClr val="00CC00"/>
                </a:gs>
                <a:gs pos="50000">
                  <a:srgbClr val="99FF99"/>
                </a:gs>
                <a:gs pos="100000">
                  <a:srgbClr val="00CC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9" name="Rectangle 195"/>
            <p:cNvSpPr>
              <a:spLocks noChangeArrowheads="1"/>
            </p:cNvSpPr>
            <p:nvPr/>
          </p:nvSpPr>
          <p:spPr bwMode="auto">
            <a:xfrm rot="18900000">
              <a:off x="2812716" y="2499904"/>
              <a:ext cx="152400" cy="7620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94" name="日付プレースホルダ 19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Jan.24, 2012</a:t>
            </a:r>
            <a:endParaRPr kumimoji="1" lang="ja-JP" altLang="en-US"/>
          </a:p>
        </p:txBody>
      </p:sp>
      <p:sp>
        <p:nvSpPr>
          <p:cNvPr id="195" name="スライド番号プレースホルダ 19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0B9EDC-EE50-44D2-AB19-DE08211DFC44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196" name="フッター プレースホルダ 19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IOO Type A Review</a:t>
            </a:r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テーマ1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テーマ1</Template>
  <TotalTime>1333</TotalTime>
  <Words>2443</Words>
  <Application>Microsoft Office PowerPoint</Application>
  <PresentationFormat>画面に合わせる (4:3)</PresentationFormat>
  <Paragraphs>836</Paragraphs>
  <Slides>39</Slides>
  <Notes>31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39</vt:i4>
      </vt:variant>
    </vt:vector>
  </HeadingPairs>
  <TitlesOfParts>
    <vt:vector size="41" baseType="lpstr">
      <vt:lpstr>テーマ1</vt:lpstr>
      <vt:lpstr>デザインの設定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  <vt:lpstr>スライド 26</vt:lpstr>
      <vt:lpstr>スライド 27</vt:lpstr>
      <vt:lpstr>スライド 28</vt:lpstr>
      <vt:lpstr>Output optics</vt:lpstr>
      <vt:lpstr>OMC requirement</vt:lpstr>
      <vt:lpstr>OMC design</vt:lpstr>
      <vt:lpstr>スライド 32</vt:lpstr>
      <vt:lpstr>スライド 33</vt:lpstr>
      <vt:lpstr>スライド 34</vt:lpstr>
      <vt:lpstr>スライド 35</vt:lpstr>
      <vt:lpstr>スライド 36</vt:lpstr>
      <vt:lpstr>スライド 37</vt:lpstr>
      <vt:lpstr>スライド 38</vt:lpstr>
      <vt:lpstr>スライド 39</vt:lpstr>
    </vt:vector>
  </TitlesOfParts>
  <Company>Dell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Preferred Customer</dc:creator>
  <cp:lastModifiedBy>Preferred Customer</cp:lastModifiedBy>
  <cp:revision>126</cp:revision>
  <dcterms:created xsi:type="dcterms:W3CDTF">2011-02-28T00:30:38Z</dcterms:created>
  <dcterms:modified xsi:type="dcterms:W3CDTF">2012-01-23T04:55:36Z</dcterms:modified>
</cp:coreProperties>
</file>