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5"/>
  </p:notes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4" r:id="rId11"/>
    <p:sldId id="276" r:id="rId12"/>
    <p:sldId id="277" r:id="rId13"/>
    <p:sldId id="278" r:id="rId14"/>
    <p:sldId id="275" r:id="rId15"/>
    <p:sldId id="286" r:id="rId16"/>
    <p:sldId id="285" r:id="rId17"/>
    <p:sldId id="272" r:id="rId18"/>
    <p:sldId id="280" r:id="rId19"/>
    <p:sldId id="279" r:id="rId20"/>
    <p:sldId id="283" r:id="rId21"/>
    <p:sldId id="281" r:id="rId22"/>
    <p:sldId id="284" r:id="rId23"/>
    <p:sldId id="282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31" autoAdjust="0"/>
    <p:restoredTop sz="78807" autoAdjust="0"/>
  </p:normalViewPr>
  <p:slideViewPr>
    <p:cSldViewPr>
      <p:cViewPr>
        <p:scale>
          <a:sx n="70" d="100"/>
          <a:sy n="70" d="100"/>
        </p:scale>
        <p:origin x="-3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B0207-C38B-4ABC-B912-E237ABCE731E}" type="datetimeFigureOut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1A6C-6163-49A5-8651-A5D915DE7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3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2492896"/>
            <a:ext cx="6858000" cy="990600"/>
          </a:xfrm>
        </p:spPr>
        <p:txBody>
          <a:bodyPr anchor="t" anchorCtr="0"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3731146"/>
            <a:ext cx="6858000" cy="5334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833" y="198672"/>
            <a:ext cx="1359615" cy="926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72AD-214C-4051-A262-D95B0992364B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dirty="0" smtClean="0"/>
              <a:t>日本物理学会第</a:t>
            </a:r>
            <a:r>
              <a:rPr kumimoji="1" lang="en-US" altLang="zh-CN" dirty="0" smtClean="0"/>
              <a:t>67</a:t>
            </a:r>
            <a:r>
              <a:rPr kumimoji="1" lang="zh-CN" altLang="en-US" dirty="0" smtClean="0"/>
              <a:t>回年次大会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DED6-2E4E-424F-B2B0-D74988E55E69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dirty="0" smtClean="0"/>
              <a:t>日本物理学会第</a:t>
            </a:r>
            <a:r>
              <a:rPr kumimoji="1" lang="en-US" altLang="zh-CN" dirty="0" smtClean="0"/>
              <a:t>67</a:t>
            </a:r>
            <a:r>
              <a:rPr kumimoji="1" lang="zh-CN" altLang="en-US" dirty="0" smtClean="0"/>
              <a:t>回年次大会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8869-56C0-4BC1-BED2-24B0CD4ECDE9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5619F98-365B-42FC-9C51-FBB454233DD6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1" lang="zh-CN" altLang="en-US" dirty="0" smtClean="0"/>
              <a:t>日本物理学会第</a:t>
            </a:r>
            <a:r>
              <a:rPr kumimoji="1" lang="en-US" altLang="zh-CN" dirty="0" smtClean="0"/>
              <a:t>67</a:t>
            </a:r>
            <a:r>
              <a:rPr kumimoji="1" lang="zh-CN" altLang="en-US" dirty="0" smtClean="0"/>
              <a:t>回年次大会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DE7A217-65EA-470C-B634-D2FC04CA0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86DC6-17A9-467E-8233-EBA6FE36A0AA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F2F Meeting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22F5-2B85-4650-8DD6-A12EDC42DF8D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F2F Meeting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8DAA-57FF-425E-ADD3-3E84B62197D2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F2F Meeting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89A9-85D0-44AC-BE5C-F27D27BEF5F7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dirty="0" smtClean="0"/>
              <a:t>日本物理学会第</a:t>
            </a:r>
            <a:r>
              <a:rPr kumimoji="1" lang="en-US" altLang="zh-CN" dirty="0" smtClean="0"/>
              <a:t>67</a:t>
            </a:r>
            <a:r>
              <a:rPr kumimoji="1" lang="zh-CN" altLang="en-US" dirty="0" smtClean="0"/>
              <a:t>回年次大会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2132-7600-4940-A796-93D13477D65B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dirty="0" smtClean="0"/>
              <a:t>日本物理学会第</a:t>
            </a:r>
            <a:r>
              <a:rPr kumimoji="1" lang="en-US" altLang="zh-CN" dirty="0" smtClean="0"/>
              <a:t>67</a:t>
            </a:r>
            <a:r>
              <a:rPr kumimoji="1" lang="zh-CN" altLang="en-US" dirty="0" smtClean="0"/>
              <a:t>回年次大会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4988-9D13-452E-8EAC-CA7D5040856D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dirty="0" smtClean="0"/>
              <a:t>日本物理学会第</a:t>
            </a:r>
            <a:r>
              <a:rPr kumimoji="1" lang="en-US" altLang="zh-CN" dirty="0" smtClean="0"/>
              <a:t>67</a:t>
            </a:r>
            <a:r>
              <a:rPr kumimoji="1" lang="zh-CN" altLang="en-US" dirty="0" smtClean="0"/>
              <a:t>回年次大会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79096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</a:lstStyle>
          <a:p>
            <a:r>
              <a:rPr kumimoji="1" lang="en-US" altLang="ja-JP" dirty="0" smtClean="0"/>
              <a:t>2012/1/22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1"/>
                </a:solidFill>
              </a:defRPr>
            </a:lvl1pPr>
          </a:lstStyle>
          <a:p>
            <a:r>
              <a:rPr kumimoji="1" lang="en-US" altLang="ja-JP" dirty="0" smtClean="0"/>
              <a:t>KAGRA F2F Meeting</a:t>
            </a:r>
            <a:endParaRPr kumimoji="1" lang="ja-JP" alt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1"/>
                </a:solidFill>
              </a:defRPr>
            </a:lvl1pPr>
          </a:lstStyle>
          <a:p>
            <a:fld id="{9DE7A217-65EA-470C-B634-D2FC04CA049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23731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833" y="198672"/>
            <a:ext cx="1359615" cy="926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" pitchFamily="2" charset="2"/>
        <a:buChar char="u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7.png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1600" y="2276872"/>
            <a:ext cx="7776864" cy="1296144"/>
          </a:xfrm>
        </p:spPr>
        <p:txBody>
          <a:bodyPr>
            <a:noAutofit/>
          </a:bodyPr>
          <a:lstStyle/>
          <a:p>
            <a:r>
              <a:rPr kumimoji="1" lang="en-US" altLang="ja-JP" sz="4000" dirty="0" smtClean="0">
                <a:latin typeface="Arial Black" pitchFamily="34" charset="0"/>
                <a:ea typeface="HGP創英角ｺﾞｼｯｸUB" pitchFamily="50" charset="-128"/>
              </a:rPr>
              <a:t>Suspension Thermal Noise of a Non-Uniform Fiber</a:t>
            </a:r>
            <a:endParaRPr kumimoji="1" lang="ja-JP" altLang="en-US" sz="4000" dirty="0">
              <a:latin typeface="Arial Black" pitchFamily="34" charset="0"/>
              <a:ea typeface="HGP創英角ｺﾞｼｯｸUB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692696"/>
            <a:ext cx="5256584" cy="47667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>
                <a:latin typeface="+mn-lt"/>
              </a:rPr>
              <a:t>2012/02/04</a:t>
            </a:r>
            <a:r>
              <a:rPr lang="ja-JP" altLang="en-US" dirty="0" smtClean="0">
                <a:latin typeface="+mn-lt"/>
              </a:rPr>
              <a:t>　</a:t>
            </a:r>
            <a:r>
              <a:rPr lang="en-US" altLang="zh-CN" dirty="0" smtClean="0">
                <a:latin typeface="+mn-lt"/>
              </a:rPr>
              <a:t>KAGRA F2F MEETING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971600" y="4328453"/>
            <a:ext cx="7776864" cy="900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 smtClean="0">
                <a:latin typeface="+mn-lt"/>
                <a:ea typeface="+mn-ea"/>
              </a:rPr>
              <a:t>Univ. Tokyo, ICRR M2,</a:t>
            </a:r>
          </a:p>
          <a:p>
            <a:r>
              <a:rPr lang="en-US" altLang="ja-JP" sz="2800" dirty="0" err="1" smtClean="0">
                <a:latin typeface="+mn-lt"/>
                <a:ea typeface="+mn-ea"/>
              </a:rPr>
              <a:t>Takanori</a:t>
            </a:r>
            <a:r>
              <a:rPr lang="en-US" altLang="ja-JP" sz="2800" dirty="0" smtClean="0">
                <a:latin typeface="+mn-lt"/>
                <a:ea typeface="+mn-ea"/>
              </a:rPr>
              <a:t> </a:t>
            </a:r>
            <a:r>
              <a:rPr lang="en-US" altLang="ja-JP" sz="2800" dirty="0" err="1" smtClean="0">
                <a:latin typeface="+mn-lt"/>
                <a:ea typeface="+mn-ea"/>
              </a:rPr>
              <a:t>Sekiguchi</a:t>
            </a:r>
            <a:endParaRPr lang="ja-JP" altLang="en-US" sz="2800" dirty="0">
              <a:latin typeface="+mn-lt"/>
              <a:ea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61156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33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68960"/>
            <a:ext cx="2087609" cy="269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Parameters for KAGRA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457200" y="1376054"/>
            <a:ext cx="8219256" cy="109848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dirty="0" smtClean="0"/>
              <a:t>1. Decrease the wire thickness in the ends.</a:t>
            </a:r>
          </a:p>
          <a:p>
            <a:pPr marL="0" indent="0">
              <a:buNone/>
            </a:pPr>
            <a:r>
              <a:rPr lang="en-US" altLang="ja-JP" sz="1600" dirty="0" smtClean="0"/>
              <a:t>2. Make the thin part long enough to cover 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the bending part </a:t>
            </a:r>
            <a:r>
              <a:rPr lang="en-US" altLang="ja-JP" sz="1600" dirty="0" smtClean="0"/>
              <a:t>of the fiber.</a:t>
            </a:r>
          </a:p>
          <a:p>
            <a:pPr marL="0" indent="0">
              <a:buNone/>
            </a:pPr>
            <a:r>
              <a:rPr lang="en-US" altLang="ja-JP" sz="1600" dirty="0" smtClean="0"/>
              <a:t>3. Increase the wire thickness in the middle to keep the heat </a:t>
            </a:r>
            <a:r>
              <a:rPr lang="en-US" altLang="ja-JP" sz="1600" dirty="0" err="1" smtClean="0"/>
              <a:t>transmissivity</a:t>
            </a:r>
            <a:r>
              <a:rPr lang="en-US" altLang="ja-JP" sz="1600" dirty="0" smtClean="0"/>
              <a:t>.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221264"/>
              </p:ext>
            </p:extLst>
          </p:nvPr>
        </p:nvGraphicFramePr>
        <p:xfrm>
          <a:off x="683568" y="2902059"/>
          <a:ext cx="4680520" cy="1823085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138526"/>
                <a:gridCol w="1062598"/>
                <a:gridCol w="1204278"/>
                <a:gridCol w="1275118"/>
              </a:tblGrid>
              <a:tr h="346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d1 </a:t>
                      </a:r>
                      <a:r>
                        <a:rPr lang="en-US" sz="1600" kern="100" dirty="0">
                          <a:effectLst/>
                        </a:rPr>
                        <a:t>[mm]</a:t>
                      </a:r>
                      <a:endParaRPr lang="ja-JP" sz="160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d2 </a:t>
                      </a:r>
                      <a:r>
                        <a:rPr lang="en-US" sz="1600" kern="100" dirty="0">
                          <a:effectLst/>
                        </a:rPr>
                        <a:t>[mm]</a:t>
                      </a:r>
                      <a:endParaRPr lang="ja-JP" sz="160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Le </a:t>
                      </a:r>
                      <a:r>
                        <a:rPr lang="en-US" sz="1600" kern="100" dirty="0">
                          <a:effectLst/>
                        </a:rPr>
                        <a:t>[mm]</a:t>
                      </a:r>
                      <a:endParaRPr lang="ja-JP" sz="160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kern="100" baseline="0" dirty="0" smtClean="0">
                          <a:effectLst/>
                        </a:rPr>
                        <a:t>f </a:t>
                      </a:r>
                      <a:r>
                        <a:rPr lang="en-US" altLang="ja-JP" sz="1600" kern="100" baseline="-25000" dirty="0" smtClean="0">
                          <a:effectLst/>
                        </a:rPr>
                        <a:t> </a:t>
                      </a:r>
                      <a:r>
                        <a:rPr lang="en-US" altLang="ja-JP" sz="1600" kern="100" dirty="0" smtClean="0">
                          <a:effectLst/>
                        </a:rPr>
                        <a:t>[Hz]</a:t>
                      </a:r>
                      <a:endParaRPr lang="ja-JP" altLang="ja-JP" sz="1600" kern="100" dirty="0" smtClean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3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0.60</a:t>
                      </a:r>
                      <a:endParaRPr lang="ja-JP" sz="1600" b="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2.67</a:t>
                      </a:r>
                      <a:endParaRPr lang="ja-JP" sz="160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6.3</a:t>
                      </a:r>
                      <a:endParaRPr lang="ja-JP" sz="160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127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3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0.80</a:t>
                      </a:r>
                      <a:endParaRPr lang="ja-JP" sz="1600" b="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2.11</a:t>
                      </a:r>
                      <a:endParaRPr lang="ja-JP" sz="160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11.2</a:t>
                      </a:r>
                      <a:endParaRPr lang="ja-JP" sz="160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111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3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1.00</a:t>
                      </a:r>
                      <a:endParaRPr lang="ja-JP" sz="1600" b="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1.90</a:t>
                      </a:r>
                      <a:endParaRPr lang="ja-JP" sz="1600" kern="10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17.4</a:t>
                      </a:r>
                      <a:endParaRPr lang="ja-JP" sz="160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106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3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1.30</a:t>
                      </a:r>
                      <a:endParaRPr lang="ja-JP" sz="1600" b="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1.73</a:t>
                      </a:r>
                      <a:endParaRPr lang="ja-JP" sz="1600" kern="10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29.5</a:t>
                      </a:r>
                      <a:endParaRPr lang="ja-JP" sz="160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102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3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</a:rPr>
                        <a:t>1.60</a:t>
                      </a:r>
                      <a:endParaRPr lang="ja-JP" sz="1600" b="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1.60</a:t>
                      </a:r>
                      <a:endParaRPr lang="ja-JP" sz="1600" kern="10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44.7</a:t>
                      </a:r>
                      <a:endParaRPr lang="ja-JP" sz="1600" kern="100" dirty="0">
                        <a:solidFill>
                          <a:srgbClr val="31849B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102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2" name="図 41"/>
          <p:cNvPicPr/>
          <p:nvPr/>
        </p:nvPicPr>
        <p:blipFill>
          <a:blip r:embed="rId4"/>
          <a:stretch>
            <a:fillRect/>
          </a:stretch>
        </p:blipFill>
        <p:spPr>
          <a:xfrm>
            <a:off x="655746" y="4818764"/>
            <a:ext cx="3528392" cy="1562564"/>
          </a:xfrm>
          <a:prstGeom prst="rect">
            <a:avLst/>
          </a:prstGeom>
        </p:spPr>
      </p:pic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274421"/>
              </p:ext>
            </p:extLst>
          </p:nvPr>
        </p:nvGraphicFramePr>
        <p:xfrm>
          <a:off x="5796136" y="3933056"/>
          <a:ext cx="1509340" cy="658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数式" r:id="rId5" imgW="1015920" imgH="444240" progId="Equation.3">
                  <p:embed/>
                </p:oleObj>
              </mc:Choice>
              <mc:Fallback>
                <p:oleObj name="数式" r:id="rId5" imgW="1015920" imgH="444240" progId="Equation.3">
                  <p:embed/>
                  <p:pic>
                    <p:nvPicPr>
                      <p:cNvPr id="0" name="オブジェクト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3933056"/>
                        <a:ext cx="1509340" cy="6586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646339" y="2298358"/>
            <a:ext cx="57978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rgbClr val="002060"/>
                </a:solidFill>
              </a:rPr>
              <a:t>(taking into account the size effect of the thermal conductivity)</a:t>
            </a:r>
            <a:endParaRPr lang="ja-JP" altLang="en-US" sz="1600" dirty="0">
              <a:solidFill>
                <a:srgbClr val="002060"/>
              </a:solidFill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5724128" y="2060848"/>
            <a:ext cx="1368152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3895290" y="4702563"/>
            <a:ext cx="16353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 smtClean="0">
                <a:solidFill>
                  <a:srgbClr val="7030A0"/>
                </a:solidFill>
              </a:rPr>
              <a:t>(vertical resonance)</a:t>
            </a:r>
            <a:endParaRPr lang="ja-JP" altLang="en-US" sz="1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9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Calculation Result (3)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72819"/>
            <a:ext cx="6736184" cy="4548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正方形/長方形 14"/>
          <p:cNvSpPr/>
          <p:nvPr/>
        </p:nvSpPr>
        <p:spPr>
          <a:xfrm>
            <a:off x="6884086" y="3844659"/>
            <a:ext cx="1180808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FF0000"/>
                </a:solidFill>
                <a:latin typeface="+mj-lt"/>
              </a:rPr>
              <a:t>Increase</a:t>
            </a:r>
            <a:endParaRPr lang="ja-JP" altLang="en-US" sz="16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5506587" y="4183213"/>
            <a:ext cx="1440160" cy="68594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6615427" y="2564904"/>
            <a:ext cx="1124925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70C0"/>
                </a:solidFill>
                <a:latin typeface="+mj-lt"/>
              </a:rPr>
              <a:t>Decrease</a:t>
            </a:r>
            <a:endParaRPr lang="ja-JP" altLang="en-US" sz="16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4139952" y="2903458"/>
            <a:ext cx="2592288" cy="130722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62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10164"/>
            <a:ext cx="4608512" cy="4291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Total Sensitivity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4932040" y="2919014"/>
            <a:ext cx="4139952" cy="12631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dirty="0" smtClean="0"/>
              <a:t>&lt;50 Hz:</a:t>
            </a:r>
          </a:p>
          <a:p>
            <a:pPr marL="0" indent="0">
              <a:buNone/>
            </a:pPr>
            <a:r>
              <a:rPr lang="en-US" altLang="ja-JP" sz="1600" dirty="0"/>
              <a:t>T</a:t>
            </a:r>
            <a:r>
              <a:rPr lang="en-US" altLang="ja-JP" sz="1600" dirty="0" smtClean="0"/>
              <a:t>hermal noise decreases, but the sensitivity is not improved.</a:t>
            </a:r>
            <a:br>
              <a:rPr lang="en-US" altLang="ja-JP" sz="1600" dirty="0" smtClean="0"/>
            </a:br>
            <a:r>
              <a:rPr lang="en-US" altLang="ja-JP" sz="1600" dirty="0" smtClean="0"/>
              <a:t>(due to the existence of the quantum noise)</a:t>
            </a: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4932040" y="4110111"/>
            <a:ext cx="3744416" cy="12631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dirty="0"/>
              <a:t>&gt;</a:t>
            </a:r>
            <a:r>
              <a:rPr lang="en-US" altLang="ja-JP" sz="1600" dirty="0" smtClean="0"/>
              <a:t>50 Hz:</a:t>
            </a:r>
          </a:p>
          <a:p>
            <a:pPr marL="0" indent="0">
              <a:buNone/>
            </a:pPr>
            <a:r>
              <a:rPr lang="en-US" altLang="ja-JP" sz="1600" dirty="0" smtClean="0"/>
              <a:t>In both cases, the sensitivity around 100 Hz is degraded by the violin and the vertical mode resonances.</a:t>
            </a:r>
          </a:p>
        </p:txBody>
      </p:sp>
      <p:sp>
        <p:nvSpPr>
          <p:cNvPr id="3" name="円/楕円 2"/>
          <p:cNvSpPr/>
          <p:nvPr/>
        </p:nvSpPr>
        <p:spPr>
          <a:xfrm>
            <a:off x="5220072" y="1988839"/>
            <a:ext cx="72008" cy="7200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5364088" y="1844824"/>
            <a:ext cx="2376264" cy="7200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>
                <a:solidFill>
                  <a:srgbClr val="00B050"/>
                </a:solidFill>
              </a:rPr>
              <a:t>Vertical Mode</a:t>
            </a:r>
          </a:p>
          <a:p>
            <a:pPr marL="0" indent="0">
              <a:buNone/>
            </a:pPr>
            <a:r>
              <a:rPr lang="en-US" altLang="ja-JP" sz="1600" b="1" dirty="0" smtClean="0">
                <a:solidFill>
                  <a:srgbClr val="002060"/>
                </a:solidFill>
              </a:rPr>
              <a:t>Violin Mode</a:t>
            </a:r>
          </a:p>
        </p:txBody>
      </p:sp>
      <p:sp>
        <p:nvSpPr>
          <p:cNvPr id="13" name="円/楕円 12"/>
          <p:cNvSpPr/>
          <p:nvPr/>
        </p:nvSpPr>
        <p:spPr>
          <a:xfrm>
            <a:off x="5220072" y="2298526"/>
            <a:ext cx="72008" cy="72008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67543" y="1340768"/>
            <a:ext cx="7416825" cy="504056"/>
          </a:xfrm>
        </p:spPr>
        <p:txBody>
          <a:bodyPr>
            <a:normAutofit/>
          </a:bodyPr>
          <a:lstStyle/>
          <a:p>
            <a:r>
              <a:rPr lang="en-US" altLang="ja-JP" sz="1800" dirty="0" smtClean="0"/>
              <a:t>Including </a:t>
            </a:r>
            <a:r>
              <a:rPr lang="en-US" altLang="ja-JP" sz="1800" b="1" dirty="0" smtClean="0">
                <a:solidFill>
                  <a:srgbClr val="00B050"/>
                </a:solidFill>
              </a:rPr>
              <a:t>vertical thermal noise</a:t>
            </a:r>
            <a:r>
              <a:rPr lang="en-US" altLang="ja-JP" sz="1800" dirty="0" smtClean="0"/>
              <a:t> and </a:t>
            </a:r>
            <a:r>
              <a:rPr lang="en-US" altLang="ja-JP" sz="1800" b="1" dirty="0" smtClean="0">
                <a:solidFill>
                  <a:srgbClr val="FF00FF"/>
                </a:solidFill>
              </a:rPr>
              <a:t>quantum noise</a:t>
            </a:r>
            <a:endParaRPr lang="en-US" altLang="ja-JP" sz="16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7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Conclusion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9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67543" y="1412776"/>
            <a:ext cx="7848874" cy="1656184"/>
          </a:xfrm>
        </p:spPr>
        <p:txBody>
          <a:bodyPr>
            <a:normAutofit/>
          </a:bodyPr>
          <a:lstStyle/>
          <a:p>
            <a:r>
              <a:rPr lang="en-US" altLang="ja-JP" sz="1800" dirty="0" smtClean="0"/>
              <a:t>There is </a:t>
            </a:r>
            <a:r>
              <a:rPr lang="en-US" altLang="ja-JP" sz="1800" dirty="0"/>
              <a:t>a </a:t>
            </a:r>
            <a:r>
              <a:rPr lang="en-US" altLang="ja-JP" sz="1800" b="1" dirty="0" smtClean="0">
                <a:solidFill>
                  <a:srgbClr val="7030A0"/>
                </a:solidFill>
              </a:rPr>
              <a:t>trade-off</a:t>
            </a:r>
            <a:r>
              <a:rPr lang="en-US" altLang="ja-JP" sz="1800" dirty="0" smtClean="0"/>
              <a:t> of using </a:t>
            </a:r>
            <a:r>
              <a:rPr lang="en-US" altLang="ja-JP" sz="1800" dirty="0"/>
              <a:t>non-uniform fibers :</a:t>
            </a:r>
            <a:endParaRPr lang="en-US" altLang="ja-JP" sz="1800" dirty="0" smtClean="0"/>
          </a:p>
          <a:p>
            <a:pPr lvl="1"/>
            <a:r>
              <a:rPr lang="en-US" altLang="ja-JP" sz="1600" dirty="0" smtClean="0"/>
              <a:t>The suspension thermal noise at low frequencies (&lt;50 Hz) decreases, by the “dissipation dilution” effect.</a:t>
            </a:r>
          </a:p>
          <a:p>
            <a:pPr lvl="1"/>
            <a:r>
              <a:rPr lang="en-US" altLang="ja-JP" sz="1600" dirty="0" smtClean="0"/>
              <a:t>However, the suspension thermal noise at high frequencies (~100 Hz) increases and the resonant frequencies of the violin modes get lower.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68960"/>
            <a:ext cx="47720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正方形/長方形 17"/>
          <p:cNvSpPr/>
          <p:nvPr/>
        </p:nvSpPr>
        <p:spPr>
          <a:xfrm>
            <a:off x="2915816" y="3666510"/>
            <a:ext cx="1124925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70C0"/>
                </a:solidFill>
                <a:latin typeface="+mj-lt"/>
              </a:rPr>
              <a:t>Decrease</a:t>
            </a:r>
            <a:endParaRPr lang="ja-JP" altLang="en-US" sz="1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649807" y="3068960"/>
            <a:ext cx="1018798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FF0000"/>
                </a:solidFill>
                <a:latin typeface="+mj-lt"/>
              </a:rPr>
              <a:t>Increase</a:t>
            </a:r>
            <a:endParaRPr lang="ja-JP" alt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639382" y="3573016"/>
            <a:ext cx="218109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B050"/>
                </a:solidFill>
                <a:latin typeface="+mj-lt"/>
              </a:rPr>
              <a:t>Go low frequencies</a:t>
            </a:r>
            <a:endParaRPr lang="ja-JP" altLang="en-US" sz="1600" b="1" dirty="0">
              <a:solidFill>
                <a:srgbClr val="00B050"/>
              </a:solidFill>
              <a:latin typeface="+mj-lt"/>
            </a:endParaRPr>
          </a:p>
        </p:txBody>
      </p:sp>
      <p:cxnSp>
        <p:nvCxnSpPr>
          <p:cNvPr id="21" name="直線矢印コネクタ 20"/>
          <p:cNvCxnSpPr>
            <a:stCxn id="19" idx="1"/>
          </p:cNvCxnSpPr>
          <p:nvPr/>
        </p:nvCxnSpPr>
        <p:spPr>
          <a:xfrm flipH="1">
            <a:off x="5496102" y="3238237"/>
            <a:ext cx="1153705" cy="6891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4026214" y="3573016"/>
            <a:ext cx="360040" cy="22299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 flipV="1">
            <a:off x="5496481" y="3573016"/>
            <a:ext cx="1153706" cy="16927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コンテンツ プレースホルダー 7"/>
          <p:cNvSpPr txBox="1">
            <a:spLocks/>
          </p:cNvSpPr>
          <p:nvPr/>
        </p:nvSpPr>
        <p:spPr>
          <a:xfrm>
            <a:off x="467542" y="5157192"/>
            <a:ext cx="8136905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/>
              <a:t>R</a:t>
            </a:r>
            <a:r>
              <a:rPr lang="en-US" altLang="ja-JP" sz="1800" dirty="0" smtClean="0"/>
              <a:t>esonances of the violin modes and vertical mode still remain at ~100 Hz.</a:t>
            </a:r>
          </a:p>
        </p:txBody>
      </p:sp>
    </p:spTree>
    <p:extLst>
      <p:ext uri="{BB962C8B-B14F-4D97-AF65-F5344CB8AC3E}">
        <p14:creationId xmlns:p14="http://schemas.microsoft.com/office/powerpoint/2010/main" val="35801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57200" y="3140968"/>
            <a:ext cx="8229600" cy="914400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END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8869-56C0-4BC1-BED2-24B0CD4ECDE9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F2F Meeting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8869-56C0-4BC1-BED2-24B0CD4ECDE9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F2F Meeting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0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57200" y="3140968"/>
            <a:ext cx="8229600" cy="914400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8869-56C0-4BC1-BED2-24B0CD4ECDE9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F2F Meeting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9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696961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+mn-lt"/>
              </a:rPr>
              <a:t>KAGRA Sensitivity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19" name="コンテンツ プレースホルダー 7"/>
          <p:cNvSpPr txBox="1">
            <a:spLocks/>
          </p:cNvSpPr>
          <p:nvPr/>
        </p:nvSpPr>
        <p:spPr>
          <a:xfrm>
            <a:off x="467544" y="1340768"/>
            <a:ext cx="355836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1/300 Coupling from vertical noise</a:t>
            </a:r>
            <a:b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Loss angle of the sapphire fiber: 2 x 10-7</a:t>
            </a:r>
            <a:b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Quantum Noise: VRSE (Detuned)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796137" y="3722485"/>
            <a:ext cx="1938612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00B050"/>
                </a:solidFill>
                <a:latin typeface="Arial Black" pitchFamily="34" charset="0"/>
              </a:rPr>
              <a:t>Vertical Mode </a:t>
            </a:r>
            <a:endParaRPr lang="ja-JP" altLang="en-US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933188" y="4211796"/>
            <a:ext cx="1663148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2060"/>
                </a:solidFill>
                <a:latin typeface="Arial Black" pitchFamily="34" charset="0"/>
              </a:rPr>
              <a:t>Violin Mode</a:t>
            </a:r>
            <a:endParaRPr lang="ja-JP" alt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3371391" y="3284984"/>
            <a:ext cx="363723" cy="36372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3662180" y="3531960"/>
            <a:ext cx="363723" cy="363723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4136269" y="3785357"/>
            <a:ext cx="363723" cy="363723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4518193" y="3963118"/>
            <a:ext cx="363723" cy="363723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139952" y="5428176"/>
            <a:ext cx="4752528" cy="66512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800" b="1" dirty="0" smtClean="0">
                <a:solidFill>
                  <a:srgbClr val="FF0000"/>
                </a:solidFill>
              </a:rPr>
              <a:t>Exclude these resonances from ~100 Hz without increasing low-</a:t>
            </a:r>
            <a:r>
              <a:rPr lang="en-US" altLang="ja-JP" sz="1800" b="1" dirty="0" err="1" smtClean="0">
                <a:solidFill>
                  <a:srgbClr val="FF0000"/>
                </a:solidFill>
              </a:rPr>
              <a:t>freq</a:t>
            </a:r>
            <a:r>
              <a:rPr lang="en-US" altLang="ja-JP" sz="1800" b="1" dirty="0" smtClean="0">
                <a:solidFill>
                  <a:srgbClr val="FF0000"/>
                </a:solidFill>
              </a:rPr>
              <a:t> thermal noise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064261" y="1434262"/>
            <a:ext cx="3460067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</a:rPr>
              <a:t>Sapphire Fibers (Φ1.6 mm, L30 cm)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136269" y="5038822"/>
            <a:ext cx="969306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 Black" pitchFamily="34" charset="0"/>
              </a:rPr>
              <a:t>Goal:</a:t>
            </a:r>
            <a:endParaRPr lang="ja-JP" alt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5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Dumbbell Fiber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18</a:t>
            </a:fld>
            <a:endParaRPr kumimoji="1" lang="ja-JP" alt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941168"/>
            <a:ext cx="487480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484784"/>
            <a:ext cx="4762571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5182321" y="1877807"/>
            <a:ext cx="342212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70C0"/>
                </a:solidFill>
                <a:latin typeface="+mj-lt"/>
              </a:rPr>
              <a:t>The sensitivity is not dominated by the thermal noise at &lt; 50 Hz</a:t>
            </a:r>
            <a:endParaRPr lang="ja-JP" altLang="en-US" sz="16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1979712" y="2216361"/>
            <a:ext cx="3178394" cy="9246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932040" y="2924944"/>
            <a:ext cx="3312368" cy="621446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600" b="1" dirty="0" smtClean="0">
                <a:solidFill>
                  <a:srgbClr val="FF0000"/>
                </a:solidFill>
              </a:rPr>
              <a:t>We want to exclude these resonances away from ~100 Hz</a:t>
            </a:r>
          </a:p>
        </p:txBody>
      </p:sp>
      <p:cxnSp>
        <p:nvCxnSpPr>
          <p:cNvPr id="19" name="直線矢印コネクタ 18"/>
          <p:cNvCxnSpPr>
            <a:stCxn id="18" idx="1"/>
          </p:cNvCxnSpPr>
          <p:nvPr/>
        </p:nvCxnSpPr>
        <p:spPr>
          <a:xfrm flipH="1" flipV="1">
            <a:off x="2799340" y="3116762"/>
            <a:ext cx="2132700" cy="1189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コンテンツ プレースホルダー 7"/>
          <p:cNvSpPr txBox="1">
            <a:spLocks/>
          </p:cNvSpPr>
          <p:nvPr/>
        </p:nvSpPr>
        <p:spPr>
          <a:xfrm>
            <a:off x="467543" y="4473116"/>
            <a:ext cx="7416825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 smtClean="0"/>
              <a:t>Reverse idea: </a:t>
            </a:r>
            <a:r>
              <a:rPr lang="en-US" altLang="ja-JP" sz="1800" dirty="0" smtClean="0">
                <a:solidFill>
                  <a:srgbClr val="7030A0"/>
                </a:solidFill>
                <a:latin typeface="Arial Black" pitchFamily="34" charset="0"/>
              </a:rPr>
              <a:t>dumbbell fibers</a:t>
            </a:r>
            <a:endParaRPr lang="en-US" altLang="ja-JP" sz="16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915816" y="5733256"/>
            <a:ext cx="5528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(Just making the effective length of the wire short …)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504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Dumbbell Fiber Results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06678"/>
            <a:ext cx="4010111" cy="4054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8" y="2348880"/>
            <a:ext cx="4806702" cy="316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9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+mn-lt"/>
              </a:rPr>
              <a:t>Sapphire Fibers for </a:t>
            </a:r>
            <a:r>
              <a:rPr kumimoji="1" lang="en-US" altLang="ja-JP" b="1" dirty="0" smtClean="0">
                <a:solidFill>
                  <a:srgbClr val="FF0000"/>
                </a:solidFill>
                <a:latin typeface="+mn-lt"/>
              </a:rPr>
              <a:t>KAGRA</a:t>
            </a:r>
            <a:endParaRPr kumimoji="1" lang="ja-JP" alt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67543" y="1384216"/>
            <a:ext cx="4968553" cy="820648"/>
          </a:xfrm>
        </p:spPr>
        <p:txBody>
          <a:bodyPr>
            <a:normAutofit/>
          </a:bodyPr>
          <a:lstStyle/>
          <a:p>
            <a:r>
              <a:rPr lang="en-US" altLang="ja-JP" sz="1800" dirty="0" smtClean="0">
                <a:latin typeface="Arial Black" pitchFamily="34" charset="0"/>
              </a:rPr>
              <a:t>Short</a:t>
            </a:r>
            <a:r>
              <a:rPr lang="en-US" altLang="ja-JP" sz="1800" dirty="0" smtClean="0"/>
              <a:t> and </a:t>
            </a:r>
            <a:r>
              <a:rPr lang="en-US" altLang="ja-JP" sz="1800" dirty="0" smtClean="0">
                <a:latin typeface="Arial Black" pitchFamily="34" charset="0"/>
              </a:rPr>
              <a:t>thick</a:t>
            </a:r>
            <a:r>
              <a:rPr lang="en-US" altLang="ja-JP" sz="1800" dirty="0" smtClean="0"/>
              <a:t> sapphire fibers to transfer enough amount of heat (~1 W)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462" y="1757838"/>
            <a:ext cx="2789978" cy="43300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コンテンツ プレースホルダー 7"/>
          <p:cNvSpPr txBox="1">
            <a:spLocks/>
          </p:cNvSpPr>
          <p:nvPr/>
        </p:nvSpPr>
        <p:spPr>
          <a:xfrm>
            <a:off x="5580112" y="1391052"/>
            <a:ext cx="3240360" cy="453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>
                <a:solidFill>
                  <a:srgbClr val="0070C0"/>
                </a:solidFill>
              </a:rPr>
              <a:t>Cryogenic Payload for KAGRA</a:t>
            </a:r>
          </a:p>
        </p:txBody>
      </p:sp>
      <p:sp>
        <p:nvSpPr>
          <p:cNvPr id="14" name="コンテンツ プレースホルダー 7"/>
          <p:cNvSpPr txBox="1">
            <a:spLocks/>
          </p:cNvSpPr>
          <p:nvPr/>
        </p:nvSpPr>
        <p:spPr>
          <a:xfrm>
            <a:off x="7131008" y="5517232"/>
            <a:ext cx="1761472" cy="345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>
                <a:solidFill>
                  <a:srgbClr val="FF0000"/>
                </a:solidFill>
              </a:rPr>
              <a:t>Sapphire Fibers</a:t>
            </a:r>
          </a:p>
        </p:txBody>
      </p:sp>
      <p:sp>
        <p:nvSpPr>
          <p:cNvPr id="16" name="コンテンツ プレースホルダー 7"/>
          <p:cNvSpPr txBox="1">
            <a:spLocks/>
          </p:cNvSpPr>
          <p:nvPr/>
        </p:nvSpPr>
        <p:spPr>
          <a:xfrm>
            <a:off x="467543" y="2348880"/>
            <a:ext cx="4968553" cy="99791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 smtClean="0"/>
              <a:t>Current Parameters:</a:t>
            </a:r>
            <a:br>
              <a:rPr lang="en-US" altLang="ja-JP" sz="1800" dirty="0" smtClean="0"/>
            </a:br>
            <a:r>
              <a:rPr lang="en-US" altLang="ja-JP" sz="3200" dirty="0" smtClean="0">
                <a:latin typeface="Arial Black" pitchFamily="34" charset="0"/>
              </a:rPr>
              <a:t>Φ1.6 mm, L30 cm</a:t>
            </a:r>
          </a:p>
        </p:txBody>
      </p:sp>
      <p:sp>
        <p:nvSpPr>
          <p:cNvPr id="17" name="コンテンツ プレースホルダー 7"/>
          <p:cNvSpPr txBox="1">
            <a:spLocks/>
          </p:cNvSpPr>
          <p:nvPr/>
        </p:nvSpPr>
        <p:spPr>
          <a:xfrm>
            <a:off x="467543" y="3645024"/>
            <a:ext cx="4968553" cy="138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 smtClean="0"/>
              <a:t>Problems of thick &amp; short fibers:</a:t>
            </a:r>
          </a:p>
          <a:p>
            <a:pPr lvl="1"/>
            <a:r>
              <a:rPr lang="en-US" altLang="ja-JP" sz="1600" dirty="0" smtClean="0"/>
              <a:t>Low dilution factor and large thermal noise</a:t>
            </a:r>
          </a:p>
          <a:p>
            <a:pPr lvl="1"/>
            <a:r>
              <a:rPr lang="en-US" altLang="ja-JP" sz="1600" dirty="0" smtClean="0"/>
              <a:t>High resonant frequency of vertical mode</a:t>
            </a:r>
          </a:p>
          <a:p>
            <a:pPr lvl="1"/>
            <a:r>
              <a:rPr lang="en-US" altLang="ja-JP" sz="1600" dirty="0" smtClean="0"/>
              <a:t>Heavy violin modes</a:t>
            </a:r>
          </a:p>
        </p:txBody>
      </p:sp>
      <p:sp>
        <p:nvSpPr>
          <p:cNvPr id="18" name="コンテンツ プレースホルダー 7"/>
          <p:cNvSpPr txBox="1">
            <a:spLocks/>
          </p:cNvSpPr>
          <p:nvPr/>
        </p:nvSpPr>
        <p:spPr>
          <a:xfrm>
            <a:off x="1907704" y="5301208"/>
            <a:ext cx="3600400" cy="345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b="1" dirty="0" smtClean="0">
                <a:solidFill>
                  <a:srgbClr val="FF0000"/>
                </a:solidFill>
              </a:rPr>
              <a:t>Degrade the sensitivity @ ~ 100 Hz</a:t>
            </a:r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3851920" y="4653136"/>
            <a:ext cx="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 flipV="1">
            <a:off x="2951819" y="4869160"/>
            <a:ext cx="468053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6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Increasing Middle Thickness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517207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6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Beam Profile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21</a:t>
            </a:fld>
            <a:endParaRPr kumimoji="1" lang="ja-JP" alt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302409"/>
            <a:ext cx="3744415" cy="24146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4" y="3789689"/>
            <a:ext cx="3721390" cy="2397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90852"/>
            <a:ext cx="4046312" cy="25220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060" y="3837462"/>
            <a:ext cx="2213224" cy="767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31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+mn-lt"/>
              </a:rPr>
              <a:t>Vertical Thermal Noise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22</a:t>
            </a:fld>
            <a:endParaRPr kumimoji="1" lang="ja-JP" alt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81708"/>
            <a:ext cx="5076825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189" y="2090142"/>
            <a:ext cx="3343275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45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Optimize Quantum Noise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23</a:t>
            </a:fld>
            <a:endParaRPr kumimoji="1" lang="ja-JP" alt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436245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4863917" y="1844824"/>
            <a:ext cx="4028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Laser Power</a:t>
            </a:r>
            <a:r>
              <a:rPr lang="en-US" altLang="ja-JP" dirty="0" smtClean="0">
                <a:sym typeface="Wingdings" pitchFamily="2" charset="2"/>
              </a:rPr>
              <a:t> </a:t>
            </a:r>
            <a:r>
              <a:rPr lang="en-US" altLang="ja-JP" dirty="0" smtClean="0"/>
              <a:t> 1/2</a:t>
            </a:r>
          </a:p>
          <a:p>
            <a:r>
              <a:rPr lang="en-US" altLang="ja-JP" dirty="0" smtClean="0"/>
              <a:t>Finesse </a:t>
            </a:r>
            <a:r>
              <a:rPr lang="en-US" altLang="ja-JP" dirty="0" smtClean="0">
                <a:sym typeface="Wingdings" pitchFamily="2" charset="2"/>
              </a:rPr>
              <a:t> 2/3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863917" y="3069014"/>
            <a:ext cx="40285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IR: 248 </a:t>
            </a:r>
            <a:r>
              <a:rPr lang="en-US" altLang="ja-JP" dirty="0" err="1" smtClean="0"/>
              <a:t>Mpc</a:t>
            </a:r>
            <a:r>
              <a:rPr lang="en-US" altLang="ja-JP" dirty="0" smtClean="0"/>
              <a:t> </a:t>
            </a:r>
            <a:r>
              <a:rPr lang="en-US" altLang="ja-JP" dirty="0" smtClean="0">
                <a:sym typeface="Wingdings" pitchFamily="2" charset="2"/>
              </a:rPr>
              <a:t> 257 </a:t>
            </a:r>
            <a:r>
              <a:rPr lang="en-US" altLang="ja-JP" dirty="0" err="1" smtClean="0">
                <a:sym typeface="Wingdings" pitchFamily="2" charset="2"/>
              </a:rPr>
              <a:t>Mpc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856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Non-Uniform Fiber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6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67543" y="2348880"/>
            <a:ext cx="7848874" cy="864096"/>
          </a:xfrm>
        </p:spPr>
        <p:txBody>
          <a:bodyPr>
            <a:normAutofit/>
          </a:bodyPr>
          <a:lstStyle/>
          <a:p>
            <a:r>
              <a:rPr lang="en-US" altLang="ja-JP" sz="1800" b="1" u="sng" dirty="0" smtClean="0"/>
              <a:t>Thin</a:t>
            </a:r>
            <a:r>
              <a:rPr lang="en-US" altLang="ja-JP" sz="1800" dirty="0" smtClean="0"/>
              <a:t> fiber at both </a:t>
            </a:r>
            <a:r>
              <a:rPr lang="en-US" altLang="ja-JP" sz="1800" dirty="0"/>
              <a:t>ends to </a:t>
            </a:r>
            <a:r>
              <a:rPr lang="en-US" altLang="ja-JP" sz="1800" dirty="0" smtClean="0"/>
              <a:t>lower the suspension thermal noise.</a:t>
            </a:r>
          </a:p>
          <a:p>
            <a:r>
              <a:rPr lang="en-US" altLang="ja-JP" sz="1800" b="1" u="sng" dirty="0" smtClean="0"/>
              <a:t>Thick</a:t>
            </a:r>
            <a:r>
              <a:rPr lang="en-US" altLang="ja-JP" sz="1800" dirty="0" smtClean="0"/>
              <a:t> fiber in the middle to obtain large thermal </a:t>
            </a:r>
            <a:r>
              <a:rPr lang="en-US" altLang="ja-JP" sz="1800" dirty="0" err="1" smtClean="0"/>
              <a:t>transmissivity</a:t>
            </a:r>
            <a:r>
              <a:rPr lang="en-US" altLang="ja-JP" sz="1800" dirty="0" smtClean="0"/>
              <a:t>.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58769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65" y="3284984"/>
            <a:ext cx="1666875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コンテンツ プレースホルダー 7"/>
          <p:cNvSpPr txBox="1">
            <a:spLocks/>
          </p:cNvSpPr>
          <p:nvPr/>
        </p:nvSpPr>
        <p:spPr>
          <a:xfrm>
            <a:off x="3347864" y="3356992"/>
            <a:ext cx="4968553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Ue</a:t>
            </a:r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Potential energy stored in the bending of fibers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ja-JP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Ug</a:t>
            </a:r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Gravitational potential energy (lossless)</a:t>
            </a: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870305"/>
              </p:ext>
            </p:extLst>
          </p:nvPr>
        </p:nvGraphicFramePr>
        <p:xfrm>
          <a:off x="4067944" y="4244897"/>
          <a:ext cx="2880984" cy="84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数式" r:id="rId5" imgW="1523880" imgH="444240" progId="Equation.3">
                  <p:embed/>
                </p:oleObj>
              </mc:Choice>
              <mc:Fallback>
                <p:oleObj name="数式" r:id="rId5" imgW="15238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7944" y="4244897"/>
                        <a:ext cx="2880984" cy="840287"/>
                      </a:xfrm>
                      <a:prstGeom prst="rect">
                        <a:avLst/>
                      </a:prstGeom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62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About This Work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6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67543" y="1412776"/>
            <a:ext cx="7416825" cy="936104"/>
          </a:xfrm>
        </p:spPr>
        <p:txBody>
          <a:bodyPr>
            <a:normAutofit/>
          </a:bodyPr>
          <a:lstStyle/>
          <a:p>
            <a:r>
              <a:rPr lang="en-US" altLang="ja-JP" sz="1800" dirty="0" smtClean="0"/>
              <a:t>“Flexure + Strut” fiber was suggested by Warren Johnson.</a:t>
            </a:r>
            <a:r>
              <a:rPr lang="en-US" altLang="ja-JP" sz="1800" dirty="0"/>
              <a:t/>
            </a:r>
            <a:br>
              <a:rPr lang="en-US" altLang="ja-JP" sz="1800" dirty="0"/>
            </a:br>
            <a:r>
              <a:rPr lang="en-US" altLang="ja-JP" sz="1600" b="1" dirty="0">
                <a:solidFill>
                  <a:srgbClr val="FF0000"/>
                </a:solidFill>
              </a:rPr>
              <a:t>[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W. </a:t>
            </a:r>
            <a:r>
              <a:rPr lang="en-US" altLang="ja-JP" sz="1600" b="1" dirty="0">
                <a:solidFill>
                  <a:srgbClr val="FF0000"/>
                </a:solidFill>
              </a:rPr>
              <a:t>Johnson, 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KAGRA </a:t>
            </a:r>
            <a:r>
              <a:rPr lang="en-US" altLang="ja-JP" sz="1600" b="1" dirty="0">
                <a:solidFill>
                  <a:srgbClr val="FF0000"/>
                </a:solidFill>
              </a:rPr>
              <a:t>Collaboration Meeting, Nov. 8th, 2011]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14967"/>
            <a:ext cx="3168352" cy="2121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14966"/>
            <a:ext cx="3025760" cy="193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コンテンツ プレースホルダー 7"/>
          <p:cNvSpPr txBox="1">
            <a:spLocks/>
          </p:cNvSpPr>
          <p:nvPr/>
        </p:nvSpPr>
        <p:spPr>
          <a:xfrm>
            <a:off x="467543" y="4725144"/>
            <a:ext cx="7848873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dirty="0" smtClean="0"/>
              <a:t>We have not known its suspension thermal noise </a:t>
            </a:r>
            <a:r>
              <a:rPr lang="en-US" altLang="ja-JP" sz="1800" b="1" u="sng" dirty="0" smtClean="0"/>
              <a:t>at high frequencies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(&gt;100 Hz), including the </a:t>
            </a:r>
            <a:r>
              <a:rPr lang="en-US" altLang="ja-JP" sz="1800" b="1" dirty="0" smtClean="0">
                <a:solidFill>
                  <a:srgbClr val="0070C0"/>
                </a:solidFill>
              </a:rPr>
              <a:t>violin modes </a:t>
            </a:r>
            <a:r>
              <a:rPr lang="en-US" altLang="ja-JP" sz="1800" dirty="0" smtClean="0"/>
              <a:t>and the </a:t>
            </a:r>
            <a:r>
              <a:rPr lang="en-US" altLang="ja-JP" sz="1800" b="1" dirty="0" smtClean="0">
                <a:solidFill>
                  <a:srgbClr val="00B050"/>
                </a:solidFill>
              </a:rPr>
              <a:t>vertical modes</a:t>
            </a:r>
            <a:r>
              <a:rPr lang="en-US" altLang="ja-JP" sz="1800" dirty="0" smtClean="0"/>
              <a:t>.</a:t>
            </a:r>
            <a:endParaRPr lang="en-US" altLang="ja-JP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3568" y="4653136"/>
            <a:ext cx="748883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8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2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261" y="2348880"/>
            <a:ext cx="4824536" cy="217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Model &amp; Calculation Method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922385"/>
              </p:ext>
            </p:extLst>
          </p:nvPr>
        </p:nvGraphicFramePr>
        <p:xfrm>
          <a:off x="1439052" y="4954858"/>
          <a:ext cx="5941260" cy="824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数式" r:id="rId4" imgW="3288960" imgH="457200" progId="Equation.3">
                  <p:embed/>
                </p:oleObj>
              </mc:Choice>
              <mc:Fallback>
                <p:oleObj name="数式" r:id="rId4" imgW="3288960" imgH="457200" progId="Equation.3">
                  <p:embed/>
                  <p:pic>
                    <p:nvPicPr>
                      <p:cNvPr id="0" name="オブジェクト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052" y="4954858"/>
                        <a:ext cx="5941260" cy="82441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矢印コネクタ 7"/>
          <p:cNvCxnSpPr/>
          <p:nvPr/>
        </p:nvCxnSpPr>
        <p:spPr>
          <a:xfrm flipH="1" flipV="1">
            <a:off x="3275856" y="4058439"/>
            <a:ext cx="360040" cy="8169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4349142" y="4058439"/>
            <a:ext cx="150850" cy="8169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5076056" y="4058439"/>
            <a:ext cx="720080" cy="8169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右中かっこ 17"/>
          <p:cNvSpPr/>
          <p:nvPr/>
        </p:nvSpPr>
        <p:spPr>
          <a:xfrm rot="5400000">
            <a:off x="3071608" y="3663071"/>
            <a:ext cx="120464" cy="57606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中かっこ 19"/>
          <p:cNvSpPr/>
          <p:nvPr/>
        </p:nvSpPr>
        <p:spPr>
          <a:xfrm rot="5400000">
            <a:off x="4439760" y="2942991"/>
            <a:ext cx="120464" cy="201622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中かっこ 20"/>
          <p:cNvSpPr/>
          <p:nvPr/>
        </p:nvSpPr>
        <p:spPr>
          <a:xfrm rot="5400000">
            <a:off x="5807912" y="3663071"/>
            <a:ext cx="120464" cy="57606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67543" y="1412776"/>
            <a:ext cx="7776865" cy="1224136"/>
          </a:xfrm>
        </p:spPr>
        <p:txBody>
          <a:bodyPr>
            <a:normAutofit/>
          </a:bodyPr>
          <a:lstStyle/>
          <a:p>
            <a:r>
              <a:rPr lang="en-US" altLang="ja-JP" sz="1800" dirty="0" smtClean="0"/>
              <a:t>Analytical model in the frequency domain.</a:t>
            </a:r>
          </a:p>
          <a:p>
            <a:r>
              <a:rPr lang="en-US" altLang="ja-JP" sz="1800" dirty="0" smtClean="0"/>
              <a:t>12 coefficients (A1~D3) must be calculated from boundary conditions.</a:t>
            </a:r>
            <a:endParaRPr lang="en-US" altLang="ja-JP" sz="1600" dirty="0"/>
          </a:p>
        </p:txBody>
      </p:sp>
      <p:sp>
        <p:nvSpPr>
          <p:cNvPr id="26" name="正方形/長方形 25"/>
          <p:cNvSpPr/>
          <p:nvPr/>
        </p:nvSpPr>
        <p:spPr>
          <a:xfrm>
            <a:off x="755576" y="4452514"/>
            <a:ext cx="2066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 smtClean="0">
                <a:solidFill>
                  <a:srgbClr val="C00000"/>
                </a:solidFill>
              </a:rPr>
              <a:t>Beam Profile</a:t>
            </a:r>
            <a:endParaRPr lang="ja-JP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Boundary Conditions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457200" y="1600200"/>
            <a:ext cx="8219256" cy="4606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The displacement and gradient are 0 at the top of the fiber.</a:t>
            </a:r>
          </a:p>
        </p:txBody>
      </p:sp>
      <p:graphicFrame>
        <p:nvGraphicFramePr>
          <p:cNvPr id="25" name="オブジェクト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643943"/>
              </p:ext>
            </p:extLst>
          </p:nvPr>
        </p:nvGraphicFramePr>
        <p:xfrm>
          <a:off x="2987823" y="1999827"/>
          <a:ext cx="741159" cy="78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4" name="数式" r:id="rId3" imgW="431640" imgH="457200" progId="Equation.3">
                  <p:embed/>
                </p:oleObj>
              </mc:Choice>
              <mc:Fallback>
                <p:oleObj name="数式" r:id="rId3" imgW="431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3" y="1999827"/>
                        <a:ext cx="741159" cy="781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オブジェクト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331045"/>
              </p:ext>
            </p:extLst>
          </p:nvPr>
        </p:nvGraphicFramePr>
        <p:xfrm>
          <a:off x="3779912" y="3135025"/>
          <a:ext cx="2730935" cy="1662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5" name="数式" r:id="rId5" imgW="1498320" imgH="914400" progId="Equation.3">
                  <p:embed/>
                </p:oleObj>
              </mc:Choice>
              <mc:Fallback>
                <p:oleObj name="数式" r:id="rId5" imgW="14983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135025"/>
                        <a:ext cx="2730935" cy="16621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オブジェクト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881494"/>
              </p:ext>
            </p:extLst>
          </p:nvPr>
        </p:nvGraphicFramePr>
        <p:xfrm>
          <a:off x="5436096" y="3717032"/>
          <a:ext cx="1089918" cy="3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6" name="数式" r:id="rId7" imgW="660240" imgH="228600" progId="Equation.3">
                  <p:embed/>
                </p:oleObj>
              </mc:Choice>
              <mc:Fallback>
                <p:oleObj name="数式" r:id="rId7" imgW="660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3717032"/>
                        <a:ext cx="1089918" cy="3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正方形/長方形 27"/>
          <p:cNvSpPr/>
          <p:nvPr/>
        </p:nvSpPr>
        <p:spPr>
          <a:xfrm>
            <a:off x="1259632" y="3162454"/>
            <a:ext cx="24849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Continuous displacement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259632" y="3573016"/>
            <a:ext cx="20185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Continuous gradient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259632" y="4005064"/>
            <a:ext cx="22252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Equilibrium of moment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259632" y="4386590"/>
            <a:ext cx="19399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Equilibrium of force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2" name="オブジェクト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668290"/>
              </p:ext>
            </p:extLst>
          </p:nvPr>
        </p:nvGraphicFramePr>
        <p:xfrm>
          <a:off x="2120900" y="5332413"/>
          <a:ext cx="3275013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7" name="数式" r:id="rId9" imgW="1790640" imgH="482400" progId="Equation.3">
                  <p:embed/>
                </p:oleObj>
              </mc:Choice>
              <mc:Fallback>
                <p:oleObj name="数式" r:id="rId9" imgW="17906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5332413"/>
                        <a:ext cx="3275013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オブジェクト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748185"/>
              </p:ext>
            </p:extLst>
          </p:nvPr>
        </p:nvGraphicFramePr>
        <p:xfrm>
          <a:off x="5508104" y="5574654"/>
          <a:ext cx="1054751" cy="350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8" name="数式" r:id="rId11" imgW="609480" imgH="203040" progId="Equation.3">
                  <p:embed/>
                </p:oleObj>
              </mc:Choice>
              <mc:Fallback>
                <p:oleObj name="数式" r:id="rId11" imgW="609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574654"/>
                        <a:ext cx="1054751" cy="350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正方形/長方形 33"/>
          <p:cNvSpPr/>
          <p:nvPr/>
        </p:nvSpPr>
        <p:spPr>
          <a:xfrm>
            <a:off x="3923928" y="1146230"/>
            <a:ext cx="4896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rgbClr val="0070C0"/>
                </a:solidFill>
              </a:rPr>
              <a:t>Phil 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Willems</a:t>
            </a:r>
            <a:r>
              <a:rPr lang="en-US" altLang="ja-JP" sz="1600" dirty="0" smtClean="0">
                <a:solidFill>
                  <a:srgbClr val="0070C0"/>
                </a:solidFill>
              </a:rPr>
              <a:t>, Physics </a:t>
            </a:r>
            <a:r>
              <a:rPr lang="en-US" altLang="ja-JP" sz="1600" dirty="0">
                <a:solidFill>
                  <a:srgbClr val="0070C0"/>
                </a:solidFill>
              </a:rPr>
              <a:t>Letters A 300 (2002) </a:t>
            </a:r>
            <a:r>
              <a:rPr lang="en-US" altLang="ja-JP" sz="1600" dirty="0" smtClean="0">
                <a:solidFill>
                  <a:srgbClr val="0070C0"/>
                </a:solidFill>
              </a:rPr>
              <a:t>162–168</a:t>
            </a:r>
            <a:endParaRPr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35" name="コンテンツ プレースホルダー 2"/>
          <p:cNvSpPr txBox="1">
            <a:spLocks/>
          </p:cNvSpPr>
          <p:nvPr/>
        </p:nvSpPr>
        <p:spPr>
          <a:xfrm>
            <a:off x="457200" y="2752328"/>
            <a:ext cx="8219256" cy="4606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T</a:t>
            </a:r>
            <a:r>
              <a:rPr lang="en-US" altLang="ja-JP" dirty="0" smtClean="0"/>
              <a:t>wo beam profiles are smoothly connected at the boundary.</a:t>
            </a:r>
          </a:p>
        </p:txBody>
      </p:sp>
      <p:sp>
        <p:nvSpPr>
          <p:cNvPr id="36" name="コンテンツ プレースホルダー 2"/>
          <p:cNvSpPr txBox="1">
            <a:spLocks/>
          </p:cNvSpPr>
          <p:nvPr/>
        </p:nvSpPr>
        <p:spPr>
          <a:xfrm>
            <a:off x="457200" y="4912568"/>
            <a:ext cx="8219256" cy="4606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" pitchFamily="2" charset="2"/>
              <a:buChar char="u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Equation of motion about the suspended mirror.</a:t>
            </a:r>
          </a:p>
        </p:txBody>
      </p:sp>
      <p:graphicFrame>
        <p:nvGraphicFramePr>
          <p:cNvPr id="37" name="オブジェクト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350885"/>
              </p:ext>
            </p:extLst>
          </p:nvPr>
        </p:nvGraphicFramePr>
        <p:xfrm>
          <a:off x="3976688" y="2208213"/>
          <a:ext cx="98425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9" name="数式" r:id="rId13" imgW="596880" imgH="203040" progId="Equation.3">
                  <p:embed/>
                </p:oleObj>
              </mc:Choice>
              <mc:Fallback>
                <p:oleObj name="数式" r:id="rId13" imgW="596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8" y="2208213"/>
                        <a:ext cx="984250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682" y="1863055"/>
            <a:ext cx="28575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円/楕円 37"/>
          <p:cNvSpPr/>
          <p:nvPr/>
        </p:nvSpPr>
        <p:spPr>
          <a:xfrm>
            <a:off x="8135695" y="1697125"/>
            <a:ext cx="363723" cy="3637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8135695" y="2204864"/>
            <a:ext cx="363723" cy="3637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8135695" y="5263161"/>
            <a:ext cx="363723" cy="3637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8135695" y="5767418"/>
            <a:ext cx="363723" cy="3637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矢印コネクタ 43"/>
          <p:cNvCxnSpPr/>
          <p:nvPr/>
        </p:nvCxnSpPr>
        <p:spPr>
          <a:xfrm flipH="1">
            <a:off x="7596336" y="1794302"/>
            <a:ext cx="53935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>
            <a:off x="7596336" y="2509375"/>
            <a:ext cx="539359" cy="3435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 flipV="1">
            <a:off x="7596339" y="3212979"/>
            <a:ext cx="578343" cy="20448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H="1" flipV="1">
            <a:off x="6372200" y="5157192"/>
            <a:ext cx="1763496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52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Calculation Result (1)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31198"/>
            <a:ext cx="6336704" cy="4134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67543" y="1412776"/>
            <a:ext cx="7416825" cy="504056"/>
          </a:xfrm>
        </p:spPr>
        <p:txBody>
          <a:bodyPr>
            <a:normAutofit/>
          </a:bodyPr>
          <a:lstStyle/>
          <a:p>
            <a:r>
              <a:rPr lang="en-US" altLang="ja-JP" sz="1800" dirty="0"/>
              <a:t>Decreasing the fiber thickness in the </a:t>
            </a:r>
            <a:r>
              <a:rPr lang="en-US" altLang="ja-JP" sz="1800" dirty="0" smtClean="0"/>
              <a:t>first 1 cm.</a:t>
            </a:r>
            <a:endParaRPr lang="en-US" altLang="ja-JP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372199" y="3604123"/>
            <a:ext cx="257773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70C0"/>
                </a:solidFill>
                <a:latin typeface="+mj-lt"/>
              </a:rPr>
              <a:t>Pendulum mode frequency goes lower.</a:t>
            </a:r>
            <a:endParaRPr lang="ja-JP" altLang="en-US" sz="16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372200" y="4529962"/>
            <a:ext cx="259228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FF0000"/>
                </a:solidFill>
                <a:latin typeface="+mj-lt"/>
              </a:rPr>
              <a:t>Violin mode frequencies also get lower.</a:t>
            </a:r>
            <a:endParaRPr lang="ja-JP" altLang="en-US" sz="16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 flipV="1">
            <a:off x="2684269" y="2861808"/>
            <a:ext cx="3687931" cy="85522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6372199" y="2449631"/>
            <a:ext cx="2577739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B050"/>
                </a:solidFill>
                <a:latin typeface="+mj-lt"/>
              </a:rPr>
              <a:t>The thermal </a:t>
            </a:r>
            <a:r>
              <a:rPr lang="en-US" altLang="ja-JP" sz="1600" b="1" dirty="0">
                <a:solidFill>
                  <a:srgbClr val="00B050"/>
                </a:solidFill>
                <a:latin typeface="+mj-lt"/>
              </a:rPr>
              <a:t>n</a:t>
            </a:r>
            <a:r>
              <a:rPr lang="en-US" altLang="ja-JP" sz="1600" b="1" dirty="0" smtClean="0">
                <a:solidFill>
                  <a:srgbClr val="00B050"/>
                </a:solidFill>
                <a:latin typeface="+mj-lt"/>
              </a:rPr>
              <a:t>oise is suppressed at low (&lt; 100 Hz) frequencies.</a:t>
            </a:r>
          </a:p>
        </p:txBody>
      </p:sp>
      <p:cxnSp>
        <p:nvCxnSpPr>
          <p:cNvPr id="26" name="直線矢印コネクタ 25"/>
          <p:cNvCxnSpPr/>
          <p:nvPr/>
        </p:nvCxnSpPr>
        <p:spPr>
          <a:xfrm flipH="1">
            <a:off x="3995936" y="3140968"/>
            <a:ext cx="2376263" cy="104793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H="1" flipV="1">
            <a:off x="5868144" y="4529962"/>
            <a:ext cx="515098" cy="865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63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96" y="1439339"/>
            <a:ext cx="3263841" cy="20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+mn-lt"/>
              </a:rPr>
              <a:t>Mode Shape (Beam Profile)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131" y="1765590"/>
            <a:ext cx="2592288" cy="156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708742" y="1390765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Pendulum Mode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509459" y="1390765"/>
            <a:ext cx="1757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1st Violin Mode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509459" y="3583905"/>
            <a:ext cx="1783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3rd Violin Mode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708742" y="3583905"/>
            <a:ext cx="1834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2nd Violin Mode</a:t>
            </a:r>
            <a:endParaRPr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1039925" y="1377735"/>
            <a:ext cx="363723" cy="36372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2592846" y="2410775"/>
            <a:ext cx="363723" cy="36372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2864694" y="2521986"/>
            <a:ext cx="363723" cy="36372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3050046" y="2636912"/>
            <a:ext cx="363723" cy="36372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490" y="3931225"/>
            <a:ext cx="2852930" cy="1658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504" y="3931225"/>
            <a:ext cx="2878359" cy="160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297" y="1770797"/>
            <a:ext cx="2682278" cy="155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75" y="3953237"/>
            <a:ext cx="2721920" cy="100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51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22" y="1916832"/>
            <a:ext cx="6114343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859216" cy="6876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Calculation Result (2)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2720-1F86-4F7D-8A33-AE1C9D981B61}" type="datetime1">
              <a:rPr kumimoji="1" lang="ja-JP" altLang="en-US" smtClean="0"/>
              <a:t>2012/2/4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KAGRA </a:t>
            </a:r>
            <a:r>
              <a:rPr kumimoji="1" lang="en-US" altLang="ja-JP" dirty="0"/>
              <a:t>F2F Meeting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217-65EA-470C-B634-D2FC04CA0490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1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67543" y="1412776"/>
            <a:ext cx="7416825" cy="504056"/>
          </a:xfrm>
        </p:spPr>
        <p:txBody>
          <a:bodyPr>
            <a:normAutofit/>
          </a:bodyPr>
          <a:lstStyle/>
          <a:p>
            <a:r>
              <a:rPr lang="en-US" altLang="ja-JP" sz="1800" dirty="0" smtClean="0"/>
              <a:t>Increasing the thickness in the middle</a:t>
            </a:r>
            <a:endParaRPr lang="en-US" altLang="ja-JP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16315" y="3712676"/>
            <a:ext cx="200010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FF0000"/>
                </a:solidFill>
                <a:latin typeface="+mj-lt"/>
              </a:rPr>
              <a:t>Floor level around 100 Hz increases!!</a:t>
            </a:r>
            <a:endParaRPr lang="ja-JP" altLang="en-US" sz="16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4860032" y="4005064"/>
            <a:ext cx="1440160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6372199" y="2725309"/>
            <a:ext cx="257773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solidFill>
                  <a:srgbClr val="0070C0"/>
                </a:solidFill>
                <a:latin typeface="+mj-lt"/>
              </a:rPr>
              <a:t>Violin mode frequencies get even lower.</a:t>
            </a:r>
            <a:endParaRPr lang="ja-JP" altLang="en-US" sz="16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H="1">
            <a:off x="5220073" y="3310084"/>
            <a:ext cx="1152128" cy="69498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3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7884</TotalTime>
  <Words>760</Words>
  <Application>Microsoft Office PowerPoint</Application>
  <PresentationFormat>画面に合わせる (4:3)</PresentationFormat>
  <Paragraphs>185</Paragraphs>
  <Slides>23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5" baseType="lpstr">
      <vt:lpstr>アース</vt:lpstr>
      <vt:lpstr>数式</vt:lpstr>
      <vt:lpstr>Suspension Thermal Noise of a Non-Uniform Fiber</vt:lpstr>
      <vt:lpstr>Sapphire Fibers for KAGRA</vt:lpstr>
      <vt:lpstr>Non-Uniform Fiber</vt:lpstr>
      <vt:lpstr>About This Work</vt:lpstr>
      <vt:lpstr>Model &amp; Calculation Method</vt:lpstr>
      <vt:lpstr>Boundary Conditions</vt:lpstr>
      <vt:lpstr>Calculation Result (1)</vt:lpstr>
      <vt:lpstr>Mode Shape (Beam Profile)</vt:lpstr>
      <vt:lpstr>Calculation Result (2)</vt:lpstr>
      <vt:lpstr>Parameters for KAGRA</vt:lpstr>
      <vt:lpstr>Calculation Result (3)</vt:lpstr>
      <vt:lpstr>Total Sensitivity</vt:lpstr>
      <vt:lpstr>Conclusion</vt:lpstr>
      <vt:lpstr>END</vt:lpstr>
      <vt:lpstr>PowerPoint プレゼンテーション</vt:lpstr>
      <vt:lpstr>Appendix</vt:lpstr>
      <vt:lpstr>KAGRA Sensitivity</vt:lpstr>
      <vt:lpstr>Dumbbell Fiber</vt:lpstr>
      <vt:lpstr>Dumbbell Fiber Results</vt:lpstr>
      <vt:lpstr>Increasing Middle Thickness</vt:lpstr>
      <vt:lpstr>Beam Profile</vt:lpstr>
      <vt:lpstr>Vertical Thermal Noise</vt:lpstr>
      <vt:lpstr>Optimize Quantum Noise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LCGT用防振装置の剛体モデルによるシミュレーション評価</dc:title>
  <dc:creator>tsekiguchi</dc:creator>
  <cp:lastModifiedBy>tsekiguchi</cp:lastModifiedBy>
  <cp:revision>328</cp:revision>
  <dcterms:created xsi:type="dcterms:W3CDTF">2011-02-28T07:20:10Z</dcterms:created>
  <dcterms:modified xsi:type="dcterms:W3CDTF">2012-02-03T16:38:19Z</dcterms:modified>
</cp:coreProperties>
</file>