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4" r:id="rId3"/>
    <p:sldId id="288" r:id="rId4"/>
    <p:sldId id="289" r:id="rId5"/>
    <p:sldId id="260" r:id="rId6"/>
    <p:sldId id="271" r:id="rId7"/>
    <p:sldId id="272" r:id="rId8"/>
    <p:sldId id="273" r:id="rId9"/>
    <p:sldId id="261" r:id="rId10"/>
    <p:sldId id="291" r:id="rId11"/>
    <p:sldId id="275" r:id="rId12"/>
    <p:sldId id="274" r:id="rId13"/>
    <p:sldId id="269" r:id="rId14"/>
    <p:sldId id="287" r:id="rId15"/>
    <p:sldId id="263" r:id="rId16"/>
    <p:sldId id="292" r:id="rId17"/>
    <p:sldId id="293" r:id="rId18"/>
    <p:sldId id="290" r:id="rId19"/>
    <p:sldId id="264" r:id="rId20"/>
    <p:sldId id="265" r:id="rId21"/>
    <p:sldId id="276" r:id="rId22"/>
    <p:sldId id="295" r:id="rId23"/>
    <p:sldId id="277" r:id="rId24"/>
    <p:sldId id="26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59" r:id="rId3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7ADD71-76C6-4417-9567-AA1F00619BF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9DFD7-FF12-4CF9-A91B-65BD88D77FAF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F43F8-6F7F-4B7D-9A16-C799FDAF7004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25EF3-EA5D-44F2-93DF-26FEAC351668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8CCDB-06A8-4A02-8072-6EC5DA463F01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76B86-388A-4AFC-B971-D675C9EDBD37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6B464-0D95-48A3-9544-175FACA2B53F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E5768-B84F-459F-97C7-AB320F040911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3DA5F-8C43-4E3F-8715-28B4C9A90127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D335F-9E58-49DA-9001-1762BB0D46D1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098D0-66FE-4E37-8C20-4D3B1E73BC20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8ACBC-F17B-44C1-81EA-7480DF19CCD3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B5E70-6E27-414F-B2EB-C2D22F257561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36C88-FE64-4E2F-ADC9-90BA56D7DADB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382B8-5F30-417D-A2DB-D3B09FEBFCE6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A5D7F-BB12-4EBD-9288-F843E6D3DA94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4BEA5-8EEC-40BD-B6A2-4FA9C6262D8F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B738F-C6E7-4A33-90AB-3330BF32993B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E8E7C-75DE-4DAA-AFB3-082BB508FD46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42CEA-C1B4-4D5B-A48D-AB6F65E8ECCA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EBE13-16CC-4EEE-BB12-78FE9286A816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DA789-B917-48CF-821B-54FDD4719AFD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C4C7A-956E-41A1-B8BD-722CACCC1AD7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5180E-20C2-4AA0-BD34-9E7372628179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64E8F-F21D-4AC4-AA5E-5ED8E0ECE60E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36D30-A347-47B0-83A0-551B1E188008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449EA-217D-45DD-8493-F689541BAC92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1A3C6-0F95-482E-B943-381CC18161B6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B3314C-9EA5-4BA9-8107-979C9FE42A44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BB04E-921B-4F65-BB91-7D24CDDDFD1B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20F35-673B-4677-BF75-AB16249EF871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89473-0E81-4453-91E2-79041F160A78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B2D60-B0AB-413F-B471-0F894369D142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3A3D6-F298-47E0-9A7F-80C2EAB1644A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0A859-B1E8-41E8-BC53-F85926857E52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84C3-12B9-4FED-9C23-4C69255D50B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BB095-8DCF-4E68-B3DC-262C445B41C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482F9-AD7C-4A3F-823A-B5585A62872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970D6-C785-4492-8229-F1DE7A19AE9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12161-1A2D-44F3-8466-52A517BE6CD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C13A7-B7B4-48DF-B35F-7906522B7BE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11C6F-1327-496D-B238-715DD1EE5B2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8D94-7146-4DC3-8E43-FE5EC07BD46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273D6-40D7-4A3B-BB15-5714B835E30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D165A-1530-4E8A-B1BD-EC06DCE8C99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09BEA-E0BD-4AD7-8F3E-6041F26EBB3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91B9C9-702D-4D06-BE5E-53A04788595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wmf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.wmf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8.wmf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.wmf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wmf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.wmf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2.wmf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7.png"/><Relationship Id="rId4" Type="http://schemas.openxmlformats.org/officeDocument/2006/relationships/image" Target="../media/image8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000"/>
              <a:t>地上重力波干渉計に期待されるサイエンス</a:t>
            </a:r>
            <a:br>
              <a:rPr lang="ja-JP" altLang="en-US" sz="4000"/>
            </a:br>
            <a:r>
              <a:rPr lang="ja-JP" altLang="en-US" sz="4000"/>
              <a:t>（連星中性子星の合体）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81525"/>
            <a:ext cx="6400800" cy="1752600"/>
          </a:xfrm>
        </p:spPr>
        <p:txBody>
          <a:bodyPr/>
          <a:lstStyle/>
          <a:p>
            <a:r>
              <a:rPr lang="ja-JP" altLang="en-US"/>
              <a:t>京都大学　Ｄ１</a:t>
            </a:r>
          </a:p>
          <a:p>
            <a:r>
              <a:rPr lang="ja-JP" altLang="en-US"/>
              <a:t>仏坂健太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43888" y="6430963"/>
            <a:ext cx="728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新しい相の出現とＭＲ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V="1">
            <a:off x="971550" y="3068638"/>
            <a:ext cx="0" cy="2376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971550" y="5445125"/>
            <a:ext cx="2087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4761" name="Freeform 9"/>
          <p:cNvSpPr>
            <a:spLocks/>
          </p:cNvSpPr>
          <p:nvPr/>
        </p:nvSpPr>
        <p:spPr bwMode="auto">
          <a:xfrm>
            <a:off x="935038" y="4364038"/>
            <a:ext cx="1476375" cy="1081087"/>
          </a:xfrm>
          <a:custGeom>
            <a:avLst/>
            <a:gdLst/>
            <a:ahLst/>
            <a:cxnLst>
              <a:cxn ang="0">
                <a:pos x="23" y="681"/>
              </a:cxn>
              <a:cxn ang="0">
                <a:pos x="68" y="636"/>
              </a:cxn>
              <a:cxn ang="0">
                <a:pos x="431" y="545"/>
              </a:cxn>
              <a:cxn ang="0">
                <a:pos x="794" y="182"/>
              </a:cxn>
              <a:cxn ang="0">
                <a:pos x="930" y="0"/>
              </a:cxn>
            </a:cxnLst>
            <a:rect l="0" t="0" r="r" b="b"/>
            <a:pathLst>
              <a:path w="930" h="681">
                <a:moveTo>
                  <a:pt x="23" y="681"/>
                </a:moveTo>
                <a:cubicBezTo>
                  <a:pt x="11" y="670"/>
                  <a:pt x="0" y="659"/>
                  <a:pt x="68" y="636"/>
                </a:cubicBezTo>
                <a:cubicBezTo>
                  <a:pt x="136" y="613"/>
                  <a:pt x="310" y="621"/>
                  <a:pt x="431" y="545"/>
                </a:cubicBezTo>
                <a:cubicBezTo>
                  <a:pt x="552" y="469"/>
                  <a:pt x="711" y="273"/>
                  <a:pt x="794" y="182"/>
                </a:cubicBezTo>
                <a:cubicBezTo>
                  <a:pt x="877" y="91"/>
                  <a:pt x="903" y="45"/>
                  <a:pt x="930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4762" name="Freeform 10"/>
          <p:cNvSpPr>
            <a:spLocks/>
          </p:cNvSpPr>
          <p:nvPr/>
        </p:nvSpPr>
        <p:spPr bwMode="auto">
          <a:xfrm>
            <a:off x="2411413" y="3284538"/>
            <a:ext cx="504825" cy="1079500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318" y="0"/>
              </a:cxn>
            </a:cxnLst>
            <a:rect l="0" t="0" r="r" b="b"/>
            <a:pathLst>
              <a:path w="318" h="680">
                <a:moveTo>
                  <a:pt x="0" y="680"/>
                </a:moveTo>
                <a:cubicBezTo>
                  <a:pt x="0" y="680"/>
                  <a:pt x="159" y="340"/>
                  <a:pt x="318" y="0"/>
                </a:cubicBezTo>
              </a:path>
            </a:pathLst>
          </a:custGeom>
          <a:noFill/>
          <a:ln w="19050" cap="flat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2484438" y="3716338"/>
            <a:ext cx="792162" cy="576262"/>
          </a:xfrm>
          <a:prstGeom prst="line">
            <a:avLst/>
          </a:prstGeom>
          <a:noFill/>
          <a:ln w="19050">
            <a:solidFill>
              <a:srgbClr val="FF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042988" y="4221163"/>
            <a:ext cx="1309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ハドロン相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751138" y="4056063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クォーク相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684213" y="2492375"/>
            <a:ext cx="189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エネルギー密度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2987675" y="53006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密度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611188" y="1412875"/>
            <a:ext cx="3667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核密度の数倍に至ると、</a:t>
            </a:r>
          </a:p>
          <a:p>
            <a:r>
              <a:rPr lang="ja-JP" altLang="en-US"/>
              <a:t>より安定なクォーク相が出現する</a:t>
            </a:r>
          </a:p>
          <a:p>
            <a:r>
              <a:rPr lang="ja-JP" altLang="en-US"/>
              <a:t>可能性がある</a:t>
            </a:r>
          </a:p>
        </p:txBody>
      </p:sp>
      <p:pic>
        <p:nvPicPr>
          <p:cNvPr id="74769" name="Picture 17" descr="H3H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565400"/>
            <a:ext cx="4572000" cy="3200400"/>
          </a:xfrm>
          <a:prstGeom prst="rect">
            <a:avLst/>
          </a:prstGeom>
          <a:noFill/>
        </p:spPr>
      </p:pic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5292725" y="1412875"/>
            <a:ext cx="3436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出現する物質の性質によって</a:t>
            </a:r>
          </a:p>
          <a:p>
            <a:r>
              <a:rPr lang="ja-JP" altLang="en-US"/>
              <a:t>ＭＲは異なる</a:t>
            </a:r>
          </a:p>
          <a:p>
            <a:r>
              <a:rPr lang="ja-JP" altLang="en-US"/>
              <a:t>（基本的に最大質量が下がる）</a:t>
            </a:r>
          </a:p>
        </p:txBody>
      </p:sp>
      <p:sp>
        <p:nvSpPr>
          <p:cNvPr id="74771" name="AutoShape 19"/>
          <p:cNvSpPr>
            <a:spLocks noChangeArrowheads="1"/>
          </p:cNvSpPr>
          <p:nvPr/>
        </p:nvSpPr>
        <p:spPr bwMode="auto">
          <a:xfrm>
            <a:off x="4067175" y="36449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827088" y="5805488"/>
            <a:ext cx="7937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数年前までは、「相転移⇒最大質量が小さい</a:t>
            </a:r>
          </a:p>
          <a:p>
            <a:r>
              <a:rPr lang="ja-JP" altLang="en-US"/>
              <a:t>　　　　　　　　　　⇒小さい質量の中性子星がよく見つかる」で観測を説明。</a:t>
            </a:r>
          </a:p>
          <a:p>
            <a:r>
              <a:rPr lang="ja-JP" altLang="en-US"/>
              <a:t>去年、重い中性子星が発見されたことにより、混乱している。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10/33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 flipV="1">
            <a:off x="323850" y="2420938"/>
            <a:ext cx="8569325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V="1">
            <a:off x="395288" y="3140075"/>
            <a:ext cx="84978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 flipV="1">
            <a:off x="395288" y="3860800"/>
            <a:ext cx="84978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395288" y="4581525"/>
            <a:ext cx="84978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95288" y="2657475"/>
            <a:ext cx="8334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Isolated Pulsar    </a:t>
            </a:r>
            <a:r>
              <a:rPr lang="ja-JP" altLang="en-US" sz="2200"/>
              <a:t>　</a:t>
            </a:r>
            <a:r>
              <a:rPr lang="en-US" altLang="ja-JP" sz="2200"/>
              <a:t>×</a:t>
            </a:r>
            <a:r>
              <a:rPr lang="ja-JP" altLang="en-US" sz="2200"/>
              <a:t>　　　　　　　　</a:t>
            </a:r>
            <a:r>
              <a:rPr lang="en-US" altLang="ja-JP" sz="2200"/>
              <a:t>×</a:t>
            </a:r>
            <a:r>
              <a:rPr lang="ja-JP" altLang="en-US" sz="2200"/>
              <a:t>　　　　　　　　　△　　　　</a:t>
            </a:r>
            <a:r>
              <a:rPr lang="en-US" altLang="ja-JP" sz="2200"/>
              <a:t>radio~γ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95288" y="4076700"/>
            <a:ext cx="80311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Pulsar-NS/WD</a:t>
            </a:r>
            <a:r>
              <a:rPr lang="ja-JP" altLang="en-US" sz="2200"/>
              <a:t>　　　◎　　　　　　　　</a:t>
            </a:r>
            <a:r>
              <a:rPr lang="en-US" altLang="ja-JP" sz="2200"/>
              <a:t>×</a:t>
            </a:r>
            <a:r>
              <a:rPr lang="ja-JP" altLang="en-US" sz="2200"/>
              <a:t>　　　　　　　　　</a:t>
            </a:r>
            <a:r>
              <a:rPr lang="en-US" altLang="ja-JP" sz="2200"/>
              <a:t>×           radio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55650" y="4724400"/>
            <a:ext cx="7304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LMXB</a:t>
            </a:r>
            <a:r>
              <a:rPr lang="ja-JP" altLang="en-US" sz="2200"/>
              <a:t>　　　　　△ </a:t>
            </a:r>
            <a:r>
              <a:rPr lang="en-US" altLang="ja-JP" sz="2200"/>
              <a:t>~ ○</a:t>
            </a:r>
            <a:r>
              <a:rPr lang="ja-JP" altLang="en-US" sz="2200"/>
              <a:t>　　　　　△ </a:t>
            </a:r>
            <a:r>
              <a:rPr lang="en-US" altLang="ja-JP" sz="2200"/>
              <a:t>~ ○</a:t>
            </a:r>
            <a:r>
              <a:rPr lang="ja-JP" altLang="en-US" sz="2200"/>
              <a:t>　　　　　  　</a:t>
            </a:r>
            <a:r>
              <a:rPr lang="en-US" altLang="ja-JP" sz="2200"/>
              <a:t>×             X</a:t>
            </a:r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Astronomical observation 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411413" y="1844675"/>
            <a:ext cx="295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Mass           Radius  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4925" y="5300663"/>
            <a:ext cx="8301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NS-NS/BH merger</a:t>
            </a:r>
            <a:r>
              <a:rPr lang="ja-JP" altLang="en-US" sz="2200"/>
              <a:t>　　 </a:t>
            </a:r>
            <a:r>
              <a:rPr lang="ja-JP" altLang="en-US" sz="2200" b="1">
                <a:solidFill>
                  <a:srgbClr val="FF0000"/>
                </a:solidFill>
              </a:rPr>
              <a:t>◎                   ○                     ○            </a:t>
            </a:r>
            <a:r>
              <a:rPr lang="en-US" altLang="ja-JP" sz="2200" b="1">
                <a:solidFill>
                  <a:srgbClr val="FF0000"/>
                </a:solidFill>
              </a:rPr>
              <a:t>GW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6443663" y="4005263"/>
            <a:ext cx="463550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 b="1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364163" y="1412875"/>
            <a:ext cx="21431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Integrated EOS</a:t>
            </a:r>
          </a:p>
          <a:p>
            <a:r>
              <a:rPr lang="en-US" altLang="ja-JP"/>
              <a:t>e.g. </a:t>
            </a:r>
          </a:p>
          <a:p>
            <a:r>
              <a:rPr lang="en-US" altLang="ja-JP"/>
              <a:t>Moment of inertia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68313" y="5229225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47675" y="3140075"/>
            <a:ext cx="170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Isolated NS</a:t>
            </a:r>
          </a:p>
          <a:p>
            <a:r>
              <a:rPr lang="en-US" altLang="ja-JP" sz="2200"/>
              <a:t>(non Pulsar)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771775" y="3305175"/>
            <a:ext cx="57769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△</a:t>
            </a:r>
            <a:r>
              <a:rPr lang="ja-JP" altLang="en-US" sz="2200"/>
              <a:t>　　　　　　　　△　　　　　　　　　</a:t>
            </a:r>
            <a:r>
              <a:rPr lang="en-US" altLang="ja-JP" sz="2200"/>
              <a:t>×</a:t>
            </a:r>
            <a:r>
              <a:rPr lang="ja-JP" altLang="en-US" sz="2200"/>
              <a:t>　　　　</a:t>
            </a:r>
            <a:r>
              <a:rPr lang="en-US" altLang="ja-JP" sz="2200"/>
              <a:t>opt</a:t>
            </a:r>
            <a:r>
              <a:rPr lang="ja-JP" altLang="en-US" sz="2200"/>
              <a:t>～</a:t>
            </a:r>
            <a:r>
              <a:rPr lang="en-US" altLang="ja-JP" sz="2200"/>
              <a:t>X</a:t>
            </a: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827088" y="6164263"/>
            <a:ext cx="865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1704975" y="5948363"/>
            <a:ext cx="2362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: Future expected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7575550" y="1844675"/>
            <a:ext cx="1568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messenger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11/33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 animBg="1"/>
      <p:bldP spid="42001" grpId="0" animBg="1"/>
      <p:bldP spid="420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/>
              <a:t>これまでのまとめ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核物質はわからないことが多い</a:t>
            </a:r>
          </a:p>
          <a:p>
            <a:pPr>
              <a:buFontTx/>
              <a:buNone/>
            </a:pPr>
            <a:r>
              <a:rPr lang="ja-JP" altLang="en-US"/>
              <a:t>　　　　　　　　　（相互作用、相転移、、、）</a:t>
            </a:r>
          </a:p>
          <a:p>
            <a:endParaRPr lang="ja-JP" altLang="en-US"/>
          </a:p>
          <a:p>
            <a:r>
              <a:rPr lang="ja-JP" altLang="en-US"/>
              <a:t>中性子星の質量</a:t>
            </a:r>
            <a:r>
              <a:rPr lang="en-US" altLang="ja-JP"/>
              <a:t>-</a:t>
            </a:r>
            <a:r>
              <a:rPr lang="ja-JP" altLang="en-US"/>
              <a:t>半径が同時に測定できれば、核物質のＥＯＳを得ることができる。</a:t>
            </a:r>
          </a:p>
          <a:p>
            <a:pPr>
              <a:buFontTx/>
              <a:buNone/>
            </a:pPr>
            <a:endParaRPr lang="en-US" altLang="ja-JP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12/33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52738"/>
            <a:ext cx="8229600" cy="1143000"/>
          </a:xfrm>
        </p:spPr>
        <p:txBody>
          <a:bodyPr/>
          <a:lstStyle/>
          <a:p>
            <a:r>
              <a:rPr lang="ja-JP" altLang="en-US" sz="3600"/>
              <a:t>連星中性子星合体からの重力波から</a:t>
            </a:r>
            <a:br>
              <a:rPr lang="ja-JP" altLang="en-US" sz="3600"/>
            </a:br>
            <a:r>
              <a:rPr lang="ja-JP" altLang="en-US" sz="3600"/>
              <a:t>中性子星の性質や</a:t>
            </a:r>
            <a:br>
              <a:rPr lang="ja-JP" altLang="en-US" sz="3600"/>
            </a:br>
            <a:r>
              <a:rPr lang="ja-JP" altLang="en-US" sz="3600"/>
              <a:t>高密度物質（原子核・ハドロン・クォーク）の物理を読み取る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13/33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algn="l"/>
            <a:r>
              <a:rPr lang="en-US" altLang="ja-JP" sz="4000"/>
              <a:t>Introduction</a:t>
            </a:r>
            <a:r>
              <a:rPr lang="en-US" altLang="ja-JP"/>
              <a:t> ~</a:t>
            </a:r>
            <a:r>
              <a:rPr lang="ja-JP" altLang="en-US" sz="3600"/>
              <a:t>連星中性子星合体</a:t>
            </a:r>
            <a:r>
              <a:rPr lang="en-US" altLang="ja-JP" sz="3600"/>
              <a:t>~</a:t>
            </a:r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900113" y="1844675"/>
            <a:ext cx="1466850" cy="1368425"/>
            <a:chOff x="1247" y="1434"/>
            <a:chExt cx="924" cy="862"/>
          </a:xfrm>
        </p:grpSpPr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 rot="19800000">
              <a:off x="1308" y="1473"/>
              <a:ext cx="863" cy="7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1247" y="1933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1927" y="1434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 flipV="1">
              <a:off x="1973" y="2024"/>
              <a:ext cx="91" cy="9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 flipH="1">
              <a:off x="1383" y="1570"/>
              <a:ext cx="91" cy="136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044575" y="3357563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inspiral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916238" y="2924175"/>
            <a:ext cx="330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                </a:t>
            </a:r>
            <a:r>
              <a:rPr lang="ja-JP" altLang="en-US"/>
              <a:t>合体</a:t>
            </a:r>
          </a:p>
          <a:p>
            <a:r>
              <a:rPr lang="en-US" altLang="ja-JP"/>
              <a:t>Hypermassive Neutron Star</a:t>
            </a:r>
          </a:p>
          <a:p>
            <a:r>
              <a:rPr lang="en-US" altLang="ja-JP"/>
              <a:t>              (HMNS)</a:t>
            </a:r>
          </a:p>
        </p:txBody>
      </p: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323850" y="1125538"/>
            <a:ext cx="7850188" cy="1800225"/>
            <a:chOff x="113" y="799"/>
            <a:chExt cx="4945" cy="1134"/>
          </a:xfrm>
        </p:grpSpPr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4105" y="1661"/>
              <a:ext cx="953" cy="18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2744" y="1026"/>
              <a:ext cx="726" cy="725"/>
            </a:xfrm>
            <a:custGeom>
              <a:avLst/>
              <a:gdLst/>
              <a:ahLst/>
              <a:cxnLst>
                <a:cxn ang="0">
                  <a:pos x="401" y="861"/>
                </a:cxn>
                <a:cxn ang="0">
                  <a:pos x="38" y="499"/>
                </a:cxn>
                <a:cxn ang="0">
                  <a:pos x="174" y="453"/>
                </a:cxn>
                <a:cxn ang="0">
                  <a:pos x="582" y="544"/>
                </a:cxn>
                <a:cxn ang="0">
                  <a:pos x="265" y="90"/>
                </a:cxn>
                <a:cxn ang="0">
                  <a:pos x="764" y="272"/>
                </a:cxn>
                <a:cxn ang="0">
                  <a:pos x="764" y="0"/>
                </a:cxn>
              </a:cxnLst>
              <a:rect l="0" t="0" r="r" b="b"/>
              <a:pathLst>
                <a:path w="847" h="861">
                  <a:moveTo>
                    <a:pt x="401" y="861"/>
                  </a:moveTo>
                  <a:cubicBezTo>
                    <a:pt x="238" y="714"/>
                    <a:pt x="76" y="567"/>
                    <a:pt x="38" y="499"/>
                  </a:cubicBezTo>
                  <a:cubicBezTo>
                    <a:pt x="0" y="431"/>
                    <a:pt x="83" y="445"/>
                    <a:pt x="174" y="453"/>
                  </a:cubicBezTo>
                  <a:cubicBezTo>
                    <a:pt x="265" y="461"/>
                    <a:pt x="567" y="604"/>
                    <a:pt x="582" y="544"/>
                  </a:cubicBezTo>
                  <a:cubicBezTo>
                    <a:pt x="597" y="484"/>
                    <a:pt x="235" y="135"/>
                    <a:pt x="265" y="90"/>
                  </a:cubicBezTo>
                  <a:cubicBezTo>
                    <a:pt x="295" y="45"/>
                    <a:pt x="681" y="287"/>
                    <a:pt x="764" y="272"/>
                  </a:cubicBezTo>
                  <a:cubicBezTo>
                    <a:pt x="847" y="257"/>
                    <a:pt x="805" y="128"/>
                    <a:pt x="764" y="0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66574" name="Group 14"/>
            <p:cNvGrpSpPr>
              <a:grpSpLocks/>
            </p:cNvGrpSpPr>
            <p:nvPr/>
          </p:nvGrpSpPr>
          <p:grpSpPr bwMode="auto">
            <a:xfrm>
              <a:off x="1066" y="799"/>
              <a:ext cx="590" cy="726"/>
              <a:chOff x="793" y="3158"/>
              <a:chExt cx="590" cy="726"/>
            </a:xfrm>
          </p:grpSpPr>
          <p:sp>
            <p:nvSpPr>
              <p:cNvPr id="66575" name="Freeform 15"/>
              <p:cNvSpPr>
                <a:spLocks/>
              </p:cNvSpPr>
              <p:nvPr/>
            </p:nvSpPr>
            <p:spPr bwMode="auto">
              <a:xfrm>
                <a:off x="793" y="3249"/>
                <a:ext cx="545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91" y="408"/>
                  </a:cxn>
                  <a:cxn ang="0">
                    <a:pos x="318" y="363"/>
                  </a:cxn>
                  <a:cxn ang="0">
                    <a:pos x="318" y="90"/>
                  </a:cxn>
                  <a:cxn ang="0">
                    <a:pos x="499" y="45"/>
                  </a:cxn>
                  <a:cxn ang="0">
                    <a:pos x="545" y="0"/>
                  </a:cxn>
                </a:cxnLst>
                <a:rect l="0" t="0" r="r" b="b"/>
                <a:pathLst>
                  <a:path w="545" h="635">
                    <a:moveTo>
                      <a:pt x="0" y="635"/>
                    </a:moveTo>
                    <a:cubicBezTo>
                      <a:pt x="19" y="544"/>
                      <a:pt x="38" y="453"/>
                      <a:pt x="91" y="408"/>
                    </a:cubicBezTo>
                    <a:cubicBezTo>
                      <a:pt x="144" y="363"/>
                      <a:pt x="280" y="416"/>
                      <a:pt x="318" y="363"/>
                    </a:cubicBezTo>
                    <a:cubicBezTo>
                      <a:pt x="356" y="310"/>
                      <a:pt x="288" y="143"/>
                      <a:pt x="318" y="90"/>
                    </a:cubicBezTo>
                    <a:cubicBezTo>
                      <a:pt x="348" y="37"/>
                      <a:pt x="461" y="60"/>
                      <a:pt x="499" y="45"/>
                    </a:cubicBezTo>
                    <a:cubicBezTo>
                      <a:pt x="537" y="30"/>
                      <a:pt x="541" y="15"/>
                      <a:pt x="54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76" name="Line 16"/>
              <p:cNvSpPr>
                <a:spLocks noChangeShapeType="1"/>
              </p:cNvSpPr>
              <p:nvPr/>
            </p:nvSpPr>
            <p:spPr bwMode="auto">
              <a:xfrm flipV="1">
                <a:off x="1338" y="3158"/>
                <a:ext cx="45" cy="9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204" y="1389"/>
              <a:ext cx="771" cy="408"/>
            </a:xfrm>
            <a:custGeom>
              <a:avLst/>
              <a:gdLst/>
              <a:ahLst/>
              <a:cxnLst>
                <a:cxn ang="0">
                  <a:pos x="771" y="408"/>
                </a:cxn>
                <a:cxn ang="0">
                  <a:pos x="680" y="227"/>
                </a:cxn>
                <a:cxn ang="0">
                  <a:pos x="408" y="272"/>
                </a:cxn>
                <a:cxn ang="0">
                  <a:pos x="317" y="90"/>
                </a:cxn>
                <a:cxn ang="0">
                  <a:pos x="91" y="90"/>
                </a:cxn>
                <a:cxn ang="0">
                  <a:pos x="0" y="0"/>
                </a:cxn>
              </a:cxnLst>
              <a:rect l="0" t="0" r="r" b="b"/>
              <a:pathLst>
                <a:path w="771" h="408">
                  <a:moveTo>
                    <a:pt x="771" y="408"/>
                  </a:moveTo>
                  <a:cubicBezTo>
                    <a:pt x="756" y="329"/>
                    <a:pt x="741" y="250"/>
                    <a:pt x="680" y="227"/>
                  </a:cubicBezTo>
                  <a:cubicBezTo>
                    <a:pt x="619" y="204"/>
                    <a:pt x="469" y="295"/>
                    <a:pt x="408" y="272"/>
                  </a:cubicBezTo>
                  <a:cubicBezTo>
                    <a:pt x="347" y="249"/>
                    <a:pt x="370" y="120"/>
                    <a:pt x="317" y="90"/>
                  </a:cubicBezTo>
                  <a:cubicBezTo>
                    <a:pt x="264" y="60"/>
                    <a:pt x="144" y="105"/>
                    <a:pt x="91" y="90"/>
                  </a:cubicBezTo>
                  <a:cubicBezTo>
                    <a:pt x="38" y="75"/>
                    <a:pt x="19" y="37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 flipH="1" flipV="1">
              <a:off x="113" y="1298"/>
              <a:ext cx="91" cy="9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113" y="1071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/>
                <a:t>重力波</a:t>
              </a:r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auto">
            <a:xfrm>
              <a:off x="1837" y="1207"/>
              <a:ext cx="831" cy="506"/>
            </a:xfrm>
            <a:custGeom>
              <a:avLst/>
              <a:gdLst/>
              <a:ahLst/>
              <a:cxnLst>
                <a:cxn ang="0">
                  <a:pos x="854" y="431"/>
                </a:cxn>
                <a:cxn ang="0">
                  <a:pos x="854" y="204"/>
                </a:cxn>
                <a:cxn ang="0">
                  <a:pos x="446" y="476"/>
                </a:cxn>
                <a:cxn ang="0">
                  <a:pos x="582" y="23"/>
                </a:cxn>
                <a:cxn ang="0">
                  <a:pos x="83" y="340"/>
                </a:cxn>
                <a:cxn ang="0">
                  <a:pos x="83" y="68"/>
                </a:cxn>
              </a:cxnLst>
              <a:rect l="0" t="0" r="r" b="b"/>
              <a:pathLst>
                <a:path w="922" h="506">
                  <a:moveTo>
                    <a:pt x="854" y="431"/>
                  </a:moveTo>
                  <a:cubicBezTo>
                    <a:pt x="888" y="313"/>
                    <a:pt x="922" y="196"/>
                    <a:pt x="854" y="204"/>
                  </a:cubicBezTo>
                  <a:cubicBezTo>
                    <a:pt x="786" y="212"/>
                    <a:pt x="491" y="506"/>
                    <a:pt x="446" y="476"/>
                  </a:cubicBezTo>
                  <a:cubicBezTo>
                    <a:pt x="401" y="446"/>
                    <a:pt x="642" y="46"/>
                    <a:pt x="582" y="23"/>
                  </a:cubicBezTo>
                  <a:cubicBezTo>
                    <a:pt x="522" y="0"/>
                    <a:pt x="166" y="333"/>
                    <a:pt x="83" y="340"/>
                  </a:cubicBezTo>
                  <a:cubicBezTo>
                    <a:pt x="0" y="347"/>
                    <a:pt x="41" y="207"/>
                    <a:pt x="83" y="68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 flipH="1" flipV="1">
              <a:off x="3379" y="935"/>
              <a:ext cx="45" cy="1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582" name="Line 22"/>
            <p:cNvSpPr>
              <a:spLocks noChangeShapeType="1"/>
            </p:cNvSpPr>
            <p:nvPr/>
          </p:nvSpPr>
          <p:spPr bwMode="auto">
            <a:xfrm flipV="1">
              <a:off x="1882" y="1162"/>
              <a:ext cx="45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66583" name="Group 23"/>
            <p:cNvGrpSpPr>
              <a:grpSpLocks/>
            </p:cNvGrpSpPr>
            <p:nvPr/>
          </p:nvGrpSpPr>
          <p:grpSpPr bwMode="auto">
            <a:xfrm>
              <a:off x="2336" y="1570"/>
              <a:ext cx="816" cy="363"/>
              <a:chOff x="1701" y="3067"/>
              <a:chExt cx="816" cy="363"/>
            </a:xfrm>
          </p:grpSpPr>
          <p:sp>
            <p:nvSpPr>
              <p:cNvPr id="66584" name="Oval 24"/>
              <p:cNvSpPr>
                <a:spLocks noChangeArrowheads="1"/>
              </p:cNvSpPr>
              <p:nvPr/>
            </p:nvSpPr>
            <p:spPr bwMode="auto">
              <a:xfrm>
                <a:off x="1701" y="3067"/>
                <a:ext cx="544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6585" name="Oval 25"/>
              <p:cNvSpPr>
                <a:spLocks noChangeArrowheads="1"/>
              </p:cNvSpPr>
              <p:nvPr/>
            </p:nvSpPr>
            <p:spPr bwMode="auto">
              <a:xfrm>
                <a:off x="1973" y="3067"/>
                <a:ext cx="544" cy="3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6586" name="Oval 26"/>
              <p:cNvSpPr>
                <a:spLocks noChangeArrowheads="1"/>
              </p:cNvSpPr>
              <p:nvPr/>
            </p:nvSpPr>
            <p:spPr bwMode="auto">
              <a:xfrm>
                <a:off x="1882" y="3113"/>
                <a:ext cx="363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4468" y="1616"/>
              <a:ext cx="272" cy="2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6588125" y="2997200"/>
            <a:ext cx="1738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ブラックホール</a:t>
            </a:r>
          </a:p>
          <a:p>
            <a:r>
              <a:rPr lang="ja-JP" altLang="en-US"/>
              <a:t>＋降着円盤</a:t>
            </a:r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68313" y="4581525"/>
            <a:ext cx="8496300" cy="2305050"/>
          </a:xfrm>
          <a:noFill/>
          <a:ln/>
        </p:spPr>
        <p:txBody>
          <a:bodyPr/>
          <a:lstStyle/>
          <a:p>
            <a:r>
              <a:rPr lang="ja-JP" altLang="en-US" sz="2400"/>
              <a:t>地上重力波干渉計のメインターゲットのひとつである</a:t>
            </a:r>
          </a:p>
          <a:p>
            <a:pPr>
              <a:buFontTx/>
              <a:buNone/>
            </a:pPr>
            <a:r>
              <a:rPr lang="ja-JP" altLang="en-US" sz="2400"/>
              <a:t>　　（宇宙年齢以内に合体する連星中性子星は</a:t>
            </a:r>
            <a:r>
              <a:rPr lang="en-US" altLang="ja-JP" sz="2400"/>
              <a:t>6</a:t>
            </a:r>
            <a:r>
              <a:rPr lang="ja-JP" altLang="en-US" sz="2400"/>
              <a:t>個見つかっている）</a:t>
            </a:r>
          </a:p>
          <a:p>
            <a:endParaRPr lang="ja-JP" altLang="en-US" sz="2400"/>
          </a:p>
          <a:p>
            <a:r>
              <a:rPr lang="ja-JP" altLang="en-US" sz="2400"/>
              <a:t>重力波による</a:t>
            </a:r>
            <a:r>
              <a:rPr lang="ja-JP" altLang="en-US" sz="2400">
                <a:solidFill>
                  <a:srgbClr val="FF0000"/>
                </a:solidFill>
              </a:rPr>
              <a:t>高密度物質の直接探査</a:t>
            </a:r>
            <a:r>
              <a:rPr lang="ja-JP" altLang="en-US" sz="2400"/>
              <a:t>の可能性</a:t>
            </a:r>
          </a:p>
          <a:p>
            <a:pPr>
              <a:buFontTx/>
              <a:buNone/>
            </a:pPr>
            <a:endParaRPr lang="ja-JP" altLang="en-US" sz="3600"/>
          </a:p>
          <a:p>
            <a:endParaRPr lang="ja-JP" altLang="en-US" sz="4400"/>
          </a:p>
          <a:p>
            <a:pPr>
              <a:buFontTx/>
              <a:buNone/>
            </a:pPr>
            <a:endParaRPr lang="en-US" altLang="ja-JP" sz="4400"/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107950" y="981075"/>
            <a:ext cx="8785225" cy="3168650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1" name="AutoShape 31"/>
          <p:cNvSpPr>
            <a:spLocks noChangeArrowheads="1"/>
          </p:cNvSpPr>
          <p:nvPr/>
        </p:nvSpPr>
        <p:spPr bwMode="auto">
          <a:xfrm>
            <a:off x="2700338" y="2565400"/>
            <a:ext cx="360362" cy="287338"/>
          </a:xfrm>
          <a:prstGeom prst="rightArrow">
            <a:avLst>
              <a:gd name="adj1" fmla="val 50000"/>
              <a:gd name="adj2" fmla="val 31353"/>
            </a:avLst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2" name="AutoShape 32"/>
          <p:cNvSpPr>
            <a:spLocks noChangeArrowheads="1"/>
          </p:cNvSpPr>
          <p:nvPr/>
        </p:nvSpPr>
        <p:spPr bwMode="auto">
          <a:xfrm>
            <a:off x="5653088" y="25654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3400425" y="1150938"/>
            <a:ext cx="1022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重力波</a:t>
            </a:r>
          </a:p>
        </p:txBody>
      </p:sp>
      <p:sp>
        <p:nvSpPr>
          <p:cNvPr id="66594" name="AutoShape 34"/>
          <p:cNvSpPr>
            <a:spLocks noChangeArrowheads="1"/>
          </p:cNvSpPr>
          <p:nvPr/>
        </p:nvSpPr>
        <p:spPr bwMode="auto">
          <a:xfrm>
            <a:off x="539750" y="6381750"/>
            <a:ext cx="215900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14/33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1176338"/>
            <a:ext cx="5111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/>
              <a:t>数値相対論による、</a:t>
            </a:r>
          </a:p>
          <a:p>
            <a:r>
              <a:rPr lang="ja-JP" altLang="en-US" sz="2800"/>
              <a:t>連星</a:t>
            </a:r>
            <a:r>
              <a:rPr lang="en-US" altLang="ja-JP" sz="2800"/>
              <a:t>NS‐NS</a:t>
            </a:r>
            <a:r>
              <a:rPr lang="ja-JP" altLang="en-US" sz="2800"/>
              <a:t>合体シミュレーション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0" y="2636838"/>
            <a:ext cx="8345488" cy="3240087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b="1"/>
              <a:t>目的</a:t>
            </a:r>
          </a:p>
          <a:p>
            <a:endParaRPr lang="ja-JP" altLang="en-US" sz="1600" b="1"/>
          </a:p>
          <a:p>
            <a:r>
              <a:rPr lang="en-US" altLang="ja-JP" sz="2800" b="1"/>
              <a:t>1, </a:t>
            </a:r>
            <a:r>
              <a:rPr lang="ja-JP" altLang="en-US" sz="2800" b="1"/>
              <a:t>高密度核物質</a:t>
            </a:r>
            <a:r>
              <a:rPr lang="en-US" altLang="ja-JP" sz="2800" b="1"/>
              <a:t>EOS</a:t>
            </a:r>
            <a:r>
              <a:rPr lang="ja-JP" altLang="en-US" sz="2800" b="1"/>
              <a:t>は、</a:t>
            </a:r>
          </a:p>
          <a:p>
            <a:r>
              <a:rPr lang="ja-JP" altLang="en-US" sz="2800" b="1"/>
              <a:t>                         連星</a:t>
            </a:r>
            <a:r>
              <a:rPr lang="en-US" altLang="ja-JP" sz="2800" b="1"/>
              <a:t>NS</a:t>
            </a:r>
            <a:r>
              <a:rPr lang="ja-JP" altLang="en-US" sz="2800" b="1"/>
              <a:t>合体にどれほど影響するか？</a:t>
            </a:r>
          </a:p>
          <a:p>
            <a:endParaRPr lang="ja-JP" altLang="en-US" sz="2800"/>
          </a:p>
          <a:p>
            <a:r>
              <a:rPr lang="en-US" altLang="ja-JP" sz="2800" b="1"/>
              <a:t>2, </a:t>
            </a:r>
            <a:r>
              <a:rPr lang="ja-JP" altLang="en-US" sz="2800" b="1"/>
              <a:t>観測される重力波波形から、</a:t>
            </a:r>
          </a:p>
          <a:p>
            <a:r>
              <a:rPr lang="ja-JP" altLang="en-US" sz="2800" b="1"/>
              <a:t>                          高密度核物質の性質が決まるか？</a:t>
            </a:r>
          </a:p>
          <a:p>
            <a:endParaRPr lang="en-US" altLang="ja-JP" sz="240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15/33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11188" y="2060575"/>
            <a:ext cx="3887787" cy="158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2200"/>
              <a:t>核物理から予言される</a:t>
            </a:r>
            <a:r>
              <a:rPr lang="en-US" altLang="ja-JP" sz="2200"/>
              <a:t>EOS</a:t>
            </a:r>
            <a:r>
              <a:rPr lang="ja-JP" altLang="en-US" sz="2200"/>
              <a:t>を</a:t>
            </a:r>
          </a:p>
          <a:p>
            <a:endParaRPr lang="ja-JP" altLang="en-US" sz="2200"/>
          </a:p>
          <a:p>
            <a:endParaRPr lang="ja-JP" altLang="en-US" sz="1000"/>
          </a:p>
          <a:p>
            <a:r>
              <a:rPr lang="ja-JP" altLang="en-US" sz="2200"/>
              <a:t>として、</a:t>
            </a:r>
            <a:r>
              <a:rPr lang="en-US" altLang="ja-JP" sz="2200"/>
              <a:t>4</a:t>
            </a:r>
            <a:r>
              <a:rPr lang="ja-JP" altLang="en-US" sz="2200"/>
              <a:t>つのパラメータ　　　　　　　　　</a:t>
            </a:r>
          </a:p>
          <a:p>
            <a:r>
              <a:rPr lang="ja-JP" altLang="en-US" sz="2200"/>
              <a:t>　　　　　　　　　　でうまく表現。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987675" y="2420938"/>
            <a:ext cx="215900" cy="2873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algn="l"/>
            <a:r>
              <a:rPr lang="ja-JP" altLang="en-US" sz="2800"/>
              <a:t>準備　</a:t>
            </a:r>
            <a:r>
              <a:rPr lang="en-US" altLang="ja-JP" sz="2800"/>
              <a:t>~Piecewise-polytoropic EOS~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000625"/>
          </a:xfrm>
        </p:spPr>
        <p:txBody>
          <a:bodyPr/>
          <a:lstStyle/>
          <a:p>
            <a:r>
              <a:rPr lang="en-US" altLang="ja-JP" sz="2400"/>
              <a:t>Piecewise-polytropic EOS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8027988" y="700088"/>
            <a:ext cx="328612" cy="3095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7043738" y="1752600"/>
            <a:ext cx="328612" cy="311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6257925" y="2806700"/>
            <a:ext cx="328613" cy="311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5472113" y="2371725"/>
            <a:ext cx="328612" cy="311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V="1">
            <a:off x="5930900" y="965200"/>
            <a:ext cx="9525" cy="285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5930900" y="3813175"/>
            <a:ext cx="271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5930900" y="3365500"/>
            <a:ext cx="701675" cy="204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6065838" y="2636838"/>
            <a:ext cx="9048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6970713" y="2636838"/>
            <a:ext cx="0" cy="11763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pSp>
        <p:nvGrpSpPr>
          <p:cNvPr id="76815" name="Group 15"/>
          <p:cNvGrpSpPr>
            <a:grpSpLocks/>
          </p:cNvGrpSpPr>
          <p:nvPr/>
        </p:nvGrpSpPr>
        <p:grpSpPr bwMode="auto">
          <a:xfrm>
            <a:off x="6880225" y="2490788"/>
            <a:ext cx="180975" cy="195262"/>
            <a:chOff x="4377" y="2523"/>
            <a:chExt cx="227" cy="181"/>
          </a:xfrm>
        </p:grpSpPr>
        <p:sp>
          <p:nvSpPr>
            <p:cNvPr id="76816" name="Line 16"/>
            <p:cNvSpPr>
              <a:spLocks noChangeShapeType="1"/>
            </p:cNvSpPr>
            <p:nvPr/>
          </p:nvSpPr>
          <p:spPr bwMode="auto">
            <a:xfrm>
              <a:off x="4377" y="2523"/>
              <a:ext cx="227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817" name="Line 17"/>
            <p:cNvSpPr>
              <a:spLocks noChangeShapeType="1"/>
            </p:cNvSpPr>
            <p:nvPr/>
          </p:nvSpPr>
          <p:spPr bwMode="auto">
            <a:xfrm flipH="1">
              <a:off x="4377" y="2523"/>
              <a:ext cx="227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6818" name="Line 18"/>
          <p:cNvSpPr>
            <a:spLocks noChangeShapeType="1"/>
          </p:cNvSpPr>
          <p:nvPr/>
        </p:nvSpPr>
        <p:spPr bwMode="auto">
          <a:xfrm flipH="1">
            <a:off x="6588125" y="2636838"/>
            <a:ext cx="338138" cy="744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V="1">
            <a:off x="6970713" y="1411288"/>
            <a:ext cx="993775" cy="117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>
            <a:off x="7920038" y="1411288"/>
            <a:ext cx="0" cy="24018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H="1">
            <a:off x="6065838" y="1411288"/>
            <a:ext cx="1854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V="1">
            <a:off x="7920038" y="820738"/>
            <a:ext cx="612775" cy="641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76823" name="Picture 23" descr="%takaTeX&#10;\documentclass{jarticle}&#10;\usepackage{color}\pagestyle{empty}&#10;\begin{document}\LARGE\color{black}&#10;$$&#10;\Gamma_{1}&#10;$$&#10;\end{document}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3013" y="2806700"/>
            <a:ext cx="268287" cy="311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6824" name="Picture 24" descr="%takaTeX&#10;\documentclass{jarticle}&#10;\usepackage{color}\pagestyle{empty}&#10;\begin{document}\LARGE\color{black}&#10;$$&#10;\Gamma_{2}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3738" y="1752600"/>
            <a:ext cx="296862" cy="344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6825" name="Picture 25" descr="%takaTeX&#10;\documentclass{jarticle}&#10;\usepackage{color}\pagestyle{empty}&#10;\begin{document}\LARGE\color{black}&#10;$$&#10;\Gamma_{3}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6563" y="677863"/>
            <a:ext cx="296862" cy="3413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6826" name="Picture 26" descr="%takaTeX&#10;\documentclass{jarticle}&#10;\usepackage{color}\pagestyle{empty}&#10;\begin{document}\LARGE\color{black}&#10;$$&#10;\rm{log}P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908050"/>
            <a:ext cx="720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27" name="Picture 27" descr="%takaTeX&#10;\documentclass{jarticle}&#10;\usepackage{color}\pagestyle{empty}&#10;\begin{document}\LARGE\color{black}&#10;$$&#10;\rm{log}\rho&#10;$$&#10;\end{document}&#10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86775" y="3390900"/>
            <a:ext cx="657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28" name="Picture 28" descr="%takaTeX&#10;\documentclass{jarticle}&#10;\usepackage{color}\pagestyle{empty}&#10;\begin{document}\LARGE\color{black}&#10;$$&#10;10^{15}\rm{g/cm}^{3}&#10;$$&#10;\end{document}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5875" y="3860800"/>
            <a:ext cx="1112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29" name="Picture 29" descr="%takaTeX&#10;\documentclass{jarticle}&#10;\usepackage{color}\pagestyle{empty}&#10;\begin{document}\LARGE\color{black}&#10;$$&#10;P_{1}&#10;$$&#10;\end{document}&#10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2113" y="2371725"/>
            <a:ext cx="3270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30" name="Picture 30" descr="%takaTeX&#10;\documentclass{jarticle}&#10;\usepackage{color}\pagestyle{empty}&#10;\begin{document}\LARGE\color{black}&#10;$$&#10;1.85\rho_{0}&#10;$$&#10;\end{document}&#10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6538" y="3922713"/>
            <a:ext cx="7858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6831" name="Group 31"/>
          <p:cNvGrpSpPr>
            <a:grpSpLocks/>
          </p:cNvGrpSpPr>
          <p:nvPr/>
        </p:nvGrpSpPr>
        <p:grpSpPr bwMode="auto">
          <a:xfrm>
            <a:off x="611188" y="3284538"/>
            <a:ext cx="1944687" cy="360362"/>
            <a:chOff x="1474" y="1026"/>
            <a:chExt cx="1225" cy="227"/>
          </a:xfrm>
        </p:grpSpPr>
        <p:sp>
          <p:nvSpPr>
            <p:cNvPr id="76832" name="Rectangle 32"/>
            <p:cNvSpPr>
              <a:spLocks noChangeArrowheads="1"/>
            </p:cNvSpPr>
            <p:nvPr/>
          </p:nvSpPr>
          <p:spPr bwMode="auto">
            <a:xfrm>
              <a:off x="2381" y="1026"/>
              <a:ext cx="227" cy="22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833" name="Rectangle 33"/>
            <p:cNvSpPr>
              <a:spLocks noChangeArrowheads="1"/>
            </p:cNvSpPr>
            <p:nvPr/>
          </p:nvSpPr>
          <p:spPr bwMode="auto">
            <a:xfrm>
              <a:off x="2109" y="1026"/>
              <a:ext cx="227" cy="22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834" name="Rectangle 34"/>
            <p:cNvSpPr>
              <a:spLocks noChangeArrowheads="1"/>
            </p:cNvSpPr>
            <p:nvPr/>
          </p:nvSpPr>
          <p:spPr bwMode="auto">
            <a:xfrm>
              <a:off x="1837" y="1026"/>
              <a:ext cx="227" cy="22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835" name="Rectangle 35"/>
            <p:cNvSpPr>
              <a:spLocks noChangeArrowheads="1"/>
            </p:cNvSpPr>
            <p:nvPr/>
          </p:nvSpPr>
          <p:spPr bwMode="auto">
            <a:xfrm>
              <a:off x="1519" y="1026"/>
              <a:ext cx="227" cy="22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76836" name="Picture 36" descr="%takaTeX&#10;\documentclass{jarticle}&#10;\usepackage{color}\pagestyle{empty}&#10;\begin{document}\LARGE\color{black}&#10;$$&#10;(P_{1},\Gamma_{1},\Gamma_{2},\Gamma_{3})&#10;$$&#10;\end{document}&#10;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74" y="1026"/>
              <a:ext cx="1225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755650" y="1268413"/>
            <a:ext cx="3727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高密度</a:t>
            </a:r>
            <a:r>
              <a:rPr lang="en-US" altLang="ja-JP" sz="2200"/>
              <a:t>EOS</a:t>
            </a:r>
            <a:r>
              <a:rPr lang="ja-JP" altLang="en-US" sz="2200"/>
              <a:t>を系統的に扱う</a:t>
            </a:r>
          </a:p>
          <a:p>
            <a:r>
              <a:rPr lang="ja-JP" altLang="en-US" sz="2200"/>
              <a:t>現象論的モデル</a:t>
            </a:r>
            <a:r>
              <a:rPr lang="en-US" altLang="ja-JP" sz="1600"/>
              <a:t>(Read et al. 2009)</a:t>
            </a:r>
          </a:p>
        </p:txBody>
      </p:sp>
      <p:sp>
        <p:nvSpPr>
          <p:cNvPr id="76838" name="AutoShape 38"/>
          <p:cNvSpPr>
            <a:spLocks noChangeArrowheads="1"/>
          </p:cNvSpPr>
          <p:nvPr/>
        </p:nvSpPr>
        <p:spPr bwMode="auto">
          <a:xfrm>
            <a:off x="468313" y="1412875"/>
            <a:ext cx="215900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39" name="Oval 39"/>
          <p:cNvSpPr>
            <a:spLocks noChangeArrowheads="1"/>
          </p:cNvSpPr>
          <p:nvPr/>
        </p:nvSpPr>
        <p:spPr bwMode="auto">
          <a:xfrm>
            <a:off x="468313" y="981075"/>
            <a:ext cx="144462" cy="142875"/>
          </a:xfrm>
          <a:prstGeom prst="ellipse">
            <a:avLst/>
          </a:prstGeom>
          <a:solidFill>
            <a:srgbClr val="FF996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0" name="AutoShape 40"/>
          <p:cNvSpPr>
            <a:spLocks noChangeArrowheads="1"/>
          </p:cNvSpPr>
          <p:nvPr/>
        </p:nvSpPr>
        <p:spPr bwMode="auto">
          <a:xfrm>
            <a:off x="5508625" y="1900238"/>
            <a:ext cx="217488" cy="360362"/>
          </a:xfrm>
          <a:prstGeom prst="upArrow">
            <a:avLst>
              <a:gd name="adj1" fmla="val 50000"/>
              <a:gd name="adj2" fmla="val 41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6841" name="AutoShape 41"/>
          <p:cNvSpPr>
            <a:spLocks noChangeArrowheads="1"/>
          </p:cNvSpPr>
          <p:nvPr/>
        </p:nvSpPr>
        <p:spPr bwMode="auto">
          <a:xfrm>
            <a:off x="5508625" y="2836863"/>
            <a:ext cx="215900" cy="358775"/>
          </a:xfrm>
          <a:prstGeom prst="down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6842" name="Text Box 42"/>
          <p:cNvSpPr txBox="1">
            <a:spLocks noChangeArrowheads="1"/>
          </p:cNvSpPr>
          <p:nvPr/>
        </p:nvSpPr>
        <p:spPr bwMode="auto">
          <a:xfrm>
            <a:off x="4859338" y="1828800"/>
            <a:ext cx="63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硬さ</a:t>
            </a:r>
          </a:p>
        </p:txBody>
      </p:sp>
      <p:pic>
        <p:nvPicPr>
          <p:cNvPr id="76843" name="Picture 43" descr="%takaTeX&#10;\documentclass{jarticle}&#10;\usepackage{color}\pagestyle{empty}&#10;\begin{document}\LARGE\color{black}&#10;$$&#10;P_{\rm{cold}} = K_{i}\rho^{\Gamma_{i}}&#10;$$&#10;\end{document}&#10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350" y="2492375"/>
            <a:ext cx="18716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44" name="Rectangle 44"/>
          <p:cNvSpPr>
            <a:spLocks noChangeArrowheads="1"/>
          </p:cNvSpPr>
          <p:nvPr/>
        </p:nvSpPr>
        <p:spPr bwMode="auto">
          <a:xfrm>
            <a:off x="1979613" y="5445125"/>
            <a:ext cx="431800" cy="4333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5" name="Rectangle 45"/>
          <p:cNvSpPr>
            <a:spLocks noChangeArrowheads="1"/>
          </p:cNvSpPr>
          <p:nvPr/>
        </p:nvSpPr>
        <p:spPr bwMode="auto">
          <a:xfrm>
            <a:off x="1403350" y="49403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6" name="Line 46"/>
          <p:cNvSpPr>
            <a:spLocks noChangeShapeType="1"/>
          </p:cNvSpPr>
          <p:nvPr/>
        </p:nvSpPr>
        <p:spPr bwMode="auto">
          <a:xfrm flipV="1">
            <a:off x="1331913" y="4508500"/>
            <a:ext cx="0" cy="187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47" name="Line 47"/>
          <p:cNvSpPr>
            <a:spLocks noChangeShapeType="1"/>
          </p:cNvSpPr>
          <p:nvPr/>
        </p:nvSpPr>
        <p:spPr bwMode="auto">
          <a:xfrm>
            <a:off x="1331913" y="6308725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48" name="Line 48"/>
          <p:cNvSpPr>
            <a:spLocks noChangeShapeType="1"/>
          </p:cNvSpPr>
          <p:nvPr/>
        </p:nvSpPr>
        <p:spPr bwMode="auto">
          <a:xfrm flipV="1">
            <a:off x="1331913" y="4652963"/>
            <a:ext cx="1871662" cy="9350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49" name="Line 49"/>
          <p:cNvSpPr>
            <a:spLocks noChangeShapeType="1"/>
          </p:cNvSpPr>
          <p:nvPr/>
        </p:nvSpPr>
        <p:spPr bwMode="auto">
          <a:xfrm flipV="1">
            <a:off x="1331913" y="4437063"/>
            <a:ext cx="1439862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76850" name="Picture 50" descr="%takaTeX&#10;\documentclass{jarticle}&#10;\usepackage{color}\pagestyle{empty}&#10;\begin{document}\LARGE\color{black}&#10;$$&#10;P_{1}&#10;$$&#10;\end{document}&#10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350" y="49403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51" name="Text Box 51"/>
          <p:cNvSpPr txBox="1">
            <a:spLocks noChangeArrowheads="1"/>
          </p:cNvSpPr>
          <p:nvPr/>
        </p:nvSpPr>
        <p:spPr bwMode="auto">
          <a:xfrm>
            <a:off x="1690688" y="486886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1800" b="1"/>
              <a:t>大</a:t>
            </a:r>
          </a:p>
        </p:txBody>
      </p:sp>
      <p:pic>
        <p:nvPicPr>
          <p:cNvPr id="76852" name="Picture 52" descr="%takaTeX&#10;\documentclass{jarticle}&#10;\usepackage{color}\pagestyle{empty}&#10;\begin{document}\LARGE\color{black}&#10;$$&#10;\Gamma&#10;$$&#10;\end{document}&#10;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050" y="5445125"/>
            <a:ext cx="3000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53" name="Text Box 53"/>
          <p:cNvSpPr txBox="1">
            <a:spLocks noChangeArrowheads="1"/>
          </p:cNvSpPr>
          <p:nvPr/>
        </p:nvSpPr>
        <p:spPr bwMode="auto">
          <a:xfrm>
            <a:off x="2339975" y="53736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1800" b="1"/>
              <a:t>大</a:t>
            </a:r>
          </a:p>
        </p:txBody>
      </p:sp>
      <p:pic>
        <p:nvPicPr>
          <p:cNvPr id="76854" name="Picture 54" descr="APR_H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1275" y="4365625"/>
            <a:ext cx="3313113" cy="2319338"/>
          </a:xfrm>
          <a:prstGeom prst="rect">
            <a:avLst/>
          </a:prstGeom>
          <a:noFill/>
        </p:spPr>
      </p:pic>
      <p:sp>
        <p:nvSpPr>
          <p:cNvPr id="76855" name="Text Box 55"/>
          <p:cNvSpPr txBox="1">
            <a:spLocks noChangeArrowheads="1"/>
          </p:cNvSpPr>
          <p:nvPr/>
        </p:nvSpPr>
        <p:spPr bwMode="auto">
          <a:xfrm>
            <a:off x="7019925" y="609282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半径</a:t>
            </a:r>
          </a:p>
        </p:txBody>
      </p:sp>
      <p:pic>
        <p:nvPicPr>
          <p:cNvPr id="76856" name="Picture 56" descr="%takaTeX&#10;\documentclass{jarticle}&#10;\usepackage{color}\pagestyle{empty}&#10;\begin{document}\LARGE\color{black}&#10;$$&#10;[\rm{km}]&#10;$$&#10;\end{document}&#10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650" y="6165850"/>
            <a:ext cx="5762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57" name="AutoShape 57"/>
          <p:cNvSpPr>
            <a:spLocks noChangeArrowheads="1"/>
          </p:cNvSpPr>
          <p:nvPr/>
        </p:nvSpPr>
        <p:spPr bwMode="auto">
          <a:xfrm>
            <a:off x="3708400" y="5373688"/>
            <a:ext cx="504825" cy="287337"/>
          </a:xfrm>
          <a:prstGeom prst="leftRightArrow">
            <a:avLst>
              <a:gd name="adj1" fmla="val 50000"/>
              <a:gd name="adj2" fmla="val 35138"/>
            </a:avLst>
          </a:prstGeom>
          <a:solidFill>
            <a:srgbClr val="FF99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58" name="Text Box 58"/>
          <p:cNvSpPr txBox="1">
            <a:spLocks noChangeArrowheads="1"/>
          </p:cNvSpPr>
          <p:nvPr/>
        </p:nvSpPr>
        <p:spPr bwMode="auto">
          <a:xfrm>
            <a:off x="6372225" y="5203825"/>
            <a:ext cx="9461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半径大</a:t>
            </a:r>
          </a:p>
        </p:txBody>
      </p:sp>
      <p:sp>
        <p:nvSpPr>
          <p:cNvPr id="76859" name="Text Box 59"/>
          <p:cNvSpPr txBox="1">
            <a:spLocks noChangeArrowheads="1"/>
          </p:cNvSpPr>
          <p:nvPr/>
        </p:nvSpPr>
        <p:spPr bwMode="auto">
          <a:xfrm>
            <a:off x="5003800" y="53736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/>
              <a:t>半径小</a:t>
            </a:r>
          </a:p>
        </p:txBody>
      </p:sp>
      <p:pic>
        <p:nvPicPr>
          <p:cNvPr id="76860" name="Picture 60" descr="%takaTeX&#10;\documentclass{jarticle}&#10;\usepackage{color}\pagestyle{empty}&#10;\begin{document}\LARGE\color{black}&#10;$$&#10;\rm{log}P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581525"/>
            <a:ext cx="720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61" name="Picture 61" descr="%takaTeX&#10;\documentclass{jarticle}&#10;\usepackage{color}\pagestyle{empty}&#10;\begin{document}\LARGE\color{black}&#10;$$&#10;\rm{log}\rho&#10;$$&#10;\end{document}&#10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6165850"/>
            <a:ext cx="657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62" name="Rectangle 62"/>
          <p:cNvSpPr>
            <a:spLocks noChangeArrowheads="1"/>
          </p:cNvSpPr>
          <p:nvPr/>
        </p:nvSpPr>
        <p:spPr bwMode="auto">
          <a:xfrm>
            <a:off x="250825" y="4221163"/>
            <a:ext cx="8353425" cy="2520950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3" name="Text Box 63"/>
          <p:cNvSpPr txBox="1">
            <a:spLocks noChangeArrowheads="1"/>
          </p:cNvSpPr>
          <p:nvPr/>
        </p:nvSpPr>
        <p:spPr bwMode="auto">
          <a:xfrm>
            <a:off x="468313" y="3979863"/>
            <a:ext cx="26035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パラメータと質量</a:t>
            </a:r>
            <a:r>
              <a:rPr lang="en-US" altLang="ja-JP"/>
              <a:t>‐</a:t>
            </a:r>
            <a:r>
              <a:rPr lang="ja-JP" altLang="en-US"/>
              <a:t>半径</a:t>
            </a:r>
          </a:p>
        </p:txBody>
      </p:sp>
      <p:sp>
        <p:nvSpPr>
          <p:cNvPr id="76864" name="Text Box 64"/>
          <p:cNvSpPr txBox="1">
            <a:spLocks noChangeArrowheads="1"/>
          </p:cNvSpPr>
          <p:nvPr/>
        </p:nvSpPr>
        <p:spPr bwMode="auto">
          <a:xfrm>
            <a:off x="1403350" y="6461125"/>
            <a:ext cx="9461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核密度</a:t>
            </a:r>
          </a:p>
        </p:txBody>
      </p:sp>
      <p:sp>
        <p:nvSpPr>
          <p:cNvPr id="76865" name="Line 65"/>
          <p:cNvSpPr>
            <a:spLocks noChangeShapeType="1"/>
          </p:cNvSpPr>
          <p:nvPr/>
        </p:nvSpPr>
        <p:spPr bwMode="auto">
          <a:xfrm flipV="1">
            <a:off x="1692275" y="5949950"/>
            <a:ext cx="0" cy="57467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66" name="Line 66"/>
          <p:cNvSpPr>
            <a:spLocks noChangeShapeType="1"/>
          </p:cNvSpPr>
          <p:nvPr/>
        </p:nvSpPr>
        <p:spPr bwMode="auto">
          <a:xfrm flipH="1">
            <a:off x="6588125" y="3357563"/>
            <a:ext cx="0" cy="4556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67" name="Line 67"/>
          <p:cNvSpPr>
            <a:spLocks noChangeShapeType="1"/>
          </p:cNvSpPr>
          <p:nvPr/>
        </p:nvSpPr>
        <p:spPr bwMode="auto">
          <a:xfrm>
            <a:off x="5940425" y="335756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6868" name="Text Box 68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16/33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713" cy="631825"/>
          </a:xfrm>
        </p:spPr>
        <p:txBody>
          <a:bodyPr/>
          <a:lstStyle/>
          <a:p>
            <a:pPr algn="l"/>
            <a:r>
              <a:rPr lang="en-US" altLang="ja-JP" sz="3200"/>
              <a:t>EOS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42925" y="1952625"/>
            <a:ext cx="86264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APR4      </a:t>
            </a:r>
            <a:r>
              <a:rPr lang="ja-JP" altLang="en-US"/>
              <a:t>　　　　</a:t>
            </a:r>
            <a:r>
              <a:rPr lang="en-US" altLang="ja-JP"/>
              <a:t>npe </a:t>
            </a:r>
            <a:r>
              <a:rPr lang="ja-JP" altLang="en-US"/>
              <a:t>　　　    変分法     </a:t>
            </a:r>
            <a:r>
              <a:rPr lang="en-US" altLang="ja-JP"/>
              <a:t>(2 &amp; 3 body potential)  </a:t>
            </a:r>
            <a:r>
              <a:rPr lang="en-US" altLang="ja-JP" sz="1600"/>
              <a:t>(Akmal,et al. 1998)</a:t>
            </a:r>
          </a:p>
          <a:p>
            <a:r>
              <a:rPr lang="en-US" altLang="ja-JP"/>
              <a:t>Sly          </a:t>
            </a:r>
            <a:r>
              <a:rPr lang="ja-JP" altLang="en-US"/>
              <a:t>　　　　</a:t>
            </a:r>
            <a:r>
              <a:rPr lang="en-US" altLang="ja-JP"/>
              <a:t>npe  </a:t>
            </a:r>
            <a:r>
              <a:rPr lang="ja-JP" altLang="en-US"/>
              <a:t>　　　   有効ポテンシャル　　</a:t>
            </a:r>
            <a:r>
              <a:rPr lang="en-US" altLang="ja-JP" sz="1600"/>
              <a:t>(Douchin and Haensel 2001)</a:t>
            </a:r>
            <a:r>
              <a:rPr lang="en-US" altLang="ja-JP"/>
              <a:t>   </a:t>
            </a:r>
          </a:p>
          <a:p>
            <a:r>
              <a:rPr lang="en-US" altLang="ja-JP"/>
              <a:t> </a:t>
            </a:r>
          </a:p>
          <a:p>
            <a:r>
              <a:rPr lang="en-US" altLang="ja-JP"/>
              <a:t>H3</a:t>
            </a:r>
            <a:r>
              <a:rPr lang="ja-JP" altLang="en-US"/>
              <a:t>　　　　　　　</a:t>
            </a:r>
            <a:r>
              <a:rPr lang="en-US" altLang="ja-JP"/>
              <a:t>npeΛΣ…  </a:t>
            </a:r>
            <a:r>
              <a:rPr lang="ja-JP" altLang="en-US"/>
              <a:t>　　　</a:t>
            </a:r>
            <a:r>
              <a:rPr lang="en-US" altLang="ja-JP"/>
              <a:t>RMF</a:t>
            </a:r>
            <a:r>
              <a:rPr lang="ja-JP" altLang="en-US"/>
              <a:t>（</a:t>
            </a:r>
            <a:r>
              <a:rPr lang="en-US" altLang="ja-JP"/>
              <a:t>K=300, m_eff=0.7, </a:t>
            </a:r>
            <a:r>
              <a:rPr lang="ja-JP" altLang="en-US"/>
              <a:t>　</a:t>
            </a:r>
          </a:p>
          <a:p>
            <a:r>
              <a:rPr lang="ja-JP" altLang="en-US"/>
              <a:t>                                                                　　　 </a:t>
            </a:r>
            <a:r>
              <a:rPr lang="en-US" altLang="ja-JP" sz="1600"/>
              <a:t>(Glendenning and Moszkowski 1991 )</a:t>
            </a:r>
          </a:p>
          <a:p>
            <a:r>
              <a:rPr lang="en-US" altLang="ja-JP"/>
              <a:t>H4            </a:t>
            </a:r>
            <a:r>
              <a:rPr lang="ja-JP" altLang="en-US"/>
              <a:t>　　</a:t>
            </a:r>
            <a:r>
              <a:rPr lang="en-US" altLang="ja-JP"/>
              <a:t>npeΛΣ…</a:t>
            </a:r>
            <a:r>
              <a:rPr lang="ja-JP" altLang="en-US"/>
              <a:t>　　　　</a:t>
            </a:r>
            <a:r>
              <a:rPr lang="en-US" altLang="ja-JP"/>
              <a:t>RMF</a:t>
            </a:r>
            <a:r>
              <a:rPr lang="ja-JP" altLang="en-US"/>
              <a:t>（                  ）          </a:t>
            </a:r>
          </a:p>
          <a:p>
            <a:endParaRPr lang="ja-JP" altLang="en-US" sz="1600"/>
          </a:p>
          <a:p>
            <a:r>
              <a:rPr lang="en-US" altLang="ja-JP"/>
              <a:t>PS</a:t>
            </a:r>
            <a:r>
              <a:rPr lang="ja-JP" altLang="en-US"/>
              <a:t>　　　　　　　　</a:t>
            </a:r>
            <a:r>
              <a:rPr lang="en-US" altLang="ja-JP"/>
              <a:t>nπ</a:t>
            </a:r>
            <a:r>
              <a:rPr lang="ja-JP" altLang="en-US"/>
              <a:t>　　　　　　　　</a:t>
            </a:r>
            <a:r>
              <a:rPr lang="en-US" altLang="ja-JP"/>
              <a:t>Potential</a:t>
            </a:r>
            <a:r>
              <a:rPr lang="ja-JP" altLang="en-US"/>
              <a:t>　　　　 </a:t>
            </a:r>
            <a:r>
              <a:rPr lang="en-US" altLang="ja-JP" sz="1600"/>
              <a:t>(Pandharipande and Smith  1975)</a:t>
            </a:r>
          </a:p>
          <a:p>
            <a:r>
              <a:rPr lang="en-US" altLang="ja-JP"/>
              <a:t>ALF2             npe+quark     </a:t>
            </a:r>
            <a:r>
              <a:rPr lang="ja-JP" altLang="en-US"/>
              <a:t>　 </a:t>
            </a:r>
            <a:r>
              <a:rPr lang="en-US" altLang="ja-JP"/>
              <a:t>APR</a:t>
            </a:r>
            <a:r>
              <a:rPr lang="ja-JP" altLang="en-US"/>
              <a:t>＋</a:t>
            </a:r>
            <a:r>
              <a:rPr lang="en-US" altLang="ja-JP"/>
              <a:t>MIT bag   </a:t>
            </a:r>
          </a:p>
          <a:p>
            <a:r>
              <a:rPr lang="en-US" altLang="ja-JP"/>
              <a:t>                                                                                 </a:t>
            </a:r>
            <a:r>
              <a:rPr lang="en-US" altLang="ja-JP" sz="1600"/>
              <a:t>(Alford et. al    2005)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402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今回シミュレーションに使ったモデル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938371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924175"/>
            <a:ext cx="10795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12080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6" name="Picture 8" descr="%takaTeX&#10;\documentclass{jarticle}&#10;\usepackage{color}\pagestyle{empty}&#10;\begin{document}\LARGE\color{black}&#10;$$&#10;3\rho_{0}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4724400"/>
            <a:ext cx="444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4140200" y="4652963"/>
            <a:ext cx="204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で</a:t>
            </a:r>
            <a:r>
              <a:rPr lang="en-US" altLang="ja-JP"/>
              <a:t>quark</a:t>
            </a:r>
            <a:r>
              <a:rPr lang="ja-JP" altLang="en-US"/>
              <a:t>に相転移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47675" y="1431925"/>
            <a:ext cx="428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EOS</a:t>
            </a:r>
            <a:r>
              <a:rPr lang="ja-JP" altLang="en-US" sz="2400"/>
              <a:t>　　　　構成粒子　　　　方法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1547813" y="1484313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3563938" y="1484313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179388" y="1341438"/>
            <a:ext cx="8893175" cy="3816350"/>
          </a:xfrm>
          <a:prstGeom prst="flowChartAlternateProcess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17/33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100013"/>
            <a:ext cx="8229600" cy="1143001"/>
          </a:xfrm>
        </p:spPr>
        <p:txBody>
          <a:bodyPr/>
          <a:lstStyle/>
          <a:p>
            <a:pPr algn="l"/>
            <a:r>
              <a:rPr lang="en-US" altLang="ja-JP" sz="3200"/>
              <a:t>Set up ~</a:t>
            </a:r>
            <a:r>
              <a:rPr lang="ja-JP" altLang="en-US" sz="3200"/>
              <a:t>数値相対論</a:t>
            </a:r>
            <a:r>
              <a:rPr lang="en-US" altLang="ja-JP" sz="3200"/>
              <a:t>~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4197350" cy="3240087"/>
          </a:xfrm>
          <a:noFill/>
          <a:ln w="38100">
            <a:solidFill>
              <a:srgbClr val="FF9966"/>
            </a:solidFill>
          </a:ln>
        </p:spPr>
        <p:txBody>
          <a:bodyPr/>
          <a:lstStyle/>
          <a:p>
            <a:r>
              <a:rPr lang="en-US" altLang="ja-JP" sz="2000"/>
              <a:t>Einstein</a:t>
            </a:r>
            <a:r>
              <a:rPr lang="ja-JP" altLang="en-US" sz="2000"/>
              <a:t>方程式</a:t>
            </a:r>
          </a:p>
          <a:p>
            <a:endParaRPr lang="ja-JP" altLang="en-US" sz="2400"/>
          </a:p>
          <a:p>
            <a:r>
              <a:rPr lang="ja-JP" altLang="en-US" sz="2000"/>
              <a:t>流体の方程式</a:t>
            </a:r>
          </a:p>
          <a:p>
            <a:endParaRPr lang="ja-JP" altLang="en-US" sz="2400"/>
          </a:p>
          <a:p>
            <a:r>
              <a:rPr lang="ja-JP" altLang="en-US" sz="2000"/>
              <a:t>エネルギー運動量テンソル</a:t>
            </a:r>
          </a:p>
          <a:p>
            <a:endParaRPr lang="ja-JP" altLang="en-US" sz="2400"/>
          </a:p>
          <a:p>
            <a:r>
              <a:rPr lang="en-US" altLang="ja-JP" sz="2000"/>
              <a:t>EOS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4689475" y="1485900"/>
            <a:ext cx="4454525" cy="2305050"/>
            <a:chOff x="748" y="1842"/>
            <a:chExt cx="3259" cy="1407"/>
          </a:xfrm>
        </p:grpSpPr>
        <p:grpSp>
          <p:nvGrpSpPr>
            <p:cNvPr id="72709" name="Group 5"/>
            <p:cNvGrpSpPr>
              <a:grpSpLocks/>
            </p:cNvGrpSpPr>
            <p:nvPr/>
          </p:nvGrpSpPr>
          <p:grpSpPr bwMode="auto">
            <a:xfrm>
              <a:off x="748" y="1842"/>
              <a:ext cx="2722" cy="1407"/>
              <a:chOff x="748" y="1842"/>
              <a:chExt cx="2722" cy="1407"/>
            </a:xfrm>
          </p:grpSpPr>
          <p:grpSp>
            <p:nvGrpSpPr>
              <p:cNvPr id="72710" name="Group 6"/>
              <p:cNvGrpSpPr>
                <a:grpSpLocks/>
              </p:cNvGrpSpPr>
              <p:nvPr/>
            </p:nvGrpSpPr>
            <p:grpSpPr bwMode="auto">
              <a:xfrm>
                <a:off x="930" y="2069"/>
                <a:ext cx="2540" cy="1180"/>
                <a:chOff x="930" y="2069"/>
                <a:chExt cx="2540" cy="1180"/>
              </a:xfrm>
            </p:grpSpPr>
            <p:sp>
              <p:nvSpPr>
                <p:cNvPr id="72711" name="Freeform 7"/>
                <p:cNvSpPr>
                  <a:spLocks/>
                </p:cNvSpPr>
                <p:nvPr/>
              </p:nvSpPr>
              <p:spPr bwMode="auto">
                <a:xfrm>
                  <a:off x="1525" y="2082"/>
                  <a:ext cx="1032" cy="196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81" y="30"/>
                    </a:cxn>
                    <a:cxn ang="0">
                      <a:pos x="635" y="211"/>
                    </a:cxn>
                    <a:cxn ang="0">
                      <a:pos x="952" y="211"/>
                    </a:cxn>
                    <a:cxn ang="0">
                      <a:pos x="1179" y="120"/>
                    </a:cxn>
                  </a:cxnLst>
                  <a:rect l="0" t="0" r="r" b="b"/>
                  <a:pathLst>
                    <a:path w="1179" h="241">
                      <a:moveTo>
                        <a:pt x="0" y="30"/>
                      </a:moveTo>
                      <a:cubicBezTo>
                        <a:pt x="37" y="15"/>
                        <a:pt x="75" y="0"/>
                        <a:pt x="181" y="30"/>
                      </a:cubicBezTo>
                      <a:cubicBezTo>
                        <a:pt x="287" y="60"/>
                        <a:pt x="507" y="181"/>
                        <a:pt x="635" y="211"/>
                      </a:cubicBezTo>
                      <a:cubicBezTo>
                        <a:pt x="763" y="241"/>
                        <a:pt x="861" y="226"/>
                        <a:pt x="952" y="211"/>
                      </a:cubicBezTo>
                      <a:cubicBezTo>
                        <a:pt x="1043" y="196"/>
                        <a:pt x="1111" y="158"/>
                        <a:pt x="1179" y="12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12" name="Freeform 8"/>
                <p:cNvSpPr>
                  <a:spLocks/>
                </p:cNvSpPr>
                <p:nvPr/>
              </p:nvSpPr>
              <p:spPr bwMode="auto">
                <a:xfrm>
                  <a:off x="1247" y="3120"/>
                  <a:ext cx="1984" cy="129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137" y="23"/>
                    </a:cxn>
                    <a:cxn ang="0">
                      <a:pos x="590" y="159"/>
                    </a:cxn>
                    <a:cxn ang="0">
                      <a:pos x="1134" y="23"/>
                    </a:cxn>
                    <a:cxn ang="0">
                      <a:pos x="1724" y="159"/>
                    </a:cxn>
                    <a:cxn ang="0">
                      <a:pos x="2087" y="23"/>
                    </a:cxn>
                    <a:cxn ang="0">
                      <a:pos x="2268" y="23"/>
                    </a:cxn>
                  </a:cxnLst>
                  <a:rect l="0" t="0" r="r" b="b"/>
                  <a:pathLst>
                    <a:path w="2268" h="159">
                      <a:moveTo>
                        <a:pt x="0" y="23"/>
                      </a:moveTo>
                      <a:cubicBezTo>
                        <a:pt x="19" y="11"/>
                        <a:pt x="39" y="0"/>
                        <a:pt x="137" y="23"/>
                      </a:cubicBezTo>
                      <a:cubicBezTo>
                        <a:pt x="235" y="46"/>
                        <a:pt x="424" y="159"/>
                        <a:pt x="590" y="159"/>
                      </a:cubicBezTo>
                      <a:cubicBezTo>
                        <a:pt x="756" y="159"/>
                        <a:pt x="945" y="23"/>
                        <a:pt x="1134" y="23"/>
                      </a:cubicBezTo>
                      <a:cubicBezTo>
                        <a:pt x="1323" y="23"/>
                        <a:pt x="1565" y="159"/>
                        <a:pt x="1724" y="159"/>
                      </a:cubicBezTo>
                      <a:cubicBezTo>
                        <a:pt x="1883" y="159"/>
                        <a:pt x="1996" y="46"/>
                        <a:pt x="2087" y="23"/>
                      </a:cubicBezTo>
                      <a:cubicBezTo>
                        <a:pt x="2178" y="0"/>
                        <a:pt x="2238" y="23"/>
                        <a:pt x="2268" y="23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13" name="Freeform 9"/>
                <p:cNvSpPr>
                  <a:spLocks/>
                </p:cNvSpPr>
                <p:nvPr/>
              </p:nvSpPr>
              <p:spPr bwMode="auto">
                <a:xfrm>
                  <a:off x="1525" y="2838"/>
                  <a:ext cx="794" cy="116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45" y="7"/>
                    </a:cxn>
                    <a:cxn ang="0">
                      <a:pos x="136" y="52"/>
                    </a:cxn>
                    <a:cxn ang="0">
                      <a:pos x="408" y="143"/>
                    </a:cxn>
                    <a:cxn ang="0">
                      <a:pos x="771" y="52"/>
                    </a:cxn>
                    <a:cxn ang="0">
                      <a:pos x="907" y="52"/>
                    </a:cxn>
                  </a:cxnLst>
                  <a:rect l="0" t="0" r="r" b="b"/>
                  <a:pathLst>
                    <a:path w="907" h="143">
                      <a:moveTo>
                        <a:pt x="0" y="7"/>
                      </a:moveTo>
                      <a:cubicBezTo>
                        <a:pt x="11" y="3"/>
                        <a:pt x="22" y="0"/>
                        <a:pt x="45" y="7"/>
                      </a:cubicBezTo>
                      <a:cubicBezTo>
                        <a:pt x="68" y="14"/>
                        <a:pt x="76" y="29"/>
                        <a:pt x="136" y="52"/>
                      </a:cubicBezTo>
                      <a:cubicBezTo>
                        <a:pt x="196" y="75"/>
                        <a:pt x="302" y="143"/>
                        <a:pt x="408" y="143"/>
                      </a:cubicBezTo>
                      <a:cubicBezTo>
                        <a:pt x="514" y="143"/>
                        <a:pt x="688" y="67"/>
                        <a:pt x="771" y="52"/>
                      </a:cubicBezTo>
                      <a:cubicBezTo>
                        <a:pt x="854" y="37"/>
                        <a:pt x="880" y="44"/>
                        <a:pt x="907" y="52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14" name="Freeform 10"/>
                <p:cNvSpPr>
                  <a:spLocks/>
                </p:cNvSpPr>
                <p:nvPr/>
              </p:nvSpPr>
              <p:spPr bwMode="auto">
                <a:xfrm>
                  <a:off x="2319" y="2856"/>
                  <a:ext cx="1151" cy="178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136" y="76"/>
                    </a:cxn>
                    <a:cxn ang="0">
                      <a:pos x="635" y="212"/>
                    </a:cxn>
                    <a:cxn ang="0">
                      <a:pos x="1134" y="30"/>
                    </a:cxn>
                    <a:cxn ang="0">
                      <a:pos x="1316" y="30"/>
                    </a:cxn>
                  </a:cxnLst>
                  <a:rect l="0" t="0" r="r" b="b"/>
                  <a:pathLst>
                    <a:path w="1316" h="220">
                      <a:moveTo>
                        <a:pt x="0" y="30"/>
                      </a:moveTo>
                      <a:cubicBezTo>
                        <a:pt x="15" y="38"/>
                        <a:pt x="30" y="46"/>
                        <a:pt x="136" y="76"/>
                      </a:cubicBezTo>
                      <a:cubicBezTo>
                        <a:pt x="242" y="106"/>
                        <a:pt x="469" y="220"/>
                        <a:pt x="635" y="212"/>
                      </a:cubicBezTo>
                      <a:cubicBezTo>
                        <a:pt x="801" y="204"/>
                        <a:pt x="1021" y="60"/>
                        <a:pt x="1134" y="30"/>
                      </a:cubicBezTo>
                      <a:cubicBezTo>
                        <a:pt x="1247" y="0"/>
                        <a:pt x="1286" y="30"/>
                        <a:pt x="1316" y="3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15" name="Freeform 11"/>
                <p:cNvSpPr>
                  <a:spLocks/>
                </p:cNvSpPr>
                <p:nvPr/>
              </p:nvSpPr>
              <p:spPr bwMode="auto">
                <a:xfrm>
                  <a:off x="1247" y="2806"/>
                  <a:ext cx="284" cy="332"/>
                </a:xfrm>
                <a:custGeom>
                  <a:avLst/>
                  <a:gdLst/>
                  <a:ahLst/>
                  <a:cxnLst>
                    <a:cxn ang="0">
                      <a:pos x="0" y="409"/>
                    </a:cxn>
                    <a:cxn ang="0">
                      <a:pos x="46" y="318"/>
                    </a:cxn>
                    <a:cxn ang="0">
                      <a:pos x="273" y="227"/>
                    </a:cxn>
                    <a:cxn ang="0">
                      <a:pos x="273" y="137"/>
                    </a:cxn>
                    <a:cxn ang="0">
                      <a:pos x="318" y="46"/>
                    </a:cxn>
                    <a:cxn ang="0">
                      <a:pos x="318" y="0"/>
                    </a:cxn>
                  </a:cxnLst>
                  <a:rect l="0" t="0" r="r" b="b"/>
                  <a:pathLst>
                    <a:path w="325" h="409">
                      <a:moveTo>
                        <a:pt x="0" y="409"/>
                      </a:moveTo>
                      <a:cubicBezTo>
                        <a:pt x="0" y="378"/>
                        <a:pt x="0" y="348"/>
                        <a:pt x="46" y="318"/>
                      </a:cubicBezTo>
                      <a:cubicBezTo>
                        <a:pt x="92" y="288"/>
                        <a:pt x="235" y="257"/>
                        <a:pt x="273" y="227"/>
                      </a:cubicBezTo>
                      <a:cubicBezTo>
                        <a:pt x="311" y="197"/>
                        <a:pt x="266" y="167"/>
                        <a:pt x="273" y="137"/>
                      </a:cubicBezTo>
                      <a:cubicBezTo>
                        <a:pt x="280" y="107"/>
                        <a:pt x="311" y="69"/>
                        <a:pt x="318" y="46"/>
                      </a:cubicBezTo>
                      <a:cubicBezTo>
                        <a:pt x="325" y="23"/>
                        <a:pt x="321" y="11"/>
                        <a:pt x="318" y="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16" name="Freeform 12"/>
                <p:cNvSpPr>
                  <a:spLocks/>
                </p:cNvSpPr>
                <p:nvPr/>
              </p:nvSpPr>
              <p:spPr bwMode="auto">
                <a:xfrm>
                  <a:off x="3231" y="2880"/>
                  <a:ext cx="239" cy="258"/>
                </a:xfrm>
                <a:custGeom>
                  <a:avLst/>
                  <a:gdLst/>
                  <a:ahLst/>
                  <a:cxnLst>
                    <a:cxn ang="0">
                      <a:pos x="0" y="318"/>
                    </a:cxn>
                    <a:cxn ang="0">
                      <a:pos x="46" y="227"/>
                    </a:cxn>
                    <a:cxn ang="0">
                      <a:pos x="136" y="182"/>
                    </a:cxn>
                    <a:cxn ang="0">
                      <a:pos x="182" y="182"/>
                    </a:cxn>
                    <a:cxn ang="0">
                      <a:pos x="227" y="46"/>
                    </a:cxn>
                    <a:cxn ang="0">
                      <a:pos x="273" y="0"/>
                    </a:cxn>
                  </a:cxnLst>
                  <a:rect l="0" t="0" r="r" b="b"/>
                  <a:pathLst>
                    <a:path w="273" h="318">
                      <a:moveTo>
                        <a:pt x="0" y="318"/>
                      </a:moveTo>
                      <a:cubicBezTo>
                        <a:pt x="11" y="284"/>
                        <a:pt x="23" y="250"/>
                        <a:pt x="46" y="227"/>
                      </a:cubicBezTo>
                      <a:cubicBezTo>
                        <a:pt x="69" y="204"/>
                        <a:pt x="113" y="189"/>
                        <a:pt x="136" y="182"/>
                      </a:cubicBezTo>
                      <a:cubicBezTo>
                        <a:pt x="159" y="175"/>
                        <a:pt x="167" y="205"/>
                        <a:pt x="182" y="182"/>
                      </a:cubicBezTo>
                      <a:cubicBezTo>
                        <a:pt x="197" y="159"/>
                        <a:pt x="212" y="76"/>
                        <a:pt x="227" y="46"/>
                      </a:cubicBezTo>
                      <a:cubicBezTo>
                        <a:pt x="242" y="16"/>
                        <a:pt x="257" y="8"/>
                        <a:pt x="273" y="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17" name="Oval 13"/>
                <p:cNvSpPr>
                  <a:spLocks noChangeArrowheads="1"/>
                </p:cNvSpPr>
                <p:nvPr/>
              </p:nvSpPr>
              <p:spPr bwMode="auto">
                <a:xfrm>
                  <a:off x="1724" y="2991"/>
                  <a:ext cx="197" cy="1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2718" name="Oval 14"/>
                <p:cNvSpPr>
                  <a:spLocks noChangeArrowheads="1"/>
                </p:cNvSpPr>
                <p:nvPr/>
              </p:nvSpPr>
              <p:spPr bwMode="auto">
                <a:xfrm>
                  <a:off x="2676" y="3028"/>
                  <a:ext cx="197" cy="1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2719" name="Oval 15"/>
                <p:cNvSpPr>
                  <a:spLocks noChangeArrowheads="1"/>
                </p:cNvSpPr>
                <p:nvPr/>
              </p:nvSpPr>
              <p:spPr bwMode="auto">
                <a:xfrm>
                  <a:off x="2478" y="2364"/>
                  <a:ext cx="198" cy="1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2720" name="Oval 16"/>
                <p:cNvSpPr>
                  <a:spLocks noChangeArrowheads="1"/>
                </p:cNvSpPr>
                <p:nvPr/>
              </p:nvSpPr>
              <p:spPr bwMode="auto">
                <a:xfrm>
                  <a:off x="2160" y="2180"/>
                  <a:ext cx="159" cy="14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2721" name="Freeform 17"/>
                <p:cNvSpPr>
                  <a:spLocks/>
                </p:cNvSpPr>
                <p:nvPr/>
              </p:nvSpPr>
              <p:spPr bwMode="auto">
                <a:xfrm>
                  <a:off x="1247" y="2358"/>
                  <a:ext cx="1707" cy="270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273" y="7"/>
                    </a:cxn>
                    <a:cxn ang="0">
                      <a:pos x="862" y="98"/>
                    </a:cxn>
                    <a:cxn ang="0">
                      <a:pos x="1452" y="325"/>
                    </a:cxn>
                    <a:cxn ang="0">
                      <a:pos x="1951" y="143"/>
                    </a:cxn>
                  </a:cxnLst>
                  <a:rect l="0" t="0" r="r" b="b"/>
                  <a:pathLst>
                    <a:path w="1951" h="332">
                      <a:moveTo>
                        <a:pt x="0" y="53"/>
                      </a:moveTo>
                      <a:cubicBezTo>
                        <a:pt x="64" y="26"/>
                        <a:pt x="129" y="0"/>
                        <a:pt x="273" y="7"/>
                      </a:cubicBezTo>
                      <a:cubicBezTo>
                        <a:pt x="417" y="14"/>
                        <a:pt x="666" y="45"/>
                        <a:pt x="862" y="98"/>
                      </a:cubicBezTo>
                      <a:cubicBezTo>
                        <a:pt x="1058" y="151"/>
                        <a:pt x="1271" y="318"/>
                        <a:pt x="1452" y="325"/>
                      </a:cubicBezTo>
                      <a:cubicBezTo>
                        <a:pt x="1633" y="332"/>
                        <a:pt x="1792" y="237"/>
                        <a:pt x="1951" y="143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22" name="Freeform 18"/>
                <p:cNvSpPr>
                  <a:spLocks/>
                </p:cNvSpPr>
                <p:nvPr/>
              </p:nvSpPr>
              <p:spPr bwMode="auto">
                <a:xfrm>
                  <a:off x="2954" y="2389"/>
                  <a:ext cx="277" cy="86"/>
                </a:xfrm>
                <a:custGeom>
                  <a:avLst/>
                  <a:gdLst/>
                  <a:ahLst/>
                  <a:cxnLst>
                    <a:cxn ang="0">
                      <a:pos x="0" y="105"/>
                    </a:cxn>
                    <a:cxn ang="0">
                      <a:pos x="181" y="15"/>
                    </a:cxn>
                    <a:cxn ang="0">
                      <a:pos x="317" y="15"/>
                    </a:cxn>
                  </a:cxnLst>
                  <a:rect l="0" t="0" r="r" b="b"/>
                  <a:pathLst>
                    <a:path w="317" h="105">
                      <a:moveTo>
                        <a:pt x="0" y="105"/>
                      </a:moveTo>
                      <a:cubicBezTo>
                        <a:pt x="64" y="67"/>
                        <a:pt x="128" y="30"/>
                        <a:pt x="181" y="15"/>
                      </a:cubicBezTo>
                      <a:cubicBezTo>
                        <a:pt x="234" y="0"/>
                        <a:pt x="275" y="7"/>
                        <a:pt x="317" y="15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23" name="Freeform 19"/>
                <p:cNvSpPr>
                  <a:spLocks/>
                </p:cNvSpPr>
                <p:nvPr/>
              </p:nvSpPr>
              <p:spPr bwMode="auto">
                <a:xfrm>
                  <a:off x="2557" y="2106"/>
                  <a:ext cx="913" cy="74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227" y="45"/>
                    </a:cxn>
                    <a:cxn ang="0">
                      <a:pos x="907" y="0"/>
                    </a:cxn>
                    <a:cxn ang="0">
                      <a:pos x="1044" y="45"/>
                    </a:cxn>
                  </a:cxnLst>
                  <a:rect l="0" t="0" r="r" b="b"/>
                  <a:pathLst>
                    <a:path w="1044" h="90">
                      <a:moveTo>
                        <a:pt x="0" y="90"/>
                      </a:moveTo>
                      <a:cubicBezTo>
                        <a:pt x="38" y="75"/>
                        <a:pt x="76" y="60"/>
                        <a:pt x="227" y="45"/>
                      </a:cubicBezTo>
                      <a:cubicBezTo>
                        <a:pt x="378" y="30"/>
                        <a:pt x="771" y="0"/>
                        <a:pt x="907" y="0"/>
                      </a:cubicBezTo>
                      <a:cubicBezTo>
                        <a:pt x="1043" y="0"/>
                        <a:pt x="1043" y="22"/>
                        <a:pt x="1044" y="45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24" name="Freeform 20"/>
                <p:cNvSpPr>
                  <a:spLocks/>
                </p:cNvSpPr>
                <p:nvPr/>
              </p:nvSpPr>
              <p:spPr bwMode="auto">
                <a:xfrm>
                  <a:off x="1247" y="2106"/>
                  <a:ext cx="311" cy="295"/>
                </a:xfrm>
                <a:custGeom>
                  <a:avLst/>
                  <a:gdLst/>
                  <a:ahLst/>
                  <a:cxnLst>
                    <a:cxn ang="0">
                      <a:pos x="0" y="363"/>
                    </a:cxn>
                    <a:cxn ang="0">
                      <a:pos x="91" y="226"/>
                    </a:cxn>
                    <a:cxn ang="0">
                      <a:pos x="318" y="136"/>
                    </a:cxn>
                    <a:cxn ang="0">
                      <a:pos x="318" y="0"/>
                    </a:cxn>
                  </a:cxnLst>
                  <a:rect l="0" t="0" r="r" b="b"/>
                  <a:pathLst>
                    <a:path w="356" h="363">
                      <a:moveTo>
                        <a:pt x="0" y="363"/>
                      </a:moveTo>
                      <a:cubicBezTo>
                        <a:pt x="19" y="313"/>
                        <a:pt x="38" y="264"/>
                        <a:pt x="91" y="226"/>
                      </a:cubicBezTo>
                      <a:cubicBezTo>
                        <a:pt x="144" y="188"/>
                        <a:pt x="280" y="174"/>
                        <a:pt x="318" y="136"/>
                      </a:cubicBezTo>
                      <a:cubicBezTo>
                        <a:pt x="356" y="98"/>
                        <a:pt x="337" y="49"/>
                        <a:pt x="318" y="0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25" name="Freeform 21"/>
                <p:cNvSpPr>
                  <a:spLocks/>
                </p:cNvSpPr>
                <p:nvPr/>
              </p:nvSpPr>
              <p:spPr bwMode="auto">
                <a:xfrm>
                  <a:off x="3231" y="2131"/>
                  <a:ext cx="239" cy="270"/>
                </a:xfrm>
                <a:custGeom>
                  <a:avLst/>
                  <a:gdLst/>
                  <a:ahLst/>
                  <a:cxnLst>
                    <a:cxn ang="0">
                      <a:pos x="0" y="333"/>
                    </a:cxn>
                    <a:cxn ang="0">
                      <a:pos x="46" y="287"/>
                    </a:cxn>
                    <a:cxn ang="0">
                      <a:pos x="136" y="287"/>
                    </a:cxn>
                    <a:cxn ang="0">
                      <a:pos x="182" y="106"/>
                    </a:cxn>
                    <a:cxn ang="0">
                      <a:pos x="227" y="15"/>
                    </a:cxn>
                    <a:cxn ang="0">
                      <a:pos x="273" y="15"/>
                    </a:cxn>
                  </a:cxnLst>
                  <a:rect l="0" t="0" r="r" b="b"/>
                  <a:pathLst>
                    <a:path w="273" h="333">
                      <a:moveTo>
                        <a:pt x="0" y="333"/>
                      </a:moveTo>
                      <a:cubicBezTo>
                        <a:pt x="11" y="314"/>
                        <a:pt x="23" y="295"/>
                        <a:pt x="46" y="287"/>
                      </a:cubicBezTo>
                      <a:cubicBezTo>
                        <a:pt x="69" y="279"/>
                        <a:pt x="113" y="317"/>
                        <a:pt x="136" y="287"/>
                      </a:cubicBezTo>
                      <a:cubicBezTo>
                        <a:pt x="159" y="257"/>
                        <a:pt x="167" y="151"/>
                        <a:pt x="182" y="106"/>
                      </a:cubicBezTo>
                      <a:cubicBezTo>
                        <a:pt x="197" y="61"/>
                        <a:pt x="212" y="30"/>
                        <a:pt x="227" y="15"/>
                      </a:cubicBezTo>
                      <a:cubicBezTo>
                        <a:pt x="242" y="0"/>
                        <a:pt x="257" y="7"/>
                        <a:pt x="273" y="15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26" name="Freeform 22"/>
                <p:cNvSpPr>
                  <a:spLocks/>
                </p:cNvSpPr>
                <p:nvPr/>
              </p:nvSpPr>
              <p:spPr bwMode="auto">
                <a:xfrm>
                  <a:off x="1922" y="2548"/>
                  <a:ext cx="595" cy="443"/>
                </a:xfrm>
                <a:custGeom>
                  <a:avLst/>
                  <a:gdLst/>
                  <a:ahLst/>
                  <a:cxnLst>
                    <a:cxn ang="0">
                      <a:pos x="0" y="545"/>
                    </a:cxn>
                    <a:cxn ang="0">
                      <a:pos x="453" y="318"/>
                    </a:cxn>
                    <a:cxn ang="0">
                      <a:pos x="680" y="0"/>
                    </a:cxn>
                  </a:cxnLst>
                  <a:rect l="0" t="0" r="r" b="b"/>
                  <a:pathLst>
                    <a:path w="680" h="545">
                      <a:moveTo>
                        <a:pt x="0" y="545"/>
                      </a:moveTo>
                      <a:cubicBezTo>
                        <a:pt x="170" y="477"/>
                        <a:pt x="340" y="409"/>
                        <a:pt x="453" y="318"/>
                      </a:cubicBezTo>
                      <a:cubicBezTo>
                        <a:pt x="566" y="227"/>
                        <a:pt x="642" y="53"/>
                        <a:pt x="680" y="0"/>
                      </a:cubicBezTo>
                    </a:path>
                  </a:pathLst>
                </a:custGeom>
                <a:noFill/>
                <a:ln w="31750" cap="flat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27" name="Freeform 23"/>
                <p:cNvSpPr>
                  <a:spLocks/>
                </p:cNvSpPr>
                <p:nvPr/>
              </p:nvSpPr>
              <p:spPr bwMode="auto">
                <a:xfrm>
                  <a:off x="2166" y="2364"/>
                  <a:ext cx="470" cy="701"/>
                </a:xfrm>
                <a:custGeom>
                  <a:avLst/>
                  <a:gdLst/>
                  <a:ahLst/>
                  <a:cxnLst>
                    <a:cxn ang="0">
                      <a:pos x="537" y="862"/>
                    </a:cxn>
                    <a:cxn ang="0">
                      <a:pos x="83" y="363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537" h="862">
                      <a:moveTo>
                        <a:pt x="537" y="862"/>
                      </a:moveTo>
                      <a:cubicBezTo>
                        <a:pt x="351" y="684"/>
                        <a:pt x="166" y="507"/>
                        <a:pt x="83" y="363"/>
                      </a:cubicBezTo>
                      <a:cubicBezTo>
                        <a:pt x="0" y="219"/>
                        <a:pt x="19" y="109"/>
                        <a:pt x="38" y="0"/>
                      </a:cubicBezTo>
                    </a:path>
                  </a:pathLst>
                </a:custGeom>
                <a:noFill/>
                <a:ln w="31750" cap="flat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2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128" y="2069"/>
                  <a:ext cx="0" cy="59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29" name="Line 25"/>
                <p:cNvSpPr>
                  <a:spLocks noChangeShapeType="1"/>
                </p:cNvSpPr>
                <p:nvPr/>
              </p:nvSpPr>
              <p:spPr bwMode="auto">
                <a:xfrm>
                  <a:off x="1128" y="2659"/>
                  <a:ext cx="4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73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930" y="2659"/>
                  <a:ext cx="199" cy="22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pic>
            <p:nvPicPr>
              <p:cNvPr id="72731" name="Picture 27" descr="%takaTeX&#10;\documentclass{jarticle}&#10;\usepackage{color}\pagestyle{empty}&#10;\begin{document}\LARGE\color{black}&#10;$$&#10;x&#10;$$&#10;\end{document}&#10;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8" y="2886"/>
                <a:ext cx="171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2732" name="Picture 28" descr="%takaTeX&#10;\documentclass{jarticle}&#10;\usepackage{color}\pagestyle{empty}&#10;\begin{document}\LARGE\color{black}&#10;$$&#10;y&#10;$$&#10;\end{document}&#10;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10" y="2568"/>
                <a:ext cx="135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2733" name="Picture 29" descr="%takaTeX&#10;\documentclass{jarticle}&#10;\usepackage{color}\pagestyle{empty}&#10;\begin{document}\LARGE\color{black}&#10;$$&#10;t, z&#10;$$&#10;\end{document}&#10;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30" y="1842"/>
                <a:ext cx="317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72734" name="Picture 30" descr="%takaTeX&#10;\documentclass{jarticle}&#10;\usepackage{color}\pagestyle{empty}&#10;\begin{document}\LARGE\color{black}&#10;$$&#10;\Sigma_{t}&#10;$$&#10;\end{document}&#10;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5" y="2931"/>
              <a:ext cx="25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735" name="Picture 31" descr="%takaTeX&#10;\documentclass{jarticle}&#10;\usepackage{color}\pagestyle{empty}&#10;\begin{document}\LARGE\color{black}&#10;$$&#10;\Sigma_{t+\delta t}&#10;$$&#10;\end{document}&#10;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0" y="2160"/>
              <a:ext cx="537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2736" name="Picture 32" descr="%takaTeX&#10;\documentclass{jarticle}&#10;\usepackage{color}\pagestyle{empty}&#10;\begin{document}\LARGE\color{black}&#10;$$&#10;G_{\mu \nu}=8\pi T_{\mu \nu}&#10;$$&#10;\end{document}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9038" y="1773238"/>
            <a:ext cx="17287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37" name="Picture 33" descr="%takaTeX&#10;\documentclass{jarticle}&#10;\usepackage{color}\pagestyle{empty}&#10;\begin{document}\LARGE\color{black}&#10;$$&#10;\nabla_{\mu} T^{\mu\nu} =0&#10;$$&#10;\end{document}&#10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0475" y="2638425"/>
            <a:ext cx="15113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38" name="Picture 34" descr="%takaTeX&#10;\documentclass{jarticle}&#10;\usepackage{color}\pagestyle{empty}&#10;\begin{document}\LARGE\color{black}&#10;$$&#10;T^{\mu \nu} = (\epsilon + P)u^{\mu}u^{\nu}+Pg^{\mu \nu}&#10;$$&#10;\end{document}&#10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5" y="3430588"/>
            <a:ext cx="35290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39" name="Picture 35" descr="%takaTeX&#10;\documentclass{jarticle}&#10;\usepackage{color}\pagestyle{empty}&#10;\begin{document}\LARGE\color{black}&#10;$$&#10;P = P_{\rm{cold}}(\rho)+P_{\rm{th}}(\rho,e_{\rm{int}})&#10;$$&#10;\end{document}&#10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3138" y="4149725"/>
            <a:ext cx="30956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2740" name="Group 36"/>
          <p:cNvGrpSpPr>
            <a:grpSpLocks/>
          </p:cNvGrpSpPr>
          <p:nvPr/>
        </p:nvGrpSpPr>
        <p:grpSpPr bwMode="auto">
          <a:xfrm>
            <a:off x="3851275" y="1989138"/>
            <a:ext cx="3671888" cy="1728787"/>
            <a:chOff x="2744" y="1389"/>
            <a:chExt cx="2313" cy="1089"/>
          </a:xfrm>
        </p:grpSpPr>
        <p:sp>
          <p:nvSpPr>
            <p:cNvPr id="72741" name="AutoShape 37"/>
            <p:cNvSpPr>
              <a:spLocks noChangeArrowheads="1"/>
            </p:cNvSpPr>
            <p:nvPr/>
          </p:nvSpPr>
          <p:spPr bwMode="auto">
            <a:xfrm>
              <a:off x="2744" y="1389"/>
              <a:ext cx="2313" cy="1089"/>
            </a:xfrm>
            <a:prstGeom prst="wedgeRoundRectCallout">
              <a:avLst>
                <a:gd name="adj1" fmla="val -46153"/>
                <a:gd name="adj2" fmla="val 81773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ja-JP" altLang="ja-JP" sz="1800"/>
            </a:p>
          </p:txBody>
        </p:sp>
        <p:pic>
          <p:nvPicPr>
            <p:cNvPr id="72742" name="Picture 38" descr="%takaTeX&#10;\documentclass{jarticle}&#10;\usepackage{color}\pagestyle{empty}&#10;\begin{document}\LARGE\color{black}&#10;$$&#10;P_{\rm{th}}=(\Gamma - 1)e_{\rm{int}}\rho&#10;$$&#10;\end{document}&#10;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97" y="2160"/>
              <a:ext cx="140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43" name="Text Box 39"/>
            <p:cNvSpPr txBox="1">
              <a:spLocks noChangeArrowheads="1"/>
            </p:cNvSpPr>
            <p:nvPr/>
          </p:nvSpPr>
          <p:spPr bwMode="auto">
            <a:xfrm>
              <a:off x="3107" y="1526"/>
              <a:ext cx="1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/>
                <a:t>：核力を含む </a:t>
              </a:r>
              <a:r>
                <a:rPr lang="en-US" altLang="ja-JP"/>
                <a:t>EOS</a:t>
              </a:r>
            </a:p>
          </p:txBody>
        </p:sp>
        <p:sp>
          <p:nvSpPr>
            <p:cNvPr id="72744" name="Text Box 40"/>
            <p:cNvSpPr txBox="1">
              <a:spLocks noChangeArrowheads="1"/>
            </p:cNvSpPr>
            <p:nvPr/>
          </p:nvSpPr>
          <p:spPr bwMode="auto">
            <a:xfrm>
              <a:off x="2795" y="1888"/>
              <a:ext cx="1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/>
                <a:t>理想気体の</a:t>
              </a:r>
              <a:r>
                <a:rPr lang="en-US" altLang="ja-JP"/>
                <a:t>EOS</a:t>
              </a:r>
            </a:p>
          </p:txBody>
        </p:sp>
        <p:pic>
          <p:nvPicPr>
            <p:cNvPr id="72745" name="Picture 41" descr="%takaTeX&#10;\documentclass{jarticle}&#10;\usepackage{color}\pagestyle{empty}&#10;\begin{document}\LARGE\color{black}&#10;$$&#10;(T\neq 0)&#10;$$&#10;\end{document}&#10;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60" y="1909"/>
              <a:ext cx="54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746" name="Picture 42" descr="%takaTeX&#10;\documentclass{jarticle}&#10;\usepackage{color}\pagestyle{empty}&#10;\begin{document}\LARGE\color{black}&#10;$$&#10;P_{\rm{cold}}&#10;$$&#10;\end{document}&#10;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835" y="1589"/>
              <a:ext cx="31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747" name="Picture 43" descr="%takaTeX&#10;\documentclass{jarticle}&#10;\usepackage{color}\pagestyle{empty}&#10;\begin{document}\LARGE\color{black}&#10;$$&#10;(T = 0)&#10;$$&#10;\end{document}&#10;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68" y="1549"/>
              <a:ext cx="58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611188" y="4868863"/>
            <a:ext cx="398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数値シミュレーション（モデル）</a:t>
            </a: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969963" y="5086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 sz="1800"/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1185863" y="5229225"/>
            <a:ext cx="52324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核物理から予想される</a:t>
            </a:r>
            <a:r>
              <a:rPr lang="en-US" altLang="ja-JP" sz="2200"/>
              <a:t>6</a:t>
            </a:r>
            <a:r>
              <a:rPr lang="ja-JP" altLang="en-US" sz="2200"/>
              <a:t>種類の</a:t>
            </a:r>
            <a:r>
              <a:rPr lang="en-US" altLang="ja-JP" sz="2200"/>
              <a:t>EOS</a:t>
            </a:r>
          </a:p>
          <a:p>
            <a:endParaRPr lang="en-US" altLang="ja-JP" sz="1000"/>
          </a:p>
          <a:p>
            <a:r>
              <a:rPr lang="ja-JP" altLang="en-US" sz="2200"/>
              <a:t>等質量連星、</a:t>
            </a:r>
            <a:r>
              <a:rPr lang="en-US" altLang="ja-JP" sz="2200"/>
              <a:t>3</a:t>
            </a:r>
            <a:r>
              <a:rPr lang="ja-JP" altLang="en-US" sz="2200"/>
              <a:t>つの質量：</a:t>
            </a:r>
          </a:p>
          <a:p>
            <a:endParaRPr lang="ja-JP" altLang="en-US" sz="1000"/>
          </a:p>
          <a:p>
            <a:r>
              <a:rPr lang="ja-JP" altLang="en-US" sz="2200"/>
              <a:t>上記の方程式を解く</a:t>
            </a:r>
            <a:r>
              <a:rPr lang="en-US" altLang="ja-JP" sz="2200"/>
              <a:t>SACRA</a:t>
            </a:r>
            <a:r>
              <a:rPr lang="ja-JP" altLang="en-US" sz="2200"/>
              <a:t>コードを用いた</a:t>
            </a:r>
          </a:p>
        </p:txBody>
      </p:sp>
      <p:pic>
        <p:nvPicPr>
          <p:cNvPr id="72751" name="Picture 47" descr="%takaTeX&#10;\documentclass{jarticle}&#10;\usepackage{color}\pagestyle{empty}&#10;\begin{document}\LARGE\color{black}&#10;$$&#10;(1.35, 1.4, 1.45M_{\odot})&#10;$$&#10;\end{document}&#10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56100" y="5805488"/>
            <a:ext cx="24479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52" name="Oval 48"/>
          <p:cNvSpPr>
            <a:spLocks noChangeArrowheads="1"/>
          </p:cNvSpPr>
          <p:nvPr/>
        </p:nvSpPr>
        <p:spPr bwMode="auto">
          <a:xfrm>
            <a:off x="898525" y="5373688"/>
            <a:ext cx="144463" cy="142875"/>
          </a:xfrm>
          <a:prstGeom prst="ellipse">
            <a:avLst/>
          </a:prstGeom>
          <a:solidFill>
            <a:srgbClr val="FF9966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753" name="Oval 49"/>
          <p:cNvSpPr>
            <a:spLocks noChangeArrowheads="1"/>
          </p:cNvSpPr>
          <p:nvPr/>
        </p:nvSpPr>
        <p:spPr bwMode="auto">
          <a:xfrm>
            <a:off x="898525" y="5878513"/>
            <a:ext cx="144463" cy="142875"/>
          </a:xfrm>
          <a:prstGeom prst="ellipse">
            <a:avLst/>
          </a:prstGeom>
          <a:solidFill>
            <a:srgbClr val="FF9966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179388" y="981075"/>
            <a:ext cx="1581150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基礎方程式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7092950" y="4005263"/>
            <a:ext cx="140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/>
              <a:t>図．</a:t>
            </a:r>
            <a:r>
              <a:rPr lang="en-US" altLang="ja-JP" sz="1800"/>
              <a:t>3+1</a:t>
            </a:r>
            <a:r>
              <a:rPr lang="ja-JP" altLang="en-US" sz="1800"/>
              <a:t>分解</a:t>
            </a:r>
          </a:p>
        </p:txBody>
      </p:sp>
      <p:sp>
        <p:nvSpPr>
          <p:cNvPr id="72756" name="Oval 52"/>
          <p:cNvSpPr>
            <a:spLocks noChangeArrowheads="1"/>
          </p:cNvSpPr>
          <p:nvPr/>
        </p:nvSpPr>
        <p:spPr bwMode="auto">
          <a:xfrm>
            <a:off x="900113" y="6381750"/>
            <a:ext cx="144462" cy="142875"/>
          </a:xfrm>
          <a:prstGeom prst="ellipse">
            <a:avLst/>
          </a:prstGeom>
          <a:solidFill>
            <a:srgbClr val="FF9966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18/33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/>
              <a:t>アニメーション</a:t>
            </a:r>
          </a:p>
        </p:txBody>
      </p:sp>
      <p:pic>
        <p:nvPicPr>
          <p:cNvPr id="19459" name="Picture 3" descr="H4_13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700213"/>
            <a:ext cx="6119813" cy="4283075"/>
          </a:xfrm>
          <a:prstGeom prst="rect">
            <a:avLst/>
          </a:prstGeom>
          <a:noFill/>
        </p:spPr>
      </p:pic>
      <p:pic>
        <p:nvPicPr>
          <p:cNvPr id="19460" name="Picture 4" descr="%takaTeX&#10;\documentclass{jarticle}&#10;\usepackage{color}\pagestyle{empty}&#10;\begin{document}\LARGE\color{black}&#10;$$&#10;\log (\rho)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133600"/>
            <a:ext cx="114141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235825" y="27082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In cgs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84213" y="1484313"/>
            <a:ext cx="2020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EOS = H4</a:t>
            </a:r>
          </a:p>
          <a:p>
            <a:r>
              <a:rPr lang="en-US" altLang="ja-JP" sz="2400"/>
              <a:t>Total mass = </a:t>
            </a:r>
          </a:p>
        </p:txBody>
      </p:sp>
      <p:pic>
        <p:nvPicPr>
          <p:cNvPr id="19463" name="Picture 7" descr="%takaTeX&#10;\documentclass{jarticle}&#10;\usepackage{color}\pagestyle{empty}&#10;\begin{document}\LARGE\color{black}&#10;$$&#10;2.7 M_{\odot}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916113"/>
            <a:ext cx="9350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19/33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/>
              <a:t>Out 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中性子星と原子核の話</a:t>
            </a:r>
          </a:p>
          <a:p>
            <a:endParaRPr lang="ja-JP" altLang="en-US"/>
          </a:p>
          <a:p>
            <a:r>
              <a:rPr lang="ja-JP" altLang="en-US"/>
              <a:t>連星中性子星合体の話</a:t>
            </a:r>
          </a:p>
          <a:p>
            <a:pPr>
              <a:buFontTx/>
              <a:buNone/>
            </a:pPr>
            <a:r>
              <a:rPr lang="ja-JP" altLang="en-US"/>
              <a:t>　　　１、数値相対論によるシミュレーション</a:t>
            </a:r>
          </a:p>
          <a:p>
            <a:pPr>
              <a:buFontTx/>
              <a:buNone/>
            </a:pPr>
            <a:r>
              <a:rPr lang="ja-JP" altLang="en-US"/>
              <a:t>　　　２、合体からの重力波</a:t>
            </a:r>
          </a:p>
          <a:p>
            <a:pPr>
              <a:buFontTx/>
              <a:buNone/>
            </a:pPr>
            <a:endParaRPr lang="ja-JP" altLang="en-US"/>
          </a:p>
          <a:p>
            <a:r>
              <a:rPr lang="ja-JP" altLang="en-US"/>
              <a:t>まとめ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endParaRPr lang="en-US" altLang="ja-JP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8243888" y="6430963"/>
            <a:ext cx="728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2/33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algn="l"/>
            <a:r>
              <a:rPr lang="ja-JP" altLang="en-US" sz="4000"/>
              <a:t>結果　</a:t>
            </a:r>
            <a:r>
              <a:rPr lang="ja-JP" altLang="en-US" sz="3600"/>
              <a:t>連星中性子星合体のタイプ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76600" y="1701800"/>
            <a:ext cx="2051050" cy="860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等質量連星</a:t>
            </a:r>
          </a:p>
          <a:p>
            <a:r>
              <a:rPr lang="ja-JP" altLang="en-US" sz="2400"/>
              <a:t>中性子星合体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1908175" y="2708275"/>
            <a:ext cx="1150938" cy="144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435600" y="2492375"/>
            <a:ext cx="3587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71550" y="4437063"/>
            <a:ext cx="1560513" cy="4953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BH</a:t>
            </a:r>
            <a:r>
              <a:rPr lang="ja-JP" altLang="en-US" sz="2400"/>
              <a:t>へ崩壊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3850" y="3644900"/>
            <a:ext cx="13985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b="1">
                <a:latin typeface="Times New Roman" pitchFamily="18" charset="0"/>
              </a:rPr>
              <a:t>Type Ⅰ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164388" y="3522663"/>
            <a:ext cx="1625600" cy="8842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b="1">
                <a:latin typeface="Times New Roman" pitchFamily="18" charset="0"/>
              </a:rPr>
              <a:t>Type Ⅲ</a:t>
            </a:r>
          </a:p>
          <a:p>
            <a:r>
              <a:rPr lang="ja-JP" altLang="en-US" sz="2400">
                <a:latin typeface="Times New Roman" pitchFamily="18" charset="0"/>
              </a:rPr>
              <a:t>寿命 </a:t>
            </a:r>
            <a:r>
              <a:rPr lang="en-US" altLang="ja-JP" sz="2400">
                <a:latin typeface="Times New Roman" pitchFamily="18" charset="0"/>
              </a:rPr>
              <a:t>&gt; 5ms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859338" y="3068638"/>
            <a:ext cx="1730375" cy="4953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HMNS</a:t>
            </a:r>
            <a:r>
              <a:rPr lang="ja-JP" altLang="en-US" sz="2400"/>
              <a:t>形成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787900" y="3716338"/>
            <a:ext cx="287338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516688" y="3716338"/>
            <a:ext cx="28733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563938" y="4437063"/>
            <a:ext cx="1663700" cy="4953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Short lived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413500" y="4437063"/>
            <a:ext cx="1614488" cy="4953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Long lived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4427538" y="50847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235825" y="50847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635375" y="5876925"/>
            <a:ext cx="1560513" cy="4953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BH</a:t>
            </a:r>
            <a:r>
              <a:rPr lang="ja-JP" altLang="en-US" sz="2400"/>
              <a:t>へ崩壊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467475" y="5878513"/>
            <a:ext cx="1560513" cy="4953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BH</a:t>
            </a:r>
            <a:r>
              <a:rPr lang="ja-JP" altLang="en-US" sz="2400"/>
              <a:t>へ崩壊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059113" y="3522663"/>
            <a:ext cx="1625600" cy="8842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b="1">
                <a:latin typeface="Times New Roman" pitchFamily="18" charset="0"/>
              </a:rPr>
              <a:t>Type Ⅱ</a:t>
            </a:r>
          </a:p>
          <a:p>
            <a:r>
              <a:rPr lang="ja-JP" altLang="en-US" sz="2400">
                <a:latin typeface="Times New Roman" pitchFamily="18" charset="0"/>
              </a:rPr>
              <a:t>寿命 </a:t>
            </a:r>
            <a:r>
              <a:rPr lang="en-US" altLang="ja-JP" sz="2400">
                <a:latin typeface="Times New Roman" pitchFamily="18" charset="0"/>
              </a:rPr>
              <a:t>&lt; 5ms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827088" y="981075"/>
            <a:ext cx="606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EOS</a:t>
            </a:r>
            <a:r>
              <a:rPr lang="ja-JP" altLang="en-US" sz="2400"/>
              <a:t>と質量に応じて</a:t>
            </a:r>
            <a:r>
              <a:rPr lang="en-US" altLang="ja-JP" sz="2400"/>
              <a:t>3</a:t>
            </a:r>
            <a:r>
              <a:rPr lang="ja-JP" altLang="en-US" sz="2400"/>
              <a:t>つのタイプに分類できる</a:t>
            </a:r>
            <a:r>
              <a:rPr lang="en-US" altLang="ja-JP" sz="2400"/>
              <a:t>.</a:t>
            </a: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611188" y="1125538"/>
            <a:ext cx="144462" cy="142875"/>
          </a:xfrm>
          <a:prstGeom prst="ellipse">
            <a:avLst/>
          </a:prstGeom>
          <a:solidFill>
            <a:srgbClr val="FF9966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6516688" y="1700213"/>
            <a:ext cx="2447925" cy="1081087"/>
          </a:xfrm>
          <a:prstGeom prst="wedgeRoundRectCallout">
            <a:avLst>
              <a:gd name="adj1" fmla="val -45199"/>
              <a:gd name="adj2" fmla="val 69972"/>
              <a:gd name="adj3" fmla="val 16667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/>
              <a:t>遠心力によって</a:t>
            </a:r>
          </a:p>
          <a:p>
            <a:pPr algn="ctr"/>
            <a:endParaRPr lang="ja-JP" altLang="en-US"/>
          </a:p>
          <a:p>
            <a:pPr algn="ctr"/>
            <a:r>
              <a:rPr lang="ja-JP" altLang="en-US"/>
              <a:t>を支える中性子星</a:t>
            </a:r>
          </a:p>
        </p:txBody>
      </p:sp>
      <p:pic>
        <p:nvPicPr>
          <p:cNvPr id="21526" name="Picture 22" descr="%takaTeX&#10;\documentclass{jarticle}&#10;\usepackage{color}\pagestyle{empty}&#10;\begin{document}\LARGE\color{black}&#10;$$&#10;M&gt;M_{\rm{max}}&#10;$$&#10;\end{document}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133600"/>
            <a:ext cx="1512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20/33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628775"/>
            <a:ext cx="45497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71438" y="2225675"/>
            <a:ext cx="4500562" cy="24987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39713" y="115888"/>
            <a:ext cx="7427912" cy="777875"/>
          </a:xfrm>
        </p:spPr>
        <p:txBody>
          <a:bodyPr/>
          <a:lstStyle/>
          <a:p>
            <a:r>
              <a:rPr lang="en-US" altLang="ja-JP" sz="4000"/>
              <a:t>Result: Type of First Remnants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140200" y="5013325"/>
            <a:ext cx="912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EOSs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292725" y="1485900"/>
            <a:ext cx="1552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Total mass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95288" y="2513013"/>
            <a:ext cx="39322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Type I   : prompt BH formation</a:t>
            </a:r>
          </a:p>
          <a:p>
            <a:endParaRPr lang="en-US" altLang="ja-JP" sz="1400"/>
          </a:p>
          <a:p>
            <a:r>
              <a:rPr lang="en-US" altLang="ja-JP" sz="2200"/>
              <a:t>Type II  : Short-lived HMNS</a:t>
            </a:r>
          </a:p>
          <a:p>
            <a:r>
              <a:rPr lang="en-US" altLang="ja-JP"/>
              <a:t>                  (lifetime &lt; 5 ms)</a:t>
            </a:r>
          </a:p>
          <a:p>
            <a:endParaRPr lang="en-US" altLang="ja-JP" sz="1000"/>
          </a:p>
          <a:p>
            <a:r>
              <a:rPr lang="en-US" altLang="ja-JP" sz="2200"/>
              <a:t>Type III : Long-lived HMNS</a:t>
            </a:r>
          </a:p>
          <a:p>
            <a:r>
              <a:rPr lang="en-US" altLang="ja-JP" sz="2200"/>
              <a:t>                </a:t>
            </a:r>
            <a:r>
              <a:rPr lang="en-US" altLang="ja-JP"/>
              <a:t>(lifetime &gt; 5 ms)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0" y="2009775"/>
            <a:ext cx="4633913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Type of the first remnant of mergers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95288" y="1052513"/>
            <a:ext cx="76025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The evolution after the merger strongly depend on the EOS.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5219700" y="5661025"/>
            <a:ext cx="3240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795963" y="5661025"/>
            <a:ext cx="1739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Large radius</a:t>
            </a:r>
          </a:p>
        </p:txBody>
      </p:sp>
      <p:grpSp>
        <p:nvGrpSpPr>
          <p:cNvPr id="44045" name="Group 13"/>
          <p:cNvGrpSpPr>
            <a:grpSpLocks/>
          </p:cNvGrpSpPr>
          <p:nvPr/>
        </p:nvGrpSpPr>
        <p:grpSpPr bwMode="auto">
          <a:xfrm>
            <a:off x="34925" y="1268413"/>
            <a:ext cx="4537075" cy="4968875"/>
            <a:chOff x="204" y="799"/>
            <a:chExt cx="2858" cy="3130"/>
          </a:xfrm>
        </p:grpSpPr>
        <p:sp>
          <p:nvSpPr>
            <p:cNvPr id="44046" name="AutoShape 14"/>
            <p:cNvSpPr>
              <a:spLocks noChangeArrowheads="1"/>
            </p:cNvSpPr>
            <p:nvPr/>
          </p:nvSpPr>
          <p:spPr bwMode="auto">
            <a:xfrm>
              <a:off x="295" y="799"/>
              <a:ext cx="2767" cy="313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4047" name="Picture 15" descr="M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1344"/>
              <a:ext cx="2767" cy="2320"/>
            </a:xfrm>
            <a:prstGeom prst="rect">
              <a:avLst/>
            </a:prstGeom>
            <a:noFill/>
          </p:spPr>
        </p:pic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567" y="2063"/>
              <a:ext cx="227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567" y="2834"/>
              <a:ext cx="227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050" name="Text Box 18"/>
            <p:cNvSpPr txBox="1">
              <a:spLocks noChangeArrowheads="1"/>
            </p:cNvSpPr>
            <p:nvPr/>
          </p:nvSpPr>
          <p:spPr bwMode="auto">
            <a:xfrm>
              <a:off x="839" y="1790"/>
              <a:ext cx="8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/>
                <a:t>Black Hole</a:t>
              </a:r>
            </a:p>
          </p:txBody>
        </p:sp>
        <p:sp>
          <p:nvSpPr>
            <p:cNvPr id="44051" name="Text Box 19"/>
            <p:cNvSpPr txBox="1">
              <a:spLocks noChangeArrowheads="1"/>
            </p:cNvSpPr>
            <p:nvPr/>
          </p:nvSpPr>
          <p:spPr bwMode="auto">
            <a:xfrm>
              <a:off x="748" y="2342"/>
              <a:ext cx="10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/>
                <a:t>Hypermassive</a:t>
              </a:r>
            </a:p>
            <a:p>
              <a:r>
                <a:rPr lang="en-US" altLang="ja-JP" sz="1800"/>
                <a:t>Neutron Star</a:t>
              </a:r>
            </a:p>
          </p:txBody>
        </p:sp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793" y="3022"/>
              <a:ext cx="9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/>
                <a:t>Neutron Star</a:t>
              </a:r>
            </a:p>
          </p:txBody>
        </p:sp>
        <p:pic>
          <p:nvPicPr>
            <p:cNvPr id="44053" name="Picture 21" descr="%takaTeX&#10;\documentclass{jarticle}&#10;\usepackage{color}\pagestyle{empty}&#10;\begin{document}\LARGE\color{black}&#10;$$&#10;M_{\rm{crit}}/2&#10;$$&#10;\end{document}&#10;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1801"/>
              <a:ext cx="63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54" name="Picture 22" descr="%takaTeX&#10;\documentclass{jarticle}&#10;\usepackage{color}\pagestyle{empty}&#10;\begin{document}\LARGE\color{black}&#10;$$&#10;M_{\rm{tot}}&gt;M_{\rm{crit}}&#10;$$&#10;\end{document}&#10;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3" y="935"/>
              <a:ext cx="127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1111" y="1162"/>
              <a:ext cx="185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200"/>
                <a:t>BH is formed promptly</a:t>
              </a:r>
            </a:p>
          </p:txBody>
        </p:sp>
        <p:sp>
          <p:nvSpPr>
            <p:cNvPr id="44056" name="Rectangle 24"/>
            <p:cNvSpPr>
              <a:spLocks noChangeArrowheads="1"/>
            </p:cNvSpPr>
            <p:nvPr/>
          </p:nvSpPr>
          <p:spPr bwMode="auto">
            <a:xfrm>
              <a:off x="1474" y="3475"/>
              <a:ext cx="499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4057" name="Picture 25" descr="%takaTeX&#10;\documentclass{jarticle}&#10;\usepackage{color}\pagestyle{empty}&#10;\begin{document}\LARGE\color{black}&#10;$$&#10;R&#10;$$&#10;\end{document}&#10;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19" y="3521"/>
              <a:ext cx="227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58" name="Picture 26" descr="%takaTeX&#10;\documentclass{jarticle}&#10;\usepackage{color}\pagestyle{empty}&#10;\begin{document}\LARGE\color{black}&#10;$$&#10;M_{1}=M_{2}&#10;$$&#10;\end{document}&#10;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200000">
              <a:off x="37" y="2372"/>
              <a:ext cx="798" cy="1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8259763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21/33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/>
          <a:lstStyle/>
          <a:p>
            <a:r>
              <a:rPr lang="ja-JP" altLang="en-US"/>
              <a:t>連星中性子星合体からの重力波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22/33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3600"/>
              <a:t>Measuring the EOS with BNS merger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600200"/>
            <a:ext cx="8229600" cy="4525963"/>
          </a:xfrm>
        </p:spPr>
        <p:txBody>
          <a:bodyPr/>
          <a:lstStyle/>
          <a:p>
            <a:r>
              <a:rPr lang="en-US" altLang="ja-JP"/>
              <a:t>Inspiral GW ⇒ Mass </a:t>
            </a:r>
          </a:p>
          <a:p>
            <a:pPr>
              <a:buFontTx/>
              <a:buNone/>
            </a:pPr>
            <a:r>
              <a:rPr lang="en-US" altLang="ja-JP"/>
              <a:t>   ( 1%</a:t>
            </a:r>
            <a:r>
              <a:rPr lang="ja-JP" altLang="en-US"/>
              <a:t>より良い精度             </a:t>
            </a:r>
            <a:r>
              <a:rPr lang="en-US" altLang="ja-JP"/>
              <a:t>when S/N~10  )</a:t>
            </a:r>
          </a:p>
          <a:p>
            <a:pPr>
              <a:buFontTx/>
              <a:buNone/>
            </a:pPr>
            <a:endParaRPr lang="en-US" altLang="ja-JP" sz="2000"/>
          </a:p>
          <a:p>
            <a:r>
              <a:rPr lang="en-US" altLang="ja-JP"/>
              <a:t>late inspiral GW ⇒ </a:t>
            </a:r>
            <a:r>
              <a:rPr lang="ja-JP" altLang="en-US"/>
              <a:t>潮汐変形</a:t>
            </a:r>
          </a:p>
          <a:p>
            <a:pPr>
              <a:buFontTx/>
              <a:buNone/>
            </a:pPr>
            <a:endParaRPr lang="ja-JP" altLang="en-US" sz="2000"/>
          </a:p>
          <a:p>
            <a:r>
              <a:rPr lang="en-US" altLang="ja-JP"/>
              <a:t>HMNS GW ⇒ </a:t>
            </a:r>
            <a:r>
              <a:rPr lang="ja-JP" altLang="en-US"/>
              <a:t>回転と振動</a:t>
            </a:r>
          </a:p>
          <a:p>
            <a:endParaRPr lang="ja-JP" altLang="en-US" sz="2000"/>
          </a:p>
          <a:p>
            <a:r>
              <a:rPr lang="en-US" altLang="ja-JP"/>
              <a:t>No HMNS GW ⇒ Cut off frequency</a:t>
            </a:r>
          </a:p>
        </p:txBody>
      </p:sp>
      <p:pic>
        <p:nvPicPr>
          <p:cNvPr id="46084" name="Picture 4" descr="%takaTeX&#10;\documentclass{jarticle}&#10;\usepackage{color}\pagestyle{empty}&#10;\begin{document}\LARGE\color{black}&#10;$$&#10;1.4M_{\odot}&#10;$$&#10;\end{document}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276475"/>
            <a:ext cx="10795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538163" y="4076700"/>
            <a:ext cx="7489825" cy="6477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003800" y="2636838"/>
            <a:ext cx="33258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Cutler &amp; Flanagan (1994)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848350" y="5559425"/>
            <a:ext cx="1885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Kiuchi + 2010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8259763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23/33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9001125" cy="1143000"/>
          </a:xfrm>
        </p:spPr>
        <p:txBody>
          <a:bodyPr/>
          <a:lstStyle/>
          <a:p>
            <a:pPr algn="l"/>
            <a:r>
              <a:rPr lang="ja-JP" altLang="en-US" sz="3600"/>
              <a:t>ＮＳＮＳ合体からの重力波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690688" y="1489075"/>
            <a:ext cx="1243012" cy="1004888"/>
            <a:chOff x="1247" y="1434"/>
            <a:chExt cx="924" cy="862"/>
          </a:xfrm>
        </p:grpSpPr>
        <p:sp>
          <p:nvSpPr>
            <p:cNvPr id="25604" name="Oval 4"/>
            <p:cNvSpPr>
              <a:spLocks noChangeArrowheads="1"/>
            </p:cNvSpPr>
            <p:nvPr/>
          </p:nvSpPr>
          <p:spPr bwMode="auto">
            <a:xfrm rot="19800000">
              <a:off x="1308" y="1473"/>
              <a:ext cx="863" cy="72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1247" y="1933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1927" y="1434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 flipV="1">
              <a:off x="1973" y="2024"/>
              <a:ext cx="91" cy="90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H="1">
              <a:off x="1383" y="1570"/>
              <a:ext cx="91" cy="136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1116013" y="981075"/>
            <a:ext cx="6911975" cy="1295400"/>
            <a:chOff x="113" y="799"/>
            <a:chExt cx="4945" cy="1134"/>
          </a:xfrm>
        </p:grpSpPr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4105" y="1661"/>
              <a:ext cx="953" cy="18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>
              <a:off x="2744" y="1026"/>
              <a:ext cx="726" cy="725"/>
            </a:xfrm>
            <a:custGeom>
              <a:avLst/>
              <a:gdLst/>
              <a:ahLst/>
              <a:cxnLst>
                <a:cxn ang="0">
                  <a:pos x="401" y="861"/>
                </a:cxn>
                <a:cxn ang="0">
                  <a:pos x="38" y="499"/>
                </a:cxn>
                <a:cxn ang="0">
                  <a:pos x="174" y="453"/>
                </a:cxn>
                <a:cxn ang="0">
                  <a:pos x="582" y="544"/>
                </a:cxn>
                <a:cxn ang="0">
                  <a:pos x="265" y="90"/>
                </a:cxn>
                <a:cxn ang="0">
                  <a:pos x="764" y="272"/>
                </a:cxn>
                <a:cxn ang="0">
                  <a:pos x="764" y="0"/>
                </a:cxn>
              </a:cxnLst>
              <a:rect l="0" t="0" r="r" b="b"/>
              <a:pathLst>
                <a:path w="847" h="861">
                  <a:moveTo>
                    <a:pt x="401" y="861"/>
                  </a:moveTo>
                  <a:cubicBezTo>
                    <a:pt x="238" y="714"/>
                    <a:pt x="76" y="567"/>
                    <a:pt x="38" y="499"/>
                  </a:cubicBezTo>
                  <a:cubicBezTo>
                    <a:pt x="0" y="431"/>
                    <a:pt x="83" y="445"/>
                    <a:pt x="174" y="453"/>
                  </a:cubicBezTo>
                  <a:cubicBezTo>
                    <a:pt x="265" y="461"/>
                    <a:pt x="567" y="604"/>
                    <a:pt x="582" y="544"/>
                  </a:cubicBezTo>
                  <a:cubicBezTo>
                    <a:pt x="597" y="484"/>
                    <a:pt x="235" y="135"/>
                    <a:pt x="265" y="90"/>
                  </a:cubicBezTo>
                  <a:cubicBezTo>
                    <a:pt x="295" y="45"/>
                    <a:pt x="681" y="287"/>
                    <a:pt x="764" y="272"/>
                  </a:cubicBezTo>
                  <a:cubicBezTo>
                    <a:pt x="847" y="257"/>
                    <a:pt x="805" y="128"/>
                    <a:pt x="764" y="0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5612" name="Group 12"/>
            <p:cNvGrpSpPr>
              <a:grpSpLocks/>
            </p:cNvGrpSpPr>
            <p:nvPr/>
          </p:nvGrpSpPr>
          <p:grpSpPr bwMode="auto">
            <a:xfrm>
              <a:off x="1066" y="799"/>
              <a:ext cx="590" cy="726"/>
              <a:chOff x="793" y="3158"/>
              <a:chExt cx="590" cy="726"/>
            </a:xfrm>
          </p:grpSpPr>
          <p:sp>
            <p:nvSpPr>
              <p:cNvPr id="25613" name="Freeform 13"/>
              <p:cNvSpPr>
                <a:spLocks/>
              </p:cNvSpPr>
              <p:nvPr/>
            </p:nvSpPr>
            <p:spPr bwMode="auto">
              <a:xfrm>
                <a:off x="793" y="3249"/>
                <a:ext cx="545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91" y="408"/>
                  </a:cxn>
                  <a:cxn ang="0">
                    <a:pos x="318" y="363"/>
                  </a:cxn>
                  <a:cxn ang="0">
                    <a:pos x="318" y="90"/>
                  </a:cxn>
                  <a:cxn ang="0">
                    <a:pos x="499" y="45"/>
                  </a:cxn>
                  <a:cxn ang="0">
                    <a:pos x="545" y="0"/>
                  </a:cxn>
                </a:cxnLst>
                <a:rect l="0" t="0" r="r" b="b"/>
                <a:pathLst>
                  <a:path w="545" h="635">
                    <a:moveTo>
                      <a:pt x="0" y="635"/>
                    </a:moveTo>
                    <a:cubicBezTo>
                      <a:pt x="19" y="544"/>
                      <a:pt x="38" y="453"/>
                      <a:pt x="91" y="408"/>
                    </a:cubicBezTo>
                    <a:cubicBezTo>
                      <a:pt x="144" y="363"/>
                      <a:pt x="280" y="416"/>
                      <a:pt x="318" y="363"/>
                    </a:cubicBezTo>
                    <a:cubicBezTo>
                      <a:pt x="356" y="310"/>
                      <a:pt x="288" y="143"/>
                      <a:pt x="318" y="90"/>
                    </a:cubicBezTo>
                    <a:cubicBezTo>
                      <a:pt x="348" y="37"/>
                      <a:pt x="461" y="60"/>
                      <a:pt x="499" y="45"/>
                    </a:cubicBezTo>
                    <a:cubicBezTo>
                      <a:pt x="537" y="30"/>
                      <a:pt x="541" y="15"/>
                      <a:pt x="545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14" name="Line 14"/>
              <p:cNvSpPr>
                <a:spLocks noChangeShapeType="1"/>
              </p:cNvSpPr>
              <p:nvPr/>
            </p:nvSpPr>
            <p:spPr bwMode="auto">
              <a:xfrm flipV="1">
                <a:off x="1338" y="3158"/>
                <a:ext cx="45" cy="9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5615" name="Freeform 15"/>
            <p:cNvSpPr>
              <a:spLocks/>
            </p:cNvSpPr>
            <p:nvPr/>
          </p:nvSpPr>
          <p:spPr bwMode="auto">
            <a:xfrm>
              <a:off x="204" y="1389"/>
              <a:ext cx="771" cy="408"/>
            </a:xfrm>
            <a:custGeom>
              <a:avLst/>
              <a:gdLst/>
              <a:ahLst/>
              <a:cxnLst>
                <a:cxn ang="0">
                  <a:pos x="771" y="408"/>
                </a:cxn>
                <a:cxn ang="0">
                  <a:pos x="680" y="227"/>
                </a:cxn>
                <a:cxn ang="0">
                  <a:pos x="408" y="272"/>
                </a:cxn>
                <a:cxn ang="0">
                  <a:pos x="317" y="90"/>
                </a:cxn>
                <a:cxn ang="0">
                  <a:pos x="91" y="90"/>
                </a:cxn>
                <a:cxn ang="0">
                  <a:pos x="0" y="0"/>
                </a:cxn>
              </a:cxnLst>
              <a:rect l="0" t="0" r="r" b="b"/>
              <a:pathLst>
                <a:path w="771" h="408">
                  <a:moveTo>
                    <a:pt x="771" y="408"/>
                  </a:moveTo>
                  <a:cubicBezTo>
                    <a:pt x="756" y="329"/>
                    <a:pt x="741" y="250"/>
                    <a:pt x="680" y="227"/>
                  </a:cubicBezTo>
                  <a:cubicBezTo>
                    <a:pt x="619" y="204"/>
                    <a:pt x="469" y="295"/>
                    <a:pt x="408" y="272"/>
                  </a:cubicBezTo>
                  <a:cubicBezTo>
                    <a:pt x="347" y="249"/>
                    <a:pt x="370" y="120"/>
                    <a:pt x="317" y="90"/>
                  </a:cubicBezTo>
                  <a:cubicBezTo>
                    <a:pt x="264" y="60"/>
                    <a:pt x="144" y="105"/>
                    <a:pt x="91" y="90"/>
                  </a:cubicBezTo>
                  <a:cubicBezTo>
                    <a:pt x="38" y="75"/>
                    <a:pt x="19" y="37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H="1" flipV="1">
              <a:off x="113" y="1298"/>
              <a:ext cx="91" cy="9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113" y="1081"/>
              <a:ext cx="44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GW</a:t>
              </a:r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auto">
            <a:xfrm>
              <a:off x="1837" y="1207"/>
              <a:ext cx="831" cy="506"/>
            </a:xfrm>
            <a:custGeom>
              <a:avLst/>
              <a:gdLst/>
              <a:ahLst/>
              <a:cxnLst>
                <a:cxn ang="0">
                  <a:pos x="854" y="431"/>
                </a:cxn>
                <a:cxn ang="0">
                  <a:pos x="854" y="204"/>
                </a:cxn>
                <a:cxn ang="0">
                  <a:pos x="446" y="476"/>
                </a:cxn>
                <a:cxn ang="0">
                  <a:pos x="582" y="23"/>
                </a:cxn>
                <a:cxn ang="0">
                  <a:pos x="83" y="340"/>
                </a:cxn>
                <a:cxn ang="0">
                  <a:pos x="83" y="68"/>
                </a:cxn>
              </a:cxnLst>
              <a:rect l="0" t="0" r="r" b="b"/>
              <a:pathLst>
                <a:path w="922" h="506">
                  <a:moveTo>
                    <a:pt x="854" y="431"/>
                  </a:moveTo>
                  <a:cubicBezTo>
                    <a:pt x="888" y="313"/>
                    <a:pt x="922" y="196"/>
                    <a:pt x="854" y="204"/>
                  </a:cubicBezTo>
                  <a:cubicBezTo>
                    <a:pt x="786" y="212"/>
                    <a:pt x="491" y="506"/>
                    <a:pt x="446" y="476"/>
                  </a:cubicBezTo>
                  <a:cubicBezTo>
                    <a:pt x="401" y="446"/>
                    <a:pt x="642" y="46"/>
                    <a:pt x="582" y="23"/>
                  </a:cubicBezTo>
                  <a:cubicBezTo>
                    <a:pt x="522" y="0"/>
                    <a:pt x="166" y="333"/>
                    <a:pt x="83" y="340"/>
                  </a:cubicBezTo>
                  <a:cubicBezTo>
                    <a:pt x="0" y="347"/>
                    <a:pt x="41" y="207"/>
                    <a:pt x="83" y="68"/>
                  </a:cubicBezTo>
                </a:path>
              </a:pathLst>
            </a:custGeom>
            <a:noFill/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 flipH="1" flipV="1">
              <a:off x="3379" y="935"/>
              <a:ext cx="45" cy="1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 flipV="1">
              <a:off x="1882" y="1162"/>
              <a:ext cx="45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5621" name="Group 21"/>
            <p:cNvGrpSpPr>
              <a:grpSpLocks/>
            </p:cNvGrpSpPr>
            <p:nvPr/>
          </p:nvGrpSpPr>
          <p:grpSpPr bwMode="auto">
            <a:xfrm>
              <a:off x="2336" y="1570"/>
              <a:ext cx="816" cy="363"/>
              <a:chOff x="1701" y="3067"/>
              <a:chExt cx="816" cy="363"/>
            </a:xfrm>
          </p:grpSpPr>
          <p:sp>
            <p:nvSpPr>
              <p:cNvPr id="25622" name="Oval 22"/>
              <p:cNvSpPr>
                <a:spLocks noChangeArrowheads="1"/>
              </p:cNvSpPr>
              <p:nvPr/>
            </p:nvSpPr>
            <p:spPr bwMode="auto">
              <a:xfrm>
                <a:off x="1701" y="3067"/>
                <a:ext cx="544" cy="3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623" name="Oval 23"/>
              <p:cNvSpPr>
                <a:spLocks noChangeArrowheads="1"/>
              </p:cNvSpPr>
              <p:nvPr/>
            </p:nvSpPr>
            <p:spPr bwMode="auto">
              <a:xfrm>
                <a:off x="1973" y="3067"/>
                <a:ext cx="544" cy="3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auto">
              <a:xfrm>
                <a:off x="1882" y="3113"/>
                <a:ext cx="363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5625" name="Oval 25"/>
            <p:cNvSpPr>
              <a:spLocks noChangeArrowheads="1"/>
            </p:cNvSpPr>
            <p:nvPr/>
          </p:nvSpPr>
          <p:spPr bwMode="auto">
            <a:xfrm>
              <a:off x="4468" y="1616"/>
              <a:ext cx="272" cy="22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3132138" y="1846263"/>
            <a:ext cx="339725" cy="241300"/>
          </a:xfrm>
          <a:prstGeom prst="rightArrow">
            <a:avLst>
              <a:gd name="adj1" fmla="val 50000"/>
              <a:gd name="adj2" fmla="val 35197"/>
            </a:avLst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7" name="AutoShape 27"/>
          <p:cNvSpPr>
            <a:spLocks noChangeArrowheads="1"/>
          </p:cNvSpPr>
          <p:nvPr/>
        </p:nvSpPr>
        <p:spPr bwMode="auto">
          <a:xfrm>
            <a:off x="6083300" y="1917700"/>
            <a:ext cx="407988" cy="241300"/>
          </a:xfrm>
          <a:prstGeom prst="rightArrow">
            <a:avLst>
              <a:gd name="adj1" fmla="val 50000"/>
              <a:gd name="adj2" fmla="val 42270"/>
            </a:avLst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284663" y="1052513"/>
            <a:ext cx="665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GW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539750" y="2420938"/>
            <a:ext cx="1069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inspiral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2843213" y="2349500"/>
            <a:ext cx="10715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merger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643438" y="234950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Hypermassive</a:t>
            </a:r>
          </a:p>
          <a:p>
            <a:r>
              <a:rPr lang="en-US" altLang="ja-JP" sz="1800"/>
              <a:t>Neutron Star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7308850" y="2276475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Black hole +</a:t>
            </a:r>
          </a:p>
          <a:p>
            <a:r>
              <a:rPr lang="en-US" altLang="ja-JP" sz="1800"/>
              <a:t>Accretion disk</a:t>
            </a:r>
          </a:p>
        </p:txBody>
      </p:sp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250825" y="2708275"/>
            <a:ext cx="7777163" cy="4011613"/>
            <a:chOff x="158" y="1706"/>
            <a:chExt cx="4899" cy="2527"/>
          </a:xfrm>
        </p:grpSpPr>
        <p:pic>
          <p:nvPicPr>
            <p:cNvPr id="25634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1842"/>
              <a:ext cx="4809" cy="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>
              <a:off x="1247" y="1752"/>
              <a:ext cx="771" cy="6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6" name="Line 36"/>
            <p:cNvSpPr>
              <a:spLocks noChangeShapeType="1"/>
            </p:cNvSpPr>
            <p:nvPr/>
          </p:nvSpPr>
          <p:spPr bwMode="auto">
            <a:xfrm>
              <a:off x="2472" y="1706"/>
              <a:ext cx="816" cy="6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7" name="Line 37"/>
            <p:cNvSpPr>
              <a:spLocks noChangeShapeType="1"/>
            </p:cNvSpPr>
            <p:nvPr/>
          </p:nvSpPr>
          <p:spPr bwMode="auto">
            <a:xfrm>
              <a:off x="3696" y="1842"/>
              <a:ext cx="182" cy="5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auto">
            <a:xfrm flipH="1">
              <a:off x="4694" y="1888"/>
              <a:ext cx="363" cy="86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39" name="Text Box 39"/>
            <p:cNvSpPr txBox="1">
              <a:spLocks noChangeArrowheads="1"/>
            </p:cNvSpPr>
            <p:nvPr/>
          </p:nvSpPr>
          <p:spPr bwMode="auto">
            <a:xfrm>
              <a:off x="204" y="3964"/>
              <a:ext cx="1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ja-JP" sz="2200"/>
            </a:p>
          </p:txBody>
        </p:sp>
      </p:grp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9828213" y="5373688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10/13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8243888" y="6183313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17/21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24/33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4392613" cy="3683000"/>
          </a:xfrm>
          <a:prstGeom prst="rect">
            <a:avLst/>
          </a:prstGeom>
          <a:noFill/>
        </p:spPr>
      </p:pic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900113" y="3275013"/>
            <a:ext cx="36179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900113" y="4498975"/>
            <a:ext cx="3617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331913" y="284162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Black Hole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187450" y="3717925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Hypermassive</a:t>
            </a:r>
          </a:p>
          <a:p>
            <a:r>
              <a:rPr lang="en-US" altLang="ja-JP" sz="1800"/>
              <a:t>Neutron Star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258888" y="479742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Neutron Star</a:t>
            </a:r>
          </a:p>
        </p:txBody>
      </p:sp>
      <p:pic>
        <p:nvPicPr>
          <p:cNvPr id="48136" name="Picture 8" descr="%takaTeX&#10;\documentclass{jarticle}&#10;\usepackage{color}\pagestyle{empty}&#10;\begin{document}\LARGE\color{black}&#10;$$&#10;M_{\rm{crit}}/2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986088"/>
            <a:ext cx="654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484313"/>
            <a:ext cx="406717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2987675" y="1557338"/>
            <a:ext cx="28797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 flipV="1">
            <a:off x="2987675" y="2997200"/>
            <a:ext cx="295275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2916238" y="2925763"/>
            <a:ext cx="142875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2385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3600">
                <a:solidFill>
                  <a:schemeClr val="tx2"/>
                </a:solidFill>
              </a:rPr>
              <a:t>GW spectrum &amp; MR relation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4859338" y="4854575"/>
            <a:ext cx="2682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スペクトルはシンプル</a:t>
            </a:r>
          </a:p>
        </p:txBody>
      </p:sp>
      <p:pic>
        <p:nvPicPr>
          <p:cNvPr id="48143" name="Picture 15" descr="%takaTeX&#10;\documentclass{jarticle}&#10;\usepackage{color}\pagestyle{empty}&#10;\begin{document}\LARGE\color{black}&#10;$$&#10;M_{\rm{tot}}&gt;M_{\rm{crit}}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1341438"/>
            <a:ext cx="20177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1763713" y="1757363"/>
            <a:ext cx="29829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合体後、直ちにＢＨ形成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 rot="20400000">
            <a:off x="8027988" y="1773238"/>
            <a:ext cx="5413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ET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 rot="20400000">
            <a:off x="6732588" y="1268413"/>
            <a:ext cx="1831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aLIGO,LCGT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2339975" y="5516563"/>
            <a:ext cx="792163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8148" name="Picture 20" descr="%takaTeX&#10;\documentclass{jarticle}&#10;\usepackage{color}\pagestyle{empty}&#10;\begin{document}\LARGE\color{black}&#10;$$&#10;R&#10;$$&#10;\end{document}&#10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5589588"/>
            <a:ext cx="36036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13/18</a:t>
            </a:r>
          </a:p>
        </p:txBody>
      </p:sp>
      <p:pic>
        <p:nvPicPr>
          <p:cNvPr id="48150" name="Picture 22" descr="%takaTeX&#10;\documentclass{jarticle}&#10;\usepackage{color}\pagestyle{empty}&#10;\begin{document}\LARGE\color{black}&#10;$$&#10;M_{1}=M_{2}&#10;$$&#10;\end{document}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284538"/>
            <a:ext cx="303213" cy="1266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8172450" y="6092825"/>
            <a:ext cx="8842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25/33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22488"/>
            <a:ext cx="4392613" cy="3683000"/>
          </a:xfrm>
          <a:prstGeom prst="rect">
            <a:avLst/>
          </a:prstGeom>
          <a:noFill/>
        </p:spPr>
      </p:pic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900113" y="3275013"/>
            <a:ext cx="36179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900113" y="4498975"/>
            <a:ext cx="3617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31913" y="284162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Black Hole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187450" y="3717925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Hypermassive</a:t>
            </a:r>
          </a:p>
          <a:p>
            <a:r>
              <a:rPr lang="en-US" altLang="ja-JP" sz="1800"/>
              <a:t>Neutron Star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258888" y="479742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Neutron Star</a:t>
            </a:r>
          </a:p>
        </p:txBody>
      </p:sp>
      <p:pic>
        <p:nvPicPr>
          <p:cNvPr id="50184" name="Picture 8" descr="%takaTeX&#10;\documentclass{jarticle}&#10;\usepackage{color}\pagestyle{empty}&#10;\begin{document}\LARGE\color{black}&#10;$$&#10;M_{\rm{crit}}/2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986088"/>
            <a:ext cx="654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3132138" y="1557338"/>
            <a:ext cx="2735262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 flipV="1">
            <a:off x="3132138" y="3500438"/>
            <a:ext cx="26638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3059113" y="3429000"/>
            <a:ext cx="142875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3600">
                <a:solidFill>
                  <a:schemeClr val="tx2"/>
                </a:solidFill>
              </a:rPr>
              <a:t>GW spectrum &amp; MR relation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859338" y="4870450"/>
            <a:ext cx="30035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Short-lived HMNS</a:t>
            </a:r>
          </a:p>
          <a:p>
            <a:r>
              <a:rPr lang="en-US" altLang="ja-JP" sz="2200"/>
              <a:t>⇒ </a:t>
            </a:r>
            <a:r>
              <a:rPr lang="ja-JP" altLang="en-US" sz="2200"/>
              <a:t>より複雑なスペクトル</a:t>
            </a:r>
          </a:p>
          <a:p>
            <a:r>
              <a:rPr lang="ja-JP" altLang="en-US" sz="2200"/>
              <a:t>    ・ </a:t>
            </a:r>
            <a:r>
              <a:rPr lang="en-US" altLang="ja-JP" sz="2200"/>
              <a:t>HMNS</a:t>
            </a:r>
            <a:r>
              <a:rPr lang="ja-JP" altLang="en-US" sz="2200"/>
              <a:t>の回転</a:t>
            </a:r>
          </a:p>
          <a:p>
            <a:r>
              <a:rPr lang="ja-JP" altLang="en-US" sz="2200"/>
              <a:t>    ・ </a:t>
            </a:r>
            <a:r>
              <a:rPr lang="en-US" altLang="ja-JP" sz="2200"/>
              <a:t>HMNS</a:t>
            </a:r>
            <a:r>
              <a:rPr lang="ja-JP" altLang="en-US" sz="2200"/>
              <a:t>の振動</a:t>
            </a:r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557338"/>
            <a:ext cx="32400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7596188" y="1557338"/>
            <a:ext cx="0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380288" y="1196975"/>
            <a:ext cx="1117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rotation</a:t>
            </a: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7092950" y="1125538"/>
            <a:ext cx="0" cy="1223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6804025" y="765175"/>
            <a:ext cx="1411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oscillation</a:t>
            </a:r>
          </a:p>
        </p:txBody>
      </p:sp>
      <p:pic>
        <p:nvPicPr>
          <p:cNvPr id="50195" name="Picture 19" descr="%takaTeX&#10;\documentclass{jarticle}&#10;\usepackage{color}\pagestyle{empty}&#10;\begin{document}\LARGE\color{black}&#10;$$&#10;M_{\rm{tot}}&lt;M_{\rm{crit}}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1341438"/>
            <a:ext cx="22320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816100" y="1743075"/>
            <a:ext cx="19224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HMNS </a:t>
            </a:r>
            <a:r>
              <a:rPr lang="ja-JP" altLang="en-US" sz="2200"/>
              <a:t>が形成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2339975" y="5516563"/>
            <a:ext cx="792163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0198" name="Picture 22" descr="%takaTeX&#10;\documentclass{jarticle}&#10;\usepackage{color}\pagestyle{empty}&#10;\begin{document}\LARGE\color{black}&#10;$$&#10;R&#10;$$&#10;\end{document}&#10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5589588"/>
            <a:ext cx="36036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0200" name="Picture 24" descr="%takaTeX&#10;\documentclass{jarticle}&#10;\usepackage{color}\pagestyle{empty}&#10;\begin{document}\LARGE\color{black}&#10;$$&#10;M_{1}=M_{2}&#10;$$&#10;\end{document}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284538"/>
            <a:ext cx="303213" cy="1266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8259763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26/33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22488"/>
            <a:ext cx="4392613" cy="3683000"/>
          </a:xfrm>
          <a:prstGeom prst="rect">
            <a:avLst/>
          </a:prstGeom>
          <a:noFill/>
        </p:spPr>
      </p:pic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900113" y="3275013"/>
            <a:ext cx="36179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900113" y="4498975"/>
            <a:ext cx="3617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331913" y="284162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Black Hole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187450" y="3717925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Hypermassive</a:t>
            </a:r>
          </a:p>
          <a:p>
            <a:r>
              <a:rPr lang="en-US" altLang="ja-JP" sz="1800"/>
              <a:t>Neutron Star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258888" y="479742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Neutron Star</a:t>
            </a:r>
          </a:p>
        </p:txBody>
      </p:sp>
      <p:pic>
        <p:nvPicPr>
          <p:cNvPr id="52232" name="Picture 8" descr="%takaTeX&#10;\documentclass{jarticle}&#10;\usepackage{color}\pagestyle{empty}&#10;\begin{document}\LARGE\color{black}&#10;$$&#10;M_{\rm{crit}}/2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986088"/>
            <a:ext cx="654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3203575" y="1557338"/>
            <a:ext cx="266382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3203575" y="4005263"/>
            <a:ext cx="259238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3132138" y="3933825"/>
            <a:ext cx="142875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457200" y="-100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3600">
                <a:solidFill>
                  <a:schemeClr val="tx2"/>
                </a:solidFill>
              </a:rPr>
              <a:t>GW spectrum &amp; MR relation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4859338" y="4870450"/>
            <a:ext cx="3975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Long-lived HMNS</a:t>
            </a:r>
          </a:p>
          <a:p>
            <a:r>
              <a:rPr lang="en-US" altLang="ja-JP" sz="2200"/>
              <a:t>⇒ </a:t>
            </a:r>
            <a:r>
              <a:rPr lang="ja-JP" altLang="en-US" sz="2200"/>
              <a:t>スペクトルのピークが鋭くなる</a:t>
            </a:r>
          </a:p>
        </p:txBody>
      </p:sp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484313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7451725" y="1557338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7235825" y="1196975"/>
            <a:ext cx="1117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rotation</a:t>
            </a: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7092950" y="1125538"/>
            <a:ext cx="0" cy="1223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804025" y="765175"/>
            <a:ext cx="1411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oscillation</a:t>
            </a:r>
          </a:p>
        </p:txBody>
      </p:sp>
      <p:pic>
        <p:nvPicPr>
          <p:cNvPr id="52243" name="Picture 19" descr="%takaTeX&#10;\documentclass{jarticle}&#10;\usepackage{color}\pagestyle{empty}&#10;\begin{document}\LARGE\color{black}&#10;$$&#10;M_{\rm{tot}}&lt;M_{\rm{crit}}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1341438"/>
            <a:ext cx="22320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1816100" y="1743075"/>
            <a:ext cx="3473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HMNS </a:t>
            </a:r>
            <a:r>
              <a:rPr lang="ja-JP" altLang="en-US" sz="2200"/>
              <a:t>形成、更に軽い合体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2339975" y="5516563"/>
            <a:ext cx="792163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2246" name="Picture 22" descr="%takaTeX&#10;\documentclass{jarticle}&#10;\usepackage{color}\pagestyle{empty}&#10;\begin{document}\LARGE\color{black}&#10;$$&#10;R&#10;$$&#10;\end{document}&#10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5589588"/>
            <a:ext cx="36036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2248" name="Picture 24" descr="%takaTeX&#10;\documentclass{jarticle}&#10;\usepackage{color}\pagestyle{empty}&#10;\begin{document}\LARGE\color{black}&#10;$$&#10;M_{1}=M_{2}&#10;$$&#10;\end{document}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3284538"/>
            <a:ext cx="303213" cy="1266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8259763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27/33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p_APR4_135_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1341438"/>
            <a:ext cx="4032250" cy="3240087"/>
          </a:xfrm>
          <a:prstGeom prst="rect">
            <a:avLst/>
          </a:prstGeom>
          <a:noFill/>
        </p:spPr>
      </p:pic>
      <p:pic>
        <p:nvPicPr>
          <p:cNvPr id="54275" name="Picture 3" descr="MR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1356" y="1766094"/>
            <a:ext cx="3656013" cy="4391025"/>
          </a:xfrm>
          <a:prstGeom prst="rect">
            <a:avLst/>
          </a:prstGeom>
          <a:noFill/>
        </p:spPr>
      </p:pic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900113" y="3644900"/>
            <a:ext cx="3617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900113" y="4724400"/>
            <a:ext cx="36179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331913" y="284162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Black Hole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187450" y="3717925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Hypermassive</a:t>
            </a:r>
          </a:p>
          <a:p>
            <a:r>
              <a:rPr lang="en-US" altLang="ja-JP" sz="1800"/>
              <a:t>Neutron Star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258888" y="479742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Neutron Star</a:t>
            </a:r>
          </a:p>
        </p:txBody>
      </p:sp>
      <p:pic>
        <p:nvPicPr>
          <p:cNvPr id="54281" name="Picture 9" descr="%takaTeX&#10;\documentclass{jarticle}&#10;\usepackage{color}\pagestyle{empty}&#10;\begin{document}\LARGE\color{black}&#10;$$&#10;M_{\rm{crit}}/2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3338513"/>
            <a:ext cx="6540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2484438" y="1557338"/>
            <a:ext cx="3382962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>
            <a:off x="2484438" y="4078288"/>
            <a:ext cx="33115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2339975" y="4365625"/>
            <a:ext cx="142875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ja-JP" sz="3600">
                <a:solidFill>
                  <a:schemeClr val="tx2"/>
                </a:solidFill>
              </a:rPr>
              <a:t>GW spectrum &amp; MR relation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435600" y="4941888"/>
            <a:ext cx="34305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/>
              <a:t>Soft EOS</a:t>
            </a:r>
          </a:p>
          <a:p>
            <a:r>
              <a:rPr lang="en-US" altLang="ja-JP" sz="2800"/>
              <a:t>⇒peak frequency ↑</a:t>
            </a:r>
          </a:p>
          <a:p>
            <a:endParaRPr lang="en-US" altLang="ja-JP" sz="2800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258888" y="1125538"/>
            <a:ext cx="3238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より、柔らかいＥＯＳ</a:t>
            </a:r>
          </a:p>
          <a:p>
            <a:r>
              <a:rPr lang="ja-JP" altLang="en-US" sz="2400"/>
              <a:t>（コンパクトな中性子星）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2339975" y="5516563"/>
            <a:ext cx="792163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4289" name="Picture 17" descr="%takaTeX&#10;\documentclass{jarticle}&#10;\usepackage{color}\pagestyle{empty}&#10;\begin{document}\LARGE\color{black}&#10;$$&#10;R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5589588"/>
            <a:ext cx="36036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7812088" y="1557338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7596188" y="1196975"/>
            <a:ext cx="1117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rotation</a:t>
            </a:r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7453313" y="1125538"/>
            <a:ext cx="0" cy="1223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7164388" y="765175"/>
            <a:ext cx="14112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oscillation</a:t>
            </a:r>
          </a:p>
        </p:txBody>
      </p:sp>
      <p:pic>
        <p:nvPicPr>
          <p:cNvPr id="54295" name="Picture 23" descr="%takaTeX&#10;\documentclass{jarticle}&#10;\usepackage{color}\pagestyle{empty}&#10;\begin{document}\LARGE\color{black}&#10;$$&#10;M_{1}=M_{2}&#10;$$&#10;\end{document}&#10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3284538"/>
            <a:ext cx="303213" cy="1266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8259763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28/33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5976938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3276600" y="1557338"/>
            <a:ext cx="720725" cy="7207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9750" y="5500688"/>
            <a:ext cx="6110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スペクトルのピーク周波数はＮＳの半径に関係する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47675" y="130175"/>
            <a:ext cx="704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600"/>
              <a:t>Result  GW spectrum from HMNS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1187450" y="609282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547813" y="5934075"/>
            <a:ext cx="6886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このピークが測定できれば、中性子星のＥＯＳに強い制限</a:t>
            </a:r>
          </a:p>
        </p:txBody>
      </p:sp>
      <p:pic>
        <p:nvPicPr>
          <p:cNvPr id="56329" name="Picture 9" descr="%takaTeX&#10;\documentclass{jarticle}&#10;\usepackage{color}\pagestyle{empty}&#10;\begin{document}\LARGE\color{black}&#10;$$&#10;f_{peak}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268413"/>
            <a:ext cx="8477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0" name="Picture 10" descr="%takaTeX&#10;\documentclass{jarticle}&#10;\usepackage{color}\pagestyle{empty}&#10;\begin{document}\LARGE\color{black}&#10;$$&#10;\sqrt{M_{tot}/R^{3}}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437063"/>
            <a:ext cx="15128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1" name="Text Box 11"/>
          <p:cNvSpPr txBox="1">
            <a:spLocks noChangeArrowheads="1"/>
          </p:cNvSpPr>
          <p:nvPr/>
        </p:nvSpPr>
        <p:spPr bwMode="auto">
          <a:xfrm rot="20400000">
            <a:off x="1476375" y="1628775"/>
            <a:ext cx="1831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aLIGO,LCGT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 rot="20400000">
            <a:off x="1763713" y="2924175"/>
            <a:ext cx="541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ET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611188" y="6491288"/>
            <a:ext cx="396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See also Bauswein and Janka (2011)</a:t>
            </a:r>
          </a:p>
        </p:txBody>
      </p:sp>
      <p:pic>
        <p:nvPicPr>
          <p:cNvPr id="56334" name="Picture 14" descr="fp_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413" y="1341438"/>
            <a:ext cx="4319587" cy="3024187"/>
          </a:xfrm>
          <a:prstGeom prst="rect">
            <a:avLst/>
          </a:prstGeom>
          <a:noFill/>
        </p:spPr>
      </p:pic>
      <p:pic>
        <p:nvPicPr>
          <p:cNvPr id="56335" name="Picture 15" descr="%takaTeX&#10;\documentclass{jarticle}&#10;\usepackage{color}\pagestyle{empty}&#10;\begin{document}\LARGE\color{black}&#10;$$&#10;f_{peak}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420938"/>
            <a:ext cx="847725" cy="709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8259763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29/33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casA_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816100"/>
            <a:ext cx="5554663" cy="3773488"/>
          </a:xfrm>
          <a:prstGeom prst="rect">
            <a:avLst/>
          </a:prstGeom>
          <a:noFill/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Ｘ線で観た中性子星</a:t>
            </a:r>
          </a:p>
        </p:txBody>
      </p:sp>
      <p:pic>
        <p:nvPicPr>
          <p:cNvPr id="68612" name="Picture 4" descr="crab_vhand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16100"/>
            <a:ext cx="3744913" cy="3744913"/>
          </a:xfrm>
          <a:prstGeom prst="rect">
            <a:avLst/>
          </a:prstGeom>
          <a:noFill/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47675" y="1377950"/>
            <a:ext cx="731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かにパルサー　　　　　　　　　　　　　　　　</a:t>
            </a:r>
            <a:r>
              <a:rPr lang="en-US" altLang="ja-JP"/>
              <a:t>Cassiopeia A(</a:t>
            </a:r>
            <a:r>
              <a:rPr lang="ja-JP" altLang="en-US"/>
              <a:t>超新星残骸</a:t>
            </a:r>
            <a:r>
              <a:rPr lang="en-US" altLang="ja-JP"/>
              <a:t>)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8243888" y="6430963"/>
            <a:ext cx="728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3/33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algn="l"/>
            <a:r>
              <a:rPr lang="ja-JP" altLang="en-US" sz="4000"/>
              <a:t>潮汐力変形の効果</a:t>
            </a: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1547813" y="2708275"/>
            <a:ext cx="1676400" cy="2044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2268538" y="5661025"/>
            <a:ext cx="215900" cy="215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2268538" y="4795838"/>
            <a:ext cx="160337" cy="592137"/>
          </a:xfrm>
          <a:prstGeom prst="downArrow">
            <a:avLst>
              <a:gd name="adj1" fmla="val 50000"/>
              <a:gd name="adj2" fmla="val 9232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2268538" y="2708275"/>
            <a:ext cx="161925" cy="269875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 rot="1200000">
            <a:off x="3060700" y="3716338"/>
            <a:ext cx="168275" cy="436562"/>
          </a:xfrm>
          <a:prstGeom prst="downArrow">
            <a:avLst>
              <a:gd name="adj1" fmla="val 50000"/>
              <a:gd name="adj2" fmla="val 64858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 rot="20400000">
            <a:off x="1527175" y="3863975"/>
            <a:ext cx="200025" cy="358775"/>
          </a:xfrm>
          <a:prstGeom prst="downArrow">
            <a:avLst>
              <a:gd name="adj1" fmla="val 50000"/>
              <a:gd name="adj2" fmla="val 4484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1547813" y="3716338"/>
            <a:ext cx="161925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 flipH="1">
            <a:off x="3060700" y="3644900"/>
            <a:ext cx="161925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2268538" y="2563813"/>
            <a:ext cx="161925" cy="1619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 flipV="1">
            <a:off x="2268538" y="4724400"/>
            <a:ext cx="161925" cy="214313"/>
          </a:xfrm>
          <a:prstGeom prst="upArrow">
            <a:avLst>
              <a:gd name="adj1" fmla="val 50000"/>
              <a:gd name="adj2" fmla="val 3308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3060700" y="1771650"/>
            <a:ext cx="1512888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 b="1"/>
              <a:t>潮汐力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539750" y="1771650"/>
            <a:ext cx="2016125" cy="431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2400" b="1"/>
              <a:t>伴星の重力場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250825" y="1052513"/>
            <a:ext cx="1123950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連星系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3563938" y="4005263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潮汐のエネルギー</a:t>
            </a:r>
          </a:p>
          <a:p>
            <a:r>
              <a:rPr lang="ja-JP" altLang="en-US"/>
              <a:t>                ＝（四重極）＊（ポテンシャル</a:t>
            </a:r>
            <a:r>
              <a:rPr lang="en-US" altLang="ja-JP"/>
              <a:t>l=2</a:t>
            </a:r>
            <a:r>
              <a:rPr lang="ja-JP" altLang="en-US"/>
              <a:t>）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3492500" y="2349500"/>
            <a:ext cx="4606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質点の重力エネルギー</a:t>
            </a:r>
          </a:p>
          <a:p>
            <a:r>
              <a:rPr lang="ja-JP" altLang="en-US"/>
              <a:t>　　　　　　　＝（質量）＊（ポテンシャル</a:t>
            </a:r>
            <a:r>
              <a:rPr lang="en-US" altLang="ja-JP"/>
              <a:t>l=0</a:t>
            </a:r>
            <a:r>
              <a:rPr lang="ja-JP" altLang="en-US"/>
              <a:t>）</a:t>
            </a:r>
          </a:p>
        </p:txBody>
      </p:sp>
      <p:pic>
        <p:nvPicPr>
          <p:cNvPr id="58386" name="Picture 18" descr="%takaTeX&#10;\documentclass{jarticle}&#10;\usepackage{color}\pagestyle{empty}&#10;\begin{document}\LARGE\color{black}&#10;$$&#10;\propto \frac{1}{r}&#10;$$&#10;\end{document}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068638"/>
            <a:ext cx="5143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87" name="Picture 19" descr="%takaTeX&#10;\documentclass{jarticle}&#10;\usepackage{color}\pagestyle{empty}&#10;\begin{document}\LARGE\color{black}&#10;$$&#10;\propto \frac{1}{r^{3}}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508500"/>
            <a:ext cx="64452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88" name="Picture 20" descr="%takaTeX&#10;\documentclass{jarticle}&#10;\usepackage{color}\pagestyle{empty}&#10;\begin{document}\LARGE\color{black}&#10;$$&#10;\propto \frac{1}{r^{3}}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508500"/>
            <a:ext cx="64452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89" name="Picture 21" descr="%takaTeX&#10;\documentclass{jarticle}&#10;\usepackage{color}\pagestyle{empty}&#10;\begin{document}\LARGE\color{black}&#10;$$&#10;\propto \frac{1}{r^{6}}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5084763"/>
            <a:ext cx="6762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3419475" y="5949950"/>
            <a:ext cx="431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Leading </a:t>
            </a:r>
            <a:r>
              <a:rPr lang="ja-JP" altLang="en-US"/>
              <a:t>の</a:t>
            </a:r>
            <a:r>
              <a:rPr lang="en-US" altLang="ja-JP"/>
              <a:t>Newton</a:t>
            </a:r>
            <a:r>
              <a:rPr lang="ja-JP" altLang="en-US"/>
              <a:t>重力よりも５次高い</a:t>
            </a:r>
          </a:p>
          <a:p>
            <a:r>
              <a:rPr lang="ja-JP" altLang="en-US"/>
              <a:t>　⇒　潮汐力のＬｅａｄｉｎｇ </a:t>
            </a:r>
            <a:r>
              <a:rPr lang="en-US" altLang="ja-JP"/>
              <a:t>Order </a:t>
            </a:r>
            <a:r>
              <a:rPr lang="ja-JP" altLang="en-US"/>
              <a:t>は</a:t>
            </a:r>
            <a:r>
              <a:rPr lang="en-US" altLang="ja-JP"/>
              <a:t>5PN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30/33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en-US" altLang="ja-JP" sz="4000"/>
              <a:t>Tidal Deformation of NS</a:t>
            </a:r>
          </a:p>
        </p:txBody>
      </p:sp>
      <p:pic>
        <p:nvPicPr>
          <p:cNvPr id="60419" name="Picture 3" descr="%takaTeX&#10;\documentclass{jarticle}&#10;\usepackage{color}\pagestyle{empty}&#10;\begin{document}\LARGE\color{black}&#10;$$&#10;\frac{d \omega}{dt} = \frac{\dot{E}_{GW}}{dE/d\omega}&#10;$$&#10;\end{document}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700213"/>
            <a:ext cx="2303462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 descr="%takaTeX&#10;\documentclass{jarticle}&#10;\usepackage{color}\pagestyle{empty}&#10;\begin{document}\LARGE\color{black}&#10;$$&#10;\dot{E}_{GW} = -\frac{32}{5}\frac{c^{5}}{G}\left( \frac{\mu}{m} \right)^{2} \left(\frac{Gm}{c^{2}r} \right) (1 + PN +\frac{1}{5}&lt;\ddot{Q}_{ij}^{1}\ddot{Q}_{ij}^{1}&gt;+1\leftrightarrow 2)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924175"/>
            <a:ext cx="77771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8313" y="3789363"/>
            <a:ext cx="227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quasi-circular </a:t>
            </a:r>
            <a:r>
              <a:rPr lang="ja-JP" altLang="en-US"/>
              <a:t>近似</a:t>
            </a: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5076825" y="4076700"/>
            <a:ext cx="1800225" cy="11525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50825" y="5589588"/>
            <a:ext cx="8893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Point</a:t>
            </a:r>
          </a:p>
          <a:p>
            <a:r>
              <a:rPr lang="ja-JP" altLang="en-US"/>
              <a:t>・近距離で非常つよい引力⇒</a:t>
            </a:r>
            <a:r>
              <a:rPr lang="en-US" altLang="ja-JP"/>
              <a:t>tidal</a:t>
            </a:r>
            <a:r>
              <a:rPr lang="ja-JP" altLang="en-US"/>
              <a:t>によって</a:t>
            </a:r>
            <a:r>
              <a:rPr lang="en-US" altLang="ja-JP"/>
              <a:t>ISCO</a:t>
            </a:r>
            <a:r>
              <a:rPr lang="ja-JP" altLang="en-US"/>
              <a:t>が外へ </a:t>
            </a:r>
            <a:r>
              <a:rPr lang="en-US" altLang="ja-JP"/>
              <a:t>(Lai, Rasio, and Shapiro)</a:t>
            </a:r>
          </a:p>
          <a:p>
            <a:r>
              <a:rPr lang="ja-JP" altLang="en-US"/>
              <a:t>・</a:t>
            </a:r>
            <a:r>
              <a:rPr lang="en-US" altLang="ja-JP"/>
              <a:t>tidal</a:t>
            </a:r>
            <a:r>
              <a:rPr lang="ja-JP" altLang="en-US"/>
              <a:t>の</a:t>
            </a:r>
            <a:r>
              <a:rPr lang="en-US" altLang="ja-JP"/>
              <a:t>leading </a:t>
            </a:r>
            <a:r>
              <a:rPr lang="ja-JP" altLang="en-US"/>
              <a:t>は１パラメータ</a:t>
            </a:r>
            <a:r>
              <a:rPr lang="en-US" altLang="ja-JP"/>
              <a:t>λ~10000</a:t>
            </a:r>
            <a:r>
              <a:rPr lang="ja-JP" altLang="en-US"/>
              <a:t>で特徴づけられる</a:t>
            </a:r>
          </a:p>
        </p:txBody>
      </p:sp>
      <p:pic>
        <p:nvPicPr>
          <p:cNvPr id="60424" name="Picture 8" descr="%takaTeX&#10;\documentclass{jarticle}&#10;\usepackage{color}\pagestyle{empty}&#10;\begin{document}\LARGE\color{black}&#10;$$&#10;E_{eq} = \frac{1}{2}\frac{Gm\mu}{r} \left( 1 + PN - \frac{\lambda}{r^{5}} (tidal) \right)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292600"/>
            <a:ext cx="53292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468313" y="1412875"/>
            <a:ext cx="8207375" cy="41036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7C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755650" y="1182688"/>
            <a:ext cx="19621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連星の軌道進化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31/33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333375"/>
            <a:ext cx="4700587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/>
            <a:r>
              <a:rPr lang="en-US" altLang="ja-JP" sz="3600"/>
              <a:t>Early Inspiral </a:t>
            </a:r>
            <a:r>
              <a:rPr lang="ja-JP" altLang="en-US" sz="3600"/>
              <a:t>で潮汐変形を、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59175"/>
            <a:ext cx="4392613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211638" y="3213100"/>
            <a:ext cx="4340225" cy="488950"/>
          </a:xfrm>
          <a:prstGeom prst="rect">
            <a:avLst/>
          </a:prstGeom>
          <a:solidFill>
            <a:schemeClr val="bg1"/>
          </a:solidFill>
          <a:ln w="3175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EOS</a:t>
            </a:r>
            <a:r>
              <a:rPr lang="ja-JP" altLang="en-US" sz="2400"/>
              <a:t>毎の潮汐変形率</a:t>
            </a:r>
            <a:r>
              <a:rPr lang="en-US" altLang="ja-JP" sz="2400"/>
              <a:t>(f&lt;450Hz)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11188" y="1077913"/>
            <a:ext cx="40020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f&lt;450Hz</a:t>
            </a:r>
            <a:r>
              <a:rPr lang="en-US" altLang="ja-JP"/>
              <a:t>  early inspiral</a:t>
            </a:r>
            <a:r>
              <a:rPr lang="ja-JP" altLang="en-US"/>
              <a:t>における、</a:t>
            </a:r>
          </a:p>
          <a:p>
            <a:r>
              <a:rPr lang="en-US" altLang="ja-JP"/>
              <a:t>Post-Newton</a:t>
            </a:r>
            <a:r>
              <a:rPr lang="ja-JP" altLang="en-US"/>
              <a:t>計算で</a:t>
            </a:r>
          </a:p>
          <a:p>
            <a:r>
              <a:rPr lang="ja-JP" altLang="en-US"/>
              <a:t>潮汐の効果が積もった  ⇒</a:t>
            </a:r>
          </a:p>
          <a:p>
            <a:endParaRPr lang="en-US" altLang="ja-JP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55650" y="3933825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f &gt; 450Hz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68313" y="4437063"/>
            <a:ext cx="38195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潮汐変形の効果が強い。</a:t>
            </a:r>
          </a:p>
          <a:p>
            <a:r>
              <a:rPr lang="ja-JP" altLang="en-US"/>
              <a:t>摂動計算の適用内かわからない。</a:t>
            </a:r>
          </a:p>
          <a:p>
            <a:r>
              <a:rPr lang="ja-JP" altLang="en-US"/>
              <a:t>⇒現在、数値相対論による、</a:t>
            </a:r>
          </a:p>
          <a:p>
            <a:r>
              <a:rPr lang="en-US" altLang="ja-JP"/>
              <a:t>Inspiral</a:t>
            </a:r>
            <a:r>
              <a:rPr lang="ja-JP" altLang="en-US"/>
              <a:t>の最終段階の潮汐力の</a:t>
            </a:r>
          </a:p>
          <a:p>
            <a:r>
              <a:rPr lang="ja-JP" altLang="en-US"/>
              <a:t>効果が研究されている。</a:t>
            </a:r>
          </a:p>
          <a:p>
            <a:r>
              <a:rPr lang="en-US" altLang="ja-JP"/>
              <a:t>(Biotti et al. 2011</a:t>
            </a:r>
          </a:p>
          <a:p>
            <a:r>
              <a:rPr lang="en-US" altLang="ja-JP"/>
              <a:t>Hotokezaka et al. in prep.)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900113" y="2133600"/>
            <a:ext cx="301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Hinderer et al. 2010</a:t>
            </a:r>
          </a:p>
          <a:p>
            <a:r>
              <a:rPr lang="en-US" altLang="ja-JP" sz="1800"/>
              <a:t>Flanagan and Hindere 2009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03213" y="3495675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Future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32/33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/>
              <a:t>連星中性子星からの重力波⇒ＥＯＳのまとめ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ＨＭＮＳからの重力波の有無</a:t>
            </a:r>
          </a:p>
          <a:p>
            <a:pPr>
              <a:buFontTx/>
              <a:buNone/>
            </a:pPr>
            <a:r>
              <a:rPr lang="ja-JP" altLang="en-US"/>
              <a:t>　　　　　　⇒中性子星の最大質量に制限</a:t>
            </a:r>
          </a:p>
          <a:p>
            <a:pPr>
              <a:buFontTx/>
              <a:buNone/>
            </a:pPr>
            <a:endParaRPr lang="ja-JP" altLang="en-US" sz="1600"/>
          </a:p>
          <a:p>
            <a:r>
              <a:rPr lang="ja-JP" altLang="en-US"/>
              <a:t>ＨＭＮＳの回転周波数の値</a:t>
            </a:r>
          </a:p>
          <a:p>
            <a:pPr>
              <a:buFontTx/>
              <a:buNone/>
            </a:pPr>
            <a:r>
              <a:rPr lang="ja-JP" altLang="en-US"/>
              <a:t>　　　　　　⇒中性子星の半径を測定</a:t>
            </a:r>
          </a:p>
          <a:p>
            <a:pPr>
              <a:buFontTx/>
              <a:buNone/>
            </a:pPr>
            <a:endParaRPr lang="ja-JP" altLang="en-US" sz="1200"/>
          </a:p>
          <a:p>
            <a:r>
              <a:rPr lang="en-US" altLang="ja-JP"/>
              <a:t>Late inspiral</a:t>
            </a:r>
            <a:r>
              <a:rPr lang="ja-JP" altLang="en-US"/>
              <a:t>のからの重力波</a:t>
            </a:r>
          </a:p>
          <a:p>
            <a:pPr>
              <a:buFontTx/>
              <a:buNone/>
            </a:pPr>
            <a:r>
              <a:rPr lang="ja-JP" altLang="en-US"/>
              <a:t>　　　　　　⇒中性子星の潮汐変形率を測定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11188" y="5876925"/>
            <a:ext cx="7581900" cy="720725"/>
          </a:xfrm>
          <a:prstGeom prst="rect">
            <a:avLst/>
          </a:prstGeom>
          <a:noFill/>
          <a:ln w="1905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連星中性子星合体からの重力波観測は、高密度物質を理解する上で</a:t>
            </a:r>
          </a:p>
          <a:p>
            <a:r>
              <a:rPr lang="ja-JP" altLang="en-US"/>
              <a:t>とても重要に成り得る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8243888" y="6430963"/>
            <a:ext cx="884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33/33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/>
              <a:t>Population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971550" y="2133600"/>
            <a:ext cx="0" cy="3382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971550" y="5516563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9223" name="Picture 7" descr="%takaTeX&#10;\documentclass{jarticle}&#10;\usepackage{color}\pagestyle{empty}&#10;\begin{document}\LARGE\color{black}&#10;$$&#10;M&#10;$$&#10;\end{document}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5661025"/>
            <a:ext cx="2349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 descr="%takaTeX&#10;\documentclass{jarticle}&#10;\usepackage{color}\pagestyle{empty}&#10;\begin{document}\LARGE\color{black}&#10;$$&#10;\frac{dN}{dM}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412875"/>
            <a:ext cx="365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619250" y="2708275"/>
            <a:ext cx="1657350" cy="25923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9226" name="Picture 10" descr="%takaTeX&#10;\documentclass{jarticle}&#10;\usepackage{color}\pagestyle{empty}&#10;\begin{document}\LARGE\color{black}&#10;$$&#10;\propto M^{-2.35}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933825"/>
            <a:ext cx="8620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1116013" y="2708275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619250" y="2781300"/>
            <a:ext cx="0" cy="27352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9232" name="Picture 16" descr="%takaTeX&#10;\documentclass{jarticle}&#10;\usepackage{color}\pagestyle{empty}&#10;\begin{document}\LARGE\color{black}&#10;$$&#10;1M_{\odot}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5589588"/>
            <a:ext cx="4175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124075" y="3500438"/>
            <a:ext cx="0" cy="201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627313" y="4292600"/>
            <a:ext cx="0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124075" y="48688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NS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627313" y="48688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BH</a:t>
            </a:r>
          </a:p>
        </p:txBody>
      </p:sp>
      <p:pic>
        <p:nvPicPr>
          <p:cNvPr id="9237" name="Picture 21" descr="%takaTeX&#10;\documentclass{jarticle}&#10;\usepackage{color}\pagestyle{empty}&#10;\begin{document}\LARGE\color{black}&#10;$$&#10;8M_{\odot}&#10;$$&#10;\end{document}&#10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5589588"/>
            <a:ext cx="431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8" name="Picture 22" descr="%takaTeX&#10;\documentclass{jarticle}&#10;\usepackage{color}\pagestyle{empty}&#10;\begin{document}\LARGE\color{black}&#10;$$&#10;30M_{\odot}&#10;$$&#10;\end{document}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5589588"/>
            <a:ext cx="5349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24388" y="1911350"/>
            <a:ext cx="36417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星の</a:t>
            </a:r>
            <a:r>
              <a:rPr lang="en-US" altLang="ja-JP"/>
              <a:t>Initial Mass Function</a:t>
            </a:r>
            <a:r>
              <a:rPr lang="ja-JP" altLang="en-US"/>
              <a:t>は、</a:t>
            </a:r>
          </a:p>
          <a:p>
            <a:r>
              <a:rPr lang="ja-JP" altLang="en-US"/>
              <a:t>太陽質量以上で傾きがきつい。</a:t>
            </a:r>
          </a:p>
          <a:p>
            <a:r>
              <a:rPr lang="ja-JP" altLang="en-US"/>
              <a:t>⇒</a:t>
            </a:r>
            <a:r>
              <a:rPr lang="en-US" altLang="ja-JP"/>
              <a:t>galactic Birth rate(1/yr)</a:t>
            </a:r>
          </a:p>
          <a:p>
            <a:endParaRPr lang="en-US" altLang="ja-JP" sz="1200"/>
          </a:p>
          <a:p>
            <a:r>
              <a:rPr lang="en-US" altLang="ja-JP"/>
              <a:t> WD       NS         BH</a:t>
            </a:r>
          </a:p>
          <a:p>
            <a:r>
              <a:rPr lang="en-US" altLang="ja-JP"/>
              <a:t>0.16     0.021    0.0085</a:t>
            </a:r>
          </a:p>
          <a:p>
            <a:r>
              <a:rPr lang="en-US" altLang="ja-JP"/>
              <a:t>※</a:t>
            </a:r>
            <a:r>
              <a:rPr lang="ja-JP" altLang="en-US"/>
              <a:t>超新星爆発は</a:t>
            </a:r>
            <a:r>
              <a:rPr lang="en-US" altLang="ja-JP"/>
              <a:t>50</a:t>
            </a:r>
            <a:r>
              <a:rPr lang="ja-JP" altLang="en-US"/>
              <a:t>年に</a:t>
            </a:r>
            <a:r>
              <a:rPr lang="en-US" altLang="ja-JP"/>
              <a:t>1</a:t>
            </a:r>
            <a:r>
              <a:rPr lang="ja-JP" altLang="en-US"/>
              <a:t>回程度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547813" y="4868863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WD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873125" y="1147763"/>
            <a:ext cx="5329238" cy="511175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1233488" y="1509713"/>
            <a:ext cx="4535487" cy="4391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1736725" y="2093913"/>
            <a:ext cx="3455988" cy="331311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2601913" y="2876550"/>
            <a:ext cx="1727200" cy="1800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673350" y="1676400"/>
            <a:ext cx="1568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Inner Crust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673350" y="2333625"/>
            <a:ext cx="1568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Outer Core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751138" y="3092450"/>
            <a:ext cx="15065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Inner Core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601913" y="1173163"/>
            <a:ext cx="16303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Outer Crust</a:t>
            </a: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6489700" y="1149350"/>
            <a:ext cx="0" cy="280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516688" y="2205038"/>
            <a:ext cx="2682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半径</a:t>
            </a:r>
          </a:p>
          <a:p>
            <a:r>
              <a:rPr lang="en-US" altLang="ja-JP" sz="2400"/>
              <a:t>10~15km</a:t>
            </a:r>
          </a:p>
          <a:p>
            <a:r>
              <a:rPr lang="ja-JP" altLang="en-US"/>
              <a:t>（シュバルツシルト半径</a:t>
            </a:r>
          </a:p>
          <a:p>
            <a:r>
              <a:rPr lang="ja-JP" altLang="en-US"/>
              <a:t>　　　　　　の約３～４倍）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588125" y="836613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質量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673350" y="765175"/>
            <a:ext cx="16922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Atmosphere</a:t>
            </a:r>
          </a:p>
        </p:txBody>
      </p:sp>
      <p:pic>
        <p:nvPicPr>
          <p:cNvPr id="70670" name="Picture 14" descr="%takaTeX&#10;\documentclass{jarticle}&#10;\usepackage{color}\pagestyle{empty}&#10;\begin{document}\LARGE\color{black}&#10;$$&#10;\rho_{0}&#10;$$&#10;\end{document}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3381375"/>
            <a:ext cx="3508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1" name="Picture 15" descr="%takaTeX&#10;\documentclass{jarticle}&#10;\usepackage{color}\pagestyle{empty}&#10;\begin{document}\LARGE\color{black}&#10;$$&#10;3\sim 7\rho_{0}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3713" y="3452813"/>
            <a:ext cx="9906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2" name="Picture 16" descr="%takaTeX&#10;\documentclass{jarticle}&#10;\usepackage{color}\pagestyle{empty}&#10;\begin{document}\LARGE\color{black}&#10;$$&#10;\rm{H}\sim^{56}\rm{Fe}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7813" y="6332538"/>
            <a:ext cx="1265237" cy="32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0673" name="Picture 17" descr="%takaTeX&#10;\documentclass{jarticle}&#10;\usepackage{color}\pagestyle{empty}&#10;\begin{document}\LARGE\color{black}&#10;$$&#10;\rm{nuclei} + e^{-}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4788" y="5900738"/>
            <a:ext cx="156845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0674" name="Picture 18" descr="%takaTeX&#10;\documentclass{jarticle}&#10;\usepackage{color}\pagestyle{empty}&#10;\begin{document}\LARGE\color{black}&#10;$$&#10;\rm{nuclei} + e^{-} + \rm{n}&#10;$$&#10;\end{document}&#10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6013" y="5468938"/>
            <a:ext cx="2160587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0675" name="Picture 19" descr="%takaTeX&#10;\documentclass{jarticle}&#10;\usepackage{color}\pagestyle{empty}&#10;\begin{document}\LARGE\color{black}&#10;$$&#10;\rm{n,p,e^{-}}&#10;$$&#10;\end{document}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0688" y="4821238"/>
            <a:ext cx="1081087" cy="31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0676" name="Picture 20" descr="%takaTeX&#10;\documentclass{jarticle}&#10;\usepackage{color}\pagestyle{empty}&#10;\begin{document}\LARGE\color{black}&#10;$$&#10;\rm{n,p,e^{-},\Lambda}...&#10;$$&#10;\end{document}&#10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4788" y="3884613"/>
            <a:ext cx="1584325" cy="31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0677" name="Picture 21" descr="%takaTeX&#10;\documentclass{jarticle}&#10;\usepackage{color}\pagestyle{empty}&#10;\begin{document}\LARGE\color{black}&#10;$$&#10;\rm{or}&#10;$$&#10;\end{document}&#10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33713" y="4316413"/>
            <a:ext cx="287337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0678" name="Picture 22" descr="%takaTeX&#10;\documentclass{jarticle}&#10;\usepackage{color}\pagestyle{empty}&#10;\begin{document}\LARGE\color{black}&#10;$$&#10;\rm{quark}&#10;$$&#10;\end{document}&#10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94075" y="4244975"/>
            <a:ext cx="749300" cy="301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0679" name="Picture 23" descr="%takaTeX&#10;\documentclass{jarticle}&#10;\usepackage{color}\pagestyle{empty}&#10;\begin{document}\LARGE\color{black}&#10;$$&#10;M\sim 1.4M_{\odot}&#10;$$&#10;\end{document}&#10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7050" y="1341438"/>
            <a:ext cx="16557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80" name="Picture 24" descr="%takaTeX&#10;\documentclass{jarticle}&#10;\usepackage{color}\pagestyle{empty}&#10;\begin{document}\LARGE\color{black}&#10;$$&#10;\simeq 3\times 10^{33} g&#10;$$&#10;\end{document}&#10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850" y="1700213"/>
            <a:ext cx="1584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250825" y="188913"/>
            <a:ext cx="302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/>
              <a:t>中性子星の概要</a:t>
            </a: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8243888" y="6430963"/>
            <a:ext cx="728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4/33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302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3200"/>
              <a:t>中性子星の理論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87450" y="836613"/>
            <a:ext cx="5727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天体の形状</a:t>
            </a:r>
          </a:p>
          <a:p>
            <a:r>
              <a:rPr lang="ja-JP" altLang="en-US" sz="2400"/>
              <a:t>⇒流体方程式の静水圧平衡解として求まる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00113" y="981075"/>
            <a:ext cx="107950" cy="107950"/>
          </a:xfrm>
          <a:prstGeom prst="ellipse">
            <a:avLst/>
          </a:prstGeom>
          <a:solidFill>
            <a:srgbClr val="FF9966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258888" y="1989138"/>
            <a:ext cx="107950" cy="107950"/>
          </a:xfrm>
          <a:prstGeom prst="ellipse">
            <a:avLst/>
          </a:prstGeom>
          <a:solidFill>
            <a:srgbClr val="FF9966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00200" y="1773238"/>
            <a:ext cx="475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中性子星の形状（強重力）</a:t>
            </a:r>
          </a:p>
          <a:p>
            <a:r>
              <a:rPr lang="ja-JP" altLang="en-US" sz="2400"/>
              <a:t>⇒一般相対論的流体の静水圧平衡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476375" y="3860800"/>
            <a:ext cx="5068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２、</a:t>
            </a:r>
            <a:r>
              <a:rPr lang="en-US" altLang="ja-JP" sz="2200"/>
              <a:t>Tolman-Volkoff-Oppenheimer</a:t>
            </a:r>
            <a:r>
              <a:rPr lang="ja-JP" altLang="en-US" sz="2200"/>
              <a:t>方程式</a:t>
            </a:r>
          </a:p>
          <a:p>
            <a:r>
              <a:rPr lang="ja-JP" altLang="en-US" sz="2200"/>
              <a:t>　　（ｒ方向の力の釣り合い）</a:t>
            </a:r>
          </a:p>
        </p:txBody>
      </p:sp>
      <p:pic>
        <p:nvPicPr>
          <p:cNvPr id="11272" name="Picture 8" descr="%takaTeX&#10;\documentclass{jarticle}&#10;\usepackage{color}\pagestyle{empty}&#10;\begin{document}\LARGE\color{black}&#10;$$&#10;\frac{dP}{dr}=-(\epsilon+P)\frac{(m+4\pi r^{3}P)}{r^{2}(1-2m/r)}&#10;$$&#10;\end{document}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689475"/>
            <a:ext cx="33115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 descr="%takaTeX&#10;\documentclass{jarticle}&#10;\usepackage{color}\pagestyle{empty}&#10;\begin{document}\LARGE\color{black}&#10;$$&#10;\frac{dm}{dr}=4\pi r^{2}\epsilon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3141663"/>
            <a:ext cx="15113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476375" y="2636838"/>
            <a:ext cx="22367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１、質量保存の式</a:t>
            </a:r>
          </a:p>
        </p:txBody>
      </p:sp>
      <p:pic>
        <p:nvPicPr>
          <p:cNvPr id="11275" name="Picture 11" descr="%takaTeX&#10;\documentclass{jarticle}&#10;\usepackage{color}\pagestyle{empty}&#10;\begin{document}\LARGE\color{black}&#10;$$&#10;m(r)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2852738"/>
            <a:ext cx="6477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 descr="%takaTeX&#10;\documentclass{jarticle}&#10;\usepackage{color}\pagestyle{empty}&#10;\begin{document}\LARGE\color{black}&#10;$$&#10;\epsilon(r)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988" y="3357563"/>
            <a:ext cx="5032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 descr="%takaTeX&#10;\documentclass{jarticle}&#10;\usepackage{color}\pagestyle{empty}&#10;\begin{document}\LARGE\color{black}&#10;$$&#10;P(r)&#10;$$&#10;\end{document}&#10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4905375"/>
            <a:ext cx="5032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429375" y="2852738"/>
            <a:ext cx="271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0~r</a:t>
            </a:r>
            <a:r>
              <a:rPr lang="ja-JP" altLang="en-US"/>
              <a:t>までに含まれる質量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516688" y="3357563"/>
            <a:ext cx="189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エネルギー密度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659563" y="48339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圧力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476375" y="5549900"/>
            <a:ext cx="5124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３、状態方程式（</a:t>
            </a:r>
            <a:r>
              <a:rPr lang="en-US" altLang="ja-JP" sz="2200"/>
              <a:t>EOS</a:t>
            </a:r>
            <a:r>
              <a:rPr lang="ja-JP" altLang="en-US" sz="2200"/>
              <a:t>、核物理から決まる）</a:t>
            </a:r>
          </a:p>
        </p:txBody>
      </p:sp>
      <p:pic>
        <p:nvPicPr>
          <p:cNvPr id="11282" name="Picture 18" descr="%takaTeX&#10;\documentclass{jarticle}&#10;\usepackage{color}\pagestyle{empty}&#10;\begin{document}\LARGE\color{black}&#10;$$&#10;P=P(\epsilon,s)&#10;$$&#10;\end{document}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610235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3" name="Picture 19" descr="%takaTeX&#10;\documentclass{jarticle}&#10;\usepackage{color}\pagestyle{empty}&#10;\begin{document}\LARGE\color{black}&#10;$$&#10;P=P(\epsilon)&#10;$$&#10;\end{document}&#10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5025" y="6102350"/>
            <a:ext cx="10795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3563938" y="6246813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1285" name="Picture 21" descr="%takaTeX&#10;\documentclass{jarticle}&#10;\usepackage{color}\pagestyle{empty}&#10;\begin{document}\LARGE\color{black}&#10;$$&#10;T\rightarrow 0&#10;$$&#10;\end{document}&#10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938" y="6357938"/>
            <a:ext cx="86518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4570413" y="6021388"/>
            <a:ext cx="1296987" cy="431800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6516688" y="5229225"/>
            <a:ext cx="2484437" cy="1368425"/>
          </a:xfrm>
          <a:prstGeom prst="wedgeRectCallout">
            <a:avLst>
              <a:gd name="adj1" fmla="val -76389"/>
              <a:gd name="adj2" fmla="val 30625"/>
            </a:avLst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ja-JP" altLang="en-US" sz="2400"/>
              <a:t>この状態方程式が中性子星の</a:t>
            </a:r>
          </a:p>
          <a:p>
            <a:pPr algn="ctr"/>
            <a:r>
              <a:rPr lang="ja-JP" altLang="en-US" sz="2400"/>
              <a:t>素顔を決める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8243888" y="6430963"/>
            <a:ext cx="728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5/33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animBg="1"/>
      <p:bldP spid="112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9" name="Oval 37"/>
          <p:cNvSpPr>
            <a:spLocks noChangeArrowheads="1"/>
          </p:cNvSpPr>
          <p:nvPr/>
        </p:nvSpPr>
        <p:spPr bwMode="auto">
          <a:xfrm>
            <a:off x="1763713" y="2636838"/>
            <a:ext cx="288925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原子核・核物質の物理</a:t>
            </a:r>
          </a:p>
        </p:txBody>
      </p:sp>
      <p:grpSp>
        <p:nvGrpSpPr>
          <p:cNvPr id="33811" name="Group 19"/>
          <p:cNvGrpSpPr>
            <a:grpSpLocks/>
          </p:cNvGrpSpPr>
          <p:nvPr/>
        </p:nvGrpSpPr>
        <p:grpSpPr bwMode="auto">
          <a:xfrm>
            <a:off x="1154113" y="1916113"/>
            <a:ext cx="1081087" cy="1081087"/>
            <a:chOff x="1156" y="1933"/>
            <a:chExt cx="681" cy="681"/>
          </a:xfrm>
        </p:grpSpPr>
        <p:sp>
          <p:nvSpPr>
            <p:cNvPr id="33810" name="Oval 18"/>
            <p:cNvSpPr>
              <a:spLocks noChangeArrowheads="1"/>
            </p:cNvSpPr>
            <p:nvPr/>
          </p:nvSpPr>
          <p:spPr bwMode="auto">
            <a:xfrm>
              <a:off x="1338" y="2387"/>
              <a:ext cx="227" cy="22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2" name="Oval 10"/>
            <p:cNvSpPr>
              <a:spLocks noChangeArrowheads="1"/>
            </p:cNvSpPr>
            <p:nvPr/>
          </p:nvSpPr>
          <p:spPr bwMode="auto">
            <a:xfrm>
              <a:off x="1610" y="2251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9" name="Oval 17"/>
            <p:cNvSpPr>
              <a:spLocks noChangeArrowheads="1"/>
            </p:cNvSpPr>
            <p:nvPr/>
          </p:nvSpPr>
          <p:spPr bwMode="auto">
            <a:xfrm>
              <a:off x="1610" y="2069"/>
              <a:ext cx="227" cy="22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8" name="Oval 16"/>
            <p:cNvSpPr>
              <a:spLocks noChangeArrowheads="1"/>
            </p:cNvSpPr>
            <p:nvPr/>
          </p:nvSpPr>
          <p:spPr bwMode="auto">
            <a:xfrm>
              <a:off x="1474" y="2296"/>
              <a:ext cx="227" cy="22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7" name="Oval 15"/>
            <p:cNvSpPr>
              <a:spLocks noChangeArrowheads="1"/>
            </p:cNvSpPr>
            <p:nvPr/>
          </p:nvSpPr>
          <p:spPr bwMode="auto">
            <a:xfrm>
              <a:off x="1429" y="1933"/>
              <a:ext cx="227" cy="22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6" name="Oval 14"/>
            <p:cNvSpPr>
              <a:spLocks noChangeArrowheads="1"/>
            </p:cNvSpPr>
            <p:nvPr/>
          </p:nvSpPr>
          <p:spPr bwMode="auto">
            <a:xfrm>
              <a:off x="1247" y="1979"/>
              <a:ext cx="227" cy="22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797" name="Oval 5"/>
            <p:cNvSpPr>
              <a:spLocks noChangeArrowheads="1"/>
            </p:cNvSpPr>
            <p:nvPr/>
          </p:nvSpPr>
          <p:spPr bwMode="auto">
            <a:xfrm>
              <a:off x="1156" y="2160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798" name="Oval 6"/>
            <p:cNvSpPr>
              <a:spLocks noChangeArrowheads="1"/>
            </p:cNvSpPr>
            <p:nvPr/>
          </p:nvSpPr>
          <p:spPr bwMode="auto">
            <a:xfrm>
              <a:off x="1338" y="2024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799" name="Oval 7"/>
            <p:cNvSpPr>
              <a:spLocks noChangeArrowheads="1"/>
            </p:cNvSpPr>
            <p:nvPr/>
          </p:nvSpPr>
          <p:spPr bwMode="auto">
            <a:xfrm>
              <a:off x="1474" y="2024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0" name="Oval 8"/>
            <p:cNvSpPr>
              <a:spLocks noChangeArrowheads="1"/>
            </p:cNvSpPr>
            <p:nvPr/>
          </p:nvSpPr>
          <p:spPr bwMode="auto">
            <a:xfrm>
              <a:off x="1565" y="2160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1" name="Oval 9"/>
            <p:cNvSpPr>
              <a:spLocks noChangeArrowheads="1"/>
            </p:cNvSpPr>
            <p:nvPr/>
          </p:nvSpPr>
          <p:spPr bwMode="auto">
            <a:xfrm>
              <a:off x="1292" y="2296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5" name="Oval 13"/>
            <p:cNvSpPr>
              <a:spLocks noChangeArrowheads="1"/>
            </p:cNvSpPr>
            <p:nvPr/>
          </p:nvSpPr>
          <p:spPr bwMode="auto">
            <a:xfrm>
              <a:off x="1383" y="2160"/>
              <a:ext cx="227" cy="22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135063" y="3192463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原子核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68313" y="3716338"/>
            <a:ext cx="28114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重要な性質</a:t>
            </a:r>
          </a:p>
          <a:p>
            <a:r>
              <a:rPr lang="ja-JP" altLang="en-US"/>
              <a:t>１、密度は一定（飽和性）</a:t>
            </a:r>
          </a:p>
          <a:p>
            <a:r>
              <a:rPr lang="ja-JP" altLang="en-US"/>
              <a:t>２、核力で束縛</a:t>
            </a:r>
          </a:p>
          <a:p>
            <a:r>
              <a:rPr lang="ja-JP" altLang="en-US"/>
              <a:t>３、クーロン力で反発</a:t>
            </a:r>
          </a:p>
          <a:p>
            <a:r>
              <a:rPr lang="ja-JP" altLang="en-US"/>
              <a:t>（鉄付近が最も安定）</a:t>
            </a:r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2843213" y="1844675"/>
            <a:ext cx="287337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2843213" y="2420938"/>
            <a:ext cx="287337" cy="3603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3275013" y="1773238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陽子</a:t>
            </a:r>
          </a:p>
          <a:p>
            <a:endParaRPr lang="ja-JP" altLang="en-US"/>
          </a:p>
          <a:p>
            <a:r>
              <a:rPr lang="ja-JP" altLang="en-US"/>
              <a:t>中性子</a:t>
            </a:r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V="1">
            <a:off x="5292725" y="1844675"/>
            <a:ext cx="0" cy="2160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292725" y="3644900"/>
            <a:ext cx="1655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5435600" y="1989138"/>
            <a:ext cx="1800225" cy="2268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1225"/>
              </a:cxn>
              <a:cxn ang="0">
                <a:pos x="409" y="1225"/>
              </a:cxn>
              <a:cxn ang="0">
                <a:pos x="681" y="1134"/>
              </a:cxn>
              <a:cxn ang="0">
                <a:pos x="1134" y="1043"/>
              </a:cxn>
            </a:cxnLst>
            <a:rect l="0" t="0" r="r" b="b"/>
            <a:pathLst>
              <a:path w="1134" h="1429">
                <a:moveTo>
                  <a:pt x="0" y="0"/>
                </a:moveTo>
                <a:cubicBezTo>
                  <a:pt x="11" y="510"/>
                  <a:pt x="23" y="1021"/>
                  <a:pt x="91" y="1225"/>
                </a:cubicBezTo>
                <a:cubicBezTo>
                  <a:pt x="159" y="1429"/>
                  <a:pt x="311" y="1240"/>
                  <a:pt x="409" y="1225"/>
                </a:cubicBezTo>
                <a:cubicBezTo>
                  <a:pt x="507" y="1210"/>
                  <a:pt x="560" y="1164"/>
                  <a:pt x="681" y="1134"/>
                </a:cubicBezTo>
                <a:cubicBezTo>
                  <a:pt x="802" y="1104"/>
                  <a:pt x="968" y="1073"/>
                  <a:pt x="1134" y="10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4932363" y="1484313"/>
            <a:ext cx="2320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核子間ポテンシャル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5416550" y="218440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強い斥力芯</a:t>
            </a: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6064250" y="3913188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有限レンジの引力</a:t>
            </a: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6804025" y="3284538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r</a:t>
            </a: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 flipV="1">
            <a:off x="5724525" y="414972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5219700" y="4437063"/>
            <a:ext cx="3549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互いの距離がここになる程度の</a:t>
            </a:r>
          </a:p>
          <a:p>
            <a:r>
              <a:rPr lang="ja-JP" altLang="en-US"/>
              <a:t>密度で飽和する。</a:t>
            </a:r>
          </a:p>
          <a:p>
            <a:r>
              <a:rPr lang="ja-JP" altLang="en-US"/>
              <a:t>⇒引力と縮退圧が釣り合う</a:t>
            </a:r>
          </a:p>
        </p:txBody>
      </p:sp>
      <p:sp>
        <p:nvSpPr>
          <p:cNvPr id="33830" name="Oval 38"/>
          <p:cNvSpPr>
            <a:spLocks noChangeArrowheads="1"/>
          </p:cNvSpPr>
          <p:nvPr/>
        </p:nvSpPr>
        <p:spPr bwMode="auto">
          <a:xfrm>
            <a:off x="2843213" y="2997200"/>
            <a:ext cx="288925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3327400" y="2905125"/>
            <a:ext cx="1890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ハイペロン</a:t>
            </a:r>
          </a:p>
          <a:p>
            <a:r>
              <a:rPr lang="ja-JP" altLang="en-US"/>
              <a:t>（ストレンジ</a:t>
            </a:r>
          </a:p>
          <a:p>
            <a:r>
              <a:rPr lang="ja-JP" altLang="en-US"/>
              <a:t>クォークを含む）</a:t>
            </a: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827088" y="5949950"/>
            <a:ext cx="7399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核子数を膨大に増やせば、重力によって束縛する中性子星ができる</a:t>
            </a: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8243888" y="6430963"/>
            <a:ext cx="728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6/33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9" grpId="0" animBg="1"/>
      <p:bldP spid="33830" grpId="0" animBg="1"/>
      <p:bldP spid="338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/>
              <a:t>核物質の理論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1187450" y="1989138"/>
            <a:ext cx="0" cy="3600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187450" y="4870450"/>
            <a:ext cx="2520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187450" y="3284538"/>
            <a:ext cx="2952750" cy="2232025"/>
          </a:xfrm>
          <a:custGeom>
            <a:avLst/>
            <a:gdLst/>
            <a:ahLst/>
            <a:cxnLst>
              <a:cxn ang="0">
                <a:pos x="0" y="998"/>
              </a:cxn>
              <a:cxn ang="0">
                <a:pos x="454" y="1361"/>
              </a:cxn>
              <a:cxn ang="0">
                <a:pos x="1315" y="726"/>
              </a:cxn>
              <a:cxn ang="0">
                <a:pos x="1860" y="0"/>
              </a:cxn>
            </a:cxnLst>
            <a:rect l="0" t="0" r="r" b="b"/>
            <a:pathLst>
              <a:path w="1860" h="1406">
                <a:moveTo>
                  <a:pt x="0" y="998"/>
                </a:moveTo>
                <a:cubicBezTo>
                  <a:pt x="117" y="1202"/>
                  <a:pt x="235" y="1406"/>
                  <a:pt x="454" y="1361"/>
                </a:cubicBezTo>
                <a:cubicBezTo>
                  <a:pt x="673" y="1316"/>
                  <a:pt x="1081" y="953"/>
                  <a:pt x="1315" y="726"/>
                </a:cubicBezTo>
                <a:cubicBezTo>
                  <a:pt x="1549" y="499"/>
                  <a:pt x="1769" y="121"/>
                  <a:pt x="1860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35848" name="Picture 8" descr="%takaTeX&#10;\documentclass{jarticle}&#10;\usepackage{color}\pagestyle{empty}&#10;\begin{document}\LARGE\color{black}&#10;$$&#10;\rho&#10;$$&#10;\end{document}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724400"/>
            <a:ext cx="2667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 descr="%takaTeX&#10;\documentclass{jarticle}&#10;\usepackage{color}\pagestyle{empty}&#10;\begin{document}\LARGE\color{black}&#10;$$&#10;\rho_{0}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508500"/>
            <a:ext cx="3603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 descr="%takaTeX&#10;\documentclass{jarticle}&#10;\usepackage{color}\pagestyle{empty}&#10;\begin{document}\LARGE\color{black}&#10;$$&#10;\frac{E}{A}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38" y="1700213"/>
            <a:ext cx="301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0" y="5229225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-16MeV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1187450" y="5445125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1835150" y="4868863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619250" y="3500438"/>
            <a:ext cx="1847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Symmetric</a:t>
            </a:r>
          </a:p>
          <a:p>
            <a:r>
              <a:rPr lang="en-US" altLang="ja-JP">
                <a:solidFill>
                  <a:srgbClr val="0000FF"/>
                </a:solidFill>
              </a:rPr>
              <a:t>Nuclear matter</a:t>
            </a:r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 flipV="1">
            <a:off x="1908175" y="5589588"/>
            <a:ext cx="215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103438" y="5784850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原子核密度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127625" y="6731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4427538" y="404813"/>
            <a:ext cx="44846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ja-JP"/>
          </a:p>
          <a:p>
            <a:r>
              <a:rPr lang="ja-JP" altLang="en-US"/>
              <a:t>難しさ</a:t>
            </a:r>
          </a:p>
          <a:p>
            <a:pPr>
              <a:buFontTx/>
              <a:buChar char="-"/>
            </a:pPr>
            <a:r>
              <a:rPr lang="ja-JP" altLang="en-US"/>
              <a:t>複雑な核力</a:t>
            </a:r>
          </a:p>
          <a:p>
            <a:r>
              <a:rPr lang="ja-JP" altLang="en-US"/>
              <a:t>（例、</a:t>
            </a:r>
            <a:r>
              <a:rPr lang="en-US" altLang="ja-JP"/>
              <a:t>18</a:t>
            </a:r>
            <a:r>
              <a:rPr lang="ja-JP" altLang="en-US"/>
              <a:t>項から成るポテンシャル）</a:t>
            </a:r>
          </a:p>
          <a:p>
            <a:pPr>
              <a:buFontTx/>
              <a:buChar char="-"/>
            </a:pPr>
            <a:r>
              <a:rPr lang="ja-JP" altLang="en-US"/>
              <a:t>大変な量子多体系の計算</a:t>
            </a:r>
          </a:p>
          <a:p>
            <a:endParaRPr lang="ja-JP" altLang="en-US"/>
          </a:p>
          <a:p>
            <a:r>
              <a:rPr lang="ja-JP" altLang="en-US"/>
              <a:t>原子核の性質（密度、束縛エネルギー）</a:t>
            </a:r>
          </a:p>
          <a:p>
            <a:r>
              <a:rPr lang="ja-JP" altLang="en-US"/>
              <a:t>が再現できない</a:t>
            </a:r>
          </a:p>
          <a:p>
            <a:endParaRPr lang="ja-JP" altLang="en-US"/>
          </a:p>
          <a:p>
            <a:r>
              <a:rPr lang="ja-JP" altLang="en-US"/>
              <a:t>３体斥力？　相対論的効果？　その他？</a:t>
            </a:r>
          </a:p>
          <a:p>
            <a:endParaRPr lang="ja-JP" altLang="en-US"/>
          </a:p>
          <a:p>
            <a:r>
              <a:rPr lang="en-US" altLang="ja-JP"/>
              <a:t>-</a:t>
            </a:r>
            <a:r>
              <a:rPr lang="ja-JP" altLang="en-US"/>
              <a:t>高密度で新たな組成の出現</a:t>
            </a:r>
          </a:p>
          <a:p>
            <a:r>
              <a:rPr lang="ja-JP" altLang="en-US"/>
              <a:t>（例、ハイペロン、クォーク）</a:t>
            </a:r>
          </a:p>
          <a:p>
            <a:endParaRPr lang="en-US" altLang="ja-JP"/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4859338" y="4724400"/>
            <a:ext cx="388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核物質計算に用いる理論モデルに</a:t>
            </a:r>
          </a:p>
          <a:p>
            <a:r>
              <a:rPr lang="ja-JP" altLang="en-US"/>
              <a:t>不定性がある。</a:t>
            </a:r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>
            <a:off x="4643438" y="1341438"/>
            <a:ext cx="11525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4643438" y="1989138"/>
            <a:ext cx="26654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4572000" y="3502025"/>
            <a:ext cx="41036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4572000" y="4149725"/>
            <a:ext cx="3024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875" name="AutoShape 35"/>
          <p:cNvSpPr>
            <a:spLocks noChangeArrowheads="1"/>
          </p:cNvSpPr>
          <p:nvPr/>
        </p:nvSpPr>
        <p:spPr bwMode="auto">
          <a:xfrm>
            <a:off x="4572000" y="4941888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8243888" y="6430963"/>
            <a:ext cx="728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7/33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l"/>
            <a:r>
              <a:rPr lang="ja-JP" altLang="en-US" sz="3600"/>
              <a:t>中性子星の状態方程式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475456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1979613" y="5949950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384300" y="6361113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原子核密度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076825" y="2060575"/>
            <a:ext cx="3714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密度</a:t>
            </a:r>
            <a:r>
              <a:rPr lang="en-US" altLang="ja-JP"/>
              <a:t>-</a:t>
            </a:r>
            <a:r>
              <a:rPr lang="ja-JP" altLang="en-US"/>
              <a:t>圧力の関係（ＥＯＳ）</a:t>
            </a:r>
          </a:p>
          <a:p>
            <a:r>
              <a:rPr lang="en-US" altLang="ja-JP"/>
              <a:t>-</a:t>
            </a:r>
            <a:r>
              <a:rPr lang="ja-JP" altLang="en-US"/>
              <a:t>理論モデルによって大きく異なる</a:t>
            </a:r>
          </a:p>
          <a:p>
            <a:endParaRPr lang="ja-JP" altLang="en-US"/>
          </a:p>
          <a:p>
            <a:endParaRPr lang="en-US" altLang="ja-JP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127625" y="5608638"/>
            <a:ext cx="307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/>
              <a:t>Lattimer and Prakash (2001)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32363" y="3573463"/>
            <a:ext cx="3514725" cy="1336675"/>
          </a:xfrm>
          <a:prstGeom prst="rect">
            <a:avLst/>
          </a:prstGeom>
          <a:noFill/>
          <a:ln w="25400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対称核物質（</a:t>
            </a:r>
            <a:r>
              <a:rPr lang="en-US" altLang="ja-JP"/>
              <a:t>@</a:t>
            </a:r>
            <a:r>
              <a:rPr lang="ja-JP" altLang="en-US"/>
              <a:t>原子核密度）の</a:t>
            </a:r>
          </a:p>
          <a:p>
            <a:r>
              <a:rPr lang="en-US" altLang="ja-JP"/>
              <a:t>1</a:t>
            </a:r>
            <a:r>
              <a:rPr lang="ja-JP" altLang="en-US"/>
              <a:t>点だけでなく広い密度領域の</a:t>
            </a:r>
          </a:p>
          <a:p>
            <a:r>
              <a:rPr lang="ja-JP" altLang="en-US"/>
              <a:t>情報が欲しい</a:t>
            </a:r>
          </a:p>
          <a:p>
            <a:r>
              <a:rPr lang="ja-JP" altLang="en-US"/>
              <a:t>⇒中性子星の観測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8243888" y="6430963"/>
            <a:ext cx="728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8/33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9388" y="6092825"/>
            <a:ext cx="431800" cy="2873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724525" y="1700213"/>
            <a:ext cx="3240088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3316" name="Picture 4" descr="MR_e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25538"/>
            <a:ext cx="4572000" cy="32004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algn="l"/>
            <a:r>
              <a:rPr lang="ja-JP" altLang="en-US" sz="3200"/>
              <a:t>中性子星と高密度</a:t>
            </a:r>
            <a:r>
              <a:rPr lang="en-US" altLang="ja-JP" sz="3200"/>
              <a:t>EOS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43663" y="436562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半径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932363" y="908050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質量</a:t>
            </a:r>
          </a:p>
        </p:txBody>
      </p:sp>
      <p:pic>
        <p:nvPicPr>
          <p:cNvPr id="13320" name="Picture 8" descr="%takaTeX&#10;\documentclass{jarticle}&#10;\usepackage{color}\pagestyle{empty}&#10;\begin{document}\LARGE\color{black}&#10;$$&#10;[M/M_{\odot}]&#10;$$&#10;\end{document}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908050"/>
            <a:ext cx="1079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9388" y="836613"/>
            <a:ext cx="742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圧力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47813" y="4437063"/>
            <a:ext cx="742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密度</a:t>
            </a:r>
          </a:p>
        </p:txBody>
      </p:sp>
      <p:pic>
        <p:nvPicPr>
          <p:cNvPr id="13323" name="Picture 11" descr="%takaTeX&#10;\documentclass{jarticle}&#10;\usepackage{color}\pagestyle{empty}&#10;\begin{document}\LARGE\color{black}&#10;$$&#10;[\rm{g}/\rm{cm}^{3}]&#10;$$&#10;\end{document}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4437063"/>
            <a:ext cx="10080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 descr="%takaTeX&#10;\documentclass{jarticle}&#10;\usepackage{color}\pagestyle{empty}&#10;\begin{document}\LARGE\color{black}&#10;$$&#10;[\rm{km}]&#10;$$&#10;\end{document}&#10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437063"/>
            <a:ext cx="5762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5" name="Picture 13" descr="%takaTeX&#10;\documentclass{jarticle}&#10;\usepackage{color}\pagestyle{empty}&#10;\begin{document}\LARGE\color{black}&#10;$$&#10;[\rm{dyne}/\rm{cm}^{2}]&#10;$$&#10;\end{document}&#10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908050"/>
            <a:ext cx="12255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4211638" y="2708275"/>
            <a:ext cx="935037" cy="215900"/>
          </a:xfrm>
          <a:prstGeom prst="leftRightArrow">
            <a:avLst>
              <a:gd name="adj1" fmla="val 50000"/>
              <a:gd name="adj2" fmla="val 86618"/>
            </a:avLst>
          </a:prstGeom>
          <a:solidFill>
            <a:srgbClr val="FF99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-323850" y="1196975"/>
            <a:ext cx="4572000" cy="3200400"/>
            <a:chOff x="-204" y="754"/>
            <a:chExt cx="2880" cy="2016"/>
          </a:xfrm>
        </p:grpSpPr>
        <p:pic>
          <p:nvPicPr>
            <p:cNvPr id="13328" name="Picture 16" descr="eos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04" y="754"/>
              <a:ext cx="2880" cy="2016"/>
            </a:xfrm>
            <a:prstGeom prst="rect">
              <a:avLst/>
            </a:prstGeom>
            <a:noFill/>
          </p:spPr>
        </p:pic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1383" y="1975"/>
              <a:ext cx="1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2400">
                  <a:solidFill>
                    <a:srgbClr val="724F7D"/>
                  </a:solidFill>
                </a:rPr>
                <a:t>自由中性子</a:t>
              </a:r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975" y="1204"/>
              <a:ext cx="8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2400">
                  <a:solidFill>
                    <a:srgbClr val="65B36E"/>
                  </a:solidFill>
                </a:rPr>
                <a:t>核力入り</a:t>
              </a:r>
            </a:p>
          </p:txBody>
        </p:sp>
      </p:grp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667625" y="1676400"/>
            <a:ext cx="132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rgbClr val="65B36E"/>
                </a:solidFill>
              </a:rPr>
              <a:t>核力入り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724525" y="3284538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solidFill>
                  <a:srgbClr val="724F7D"/>
                </a:solidFill>
              </a:rPr>
              <a:t>自由中性子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11188" y="5046663"/>
            <a:ext cx="86741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/>
              <a:t>高密度</a:t>
            </a:r>
            <a:r>
              <a:rPr lang="en-US" altLang="ja-JP" sz="2400"/>
              <a:t>EOS</a:t>
            </a:r>
            <a:r>
              <a:rPr lang="ja-JP" altLang="en-US" sz="2400"/>
              <a:t>と質量</a:t>
            </a:r>
            <a:r>
              <a:rPr lang="en-US" altLang="ja-JP" sz="2400"/>
              <a:t>‐</a:t>
            </a:r>
            <a:r>
              <a:rPr lang="ja-JP" altLang="en-US" sz="2400"/>
              <a:t>半径が１対１（</a:t>
            </a:r>
            <a:r>
              <a:rPr lang="en-US" altLang="ja-JP" sz="2400"/>
              <a:t>M‐R </a:t>
            </a:r>
            <a:r>
              <a:rPr lang="ja-JP" altLang="en-US" sz="2400"/>
              <a:t>の観測から</a:t>
            </a:r>
            <a:r>
              <a:rPr lang="en-US" altLang="ja-JP" sz="2400"/>
              <a:t>EOS</a:t>
            </a:r>
            <a:r>
              <a:rPr lang="ja-JP" altLang="en-US" sz="2400"/>
              <a:t>がわかる）</a:t>
            </a:r>
          </a:p>
          <a:p>
            <a:endParaRPr lang="ja-JP" altLang="en-US" sz="1000"/>
          </a:p>
          <a:p>
            <a:r>
              <a:rPr lang="ja-JP" altLang="en-US" sz="2400"/>
              <a:t>各</a:t>
            </a:r>
            <a:r>
              <a:rPr lang="en-US" altLang="ja-JP" sz="2400"/>
              <a:t>EOS</a:t>
            </a:r>
            <a:r>
              <a:rPr lang="ja-JP" altLang="en-US" sz="2400"/>
              <a:t>に応じた最大質量　　　　が存在</a:t>
            </a: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468313" y="5157788"/>
            <a:ext cx="144462" cy="142875"/>
          </a:xfrm>
          <a:prstGeom prst="ellipse">
            <a:avLst/>
          </a:prstGeom>
          <a:solidFill>
            <a:srgbClr val="FF996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468313" y="5734050"/>
            <a:ext cx="144462" cy="142875"/>
          </a:xfrm>
          <a:prstGeom prst="ellipse">
            <a:avLst/>
          </a:prstGeom>
          <a:solidFill>
            <a:srgbClr val="FF996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995738" y="2997200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/>
              <a:t>一般相対論的</a:t>
            </a:r>
          </a:p>
          <a:p>
            <a:r>
              <a:rPr lang="ja-JP" altLang="en-US" sz="1800"/>
              <a:t>静水圧平衡</a:t>
            </a:r>
          </a:p>
        </p:txBody>
      </p:sp>
      <p:pic>
        <p:nvPicPr>
          <p:cNvPr id="13337" name="Picture 25" descr="%takaTeX&#10;\documentclass{jarticle}&#10;\usepackage{color}\pagestyle{empty}&#10;\begin{document}\LARGE\color{black}&#10;$$&#10;M_{\rm{max}}&#10;$$&#10;\end{document}&#10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5589588"/>
            <a:ext cx="7921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6732588" y="141287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6372225" y="3068638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946900" y="5373688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Lindblom (1992)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6804025" y="260350"/>
            <a:ext cx="2160588" cy="1008063"/>
          </a:xfrm>
          <a:prstGeom prst="wedgeRoundRectCallout">
            <a:avLst>
              <a:gd name="adj1" fmla="val -23843"/>
              <a:gd name="adj2" fmla="val 79449"/>
              <a:gd name="adj3" fmla="val 16667"/>
            </a:avLst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ja-JP" altLang="ja-JP" sz="1800"/>
          </a:p>
        </p:txBody>
      </p:sp>
      <p:pic>
        <p:nvPicPr>
          <p:cNvPr id="13342" name="Picture 30" descr="%takaTeX&#10;\documentclass{jarticle}&#10;\usepackage{color}\pagestyle{empty}&#10;\begin{document}\LARGE\color{black}&#10;$$&#10;M_{\rm{max}} \geq 1.97M_{\odot}&#10;$$&#10;\end{document}&#10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488" y="836613"/>
            <a:ext cx="197961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7092950" y="331788"/>
            <a:ext cx="1581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200"/>
              <a:t>最新の観測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250825" y="6340475"/>
            <a:ext cx="8496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/>
              <a:t>Akmal,</a:t>
            </a:r>
            <a:r>
              <a:rPr lang="ja-JP" altLang="en-US" sz="1400"/>
              <a:t>　</a:t>
            </a:r>
            <a:r>
              <a:rPr lang="en-US" altLang="ja-JP" sz="1400"/>
              <a:t>et al.  (1998)</a:t>
            </a:r>
            <a:r>
              <a:rPr lang="ja-JP" altLang="en-US" sz="1400"/>
              <a:t>　</a:t>
            </a:r>
            <a:r>
              <a:rPr lang="en-US" altLang="ja-JP" sz="1400"/>
              <a:t>,Douchin and Haensel (2001)    </a:t>
            </a:r>
          </a:p>
          <a:p>
            <a:r>
              <a:rPr lang="en-US" altLang="ja-JP" sz="1400"/>
              <a:t>Glendenning and Moszkowski (1991)</a:t>
            </a:r>
            <a:r>
              <a:rPr lang="ja-JP" altLang="en-US" sz="1400"/>
              <a:t>　</a:t>
            </a:r>
            <a:r>
              <a:rPr lang="en-US" altLang="ja-JP" sz="1400"/>
              <a:t>,Pandharipande and Smith  (1975), Alford et al.    (2005)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107950" y="609282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EOS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8243888" y="6430963"/>
            <a:ext cx="728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200"/>
              <a:t>9/33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1358</Words>
  <Application>Microsoft Office PowerPoint</Application>
  <PresentationFormat>画面に合わせる (4:3)</PresentationFormat>
  <Paragraphs>447</Paragraphs>
  <Slides>34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9" baseType="lpstr">
      <vt:lpstr>Arial</vt:lpstr>
      <vt:lpstr>ＭＳ Ｐゴシック</vt:lpstr>
      <vt:lpstr>ＭＳ Ｐ明朝</vt:lpstr>
      <vt:lpstr>Times New Roman</vt:lpstr>
      <vt:lpstr>標準デザイン</vt:lpstr>
      <vt:lpstr>地上重力波干渉計に期待されるサイエンス （連星中性子星の合体）</vt:lpstr>
      <vt:lpstr>Out line</vt:lpstr>
      <vt:lpstr>Ｘ線で観た中性子星</vt:lpstr>
      <vt:lpstr>スライド 4</vt:lpstr>
      <vt:lpstr>スライド 5</vt:lpstr>
      <vt:lpstr>原子核・核物質の物理</vt:lpstr>
      <vt:lpstr>核物質の理論</vt:lpstr>
      <vt:lpstr>中性子星の状態方程式</vt:lpstr>
      <vt:lpstr>中性子星と高密度EOS</vt:lpstr>
      <vt:lpstr>新しい相の出現とＭＲ</vt:lpstr>
      <vt:lpstr>Astronomical observation </vt:lpstr>
      <vt:lpstr>これまでのまとめ</vt:lpstr>
      <vt:lpstr>連星中性子星合体からの重力波から 中性子星の性質や 高密度物質（原子核・ハドロン・クォーク）の物理を読み取る</vt:lpstr>
      <vt:lpstr>Introduction ~連星中性子星合体~</vt:lpstr>
      <vt:lpstr>スライド 15</vt:lpstr>
      <vt:lpstr>準備　~Piecewise-polytoropic EOS~</vt:lpstr>
      <vt:lpstr>EOS</vt:lpstr>
      <vt:lpstr>Set up ~数値相対論~</vt:lpstr>
      <vt:lpstr>アニメーション</vt:lpstr>
      <vt:lpstr>結果　連星中性子星合体のタイプ</vt:lpstr>
      <vt:lpstr>Result: Type of First Remnants</vt:lpstr>
      <vt:lpstr>連星中性子星合体からの重力波</vt:lpstr>
      <vt:lpstr>Measuring the EOS with BNS merger</vt:lpstr>
      <vt:lpstr>ＮＳＮＳ合体からの重力波</vt:lpstr>
      <vt:lpstr>スライド 25</vt:lpstr>
      <vt:lpstr>スライド 26</vt:lpstr>
      <vt:lpstr>スライド 27</vt:lpstr>
      <vt:lpstr>スライド 28</vt:lpstr>
      <vt:lpstr>スライド 29</vt:lpstr>
      <vt:lpstr>潮汐力変形の効果</vt:lpstr>
      <vt:lpstr>Tidal Deformation of NS</vt:lpstr>
      <vt:lpstr>Early Inspiral で潮汐変形を、</vt:lpstr>
      <vt:lpstr>連星中性子星からの重力波⇒ＥＯＳのまとめ</vt:lpstr>
      <vt:lpstr>Population</vt:lpstr>
    </vt:vector>
  </TitlesOfParts>
  <Company>京都大学理学研究科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地上重力波干渉計に期待されるサイエンス （連星中性子星の合体）</dc:title>
  <dc:creator>hotokezaka</dc:creator>
  <cp:lastModifiedBy>松本伸之</cp:lastModifiedBy>
  <cp:revision>2</cp:revision>
  <dcterms:created xsi:type="dcterms:W3CDTF">2011-12-11T06:30:30Z</dcterms:created>
  <dcterms:modified xsi:type="dcterms:W3CDTF">2011-12-12T16:12:26Z</dcterms:modified>
</cp:coreProperties>
</file>