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0" r:id="rId3"/>
    <p:sldId id="261" r:id="rId4"/>
    <p:sldId id="262" r:id="rId5"/>
    <p:sldId id="263" r:id="rId6"/>
    <p:sldId id="264" r:id="rId7"/>
    <p:sldId id="267" r:id="rId8"/>
    <p:sldId id="265" r:id="rId9"/>
    <p:sldId id="268" r:id="rId10"/>
    <p:sldId id="269" r:id="rId11"/>
    <p:sldId id="270" r:id="rId12"/>
    <p:sldId id="271" r:id="rId13"/>
    <p:sldId id="272" r:id="rId14"/>
    <p:sldId id="273" r:id="rId15"/>
    <p:sldId id="274" r:id="rId16"/>
    <p:sldId id="275"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98" autoAdjust="0"/>
  </p:normalViewPr>
  <p:slideViewPr>
    <p:cSldViewPr>
      <p:cViewPr varScale="1">
        <p:scale>
          <a:sx n="58" d="100"/>
          <a:sy n="58" d="100"/>
        </p:scale>
        <p:origin x="-4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5" Type="http://schemas.openxmlformats.org/officeDocument/2006/relationships/image" Target="../media/image13.wmf"/><Relationship Id="rId4"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E7F8EF-A9AD-4912-8D15-CEE4E104B020}" type="datetimeFigureOut">
              <a:rPr kumimoji="1" lang="ja-JP" altLang="en-US" smtClean="0"/>
              <a:t>2011/11/29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C63387-6866-46A1-BA05-9425BC770486}" type="slidenum">
              <a:rPr kumimoji="1" lang="ja-JP" altLang="en-US" smtClean="0"/>
              <a:t>‹#›</a:t>
            </a:fld>
            <a:endParaRPr kumimoji="1" lang="ja-JP" altLang="en-US"/>
          </a:p>
        </p:txBody>
      </p:sp>
    </p:spTree>
    <p:extLst>
      <p:ext uri="{BB962C8B-B14F-4D97-AF65-F5344CB8AC3E}">
        <p14:creationId xmlns:p14="http://schemas.microsoft.com/office/powerpoint/2010/main" val="32459694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2BFF81D-91C1-4429-BDB2-0F2D45B71E19}" type="datetime1">
              <a:rPr kumimoji="1" lang="ja-JP" altLang="en-US" smtClean="0"/>
              <a:t>2011/11/29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4E8AFC-CA1D-454E-BEAA-D9ABA688ABEB}" type="slidenum">
              <a:rPr kumimoji="1" lang="ja-JP" altLang="en-US" smtClean="0"/>
              <a:t>‹#›</a:t>
            </a:fld>
            <a:endParaRPr kumimoji="1" lang="ja-JP" altLang="en-US"/>
          </a:p>
        </p:txBody>
      </p:sp>
    </p:spTree>
    <p:extLst>
      <p:ext uri="{BB962C8B-B14F-4D97-AF65-F5344CB8AC3E}">
        <p14:creationId xmlns:p14="http://schemas.microsoft.com/office/powerpoint/2010/main" val="14986723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7928D51-2D19-4413-BFC1-DA6B07BB400B}" type="datetime1">
              <a:rPr kumimoji="1" lang="ja-JP" altLang="en-US" smtClean="0"/>
              <a:t>2011/11/29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4E8AFC-CA1D-454E-BEAA-D9ABA688ABEB}" type="slidenum">
              <a:rPr kumimoji="1" lang="ja-JP" altLang="en-US" smtClean="0"/>
              <a:t>‹#›</a:t>
            </a:fld>
            <a:endParaRPr kumimoji="1" lang="ja-JP" altLang="en-US"/>
          </a:p>
        </p:txBody>
      </p:sp>
    </p:spTree>
    <p:extLst>
      <p:ext uri="{BB962C8B-B14F-4D97-AF65-F5344CB8AC3E}">
        <p14:creationId xmlns:p14="http://schemas.microsoft.com/office/powerpoint/2010/main" val="2733302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A6877C3-45B7-4104-9136-3648A9BC0258}" type="datetime1">
              <a:rPr kumimoji="1" lang="ja-JP" altLang="en-US" smtClean="0"/>
              <a:t>2011/11/29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4E8AFC-CA1D-454E-BEAA-D9ABA688ABEB}" type="slidenum">
              <a:rPr kumimoji="1" lang="ja-JP" altLang="en-US" smtClean="0"/>
              <a:t>‹#›</a:t>
            </a:fld>
            <a:endParaRPr kumimoji="1" lang="ja-JP" altLang="en-US"/>
          </a:p>
        </p:txBody>
      </p:sp>
    </p:spTree>
    <p:extLst>
      <p:ext uri="{BB962C8B-B14F-4D97-AF65-F5344CB8AC3E}">
        <p14:creationId xmlns:p14="http://schemas.microsoft.com/office/powerpoint/2010/main" val="2585684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779036-2C8A-46E6-87DD-304E50EC974F}" type="datetime1">
              <a:rPr kumimoji="1" lang="ja-JP" altLang="en-US" smtClean="0"/>
              <a:t>2011/11/29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4E8AFC-CA1D-454E-BEAA-D9ABA688ABEB}" type="slidenum">
              <a:rPr kumimoji="1" lang="ja-JP" altLang="en-US" smtClean="0"/>
              <a:t>‹#›</a:t>
            </a:fld>
            <a:endParaRPr kumimoji="1" lang="ja-JP" altLang="en-US"/>
          </a:p>
        </p:txBody>
      </p:sp>
    </p:spTree>
    <p:extLst>
      <p:ext uri="{BB962C8B-B14F-4D97-AF65-F5344CB8AC3E}">
        <p14:creationId xmlns:p14="http://schemas.microsoft.com/office/powerpoint/2010/main" val="9199965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4FCC30B-F573-4078-8D22-3BB52F1D0087}" type="datetime1">
              <a:rPr kumimoji="1" lang="ja-JP" altLang="en-US" smtClean="0"/>
              <a:t>2011/11/29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4E8AFC-CA1D-454E-BEAA-D9ABA688ABEB}" type="slidenum">
              <a:rPr kumimoji="1" lang="ja-JP" altLang="en-US" smtClean="0"/>
              <a:t>‹#›</a:t>
            </a:fld>
            <a:endParaRPr kumimoji="1" lang="ja-JP" altLang="en-US"/>
          </a:p>
        </p:txBody>
      </p:sp>
    </p:spTree>
    <p:extLst>
      <p:ext uri="{BB962C8B-B14F-4D97-AF65-F5344CB8AC3E}">
        <p14:creationId xmlns:p14="http://schemas.microsoft.com/office/powerpoint/2010/main" val="56190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D7A571D-A10A-4FAF-9968-546E98B2C845}" type="datetime1">
              <a:rPr kumimoji="1" lang="ja-JP" altLang="en-US" smtClean="0"/>
              <a:t>2011/11/29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4E8AFC-CA1D-454E-BEAA-D9ABA688ABEB}" type="slidenum">
              <a:rPr kumimoji="1" lang="ja-JP" altLang="en-US" smtClean="0"/>
              <a:t>‹#›</a:t>
            </a:fld>
            <a:endParaRPr kumimoji="1" lang="ja-JP" altLang="en-US"/>
          </a:p>
        </p:txBody>
      </p:sp>
    </p:spTree>
    <p:extLst>
      <p:ext uri="{BB962C8B-B14F-4D97-AF65-F5344CB8AC3E}">
        <p14:creationId xmlns:p14="http://schemas.microsoft.com/office/powerpoint/2010/main" val="2359721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44405CC-1E4C-4C4E-AB62-DBBC76217B68}" type="datetime1">
              <a:rPr kumimoji="1" lang="ja-JP" altLang="en-US" smtClean="0"/>
              <a:t>2011/11/29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14E8AFC-CA1D-454E-BEAA-D9ABA688ABEB}" type="slidenum">
              <a:rPr kumimoji="1" lang="ja-JP" altLang="en-US" smtClean="0"/>
              <a:t>‹#›</a:t>
            </a:fld>
            <a:endParaRPr kumimoji="1" lang="ja-JP" altLang="en-US"/>
          </a:p>
        </p:txBody>
      </p:sp>
    </p:spTree>
    <p:extLst>
      <p:ext uri="{BB962C8B-B14F-4D97-AF65-F5344CB8AC3E}">
        <p14:creationId xmlns:p14="http://schemas.microsoft.com/office/powerpoint/2010/main" val="172818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97415A3-6C76-4A7D-8801-2E6937B973DF}" type="datetime1">
              <a:rPr kumimoji="1" lang="ja-JP" altLang="en-US" smtClean="0"/>
              <a:t>2011/11/29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14E8AFC-CA1D-454E-BEAA-D9ABA688ABEB}" type="slidenum">
              <a:rPr kumimoji="1" lang="ja-JP" altLang="en-US" smtClean="0"/>
              <a:t>‹#›</a:t>
            </a:fld>
            <a:endParaRPr kumimoji="1" lang="ja-JP" altLang="en-US"/>
          </a:p>
        </p:txBody>
      </p:sp>
    </p:spTree>
    <p:extLst>
      <p:ext uri="{BB962C8B-B14F-4D97-AF65-F5344CB8AC3E}">
        <p14:creationId xmlns:p14="http://schemas.microsoft.com/office/powerpoint/2010/main" val="1205398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9E8B407-DC48-446A-9ADE-77E751466265}" type="datetime1">
              <a:rPr kumimoji="1" lang="ja-JP" altLang="en-US" smtClean="0"/>
              <a:t>2011/11/29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14E8AFC-CA1D-454E-BEAA-D9ABA688ABEB}" type="slidenum">
              <a:rPr kumimoji="1" lang="ja-JP" altLang="en-US" smtClean="0"/>
              <a:t>‹#›</a:t>
            </a:fld>
            <a:endParaRPr kumimoji="1" lang="ja-JP" altLang="en-US"/>
          </a:p>
        </p:txBody>
      </p:sp>
    </p:spTree>
    <p:extLst>
      <p:ext uri="{BB962C8B-B14F-4D97-AF65-F5344CB8AC3E}">
        <p14:creationId xmlns:p14="http://schemas.microsoft.com/office/powerpoint/2010/main" val="427808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4F4CE2C-4EDC-456D-BAED-6EDC567EC514}" type="datetime1">
              <a:rPr kumimoji="1" lang="ja-JP" altLang="en-US" smtClean="0"/>
              <a:t>2011/11/29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4E8AFC-CA1D-454E-BEAA-D9ABA688ABEB}" type="slidenum">
              <a:rPr kumimoji="1" lang="ja-JP" altLang="en-US" smtClean="0"/>
              <a:t>‹#›</a:t>
            </a:fld>
            <a:endParaRPr kumimoji="1" lang="ja-JP" altLang="en-US"/>
          </a:p>
        </p:txBody>
      </p:sp>
    </p:spTree>
    <p:extLst>
      <p:ext uri="{BB962C8B-B14F-4D97-AF65-F5344CB8AC3E}">
        <p14:creationId xmlns:p14="http://schemas.microsoft.com/office/powerpoint/2010/main" val="3836605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98C92F-DCA3-4C21-BFAA-57A9562F1E19}" type="datetime1">
              <a:rPr kumimoji="1" lang="ja-JP" altLang="en-US" smtClean="0"/>
              <a:t>2011/11/29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4E8AFC-CA1D-454E-BEAA-D9ABA688ABEB}" type="slidenum">
              <a:rPr kumimoji="1" lang="ja-JP" altLang="en-US" smtClean="0"/>
              <a:t>‹#›</a:t>
            </a:fld>
            <a:endParaRPr kumimoji="1" lang="ja-JP" altLang="en-US"/>
          </a:p>
        </p:txBody>
      </p:sp>
    </p:spTree>
    <p:extLst>
      <p:ext uri="{BB962C8B-B14F-4D97-AF65-F5344CB8AC3E}">
        <p14:creationId xmlns:p14="http://schemas.microsoft.com/office/powerpoint/2010/main" val="2823155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1E906F-EFCD-49E9-8EC1-AACC21209717}" type="datetime1">
              <a:rPr kumimoji="1" lang="ja-JP" altLang="en-US" smtClean="0"/>
              <a:t>2011/11/29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a:solidFill>
                  <a:schemeClr val="tx1"/>
                </a:solidFill>
              </a:defRPr>
            </a:lvl1pPr>
          </a:lstStyle>
          <a:p>
            <a:fld id="{B14E8AFC-CA1D-454E-BEAA-D9ABA688ABEB}" type="slidenum">
              <a:rPr lang="ja-JP" altLang="en-US" smtClean="0"/>
              <a:pPr/>
              <a:t>‹#›</a:t>
            </a:fld>
            <a:endParaRPr lang="ja-JP" altLang="en-US"/>
          </a:p>
        </p:txBody>
      </p:sp>
    </p:spTree>
    <p:extLst>
      <p:ext uri="{BB962C8B-B14F-4D97-AF65-F5344CB8AC3E}">
        <p14:creationId xmlns:p14="http://schemas.microsoft.com/office/powerpoint/2010/main" val="3004215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2.wmf"/><Relationship Id="rId5" Type="http://schemas.openxmlformats.org/officeDocument/2006/relationships/oleObject" Target="../embeddings/oleObject9.bin"/><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oleObject1.bin"/><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w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5.wmf"/><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268760"/>
            <a:ext cx="7772400" cy="2448272"/>
          </a:xfrm>
        </p:spPr>
        <p:txBody>
          <a:bodyPr/>
          <a:lstStyle/>
          <a:p>
            <a:r>
              <a:rPr kumimoji="1" lang="en-US" altLang="ja-JP" dirty="0" smtClean="0"/>
              <a:t>Suspension Thermal Noise</a:t>
            </a:r>
            <a:br>
              <a:rPr kumimoji="1" lang="en-US" altLang="ja-JP" dirty="0" smtClean="0"/>
            </a:br>
            <a:r>
              <a:rPr lang="en-US" altLang="ja-JP" dirty="0" smtClean="0"/>
              <a:t>in the Test Mass Suspension</a:t>
            </a:r>
            <a:br>
              <a:rPr lang="en-US" altLang="ja-JP" dirty="0" smtClean="0"/>
            </a:br>
            <a:r>
              <a:rPr lang="en-US" altLang="ja-JP" dirty="0" smtClean="0"/>
              <a:t>with Variable-Thickness </a:t>
            </a:r>
            <a:r>
              <a:rPr lang="en-US" altLang="ja-JP" dirty="0" smtClean="0"/>
              <a:t>Fibers</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Cryogenic Payload Meeting</a:t>
            </a:r>
          </a:p>
          <a:p>
            <a:r>
              <a:rPr kumimoji="1" lang="en-US" altLang="ja-JP" dirty="0" smtClean="0"/>
              <a:t>Nov. 30, 2011</a:t>
            </a:r>
          </a:p>
          <a:p>
            <a:r>
              <a:rPr kumimoji="1" lang="en-US" altLang="ja-JP" dirty="0" err="1" smtClean="0"/>
              <a:t>Takanori</a:t>
            </a:r>
            <a:r>
              <a:rPr kumimoji="1" lang="en-US" altLang="ja-JP" dirty="0" smtClean="0"/>
              <a:t> </a:t>
            </a:r>
            <a:r>
              <a:rPr kumimoji="1" lang="en-US" altLang="ja-JP" dirty="0" err="1" smtClean="0"/>
              <a:t>Sekiguchi</a:t>
            </a:r>
            <a:endParaRPr kumimoji="1" lang="ja-JP" altLang="en-US" dirty="0"/>
          </a:p>
        </p:txBody>
      </p:sp>
      <p:sp>
        <p:nvSpPr>
          <p:cNvPr id="4" name="スライド番号プレースホルダー 3"/>
          <p:cNvSpPr>
            <a:spLocks noGrp="1"/>
          </p:cNvSpPr>
          <p:nvPr>
            <p:ph type="sldNum" sz="quarter" idx="12"/>
          </p:nvPr>
        </p:nvSpPr>
        <p:spPr/>
        <p:txBody>
          <a:bodyPr/>
          <a:lstStyle/>
          <a:p>
            <a:fld id="{B14E8AFC-CA1D-454E-BEAA-D9ABA688ABEB}" type="slidenum">
              <a:rPr kumimoji="1" lang="ja-JP" altLang="en-US" smtClean="0"/>
              <a:t>1</a:t>
            </a:fld>
            <a:endParaRPr kumimoji="1" lang="ja-JP" altLang="en-US"/>
          </a:p>
        </p:txBody>
      </p:sp>
    </p:spTree>
    <p:extLst>
      <p:ext uri="{BB962C8B-B14F-4D97-AF65-F5344CB8AC3E}">
        <p14:creationId xmlns:p14="http://schemas.microsoft.com/office/powerpoint/2010/main" val="4000607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2523024"/>
            <a:ext cx="5580112" cy="4004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normAutofit/>
          </a:bodyPr>
          <a:lstStyle/>
          <a:p>
            <a:r>
              <a:rPr kumimoji="1" lang="ja-JP" altLang="en-US" sz="3200" dirty="0" smtClean="0"/>
              <a:t>縦振動の共振周波数の計算</a:t>
            </a:r>
            <a:endParaRPr kumimoji="1" lang="ja-JP" altLang="en-US" sz="3200" dirty="0"/>
          </a:p>
        </p:txBody>
      </p:sp>
      <p:sp>
        <p:nvSpPr>
          <p:cNvPr id="3" name="コンテンツ プレースホルダー 2"/>
          <p:cNvSpPr>
            <a:spLocks noGrp="1"/>
          </p:cNvSpPr>
          <p:nvPr>
            <p:ph idx="1"/>
          </p:nvPr>
        </p:nvSpPr>
        <p:spPr>
          <a:xfrm>
            <a:off x="457200" y="1556792"/>
            <a:ext cx="8219256" cy="1728192"/>
          </a:xfrm>
        </p:spPr>
        <p:txBody>
          <a:bodyPr>
            <a:normAutofit/>
          </a:bodyPr>
          <a:lstStyle/>
          <a:p>
            <a:r>
              <a:rPr lang="ja-JP" altLang="en-US" sz="2000" dirty="0" smtClean="0"/>
              <a:t>鏡が直接地面から吊るされてる場合の計算</a:t>
            </a:r>
            <a:endParaRPr lang="en-US" altLang="ja-JP" sz="2000" dirty="0" smtClean="0"/>
          </a:p>
          <a:p>
            <a:r>
              <a:rPr lang="ja-JP" altLang="en-US" sz="2000" dirty="0" smtClean="0"/>
              <a:t>太い部分が固さが効いて、端の細いものほど共振周波数は高い</a:t>
            </a:r>
            <a:endParaRPr lang="en-US" altLang="ja-JP" sz="2000" dirty="0" smtClean="0"/>
          </a:p>
          <a:p>
            <a:r>
              <a:rPr lang="ja-JP" altLang="en-US" sz="2000" dirty="0" smtClean="0"/>
              <a:t>実線が水平、破線が鉛直方向の熱雑音（</a:t>
            </a:r>
            <a:r>
              <a:rPr lang="en-US" altLang="ja-JP" sz="2000" dirty="0" smtClean="0"/>
              <a:t>1/300</a:t>
            </a:r>
            <a:r>
              <a:rPr lang="ja-JP" altLang="en-US" sz="2000" dirty="0" smtClean="0"/>
              <a:t>のカップリング）</a:t>
            </a:r>
            <a:endParaRPr lang="en-US" altLang="ja-JP" sz="2000" dirty="0"/>
          </a:p>
        </p:txBody>
      </p:sp>
      <p:sp>
        <p:nvSpPr>
          <p:cNvPr id="6" name="スライド番号プレースホルダー 5"/>
          <p:cNvSpPr>
            <a:spLocks noGrp="1"/>
          </p:cNvSpPr>
          <p:nvPr>
            <p:ph type="sldNum" sz="quarter" idx="12"/>
          </p:nvPr>
        </p:nvSpPr>
        <p:spPr/>
        <p:txBody>
          <a:bodyPr/>
          <a:lstStyle/>
          <a:p>
            <a:fld id="{B14E8AFC-CA1D-454E-BEAA-D9ABA688ABEB}" type="slidenum">
              <a:rPr kumimoji="1" lang="ja-JP" altLang="en-US" smtClean="0"/>
              <a:t>10</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1106791676"/>
              </p:ext>
            </p:extLst>
          </p:nvPr>
        </p:nvGraphicFramePr>
        <p:xfrm>
          <a:off x="539552" y="3356992"/>
          <a:ext cx="3024336" cy="1990098"/>
        </p:xfrm>
        <a:graphic>
          <a:graphicData uri="http://schemas.openxmlformats.org/drawingml/2006/table">
            <a:tbl>
              <a:tblPr firstRow="1" firstCol="1" bandRow="1">
                <a:tableStyleId>{FABFCF23-3B69-468F-B69F-88F6DE6A72F2}</a:tableStyleId>
              </a:tblPr>
              <a:tblGrid>
                <a:gridCol w="1037380"/>
                <a:gridCol w="1050852"/>
                <a:gridCol w="936104"/>
              </a:tblGrid>
              <a:tr h="331683">
                <a:tc>
                  <a:txBody>
                    <a:bodyPr/>
                    <a:lstStyle/>
                    <a:p>
                      <a:pPr algn="just">
                        <a:spcAft>
                          <a:spcPts val="0"/>
                        </a:spcAft>
                      </a:pPr>
                      <a:r>
                        <a:rPr lang="en-US" sz="2000" kern="100" dirty="0">
                          <a:effectLst/>
                        </a:rPr>
                        <a:t>d</a:t>
                      </a:r>
                      <a:r>
                        <a:rPr lang="en-US" sz="2000" kern="100" baseline="-25000" dirty="0">
                          <a:effectLst/>
                        </a:rPr>
                        <a:t>1</a:t>
                      </a:r>
                      <a:r>
                        <a:rPr lang="en-US" sz="2000" kern="100" dirty="0">
                          <a:effectLst/>
                        </a:rPr>
                        <a:t> [mm]</a:t>
                      </a:r>
                      <a:endParaRPr lang="ja-JP" sz="2000" kern="100" dirty="0">
                        <a:solidFill>
                          <a:srgbClr val="31849B"/>
                        </a:solidFill>
                        <a:effectLst/>
                        <a:latin typeface="Century"/>
                        <a:ea typeface="ＭＳ 明朝"/>
                        <a:cs typeface="Times New Roman"/>
                      </a:endParaRPr>
                    </a:p>
                  </a:txBody>
                  <a:tcPr marL="68580" marR="68580" marT="0" marB="0"/>
                </a:tc>
                <a:tc>
                  <a:txBody>
                    <a:bodyPr/>
                    <a:lstStyle/>
                    <a:p>
                      <a:pPr algn="just">
                        <a:spcAft>
                          <a:spcPts val="0"/>
                        </a:spcAft>
                      </a:pPr>
                      <a:r>
                        <a:rPr lang="en-US" sz="2000" kern="100" dirty="0">
                          <a:effectLst/>
                        </a:rPr>
                        <a:t>d</a:t>
                      </a:r>
                      <a:r>
                        <a:rPr lang="en-US" sz="2000" kern="100" baseline="-25000" dirty="0">
                          <a:effectLst/>
                        </a:rPr>
                        <a:t>2</a:t>
                      </a:r>
                      <a:r>
                        <a:rPr lang="en-US" sz="2000" kern="100" dirty="0">
                          <a:effectLst/>
                        </a:rPr>
                        <a:t> [mm]</a:t>
                      </a:r>
                      <a:endParaRPr lang="ja-JP" sz="2000" kern="100" dirty="0">
                        <a:solidFill>
                          <a:srgbClr val="31849B"/>
                        </a:solidFill>
                        <a:effectLst/>
                        <a:latin typeface="Century"/>
                        <a:ea typeface="ＭＳ 明朝"/>
                        <a:cs typeface="Times New Roman"/>
                      </a:endParaRPr>
                    </a:p>
                  </a:txBody>
                  <a:tcPr marL="68580" marR="68580" marT="0" marB="0"/>
                </a:tc>
                <a:tc>
                  <a:txBody>
                    <a:bodyPr/>
                    <a:lstStyle/>
                    <a:p>
                      <a:pPr algn="just">
                        <a:spcAft>
                          <a:spcPts val="0"/>
                        </a:spcAft>
                      </a:pPr>
                      <a:r>
                        <a:rPr lang="en-US" sz="2000" kern="100" dirty="0">
                          <a:effectLst/>
                        </a:rPr>
                        <a:t>f [Hz]</a:t>
                      </a:r>
                      <a:endParaRPr lang="ja-JP" sz="2000" kern="100" dirty="0">
                        <a:solidFill>
                          <a:srgbClr val="31849B"/>
                        </a:solidFill>
                        <a:effectLst/>
                        <a:latin typeface="Century"/>
                        <a:ea typeface="ＭＳ 明朝"/>
                        <a:cs typeface="Times New Roman"/>
                      </a:endParaRPr>
                    </a:p>
                  </a:txBody>
                  <a:tcPr marL="68580" marR="68580" marT="0" marB="0"/>
                </a:tc>
              </a:tr>
              <a:tr h="331683">
                <a:tc>
                  <a:txBody>
                    <a:bodyPr/>
                    <a:lstStyle/>
                    <a:p>
                      <a:pPr algn="just">
                        <a:spcAft>
                          <a:spcPts val="0"/>
                        </a:spcAft>
                      </a:pPr>
                      <a:r>
                        <a:rPr lang="en-US" sz="2000" b="0" kern="100" dirty="0">
                          <a:effectLst/>
                        </a:rPr>
                        <a:t>0.60</a:t>
                      </a:r>
                      <a:endParaRPr lang="ja-JP" sz="2000" b="0" kern="100" dirty="0">
                        <a:solidFill>
                          <a:srgbClr val="31849B"/>
                        </a:solidFill>
                        <a:effectLst/>
                        <a:latin typeface="Century"/>
                        <a:ea typeface="ＭＳ 明朝"/>
                        <a:cs typeface="Times New Roman"/>
                      </a:endParaRPr>
                    </a:p>
                  </a:txBody>
                  <a:tcPr marL="68580" marR="68580" marT="0" marB="0"/>
                </a:tc>
                <a:tc>
                  <a:txBody>
                    <a:bodyPr/>
                    <a:lstStyle/>
                    <a:p>
                      <a:pPr algn="just">
                        <a:spcAft>
                          <a:spcPts val="0"/>
                        </a:spcAft>
                      </a:pPr>
                      <a:r>
                        <a:rPr lang="en-US" sz="2000" kern="100">
                          <a:effectLst/>
                        </a:rPr>
                        <a:t>2.67</a:t>
                      </a:r>
                      <a:endParaRPr lang="ja-JP" sz="2000" kern="100">
                        <a:solidFill>
                          <a:srgbClr val="31849B"/>
                        </a:solidFill>
                        <a:effectLst/>
                        <a:latin typeface="Century"/>
                        <a:ea typeface="ＭＳ 明朝"/>
                        <a:cs typeface="Times New Roman"/>
                      </a:endParaRPr>
                    </a:p>
                  </a:txBody>
                  <a:tcPr marL="68580" marR="68580" marT="0" marB="0"/>
                </a:tc>
                <a:tc>
                  <a:txBody>
                    <a:bodyPr/>
                    <a:lstStyle/>
                    <a:p>
                      <a:pPr algn="just">
                        <a:spcAft>
                          <a:spcPts val="0"/>
                        </a:spcAft>
                      </a:pPr>
                      <a:r>
                        <a:rPr lang="en-US" sz="2000" kern="100">
                          <a:effectLst/>
                        </a:rPr>
                        <a:t>127</a:t>
                      </a:r>
                      <a:endParaRPr lang="ja-JP" sz="2000" kern="100">
                        <a:solidFill>
                          <a:srgbClr val="31849B"/>
                        </a:solidFill>
                        <a:effectLst/>
                        <a:latin typeface="Century"/>
                        <a:ea typeface="ＭＳ 明朝"/>
                        <a:cs typeface="Times New Roman"/>
                      </a:endParaRPr>
                    </a:p>
                  </a:txBody>
                  <a:tcPr marL="68580" marR="68580" marT="0" marB="0"/>
                </a:tc>
              </a:tr>
              <a:tr h="331683">
                <a:tc>
                  <a:txBody>
                    <a:bodyPr/>
                    <a:lstStyle/>
                    <a:p>
                      <a:pPr algn="just">
                        <a:spcAft>
                          <a:spcPts val="0"/>
                        </a:spcAft>
                      </a:pPr>
                      <a:r>
                        <a:rPr lang="en-US" sz="2000" b="0" kern="100" dirty="0">
                          <a:effectLst/>
                        </a:rPr>
                        <a:t>0.80</a:t>
                      </a:r>
                      <a:endParaRPr lang="ja-JP" sz="2000" b="0" kern="100" dirty="0">
                        <a:solidFill>
                          <a:srgbClr val="31849B"/>
                        </a:solidFill>
                        <a:effectLst/>
                        <a:latin typeface="Century"/>
                        <a:ea typeface="ＭＳ 明朝"/>
                        <a:cs typeface="Times New Roman"/>
                      </a:endParaRPr>
                    </a:p>
                  </a:txBody>
                  <a:tcPr marL="68580" marR="68580" marT="0" marB="0"/>
                </a:tc>
                <a:tc>
                  <a:txBody>
                    <a:bodyPr/>
                    <a:lstStyle/>
                    <a:p>
                      <a:pPr algn="just">
                        <a:spcAft>
                          <a:spcPts val="0"/>
                        </a:spcAft>
                      </a:pPr>
                      <a:r>
                        <a:rPr lang="en-US" sz="2000" kern="100">
                          <a:effectLst/>
                        </a:rPr>
                        <a:t>2.11</a:t>
                      </a:r>
                      <a:endParaRPr lang="ja-JP" sz="2000" kern="100">
                        <a:solidFill>
                          <a:srgbClr val="31849B"/>
                        </a:solidFill>
                        <a:effectLst/>
                        <a:latin typeface="Century"/>
                        <a:ea typeface="ＭＳ 明朝"/>
                        <a:cs typeface="Times New Roman"/>
                      </a:endParaRPr>
                    </a:p>
                  </a:txBody>
                  <a:tcPr marL="68580" marR="68580" marT="0" marB="0"/>
                </a:tc>
                <a:tc>
                  <a:txBody>
                    <a:bodyPr/>
                    <a:lstStyle/>
                    <a:p>
                      <a:pPr algn="just">
                        <a:spcAft>
                          <a:spcPts val="0"/>
                        </a:spcAft>
                      </a:pPr>
                      <a:r>
                        <a:rPr lang="en-US" sz="2000" kern="100">
                          <a:effectLst/>
                        </a:rPr>
                        <a:t>111</a:t>
                      </a:r>
                      <a:endParaRPr lang="ja-JP" sz="2000" kern="100">
                        <a:solidFill>
                          <a:srgbClr val="31849B"/>
                        </a:solidFill>
                        <a:effectLst/>
                        <a:latin typeface="Century"/>
                        <a:ea typeface="ＭＳ 明朝"/>
                        <a:cs typeface="Times New Roman"/>
                      </a:endParaRPr>
                    </a:p>
                  </a:txBody>
                  <a:tcPr marL="68580" marR="68580" marT="0" marB="0"/>
                </a:tc>
              </a:tr>
              <a:tr h="331683">
                <a:tc>
                  <a:txBody>
                    <a:bodyPr/>
                    <a:lstStyle/>
                    <a:p>
                      <a:pPr algn="just">
                        <a:spcAft>
                          <a:spcPts val="0"/>
                        </a:spcAft>
                      </a:pPr>
                      <a:r>
                        <a:rPr lang="en-US" sz="2000" b="0" kern="100" dirty="0">
                          <a:effectLst/>
                        </a:rPr>
                        <a:t>1.00</a:t>
                      </a:r>
                      <a:endParaRPr lang="ja-JP" sz="2000" b="0" kern="100" dirty="0">
                        <a:solidFill>
                          <a:srgbClr val="31849B"/>
                        </a:solidFill>
                        <a:effectLst/>
                        <a:latin typeface="Century"/>
                        <a:ea typeface="ＭＳ 明朝"/>
                        <a:cs typeface="Times New Roman"/>
                      </a:endParaRPr>
                    </a:p>
                  </a:txBody>
                  <a:tcPr marL="68580" marR="68580" marT="0" marB="0"/>
                </a:tc>
                <a:tc>
                  <a:txBody>
                    <a:bodyPr/>
                    <a:lstStyle/>
                    <a:p>
                      <a:pPr algn="just">
                        <a:spcAft>
                          <a:spcPts val="0"/>
                        </a:spcAft>
                      </a:pPr>
                      <a:r>
                        <a:rPr lang="en-US" sz="2000" kern="100">
                          <a:effectLst/>
                        </a:rPr>
                        <a:t>1.90</a:t>
                      </a:r>
                      <a:endParaRPr lang="ja-JP" sz="2000" kern="100">
                        <a:solidFill>
                          <a:srgbClr val="31849B"/>
                        </a:solidFill>
                        <a:effectLst/>
                        <a:latin typeface="Century"/>
                        <a:ea typeface="ＭＳ 明朝"/>
                        <a:cs typeface="Times New Roman"/>
                      </a:endParaRPr>
                    </a:p>
                  </a:txBody>
                  <a:tcPr marL="68580" marR="68580" marT="0" marB="0"/>
                </a:tc>
                <a:tc>
                  <a:txBody>
                    <a:bodyPr/>
                    <a:lstStyle/>
                    <a:p>
                      <a:pPr algn="just">
                        <a:spcAft>
                          <a:spcPts val="0"/>
                        </a:spcAft>
                      </a:pPr>
                      <a:r>
                        <a:rPr lang="en-US" sz="2000" kern="100">
                          <a:effectLst/>
                        </a:rPr>
                        <a:t>106</a:t>
                      </a:r>
                      <a:endParaRPr lang="ja-JP" sz="2000" kern="100">
                        <a:solidFill>
                          <a:srgbClr val="31849B"/>
                        </a:solidFill>
                        <a:effectLst/>
                        <a:latin typeface="Century"/>
                        <a:ea typeface="ＭＳ 明朝"/>
                        <a:cs typeface="Times New Roman"/>
                      </a:endParaRPr>
                    </a:p>
                  </a:txBody>
                  <a:tcPr marL="68580" marR="68580" marT="0" marB="0"/>
                </a:tc>
              </a:tr>
              <a:tr h="331683">
                <a:tc>
                  <a:txBody>
                    <a:bodyPr/>
                    <a:lstStyle/>
                    <a:p>
                      <a:pPr algn="just">
                        <a:spcAft>
                          <a:spcPts val="0"/>
                        </a:spcAft>
                      </a:pPr>
                      <a:r>
                        <a:rPr lang="en-US" sz="2000" b="0" kern="100" dirty="0">
                          <a:effectLst/>
                        </a:rPr>
                        <a:t>1.30</a:t>
                      </a:r>
                      <a:endParaRPr lang="ja-JP" sz="2000" b="0" kern="100" dirty="0">
                        <a:solidFill>
                          <a:srgbClr val="31849B"/>
                        </a:solidFill>
                        <a:effectLst/>
                        <a:latin typeface="Century"/>
                        <a:ea typeface="ＭＳ 明朝"/>
                        <a:cs typeface="Times New Roman"/>
                      </a:endParaRPr>
                    </a:p>
                  </a:txBody>
                  <a:tcPr marL="68580" marR="68580" marT="0" marB="0"/>
                </a:tc>
                <a:tc>
                  <a:txBody>
                    <a:bodyPr/>
                    <a:lstStyle/>
                    <a:p>
                      <a:pPr algn="just">
                        <a:spcAft>
                          <a:spcPts val="0"/>
                        </a:spcAft>
                      </a:pPr>
                      <a:r>
                        <a:rPr lang="en-US" sz="2000" kern="100">
                          <a:effectLst/>
                        </a:rPr>
                        <a:t>1.73</a:t>
                      </a:r>
                      <a:endParaRPr lang="ja-JP" sz="2000" kern="100">
                        <a:solidFill>
                          <a:srgbClr val="31849B"/>
                        </a:solidFill>
                        <a:effectLst/>
                        <a:latin typeface="Century"/>
                        <a:ea typeface="ＭＳ 明朝"/>
                        <a:cs typeface="Times New Roman"/>
                      </a:endParaRPr>
                    </a:p>
                  </a:txBody>
                  <a:tcPr marL="68580" marR="68580" marT="0" marB="0"/>
                </a:tc>
                <a:tc>
                  <a:txBody>
                    <a:bodyPr/>
                    <a:lstStyle/>
                    <a:p>
                      <a:pPr algn="just">
                        <a:spcAft>
                          <a:spcPts val="0"/>
                        </a:spcAft>
                      </a:pPr>
                      <a:r>
                        <a:rPr lang="en-US" sz="2000" kern="100">
                          <a:effectLst/>
                        </a:rPr>
                        <a:t>102</a:t>
                      </a:r>
                      <a:endParaRPr lang="ja-JP" sz="2000" kern="100">
                        <a:solidFill>
                          <a:srgbClr val="31849B"/>
                        </a:solidFill>
                        <a:effectLst/>
                        <a:latin typeface="Century"/>
                        <a:ea typeface="ＭＳ 明朝"/>
                        <a:cs typeface="Times New Roman"/>
                      </a:endParaRPr>
                    </a:p>
                  </a:txBody>
                  <a:tcPr marL="68580" marR="68580" marT="0" marB="0"/>
                </a:tc>
              </a:tr>
              <a:tr h="331683">
                <a:tc>
                  <a:txBody>
                    <a:bodyPr/>
                    <a:lstStyle/>
                    <a:p>
                      <a:pPr algn="just">
                        <a:spcAft>
                          <a:spcPts val="0"/>
                        </a:spcAft>
                      </a:pPr>
                      <a:r>
                        <a:rPr lang="en-US" sz="2000" b="0" kern="100" dirty="0">
                          <a:effectLst/>
                        </a:rPr>
                        <a:t>1.60</a:t>
                      </a:r>
                      <a:endParaRPr lang="ja-JP" sz="2000" b="0" kern="100" dirty="0">
                        <a:solidFill>
                          <a:srgbClr val="31849B"/>
                        </a:solidFill>
                        <a:effectLst/>
                        <a:latin typeface="Century"/>
                        <a:ea typeface="ＭＳ 明朝"/>
                        <a:cs typeface="Times New Roman"/>
                      </a:endParaRPr>
                    </a:p>
                  </a:txBody>
                  <a:tcPr marL="68580" marR="68580" marT="0" marB="0"/>
                </a:tc>
                <a:tc>
                  <a:txBody>
                    <a:bodyPr/>
                    <a:lstStyle/>
                    <a:p>
                      <a:pPr algn="just">
                        <a:spcAft>
                          <a:spcPts val="0"/>
                        </a:spcAft>
                      </a:pPr>
                      <a:r>
                        <a:rPr lang="en-US" sz="2000" kern="100" dirty="0">
                          <a:effectLst/>
                        </a:rPr>
                        <a:t>1.60</a:t>
                      </a:r>
                      <a:endParaRPr lang="ja-JP" sz="2000" kern="100" dirty="0">
                        <a:solidFill>
                          <a:srgbClr val="31849B"/>
                        </a:solidFill>
                        <a:effectLst/>
                        <a:latin typeface="Century"/>
                        <a:ea typeface="ＭＳ 明朝"/>
                        <a:cs typeface="Times New Roman"/>
                      </a:endParaRPr>
                    </a:p>
                  </a:txBody>
                  <a:tcPr marL="68580" marR="68580" marT="0" marB="0"/>
                </a:tc>
                <a:tc>
                  <a:txBody>
                    <a:bodyPr/>
                    <a:lstStyle/>
                    <a:p>
                      <a:pPr algn="just">
                        <a:spcAft>
                          <a:spcPts val="0"/>
                        </a:spcAft>
                      </a:pPr>
                      <a:r>
                        <a:rPr lang="en-US" sz="2000" kern="100" dirty="0">
                          <a:effectLst/>
                        </a:rPr>
                        <a:t>102</a:t>
                      </a:r>
                      <a:endParaRPr lang="ja-JP" sz="2000" kern="100" dirty="0">
                        <a:solidFill>
                          <a:srgbClr val="31849B"/>
                        </a:solidFill>
                        <a:effectLst/>
                        <a:latin typeface="Century"/>
                        <a:ea typeface="ＭＳ 明朝"/>
                        <a:cs typeface="Times New Roman"/>
                      </a:endParaRPr>
                    </a:p>
                  </a:txBody>
                  <a:tcPr marL="68580" marR="68580" marT="0" marB="0"/>
                </a:tc>
              </a:tr>
            </a:tbl>
          </a:graphicData>
        </a:graphic>
      </p:graphicFrame>
      <p:sp>
        <p:nvSpPr>
          <p:cNvPr id="5" name="正方形/長方形 4"/>
          <p:cNvSpPr/>
          <p:nvPr/>
        </p:nvSpPr>
        <p:spPr>
          <a:xfrm>
            <a:off x="251520" y="5589240"/>
            <a:ext cx="3312368" cy="923330"/>
          </a:xfrm>
          <a:prstGeom prst="rect">
            <a:avLst/>
          </a:prstGeom>
        </p:spPr>
        <p:txBody>
          <a:bodyPr wrap="square">
            <a:spAutoFit/>
          </a:bodyPr>
          <a:lstStyle/>
          <a:p>
            <a:r>
              <a:rPr lang="en-US" altLang="ja-JP" dirty="0" smtClean="0"/>
              <a:t>※</a:t>
            </a:r>
            <a:r>
              <a:rPr lang="ja-JP" altLang="en-US" dirty="0" smtClean="0"/>
              <a:t>中段</a:t>
            </a:r>
            <a:r>
              <a:rPr lang="ja-JP" altLang="en-US" dirty="0"/>
              <a:t>マスの影響を考慮すると、これより</a:t>
            </a:r>
            <a:r>
              <a:rPr lang="en-US" altLang="ja-JP" dirty="0"/>
              <a:t>1.2</a:t>
            </a:r>
            <a:r>
              <a:rPr lang="ja-JP" altLang="en-US" dirty="0"/>
              <a:t>倍程度共振周波数が上がる</a:t>
            </a:r>
            <a:endParaRPr lang="en-US" altLang="ja-JP" dirty="0"/>
          </a:p>
        </p:txBody>
      </p:sp>
    </p:spTree>
    <p:extLst>
      <p:ext uri="{BB962C8B-B14F-4D97-AF65-F5344CB8AC3E}">
        <p14:creationId xmlns:p14="http://schemas.microsoft.com/office/powerpoint/2010/main" val="30409280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他のノイズとの関係</a:t>
            </a:r>
            <a:endParaRPr kumimoji="1" lang="ja-JP" altLang="en-US" sz="3200" dirty="0"/>
          </a:p>
        </p:txBody>
      </p:sp>
      <p:sp>
        <p:nvSpPr>
          <p:cNvPr id="3" name="コンテンツ プレースホルダー 2"/>
          <p:cNvSpPr>
            <a:spLocks noGrp="1"/>
          </p:cNvSpPr>
          <p:nvPr>
            <p:ph idx="1"/>
          </p:nvPr>
        </p:nvSpPr>
        <p:spPr>
          <a:xfrm>
            <a:off x="467544" y="1340768"/>
            <a:ext cx="8219256" cy="1728192"/>
          </a:xfrm>
        </p:spPr>
        <p:txBody>
          <a:bodyPr>
            <a:normAutofit/>
          </a:bodyPr>
          <a:lstStyle/>
          <a:p>
            <a:r>
              <a:rPr lang="en-US" altLang="ja-JP" sz="2000" dirty="0" smtClean="0"/>
              <a:t>100 Hz </a:t>
            </a:r>
            <a:r>
              <a:rPr lang="ja-JP" altLang="en-US" sz="2000" dirty="0" smtClean="0"/>
              <a:t>未満は他のノイズ（</a:t>
            </a:r>
            <a:r>
              <a:rPr lang="en-US" altLang="ja-JP" sz="2000" dirty="0" smtClean="0"/>
              <a:t>radiation pressure ?</a:t>
            </a:r>
            <a:r>
              <a:rPr lang="ja-JP" altLang="en-US" sz="2000" dirty="0" smtClean="0"/>
              <a:t>）にリミットされるので、結局のところ改善のメリットは小さい</a:t>
            </a:r>
            <a:endParaRPr lang="en-US" altLang="ja-JP" sz="2000" dirty="0" smtClean="0"/>
          </a:p>
          <a:p>
            <a:r>
              <a:rPr lang="ja-JP" altLang="en-US" sz="2000" dirty="0" smtClean="0"/>
              <a:t>やはり</a:t>
            </a:r>
            <a:r>
              <a:rPr lang="en-US" altLang="ja-JP" sz="2000" dirty="0" smtClean="0"/>
              <a:t>100 Hz</a:t>
            </a:r>
            <a:r>
              <a:rPr lang="ja-JP" altLang="en-US" sz="2000" dirty="0" smtClean="0"/>
              <a:t>付近のピークを追い出したい</a:t>
            </a:r>
            <a:endParaRPr lang="en-US" altLang="ja-JP" sz="2000" dirty="0" smtClean="0"/>
          </a:p>
        </p:txBody>
      </p:sp>
      <p:sp>
        <p:nvSpPr>
          <p:cNvPr id="6" name="スライド番号プレースホルダー 5"/>
          <p:cNvSpPr>
            <a:spLocks noGrp="1"/>
          </p:cNvSpPr>
          <p:nvPr>
            <p:ph type="sldNum" sz="quarter" idx="12"/>
          </p:nvPr>
        </p:nvSpPr>
        <p:spPr/>
        <p:txBody>
          <a:bodyPr/>
          <a:lstStyle/>
          <a:p>
            <a:fld id="{B14E8AFC-CA1D-454E-BEAA-D9ABA688ABEB}" type="slidenum">
              <a:rPr kumimoji="1" lang="ja-JP" altLang="en-US" smtClean="0"/>
              <a:t>11</a:t>
            </a:fld>
            <a:endParaRPr kumimoji="1" lang="ja-JP" altLang="en-US"/>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2564904"/>
            <a:ext cx="5814745"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59081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200" dirty="0" smtClean="0"/>
              <a:t>100 Hz</a:t>
            </a:r>
            <a:r>
              <a:rPr lang="ja-JP" altLang="en-US" sz="3200" dirty="0" smtClean="0"/>
              <a:t>付近の共振を追い出すために</a:t>
            </a:r>
            <a:endParaRPr kumimoji="1" lang="ja-JP" altLang="en-US" sz="3200" dirty="0"/>
          </a:p>
        </p:txBody>
      </p:sp>
      <p:sp>
        <p:nvSpPr>
          <p:cNvPr id="3" name="コンテンツ プレースホルダー 2"/>
          <p:cNvSpPr>
            <a:spLocks noGrp="1"/>
          </p:cNvSpPr>
          <p:nvPr>
            <p:ph idx="1"/>
          </p:nvPr>
        </p:nvSpPr>
        <p:spPr>
          <a:xfrm>
            <a:off x="467544" y="1340768"/>
            <a:ext cx="8219256" cy="1368152"/>
          </a:xfrm>
        </p:spPr>
        <p:txBody>
          <a:bodyPr>
            <a:normAutofit/>
          </a:bodyPr>
          <a:lstStyle/>
          <a:p>
            <a:r>
              <a:rPr lang="ja-JP" altLang="en-US" sz="2000" dirty="0" smtClean="0"/>
              <a:t>端の太さを</a:t>
            </a:r>
            <a:r>
              <a:rPr lang="en-US" altLang="ja-JP" sz="2000" dirty="0" smtClean="0"/>
              <a:t>0.60 mm</a:t>
            </a:r>
            <a:r>
              <a:rPr lang="ja-JP" altLang="en-US" sz="2000" dirty="0" smtClean="0"/>
              <a:t>に固定し、中央をさらに太くしてみる</a:t>
            </a:r>
            <a:endParaRPr lang="en-US" altLang="ja-JP" sz="2000" dirty="0" smtClean="0"/>
          </a:p>
          <a:p>
            <a:r>
              <a:rPr lang="en-US" altLang="ja-JP" sz="2000" dirty="0" smtClean="0"/>
              <a:t>Violin mode</a:t>
            </a:r>
            <a:r>
              <a:rPr lang="ja-JP" altLang="en-US" sz="2000" dirty="0" smtClean="0"/>
              <a:t>は </a:t>
            </a:r>
            <a:r>
              <a:rPr lang="en-US" altLang="ja-JP" sz="2000" dirty="0" smtClean="0"/>
              <a:t>200 Hz</a:t>
            </a:r>
            <a:r>
              <a:rPr lang="ja-JP" altLang="en-US" sz="2000" dirty="0" smtClean="0"/>
              <a:t>より高くなったが、</a:t>
            </a:r>
            <a:r>
              <a:rPr lang="en-US" altLang="ja-JP" sz="2000" dirty="0" smtClean="0"/>
              <a:t>Vertical mode</a:t>
            </a:r>
            <a:r>
              <a:rPr lang="ja-JP" altLang="en-US" sz="2000" dirty="0" smtClean="0"/>
              <a:t>は細い部分の軟らかさのために、原理的に</a:t>
            </a:r>
            <a:r>
              <a:rPr lang="en-US" altLang="ja-JP" sz="2000" dirty="0" smtClean="0"/>
              <a:t>186 Hz</a:t>
            </a:r>
            <a:r>
              <a:rPr lang="ja-JP" altLang="en-US" sz="2000" dirty="0" smtClean="0"/>
              <a:t>以上にできない</a:t>
            </a:r>
            <a:endParaRPr lang="en-US" altLang="ja-JP" sz="2000" dirty="0" smtClean="0"/>
          </a:p>
        </p:txBody>
      </p:sp>
      <p:sp>
        <p:nvSpPr>
          <p:cNvPr id="6" name="スライド番号プレースホルダー 5"/>
          <p:cNvSpPr>
            <a:spLocks noGrp="1"/>
          </p:cNvSpPr>
          <p:nvPr>
            <p:ph type="sldNum" sz="quarter" idx="12"/>
          </p:nvPr>
        </p:nvSpPr>
        <p:spPr/>
        <p:txBody>
          <a:bodyPr/>
          <a:lstStyle/>
          <a:p>
            <a:fld id="{B14E8AFC-CA1D-454E-BEAA-D9ABA688ABEB}" type="slidenum">
              <a:rPr kumimoji="1" lang="ja-JP" altLang="en-US" smtClean="0"/>
              <a:t>12</a:t>
            </a:fld>
            <a:endParaRPr kumimoji="1" lang="ja-JP" altLang="en-US"/>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636912"/>
            <a:ext cx="7565778"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61573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結論</a:t>
            </a:r>
            <a:endParaRPr kumimoji="1" lang="ja-JP" altLang="en-US" sz="3200" dirty="0"/>
          </a:p>
        </p:txBody>
      </p:sp>
      <p:sp>
        <p:nvSpPr>
          <p:cNvPr id="3" name="コンテンツ プレースホルダー 2"/>
          <p:cNvSpPr>
            <a:spLocks noGrp="1"/>
          </p:cNvSpPr>
          <p:nvPr>
            <p:ph idx="1"/>
          </p:nvPr>
        </p:nvSpPr>
        <p:spPr>
          <a:xfrm>
            <a:off x="467544" y="1340768"/>
            <a:ext cx="8219256" cy="2088232"/>
          </a:xfrm>
        </p:spPr>
        <p:txBody>
          <a:bodyPr>
            <a:normAutofit/>
          </a:bodyPr>
          <a:lstStyle/>
          <a:p>
            <a:r>
              <a:rPr lang="ja-JP" altLang="en-US" sz="2000" dirty="0" smtClean="0"/>
              <a:t>端を細くすると低周波の熱雑音が下がるが、結局他のノイズでリミットされるためメリットが小さい。（むしろ</a:t>
            </a:r>
            <a:r>
              <a:rPr lang="en-US" altLang="ja-JP" sz="2000" dirty="0" smtClean="0"/>
              <a:t>50 Hz</a:t>
            </a:r>
            <a:r>
              <a:rPr lang="ja-JP" altLang="en-US" sz="2000" dirty="0" smtClean="0"/>
              <a:t>以上のフロアが上がり、</a:t>
            </a:r>
            <a:r>
              <a:rPr lang="en-US" altLang="ja-JP" sz="2000" dirty="0" smtClean="0"/>
              <a:t>LCGT</a:t>
            </a:r>
            <a:r>
              <a:rPr lang="ja-JP" altLang="en-US" sz="2000" dirty="0" smtClean="0"/>
              <a:t>の最も感度が良い部分に影響が出る。）</a:t>
            </a:r>
            <a:endParaRPr lang="en-US" altLang="ja-JP" sz="2000" dirty="0"/>
          </a:p>
          <a:p>
            <a:r>
              <a:rPr lang="ja-JP" altLang="en-US" sz="2000" dirty="0" smtClean="0"/>
              <a:t>太さを変えて色々頑張ってみたが、</a:t>
            </a:r>
            <a:r>
              <a:rPr lang="en-US" altLang="ja-JP" sz="2000" dirty="0" smtClean="0"/>
              <a:t>100 Hz</a:t>
            </a:r>
            <a:r>
              <a:rPr lang="ja-JP" altLang="en-US" sz="2000" dirty="0" smtClean="0"/>
              <a:t>付近のピークは追い出すのは難しい</a:t>
            </a:r>
            <a:endParaRPr lang="en-US" altLang="ja-JP" sz="2000" dirty="0" smtClean="0"/>
          </a:p>
        </p:txBody>
      </p:sp>
      <p:sp>
        <p:nvSpPr>
          <p:cNvPr id="6" name="スライド番号プレースホルダー 5"/>
          <p:cNvSpPr>
            <a:spLocks noGrp="1"/>
          </p:cNvSpPr>
          <p:nvPr>
            <p:ph type="sldNum" sz="quarter" idx="12"/>
          </p:nvPr>
        </p:nvSpPr>
        <p:spPr/>
        <p:txBody>
          <a:bodyPr/>
          <a:lstStyle/>
          <a:p>
            <a:fld id="{B14E8AFC-CA1D-454E-BEAA-D9ABA688ABEB}" type="slidenum">
              <a:rPr kumimoji="1" lang="ja-JP" altLang="en-US" smtClean="0"/>
              <a:t>13</a:t>
            </a:fld>
            <a:endParaRPr kumimoji="1" lang="ja-JP" altLang="en-US"/>
          </a:p>
        </p:txBody>
      </p:sp>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996952"/>
            <a:ext cx="5385804"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5840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20888"/>
            <a:ext cx="8229600" cy="1143000"/>
          </a:xfrm>
        </p:spPr>
        <p:txBody>
          <a:bodyPr/>
          <a:lstStyle/>
          <a:p>
            <a:r>
              <a:rPr kumimoji="1" lang="en-US" altLang="ja-JP" dirty="0" smtClean="0"/>
              <a:t>Appendix</a:t>
            </a:r>
            <a:endParaRPr kumimoji="1" lang="ja-JP" altLang="en-US" dirty="0"/>
          </a:p>
        </p:txBody>
      </p:sp>
      <p:sp>
        <p:nvSpPr>
          <p:cNvPr id="4" name="スライド番号プレースホルダー 3"/>
          <p:cNvSpPr>
            <a:spLocks noGrp="1"/>
          </p:cNvSpPr>
          <p:nvPr>
            <p:ph type="sldNum" sz="quarter" idx="12"/>
          </p:nvPr>
        </p:nvSpPr>
        <p:spPr/>
        <p:txBody>
          <a:bodyPr/>
          <a:lstStyle/>
          <a:p>
            <a:fld id="{B14E8AFC-CA1D-454E-BEAA-D9ABA688ABEB}" type="slidenum">
              <a:rPr kumimoji="1" lang="ja-JP" altLang="en-US" smtClean="0"/>
              <a:t>14</a:t>
            </a:fld>
            <a:endParaRPr kumimoji="1" lang="ja-JP" altLang="en-US"/>
          </a:p>
        </p:txBody>
      </p:sp>
    </p:spTree>
    <p:extLst>
      <p:ext uri="{BB962C8B-B14F-4D97-AF65-F5344CB8AC3E}">
        <p14:creationId xmlns:p14="http://schemas.microsoft.com/office/powerpoint/2010/main" val="1022604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200" dirty="0" smtClean="0"/>
              <a:t>Taper</a:t>
            </a:r>
            <a:endParaRPr kumimoji="1" lang="ja-JP" altLang="en-US" sz="3200" dirty="0"/>
          </a:p>
        </p:txBody>
      </p:sp>
      <p:sp>
        <p:nvSpPr>
          <p:cNvPr id="3" name="コンテンツ プレースホルダー 2"/>
          <p:cNvSpPr>
            <a:spLocks noGrp="1"/>
          </p:cNvSpPr>
          <p:nvPr>
            <p:ph idx="1"/>
          </p:nvPr>
        </p:nvSpPr>
        <p:spPr>
          <a:xfrm>
            <a:off x="467544" y="1484784"/>
            <a:ext cx="8219256" cy="864096"/>
          </a:xfrm>
        </p:spPr>
        <p:txBody>
          <a:bodyPr>
            <a:normAutofit/>
          </a:bodyPr>
          <a:lstStyle/>
          <a:p>
            <a:r>
              <a:rPr lang="ja-JP" altLang="en-US" sz="2000" dirty="0" smtClean="0"/>
              <a:t>計算モデルでは太さは断続的に変化しているが、応力集中を避けるため、実際のファイバーでは太さを連続的に変えることが望ましい</a:t>
            </a:r>
            <a:endParaRPr lang="en-US" altLang="ja-JP" sz="2000" dirty="0" smtClean="0"/>
          </a:p>
        </p:txBody>
      </p:sp>
      <p:sp>
        <p:nvSpPr>
          <p:cNvPr id="6" name="スライド番号プレースホルダー 5"/>
          <p:cNvSpPr>
            <a:spLocks noGrp="1"/>
          </p:cNvSpPr>
          <p:nvPr>
            <p:ph type="sldNum" sz="quarter" idx="12"/>
          </p:nvPr>
        </p:nvSpPr>
        <p:spPr/>
        <p:txBody>
          <a:bodyPr/>
          <a:lstStyle/>
          <a:p>
            <a:fld id="{B14E8AFC-CA1D-454E-BEAA-D9ABA688ABEB}" type="slidenum">
              <a:rPr kumimoji="1" lang="ja-JP" altLang="en-US" smtClean="0"/>
              <a:t>15</a:t>
            </a:fld>
            <a:endParaRPr kumimoji="1" lang="ja-JP" altLang="en-US"/>
          </a:p>
        </p:txBody>
      </p:sp>
      <p:pic>
        <p:nvPicPr>
          <p:cNvPr id="174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6143" y="2852936"/>
            <a:ext cx="5105508"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543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細い部分の長さ</a:t>
            </a:r>
            <a:endParaRPr kumimoji="1" lang="ja-JP" altLang="en-US" sz="3200" dirty="0"/>
          </a:p>
        </p:txBody>
      </p:sp>
      <p:sp>
        <p:nvSpPr>
          <p:cNvPr id="3" name="コンテンツ プレースホルダー 2"/>
          <p:cNvSpPr>
            <a:spLocks noGrp="1"/>
          </p:cNvSpPr>
          <p:nvPr>
            <p:ph idx="1"/>
          </p:nvPr>
        </p:nvSpPr>
        <p:spPr>
          <a:xfrm>
            <a:off x="467544" y="1340768"/>
            <a:ext cx="8219256" cy="864096"/>
          </a:xfrm>
        </p:spPr>
        <p:txBody>
          <a:bodyPr>
            <a:normAutofit/>
          </a:bodyPr>
          <a:lstStyle/>
          <a:p>
            <a:r>
              <a:rPr lang="ja-JP" altLang="en-US" sz="2000" dirty="0" smtClean="0"/>
              <a:t>細い部分が短すぎると、低周波の熱雑音があまり下がらない</a:t>
            </a:r>
            <a:r>
              <a:rPr lang="en-US" altLang="ja-JP" sz="2000" dirty="0" smtClean="0"/>
              <a:t/>
            </a:r>
            <a:br>
              <a:rPr lang="en-US" altLang="ja-JP" sz="2000" dirty="0" smtClean="0"/>
            </a:br>
            <a:r>
              <a:rPr lang="ja-JP" altLang="en-US" sz="2000" dirty="0" smtClean="0"/>
              <a:t>（下図の赤線）</a:t>
            </a:r>
            <a:endParaRPr lang="en-US" altLang="ja-JP" sz="2000" dirty="0" smtClean="0"/>
          </a:p>
        </p:txBody>
      </p:sp>
      <p:sp>
        <p:nvSpPr>
          <p:cNvPr id="6" name="スライド番号プレースホルダー 5"/>
          <p:cNvSpPr>
            <a:spLocks noGrp="1"/>
          </p:cNvSpPr>
          <p:nvPr>
            <p:ph type="sldNum" sz="quarter" idx="12"/>
          </p:nvPr>
        </p:nvSpPr>
        <p:spPr/>
        <p:txBody>
          <a:bodyPr/>
          <a:lstStyle/>
          <a:p>
            <a:fld id="{B14E8AFC-CA1D-454E-BEAA-D9ABA688ABEB}" type="slidenum">
              <a:rPr kumimoji="1" lang="ja-JP" altLang="en-US" smtClean="0"/>
              <a:t>16</a:t>
            </a:fld>
            <a:endParaRPr kumimoji="1" lang="ja-JP" altLang="en-US"/>
          </a:p>
        </p:txBody>
      </p:sp>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0464" y="2465512"/>
            <a:ext cx="7116321"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図 6"/>
          <p:cNvPicPr/>
          <p:nvPr/>
        </p:nvPicPr>
        <p:blipFill>
          <a:blip r:embed="rId4"/>
          <a:stretch>
            <a:fillRect/>
          </a:stretch>
        </p:blipFill>
        <p:spPr>
          <a:xfrm>
            <a:off x="3347864" y="2852936"/>
            <a:ext cx="2438998" cy="1080120"/>
          </a:xfrm>
          <a:prstGeom prst="rect">
            <a:avLst/>
          </a:prstGeom>
        </p:spPr>
      </p:pic>
      <p:graphicFrame>
        <p:nvGraphicFramePr>
          <p:cNvPr id="4" name="オブジェクト 3"/>
          <p:cNvGraphicFramePr>
            <a:graphicFrameLocks noChangeAspect="1"/>
          </p:cNvGraphicFramePr>
          <p:nvPr>
            <p:extLst>
              <p:ext uri="{D42A27DB-BD31-4B8C-83A1-F6EECF244321}">
                <p14:modId xmlns:p14="http://schemas.microsoft.com/office/powerpoint/2010/main" val="584338003"/>
              </p:ext>
            </p:extLst>
          </p:nvPr>
        </p:nvGraphicFramePr>
        <p:xfrm>
          <a:off x="3704688" y="1916832"/>
          <a:ext cx="1725350" cy="762607"/>
        </p:xfrm>
        <a:graphic>
          <a:graphicData uri="http://schemas.openxmlformats.org/presentationml/2006/ole">
            <mc:AlternateContent xmlns:mc="http://schemas.openxmlformats.org/markup-compatibility/2006">
              <mc:Choice xmlns:v="urn:schemas-microsoft-com:vml" Requires="v">
                <p:oleObj spid="_x0000_s18437" name="数式" r:id="rId5" imgW="1002960" imgH="444240" progId="Equation.3">
                  <p:embed/>
                </p:oleObj>
              </mc:Choice>
              <mc:Fallback>
                <p:oleObj name="数式" r:id="rId5" imgW="1002960" imgH="4442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04688" y="1916832"/>
                        <a:ext cx="1725350" cy="76260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510456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サファイアファイバー</a:t>
            </a:r>
            <a:r>
              <a:rPr lang="ja-JP" altLang="en-US" sz="3200" dirty="0" smtClean="0"/>
              <a:t>と熱雑音</a:t>
            </a:r>
            <a:endParaRPr kumimoji="1" lang="ja-JP" altLang="en-US" sz="3200" dirty="0"/>
          </a:p>
        </p:txBody>
      </p:sp>
      <p:sp>
        <p:nvSpPr>
          <p:cNvPr id="3" name="コンテンツ プレースホルダー 2"/>
          <p:cNvSpPr>
            <a:spLocks noGrp="1"/>
          </p:cNvSpPr>
          <p:nvPr>
            <p:ph idx="1"/>
          </p:nvPr>
        </p:nvSpPr>
        <p:spPr>
          <a:xfrm>
            <a:off x="457200" y="1600201"/>
            <a:ext cx="8219256" cy="1684784"/>
          </a:xfrm>
        </p:spPr>
        <p:txBody>
          <a:bodyPr>
            <a:normAutofit/>
          </a:bodyPr>
          <a:lstStyle/>
          <a:p>
            <a:r>
              <a:rPr lang="ja-JP" altLang="en-US" sz="2000" dirty="0" smtClean="0"/>
              <a:t>冷却の観点から、鏡を吊るファイバーは太く短い</a:t>
            </a:r>
            <a:r>
              <a:rPr kumimoji="1" lang="en-US" altLang="ja-JP" sz="2000" dirty="0" smtClean="0"/>
              <a:t>(Φ</a:t>
            </a:r>
            <a:r>
              <a:rPr kumimoji="1" lang="en-US" altLang="ja-JP" sz="2000" b="1" dirty="0" smtClean="0">
                <a:solidFill>
                  <a:srgbClr val="FF0000"/>
                </a:solidFill>
              </a:rPr>
              <a:t>1.6</a:t>
            </a:r>
            <a:r>
              <a:rPr kumimoji="1" lang="en-US" altLang="ja-JP" sz="2000" dirty="0" smtClean="0"/>
              <a:t> mm, 30 cm)</a:t>
            </a:r>
            <a:endParaRPr lang="en-US" altLang="ja-JP" sz="2000" dirty="0"/>
          </a:p>
          <a:p>
            <a:endParaRPr lang="en-US" altLang="ja-JP" sz="2000" dirty="0" smtClean="0"/>
          </a:p>
          <a:p>
            <a:r>
              <a:rPr lang="ja-JP" altLang="en-US" sz="2000" dirty="0" smtClean="0"/>
              <a:t>ワイヤーの弾性エネルギー（</a:t>
            </a:r>
            <a:r>
              <a:rPr lang="ja-JP" altLang="en-US" sz="2000" dirty="0"/>
              <a:t>Ｅ</a:t>
            </a:r>
            <a:r>
              <a:rPr lang="en-US" altLang="ja-JP" sz="1600" dirty="0"/>
              <a:t>k</a:t>
            </a:r>
            <a:r>
              <a:rPr lang="ja-JP" altLang="en-US" sz="2000" dirty="0"/>
              <a:t>）</a:t>
            </a:r>
            <a:r>
              <a:rPr lang="ja-JP" altLang="en-US" sz="2000" dirty="0" smtClean="0"/>
              <a:t>が大きい</a:t>
            </a:r>
            <a:r>
              <a:rPr lang="en-US" altLang="ja-JP" sz="2000" dirty="0"/>
              <a:t/>
            </a:r>
            <a:br>
              <a:rPr lang="en-US" altLang="ja-JP" sz="2000" dirty="0"/>
            </a:br>
            <a:r>
              <a:rPr lang="ja-JP" altLang="en-US" sz="2000" dirty="0" smtClean="0"/>
              <a:t>⇒小さな</a:t>
            </a:r>
            <a:r>
              <a:rPr lang="en-US" altLang="ja-JP" sz="2000" dirty="0" smtClean="0"/>
              <a:t>Dilution Factor</a:t>
            </a:r>
            <a:r>
              <a:rPr lang="ja-JP" altLang="en-US" sz="2000" dirty="0" smtClean="0"/>
              <a:t>しか得られず熱雑音大</a:t>
            </a:r>
            <a:endParaRPr lang="en-US" altLang="ja-JP" sz="2000" dirty="0" smtClean="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2464192"/>
            <a:ext cx="2381250" cy="369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4327212"/>
            <a:ext cx="3528392" cy="2198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オブジェクト 3"/>
          <p:cNvGraphicFramePr>
            <a:graphicFrameLocks noChangeAspect="1"/>
          </p:cNvGraphicFramePr>
          <p:nvPr>
            <p:extLst>
              <p:ext uri="{D42A27DB-BD31-4B8C-83A1-F6EECF244321}">
                <p14:modId xmlns:p14="http://schemas.microsoft.com/office/powerpoint/2010/main" val="7694518"/>
              </p:ext>
            </p:extLst>
          </p:nvPr>
        </p:nvGraphicFramePr>
        <p:xfrm>
          <a:off x="2034852" y="3140968"/>
          <a:ext cx="2897188" cy="922337"/>
        </p:xfrm>
        <a:graphic>
          <a:graphicData uri="http://schemas.openxmlformats.org/presentationml/2006/ole">
            <mc:AlternateContent xmlns:mc="http://schemas.openxmlformats.org/markup-compatibility/2006">
              <mc:Choice xmlns:v="urn:schemas-microsoft-com:vml" Requires="v">
                <p:oleObj spid="_x0000_s4106" name="数式" r:id="rId5" imgW="1396800" imgH="444240" progId="Equation.3">
                  <p:embed/>
                </p:oleObj>
              </mc:Choice>
              <mc:Fallback>
                <p:oleObj name="数式" r:id="rId5" imgW="1396800" imgH="444240" progId="Equation.3">
                  <p:embed/>
                  <p:pic>
                    <p:nvPicPr>
                      <p:cNvPr id="0" name="オブジェクト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34852" y="3140968"/>
                        <a:ext cx="2897188"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スライド番号プレースホルダー 4"/>
          <p:cNvSpPr>
            <a:spLocks noGrp="1"/>
          </p:cNvSpPr>
          <p:nvPr>
            <p:ph type="sldNum" sz="quarter" idx="12"/>
          </p:nvPr>
        </p:nvSpPr>
        <p:spPr/>
        <p:txBody>
          <a:bodyPr/>
          <a:lstStyle/>
          <a:p>
            <a:fld id="{B14E8AFC-CA1D-454E-BEAA-D9ABA688ABEB}" type="slidenum">
              <a:rPr kumimoji="1" lang="ja-JP" altLang="en-US" smtClean="0"/>
              <a:t>2</a:t>
            </a:fld>
            <a:endParaRPr kumimoji="1" lang="ja-JP" altLang="en-US"/>
          </a:p>
        </p:txBody>
      </p:sp>
    </p:spTree>
    <p:extLst>
      <p:ext uri="{BB962C8B-B14F-4D97-AF65-F5344CB8AC3E}">
        <p14:creationId xmlns:p14="http://schemas.microsoft.com/office/powerpoint/2010/main" val="941939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636912"/>
            <a:ext cx="2743572" cy="3541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normAutofit/>
          </a:bodyPr>
          <a:lstStyle/>
          <a:p>
            <a:r>
              <a:rPr kumimoji="1" lang="ja-JP" altLang="en-US" sz="3200" dirty="0" smtClean="0"/>
              <a:t>新デザインのコンセプト</a:t>
            </a:r>
            <a:endParaRPr kumimoji="1" lang="ja-JP" altLang="en-US" sz="3200" dirty="0"/>
          </a:p>
        </p:txBody>
      </p:sp>
      <p:sp>
        <p:nvSpPr>
          <p:cNvPr id="3" name="コンテンツ プレースホルダー 2"/>
          <p:cNvSpPr>
            <a:spLocks noGrp="1"/>
          </p:cNvSpPr>
          <p:nvPr>
            <p:ph idx="1"/>
          </p:nvPr>
        </p:nvSpPr>
        <p:spPr>
          <a:xfrm>
            <a:off x="457200" y="1600200"/>
            <a:ext cx="8219256" cy="2620887"/>
          </a:xfrm>
        </p:spPr>
        <p:txBody>
          <a:bodyPr>
            <a:normAutofit/>
          </a:bodyPr>
          <a:lstStyle/>
          <a:p>
            <a:r>
              <a:rPr lang="ja-JP" altLang="en-US" sz="2000" dirty="0" smtClean="0"/>
              <a:t>散逸のほとんどは、ファイバー両端の曲がる部分で生じる</a:t>
            </a:r>
            <a:endParaRPr lang="en-US" altLang="ja-JP" sz="2000" dirty="0"/>
          </a:p>
          <a:p>
            <a:endParaRPr lang="en-US" altLang="ja-JP" sz="2000" dirty="0" smtClean="0"/>
          </a:p>
          <a:p>
            <a:r>
              <a:rPr lang="ja-JP" altLang="en-US" sz="2000" dirty="0" smtClean="0"/>
              <a:t>両端の曲がる部分を細く、中央部を太くすることで、</a:t>
            </a:r>
            <a:r>
              <a:rPr lang="en-US" altLang="ja-JP" sz="2000" dirty="0"/>
              <a:t/>
            </a:r>
            <a:br>
              <a:rPr lang="en-US" altLang="ja-JP" sz="2000" dirty="0"/>
            </a:br>
            <a:r>
              <a:rPr lang="ja-JP" altLang="en-US" sz="2000" dirty="0" smtClean="0"/>
              <a:t>熱伝導率を下げることなく熱雑音を下げられる</a:t>
            </a:r>
            <a:endParaRPr lang="en-US" altLang="ja-JP" sz="2000" dirty="0" smtClean="0"/>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3933056"/>
            <a:ext cx="5019675" cy="237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スライド番号プレースホルダー 4"/>
          <p:cNvSpPr>
            <a:spLocks noGrp="1"/>
          </p:cNvSpPr>
          <p:nvPr>
            <p:ph type="sldNum" sz="quarter" idx="12"/>
          </p:nvPr>
        </p:nvSpPr>
        <p:spPr/>
        <p:txBody>
          <a:bodyPr/>
          <a:lstStyle/>
          <a:p>
            <a:fld id="{B14E8AFC-CA1D-454E-BEAA-D9ABA688ABEB}" type="slidenum">
              <a:rPr kumimoji="1" lang="ja-JP" altLang="en-US" smtClean="0"/>
              <a:t>3</a:t>
            </a:fld>
            <a:endParaRPr kumimoji="1" lang="ja-JP" altLang="en-US"/>
          </a:p>
        </p:txBody>
      </p:sp>
    </p:spTree>
    <p:extLst>
      <p:ext uri="{BB962C8B-B14F-4D97-AF65-F5344CB8AC3E}">
        <p14:creationId xmlns:p14="http://schemas.microsoft.com/office/powerpoint/2010/main" val="205786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これまでの経緯、今回やったこと</a:t>
            </a:r>
            <a:endParaRPr kumimoji="1" lang="ja-JP" altLang="en-US" sz="3200" dirty="0"/>
          </a:p>
        </p:txBody>
      </p:sp>
      <p:sp>
        <p:nvSpPr>
          <p:cNvPr id="3" name="コンテンツ プレースホルダー 2"/>
          <p:cNvSpPr>
            <a:spLocks noGrp="1"/>
          </p:cNvSpPr>
          <p:nvPr>
            <p:ph idx="1"/>
          </p:nvPr>
        </p:nvSpPr>
        <p:spPr>
          <a:xfrm>
            <a:off x="457200" y="1600200"/>
            <a:ext cx="8219256" cy="2620887"/>
          </a:xfrm>
        </p:spPr>
        <p:txBody>
          <a:bodyPr>
            <a:normAutofit/>
          </a:bodyPr>
          <a:lstStyle/>
          <a:p>
            <a:r>
              <a:rPr lang="ja-JP" altLang="en-US" sz="2000" dirty="0" smtClean="0"/>
              <a:t>両端を細くすることで低周波</a:t>
            </a:r>
            <a:r>
              <a:rPr lang="en-US" altLang="ja-JP" sz="2000" dirty="0" smtClean="0"/>
              <a:t>(&lt;100 Hz)</a:t>
            </a:r>
            <a:r>
              <a:rPr lang="ja-JP" altLang="en-US" sz="2000" dirty="0" smtClean="0"/>
              <a:t>の熱雑音</a:t>
            </a:r>
            <a:r>
              <a:rPr lang="ja-JP" altLang="en-US" sz="2000" dirty="0"/>
              <a:t>が</a:t>
            </a:r>
            <a:r>
              <a:rPr lang="ja-JP" altLang="en-US" sz="2000" dirty="0" smtClean="0"/>
              <a:t>下がることはすでに計算済み</a:t>
            </a:r>
            <a:r>
              <a:rPr lang="en-US" altLang="ja-JP" sz="2000" dirty="0" smtClean="0"/>
              <a:t>[Warren Johnson, LCGT </a:t>
            </a:r>
            <a:r>
              <a:rPr lang="en-US" altLang="ja-JP" sz="2000" dirty="0"/>
              <a:t>Collaboration </a:t>
            </a:r>
            <a:r>
              <a:rPr lang="en-US" altLang="ja-JP" sz="2000" dirty="0" smtClean="0"/>
              <a:t>Meeting, Nov</a:t>
            </a:r>
            <a:r>
              <a:rPr lang="en-US" altLang="ja-JP" sz="2000" dirty="0"/>
              <a:t>. 8th, </a:t>
            </a:r>
            <a:r>
              <a:rPr lang="en-US" altLang="ja-JP" sz="2000" dirty="0" smtClean="0"/>
              <a:t>2011]</a:t>
            </a:r>
          </a:p>
          <a:p>
            <a:endParaRPr lang="en-US" altLang="ja-JP" sz="2000" dirty="0"/>
          </a:p>
          <a:p>
            <a:r>
              <a:rPr lang="ja-JP" altLang="en-US" sz="2000" dirty="0" smtClean="0"/>
              <a:t>バイオリンモードや縦振動など、高周波の熱雑音がどうなるかに関してはまだ議論されていないので、今回計算してみた</a:t>
            </a:r>
            <a:endParaRPr lang="en-US" altLang="ja-JP" sz="2000" dirty="0" smtClean="0"/>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573016"/>
            <a:ext cx="5976664" cy="2996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スライド番号プレースホルダー 3"/>
          <p:cNvSpPr>
            <a:spLocks noGrp="1"/>
          </p:cNvSpPr>
          <p:nvPr>
            <p:ph type="sldNum" sz="quarter" idx="12"/>
          </p:nvPr>
        </p:nvSpPr>
        <p:spPr/>
        <p:txBody>
          <a:bodyPr/>
          <a:lstStyle/>
          <a:p>
            <a:fld id="{B14E8AFC-CA1D-454E-BEAA-D9ABA688ABEB}" type="slidenum">
              <a:rPr kumimoji="1" lang="ja-JP" altLang="en-US" smtClean="0"/>
              <a:t>4</a:t>
            </a:fld>
            <a:endParaRPr kumimoji="1" lang="ja-JP" altLang="en-US"/>
          </a:p>
        </p:txBody>
      </p:sp>
    </p:spTree>
    <p:extLst>
      <p:ext uri="{BB962C8B-B14F-4D97-AF65-F5344CB8AC3E}">
        <p14:creationId xmlns:p14="http://schemas.microsoft.com/office/powerpoint/2010/main" val="2915788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モデル、バイオリンモードの計算方法</a:t>
            </a:r>
            <a:endParaRPr kumimoji="1" lang="ja-JP" altLang="en-US" sz="3200" dirty="0"/>
          </a:p>
        </p:txBody>
      </p:sp>
      <p:sp>
        <p:nvSpPr>
          <p:cNvPr id="3" name="コンテンツ プレースホルダー 2"/>
          <p:cNvSpPr>
            <a:spLocks noGrp="1"/>
          </p:cNvSpPr>
          <p:nvPr>
            <p:ph idx="1"/>
          </p:nvPr>
        </p:nvSpPr>
        <p:spPr>
          <a:xfrm>
            <a:off x="457200" y="1600200"/>
            <a:ext cx="8219256" cy="4493096"/>
          </a:xfrm>
        </p:spPr>
        <p:txBody>
          <a:bodyPr>
            <a:normAutofit/>
          </a:bodyPr>
          <a:lstStyle/>
          <a:p>
            <a:r>
              <a:rPr lang="ja-JP" altLang="en-US" sz="2000" dirty="0" smtClean="0"/>
              <a:t>ワイヤーの太さは断続的に変化 </a:t>
            </a:r>
            <a:r>
              <a:rPr lang="en-US" altLang="ja-JP" sz="2400" dirty="0" smtClean="0"/>
              <a:t>(z=Le, L-Le)</a:t>
            </a:r>
          </a:p>
          <a:p>
            <a:endParaRPr lang="en-US" altLang="ja-JP" sz="2000" dirty="0" smtClean="0"/>
          </a:p>
          <a:p>
            <a:endParaRPr lang="en-US" altLang="ja-JP" sz="2000" dirty="0"/>
          </a:p>
          <a:p>
            <a:endParaRPr lang="en-US" altLang="ja-JP" sz="2000" dirty="0" smtClean="0"/>
          </a:p>
          <a:p>
            <a:endParaRPr lang="en-US" altLang="ja-JP" sz="2000" dirty="0"/>
          </a:p>
          <a:p>
            <a:endParaRPr lang="en-US" altLang="ja-JP" sz="2000" dirty="0" smtClean="0"/>
          </a:p>
          <a:p>
            <a:r>
              <a:rPr lang="ja-JP" altLang="en-US" sz="2000" dirty="0" smtClean="0"/>
              <a:t>それぞれの太さの部分でのファイバーの形状を以下の式で表す</a:t>
            </a:r>
            <a:endParaRPr lang="en-US" altLang="ja-JP" sz="2000" dirty="0" smtClean="0"/>
          </a:p>
          <a:p>
            <a:endParaRPr lang="en-US" altLang="ja-JP" sz="2000" dirty="0"/>
          </a:p>
          <a:p>
            <a:endParaRPr lang="en-US" altLang="ja-JP" sz="2000" dirty="0" smtClean="0"/>
          </a:p>
          <a:p>
            <a:endParaRPr lang="en-US" altLang="ja-JP" sz="2000" dirty="0"/>
          </a:p>
          <a:p>
            <a:endParaRPr lang="en-US" altLang="ja-JP" sz="2000" dirty="0" smtClean="0"/>
          </a:p>
          <a:p>
            <a:r>
              <a:rPr lang="en-US" altLang="ja-JP" sz="2000" dirty="0" smtClean="0"/>
              <a:t>12</a:t>
            </a:r>
            <a:r>
              <a:rPr lang="ja-JP" altLang="en-US" sz="2000" dirty="0" smtClean="0"/>
              <a:t>個の境界条件より</a:t>
            </a:r>
            <a:r>
              <a:rPr lang="en-US" altLang="ja-JP" sz="2000" dirty="0" smtClean="0"/>
              <a:t>A1~D3</a:t>
            </a:r>
            <a:r>
              <a:rPr lang="ja-JP" altLang="en-US" sz="2000" dirty="0" smtClean="0"/>
              <a:t>を求め、運動方程式を周波数領域で解く</a:t>
            </a:r>
            <a:endParaRPr lang="en-US" altLang="ja-JP" sz="2000" dirty="0" smtClean="0"/>
          </a:p>
        </p:txBody>
      </p:sp>
      <p:pic>
        <p:nvPicPr>
          <p:cNvPr id="5" name="図 4"/>
          <p:cNvPicPr/>
          <p:nvPr/>
        </p:nvPicPr>
        <p:blipFill>
          <a:blip r:embed="rId3"/>
          <a:stretch>
            <a:fillRect/>
          </a:stretch>
        </p:blipFill>
        <p:spPr>
          <a:xfrm>
            <a:off x="2072613" y="2003254"/>
            <a:ext cx="4032448" cy="1785786"/>
          </a:xfrm>
          <a:prstGeom prst="rect">
            <a:avLst/>
          </a:prstGeom>
        </p:spPr>
      </p:pic>
      <p:graphicFrame>
        <p:nvGraphicFramePr>
          <p:cNvPr id="4" name="オブジェクト 3"/>
          <p:cNvGraphicFramePr>
            <a:graphicFrameLocks noChangeAspect="1"/>
          </p:cNvGraphicFramePr>
          <p:nvPr>
            <p:extLst>
              <p:ext uri="{D42A27DB-BD31-4B8C-83A1-F6EECF244321}">
                <p14:modId xmlns:p14="http://schemas.microsoft.com/office/powerpoint/2010/main" val="3046453326"/>
              </p:ext>
            </p:extLst>
          </p:nvPr>
        </p:nvGraphicFramePr>
        <p:xfrm>
          <a:off x="1187624" y="4415075"/>
          <a:ext cx="6864098" cy="952694"/>
        </p:xfrm>
        <a:graphic>
          <a:graphicData uri="http://schemas.openxmlformats.org/presentationml/2006/ole">
            <mc:AlternateContent xmlns:mc="http://schemas.openxmlformats.org/markup-compatibility/2006">
              <mc:Choice xmlns:v="urn:schemas-microsoft-com:vml" Requires="v">
                <p:oleObj spid="_x0000_s7180" name="数式" r:id="rId4" imgW="3288960" imgH="457200" progId="Equation.3">
                  <p:embed/>
                </p:oleObj>
              </mc:Choice>
              <mc:Fallback>
                <p:oleObj name="数式" r:id="rId4" imgW="3288960" imgH="457200" progId="Equation.3">
                  <p:embed/>
                  <p:pic>
                    <p:nvPicPr>
                      <p:cNvPr id="0" name="オブジェクト 3"/>
                      <p:cNvPicPr>
                        <a:picLocks noChangeAspect="1" noChangeArrowheads="1"/>
                      </p:cNvPicPr>
                      <p:nvPr/>
                    </p:nvPicPr>
                    <p:blipFill>
                      <a:blip r:embed="rId5"/>
                      <a:srcRect/>
                      <a:stretch>
                        <a:fillRect/>
                      </a:stretch>
                    </p:blipFill>
                    <p:spPr bwMode="auto">
                      <a:xfrm>
                        <a:off x="1187624" y="4415075"/>
                        <a:ext cx="6864098" cy="952694"/>
                      </a:xfrm>
                      <a:prstGeom prst="rect">
                        <a:avLst/>
                      </a:prstGeom>
                      <a:noFill/>
                      <a:ln>
                        <a:noFill/>
                      </a:ln>
                    </p:spPr>
                  </p:pic>
                </p:oleObj>
              </mc:Fallback>
            </mc:AlternateContent>
          </a:graphicData>
        </a:graphic>
      </p:graphicFrame>
      <p:sp>
        <p:nvSpPr>
          <p:cNvPr id="6" name="スライド番号プレースホルダー 5"/>
          <p:cNvSpPr>
            <a:spLocks noGrp="1"/>
          </p:cNvSpPr>
          <p:nvPr>
            <p:ph type="sldNum" sz="quarter" idx="12"/>
          </p:nvPr>
        </p:nvSpPr>
        <p:spPr/>
        <p:txBody>
          <a:bodyPr/>
          <a:lstStyle/>
          <a:p>
            <a:fld id="{B14E8AFC-CA1D-454E-BEAA-D9ABA688ABEB}" type="slidenum">
              <a:rPr kumimoji="1" lang="ja-JP" altLang="en-US" smtClean="0"/>
              <a:t>5</a:t>
            </a:fld>
            <a:endParaRPr kumimoji="1" lang="ja-JP" altLang="en-US"/>
          </a:p>
        </p:txBody>
      </p:sp>
    </p:spTree>
    <p:extLst>
      <p:ext uri="{BB962C8B-B14F-4D97-AF65-F5344CB8AC3E}">
        <p14:creationId xmlns:p14="http://schemas.microsoft.com/office/powerpoint/2010/main" val="1778791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200" dirty="0" smtClean="0"/>
              <a:t>12</a:t>
            </a:r>
            <a:r>
              <a:rPr kumimoji="1" lang="ja-JP" altLang="en-US" sz="3200" dirty="0" smtClean="0"/>
              <a:t>個の境界条件（参考）</a:t>
            </a:r>
            <a:endParaRPr kumimoji="1" lang="ja-JP" altLang="en-US" sz="3200" dirty="0"/>
          </a:p>
        </p:txBody>
      </p:sp>
      <p:sp>
        <p:nvSpPr>
          <p:cNvPr id="3" name="コンテンツ プレースホルダー 2"/>
          <p:cNvSpPr>
            <a:spLocks noGrp="1"/>
          </p:cNvSpPr>
          <p:nvPr>
            <p:ph idx="1"/>
          </p:nvPr>
        </p:nvSpPr>
        <p:spPr>
          <a:xfrm>
            <a:off x="457200" y="1600200"/>
            <a:ext cx="8219256" cy="4493096"/>
          </a:xfrm>
        </p:spPr>
        <p:txBody>
          <a:bodyPr>
            <a:normAutofit/>
          </a:bodyPr>
          <a:lstStyle/>
          <a:p>
            <a:r>
              <a:rPr lang="ja-JP" altLang="en-US" sz="2000" dirty="0" smtClean="0"/>
              <a:t>ワイヤーの上端</a:t>
            </a:r>
            <a:r>
              <a:rPr lang="en-US" altLang="ja-JP" sz="2000" dirty="0" smtClean="0"/>
              <a:t>(z=0)</a:t>
            </a:r>
            <a:r>
              <a:rPr lang="ja-JP" altLang="en-US" sz="2000" dirty="0" smtClean="0"/>
              <a:t>において変位と傾きが</a:t>
            </a:r>
            <a:r>
              <a:rPr lang="en-US" altLang="ja-JP" sz="2000" dirty="0" smtClean="0"/>
              <a:t>0</a:t>
            </a:r>
          </a:p>
          <a:p>
            <a:endParaRPr lang="en-US" altLang="ja-JP" sz="2000" dirty="0" smtClean="0"/>
          </a:p>
          <a:p>
            <a:endParaRPr lang="en-US" altLang="ja-JP" sz="2000" dirty="0" smtClean="0"/>
          </a:p>
          <a:p>
            <a:r>
              <a:rPr lang="ja-JP" altLang="en-US" sz="2000" dirty="0" smtClean="0"/>
              <a:t>太さが変化する部分でワイヤーが滑らかに接続される </a:t>
            </a:r>
            <a:r>
              <a:rPr lang="en-US" altLang="ja-JP" sz="2000" dirty="0" smtClean="0"/>
              <a:t>(z=L-Le</a:t>
            </a:r>
            <a:r>
              <a:rPr lang="ja-JP" altLang="en-US" sz="2000" dirty="0" smtClean="0"/>
              <a:t>も同様</a:t>
            </a:r>
            <a:r>
              <a:rPr lang="en-US" altLang="ja-JP" sz="2000" dirty="0" smtClean="0"/>
              <a:t>)</a:t>
            </a:r>
          </a:p>
          <a:p>
            <a:endParaRPr lang="en-US" altLang="ja-JP" sz="2000" dirty="0"/>
          </a:p>
          <a:p>
            <a:endParaRPr lang="en-US" altLang="ja-JP" sz="2000" dirty="0" smtClean="0"/>
          </a:p>
          <a:p>
            <a:endParaRPr lang="en-US" altLang="ja-JP" sz="2000" dirty="0"/>
          </a:p>
          <a:p>
            <a:endParaRPr lang="en-US" altLang="ja-JP" sz="2000" dirty="0" smtClean="0"/>
          </a:p>
          <a:p>
            <a:endParaRPr lang="en-US" altLang="ja-JP" sz="2000" dirty="0"/>
          </a:p>
          <a:p>
            <a:endParaRPr lang="en-US" altLang="ja-JP" sz="2000" dirty="0" smtClean="0"/>
          </a:p>
          <a:p>
            <a:r>
              <a:rPr lang="ja-JP" altLang="en-US" sz="2000" dirty="0" smtClean="0"/>
              <a:t>ワイヤー下端</a:t>
            </a:r>
            <a:r>
              <a:rPr lang="en-US" altLang="ja-JP" sz="2000" dirty="0" smtClean="0"/>
              <a:t>(z=L)</a:t>
            </a:r>
            <a:r>
              <a:rPr lang="ja-JP" altLang="en-US" sz="2000" dirty="0" smtClean="0"/>
              <a:t>で傾きが</a:t>
            </a:r>
            <a:r>
              <a:rPr lang="en-US" altLang="ja-JP" sz="2000" dirty="0" smtClean="0"/>
              <a:t>0</a:t>
            </a:r>
            <a:r>
              <a:rPr lang="ja-JP" altLang="en-US" sz="2000" dirty="0" err="1" smtClean="0"/>
              <a:t>、</a:t>
            </a:r>
            <a:r>
              <a:rPr lang="ja-JP" altLang="en-US" sz="2000" dirty="0" smtClean="0"/>
              <a:t>マスに関する運動方程式</a:t>
            </a:r>
            <a:endParaRPr lang="en-US" altLang="ja-JP" sz="2000" dirty="0" smtClean="0"/>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294002605"/>
              </p:ext>
            </p:extLst>
          </p:nvPr>
        </p:nvGraphicFramePr>
        <p:xfrm>
          <a:off x="2933700" y="2073275"/>
          <a:ext cx="2598738" cy="449263"/>
        </p:xfrm>
        <a:graphic>
          <a:graphicData uri="http://schemas.openxmlformats.org/presentationml/2006/ole">
            <mc:AlternateContent xmlns:mc="http://schemas.openxmlformats.org/markup-compatibility/2006">
              <mc:Choice xmlns:v="urn:schemas-microsoft-com:vml" Requires="v">
                <p:oleObj spid="_x0000_s8222" name="数式" r:id="rId3" imgW="1244520" imgH="215640" progId="Equation.3">
                  <p:embed/>
                </p:oleObj>
              </mc:Choice>
              <mc:Fallback>
                <p:oleObj name="数式" r:id="rId3" imgW="1244520" imgH="215640" progId="Equation.3">
                  <p:embed/>
                  <p:pic>
                    <p:nvPicPr>
                      <p:cNvPr id="0" name="オブジェクト 3"/>
                      <p:cNvPicPr>
                        <a:picLocks noChangeAspect="1" noChangeArrowheads="1"/>
                      </p:cNvPicPr>
                      <p:nvPr/>
                    </p:nvPicPr>
                    <p:blipFill>
                      <a:blip r:embed="rId4"/>
                      <a:srcRect/>
                      <a:stretch>
                        <a:fillRect/>
                      </a:stretch>
                    </p:blipFill>
                    <p:spPr bwMode="auto">
                      <a:xfrm>
                        <a:off x="2933700" y="2073275"/>
                        <a:ext cx="2598738"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931340768"/>
              </p:ext>
            </p:extLst>
          </p:nvPr>
        </p:nvGraphicFramePr>
        <p:xfrm>
          <a:off x="3460849" y="3109764"/>
          <a:ext cx="3127375" cy="1903412"/>
        </p:xfrm>
        <a:graphic>
          <a:graphicData uri="http://schemas.openxmlformats.org/presentationml/2006/ole">
            <mc:AlternateContent xmlns:mc="http://schemas.openxmlformats.org/markup-compatibility/2006">
              <mc:Choice xmlns:v="urn:schemas-microsoft-com:vml" Requires="v">
                <p:oleObj spid="_x0000_s8223" name="数式" r:id="rId5" imgW="1498320" imgH="914400" progId="Equation.3">
                  <p:embed/>
                </p:oleObj>
              </mc:Choice>
              <mc:Fallback>
                <p:oleObj name="数式" r:id="rId5" imgW="1498320" imgH="914400" progId="Equation.3">
                  <p:embed/>
                  <p:pic>
                    <p:nvPicPr>
                      <p:cNvPr id="0" name=""/>
                      <p:cNvPicPr>
                        <a:picLocks noChangeAspect="1" noChangeArrowheads="1"/>
                      </p:cNvPicPr>
                      <p:nvPr/>
                    </p:nvPicPr>
                    <p:blipFill>
                      <a:blip r:embed="rId6"/>
                      <a:srcRect/>
                      <a:stretch>
                        <a:fillRect/>
                      </a:stretch>
                    </p:blipFill>
                    <p:spPr bwMode="auto">
                      <a:xfrm>
                        <a:off x="3460849" y="3109764"/>
                        <a:ext cx="3127375" cy="190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1822721477"/>
              </p:ext>
            </p:extLst>
          </p:nvPr>
        </p:nvGraphicFramePr>
        <p:xfrm>
          <a:off x="5292080" y="3757206"/>
          <a:ext cx="1377950" cy="476250"/>
        </p:xfrm>
        <a:graphic>
          <a:graphicData uri="http://schemas.openxmlformats.org/presentationml/2006/ole">
            <mc:AlternateContent xmlns:mc="http://schemas.openxmlformats.org/markup-compatibility/2006">
              <mc:Choice xmlns:v="urn:schemas-microsoft-com:vml" Requires="v">
                <p:oleObj spid="_x0000_s8224" name="数式" r:id="rId7" imgW="660240" imgH="228600" progId="Equation.3">
                  <p:embed/>
                </p:oleObj>
              </mc:Choice>
              <mc:Fallback>
                <p:oleObj name="数式" r:id="rId7" imgW="660240" imgH="228600" progId="Equation.3">
                  <p:embed/>
                  <p:pic>
                    <p:nvPicPr>
                      <p:cNvPr id="0" name=""/>
                      <p:cNvPicPr>
                        <a:picLocks noChangeAspect="1" noChangeArrowheads="1"/>
                      </p:cNvPicPr>
                      <p:nvPr/>
                    </p:nvPicPr>
                    <p:blipFill>
                      <a:blip r:embed="rId8"/>
                      <a:srcRect/>
                      <a:stretch>
                        <a:fillRect/>
                      </a:stretch>
                    </p:blipFill>
                    <p:spPr bwMode="auto">
                      <a:xfrm>
                        <a:off x="5292080" y="3757206"/>
                        <a:ext cx="13779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正方形/長方形 8"/>
          <p:cNvSpPr/>
          <p:nvPr/>
        </p:nvSpPr>
        <p:spPr>
          <a:xfrm>
            <a:off x="1259632" y="3172480"/>
            <a:ext cx="1338828" cy="369332"/>
          </a:xfrm>
          <a:prstGeom prst="rect">
            <a:avLst/>
          </a:prstGeom>
        </p:spPr>
        <p:txBody>
          <a:bodyPr wrap="none">
            <a:spAutoFit/>
          </a:bodyPr>
          <a:lstStyle/>
          <a:p>
            <a:r>
              <a:rPr lang="ja-JP" altLang="en-US" dirty="0" smtClean="0"/>
              <a:t>変位が連続</a:t>
            </a:r>
            <a:endParaRPr lang="ja-JP" altLang="en-US" dirty="0"/>
          </a:p>
        </p:txBody>
      </p:sp>
      <p:sp>
        <p:nvSpPr>
          <p:cNvPr id="10" name="正方形/長方形 9"/>
          <p:cNvSpPr/>
          <p:nvPr/>
        </p:nvSpPr>
        <p:spPr>
          <a:xfrm>
            <a:off x="1259632" y="3685828"/>
            <a:ext cx="1303562" cy="369332"/>
          </a:xfrm>
          <a:prstGeom prst="rect">
            <a:avLst/>
          </a:prstGeom>
        </p:spPr>
        <p:txBody>
          <a:bodyPr wrap="none">
            <a:spAutoFit/>
          </a:bodyPr>
          <a:lstStyle/>
          <a:p>
            <a:r>
              <a:rPr lang="ja-JP" altLang="en-US" dirty="0"/>
              <a:t>傾き</a:t>
            </a:r>
            <a:r>
              <a:rPr lang="ja-JP" altLang="en-US" dirty="0" smtClean="0"/>
              <a:t>が連続</a:t>
            </a:r>
            <a:endParaRPr lang="ja-JP" altLang="en-US" dirty="0"/>
          </a:p>
        </p:txBody>
      </p:sp>
      <p:sp>
        <p:nvSpPr>
          <p:cNvPr id="11" name="正方形/長方形 10"/>
          <p:cNvSpPr/>
          <p:nvPr/>
        </p:nvSpPr>
        <p:spPr>
          <a:xfrm>
            <a:off x="1259632" y="4117876"/>
            <a:ext cx="2198038" cy="369332"/>
          </a:xfrm>
          <a:prstGeom prst="rect">
            <a:avLst/>
          </a:prstGeom>
        </p:spPr>
        <p:txBody>
          <a:bodyPr wrap="none">
            <a:spAutoFit/>
          </a:bodyPr>
          <a:lstStyle/>
          <a:p>
            <a:r>
              <a:rPr lang="ja-JP" altLang="en-US" dirty="0" smtClean="0"/>
              <a:t>モーメントのつり合い</a:t>
            </a:r>
            <a:endParaRPr lang="ja-JP" altLang="en-US" dirty="0"/>
          </a:p>
        </p:txBody>
      </p:sp>
      <p:sp>
        <p:nvSpPr>
          <p:cNvPr id="12" name="正方形/長方形 11"/>
          <p:cNvSpPr/>
          <p:nvPr/>
        </p:nvSpPr>
        <p:spPr>
          <a:xfrm>
            <a:off x="1259632" y="4597249"/>
            <a:ext cx="1486304" cy="369332"/>
          </a:xfrm>
          <a:prstGeom prst="rect">
            <a:avLst/>
          </a:prstGeom>
        </p:spPr>
        <p:txBody>
          <a:bodyPr wrap="none">
            <a:spAutoFit/>
          </a:bodyPr>
          <a:lstStyle/>
          <a:p>
            <a:r>
              <a:rPr lang="ja-JP" altLang="en-US" dirty="0" smtClean="0"/>
              <a:t>力のつり合い</a:t>
            </a:r>
            <a:endParaRPr lang="ja-JP" altLang="en-US" dirty="0"/>
          </a:p>
        </p:txBody>
      </p:sp>
      <p:sp>
        <p:nvSpPr>
          <p:cNvPr id="13" name="スライド番号プレースホルダー 12"/>
          <p:cNvSpPr>
            <a:spLocks noGrp="1"/>
          </p:cNvSpPr>
          <p:nvPr>
            <p:ph type="sldNum" sz="quarter" idx="12"/>
          </p:nvPr>
        </p:nvSpPr>
        <p:spPr/>
        <p:txBody>
          <a:bodyPr/>
          <a:lstStyle/>
          <a:p>
            <a:fld id="{B14E8AFC-CA1D-454E-BEAA-D9ABA688ABEB}" type="slidenum">
              <a:rPr kumimoji="1" lang="ja-JP" altLang="en-US" smtClean="0"/>
              <a:t>6</a:t>
            </a:fld>
            <a:endParaRPr kumimoji="1" lang="ja-JP" altLang="en-US"/>
          </a:p>
        </p:txBody>
      </p:sp>
      <p:graphicFrame>
        <p:nvGraphicFramePr>
          <p:cNvPr id="14" name="オブジェクト 13"/>
          <p:cNvGraphicFramePr>
            <a:graphicFrameLocks noChangeAspect="1"/>
          </p:cNvGraphicFramePr>
          <p:nvPr>
            <p:extLst>
              <p:ext uri="{D42A27DB-BD31-4B8C-83A1-F6EECF244321}">
                <p14:modId xmlns:p14="http://schemas.microsoft.com/office/powerpoint/2010/main" val="3386090925"/>
              </p:ext>
            </p:extLst>
          </p:nvPr>
        </p:nvGraphicFramePr>
        <p:xfrm>
          <a:off x="1115616" y="5733256"/>
          <a:ext cx="4349750" cy="528637"/>
        </p:xfrm>
        <a:graphic>
          <a:graphicData uri="http://schemas.openxmlformats.org/presentationml/2006/ole">
            <mc:AlternateContent xmlns:mc="http://schemas.openxmlformats.org/markup-compatibility/2006">
              <mc:Choice xmlns:v="urn:schemas-microsoft-com:vml" Requires="v">
                <p:oleObj spid="_x0000_s8225" name="数式" r:id="rId9" imgW="2082600" imgH="253800" progId="Equation.3">
                  <p:embed/>
                </p:oleObj>
              </mc:Choice>
              <mc:Fallback>
                <p:oleObj name="数式" r:id="rId9" imgW="2082600" imgH="253800" progId="Equation.3">
                  <p:embed/>
                  <p:pic>
                    <p:nvPicPr>
                      <p:cNvPr id="0" name="オブジェクト 5"/>
                      <p:cNvPicPr>
                        <a:picLocks noChangeAspect="1" noChangeArrowheads="1"/>
                      </p:cNvPicPr>
                      <p:nvPr/>
                    </p:nvPicPr>
                    <p:blipFill>
                      <a:blip r:embed="rId10"/>
                      <a:srcRect/>
                      <a:stretch>
                        <a:fillRect/>
                      </a:stretch>
                    </p:blipFill>
                    <p:spPr bwMode="auto">
                      <a:xfrm>
                        <a:off x="1115616" y="5733256"/>
                        <a:ext cx="4349750"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オブジェクト 14"/>
          <p:cNvGraphicFramePr>
            <a:graphicFrameLocks noChangeAspect="1"/>
          </p:cNvGraphicFramePr>
          <p:nvPr>
            <p:extLst>
              <p:ext uri="{D42A27DB-BD31-4B8C-83A1-F6EECF244321}">
                <p14:modId xmlns:p14="http://schemas.microsoft.com/office/powerpoint/2010/main" val="2493030188"/>
              </p:ext>
            </p:extLst>
          </p:nvPr>
        </p:nvGraphicFramePr>
        <p:xfrm>
          <a:off x="5508104" y="5815037"/>
          <a:ext cx="1271587" cy="422275"/>
        </p:xfrm>
        <a:graphic>
          <a:graphicData uri="http://schemas.openxmlformats.org/presentationml/2006/ole">
            <mc:AlternateContent xmlns:mc="http://schemas.openxmlformats.org/markup-compatibility/2006">
              <mc:Choice xmlns:v="urn:schemas-microsoft-com:vml" Requires="v">
                <p:oleObj spid="_x0000_s8226" name="数式" r:id="rId11" imgW="609480" imgH="203040" progId="Equation.3">
                  <p:embed/>
                </p:oleObj>
              </mc:Choice>
              <mc:Fallback>
                <p:oleObj name="数式" r:id="rId11" imgW="609480" imgH="203040" progId="Equation.3">
                  <p:embed/>
                  <p:pic>
                    <p:nvPicPr>
                      <p:cNvPr id="0" name=""/>
                      <p:cNvPicPr>
                        <a:picLocks noChangeAspect="1" noChangeArrowheads="1"/>
                      </p:cNvPicPr>
                      <p:nvPr/>
                    </p:nvPicPr>
                    <p:blipFill>
                      <a:blip r:embed="rId12"/>
                      <a:srcRect/>
                      <a:stretch>
                        <a:fillRect/>
                      </a:stretch>
                    </p:blipFill>
                    <p:spPr bwMode="auto">
                      <a:xfrm>
                        <a:off x="5508104" y="5815037"/>
                        <a:ext cx="127158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 name="正方形/長方形 15"/>
          <p:cNvSpPr/>
          <p:nvPr/>
        </p:nvSpPr>
        <p:spPr>
          <a:xfrm>
            <a:off x="3779912" y="1115452"/>
            <a:ext cx="5094312" cy="369332"/>
          </a:xfrm>
          <a:prstGeom prst="rect">
            <a:avLst/>
          </a:prstGeom>
        </p:spPr>
        <p:txBody>
          <a:bodyPr wrap="square">
            <a:spAutoFit/>
          </a:bodyPr>
          <a:lstStyle/>
          <a:p>
            <a:r>
              <a:rPr lang="en-US" altLang="ja-JP" dirty="0">
                <a:solidFill>
                  <a:srgbClr val="0070C0"/>
                </a:solidFill>
              </a:rPr>
              <a:t>Phil </a:t>
            </a:r>
            <a:r>
              <a:rPr lang="en-US" altLang="ja-JP" dirty="0" err="1" smtClean="0">
                <a:solidFill>
                  <a:srgbClr val="0070C0"/>
                </a:solidFill>
              </a:rPr>
              <a:t>Willems</a:t>
            </a:r>
            <a:r>
              <a:rPr lang="en-US" altLang="ja-JP" dirty="0" smtClean="0">
                <a:solidFill>
                  <a:srgbClr val="0070C0"/>
                </a:solidFill>
              </a:rPr>
              <a:t>, Physics </a:t>
            </a:r>
            <a:r>
              <a:rPr lang="en-US" altLang="ja-JP" dirty="0">
                <a:solidFill>
                  <a:srgbClr val="0070C0"/>
                </a:solidFill>
              </a:rPr>
              <a:t>Letters A 300 (2002) </a:t>
            </a:r>
            <a:r>
              <a:rPr lang="en-US" altLang="ja-JP" dirty="0" smtClean="0">
                <a:solidFill>
                  <a:srgbClr val="0070C0"/>
                </a:solidFill>
              </a:rPr>
              <a:t>162–168</a:t>
            </a:r>
            <a:endParaRPr lang="ja-JP" altLang="en-US" dirty="0">
              <a:solidFill>
                <a:srgbClr val="0070C0"/>
              </a:solidFill>
            </a:endParaRPr>
          </a:p>
        </p:txBody>
      </p:sp>
    </p:spTree>
    <p:extLst>
      <p:ext uri="{BB962C8B-B14F-4D97-AF65-F5344CB8AC3E}">
        <p14:creationId xmlns:p14="http://schemas.microsoft.com/office/powerpoint/2010/main" val="59908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熱雑音の計算例</a:t>
            </a:r>
            <a:endParaRPr kumimoji="1" lang="ja-JP" altLang="en-US" sz="3200" dirty="0"/>
          </a:p>
        </p:txBody>
      </p:sp>
      <p:sp>
        <p:nvSpPr>
          <p:cNvPr id="13" name="スライド番号プレースホルダー 12"/>
          <p:cNvSpPr>
            <a:spLocks noGrp="1"/>
          </p:cNvSpPr>
          <p:nvPr>
            <p:ph type="sldNum" sz="quarter" idx="12"/>
          </p:nvPr>
        </p:nvSpPr>
        <p:spPr/>
        <p:txBody>
          <a:bodyPr/>
          <a:lstStyle/>
          <a:p>
            <a:fld id="{B14E8AFC-CA1D-454E-BEAA-D9ABA688ABEB}" type="slidenum">
              <a:rPr kumimoji="1" lang="ja-JP" altLang="en-US" smtClean="0"/>
              <a:t>7</a:t>
            </a:fld>
            <a:endParaRPr kumimoji="1" lang="ja-JP" altLang="en-US"/>
          </a:p>
        </p:txBody>
      </p:sp>
      <p:pic>
        <p:nvPicPr>
          <p:cNvPr id="1127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420888"/>
            <a:ext cx="6408712" cy="4109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コンテンツ プレースホルダー 2"/>
          <p:cNvSpPr>
            <a:spLocks noGrp="1"/>
          </p:cNvSpPr>
          <p:nvPr>
            <p:ph idx="1"/>
          </p:nvPr>
        </p:nvSpPr>
        <p:spPr>
          <a:xfrm>
            <a:off x="457200" y="1412776"/>
            <a:ext cx="8219256" cy="892696"/>
          </a:xfrm>
        </p:spPr>
        <p:txBody>
          <a:bodyPr>
            <a:normAutofit/>
          </a:bodyPr>
          <a:lstStyle/>
          <a:p>
            <a:r>
              <a:rPr lang="en-US" altLang="ja-JP" sz="2000" dirty="0" smtClean="0"/>
              <a:t>Original: Φ1.6 mm, L=30 cm</a:t>
            </a:r>
          </a:p>
          <a:p>
            <a:r>
              <a:rPr lang="en-US" altLang="ja-JP" sz="2000" dirty="0" smtClean="0">
                <a:solidFill>
                  <a:srgbClr val="FF0000"/>
                </a:solidFill>
              </a:rPr>
              <a:t>New: Φ 0.5 mm x 6 mm (end), </a:t>
            </a:r>
            <a:r>
              <a:rPr lang="en-US" altLang="ja-JP" sz="2000" dirty="0">
                <a:solidFill>
                  <a:srgbClr val="FF0000"/>
                </a:solidFill>
              </a:rPr>
              <a:t>Φ1.6 </a:t>
            </a:r>
            <a:r>
              <a:rPr lang="en-US" altLang="ja-JP" sz="2000" dirty="0" smtClean="0">
                <a:solidFill>
                  <a:srgbClr val="FF0000"/>
                </a:solidFill>
              </a:rPr>
              <a:t>mm x 28.8 cm (middle)</a:t>
            </a:r>
          </a:p>
        </p:txBody>
      </p:sp>
    </p:spTree>
    <p:extLst>
      <p:ext uri="{BB962C8B-B14F-4D97-AF65-F5344CB8AC3E}">
        <p14:creationId xmlns:p14="http://schemas.microsoft.com/office/powerpoint/2010/main" val="2681663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1772816"/>
            <a:ext cx="2464668" cy="318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normAutofit/>
          </a:bodyPr>
          <a:lstStyle/>
          <a:p>
            <a:r>
              <a:rPr lang="ja-JP" altLang="en-US" sz="3200" dirty="0" smtClean="0"/>
              <a:t>詳細なパラメータの決定</a:t>
            </a:r>
            <a:endParaRPr kumimoji="1" lang="ja-JP" altLang="en-US" sz="3200" dirty="0"/>
          </a:p>
        </p:txBody>
      </p:sp>
      <p:sp>
        <p:nvSpPr>
          <p:cNvPr id="3" name="コンテンツ プレースホルダー 2"/>
          <p:cNvSpPr>
            <a:spLocks noGrp="1"/>
          </p:cNvSpPr>
          <p:nvPr>
            <p:ph idx="1"/>
          </p:nvPr>
        </p:nvSpPr>
        <p:spPr>
          <a:xfrm>
            <a:off x="457200" y="1398476"/>
            <a:ext cx="8219256" cy="2246548"/>
          </a:xfrm>
        </p:spPr>
        <p:txBody>
          <a:bodyPr>
            <a:normAutofit/>
          </a:bodyPr>
          <a:lstStyle/>
          <a:p>
            <a:r>
              <a:rPr lang="ja-JP" altLang="en-US" sz="2000" dirty="0" smtClean="0"/>
              <a:t>細い部分は、ワイヤーの曲がる部分をカバーしている必要がある</a:t>
            </a:r>
            <a:endParaRPr lang="en-US" altLang="ja-JP" sz="2000" dirty="0" smtClean="0"/>
          </a:p>
          <a:p>
            <a:endParaRPr lang="en-US" altLang="ja-JP" sz="2000" dirty="0" smtClean="0"/>
          </a:p>
          <a:p>
            <a:endParaRPr lang="en-US" altLang="ja-JP" sz="2000" dirty="0" smtClean="0"/>
          </a:p>
          <a:p>
            <a:endParaRPr lang="en-US" altLang="ja-JP" sz="2000" dirty="0" smtClean="0"/>
          </a:p>
          <a:p>
            <a:r>
              <a:rPr lang="ja-JP" altLang="en-US" sz="2000" dirty="0" smtClean="0"/>
              <a:t>単純に両端を細くしただけでは、熱抵抗が大きくなる</a:t>
            </a:r>
            <a:r>
              <a:rPr lang="en-US" altLang="ja-JP" sz="2000" dirty="0" smtClean="0"/>
              <a:t/>
            </a:r>
            <a:br>
              <a:rPr lang="en-US" altLang="ja-JP" sz="2000" dirty="0" smtClean="0"/>
            </a:br>
            <a:r>
              <a:rPr lang="ja-JP" altLang="en-US" sz="2000" dirty="0" smtClean="0"/>
              <a:t>⇒太い部分を太く　（熱伝導率のサイズ効果も考慮）</a:t>
            </a:r>
            <a:endParaRPr lang="en-US" altLang="ja-JP" sz="2000" dirty="0" smtClean="0"/>
          </a:p>
        </p:txBody>
      </p:sp>
      <p:sp>
        <p:nvSpPr>
          <p:cNvPr id="6" name="スライド番号プレースホルダー 5"/>
          <p:cNvSpPr>
            <a:spLocks noGrp="1"/>
          </p:cNvSpPr>
          <p:nvPr>
            <p:ph type="sldNum" sz="quarter" idx="12"/>
          </p:nvPr>
        </p:nvSpPr>
        <p:spPr/>
        <p:txBody>
          <a:bodyPr/>
          <a:lstStyle/>
          <a:p>
            <a:fld id="{B14E8AFC-CA1D-454E-BEAA-D9ABA688ABEB}" type="slidenum">
              <a:rPr kumimoji="1" lang="ja-JP" altLang="en-US" smtClean="0"/>
              <a:t>8</a:t>
            </a:fld>
            <a:endParaRPr kumimoji="1" lang="ja-JP" altLang="en-US" dirty="0"/>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3041761890"/>
              </p:ext>
            </p:extLst>
          </p:nvPr>
        </p:nvGraphicFramePr>
        <p:xfrm>
          <a:off x="2190055" y="1772816"/>
          <a:ext cx="2093913" cy="925513"/>
        </p:xfrm>
        <a:graphic>
          <a:graphicData uri="http://schemas.openxmlformats.org/presentationml/2006/ole">
            <mc:AlternateContent xmlns:mc="http://schemas.openxmlformats.org/markup-compatibility/2006">
              <mc:Choice xmlns:v="urn:schemas-microsoft-com:vml" Requires="v">
                <p:oleObj spid="_x0000_s9230" name="数式" r:id="rId4" imgW="1002960" imgH="444240" progId="Equation.3">
                  <p:embed/>
                </p:oleObj>
              </mc:Choice>
              <mc:Fallback>
                <p:oleObj name="数式" r:id="rId4" imgW="1002960" imgH="444240" progId="Equation.3">
                  <p:embed/>
                  <p:pic>
                    <p:nvPicPr>
                      <p:cNvPr id="0" name="オブジェクト 3"/>
                      <p:cNvPicPr>
                        <a:picLocks noChangeAspect="1" noChangeArrowheads="1"/>
                      </p:cNvPicPr>
                      <p:nvPr/>
                    </p:nvPicPr>
                    <p:blipFill>
                      <a:blip r:embed="rId5"/>
                      <a:srcRect/>
                      <a:stretch>
                        <a:fillRect/>
                      </a:stretch>
                    </p:blipFill>
                    <p:spPr bwMode="auto">
                      <a:xfrm>
                        <a:off x="2190055" y="1772816"/>
                        <a:ext cx="2093913"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表 9"/>
          <p:cNvGraphicFramePr>
            <a:graphicFrameLocks noGrp="1"/>
          </p:cNvGraphicFramePr>
          <p:nvPr>
            <p:extLst>
              <p:ext uri="{D42A27DB-BD31-4B8C-83A1-F6EECF244321}">
                <p14:modId xmlns:p14="http://schemas.microsoft.com/office/powerpoint/2010/main" val="1828365745"/>
              </p:ext>
            </p:extLst>
          </p:nvPr>
        </p:nvGraphicFramePr>
        <p:xfrm>
          <a:off x="1403648" y="3717032"/>
          <a:ext cx="3312367" cy="2160240"/>
        </p:xfrm>
        <a:graphic>
          <a:graphicData uri="http://schemas.openxmlformats.org/drawingml/2006/table">
            <a:tbl>
              <a:tblPr firstRow="1" firstCol="1" bandRow="1">
                <a:tableStyleId>{FABFCF23-3B69-468F-B69F-88F6DE6A72F2}</a:tableStyleId>
              </a:tblPr>
              <a:tblGrid>
                <a:gridCol w="1115574"/>
                <a:gridCol w="1044666"/>
                <a:gridCol w="1152127"/>
              </a:tblGrid>
              <a:tr h="360040">
                <a:tc>
                  <a:txBody>
                    <a:bodyPr/>
                    <a:lstStyle/>
                    <a:p>
                      <a:pPr algn="just">
                        <a:spcAft>
                          <a:spcPts val="0"/>
                        </a:spcAft>
                      </a:pPr>
                      <a:r>
                        <a:rPr lang="en-US" sz="2000" kern="100" dirty="0">
                          <a:effectLst/>
                        </a:rPr>
                        <a:t>d</a:t>
                      </a:r>
                      <a:r>
                        <a:rPr lang="en-US" sz="2000" kern="100" baseline="-25000" dirty="0">
                          <a:effectLst/>
                        </a:rPr>
                        <a:t>1</a:t>
                      </a:r>
                      <a:r>
                        <a:rPr lang="en-US" sz="2000" kern="100" dirty="0">
                          <a:effectLst/>
                        </a:rPr>
                        <a:t> [mm]</a:t>
                      </a:r>
                      <a:endParaRPr lang="ja-JP" sz="2000" kern="100" dirty="0">
                        <a:solidFill>
                          <a:srgbClr val="31849B"/>
                        </a:solidFill>
                        <a:effectLst/>
                        <a:latin typeface="Century"/>
                        <a:ea typeface="ＭＳ 明朝"/>
                        <a:cs typeface="Times New Roman"/>
                      </a:endParaRPr>
                    </a:p>
                  </a:txBody>
                  <a:tcPr marL="68580" marR="68580" marT="0" marB="0"/>
                </a:tc>
                <a:tc>
                  <a:txBody>
                    <a:bodyPr/>
                    <a:lstStyle/>
                    <a:p>
                      <a:pPr algn="just">
                        <a:spcAft>
                          <a:spcPts val="0"/>
                        </a:spcAft>
                      </a:pPr>
                      <a:r>
                        <a:rPr lang="en-US" sz="2000" kern="100" dirty="0">
                          <a:effectLst/>
                        </a:rPr>
                        <a:t>d</a:t>
                      </a:r>
                      <a:r>
                        <a:rPr lang="en-US" sz="2000" kern="100" baseline="-25000" dirty="0">
                          <a:effectLst/>
                        </a:rPr>
                        <a:t>2</a:t>
                      </a:r>
                      <a:r>
                        <a:rPr lang="en-US" sz="2000" kern="100" dirty="0">
                          <a:effectLst/>
                        </a:rPr>
                        <a:t> [mm]</a:t>
                      </a:r>
                      <a:endParaRPr lang="ja-JP" sz="2000" kern="100" dirty="0">
                        <a:solidFill>
                          <a:srgbClr val="31849B"/>
                        </a:solidFill>
                        <a:effectLst/>
                        <a:latin typeface="Century"/>
                        <a:ea typeface="ＭＳ 明朝"/>
                        <a:cs typeface="Times New Roman"/>
                      </a:endParaRPr>
                    </a:p>
                  </a:txBody>
                  <a:tcPr marL="68580" marR="68580" marT="0" marB="0"/>
                </a:tc>
                <a:tc>
                  <a:txBody>
                    <a:bodyPr/>
                    <a:lstStyle/>
                    <a:p>
                      <a:pPr algn="just">
                        <a:spcAft>
                          <a:spcPts val="0"/>
                        </a:spcAft>
                      </a:pPr>
                      <a:r>
                        <a:rPr lang="en-US" sz="2000" kern="100" dirty="0" smtClean="0">
                          <a:effectLst/>
                        </a:rPr>
                        <a:t>L</a:t>
                      </a:r>
                      <a:r>
                        <a:rPr lang="en-US" sz="2000" kern="100" baseline="-25000" dirty="0" smtClean="0">
                          <a:effectLst/>
                        </a:rPr>
                        <a:t>e</a:t>
                      </a:r>
                      <a:r>
                        <a:rPr lang="en-US" sz="2000" kern="100" dirty="0" smtClean="0">
                          <a:effectLst/>
                        </a:rPr>
                        <a:t> </a:t>
                      </a:r>
                      <a:r>
                        <a:rPr lang="en-US" sz="2000" kern="100" dirty="0">
                          <a:effectLst/>
                        </a:rPr>
                        <a:t>[mm]</a:t>
                      </a:r>
                      <a:endParaRPr lang="ja-JP" sz="2000" kern="100" dirty="0">
                        <a:solidFill>
                          <a:srgbClr val="31849B"/>
                        </a:solidFill>
                        <a:effectLst/>
                        <a:latin typeface="Century"/>
                        <a:ea typeface="ＭＳ 明朝"/>
                        <a:cs typeface="Times New Roman"/>
                      </a:endParaRPr>
                    </a:p>
                  </a:txBody>
                  <a:tcPr marL="68580" marR="68580" marT="0" marB="0"/>
                </a:tc>
              </a:tr>
              <a:tr h="360040">
                <a:tc>
                  <a:txBody>
                    <a:bodyPr/>
                    <a:lstStyle/>
                    <a:p>
                      <a:pPr algn="just">
                        <a:spcAft>
                          <a:spcPts val="0"/>
                        </a:spcAft>
                      </a:pPr>
                      <a:r>
                        <a:rPr lang="en-US" sz="2000" b="0" kern="100" dirty="0">
                          <a:effectLst/>
                        </a:rPr>
                        <a:t>0.60</a:t>
                      </a:r>
                      <a:endParaRPr lang="ja-JP" sz="2000" b="0" kern="100" dirty="0">
                        <a:solidFill>
                          <a:srgbClr val="31849B"/>
                        </a:solidFill>
                        <a:effectLst/>
                        <a:latin typeface="Century"/>
                        <a:ea typeface="ＭＳ 明朝"/>
                        <a:cs typeface="Times New Roman"/>
                      </a:endParaRPr>
                    </a:p>
                  </a:txBody>
                  <a:tcPr marL="68580" marR="68580" marT="0" marB="0"/>
                </a:tc>
                <a:tc>
                  <a:txBody>
                    <a:bodyPr/>
                    <a:lstStyle/>
                    <a:p>
                      <a:pPr algn="just">
                        <a:spcAft>
                          <a:spcPts val="0"/>
                        </a:spcAft>
                      </a:pPr>
                      <a:r>
                        <a:rPr lang="en-US" sz="2000" b="0" kern="100" dirty="0">
                          <a:effectLst/>
                        </a:rPr>
                        <a:t>2.67</a:t>
                      </a:r>
                      <a:endParaRPr lang="ja-JP" sz="2000" b="0" kern="100" dirty="0">
                        <a:solidFill>
                          <a:srgbClr val="31849B"/>
                        </a:solidFill>
                        <a:effectLst/>
                        <a:latin typeface="Century"/>
                        <a:ea typeface="ＭＳ 明朝"/>
                        <a:cs typeface="Times New Roman"/>
                      </a:endParaRPr>
                    </a:p>
                  </a:txBody>
                  <a:tcPr marL="68580" marR="68580" marT="0" marB="0"/>
                </a:tc>
                <a:tc>
                  <a:txBody>
                    <a:bodyPr/>
                    <a:lstStyle/>
                    <a:p>
                      <a:pPr algn="just">
                        <a:spcAft>
                          <a:spcPts val="0"/>
                        </a:spcAft>
                      </a:pPr>
                      <a:r>
                        <a:rPr lang="en-US" sz="2000" b="0" kern="100">
                          <a:effectLst/>
                        </a:rPr>
                        <a:t>6.3</a:t>
                      </a:r>
                      <a:endParaRPr lang="ja-JP" sz="2000" b="0" kern="100">
                        <a:solidFill>
                          <a:srgbClr val="31849B"/>
                        </a:solidFill>
                        <a:effectLst/>
                        <a:latin typeface="Century"/>
                        <a:ea typeface="ＭＳ 明朝"/>
                        <a:cs typeface="Times New Roman"/>
                      </a:endParaRPr>
                    </a:p>
                  </a:txBody>
                  <a:tcPr marL="68580" marR="68580" marT="0" marB="0"/>
                </a:tc>
              </a:tr>
              <a:tr h="360040">
                <a:tc>
                  <a:txBody>
                    <a:bodyPr/>
                    <a:lstStyle/>
                    <a:p>
                      <a:pPr algn="just">
                        <a:spcAft>
                          <a:spcPts val="0"/>
                        </a:spcAft>
                      </a:pPr>
                      <a:r>
                        <a:rPr lang="en-US" sz="2000" b="0" kern="100">
                          <a:effectLst/>
                        </a:rPr>
                        <a:t>0.80</a:t>
                      </a:r>
                      <a:endParaRPr lang="ja-JP" sz="2000" b="0" kern="100">
                        <a:solidFill>
                          <a:srgbClr val="31849B"/>
                        </a:solidFill>
                        <a:effectLst/>
                        <a:latin typeface="Century"/>
                        <a:ea typeface="ＭＳ 明朝"/>
                        <a:cs typeface="Times New Roman"/>
                      </a:endParaRPr>
                    </a:p>
                  </a:txBody>
                  <a:tcPr marL="68580" marR="68580" marT="0" marB="0"/>
                </a:tc>
                <a:tc>
                  <a:txBody>
                    <a:bodyPr/>
                    <a:lstStyle/>
                    <a:p>
                      <a:pPr algn="just">
                        <a:spcAft>
                          <a:spcPts val="0"/>
                        </a:spcAft>
                      </a:pPr>
                      <a:r>
                        <a:rPr lang="en-US" sz="2000" b="0" kern="100" dirty="0">
                          <a:effectLst/>
                        </a:rPr>
                        <a:t>2.11</a:t>
                      </a:r>
                      <a:endParaRPr lang="ja-JP" sz="2000" b="0" kern="100" dirty="0">
                        <a:solidFill>
                          <a:srgbClr val="31849B"/>
                        </a:solidFill>
                        <a:effectLst/>
                        <a:latin typeface="Century"/>
                        <a:ea typeface="ＭＳ 明朝"/>
                        <a:cs typeface="Times New Roman"/>
                      </a:endParaRPr>
                    </a:p>
                  </a:txBody>
                  <a:tcPr marL="68580" marR="68580" marT="0" marB="0"/>
                </a:tc>
                <a:tc>
                  <a:txBody>
                    <a:bodyPr/>
                    <a:lstStyle/>
                    <a:p>
                      <a:pPr algn="just">
                        <a:spcAft>
                          <a:spcPts val="0"/>
                        </a:spcAft>
                      </a:pPr>
                      <a:r>
                        <a:rPr lang="en-US" sz="2000" b="0" kern="100">
                          <a:effectLst/>
                        </a:rPr>
                        <a:t>11.2</a:t>
                      </a:r>
                      <a:endParaRPr lang="ja-JP" sz="2000" b="0" kern="100">
                        <a:solidFill>
                          <a:srgbClr val="31849B"/>
                        </a:solidFill>
                        <a:effectLst/>
                        <a:latin typeface="Century"/>
                        <a:ea typeface="ＭＳ 明朝"/>
                        <a:cs typeface="Times New Roman"/>
                      </a:endParaRPr>
                    </a:p>
                  </a:txBody>
                  <a:tcPr marL="68580" marR="68580" marT="0" marB="0"/>
                </a:tc>
              </a:tr>
              <a:tr h="360040">
                <a:tc>
                  <a:txBody>
                    <a:bodyPr/>
                    <a:lstStyle/>
                    <a:p>
                      <a:pPr algn="just">
                        <a:spcAft>
                          <a:spcPts val="0"/>
                        </a:spcAft>
                      </a:pPr>
                      <a:r>
                        <a:rPr lang="en-US" sz="2000" b="0" kern="100">
                          <a:effectLst/>
                        </a:rPr>
                        <a:t>1.00</a:t>
                      </a:r>
                      <a:endParaRPr lang="ja-JP" sz="2000" b="0" kern="100">
                        <a:solidFill>
                          <a:srgbClr val="31849B"/>
                        </a:solidFill>
                        <a:effectLst/>
                        <a:latin typeface="Century"/>
                        <a:ea typeface="ＭＳ 明朝"/>
                        <a:cs typeface="Times New Roman"/>
                      </a:endParaRPr>
                    </a:p>
                  </a:txBody>
                  <a:tcPr marL="68580" marR="68580" marT="0" marB="0"/>
                </a:tc>
                <a:tc>
                  <a:txBody>
                    <a:bodyPr/>
                    <a:lstStyle/>
                    <a:p>
                      <a:pPr algn="just">
                        <a:spcAft>
                          <a:spcPts val="0"/>
                        </a:spcAft>
                      </a:pPr>
                      <a:r>
                        <a:rPr lang="en-US" sz="2000" b="0" kern="100">
                          <a:effectLst/>
                        </a:rPr>
                        <a:t>1.90</a:t>
                      </a:r>
                      <a:endParaRPr lang="ja-JP" sz="2000" b="0" kern="100">
                        <a:solidFill>
                          <a:srgbClr val="31849B"/>
                        </a:solidFill>
                        <a:effectLst/>
                        <a:latin typeface="Century"/>
                        <a:ea typeface="ＭＳ 明朝"/>
                        <a:cs typeface="Times New Roman"/>
                      </a:endParaRPr>
                    </a:p>
                  </a:txBody>
                  <a:tcPr marL="68580" marR="68580" marT="0" marB="0"/>
                </a:tc>
                <a:tc>
                  <a:txBody>
                    <a:bodyPr/>
                    <a:lstStyle/>
                    <a:p>
                      <a:pPr algn="just">
                        <a:spcAft>
                          <a:spcPts val="0"/>
                        </a:spcAft>
                      </a:pPr>
                      <a:r>
                        <a:rPr lang="en-US" sz="2000" b="0" kern="100" dirty="0">
                          <a:effectLst/>
                        </a:rPr>
                        <a:t>17.4</a:t>
                      </a:r>
                      <a:endParaRPr lang="ja-JP" sz="2000" b="0" kern="100" dirty="0">
                        <a:solidFill>
                          <a:srgbClr val="31849B"/>
                        </a:solidFill>
                        <a:effectLst/>
                        <a:latin typeface="Century"/>
                        <a:ea typeface="ＭＳ 明朝"/>
                        <a:cs typeface="Times New Roman"/>
                      </a:endParaRPr>
                    </a:p>
                  </a:txBody>
                  <a:tcPr marL="68580" marR="68580" marT="0" marB="0"/>
                </a:tc>
              </a:tr>
              <a:tr h="360040">
                <a:tc>
                  <a:txBody>
                    <a:bodyPr/>
                    <a:lstStyle/>
                    <a:p>
                      <a:pPr algn="just">
                        <a:spcAft>
                          <a:spcPts val="0"/>
                        </a:spcAft>
                      </a:pPr>
                      <a:r>
                        <a:rPr lang="en-US" sz="2000" b="0" kern="100">
                          <a:effectLst/>
                        </a:rPr>
                        <a:t>1.30</a:t>
                      </a:r>
                      <a:endParaRPr lang="ja-JP" sz="2000" b="0" kern="100">
                        <a:solidFill>
                          <a:srgbClr val="31849B"/>
                        </a:solidFill>
                        <a:effectLst/>
                        <a:latin typeface="Century"/>
                        <a:ea typeface="ＭＳ 明朝"/>
                        <a:cs typeface="Times New Roman"/>
                      </a:endParaRPr>
                    </a:p>
                  </a:txBody>
                  <a:tcPr marL="68580" marR="68580" marT="0" marB="0"/>
                </a:tc>
                <a:tc>
                  <a:txBody>
                    <a:bodyPr/>
                    <a:lstStyle/>
                    <a:p>
                      <a:pPr algn="just">
                        <a:spcAft>
                          <a:spcPts val="0"/>
                        </a:spcAft>
                      </a:pPr>
                      <a:r>
                        <a:rPr lang="en-US" sz="2000" b="0" kern="100">
                          <a:effectLst/>
                        </a:rPr>
                        <a:t>1.73</a:t>
                      </a:r>
                      <a:endParaRPr lang="ja-JP" sz="2000" b="0" kern="100">
                        <a:solidFill>
                          <a:srgbClr val="31849B"/>
                        </a:solidFill>
                        <a:effectLst/>
                        <a:latin typeface="Century"/>
                        <a:ea typeface="ＭＳ 明朝"/>
                        <a:cs typeface="Times New Roman"/>
                      </a:endParaRPr>
                    </a:p>
                  </a:txBody>
                  <a:tcPr marL="68580" marR="68580" marT="0" marB="0"/>
                </a:tc>
                <a:tc>
                  <a:txBody>
                    <a:bodyPr/>
                    <a:lstStyle/>
                    <a:p>
                      <a:pPr algn="just">
                        <a:spcAft>
                          <a:spcPts val="0"/>
                        </a:spcAft>
                      </a:pPr>
                      <a:r>
                        <a:rPr lang="en-US" sz="2000" b="0" kern="100" dirty="0">
                          <a:effectLst/>
                        </a:rPr>
                        <a:t>29.5</a:t>
                      </a:r>
                      <a:endParaRPr lang="ja-JP" sz="2000" b="0" kern="100" dirty="0">
                        <a:solidFill>
                          <a:srgbClr val="31849B"/>
                        </a:solidFill>
                        <a:effectLst/>
                        <a:latin typeface="Century"/>
                        <a:ea typeface="ＭＳ 明朝"/>
                        <a:cs typeface="Times New Roman"/>
                      </a:endParaRPr>
                    </a:p>
                  </a:txBody>
                  <a:tcPr marL="68580" marR="68580" marT="0" marB="0"/>
                </a:tc>
              </a:tr>
              <a:tr h="360040">
                <a:tc>
                  <a:txBody>
                    <a:bodyPr/>
                    <a:lstStyle/>
                    <a:p>
                      <a:pPr algn="just">
                        <a:spcAft>
                          <a:spcPts val="0"/>
                        </a:spcAft>
                      </a:pPr>
                      <a:r>
                        <a:rPr lang="en-US" sz="2000" b="0" kern="100" dirty="0">
                          <a:effectLst/>
                        </a:rPr>
                        <a:t>1.60</a:t>
                      </a:r>
                      <a:endParaRPr lang="ja-JP" sz="2000" b="0" kern="100" dirty="0">
                        <a:solidFill>
                          <a:srgbClr val="31849B"/>
                        </a:solidFill>
                        <a:effectLst/>
                        <a:latin typeface="Century"/>
                        <a:ea typeface="ＭＳ 明朝"/>
                        <a:cs typeface="Times New Roman"/>
                      </a:endParaRPr>
                    </a:p>
                  </a:txBody>
                  <a:tcPr marL="68580" marR="68580" marT="0" marB="0"/>
                </a:tc>
                <a:tc>
                  <a:txBody>
                    <a:bodyPr/>
                    <a:lstStyle/>
                    <a:p>
                      <a:pPr algn="just">
                        <a:spcAft>
                          <a:spcPts val="0"/>
                        </a:spcAft>
                      </a:pPr>
                      <a:r>
                        <a:rPr lang="en-US" sz="2000" b="0" kern="100" dirty="0">
                          <a:effectLst/>
                        </a:rPr>
                        <a:t>1.60</a:t>
                      </a:r>
                      <a:endParaRPr lang="ja-JP" sz="2000" b="0" kern="100" dirty="0">
                        <a:solidFill>
                          <a:srgbClr val="31849B"/>
                        </a:solidFill>
                        <a:effectLst/>
                        <a:latin typeface="Century"/>
                        <a:ea typeface="ＭＳ 明朝"/>
                        <a:cs typeface="Times New Roman"/>
                      </a:endParaRPr>
                    </a:p>
                  </a:txBody>
                  <a:tcPr marL="68580" marR="68580" marT="0" marB="0"/>
                </a:tc>
                <a:tc>
                  <a:txBody>
                    <a:bodyPr/>
                    <a:lstStyle/>
                    <a:p>
                      <a:pPr algn="just">
                        <a:spcAft>
                          <a:spcPts val="0"/>
                        </a:spcAft>
                      </a:pPr>
                      <a:r>
                        <a:rPr lang="en-US" sz="2000" b="0" kern="100" dirty="0">
                          <a:effectLst/>
                        </a:rPr>
                        <a:t>44.7</a:t>
                      </a:r>
                      <a:endParaRPr lang="ja-JP" sz="2000" b="0" kern="100" dirty="0">
                        <a:solidFill>
                          <a:srgbClr val="31849B"/>
                        </a:solidFill>
                        <a:effectLst/>
                        <a:latin typeface="Century"/>
                        <a:ea typeface="ＭＳ 明朝"/>
                        <a:cs typeface="Times New Roman"/>
                      </a:endParaRPr>
                    </a:p>
                  </a:txBody>
                  <a:tcPr marL="68580" marR="68580" marT="0" marB="0"/>
                </a:tc>
              </a:tr>
            </a:tbl>
          </a:graphicData>
        </a:graphic>
      </p:graphicFrame>
      <p:sp>
        <p:nvSpPr>
          <p:cNvPr id="12" name="正方形/長方形 11"/>
          <p:cNvSpPr/>
          <p:nvPr/>
        </p:nvSpPr>
        <p:spPr>
          <a:xfrm>
            <a:off x="467544" y="6021288"/>
            <a:ext cx="5663730" cy="369332"/>
          </a:xfrm>
          <a:prstGeom prst="rect">
            <a:avLst/>
          </a:prstGeom>
        </p:spPr>
        <p:txBody>
          <a:bodyPr wrap="none">
            <a:spAutoFit/>
          </a:bodyPr>
          <a:lstStyle/>
          <a:p>
            <a:r>
              <a:rPr lang="ja-JP" altLang="en-US" dirty="0" smtClean="0">
                <a:solidFill>
                  <a:srgbClr val="002060"/>
                </a:solidFill>
              </a:rPr>
              <a:t>必要な細い部分の長さ（</a:t>
            </a:r>
            <a:r>
              <a:rPr lang="en-US" altLang="ja-JP" dirty="0" smtClean="0">
                <a:solidFill>
                  <a:srgbClr val="002060"/>
                </a:solidFill>
              </a:rPr>
              <a:t>Le</a:t>
            </a:r>
            <a:r>
              <a:rPr lang="ja-JP" altLang="en-US" dirty="0" smtClean="0">
                <a:solidFill>
                  <a:srgbClr val="002060"/>
                </a:solidFill>
              </a:rPr>
              <a:t>）、必要な太い部分の太さ（</a:t>
            </a:r>
            <a:r>
              <a:rPr lang="en-US" altLang="ja-JP" dirty="0" smtClean="0">
                <a:solidFill>
                  <a:srgbClr val="002060"/>
                </a:solidFill>
              </a:rPr>
              <a:t>d2</a:t>
            </a:r>
            <a:r>
              <a:rPr lang="ja-JP" altLang="en-US" dirty="0" smtClean="0">
                <a:solidFill>
                  <a:srgbClr val="002060"/>
                </a:solidFill>
              </a:rPr>
              <a:t>）</a:t>
            </a:r>
            <a:endParaRPr lang="ja-JP" altLang="en-US" dirty="0">
              <a:solidFill>
                <a:srgbClr val="002060"/>
              </a:solidFill>
            </a:endParaRPr>
          </a:p>
        </p:txBody>
      </p:sp>
      <p:sp>
        <p:nvSpPr>
          <p:cNvPr id="13" name="正方形/長方形 12"/>
          <p:cNvSpPr/>
          <p:nvPr/>
        </p:nvSpPr>
        <p:spPr>
          <a:xfrm>
            <a:off x="4932040" y="4869160"/>
            <a:ext cx="3180679" cy="1077218"/>
          </a:xfrm>
          <a:prstGeom prst="rect">
            <a:avLst/>
          </a:prstGeom>
        </p:spPr>
        <p:txBody>
          <a:bodyPr wrap="none">
            <a:spAutoFit/>
          </a:bodyPr>
          <a:lstStyle/>
          <a:p>
            <a:r>
              <a:rPr lang="en-US" altLang="ja-JP" sz="1600" dirty="0" smtClean="0"/>
              <a:t>※</a:t>
            </a:r>
            <a:r>
              <a:rPr lang="ja-JP" altLang="en-US" sz="1600" dirty="0" smtClean="0"/>
              <a:t>細い部分を</a:t>
            </a:r>
            <a:r>
              <a:rPr lang="en-US" altLang="ja-JP" sz="1600" dirty="0" smtClean="0"/>
              <a:t>0.5mm</a:t>
            </a:r>
            <a:r>
              <a:rPr lang="ja-JP" altLang="en-US" sz="1600" dirty="0" smtClean="0"/>
              <a:t>より細くすると</a:t>
            </a:r>
            <a:endParaRPr lang="en-US" altLang="ja-JP" sz="1600" dirty="0" smtClean="0"/>
          </a:p>
          <a:p>
            <a:r>
              <a:rPr lang="ja-JP" altLang="en-US" sz="1600" dirty="0" smtClean="0"/>
              <a:t>細い部分の熱抵抗が元のデザイン</a:t>
            </a:r>
            <a:endParaRPr lang="en-US" altLang="ja-JP" sz="1600" dirty="0" smtClean="0"/>
          </a:p>
          <a:p>
            <a:r>
              <a:rPr lang="ja-JP" altLang="en-US" sz="1600" dirty="0" smtClean="0"/>
              <a:t>の熱抵抗を越えてしまう。よって</a:t>
            </a:r>
            <a:r>
              <a:rPr lang="en-US" altLang="ja-JP" sz="1600" dirty="0" smtClean="0"/>
              <a:t>0.6</a:t>
            </a:r>
          </a:p>
          <a:p>
            <a:r>
              <a:rPr lang="en-US" altLang="ja-JP" sz="1600" dirty="0"/>
              <a:t>m</a:t>
            </a:r>
            <a:r>
              <a:rPr lang="en-US" altLang="ja-JP" sz="1600" dirty="0" smtClean="0"/>
              <a:t>m</a:t>
            </a:r>
            <a:r>
              <a:rPr lang="ja-JP" altLang="en-US" sz="1600" dirty="0" smtClean="0"/>
              <a:t>が限界の細さ</a:t>
            </a:r>
            <a:endParaRPr lang="en-US" altLang="ja-JP" sz="1600" dirty="0" smtClean="0"/>
          </a:p>
        </p:txBody>
      </p:sp>
    </p:spTree>
    <p:extLst>
      <p:ext uri="{BB962C8B-B14F-4D97-AF65-F5344CB8AC3E}">
        <p14:creationId xmlns:p14="http://schemas.microsoft.com/office/powerpoint/2010/main" val="1923538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熱雑音の計算結果</a:t>
            </a:r>
            <a:endParaRPr kumimoji="1" lang="ja-JP" altLang="en-US" sz="3200" dirty="0"/>
          </a:p>
        </p:txBody>
      </p:sp>
      <p:sp>
        <p:nvSpPr>
          <p:cNvPr id="3" name="コンテンツ プレースホルダー 2"/>
          <p:cNvSpPr>
            <a:spLocks noGrp="1"/>
          </p:cNvSpPr>
          <p:nvPr>
            <p:ph idx="1"/>
          </p:nvPr>
        </p:nvSpPr>
        <p:spPr>
          <a:xfrm>
            <a:off x="457200" y="1340768"/>
            <a:ext cx="8219256" cy="864096"/>
          </a:xfrm>
        </p:spPr>
        <p:txBody>
          <a:bodyPr>
            <a:normAutofit/>
          </a:bodyPr>
          <a:lstStyle/>
          <a:p>
            <a:r>
              <a:rPr lang="ja-JP" altLang="en-US" sz="2000" dirty="0" smtClean="0"/>
              <a:t>端が細いほど</a:t>
            </a:r>
            <a:r>
              <a:rPr lang="en-US" altLang="ja-JP" sz="2000" dirty="0" smtClean="0"/>
              <a:t>1-50 Hz</a:t>
            </a:r>
            <a:r>
              <a:rPr lang="ja-JP" altLang="en-US" sz="2000" dirty="0" smtClean="0"/>
              <a:t>の熱雑音は下がるが、</a:t>
            </a:r>
            <a:r>
              <a:rPr lang="en-US" altLang="ja-JP" sz="2000" dirty="0" smtClean="0"/>
              <a:t>50 Hz</a:t>
            </a:r>
            <a:r>
              <a:rPr lang="ja-JP" altLang="en-US" sz="2000" dirty="0" smtClean="0"/>
              <a:t>以上のフロアが上がり、かつバイオリンモードが低周波にシフトする</a:t>
            </a:r>
            <a:endParaRPr lang="en-US" altLang="ja-JP" sz="2000" dirty="0" smtClean="0"/>
          </a:p>
        </p:txBody>
      </p:sp>
      <p:sp>
        <p:nvSpPr>
          <p:cNvPr id="6" name="スライド番号プレースホルダー 5"/>
          <p:cNvSpPr>
            <a:spLocks noGrp="1"/>
          </p:cNvSpPr>
          <p:nvPr>
            <p:ph type="sldNum" sz="quarter" idx="12"/>
          </p:nvPr>
        </p:nvSpPr>
        <p:spPr/>
        <p:txBody>
          <a:bodyPr/>
          <a:lstStyle/>
          <a:p>
            <a:fld id="{B14E8AFC-CA1D-454E-BEAA-D9ABA688ABEB}" type="slidenum">
              <a:rPr kumimoji="1" lang="ja-JP" altLang="en-US" smtClean="0"/>
              <a:t>9</a:t>
            </a:fld>
            <a:endParaRPr kumimoji="1" lang="ja-JP" altLang="en-US"/>
          </a:p>
        </p:txBody>
      </p:sp>
      <p:pic>
        <p:nvPicPr>
          <p:cNvPr id="1228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187348"/>
            <a:ext cx="7200800" cy="4554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9568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1179</TotalTime>
  <Words>768</Words>
  <Application>Microsoft Office PowerPoint</Application>
  <PresentationFormat>画面に合わせる (4:3)</PresentationFormat>
  <Paragraphs>133</Paragraphs>
  <Slides>16</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16</vt:i4>
      </vt:variant>
    </vt:vector>
  </HeadingPairs>
  <TitlesOfParts>
    <vt:vector size="18" baseType="lpstr">
      <vt:lpstr>Office ​​テーマ</vt:lpstr>
      <vt:lpstr>数式</vt:lpstr>
      <vt:lpstr>Suspension Thermal Noise in the Test Mass Suspension with Variable-Thickness Fibers</vt:lpstr>
      <vt:lpstr>サファイアファイバーと熱雑音</vt:lpstr>
      <vt:lpstr>新デザインのコンセプト</vt:lpstr>
      <vt:lpstr>これまでの経緯、今回やったこと</vt:lpstr>
      <vt:lpstr>モデル、バイオリンモードの計算方法</vt:lpstr>
      <vt:lpstr>12個の境界条件（参考）</vt:lpstr>
      <vt:lpstr>熱雑音の計算例</vt:lpstr>
      <vt:lpstr>詳細なパラメータの決定</vt:lpstr>
      <vt:lpstr>熱雑音の計算結果</vt:lpstr>
      <vt:lpstr>縦振動の共振周波数の計算</vt:lpstr>
      <vt:lpstr>他のノイズとの関係</vt:lpstr>
      <vt:lpstr>100 Hz付近の共振を追い出すために</vt:lpstr>
      <vt:lpstr>結論</vt:lpstr>
      <vt:lpstr>Appendix</vt:lpstr>
      <vt:lpstr>Taper</vt:lpstr>
      <vt:lpstr>細い部分の長さ</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Suspension Thermal Noise</dc:title>
  <dc:creator>tsekiguchi</dc:creator>
  <cp:lastModifiedBy>tsekiguchi</cp:lastModifiedBy>
  <cp:revision>36</cp:revision>
  <dcterms:created xsi:type="dcterms:W3CDTF">2011-11-28T07:04:32Z</dcterms:created>
  <dcterms:modified xsi:type="dcterms:W3CDTF">2011-11-29T09:55:53Z</dcterms:modified>
</cp:coreProperties>
</file>