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0" r:id="rId7"/>
    <p:sldId id="267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A9D13-9C91-4C6D-9A6E-E6C8F7E6BE56}" type="datetimeFigureOut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FE84A-DFB3-4E79-A8E4-53A18EAB7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621B-C5D8-4587-B17C-B3FA9ECC513D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49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89C9-F2E3-48A8-BE8C-1F832F60D8E8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91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F507-1AA8-4B9F-AF2E-51380F820F7E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E38C-C23A-4B46-B193-2486A45B47D1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3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3CDF-14F2-4B4D-ADD3-C3BCA518BFA6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9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56A8-8E5A-4F17-B079-5ED5FB95CDE0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1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F529-8E3C-44F3-8AA5-E17718180DA1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0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4E02-1963-4965-B7AD-925676C219AB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51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53BC-07FE-40B6-B1FA-F465A0EDE9C1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0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C409-8975-4614-A6D9-34BD2B58A353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4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3F2A-D671-41D0-A358-4F446543D51B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1EBF-03D0-4484-9FC3-3830F53CC4B3}" type="datetime1">
              <a:rPr kumimoji="1" lang="ja-JP" altLang="en-US" smtClean="0"/>
              <a:t>2011/9/30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EA3E-C1E8-4376-A85B-BB83B2082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37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437112"/>
            <a:ext cx="2209800" cy="6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1763"/>
            <a:ext cx="2798064" cy="14813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Sapphire for the LCGT project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Eiichi Hirose</a:t>
            </a:r>
          </a:p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ICRR, University of Tokyo</a:t>
            </a:r>
          </a:p>
          <a:p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Kyohei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Watanabe,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Norikatsu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Mio</a:t>
            </a:r>
          </a:p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PSC, University of Tokyo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GT Advanced Technology, Sep 30, 2011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910105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Conclusion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33248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LCGT project started last year and the detector is under 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ja-JP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We need sapphire that meets the requirement</a:t>
            </a:r>
          </a:p>
          <a:p>
            <a:endParaRPr lang="en-US" altLang="ja-JP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Measured absorption and the result shows some variation from sample to sample</a:t>
            </a:r>
            <a:endParaRPr kumimoji="1" lang="ja-JP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AA149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66" y="1844824"/>
            <a:ext cx="5010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71203" y="2060848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1:7.3pm/W</a:t>
            </a:r>
            <a:r>
              <a:rPr lang="ja-JP" altLang="en-US" sz="1200" dirty="0">
                <a:latin typeface="Arial" pitchFamily="34" charset="0"/>
                <a:cs typeface="Arial" pitchFamily="34" charset="0"/>
              </a:rPr>
              <a:t>→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48ppm/cm</a:t>
            </a:r>
          </a:p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2:7.2pm/W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47ppm/cm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45811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17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AC150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pic>
        <p:nvPicPr>
          <p:cNvPr id="4" name="Picture 2" descr="C:\Users\watanabe\Desktop\無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68192"/>
            <a:ext cx="51117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99792" y="1700808"/>
            <a:ext cx="2053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1:35.2pm/W</a:t>
            </a:r>
            <a:r>
              <a:rPr kumimoji="1" lang="ja-JP" altLang="en-US" sz="1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229ppm/cm</a:t>
            </a:r>
          </a:p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2:21.2pm/W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138ppm/cm</a:t>
            </a:r>
          </a:p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3:104.7pm/W</a:t>
            </a:r>
            <a:r>
              <a:rPr kumimoji="1" lang="ja-JP" altLang="en-US" sz="1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682ppm/cm</a:t>
            </a:r>
          </a:p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4:103.9pm/W</a:t>
            </a:r>
            <a:r>
              <a:rPr lang="ja-JP" altLang="en-US" sz="12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677ppm/cm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4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P401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3" y="3806967"/>
            <a:ext cx="3327485" cy="23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" y="1465953"/>
            <a:ext cx="3351866" cy="239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94" y="1437229"/>
            <a:ext cx="3347752" cy="234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873197" y="297239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5.2pm/W</a:t>
            </a:r>
          </a:p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34ppm/cm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8806" y="295025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5.0pm/W</a:t>
            </a:r>
          </a:p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32ppm/cm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93909" y="521903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9.9pm/W</a:t>
            </a:r>
          </a:p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65ppm/cm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2" y="3758059"/>
            <a:ext cx="3368154" cy="2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857761" y="521903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10.3pm/W</a:t>
            </a:r>
          </a:p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67ppm/cm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LCGT project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29001" y="5037812"/>
            <a:ext cx="281879" cy="12574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6350692" y="5289292"/>
            <a:ext cx="187919" cy="1879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87823" y="4255044"/>
            <a:ext cx="313660" cy="6287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6200000">
            <a:off x="7510334" y="5351817"/>
            <a:ext cx="313660" cy="6287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1711644">
            <a:off x="4792759" y="5006722"/>
            <a:ext cx="31780" cy="18791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16200000">
            <a:off x="4870482" y="5809870"/>
            <a:ext cx="31780" cy="1872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4886719" y="5100682"/>
            <a:ext cx="62870" cy="783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824539" y="5100682"/>
            <a:ext cx="62179" cy="783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9888356" flipH="1">
            <a:off x="4955806" y="5006722"/>
            <a:ext cx="31780" cy="187919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078389" y="4808439"/>
            <a:ext cx="54534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Laser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661885" y="5070283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287823" y="5038502"/>
            <a:ext cx="313660" cy="6287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 rot="16200000">
            <a:off x="6726876" y="5351817"/>
            <a:ext cx="313660" cy="6287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 rot="16200000">
            <a:off x="6413908" y="5885176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824539" y="5100682"/>
            <a:ext cx="1250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724756" y="5195332"/>
            <a:ext cx="43870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444652" y="5101372"/>
            <a:ext cx="691" cy="8774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6444652" y="4317914"/>
            <a:ext cx="0" cy="720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914450" y="5383252"/>
            <a:ext cx="72127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5192087" y="5195332"/>
            <a:ext cx="469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163464" y="5070283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786935" y="5258893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5849805" y="5195332"/>
            <a:ext cx="313660" cy="1879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5849805" y="5383252"/>
            <a:ext cx="100315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 rot="16200000">
            <a:off x="6695787" y="5477557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 rot="16200000">
            <a:off x="6695787" y="5979136"/>
            <a:ext cx="62870" cy="25009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6727222" y="5634041"/>
            <a:ext cx="0" cy="4387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6476432" y="5634041"/>
            <a:ext cx="250789" cy="3447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5647639" y="4864074"/>
            <a:ext cx="4844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PRM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080884" y="5446122"/>
            <a:ext cx="3722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BS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6852962" y="6041660"/>
            <a:ext cx="4844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SRM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6863848" y="4963852"/>
            <a:ext cx="5052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ITMX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621690" y="4770709"/>
            <a:ext cx="5052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ITMY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774759" y="5093384"/>
            <a:ext cx="55816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ETMX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596290" y="4133254"/>
            <a:ext cx="55816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50" b="1" dirty="0">
                <a:latin typeface="Arial" pitchFamily="34" charset="0"/>
                <a:cs typeface="Arial" pitchFamily="34" charset="0"/>
              </a:rPr>
              <a:t>ETMY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4515715" y="5102063"/>
            <a:ext cx="895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5411096" y="5017776"/>
            <a:ext cx="62870" cy="1568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129217" y="5116572"/>
            <a:ext cx="62870" cy="15683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V="1">
            <a:off x="5192087" y="5101372"/>
            <a:ext cx="219009" cy="939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5785815" y="5639220"/>
            <a:ext cx="376529" cy="438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459238" y="6129646"/>
            <a:ext cx="7954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38cm dia.</a:t>
            </a:r>
            <a:endParaRPr lang="en-US" altLang="ja-JP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596549" y="4837456"/>
            <a:ext cx="971377" cy="117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4740980" y="4616498"/>
            <a:ext cx="7954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Arial" pitchFamily="34" charset="0"/>
                <a:cs typeface="Arial" pitchFamily="34" charset="0"/>
              </a:rPr>
              <a:t>10cm dia.</a:t>
            </a:r>
            <a:endParaRPr lang="ja-JP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角丸四角形 57"/>
          <p:cNvSpPr/>
          <p:nvPr/>
        </p:nvSpPr>
        <p:spPr bwMode="auto">
          <a:xfrm>
            <a:off x="6257424" y="4129995"/>
            <a:ext cx="375839" cy="1065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9" name="角丸四角形 58"/>
          <p:cNvSpPr/>
          <p:nvPr/>
        </p:nvSpPr>
        <p:spPr bwMode="auto">
          <a:xfrm rot="5400000">
            <a:off x="7103751" y="4850583"/>
            <a:ext cx="375839" cy="1065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635729" y="4317914"/>
            <a:ext cx="721826" cy="230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Sapphire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直線矢印コネクタ 68"/>
          <p:cNvCxnSpPr>
            <a:stCxn id="67" idx="1"/>
          </p:cNvCxnSpPr>
          <p:nvPr/>
        </p:nvCxnSpPr>
        <p:spPr>
          <a:xfrm flipH="1">
            <a:off x="6633263" y="4433023"/>
            <a:ext cx="1002466" cy="11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7458263" y="4616498"/>
            <a:ext cx="409754" cy="57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7275089" y="5700038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The others are all silica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968060" y="3037994"/>
            <a:ext cx="321113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@ low temperature, sapphire has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high mechanical Q (low loss)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600" dirty="0" smtClean="0">
                <a:latin typeface="Arial" pitchFamily="34" charset="0"/>
                <a:cs typeface="Arial" pitchFamily="34" charset="0"/>
              </a:rPr>
              <a:t>large heat conductivity</a:t>
            </a:r>
            <a:endParaRPr kumimoji="1"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15247" y="5135410"/>
            <a:ext cx="3039615" cy="984885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Requirements to sapphire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25cm dia. x 15 thickness (30 kg)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1400" dirty="0" smtClean="0">
                <a:latin typeface="Arial" pitchFamily="34" charset="0"/>
                <a:cs typeface="Arial" pitchFamily="34" charset="0"/>
              </a:rPr>
              <a:t>absorption &lt; 20ppm/cm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orientation &lt; 0.04 </a:t>
            </a:r>
            <a:r>
              <a:rPr lang="en-US" altLang="ja-JP" sz="1400" dirty="0" err="1" smtClean="0">
                <a:latin typeface="Arial" pitchFamily="34" charset="0"/>
                <a:cs typeface="Arial" pitchFamily="34" charset="0"/>
              </a:rPr>
              <a:t>deg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0" name="グループ化 99"/>
          <p:cNvGrpSpPr/>
          <p:nvPr/>
        </p:nvGrpSpPr>
        <p:grpSpPr>
          <a:xfrm>
            <a:off x="392325" y="1404839"/>
            <a:ext cx="3729875" cy="3502568"/>
            <a:chOff x="1448511" y="1916832"/>
            <a:chExt cx="3729875" cy="3502568"/>
          </a:xfrm>
        </p:grpSpPr>
        <p:pic>
          <p:nvPicPr>
            <p:cNvPr id="101" name="Picture 7" descr="E:\Home\一般公開\LCGT-nagaoka-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8511" y="1916832"/>
              <a:ext cx="3681001" cy="350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" name="直線矢印コネクタ 101"/>
            <p:cNvCxnSpPr/>
            <p:nvPr/>
          </p:nvCxnSpPr>
          <p:spPr>
            <a:xfrm flipH="1" flipV="1">
              <a:off x="3779912" y="4797152"/>
              <a:ext cx="702846" cy="32380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3"/>
            <p:cNvSpPr>
              <a:spLocks noChangeArrowheads="1"/>
            </p:cNvSpPr>
            <p:nvPr/>
          </p:nvSpPr>
          <p:spPr bwMode="auto">
            <a:xfrm>
              <a:off x="1480195" y="1952649"/>
              <a:ext cx="3600400" cy="10081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t" anchorCtr="0"/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altLang="ja-JP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Underground</a:t>
              </a:r>
              <a:endParaRPr lang="en-US" altLang="ja-JP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  <a:p>
              <a:pPr>
                <a:defRPr/>
              </a:pPr>
              <a:r>
                <a:rPr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      </a:t>
              </a:r>
              <a:r>
                <a:rPr lang="en-US" altLang="ja-JP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L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ow seismic noise</a:t>
              </a:r>
              <a:endParaRPr lang="en-US" altLang="ja-JP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altLang="ja-JP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Cryogenic </a:t>
              </a:r>
              <a:r>
                <a:rPr lang="en-US" altLang="ja-JP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altLang="ja-JP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irrors and suspensions</a:t>
              </a:r>
            </a:p>
            <a:p>
              <a:pPr>
                <a:defRPr/>
              </a:pPr>
              <a:r>
                <a:rPr lang="en-US" altLang="ja-JP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US" altLang="ja-JP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    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Reduction of thermal noise</a:t>
              </a:r>
              <a:endParaRPr lang="en-US" altLang="ja-JP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4645868" y="5080100"/>
              <a:ext cx="5325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Tokyo</a:t>
              </a:r>
              <a:endParaRPr kumimoji="1" lang="ja-JP" altLang="en-US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4573612" y="5131796"/>
              <a:ext cx="72008" cy="7141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4364260" y="4896200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Gifu</a:t>
              </a:r>
              <a:endParaRPr kumimoji="1" lang="ja-JP" altLang="en-US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7" name="テキスト ボックス 106"/>
          <p:cNvSpPr txBox="1"/>
          <p:nvPr/>
        </p:nvSpPr>
        <p:spPr>
          <a:xfrm>
            <a:off x="4473932" y="1774675"/>
            <a:ext cx="429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Project got started last September and now under construction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4301077" y="1628800"/>
            <a:ext cx="4685436" cy="9361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0" name="カギ線コネクタ 109"/>
          <p:cNvCxnSpPr/>
          <p:nvPr/>
        </p:nvCxnSpPr>
        <p:spPr>
          <a:xfrm rot="16200000" flipH="1">
            <a:off x="7837934" y="3985142"/>
            <a:ext cx="431815" cy="1995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5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41" y="4149079"/>
            <a:ext cx="2190358" cy="16679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92" y="2272993"/>
            <a:ext cx="2078984" cy="16488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A few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methods to measure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optical absorption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115616" y="3140968"/>
            <a:ext cx="6984776" cy="3071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 smtClean="0">
                <a:latin typeface="Arial" pitchFamily="34" charset="0"/>
                <a:cs typeface="Arial" pitchFamily="34" charset="0"/>
              </a:rPr>
              <a:t>Laser calorimeter</a:t>
            </a:r>
            <a:endParaRPr lang="en-US" altLang="ja-JP" sz="1800" b="1" dirty="0">
              <a:latin typeface="Arial" pitchFamily="34" charset="0"/>
              <a:cs typeface="Arial" pitchFamily="34" charset="0"/>
            </a:endParaRPr>
          </a:p>
          <a:p>
            <a:r>
              <a:rPr lang="en-US" altLang="ja-JP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Changes  index of refraction</a:t>
            </a:r>
          </a:p>
          <a:p>
            <a:pPr marL="0" indent="0">
              <a:buNone/>
            </a:pPr>
            <a:r>
              <a:rPr lang="en-US" altLang="ja-JP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optical length</a:t>
            </a:r>
            <a:b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=&gt; interferometer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	Changes direction of laser beam</a:t>
            </a:r>
            <a:br>
              <a:rPr lang="en-US" altLang="ja-JP" sz="18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		=&gt; Photo-thermal deflection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method</a:t>
            </a:r>
            <a:endParaRPr lang="en-US" altLang="ja-JP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ja-JP" sz="1800" b="1" dirty="0" smtClean="0">
                <a:latin typeface="Arial" pitchFamily="34" charset="0"/>
                <a:cs typeface="Arial" pitchFamily="34" charset="0"/>
              </a:rPr>
              <a:t>Causes thermal expansion</a:t>
            </a:r>
          </a:p>
          <a:p>
            <a:pPr marL="0" indent="0">
              <a:buNone/>
            </a:pP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	Causes a sound wave</a:t>
            </a:r>
            <a:br>
              <a:rPr lang="en-US" altLang="ja-JP" sz="18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		=&gt; Photo-acoustic detection</a:t>
            </a:r>
            <a:endParaRPr lang="en-US" altLang="ja-JP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107604" y="1696929"/>
            <a:ext cx="5760640" cy="1152128"/>
            <a:chOff x="1403648" y="1628800"/>
            <a:chExt cx="5760640" cy="1152128"/>
          </a:xfrm>
        </p:grpSpPr>
        <p:sp>
          <p:nvSpPr>
            <p:cNvPr id="5" name="正方形/長方形 4"/>
            <p:cNvSpPr/>
            <p:nvPr/>
          </p:nvSpPr>
          <p:spPr>
            <a:xfrm>
              <a:off x="1628800" y="1850921"/>
              <a:ext cx="53103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dirty="0">
                  <a:latin typeface="Arial" pitchFamily="34" charset="0"/>
                  <a:cs typeface="Arial" pitchFamily="34" charset="0"/>
                </a:rPr>
                <a:t>Basic idea is that small optical absorption 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changes temperature</a:t>
              </a:r>
              <a:endParaRPr lang="en-US" altLang="ja-JP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1403648" y="1628800"/>
              <a:ext cx="5760640" cy="115212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1" name="直線矢印コネクタ 10"/>
          <p:cNvCxnSpPr/>
          <p:nvPr/>
        </p:nvCxnSpPr>
        <p:spPr>
          <a:xfrm flipV="1">
            <a:off x="3851920" y="3140968"/>
            <a:ext cx="25922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5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Photo-thermal deflection method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6934200" y="6356350"/>
            <a:ext cx="1752600" cy="365125"/>
          </a:xfrm>
        </p:spPr>
        <p:txBody>
          <a:bodyPr/>
          <a:lstStyle/>
          <a:p>
            <a:pPr>
              <a:defRPr/>
            </a:pPr>
            <a:fld id="{ADBC9E65-BD96-4DB8-9D18-7771D75D9897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/>
          <a:srcRect r="25371"/>
          <a:stretch>
            <a:fillRect/>
          </a:stretch>
        </p:blipFill>
        <p:spPr bwMode="auto">
          <a:xfrm>
            <a:off x="6153183" y="1794978"/>
            <a:ext cx="2155034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748031" y="1484674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C-axis</a:t>
            </a:r>
            <a:r>
              <a:rPr kumimoji="1" lang="ja-JP" altLang="en-US" sz="1400" b="1" dirty="0" smtClean="0">
                <a:latin typeface="Arial" pitchFamily="34" charset="0"/>
                <a:cs typeface="Arial" pitchFamily="34" charset="0"/>
              </a:rPr>
              <a:t>　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100 mm</a:t>
            </a:r>
            <a:r>
              <a:rPr lang="en-US" altLang="ja-JP" sz="1400" b="1" dirty="0" smtClean="0">
                <a:latin typeface="Arial" pitchFamily="34" charset="0"/>
                <a:cs typeface="Arial" pitchFamily="34" charset="0"/>
              </a:rPr>
              <a:t> dia. x </a:t>
            </a:r>
            <a:r>
              <a:rPr kumimoji="1" lang="en-US" altLang="ja-JP" sz="1400" b="1" dirty="0" smtClean="0">
                <a:latin typeface="Arial" pitchFamily="34" charset="0"/>
                <a:cs typeface="Arial" pitchFamily="34" charset="0"/>
              </a:rPr>
              <a:t>60 mm thickness</a:t>
            </a:r>
            <a:endParaRPr kumimoji="1" lang="ja-JP" alt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54750" y="2083903"/>
            <a:ext cx="5237816" cy="4164865"/>
            <a:chOff x="354750" y="2270860"/>
            <a:chExt cx="5237816" cy="416486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750" y="2270860"/>
              <a:ext cx="3100500" cy="416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427131" y="5667573"/>
              <a:ext cx="2028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Z=10mm, 54,2 </a:t>
              </a:r>
              <a:r>
                <a:rPr lang="en-US" altLang="ja-JP" sz="1400" dirty="0" err="1" smtClean="0">
                  <a:latin typeface="Arial" pitchFamily="34" charset="0"/>
                  <a:cs typeface="Arial" pitchFamily="34" charset="0"/>
                </a:rPr>
                <a:t>ppm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/cm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11711" y="4906209"/>
              <a:ext cx="2077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Z=20mm,  46.1 </a:t>
              </a:r>
              <a:r>
                <a:rPr lang="en-US" altLang="ja-JP" sz="1400" dirty="0" err="1" smtClean="0">
                  <a:latin typeface="Arial" pitchFamily="34" charset="0"/>
                  <a:cs typeface="Arial" pitchFamily="34" charset="0"/>
                </a:rPr>
                <a:t>ppm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/cm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500631" y="4045684"/>
              <a:ext cx="2077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Z=30mm,  47.3 </a:t>
              </a:r>
              <a:r>
                <a:rPr lang="en-US" altLang="ja-JP" sz="1400" dirty="0" err="1" smtClean="0">
                  <a:latin typeface="Arial" pitchFamily="34" charset="0"/>
                  <a:cs typeface="Arial" pitchFamily="34" charset="0"/>
                </a:rPr>
                <a:t>ppm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/cm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931727" y="3348707"/>
              <a:ext cx="2077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Z=40mm,  45.5 </a:t>
              </a:r>
              <a:r>
                <a:rPr lang="en-US" altLang="ja-JP" sz="1400" dirty="0" err="1" smtClean="0">
                  <a:latin typeface="Arial" pitchFamily="34" charset="0"/>
                  <a:cs typeface="Arial" pitchFamily="34" charset="0"/>
                </a:rPr>
                <a:t>ppm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/cm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441015" y="2498833"/>
              <a:ext cx="21515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Z=50mm,  53.4 </a:t>
              </a:r>
              <a:r>
                <a:rPr lang="en-US" altLang="ja-JP" sz="1400" dirty="0" err="1" smtClean="0">
                  <a:latin typeface="Arial" pitchFamily="34" charset="0"/>
                  <a:cs typeface="Arial" pitchFamily="34" charset="0"/>
                </a:rPr>
                <a:t>ppm</a:t>
              </a:r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/cm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9" descr="TamaAB29a04histo20-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9540" y="3138208"/>
            <a:ext cx="3733800" cy="2797921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155391" y="5936129"/>
            <a:ext cx="151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Z=30mm  (2005)</a:t>
            </a:r>
            <a:endParaRPr kumimoji="1" lang="ja-JP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9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Interferometric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method</a:t>
            </a: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GT Advanced Technology, Sep 30, 2011</a:t>
            </a:r>
            <a:endParaRPr lang="ja-JP" altLang="en-US"/>
          </a:p>
        </p:txBody>
      </p:sp>
      <p:sp>
        <p:nvSpPr>
          <p:cNvPr id="62" name="下矢印 61"/>
          <p:cNvSpPr/>
          <p:nvPr/>
        </p:nvSpPr>
        <p:spPr bwMode="auto">
          <a:xfrm>
            <a:off x="1054893" y="3823030"/>
            <a:ext cx="321469" cy="31718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" name="下矢印 62"/>
          <p:cNvSpPr/>
          <p:nvPr/>
        </p:nvSpPr>
        <p:spPr bwMode="auto">
          <a:xfrm>
            <a:off x="1016788" y="1883479"/>
            <a:ext cx="321469" cy="3157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" name="下矢印 103"/>
          <p:cNvSpPr/>
          <p:nvPr/>
        </p:nvSpPr>
        <p:spPr bwMode="auto">
          <a:xfrm>
            <a:off x="1026781" y="2678810"/>
            <a:ext cx="321469" cy="31575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24" name="グループ化 123"/>
          <p:cNvGrpSpPr/>
          <p:nvPr/>
        </p:nvGrpSpPr>
        <p:grpSpPr>
          <a:xfrm>
            <a:off x="2328994" y="1544516"/>
            <a:ext cx="6374840" cy="4581823"/>
            <a:chOff x="2055186" y="1544516"/>
            <a:chExt cx="6374840" cy="4581823"/>
          </a:xfrm>
        </p:grpSpPr>
        <p:sp>
          <p:nvSpPr>
            <p:cNvPr id="5" name="Rectangle 86"/>
            <p:cNvSpPr>
              <a:spLocks noChangeArrowheads="1"/>
            </p:cNvSpPr>
            <p:nvPr/>
          </p:nvSpPr>
          <p:spPr bwMode="auto">
            <a:xfrm>
              <a:off x="2533575" y="3324560"/>
              <a:ext cx="3044667" cy="220313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4236645" y="2608756"/>
              <a:ext cx="712947" cy="0"/>
            </a:xfrm>
            <a:prstGeom prst="line">
              <a:avLst/>
            </a:prstGeom>
            <a:ln w="28575">
              <a:solidFill>
                <a:srgbClr val="FF0D0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角丸四角形 6"/>
            <p:cNvSpPr>
              <a:spLocks noChangeArrowheads="1"/>
            </p:cNvSpPr>
            <p:nvPr/>
          </p:nvSpPr>
          <p:spPr bwMode="auto">
            <a:xfrm>
              <a:off x="5726832" y="2414446"/>
              <a:ext cx="1620203" cy="4500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914400"/>
              <a:r>
                <a:rPr lang="en-US" altLang="ja-JP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Lock-in Amplifier</a:t>
              </a:r>
            </a:p>
          </p:txBody>
        </p:sp>
        <p:sp>
          <p:nvSpPr>
            <p:cNvPr id="8" name="Line 61"/>
            <p:cNvSpPr>
              <a:spLocks noChangeShapeType="1"/>
            </p:cNvSpPr>
            <p:nvPr/>
          </p:nvSpPr>
          <p:spPr bwMode="auto">
            <a:xfrm flipH="1">
              <a:off x="3005062" y="2610185"/>
              <a:ext cx="1231583" cy="0"/>
            </a:xfrm>
            <a:prstGeom prst="line">
              <a:avLst/>
            </a:prstGeom>
            <a:noFill/>
            <a:ln w="76200">
              <a:solidFill>
                <a:srgbClr val="FF0D0D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9" name="カギ線コネクタ 56"/>
            <p:cNvCxnSpPr>
              <a:cxnSpLocks noChangeShapeType="1"/>
              <a:stCxn id="39" idx="1"/>
              <a:endCxn id="19" idx="1"/>
            </p:cNvCxnSpPr>
            <p:nvPr/>
          </p:nvCxnSpPr>
          <p:spPr bwMode="auto">
            <a:xfrm rot="10800000">
              <a:off x="4253792" y="5377673"/>
              <a:ext cx="362507" cy="562512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sp>
          <p:nvSpPr>
            <p:cNvPr id="10" name="テキスト ボックス 64"/>
            <p:cNvSpPr txBox="1">
              <a:spLocks noChangeArrowheads="1"/>
            </p:cNvSpPr>
            <p:nvPr/>
          </p:nvSpPr>
          <p:spPr bwMode="auto">
            <a:xfrm>
              <a:off x="4476675" y="5203366"/>
              <a:ext cx="71294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PZT</a:t>
              </a: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5143508" y="3916133"/>
              <a:ext cx="4347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PD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直線コネクタ 11"/>
            <p:cNvCxnSpPr>
              <a:cxnSpLocks noChangeShapeType="1"/>
            </p:cNvCxnSpPr>
            <p:nvPr/>
          </p:nvCxnSpPr>
          <p:spPr bwMode="auto">
            <a:xfrm rot="5400000">
              <a:off x="3642999" y="3223833"/>
              <a:ext cx="1221581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直線コネクタ 12"/>
            <p:cNvCxnSpPr>
              <a:cxnSpLocks noChangeShapeType="1"/>
            </p:cNvCxnSpPr>
            <p:nvPr/>
          </p:nvCxnSpPr>
          <p:spPr bwMode="auto">
            <a:xfrm>
              <a:off x="2903621" y="3836053"/>
              <a:ext cx="1350168" cy="0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直線コネクタ 48"/>
            <p:cNvCxnSpPr>
              <a:cxnSpLocks noChangeShapeType="1"/>
            </p:cNvCxnSpPr>
            <p:nvPr/>
          </p:nvCxnSpPr>
          <p:spPr bwMode="auto">
            <a:xfrm rot="5400000">
              <a:off x="3675146" y="4414697"/>
              <a:ext cx="115728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直線コネクタ 52"/>
            <p:cNvCxnSpPr>
              <a:cxnSpLocks noChangeShapeType="1"/>
            </p:cNvCxnSpPr>
            <p:nvPr/>
          </p:nvCxnSpPr>
          <p:spPr bwMode="auto">
            <a:xfrm>
              <a:off x="4253790" y="3836053"/>
              <a:ext cx="64293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16" name="laser"/>
            <p:cNvGrpSpPr>
              <a:grpSpLocks/>
            </p:cNvGrpSpPr>
            <p:nvPr/>
          </p:nvGrpSpPr>
          <p:grpSpPr bwMode="auto">
            <a:xfrm rot="10800000" flipH="1">
              <a:off x="2163529" y="2415875"/>
              <a:ext cx="835818" cy="385763"/>
              <a:chOff x="2681640" y="2714620"/>
              <a:chExt cx="1571636" cy="714380"/>
            </a:xfrm>
          </p:grpSpPr>
          <p:sp>
            <p:nvSpPr>
              <p:cNvPr id="83" name="正方形/長方形 13"/>
              <p:cNvSpPr>
                <a:spLocks noChangeArrowheads="1"/>
              </p:cNvSpPr>
              <p:nvPr/>
            </p:nvSpPr>
            <p:spPr bwMode="auto">
              <a:xfrm>
                <a:off x="2700445" y="2730495"/>
                <a:ext cx="1429249" cy="714380"/>
              </a:xfrm>
              <a:prstGeom prst="rect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914400">
                  <a:defRPr/>
                </a:pPr>
                <a:endParaRPr lang="ja-JP" altLang="en-US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4" name="正方形/長方形 14"/>
              <p:cNvSpPr>
                <a:spLocks noChangeArrowheads="1"/>
              </p:cNvSpPr>
              <p:nvPr/>
            </p:nvSpPr>
            <p:spPr bwMode="auto">
              <a:xfrm>
                <a:off x="4110889" y="2857496"/>
                <a:ext cx="142387" cy="428628"/>
              </a:xfrm>
              <a:prstGeom prst="rect">
                <a:avLst/>
              </a:prstGeom>
              <a:gradFill rotWithShape="1">
                <a:gsLst>
                  <a:gs pos="0">
                    <a:srgbClr val="9EEAFF"/>
                  </a:gs>
                  <a:gs pos="35001">
                    <a:srgbClr val="BBEFFF"/>
                  </a:gs>
                  <a:gs pos="100000">
                    <a:srgbClr val="E4F9FF"/>
                  </a:gs>
                </a:gsLst>
                <a:lin ang="16200000" scaled="1"/>
              </a:gra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 defTabSz="914400">
                  <a:defRPr/>
                </a:pPr>
                <a:endParaRPr lang="ja-JP" altLang="en-US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7" name="正方形/長方形 8"/>
            <p:cNvSpPr>
              <a:spLocks noChangeArrowheads="1"/>
            </p:cNvSpPr>
            <p:nvPr/>
          </p:nvSpPr>
          <p:spPr bwMode="auto">
            <a:xfrm rot="16200000" flipH="1">
              <a:off x="4157349" y="4766883"/>
              <a:ext cx="192882" cy="642938"/>
            </a:xfrm>
            <a:prstGeom prst="rec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defTabSz="914400">
                <a:defRPr/>
              </a:pPr>
              <a:endParaRPr lang="ja-JP" alt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正方形/長方形 10"/>
            <p:cNvSpPr>
              <a:spLocks noChangeArrowheads="1"/>
            </p:cNvSpPr>
            <p:nvPr/>
          </p:nvSpPr>
          <p:spPr bwMode="auto">
            <a:xfrm rot="16200000" flipH="1">
              <a:off x="2485712" y="3739611"/>
              <a:ext cx="642938" cy="192882"/>
            </a:xfrm>
            <a:prstGeom prst="rec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defTabSz="914400">
                <a:defRPr/>
              </a:pPr>
              <a:endParaRPr lang="ja-JP" alt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正方形/長方形 51"/>
            <p:cNvSpPr>
              <a:spLocks noChangeArrowheads="1"/>
            </p:cNvSpPr>
            <p:nvPr/>
          </p:nvSpPr>
          <p:spPr bwMode="auto">
            <a:xfrm rot="16200000">
              <a:off x="4157350" y="5088351"/>
              <a:ext cx="192881" cy="385763"/>
            </a:xfrm>
            <a:prstGeom prst="rec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defTabSz="914400">
                <a:defRPr/>
              </a:pPr>
              <a:endParaRPr lang="ja-JP" alt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グループ化 48"/>
            <p:cNvGrpSpPr>
              <a:grpSpLocks/>
            </p:cNvGrpSpPr>
            <p:nvPr/>
          </p:nvGrpSpPr>
          <p:grpSpPr bwMode="auto">
            <a:xfrm flipH="1">
              <a:off x="3459405" y="2480169"/>
              <a:ext cx="192882" cy="578644"/>
              <a:chOff x="5143504" y="2143116"/>
              <a:chExt cx="1571636" cy="3357586"/>
            </a:xfrm>
          </p:grpSpPr>
          <p:sp>
            <p:nvSpPr>
              <p:cNvPr id="78" name="円/楕円 77"/>
              <p:cNvSpPr/>
              <p:nvPr/>
            </p:nvSpPr>
            <p:spPr>
              <a:xfrm>
                <a:off x="5143504" y="2143116"/>
                <a:ext cx="1571636" cy="335758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79" name="直線コネクタ 78"/>
              <p:cNvCxnSpPr>
                <a:stCxn id="78" idx="7"/>
                <a:endCxn id="78" idx="3"/>
              </p:cNvCxnSpPr>
              <p:nvPr/>
            </p:nvCxnSpPr>
            <p:spPr>
              <a:xfrm rot="16200000" flipH="1" flipV="1">
                <a:off x="4739657" y="3268923"/>
                <a:ext cx="2379322" cy="11059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>
                <a:stCxn id="78" idx="0"/>
                <a:endCxn id="78" idx="4"/>
              </p:cNvCxnSpPr>
              <p:nvPr/>
            </p:nvCxnSpPr>
            <p:spPr>
              <a:xfrm rot="16200000" flipH="1">
                <a:off x="4244710" y="3821909"/>
                <a:ext cx="335758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>
                <a:stCxn id="78" idx="1"/>
                <a:endCxn id="78" idx="5"/>
              </p:cNvCxnSpPr>
              <p:nvPr/>
            </p:nvCxnSpPr>
            <p:spPr>
              <a:xfrm rot="16200000" flipH="1">
                <a:off x="4739657" y="3268923"/>
                <a:ext cx="2379322" cy="11059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>
                <a:stCxn id="78" idx="2"/>
                <a:endCxn id="78" idx="6"/>
              </p:cNvCxnSpPr>
              <p:nvPr/>
            </p:nvCxnSpPr>
            <p:spPr>
              <a:xfrm rot="10800000" flipH="1">
                <a:off x="5143504" y="3826055"/>
                <a:ext cx="157163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534341" y="4198711"/>
              <a:ext cx="6703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Mirror1</a:t>
              </a: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角丸四角形 64"/>
            <p:cNvSpPr>
              <a:spLocks noChangeArrowheads="1"/>
            </p:cNvSpPr>
            <p:nvPr/>
          </p:nvSpPr>
          <p:spPr bwMode="auto">
            <a:xfrm rot="10800000">
              <a:off x="3032208" y="3643170"/>
              <a:ext cx="835396" cy="3929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CDB"/>
                </a:gs>
                <a:gs pos="42000">
                  <a:srgbClr val="FFC000"/>
                </a:gs>
                <a:gs pos="100000">
                  <a:srgbClr val="F2DCDB"/>
                </a:gs>
              </a:gsLst>
              <a:lin ang="5400000"/>
            </a:gra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algn="ctr" defTabSz="914400"/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テキスト ボックス 54"/>
            <p:cNvSpPr txBox="1">
              <a:spLocks noChangeArrowheads="1"/>
            </p:cNvSpPr>
            <p:nvPr/>
          </p:nvSpPr>
          <p:spPr bwMode="auto">
            <a:xfrm>
              <a:off x="2237625" y="2446296"/>
              <a:ext cx="6319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Laser</a:t>
              </a:r>
            </a:p>
          </p:txBody>
        </p:sp>
        <p:sp>
          <p:nvSpPr>
            <p:cNvPr id="25" name="パイ 72"/>
            <p:cNvSpPr>
              <a:spLocks/>
            </p:cNvSpPr>
            <p:nvPr/>
          </p:nvSpPr>
          <p:spPr bwMode="auto">
            <a:xfrm rot="10800000">
              <a:off x="4625265" y="3581735"/>
              <a:ext cx="582930" cy="454343"/>
            </a:xfrm>
            <a:custGeom>
              <a:avLst/>
              <a:gdLst>
                <a:gd name="T0" fmla="*/ 647732 w 647732"/>
                <a:gd name="T1" fmla="*/ 252379 h 504758"/>
                <a:gd name="T2" fmla="*/ 323866 w 647732"/>
                <a:gd name="T3" fmla="*/ 504758 h 504758"/>
                <a:gd name="T4" fmla="*/ 0 w 647732"/>
                <a:gd name="T5" fmla="*/ 252379 h 504758"/>
                <a:gd name="T6" fmla="*/ 323866 w 647732"/>
                <a:gd name="T7" fmla="*/ 0 h 50475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4858 w 647732"/>
                <a:gd name="T13" fmla="*/ 73920 h 504758"/>
                <a:gd name="T14" fmla="*/ 552874 w 647732"/>
                <a:gd name="T15" fmla="*/ 430838 h 5047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32" h="504758">
                  <a:moveTo>
                    <a:pt x="324454" y="504758"/>
                  </a:moveTo>
                  <a:lnTo>
                    <a:pt x="324453" y="504757"/>
                  </a:lnTo>
                  <a:cubicBezTo>
                    <a:pt x="324257" y="504757"/>
                    <a:pt x="324061" y="504757"/>
                    <a:pt x="323866" y="504758"/>
                  </a:cubicBezTo>
                  <a:cubicBezTo>
                    <a:pt x="144999" y="504758"/>
                    <a:pt x="0" y="391764"/>
                    <a:pt x="0" y="252379"/>
                  </a:cubicBezTo>
                  <a:cubicBezTo>
                    <a:pt x="0" y="112993"/>
                    <a:pt x="144999" y="0"/>
                    <a:pt x="323866" y="0"/>
                  </a:cubicBezTo>
                  <a:cubicBezTo>
                    <a:pt x="323866" y="-1"/>
                    <a:pt x="323866" y="0"/>
                    <a:pt x="323866" y="0"/>
                  </a:cubicBezTo>
                  <a:lnTo>
                    <a:pt x="323866" y="252379"/>
                  </a:ln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defTabSz="914400">
                <a:defRPr/>
              </a:pPr>
              <a:endParaRPr lang="ja-JP" altLang="en-US" sz="1400"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26" name="パイ 80"/>
            <p:cNvSpPr>
              <a:spLocks/>
            </p:cNvSpPr>
            <p:nvPr/>
          </p:nvSpPr>
          <p:spPr bwMode="auto">
            <a:xfrm rot="10800000">
              <a:off x="4625265" y="2414446"/>
              <a:ext cx="582930" cy="454343"/>
            </a:xfrm>
            <a:custGeom>
              <a:avLst/>
              <a:gdLst>
                <a:gd name="T0" fmla="*/ 647732 w 647732"/>
                <a:gd name="T1" fmla="*/ 252379 h 504758"/>
                <a:gd name="T2" fmla="*/ 323866 w 647732"/>
                <a:gd name="T3" fmla="*/ 504758 h 504758"/>
                <a:gd name="T4" fmla="*/ 0 w 647732"/>
                <a:gd name="T5" fmla="*/ 252379 h 504758"/>
                <a:gd name="T6" fmla="*/ 323866 w 647732"/>
                <a:gd name="T7" fmla="*/ 0 h 50475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4858 w 647732"/>
                <a:gd name="T13" fmla="*/ 73920 h 504758"/>
                <a:gd name="T14" fmla="*/ 552874 w 647732"/>
                <a:gd name="T15" fmla="*/ 430838 h 5047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7732" h="504758">
                  <a:moveTo>
                    <a:pt x="324454" y="504758"/>
                  </a:moveTo>
                  <a:lnTo>
                    <a:pt x="324453" y="504757"/>
                  </a:lnTo>
                  <a:cubicBezTo>
                    <a:pt x="324257" y="504757"/>
                    <a:pt x="324061" y="504757"/>
                    <a:pt x="323866" y="504758"/>
                  </a:cubicBezTo>
                  <a:cubicBezTo>
                    <a:pt x="144999" y="504758"/>
                    <a:pt x="0" y="391764"/>
                    <a:pt x="0" y="252379"/>
                  </a:cubicBezTo>
                  <a:cubicBezTo>
                    <a:pt x="0" y="112993"/>
                    <a:pt x="144999" y="0"/>
                    <a:pt x="323866" y="0"/>
                  </a:cubicBezTo>
                  <a:cubicBezTo>
                    <a:pt x="323866" y="-1"/>
                    <a:pt x="323866" y="0"/>
                    <a:pt x="323866" y="0"/>
                  </a:cubicBezTo>
                  <a:lnTo>
                    <a:pt x="323866" y="252379"/>
                  </a:ln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defTabSz="914400">
                <a:defRPr/>
              </a:pPr>
              <a:endParaRPr lang="ja-JP" altLang="en-US" sz="2000">
                <a:ea typeface="ＭＳ Ｐゴシック" pitchFamily="50" charset="-128"/>
              </a:endParaRPr>
            </a:p>
          </p:txBody>
        </p:sp>
        <p:cxnSp>
          <p:nvCxnSpPr>
            <p:cNvPr id="27" name="直線矢印コネクタ 26"/>
            <p:cNvCxnSpPr>
              <a:stCxn id="26" idx="2"/>
              <a:endCxn id="7" idx="1"/>
            </p:cNvCxnSpPr>
            <p:nvPr/>
          </p:nvCxnSpPr>
          <p:spPr>
            <a:xfrm flipV="1">
              <a:off x="5216767" y="2640189"/>
              <a:ext cx="501492" cy="14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2055186" y="1904212"/>
              <a:ext cx="10118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λ</a:t>
              </a:r>
              <a:r>
                <a:rPr lang="ja-JP" altLang="en-US" sz="1200" dirty="0" smtClean="0">
                  <a:latin typeface="Arial" pitchFamily="34" charset="0"/>
                  <a:cs typeface="Arial" pitchFamily="34" charset="0"/>
                </a:rPr>
                <a:t>：</a:t>
              </a: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1064nm</a:t>
              </a:r>
            </a:p>
            <a:p>
              <a:pPr defTabSz="914400"/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Power</a:t>
              </a:r>
              <a:r>
                <a:rPr lang="ja-JP" altLang="en-US" sz="1200" dirty="0">
                  <a:latin typeface="Arial" pitchFamily="34" charset="0"/>
                  <a:cs typeface="Arial" pitchFamily="34" charset="0"/>
                </a:rPr>
                <a:t>：</a:t>
              </a:r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10W</a:t>
              </a:r>
            </a:p>
          </p:txBody>
        </p:sp>
        <p:sp>
          <p:nvSpPr>
            <p:cNvPr id="29" name="正方形/長方形 10"/>
            <p:cNvSpPr>
              <a:spLocks noChangeArrowheads="1"/>
            </p:cNvSpPr>
            <p:nvPr/>
          </p:nvSpPr>
          <p:spPr bwMode="auto">
            <a:xfrm rot="18900000" flipH="1">
              <a:off x="3958283" y="3806763"/>
              <a:ext cx="642938" cy="192882"/>
            </a:xfrm>
            <a:prstGeom prst="rec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anchor="ctr"/>
            <a:lstStyle/>
            <a:p>
              <a:pPr algn="ctr" defTabSz="914400">
                <a:defRPr/>
              </a:pPr>
              <a:endParaRPr lang="ja-JP" altLang="en-US" sz="14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正方形/長方形 10"/>
            <p:cNvSpPr>
              <a:spLocks noChangeArrowheads="1"/>
            </p:cNvSpPr>
            <p:nvPr/>
          </p:nvSpPr>
          <p:spPr bwMode="auto">
            <a:xfrm rot="13500000" flipH="1">
              <a:off x="4016617" y="2474454"/>
              <a:ext cx="642938" cy="192882"/>
            </a:xfrm>
            <a:prstGeom prst="rect">
              <a:avLst/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 anchor="ctr"/>
            <a:lstStyle/>
            <a:p>
              <a:pPr algn="ctr" defTabSz="914400">
                <a:defRPr/>
              </a:pPr>
              <a:endParaRPr lang="ja-JP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テキスト ボックス 57"/>
            <p:cNvSpPr txBox="1">
              <a:spLocks noChangeArrowheads="1"/>
            </p:cNvSpPr>
            <p:nvPr/>
          </p:nvSpPr>
          <p:spPr bwMode="auto">
            <a:xfrm>
              <a:off x="3266947" y="1544516"/>
              <a:ext cx="62709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120Hz</a:t>
              </a:r>
              <a:endParaRPr lang="ja-JP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2" name="グループ化 62"/>
            <p:cNvGrpSpPr>
              <a:grpSpLocks/>
            </p:cNvGrpSpPr>
            <p:nvPr/>
          </p:nvGrpSpPr>
          <p:grpSpPr bwMode="auto">
            <a:xfrm>
              <a:off x="3375109" y="1821515"/>
              <a:ext cx="388620" cy="388620"/>
              <a:chOff x="6156176" y="3212976"/>
              <a:chExt cx="432048" cy="432048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6156176" y="3212976"/>
                <a:ext cx="432048" cy="432048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ja-JP" altLang="en-US" sz="2000"/>
              </a:p>
            </p:txBody>
          </p:sp>
          <p:grpSp>
            <p:nvGrpSpPr>
              <p:cNvPr id="75" name="グループ化 60"/>
              <p:cNvGrpSpPr>
                <a:grpSpLocks/>
              </p:cNvGrpSpPr>
              <p:nvPr/>
            </p:nvGrpSpPr>
            <p:grpSpPr bwMode="auto">
              <a:xfrm>
                <a:off x="6228184" y="3356992"/>
                <a:ext cx="288032" cy="144016"/>
                <a:chOff x="6213475" y="3330575"/>
                <a:chExt cx="890588" cy="698500"/>
              </a:xfrm>
            </p:grpSpPr>
            <p:sp>
              <p:nvSpPr>
                <p:cNvPr id="76" name="フリーフォーム 75"/>
                <p:cNvSpPr/>
                <p:nvPr/>
              </p:nvSpPr>
              <p:spPr>
                <a:xfrm>
                  <a:off x="6211835" y="3333142"/>
                  <a:ext cx="461665" cy="385203"/>
                </a:xfrm>
                <a:custGeom>
                  <a:avLst/>
                  <a:gdLst>
                    <a:gd name="connsiteX0" fmla="*/ 0 w 461108"/>
                    <a:gd name="connsiteY0" fmla="*/ 369928 h 385559"/>
                    <a:gd name="connsiteX1" fmla="*/ 226647 w 461108"/>
                    <a:gd name="connsiteY1" fmla="*/ 2605 h 385559"/>
                    <a:gd name="connsiteX2" fmla="*/ 461108 w 461108"/>
                    <a:gd name="connsiteY2" fmla="*/ 385559 h 38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108" h="385559">
                      <a:moveTo>
                        <a:pt x="0" y="369928"/>
                      </a:moveTo>
                      <a:cubicBezTo>
                        <a:pt x="74898" y="184964"/>
                        <a:pt x="149796" y="0"/>
                        <a:pt x="226647" y="2605"/>
                      </a:cubicBezTo>
                      <a:cubicBezTo>
                        <a:pt x="303498" y="5210"/>
                        <a:pt x="382303" y="195384"/>
                        <a:pt x="461108" y="38555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ja-JP" altLang="en-US" sz="2000"/>
                </a:p>
              </p:txBody>
            </p:sp>
            <p:sp>
              <p:nvSpPr>
                <p:cNvPr id="77" name="フリーフォーム 76"/>
                <p:cNvSpPr/>
                <p:nvPr/>
              </p:nvSpPr>
              <p:spPr>
                <a:xfrm rot="10800000">
                  <a:off x="6644032" y="3641305"/>
                  <a:ext cx="461665" cy="385203"/>
                </a:xfrm>
                <a:custGeom>
                  <a:avLst/>
                  <a:gdLst>
                    <a:gd name="connsiteX0" fmla="*/ 0 w 461108"/>
                    <a:gd name="connsiteY0" fmla="*/ 369928 h 385559"/>
                    <a:gd name="connsiteX1" fmla="*/ 226647 w 461108"/>
                    <a:gd name="connsiteY1" fmla="*/ 2605 h 385559"/>
                    <a:gd name="connsiteX2" fmla="*/ 461108 w 461108"/>
                    <a:gd name="connsiteY2" fmla="*/ 385559 h 38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108" h="385559">
                      <a:moveTo>
                        <a:pt x="0" y="369928"/>
                      </a:moveTo>
                      <a:cubicBezTo>
                        <a:pt x="74898" y="184964"/>
                        <a:pt x="149796" y="0"/>
                        <a:pt x="226647" y="2605"/>
                      </a:cubicBezTo>
                      <a:cubicBezTo>
                        <a:pt x="303498" y="5210"/>
                        <a:pt x="382303" y="195384"/>
                        <a:pt x="461108" y="38555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ja-JP" altLang="en-US" sz="2000"/>
                </a:p>
              </p:txBody>
            </p:sp>
          </p:grpSp>
        </p:grpSp>
        <p:cxnSp>
          <p:nvCxnSpPr>
            <p:cNvPr id="33" name="直線矢印コネクタ 32"/>
            <p:cNvCxnSpPr/>
            <p:nvPr/>
          </p:nvCxnSpPr>
          <p:spPr>
            <a:xfrm rot="5400000">
              <a:off x="3427972" y="2338723"/>
              <a:ext cx="270033" cy="1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26"/>
            <p:cNvSpPr txBox="1">
              <a:spLocks noChangeArrowheads="1"/>
            </p:cNvSpPr>
            <p:nvPr/>
          </p:nvSpPr>
          <p:spPr bwMode="auto">
            <a:xfrm>
              <a:off x="2986489" y="3000234"/>
              <a:ext cx="8707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400">
                  <a:latin typeface="Arial" pitchFamily="34" charset="0"/>
                  <a:cs typeface="Arial" pitchFamily="34" charset="0"/>
                </a:rPr>
                <a:t>Chopper</a:t>
              </a:r>
            </a:p>
          </p:txBody>
        </p:sp>
        <p:sp>
          <p:nvSpPr>
            <p:cNvPr id="35" name="テキスト ボックス 73"/>
            <p:cNvSpPr txBox="1">
              <a:spLocks noChangeArrowheads="1"/>
            </p:cNvSpPr>
            <p:nvPr/>
          </p:nvSpPr>
          <p:spPr bwMode="auto">
            <a:xfrm>
              <a:off x="3204717" y="4168022"/>
              <a:ext cx="98456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BS(R:98</a:t>
              </a: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%)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5708257" y="3647458"/>
              <a:ext cx="534121" cy="3077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BPF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5208195" y="3837481"/>
              <a:ext cx="500063" cy="42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グループ化 78"/>
            <p:cNvGrpSpPr>
              <a:grpSpLocks/>
            </p:cNvGrpSpPr>
            <p:nvPr/>
          </p:nvGrpSpPr>
          <p:grpSpPr bwMode="auto">
            <a:xfrm>
              <a:off x="6356910" y="4620436"/>
              <a:ext cx="388620" cy="388620"/>
              <a:chOff x="6156176" y="3212976"/>
              <a:chExt cx="432048" cy="432048"/>
            </a:xfrm>
          </p:grpSpPr>
          <p:sp>
            <p:nvSpPr>
              <p:cNvPr id="70" name="円/楕円 69"/>
              <p:cNvSpPr/>
              <p:nvPr/>
            </p:nvSpPr>
            <p:spPr>
              <a:xfrm>
                <a:off x="6156176" y="3212976"/>
                <a:ext cx="432048" cy="432048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ja-JP" altLang="en-US" sz="14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1" name="グループ化 60"/>
              <p:cNvGrpSpPr>
                <a:grpSpLocks/>
              </p:cNvGrpSpPr>
              <p:nvPr/>
            </p:nvGrpSpPr>
            <p:grpSpPr bwMode="auto">
              <a:xfrm>
                <a:off x="6228177" y="3356992"/>
                <a:ext cx="288031" cy="144016"/>
                <a:chOff x="6213475" y="3330575"/>
                <a:chExt cx="890588" cy="698500"/>
              </a:xfrm>
            </p:grpSpPr>
            <p:sp>
              <p:nvSpPr>
                <p:cNvPr id="72" name="フリーフォーム 71"/>
                <p:cNvSpPr/>
                <p:nvPr/>
              </p:nvSpPr>
              <p:spPr>
                <a:xfrm>
                  <a:off x="6211860" y="3333147"/>
                  <a:ext cx="461666" cy="385203"/>
                </a:xfrm>
                <a:custGeom>
                  <a:avLst/>
                  <a:gdLst>
                    <a:gd name="connsiteX0" fmla="*/ 0 w 461108"/>
                    <a:gd name="connsiteY0" fmla="*/ 369928 h 385559"/>
                    <a:gd name="connsiteX1" fmla="*/ 226647 w 461108"/>
                    <a:gd name="connsiteY1" fmla="*/ 2605 h 385559"/>
                    <a:gd name="connsiteX2" fmla="*/ 461108 w 461108"/>
                    <a:gd name="connsiteY2" fmla="*/ 385559 h 38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108" h="385559">
                      <a:moveTo>
                        <a:pt x="0" y="369928"/>
                      </a:moveTo>
                      <a:cubicBezTo>
                        <a:pt x="74898" y="184964"/>
                        <a:pt x="149796" y="0"/>
                        <a:pt x="226647" y="2605"/>
                      </a:cubicBezTo>
                      <a:cubicBezTo>
                        <a:pt x="303498" y="5210"/>
                        <a:pt x="382303" y="195384"/>
                        <a:pt x="461108" y="38555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ja-JP" alt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3" name="フリーフォーム 72"/>
                <p:cNvSpPr/>
                <p:nvPr/>
              </p:nvSpPr>
              <p:spPr>
                <a:xfrm rot="10800000">
                  <a:off x="6644058" y="3641310"/>
                  <a:ext cx="461666" cy="385203"/>
                </a:xfrm>
                <a:custGeom>
                  <a:avLst/>
                  <a:gdLst>
                    <a:gd name="connsiteX0" fmla="*/ 0 w 461108"/>
                    <a:gd name="connsiteY0" fmla="*/ 369928 h 385559"/>
                    <a:gd name="connsiteX1" fmla="*/ 226647 w 461108"/>
                    <a:gd name="connsiteY1" fmla="*/ 2605 h 385559"/>
                    <a:gd name="connsiteX2" fmla="*/ 461108 w 461108"/>
                    <a:gd name="connsiteY2" fmla="*/ 385559 h 385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1108" h="385559">
                      <a:moveTo>
                        <a:pt x="0" y="369928"/>
                      </a:moveTo>
                      <a:cubicBezTo>
                        <a:pt x="74898" y="184964"/>
                        <a:pt x="149796" y="0"/>
                        <a:pt x="226647" y="2605"/>
                      </a:cubicBezTo>
                      <a:cubicBezTo>
                        <a:pt x="303498" y="5210"/>
                        <a:pt x="382303" y="195384"/>
                        <a:pt x="461108" y="385559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lang="ja-JP" alt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9" name="テキスト ボックス 38"/>
            <p:cNvSpPr txBox="1"/>
            <p:nvPr/>
          </p:nvSpPr>
          <p:spPr>
            <a:xfrm>
              <a:off x="4616298" y="5786296"/>
              <a:ext cx="1110139" cy="3077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/>
              <a:r>
                <a:rPr lang="en-US" altLang="ja-JP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PZT driver</a:t>
              </a:r>
            </a:p>
          </p:txBody>
        </p:sp>
        <p:grpSp>
          <p:nvGrpSpPr>
            <p:cNvPr id="40" name="グループ化 106"/>
            <p:cNvGrpSpPr>
              <a:grpSpLocks/>
            </p:cNvGrpSpPr>
            <p:nvPr/>
          </p:nvGrpSpPr>
          <p:grpSpPr bwMode="auto">
            <a:xfrm>
              <a:off x="6681237" y="3583164"/>
              <a:ext cx="388620" cy="388620"/>
              <a:chOff x="5868144" y="5949280"/>
              <a:chExt cx="432048" cy="432048"/>
            </a:xfrm>
          </p:grpSpPr>
          <p:sp>
            <p:nvSpPr>
              <p:cNvPr id="67" name="円/楕円 66"/>
              <p:cNvSpPr/>
              <p:nvPr/>
            </p:nvSpPr>
            <p:spPr>
              <a:xfrm>
                <a:off x="5868144" y="5949280"/>
                <a:ext cx="432048" cy="432048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ja-JP" altLang="en-US" sz="14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8" name="直線コネクタ 67"/>
              <p:cNvCxnSpPr>
                <a:stCxn id="67" idx="1"/>
                <a:endCxn id="67" idx="5"/>
              </p:cNvCxnSpPr>
              <p:nvPr/>
            </p:nvCxnSpPr>
            <p:spPr>
              <a:xfrm rot="16200000" flipH="1">
                <a:off x="5931680" y="6012816"/>
                <a:ext cx="304975" cy="304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>
                <a:stCxn id="67" idx="7"/>
                <a:endCxn id="67" idx="3"/>
              </p:cNvCxnSpPr>
              <p:nvPr/>
            </p:nvCxnSpPr>
            <p:spPr>
              <a:xfrm rot="16200000" flipH="1" flipV="1">
                <a:off x="5931680" y="6012816"/>
                <a:ext cx="304975" cy="304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105"/>
            <p:cNvGrpSpPr>
              <a:grpSpLocks/>
            </p:cNvGrpSpPr>
            <p:nvPr/>
          </p:nvGrpSpPr>
          <p:grpSpPr bwMode="auto">
            <a:xfrm rot="18900000">
              <a:off x="6372627" y="5737719"/>
              <a:ext cx="388620" cy="388620"/>
              <a:chOff x="6668968" y="5597976"/>
              <a:chExt cx="432048" cy="432048"/>
            </a:xfrm>
          </p:grpSpPr>
          <p:sp>
            <p:nvSpPr>
              <p:cNvPr id="64" name="円/楕円 63"/>
              <p:cNvSpPr/>
              <p:nvPr/>
            </p:nvSpPr>
            <p:spPr>
              <a:xfrm>
                <a:off x="6668968" y="5597976"/>
                <a:ext cx="432048" cy="432048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ja-JP" altLang="en-US" sz="14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5" name="直線コネクタ 64"/>
              <p:cNvCxnSpPr>
                <a:stCxn id="64" idx="1"/>
                <a:endCxn id="64" idx="5"/>
              </p:cNvCxnSpPr>
              <p:nvPr/>
            </p:nvCxnSpPr>
            <p:spPr>
              <a:xfrm rot="16200000" flipH="1">
                <a:off x="6732504" y="5661512"/>
                <a:ext cx="304975" cy="304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>
                <a:stCxn id="64" idx="7"/>
                <a:endCxn id="64" idx="3"/>
              </p:cNvCxnSpPr>
              <p:nvPr/>
            </p:nvCxnSpPr>
            <p:spPr>
              <a:xfrm rot="16200000" flipH="1" flipV="1">
                <a:off x="6732504" y="5661512"/>
                <a:ext cx="304975" cy="3049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線矢印コネクタ 41"/>
            <p:cNvCxnSpPr/>
            <p:nvPr/>
          </p:nvCxnSpPr>
          <p:spPr>
            <a:xfrm flipH="1">
              <a:off x="5712542" y="5935711"/>
              <a:ext cx="660420" cy="2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rot="5400000">
              <a:off x="6187603" y="5372673"/>
              <a:ext cx="728663" cy="14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カギ線コネクタ 43"/>
            <p:cNvCxnSpPr/>
            <p:nvPr/>
          </p:nvCxnSpPr>
          <p:spPr>
            <a:xfrm rot="5400000" flipH="1" flipV="1">
              <a:off x="6389057" y="4133946"/>
              <a:ext cx="648653" cy="32432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7264167" y="3647458"/>
              <a:ext cx="518636" cy="3077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>
                <a:defRPr/>
              </a:pPr>
              <a:r>
                <a:rPr lang="en-US" altLang="ja-JP" sz="1400" dirty="0">
                  <a:latin typeface="Arial" pitchFamily="34" charset="0"/>
                  <a:cs typeface="Arial" pitchFamily="34" charset="0"/>
                </a:rPr>
                <a:t>LPF</a:t>
              </a:r>
              <a:endParaRPr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6291187" y="3840339"/>
              <a:ext cx="390049" cy="14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67011" y="5786296"/>
              <a:ext cx="727947" cy="307777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defTabSz="914400"/>
              <a:r>
                <a:rPr lang="en-US" altLang="ja-JP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Filter</a:t>
              </a: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7069857" y="3840339"/>
              <a:ext cx="194310" cy="14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stCxn id="47" idx="1"/>
              <a:endCxn id="64" idx="5"/>
            </p:cNvCxnSpPr>
            <p:nvPr/>
          </p:nvCxnSpPr>
          <p:spPr>
            <a:xfrm flipH="1" flipV="1">
              <a:off x="6761247" y="5932029"/>
              <a:ext cx="405764" cy="8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149"/>
            <p:cNvCxnSpPr>
              <a:cxnSpLocks noChangeShapeType="1"/>
              <a:endCxn id="47" idx="3"/>
            </p:cNvCxnSpPr>
            <p:nvPr/>
          </p:nvCxnSpPr>
          <p:spPr bwMode="auto">
            <a:xfrm flipH="1" flipV="1">
              <a:off x="7894958" y="5940185"/>
              <a:ext cx="526496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1" name="直線コネクタ 50"/>
            <p:cNvCxnSpPr/>
            <p:nvPr/>
          </p:nvCxnSpPr>
          <p:spPr>
            <a:xfrm flipV="1">
              <a:off x="8430026" y="2667335"/>
              <a:ext cx="0" cy="3272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154"/>
            <p:cNvSpPr txBox="1">
              <a:spLocks noChangeArrowheads="1"/>
            </p:cNvSpPr>
            <p:nvPr/>
          </p:nvSpPr>
          <p:spPr bwMode="auto">
            <a:xfrm>
              <a:off x="6772680" y="4676246"/>
              <a:ext cx="6190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15kHz</a:t>
              </a:r>
              <a:endParaRPr lang="ja-JP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060909" y="1580056"/>
              <a:ext cx="207454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/>
              <a:r>
                <a:rPr lang="en-US" altLang="ja-JP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Chopped light is incident on a sample.</a:t>
              </a:r>
            </a:p>
          </p:txBody>
        </p:sp>
        <p:sp>
          <p:nvSpPr>
            <p:cNvPr id="56" name="テキスト ボックス 159"/>
            <p:cNvSpPr txBox="1"/>
            <p:nvPr/>
          </p:nvSpPr>
          <p:spPr>
            <a:xfrm>
              <a:off x="6646156" y="1761359"/>
              <a:ext cx="1408748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914400"/>
              <a:r>
                <a:rPr lang="en-US" altLang="ja-JP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Signal is lock-in detected.</a:t>
              </a:r>
            </a:p>
          </p:txBody>
        </p:sp>
        <p:cxnSp>
          <p:nvCxnSpPr>
            <p:cNvPr id="57" name="直線矢印コネクタ 135"/>
            <p:cNvCxnSpPr>
              <a:cxnSpLocks noChangeShapeType="1"/>
            </p:cNvCxnSpPr>
            <p:nvPr/>
          </p:nvCxnSpPr>
          <p:spPr bwMode="auto">
            <a:xfrm flipH="1" flipV="1">
              <a:off x="7368465" y="2667335"/>
              <a:ext cx="1052989" cy="142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8" name="Line 90"/>
            <p:cNvSpPr>
              <a:spLocks noChangeShapeType="1"/>
            </p:cNvSpPr>
            <p:nvPr/>
          </p:nvSpPr>
          <p:spPr bwMode="auto">
            <a:xfrm>
              <a:off x="7782802" y="3834624"/>
              <a:ext cx="6386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 flipH="1" flipV="1">
              <a:off x="4491758" y="3902784"/>
              <a:ext cx="374333" cy="5918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4666926" y="4291824"/>
              <a:ext cx="1059906" cy="3077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/>
              <a:r>
                <a:rPr lang="en-US" altLang="ja-JP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Drak fringe</a:t>
              </a:r>
            </a:p>
          </p:txBody>
        </p:sp>
        <p:sp>
          <p:nvSpPr>
            <p:cNvPr id="22" name="テキスト ボックス 35"/>
            <p:cNvSpPr txBox="1">
              <a:spLocks noChangeArrowheads="1"/>
            </p:cNvSpPr>
            <p:nvPr/>
          </p:nvSpPr>
          <p:spPr bwMode="auto">
            <a:xfrm>
              <a:off x="3032207" y="3669142"/>
              <a:ext cx="8226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400" b="1" dirty="0">
                  <a:latin typeface="Arial" pitchFamily="34" charset="0"/>
                  <a:cs typeface="Arial" pitchFamily="34" charset="0"/>
                </a:rPr>
                <a:t>Sample</a:t>
              </a:r>
            </a:p>
          </p:txBody>
        </p:sp>
        <p:sp>
          <p:nvSpPr>
            <p:cNvPr id="105" name="Text Box 47"/>
            <p:cNvSpPr txBox="1">
              <a:spLocks noChangeArrowheads="1"/>
            </p:cNvSpPr>
            <p:nvPr/>
          </p:nvSpPr>
          <p:spPr bwMode="auto">
            <a:xfrm>
              <a:off x="4616299" y="4926367"/>
              <a:ext cx="6703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Mirror2</a:t>
              </a: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グループ化 105"/>
          <p:cNvGrpSpPr>
            <a:grpSpLocks noChangeAspect="1"/>
          </p:cNvGrpSpPr>
          <p:nvPr/>
        </p:nvGrpSpPr>
        <p:grpSpPr>
          <a:xfrm>
            <a:off x="688739" y="4879042"/>
            <a:ext cx="2488690" cy="1643380"/>
            <a:chOff x="827088" y="1143000"/>
            <a:chExt cx="7777162" cy="5135562"/>
          </a:xfrm>
        </p:grpSpPr>
        <p:pic>
          <p:nvPicPr>
            <p:cNvPr id="107" name="Picture 38" descr="SANY009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7088" y="1143000"/>
              <a:ext cx="7777162" cy="5135562"/>
            </a:xfrm>
            <a:prstGeom prst="rect">
              <a:avLst/>
            </a:prstGeom>
            <a:noFill/>
            <a:ln w="9525">
              <a:solidFill>
                <a:srgbClr val="FF0D0D"/>
              </a:solidFill>
              <a:miter lim="800000"/>
              <a:headEnd/>
              <a:tailEnd/>
            </a:ln>
          </p:spPr>
        </p:pic>
        <p:sp>
          <p:nvSpPr>
            <p:cNvPr id="108" name="Line 40"/>
            <p:cNvSpPr>
              <a:spLocks noChangeShapeType="1"/>
            </p:cNvSpPr>
            <p:nvPr/>
          </p:nvSpPr>
          <p:spPr bwMode="auto">
            <a:xfrm flipH="1">
              <a:off x="3774328" y="2114550"/>
              <a:ext cx="3424981" cy="3600450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Line 42"/>
            <p:cNvSpPr>
              <a:spLocks noChangeShapeType="1"/>
            </p:cNvSpPr>
            <p:nvPr/>
          </p:nvSpPr>
          <p:spPr bwMode="auto">
            <a:xfrm>
              <a:off x="2680096" y="2474906"/>
              <a:ext cx="5566967" cy="1913384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Text Box 43"/>
            <p:cNvSpPr txBox="1">
              <a:spLocks noChangeArrowheads="1"/>
            </p:cNvSpPr>
            <p:nvPr/>
          </p:nvSpPr>
          <p:spPr bwMode="auto">
            <a:xfrm>
              <a:off x="5543548" y="3718181"/>
              <a:ext cx="12108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ja-JP" sz="1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BS</a:t>
              </a:r>
              <a:endParaRPr lang="en-US" altLang="ja-JP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Text Box 43"/>
            <p:cNvSpPr txBox="1">
              <a:spLocks noChangeArrowheads="1"/>
            </p:cNvSpPr>
            <p:nvPr/>
          </p:nvSpPr>
          <p:spPr bwMode="auto">
            <a:xfrm>
              <a:off x="3774331" y="2090187"/>
              <a:ext cx="20304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altLang="ja-JP" sz="1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Sample</a:t>
              </a:r>
              <a:endParaRPr lang="en-US" altLang="ja-JP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9" name="グループ化 118"/>
          <p:cNvGrpSpPr/>
          <p:nvPr/>
        </p:nvGrpSpPr>
        <p:grpSpPr>
          <a:xfrm>
            <a:off x="487178" y="1380969"/>
            <a:ext cx="1328302" cy="499884"/>
            <a:chOff x="363379" y="1393367"/>
            <a:chExt cx="1328302" cy="499884"/>
          </a:xfrm>
        </p:grpSpPr>
        <p:sp>
          <p:nvSpPr>
            <p:cNvPr id="59" name="テキスト ボックス 58"/>
            <p:cNvSpPr txBox="1"/>
            <p:nvPr/>
          </p:nvSpPr>
          <p:spPr bwMode="auto">
            <a:xfrm>
              <a:off x="528948" y="1395867"/>
              <a:ext cx="1051891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light power </a:t>
              </a:r>
            </a:p>
            <a:p>
              <a:pPr algn="ctr"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absorbed</a:t>
              </a:r>
              <a:endParaRPr lang="en-US" altLang="ja-JP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円/楕円 115"/>
            <p:cNvSpPr/>
            <p:nvPr/>
          </p:nvSpPr>
          <p:spPr>
            <a:xfrm>
              <a:off x="363379" y="1393367"/>
              <a:ext cx="1328302" cy="49988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8" name="グループ化 117"/>
          <p:cNvGrpSpPr/>
          <p:nvPr/>
        </p:nvGrpSpPr>
        <p:grpSpPr>
          <a:xfrm>
            <a:off x="487177" y="2181446"/>
            <a:ext cx="1360596" cy="484266"/>
            <a:chOff x="220243" y="2295147"/>
            <a:chExt cx="1360596" cy="484266"/>
          </a:xfrm>
        </p:grpSpPr>
        <p:sp>
          <p:nvSpPr>
            <p:cNvPr id="60" name="テキスト ボックス 59"/>
            <p:cNvSpPr txBox="1"/>
            <p:nvPr/>
          </p:nvSpPr>
          <p:spPr bwMode="auto">
            <a:xfrm>
              <a:off x="363378" y="2317748"/>
              <a:ext cx="1114408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temperature </a:t>
              </a:r>
            </a:p>
            <a:p>
              <a:pPr algn="ctr"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change</a:t>
              </a:r>
              <a:endParaRPr lang="ja-JP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220243" y="2295147"/>
              <a:ext cx="1360596" cy="48426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380978" y="3039324"/>
            <a:ext cx="1572994" cy="752364"/>
            <a:chOff x="220244" y="3173412"/>
            <a:chExt cx="1572994" cy="752364"/>
          </a:xfrm>
        </p:grpSpPr>
        <p:sp>
          <p:nvSpPr>
            <p:cNvPr id="61" name="テキスト ボックス 60"/>
            <p:cNvSpPr txBox="1"/>
            <p:nvPr/>
          </p:nvSpPr>
          <p:spPr bwMode="auto">
            <a:xfrm>
              <a:off x="316551" y="3279444"/>
              <a:ext cx="1476686" cy="6463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defTabSz="914400"/>
              <a:r>
                <a:rPr lang="en-US" altLang="ja-JP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Refraction </a:t>
              </a:r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Index, </a:t>
              </a:r>
            </a:p>
            <a:p>
              <a:pPr algn="ctr"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sample’s length </a:t>
              </a:r>
            </a:p>
            <a:p>
              <a:pPr algn="ctr" defTabSz="914400"/>
              <a:r>
                <a:rPr lang="en-US" altLang="ja-JP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change</a:t>
              </a:r>
              <a:endParaRPr lang="en-US" altLang="ja-JP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円/楕円 119"/>
            <p:cNvSpPr/>
            <p:nvPr/>
          </p:nvSpPr>
          <p:spPr>
            <a:xfrm>
              <a:off x="220244" y="3173412"/>
              <a:ext cx="1572994" cy="75236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482230" y="4126338"/>
            <a:ext cx="1466795" cy="589157"/>
            <a:chOff x="257179" y="4186060"/>
            <a:chExt cx="1466795" cy="589157"/>
          </a:xfrm>
        </p:grpSpPr>
        <p:sp>
          <p:nvSpPr>
            <p:cNvPr id="103" name="テキスト ボックス 102"/>
            <p:cNvSpPr txBox="1"/>
            <p:nvPr/>
          </p:nvSpPr>
          <p:spPr>
            <a:xfrm>
              <a:off x="363379" y="4232471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latin typeface="Arial" pitchFamily="34" charset="0"/>
                  <a:cs typeface="Arial" pitchFamily="34" charset="0"/>
                </a:rPr>
                <a:t>Optical path </a:t>
              </a:r>
            </a:p>
            <a:p>
              <a:pPr algn="ctr"/>
              <a:r>
                <a:rPr kumimoji="1" lang="en-US" altLang="ja-JP" sz="1200" b="1" dirty="0" smtClean="0">
                  <a:latin typeface="Arial" pitchFamily="34" charset="0"/>
                  <a:cs typeface="Arial" pitchFamily="34" charset="0"/>
                </a:rPr>
                <a:t>Length change</a:t>
              </a:r>
              <a:endParaRPr kumimoji="1" lang="ja-JP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257179" y="4186060"/>
              <a:ext cx="1466795" cy="589157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88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Result for </a:t>
            </a:r>
            <a:r>
              <a:rPr kumimoji="1" lang="en-US" altLang="ja-JP" u="sng" dirty="0" smtClean="0">
                <a:latin typeface="Arial" pitchFamily="34" charset="0"/>
                <a:cs typeface="Arial" pitchFamily="34" charset="0"/>
              </a:rPr>
              <a:t>BK7</a:t>
            </a:r>
            <a:endParaRPr kumimoji="1" lang="ja-JP" alt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13" name="テキスト ボックス 15"/>
          <p:cNvSpPr txBox="1">
            <a:spLocks noChangeArrowheads="1"/>
          </p:cNvSpPr>
          <p:nvPr/>
        </p:nvSpPr>
        <p:spPr bwMode="auto">
          <a:xfrm>
            <a:off x="280028" y="1036626"/>
            <a:ext cx="11560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Heat Equation</a:t>
            </a:r>
            <a:endParaRPr lang="en-US" altLang="ja-JP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51528"/>
              </p:ext>
            </p:extLst>
          </p:nvPr>
        </p:nvGraphicFramePr>
        <p:xfrm>
          <a:off x="406285" y="1351652"/>
          <a:ext cx="2018581" cy="63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数式" r:id="rId3" imgW="1244520" imgH="393480" progId="Equation.3">
                  <p:embed/>
                </p:oleObj>
              </mc:Choice>
              <mc:Fallback>
                <p:oleObj name="数式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85" y="1351652"/>
                        <a:ext cx="2018581" cy="6379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885482" y="1948975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e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nergy source </a:t>
            </a:r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from</a:t>
            </a:r>
          </a:p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 laser light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1522337" y="1869298"/>
            <a:ext cx="408109" cy="196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5" descr="SANY00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250" y="449128"/>
            <a:ext cx="1622645" cy="194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グループ化 15"/>
          <p:cNvGrpSpPr/>
          <p:nvPr/>
        </p:nvGrpSpPr>
        <p:grpSpPr>
          <a:xfrm>
            <a:off x="3276725" y="1853434"/>
            <a:ext cx="3677480" cy="960058"/>
            <a:chOff x="3323624" y="1604846"/>
            <a:chExt cx="3677480" cy="103206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631644" y="1789512"/>
              <a:ext cx="3196709" cy="628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FEA (Finite </a:t>
              </a:r>
              <a:r>
                <a:rPr lang="en-US" altLang="ja-JP" sz="1600" b="1" dirty="0">
                  <a:latin typeface="Arial" pitchFamily="34" charset="0"/>
                  <a:cs typeface="Arial" pitchFamily="34" charset="0"/>
                </a:rPr>
                <a:t>E</a:t>
              </a:r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lement </a:t>
              </a:r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kumimoji="1" lang="en-US" altLang="ja-JP" sz="1600" b="1" dirty="0" smtClean="0">
                  <a:latin typeface="Arial" pitchFamily="34" charset="0"/>
                  <a:cs typeface="Arial" pitchFamily="34" charset="0"/>
                </a:rPr>
                <a:t>nalysis) </a:t>
              </a:r>
            </a:p>
            <a:p>
              <a:pPr algn="ctr"/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Is used to calculate absorption</a:t>
              </a:r>
              <a:endParaRPr kumimoji="1" lang="ja-JP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323624" y="1604846"/>
              <a:ext cx="3677480" cy="103206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/>
            </a:p>
          </p:txBody>
        </p:sp>
      </p:grpSp>
      <p:sp>
        <p:nvSpPr>
          <p:cNvPr id="7" name="円/楕円 6"/>
          <p:cNvSpPr/>
          <p:nvPr/>
        </p:nvSpPr>
        <p:spPr>
          <a:xfrm>
            <a:off x="1233930" y="1390156"/>
            <a:ext cx="404369" cy="516033"/>
          </a:xfrm>
          <a:prstGeom prst="ellipse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761089" y="3038920"/>
            <a:ext cx="4450544" cy="3184947"/>
            <a:chOff x="230820" y="2894619"/>
            <a:chExt cx="4450544" cy="31849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20" y="2894619"/>
              <a:ext cx="4450544" cy="318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 rot="21038772">
              <a:off x="2398692" y="4490971"/>
              <a:ext cx="173919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80pm/W (L = 10mm)</a:t>
              </a:r>
              <a:endParaRPr lang="ja-JP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9797018">
              <a:off x="1534477" y="4033722"/>
              <a:ext cx="1718853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sz="1200" dirty="0" smtClean="0">
                  <a:latin typeface="Arial" pitchFamily="34" charset="0"/>
                  <a:cs typeface="Arial" pitchFamily="34" charset="0"/>
                </a:rPr>
                <a:t>284pm/W (L = 40mm)</a:t>
              </a:r>
              <a:endParaRPr lang="ja-JP" alt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 rot="20761733">
            <a:off x="7409119" y="1518361"/>
            <a:ext cx="843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itchFamily="34" charset="0"/>
                <a:cs typeface="Arial" pitchFamily="34" charset="0"/>
              </a:rPr>
              <a:t>20 mm dia.</a:t>
            </a:r>
            <a:endParaRPr kumimoji="1" lang="ja-JP" alt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91558" y="5336187"/>
            <a:ext cx="1552167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-2pm/W w/o sample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6" descr="coms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3420" y="3138015"/>
            <a:ext cx="537213" cy="21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" descr="comsol_kak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544" y="3791679"/>
            <a:ext cx="765812" cy="90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Oval 8"/>
          <p:cNvSpPr>
            <a:spLocks noChangeAspect="1" noChangeArrowheads="1"/>
          </p:cNvSpPr>
          <p:nvPr/>
        </p:nvSpPr>
        <p:spPr bwMode="auto">
          <a:xfrm>
            <a:off x="2099096" y="4137983"/>
            <a:ext cx="168648" cy="215263"/>
          </a:xfrm>
          <a:prstGeom prst="ellips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" name="Line 12"/>
          <p:cNvSpPr>
            <a:spLocks noChangeAspect="1" noChangeShapeType="1"/>
          </p:cNvSpPr>
          <p:nvPr/>
        </p:nvSpPr>
        <p:spPr bwMode="auto">
          <a:xfrm>
            <a:off x="395536" y="3623430"/>
            <a:ext cx="7343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Line 13"/>
          <p:cNvSpPr>
            <a:spLocks noChangeAspect="1" noChangeShapeType="1"/>
          </p:cNvSpPr>
          <p:nvPr/>
        </p:nvSpPr>
        <p:spPr bwMode="auto">
          <a:xfrm>
            <a:off x="420004" y="3616991"/>
            <a:ext cx="0" cy="13241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Text Box 32"/>
          <p:cNvSpPr txBox="1">
            <a:spLocks noChangeAspect="1" noChangeArrowheads="1"/>
          </p:cNvSpPr>
          <p:nvPr/>
        </p:nvSpPr>
        <p:spPr bwMode="auto">
          <a:xfrm>
            <a:off x="483641" y="3339617"/>
            <a:ext cx="558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adial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99076" y="493680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axial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H="1">
            <a:off x="2177322" y="2959511"/>
            <a:ext cx="6098" cy="2504047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>
            <a:off x="2177322" y="2410640"/>
            <a:ext cx="90422" cy="51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25"/>
          <p:cNvSpPr txBox="1">
            <a:spLocks noChangeAspect="1" noChangeArrowheads="1"/>
          </p:cNvSpPr>
          <p:nvPr/>
        </p:nvSpPr>
        <p:spPr bwMode="auto">
          <a:xfrm>
            <a:off x="135314" y="2751938"/>
            <a:ext cx="1591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Temperature change</a:t>
            </a:r>
            <a:br>
              <a:rPr lang="en-US" altLang="ja-JP" sz="1200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Max: 0.01 </a:t>
            </a:r>
            <a:r>
              <a:rPr lang="en-US" altLang="ja-JP" sz="1200" dirty="0" err="1" smtClean="0">
                <a:latin typeface="Arial" pitchFamily="34" charset="0"/>
                <a:cs typeface="Arial" pitchFamily="34" charset="0"/>
              </a:rPr>
              <a:t>degC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323934" y="4134966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 pitchFamily="34" charset="0"/>
                <a:cs typeface="Arial" pitchFamily="34" charset="0"/>
              </a:rPr>
              <a:t>0.6 mm</a:t>
            </a:r>
            <a:endParaRPr kumimoji="1" lang="ja-JP" alt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62724" y="4686300"/>
            <a:ext cx="5277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 pitchFamily="34" charset="0"/>
                <a:cs typeface="Arial" pitchFamily="34" charset="0"/>
              </a:rPr>
              <a:t>0.6 mm</a:t>
            </a:r>
            <a:endParaRPr kumimoji="1" lang="ja-JP" alt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直線コネクタ 71"/>
          <p:cNvCxnSpPr>
            <a:endCxn id="54" idx="4"/>
          </p:cNvCxnSpPr>
          <p:nvPr/>
        </p:nvCxnSpPr>
        <p:spPr>
          <a:xfrm flipV="1">
            <a:off x="1358900" y="4353246"/>
            <a:ext cx="824520" cy="333054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endCxn id="54" idx="0"/>
          </p:cNvCxnSpPr>
          <p:nvPr/>
        </p:nvCxnSpPr>
        <p:spPr>
          <a:xfrm>
            <a:off x="1365250" y="3797300"/>
            <a:ext cx="818170" cy="340683"/>
          </a:xfrm>
          <a:prstGeom prst="line">
            <a:avLst/>
          </a:prstGeom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2720633" y="2703403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BK7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 flipV="1">
            <a:off x="2452026" y="2925781"/>
            <a:ext cx="346018" cy="362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V="1">
            <a:off x="7581900" y="1779168"/>
            <a:ext cx="292100" cy="7049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7100391" y="2426404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Laser dia.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 = 0.1 mm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直線矢印コネクタ 91"/>
          <p:cNvCxnSpPr/>
          <p:nvPr/>
        </p:nvCxnSpPr>
        <p:spPr>
          <a:xfrm flipV="1">
            <a:off x="7403172" y="1638300"/>
            <a:ext cx="978828" cy="252650"/>
          </a:xfrm>
          <a:prstGeom prst="straightConnector1">
            <a:avLst/>
          </a:prstGeom>
          <a:ln w="19050">
            <a:solidFill>
              <a:srgbClr val="FFFF00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5110906" y="3150232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itchFamily="34" charset="0"/>
                <a:cs typeface="Arial" pitchFamily="34" charset="0"/>
              </a:rPr>
              <a:t>The more input power , the longer</a:t>
            </a:r>
            <a:endParaRPr kumimoji="1" lang="ja-JP" alt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8" name="グループ化 107"/>
          <p:cNvGrpSpPr/>
          <p:nvPr/>
        </p:nvGrpSpPr>
        <p:grpSpPr>
          <a:xfrm>
            <a:off x="353767" y="5597658"/>
            <a:ext cx="2841676" cy="1027652"/>
            <a:chOff x="458803" y="5589240"/>
            <a:chExt cx="2841676" cy="1027652"/>
          </a:xfrm>
        </p:grpSpPr>
        <p:sp>
          <p:nvSpPr>
            <p:cNvPr id="5" name="コンテンツ プレースホルダ 21"/>
            <p:cNvSpPr txBox="1">
              <a:spLocks/>
            </p:cNvSpPr>
            <p:nvPr/>
          </p:nvSpPr>
          <p:spPr>
            <a:xfrm>
              <a:off x="465406" y="5666032"/>
              <a:ext cx="2704984" cy="9508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ja-JP" sz="1400" b="1" dirty="0" smtClean="0">
                  <a:latin typeface="Arial" pitchFamily="34" charset="0"/>
                  <a:cs typeface="Arial" pitchFamily="34" charset="0"/>
                </a:rPr>
                <a:t>Optical absorption</a:t>
              </a:r>
            </a:p>
            <a:p>
              <a:pPr marL="0" indent="0" algn="ctr">
                <a:buNone/>
              </a:pPr>
              <a:r>
                <a:rPr lang="en-US" altLang="ja-JP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10mm: 2230 ppm/cm</a:t>
              </a:r>
            </a:p>
            <a:p>
              <a:pPr marL="0" indent="0" algn="ctr">
                <a:buNone/>
              </a:pPr>
              <a:r>
                <a:rPr lang="en-US" altLang="ja-JP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40mm: 2300 ppm/cm</a:t>
              </a:r>
              <a:endParaRPr lang="en-US" altLang="ja-JP" sz="14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ja-JP" sz="1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458803" y="5589240"/>
              <a:ext cx="2841676" cy="96042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0" name="正方形/長方形 99"/>
          <p:cNvSpPr/>
          <p:nvPr/>
        </p:nvSpPr>
        <p:spPr>
          <a:xfrm>
            <a:off x="4488961" y="1202651"/>
            <a:ext cx="2611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>
                <a:latin typeface="Arial" pitchFamily="34" charset="0"/>
                <a:cs typeface="Arial" pitchFamily="34" charset="0"/>
              </a:rPr>
              <a:t>Standard glass </a:t>
            </a:r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altLang="ja-JP" sz="1200" dirty="0" smtClean="0">
                <a:latin typeface="Arial" pitchFamily="34" charset="0"/>
                <a:cs typeface="Arial" pitchFamily="34" charset="0"/>
              </a:rPr>
              <a:t>optical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absorption (10</a:t>
            </a:r>
            <a:r>
              <a:rPr lang="en-US" altLang="ja-JP" sz="1200" baseline="30000" dirty="0">
                <a:latin typeface="Arial" pitchFamily="34" charset="0"/>
                <a:cs typeface="Arial" pitchFamily="34" charset="0"/>
              </a:rPr>
              <a:t>-3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-10</a:t>
            </a:r>
            <a:r>
              <a:rPr lang="en-US" altLang="ja-JP" sz="1200" baseline="30000" dirty="0">
                <a:latin typeface="Arial" pitchFamily="34" charset="0"/>
                <a:cs typeface="Arial" pitchFamily="34" charset="0"/>
              </a:rPr>
              <a:t>-4 </a:t>
            </a:r>
            <a:r>
              <a:rPr lang="en-US" altLang="ja-JP" sz="1200" dirty="0">
                <a:latin typeface="Arial" pitchFamily="34" charset="0"/>
                <a:cs typeface="Arial" pitchFamily="34" charset="0"/>
              </a:rPr>
              <a:t>/cm)</a:t>
            </a:r>
            <a:endParaRPr lang="ja-JP" alt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直線矢印コネクタ 101"/>
          <p:cNvCxnSpPr/>
          <p:nvPr/>
        </p:nvCxnSpPr>
        <p:spPr>
          <a:xfrm>
            <a:off x="2859847" y="3114426"/>
            <a:ext cx="0" cy="2148838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lg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2940303" y="399746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1" dirty="0" smtClean="0">
                <a:latin typeface="Arial" pitchFamily="34" charset="0"/>
                <a:cs typeface="Arial" pitchFamily="34" charset="0"/>
              </a:rPr>
              <a:t>L</a:t>
            </a:r>
            <a:endParaRPr kumimoji="1" lang="ja-JP" alt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右矢印 109"/>
          <p:cNvSpPr/>
          <p:nvPr/>
        </p:nvSpPr>
        <p:spPr>
          <a:xfrm rot="9518329">
            <a:off x="3116524" y="5517065"/>
            <a:ext cx="1069089" cy="402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858" y="54489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✓</a:t>
            </a:r>
            <a:endParaRPr kumimoji="1" lang="ja-JP" alt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Calibration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1445608"/>
            <a:ext cx="8001000" cy="1930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Comparison with another method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A thermistor is attached on a lateral surface of the BK7 sample in order to measure the temperature change of the sample. </a:t>
            </a:r>
          </a:p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The difference between the gradient of the temperature change is almost independent of the boundary condition.</a:t>
            </a:r>
          </a:p>
        </p:txBody>
      </p:sp>
      <p:pic>
        <p:nvPicPr>
          <p:cNvPr id="6" name="Picture 4" descr="\begin{align*}&#10;\left.\rho c \frac{\partial T}{\partial t}\right|_{\mathrm{on}}=\beta I L - hS\Delta T\\&#10;\left.\rho c \frac{\partial T}{\partial t}\right|_{\mathrm{off}}= - hS\Delta T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72" y="3176743"/>
            <a:ext cx="2064560" cy="1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\begin{align*}&#10;\left.\frac{\partial T}{\partial t}\right|_{\mathrm{on}}-\left.\frac{\partial T}{\partial t}\right|_{\mathrm{off}}= \frac{\beta I L}{\rho c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4" y="4732388"/>
            <a:ext cx="1891048" cy="4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4535853" y="2909212"/>
            <a:ext cx="4110894" cy="2892653"/>
            <a:chOff x="4347306" y="3200400"/>
            <a:chExt cx="4110894" cy="2892653"/>
          </a:xfrm>
        </p:grpSpPr>
        <p:pic>
          <p:nvPicPr>
            <p:cNvPr id="8" name="Picture 9" descr="L:\user\watanabe\presentation\110727miolabseminer\新しいビットマップ イメージ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306" y="3200400"/>
              <a:ext cx="4110894" cy="2892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417471" y="4731868"/>
              <a:ext cx="27796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itchFamily="34" charset="0"/>
                  <a:cs typeface="Arial" pitchFamily="34" charset="0"/>
                </a:rPr>
                <a:t>The experimental data and the numerical simulation are consistent.</a:t>
              </a:r>
              <a:endParaRPr kumimoji="1" lang="ja-JP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071206" y="4241393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On</a:t>
              </a:r>
              <a:endParaRPr kumimoji="1" lang="ja-JP" altLang="en-US" sz="16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947506" y="3902839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Off</a:t>
              </a:r>
              <a:endParaRPr kumimoji="1" lang="ja-JP" altLang="en-US" sz="16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480906" y="3657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On</a:t>
              </a:r>
              <a:endParaRPr kumimoji="1" lang="ja-JP" altLang="en-US" sz="16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795773" y="336306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Off</a:t>
              </a:r>
              <a:endParaRPr kumimoji="1" lang="ja-JP" altLang="en-US" sz="16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4067944" y="5967094"/>
            <a:ext cx="380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33FF"/>
                </a:solidFill>
                <a:latin typeface="Arial" pitchFamily="34" charset="0"/>
                <a:cs typeface="Arial" pitchFamily="34" charset="0"/>
              </a:rPr>
              <a:t>Big difference from the other method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622790" y="5506926"/>
            <a:ext cx="2592288" cy="748982"/>
            <a:chOff x="683568" y="5733256"/>
            <a:chExt cx="2592288" cy="74898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038281" y="5801865"/>
              <a:ext cx="1999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Optical </a:t>
              </a:r>
              <a:r>
                <a:rPr lang="en-US" altLang="ja-JP" sz="1600" b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bsorption</a:t>
              </a:r>
            </a:p>
            <a:p>
              <a:r>
                <a:rPr lang="en-US" altLang="ja-JP" sz="1600" b="1" dirty="0" smtClean="0">
                  <a:latin typeface="Arial" pitchFamily="34" charset="0"/>
                  <a:cs typeface="Arial" pitchFamily="34" charset="0"/>
                </a:rPr>
                <a:t>1600 ppm/cm</a:t>
              </a:r>
              <a:endParaRPr kumimoji="1" lang="ja-JP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83568" y="5733256"/>
              <a:ext cx="2592288" cy="74898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右矢印 19"/>
          <p:cNvSpPr/>
          <p:nvPr/>
        </p:nvSpPr>
        <p:spPr>
          <a:xfrm rot="11836607">
            <a:off x="3346127" y="5904251"/>
            <a:ext cx="576064" cy="23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中かっこ 20"/>
          <p:cNvSpPr/>
          <p:nvPr/>
        </p:nvSpPr>
        <p:spPr>
          <a:xfrm>
            <a:off x="506211" y="3148958"/>
            <a:ext cx="354713" cy="1112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115616" y="4355538"/>
            <a:ext cx="288032" cy="376850"/>
          </a:xfrm>
          <a:prstGeom prst="straightConnector1">
            <a:avLst/>
          </a:prstGeom>
          <a:ln w="254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06513" y="52899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✓</a:t>
            </a:r>
            <a:endParaRPr kumimoji="1" lang="ja-JP" alt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206513" y="5289985"/>
            <a:ext cx="813095" cy="1133945"/>
          </a:xfrm>
          <a:custGeom>
            <a:avLst/>
            <a:gdLst>
              <a:gd name="connsiteX0" fmla="*/ 406400 w 813095"/>
              <a:gd name="connsiteY0" fmla="*/ 67145 h 1133945"/>
              <a:gd name="connsiteX1" fmla="*/ 482600 w 813095"/>
              <a:gd name="connsiteY1" fmla="*/ 16345 h 1133945"/>
              <a:gd name="connsiteX2" fmla="*/ 520700 w 813095"/>
              <a:gd name="connsiteY2" fmla="*/ 3645 h 1133945"/>
              <a:gd name="connsiteX3" fmla="*/ 444500 w 813095"/>
              <a:gd name="connsiteY3" fmla="*/ 105245 h 1133945"/>
              <a:gd name="connsiteX4" fmla="*/ 406400 w 813095"/>
              <a:gd name="connsiteY4" fmla="*/ 143345 h 1133945"/>
              <a:gd name="connsiteX5" fmla="*/ 292100 w 813095"/>
              <a:gd name="connsiteY5" fmla="*/ 232245 h 1133945"/>
              <a:gd name="connsiteX6" fmla="*/ 190500 w 813095"/>
              <a:gd name="connsiteY6" fmla="*/ 295745 h 1133945"/>
              <a:gd name="connsiteX7" fmla="*/ 101600 w 813095"/>
              <a:gd name="connsiteY7" fmla="*/ 371945 h 1133945"/>
              <a:gd name="connsiteX8" fmla="*/ 76200 w 813095"/>
              <a:gd name="connsiteY8" fmla="*/ 410045 h 1133945"/>
              <a:gd name="connsiteX9" fmla="*/ 114300 w 813095"/>
              <a:gd name="connsiteY9" fmla="*/ 384645 h 1133945"/>
              <a:gd name="connsiteX10" fmla="*/ 165100 w 813095"/>
              <a:gd name="connsiteY10" fmla="*/ 371945 h 1133945"/>
              <a:gd name="connsiteX11" fmla="*/ 203200 w 813095"/>
              <a:gd name="connsiteY11" fmla="*/ 359245 h 1133945"/>
              <a:gd name="connsiteX12" fmla="*/ 317500 w 813095"/>
              <a:gd name="connsiteY12" fmla="*/ 333845 h 1133945"/>
              <a:gd name="connsiteX13" fmla="*/ 419100 w 813095"/>
              <a:gd name="connsiteY13" fmla="*/ 295745 h 1133945"/>
              <a:gd name="connsiteX14" fmla="*/ 533400 w 813095"/>
              <a:gd name="connsiteY14" fmla="*/ 257645 h 1133945"/>
              <a:gd name="connsiteX15" fmla="*/ 495300 w 813095"/>
              <a:gd name="connsiteY15" fmla="*/ 333845 h 1133945"/>
              <a:gd name="connsiteX16" fmla="*/ 304800 w 813095"/>
              <a:gd name="connsiteY16" fmla="*/ 435445 h 1133945"/>
              <a:gd name="connsiteX17" fmla="*/ 228600 w 813095"/>
              <a:gd name="connsiteY17" fmla="*/ 460845 h 1133945"/>
              <a:gd name="connsiteX18" fmla="*/ 165100 w 813095"/>
              <a:gd name="connsiteY18" fmla="*/ 498945 h 1133945"/>
              <a:gd name="connsiteX19" fmla="*/ 101600 w 813095"/>
              <a:gd name="connsiteY19" fmla="*/ 524345 h 1133945"/>
              <a:gd name="connsiteX20" fmla="*/ 0 w 813095"/>
              <a:gd name="connsiteY20" fmla="*/ 562445 h 1133945"/>
              <a:gd name="connsiteX21" fmla="*/ 177800 w 813095"/>
              <a:gd name="connsiteY21" fmla="*/ 448145 h 1133945"/>
              <a:gd name="connsiteX22" fmla="*/ 241300 w 813095"/>
              <a:gd name="connsiteY22" fmla="*/ 435445 h 1133945"/>
              <a:gd name="connsiteX23" fmla="*/ 304800 w 813095"/>
              <a:gd name="connsiteY23" fmla="*/ 397345 h 1133945"/>
              <a:gd name="connsiteX24" fmla="*/ 355600 w 813095"/>
              <a:gd name="connsiteY24" fmla="*/ 384645 h 1133945"/>
              <a:gd name="connsiteX25" fmla="*/ 419100 w 813095"/>
              <a:gd name="connsiteY25" fmla="*/ 359245 h 1133945"/>
              <a:gd name="connsiteX26" fmla="*/ 495300 w 813095"/>
              <a:gd name="connsiteY26" fmla="*/ 321145 h 1133945"/>
              <a:gd name="connsiteX27" fmla="*/ 520700 w 813095"/>
              <a:gd name="connsiteY27" fmla="*/ 359245 h 1133945"/>
              <a:gd name="connsiteX28" fmla="*/ 469900 w 813095"/>
              <a:gd name="connsiteY28" fmla="*/ 410045 h 1133945"/>
              <a:gd name="connsiteX29" fmla="*/ 444500 w 813095"/>
              <a:gd name="connsiteY29" fmla="*/ 460845 h 1133945"/>
              <a:gd name="connsiteX30" fmla="*/ 317500 w 813095"/>
              <a:gd name="connsiteY30" fmla="*/ 549745 h 1133945"/>
              <a:gd name="connsiteX31" fmla="*/ 177800 w 813095"/>
              <a:gd name="connsiteY31" fmla="*/ 638645 h 1133945"/>
              <a:gd name="connsiteX32" fmla="*/ 139700 w 813095"/>
              <a:gd name="connsiteY32" fmla="*/ 664045 h 1133945"/>
              <a:gd name="connsiteX33" fmla="*/ 266700 w 813095"/>
              <a:gd name="connsiteY33" fmla="*/ 600545 h 1133945"/>
              <a:gd name="connsiteX34" fmla="*/ 317500 w 813095"/>
              <a:gd name="connsiteY34" fmla="*/ 575145 h 1133945"/>
              <a:gd name="connsiteX35" fmla="*/ 355600 w 813095"/>
              <a:gd name="connsiteY35" fmla="*/ 537045 h 1133945"/>
              <a:gd name="connsiteX36" fmla="*/ 406400 w 813095"/>
              <a:gd name="connsiteY36" fmla="*/ 498945 h 1133945"/>
              <a:gd name="connsiteX37" fmla="*/ 482600 w 813095"/>
              <a:gd name="connsiteY37" fmla="*/ 448145 h 1133945"/>
              <a:gd name="connsiteX38" fmla="*/ 520700 w 813095"/>
              <a:gd name="connsiteY38" fmla="*/ 422745 h 1133945"/>
              <a:gd name="connsiteX39" fmla="*/ 495300 w 813095"/>
              <a:gd name="connsiteY39" fmla="*/ 524345 h 1133945"/>
              <a:gd name="connsiteX40" fmla="*/ 444500 w 813095"/>
              <a:gd name="connsiteY40" fmla="*/ 562445 h 1133945"/>
              <a:gd name="connsiteX41" fmla="*/ 368300 w 813095"/>
              <a:gd name="connsiteY41" fmla="*/ 651345 h 1133945"/>
              <a:gd name="connsiteX42" fmla="*/ 254000 w 813095"/>
              <a:gd name="connsiteY42" fmla="*/ 727545 h 1133945"/>
              <a:gd name="connsiteX43" fmla="*/ 215900 w 813095"/>
              <a:gd name="connsiteY43" fmla="*/ 765645 h 1133945"/>
              <a:gd name="connsiteX44" fmla="*/ 266700 w 813095"/>
              <a:gd name="connsiteY44" fmla="*/ 752945 h 1133945"/>
              <a:gd name="connsiteX45" fmla="*/ 381000 w 813095"/>
              <a:gd name="connsiteY45" fmla="*/ 689445 h 1133945"/>
              <a:gd name="connsiteX46" fmla="*/ 508000 w 813095"/>
              <a:gd name="connsiteY46" fmla="*/ 638645 h 1133945"/>
              <a:gd name="connsiteX47" fmla="*/ 609600 w 813095"/>
              <a:gd name="connsiteY47" fmla="*/ 587845 h 1133945"/>
              <a:gd name="connsiteX48" fmla="*/ 711200 w 813095"/>
              <a:gd name="connsiteY48" fmla="*/ 562445 h 1133945"/>
              <a:gd name="connsiteX49" fmla="*/ 698500 w 813095"/>
              <a:gd name="connsiteY49" fmla="*/ 638645 h 1133945"/>
              <a:gd name="connsiteX50" fmla="*/ 647700 w 813095"/>
              <a:gd name="connsiteY50" fmla="*/ 664045 h 1133945"/>
              <a:gd name="connsiteX51" fmla="*/ 609600 w 813095"/>
              <a:gd name="connsiteY51" fmla="*/ 702145 h 1133945"/>
              <a:gd name="connsiteX52" fmla="*/ 546100 w 813095"/>
              <a:gd name="connsiteY52" fmla="*/ 752945 h 1133945"/>
              <a:gd name="connsiteX53" fmla="*/ 444500 w 813095"/>
              <a:gd name="connsiteY53" fmla="*/ 803745 h 1133945"/>
              <a:gd name="connsiteX54" fmla="*/ 393700 w 813095"/>
              <a:gd name="connsiteY54" fmla="*/ 829145 h 1133945"/>
              <a:gd name="connsiteX55" fmla="*/ 355600 w 813095"/>
              <a:gd name="connsiteY55" fmla="*/ 854545 h 1133945"/>
              <a:gd name="connsiteX56" fmla="*/ 304800 w 813095"/>
              <a:gd name="connsiteY56" fmla="*/ 867245 h 1133945"/>
              <a:gd name="connsiteX57" fmla="*/ 406400 w 813095"/>
              <a:gd name="connsiteY57" fmla="*/ 791045 h 1133945"/>
              <a:gd name="connsiteX58" fmla="*/ 444500 w 813095"/>
              <a:gd name="connsiteY58" fmla="*/ 778345 h 1133945"/>
              <a:gd name="connsiteX59" fmla="*/ 520700 w 813095"/>
              <a:gd name="connsiteY59" fmla="*/ 740245 h 1133945"/>
              <a:gd name="connsiteX60" fmla="*/ 533400 w 813095"/>
              <a:gd name="connsiteY60" fmla="*/ 778345 h 1133945"/>
              <a:gd name="connsiteX61" fmla="*/ 419100 w 813095"/>
              <a:gd name="connsiteY61" fmla="*/ 918045 h 1133945"/>
              <a:gd name="connsiteX62" fmla="*/ 317500 w 813095"/>
              <a:gd name="connsiteY62" fmla="*/ 994245 h 1133945"/>
              <a:gd name="connsiteX63" fmla="*/ 266700 w 813095"/>
              <a:gd name="connsiteY63" fmla="*/ 1032345 h 1133945"/>
              <a:gd name="connsiteX64" fmla="*/ 215900 w 813095"/>
              <a:gd name="connsiteY64" fmla="*/ 1070445 h 1133945"/>
              <a:gd name="connsiteX65" fmla="*/ 292100 w 813095"/>
              <a:gd name="connsiteY65" fmla="*/ 1045045 h 1133945"/>
              <a:gd name="connsiteX66" fmla="*/ 330200 w 813095"/>
              <a:gd name="connsiteY66" fmla="*/ 1019645 h 1133945"/>
              <a:gd name="connsiteX67" fmla="*/ 508000 w 813095"/>
              <a:gd name="connsiteY67" fmla="*/ 956145 h 1133945"/>
              <a:gd name="connsiteX68" fmla="*/ 571500 w 813095"/>
              <a:gd name="connsiteY68" fmla="*/ 918045 h 1133945"/>
              <a:gd name="connsiteX69" fmla="*/ 660400 w 813095"/>
              <a:gd name="connsiteY69" fmla="*/ 892645 h 1133945"/>
              <a:gd name="connsiteX70" fmla="*/ 622300 w 813095"/>
              <a:gd name="connsiteY70" fmla="*/ 968845 h 1133945"/>
              <a:gd name="connsiteX71" fmla="*/ 533400 w 813095"/>
              <a:gd name="connsiteY71" fmla="*/ 1070445 h 1133945"/>
              <a:gd name="connsiteX72" fmla="*/ 431800 w 813095"/>
              <a:gd name="connsiteY72" fmla="*/ 1133945 h 1133945"/>
              <a:gd name="connsiteX73" fmla="*/ 533400 w 813095"/>
              <a:gd name="connsiteY73" fmla="*/ 1070445 h 1133945"/>
              <a:gd name="connsiteX74" fmla="*/ 571500 w 813095"/>
              <a:gd name="connsiteY74" fmla="*/ 1045045 h 1133945"/>
              <a:gd name="connsiteX75" fmla="*/ 622300 w 813095"/>
              <a:gd name="connsiteY75" fmla="*/ 1019645 h 1133945"/>
              <a:gd name="connsiteX76" fmla="*/ 660400 w 813095"/>
              <a:gd name="connsiteY76" fmla="*/ 994245 h 1133945"/>
              <a:gd name="connsiteX77" fmla="*/ 800100 w 813095"/>
              <a:gd name="connsiteY77" fmla="*/ 918045 h 1133945"/>
              <a:gd name="connsiteX78" fmla="*/ 812800 w 813095"/>
              <a:gd name="connsiteY78" fmla="*/ 956145 h 1133945"/>
              <a:gd name="connsiteX79" fmla="*/ 787400 w 813095"/>
              <a:gd name="connsiteY79" fmla="*/ 994245 h 1133945"/>
              <a:gd name="connsiteX80" fmla="*/ 723900 w 813095"/>
              <a:gd name="connsiteY80" fmla="*/ 1095845 h 1133945"/>
              <a:gd name="connsiteX81" fmla="*/ 711200 w 813095"/>
              <a:gd name="connsiteY81" fmla="*/ 1133945 h 11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13095" h="1133945">
                <a:moveTo>
                  <a:pt x="406400" y="67145"/>
                </a:moveTo>
                <a:cubicBezTo>
                  <a:pt x="431800" y="50212"/>
                  <a:pt x="455915" y="31170"/>
                  <a:pt x="482600" y="16345"/>
                </a:cubicBezTo>
                <a:cubicBezTo>
                  <a:pt x="494302" y="9844"/>
                  <a:pt x="513274" y="-7494"/>
                  <a:pt x="520700" y="3645"/>
                </a:cubicBezTo>
                <a:cubicBezTo>
                  <a:pt x="547629" y="44039"/>
                  <a:pt x="449876" y="100541"/>
                  <a:pt x="444500" y="105245"/>
                </a:cubicBezTo>
                <a:cubicBezTo>
                  <a:pt x="430983" y="117072"/>
                  <a:pt x="420198" y="131847"/>
                  <a:pt x="406400" y="143345"/>
                </a:cubicBezTo>
                <a:cubicBezTo>
                  <a:pt x="369320" y="174245"/>
                  <a:pt x="330054" y="202424"/>
                  <a:pt x="292100" y="232245"/>
                </a:cubicBezTo>
                <a:cubicBezTo>
                  <a:pt x="215811" y="292186"/>
                  <a:pt x="255469" y="274089"/>
                  <a:pt x="190500" y="295745"/>
                </a:cubicBezTo>
                <a:cubicBezTo>
                  <a:pt x="153127" y="323775"/>
                  <a:pt x="131082" y="336567"/>
                  <a:pt x="101600" y="371945"/>
                </a:cubicBezTo>
                <a:cubicBezTo>
                  <a:pt x="91829" y="383671"/>
                  <a:pt x="65407" y="399252"/>
                  <a:pt x="76200" y="410045"/>
                </a:cubicBezTo>
                <a:cubicBezTo>
                  <a:pt x="86993" y="420838"/>
                  <a:pt x="100271" y="390658"/>
                  <a:pt x="114300" y="384645"/>
                </a:cubicBezTo>
                <a:cubicBezTo>
                  <a:pt x="130343" y="377769"/>
                  <a:pt x="148317" y="376740"/>
                  <a:pt x="165100" y="371945"/>
                </a:cubicBezTo>
                <a:cubicBezTo>
                  <a:pt x="177972" y="368267"/>
                  <a:pt x="190328" y="362923"/>
                  <a:pt x="203200" y="359245"/>
                </a:cubicBezTo>
                <a:cubicBezTo>
                  <a:pt x="294461" y="333170"/>
                  <a:pt x="212745" y="360034"/>
                  <a:pt x="317500" y="333845"/>
                </a:cubicBezTo>
                <a:cubicBezTo>
                  <a:pt x="348608" y="326068"/>
                  <a:pt x="391908" y="305456"/>
                  <a:pt x="419100" y="295745"/>
                </a:cubicBezTo>
                <a:cubicBezTo>
                  <a:pt x="456921" y="282237"/>
                  <a:pt x="533400" y="257645"/>
                  <a:pt x="533400" y="257645"/>
                </a:cubicBezTo>
                <a:cubicBezTo>
                  <a:pt x="520700" y="283045"/>
                  <a:pt x="516234" y="314656"/>
                  <a:pt x="495300" y="333845"/>
                </a:cubicBezTo>
                <a:cubicBezTo>
                  <a:pt x="486118" y="342262"/>
                  <a:pt x="335318" y="422729"/>
                  <a:pt x="304800" y="435445"/>
                </a:cubicBezTo>
                <a:cubicBezTo>
                  <a:pt x="280086" y="445743"/>
                  <a:pt x="252974" y="449766"/>
                  <a:pt x="228600" y="460845"/>
                </a:cubicBezTo>
                <a:cubicBezTo>
                  <a:pt x="206128" y="471059"/>
                  <a:pt x="187178" y="487906"/>
                  <a:pt x="165100" y="498945"/>
                </a:cubicBezTo>
                <a:cubicBezTo>
                  <a:pt x="144710" y="509140"/>
                  <a:pt x="122432" y="515086"/>
                  <a:pt x="101600" y="524345"/>
                </a:cubicBezTo>
                <a:cubicBezTo>
                  <a:pt x="16213" y="562295"/>
                  <a:pt x="86661" y="540780"/>
                  <a:pt x="0" y="562445"/>
                </a:cubicBezTo>
                <a:cubicBezTo>
                  <a:pt x="22141" y="546946"/>
                  <a:pt x="124881" y="465785"/>
                  <a:pt x="177800" y="448145"/>
                </a:cubicBezTo>
                <a:cubicBezTo>
                  <a:pt x="198278" y="441319"/>
                  <a:pt x="220133" y="439678"/>
                  <a:pt x="241300" y="435445"/>
                </a:cubicBezTo>
                <a:cubicBezTo>
                  <a:pt x="262467" y="422745"/>
                  <a:pt x="282243" y="407370"/>
                  <a:pt x="304800" y="397345"/>
                </a:cubicBezTo>
                <a:cubicBezTo>
                  <a:pt x="320750" y="390256"/>
                  <a:pt x="339041" y="390165"/>
                  <a:pt x="355600" y="384645"/>
                </a:cubicBezTo>
                <a:cubicBezTo>
                  <a:pt x="377227" y="377436"/>
                  <a:pt x="398710" y="369440"/>
                  <a:pt x="419100" y="359245"/>
                </a:cubicBezTo>
                <a:cubicBezTo>
                  <a:pt x="517577" y="310006"/>
                  <a:pt x="399535" y="353067"/>
                  <a:pt x="495300" y="321145"/>
                </a:cubicBezTo>
                <a:cubicBezTo>
                  <a:pt x="503767" y="333845"/>
                  <a:pt x="524893" y="344569"/>
                  <a:pt x="520700" y="359245"/>
                </a:cubicBezTo>
                <a:cubicBezTo>
                  <a:pt x="514121" y="382271"/>
                  <a:pt x="484268" y="390887"/>
                  <a:pt x="469900" y="410045"/>
                </a:cubicBezTo>
                <a:cubicBezTo>
                  <a:pt x="458541" y="425191"/>
                  <a:pt x="456821" y="446471"/>
                  <a:pt x="444500" y="460845"/>
                </a:cubicBezTo>
                <a:cubicBezTo>
                  <a:pt x="432341" y="475031"/>
                  <a:pt x="320362" y="548110"/>
                  <a:pt x="317500" y="549745"/>
                </a:cubicBezTo>
                <a:cubicBezTo>
                  <a:pt x="80712" y="685052"/>
                  <a:pt x="299179" y="537496"/>
                  <a:pt x="177800" y="638645"/>
                </a:cubicBezTo>
                <a:cubicBezTo>
                  <a:pt x="166074" y="648416"/>
                  <a:pt x="124892" y="667747"/>
                  <a:pt x="139700" y="664045"/>
                </a:cubicBezTo>
                <a:cubicBezTo>
                  <a:pt x="226080" y="642450"/>
                  <a:pt x="209610" y="633168"/>
                  <a:pt x="266700" y="600545"/>
                </a:cubicBezTo>
                <a:cubicBezTo>
                  <a:pt x="283138" y="591152"/>
                  <a:pt x="302094" y="586149"/>
                  <a:pt x="317500" y="575145"/>
                </a:cubicBezTo>
                <a:cubicBezTo>
                  <a:pt x="332115" y="564706"/>
                  <a:pt x="341963" y="548734"/>
                  <a:pt x="355600" y="537045"/>
                </a:cubicBezTo>
                <a:cubicBezTo>
                  <a:pt x="371671" y="523270"/>
                  <a:pt x="389060" y="511083"/>
                  <a:pt x="406400" y="498945"/>
                </a:cubicBezTo>
                <a:cubicBezTo>
                  <a:pt x="431409" y="481439"/>
                  <a:pt x="457200" y="465078"/>
                  <a:pt x="482600" y="448145"/>
                </a:cubicBezTo>
                <a:lnTo>
                  <a:pt x="520700" y="422745"/>
                </a:lnTo>
                <a:cubicBezTo>
                  <a:pt x="512233" y="456612"/>
                  <a:pt x="512016" y="493699"/>
                  <a:pt x="495300" y="524345"/>
                </a:cubicBezTo>
                <a:cubicBezTo>
                  <a:pt x="485164" y="542927"/>
                  <a:pt x="459467" y="547478"/>
                  <a:pt x="444500" y="562445"/>
                </a:cubicBezTo>
                <a:cubicBezTo>
                  <a:pt x="401142" y="605803"/>
                  <a:pt x="416685" y="616784"/>
                  <a:pt x="368300" y="651345"/>
                </a:cubicBezTo>
                <a:cubicBezTo>
                  <a:pt x="218711" y="758195"/>
                  <a:pt x="439015" y="565657"/>
                  <a:pt x="254000" y="727545"/>
                </a:cubicBezTo>
                <a:cubicBezTo>
                  <a:pt x="240483" y="739372"/>
                  <a:pt x="207868" y="749581"/>
                  <a:pt x="215900" y="765645"/>
                </a:cubicBezTo>
                <a:cubicBezTo>
                  <a:pt x="223706" y="781257"/>
                  <a:pt x="250357" y="759074"/>
                  <a:pt x="266700" y="752945"/>
                </a:cubicBezTo>
                <a:cubicBezTo>
                  <a:pt x="304177" y="738891"/>
                  <a:pt x="347423" y="708099"/>
                  <a:pt x="381000" y="689445"/>
                </a:cubicBezTo>
                <a:cubicBezTo>
                  <a:pt x="472982" y="638344"/>
                  <a:pt x="389467" y="689445"/>
                  <a:pt x="508000" y="638645"/>
                </a:cubicBezTo>
                <a:cubicBezTo>
                  <a:pt x="542803" y="623730"/>
                  <a:pt x="572866" y="597028"/>
                  <a:pt x="609600" y="587845"/>
                </a:cubicBezTo>
                <a:lnTo>
                  <a:pt x="711200" y="562445"/>
                </a:lnTo>
                <a:cubicBezTo>
                  <a:pt x="706967" y="587845"/>
                  <a:pt x="712148" y="616809"/>
                  <a:pt x="698500" y="638645"/>
                </a:cubicBezTo>
                <a:cubicBezTo>
                  <a:pt x="688466" y="654699"/>
                  <a:pt x="663106" y="653041"/>
                  <a:pt x="647700" y="664045"/>
                </a:cubicBezTo>
                <a:cubicBezTo>
                  <a:pt x="633085" y="674484"/>
                  <a:pt x="623117" y="690318"/>
                  <a:pt x="609600" y="702145"/>
                </a:cubicBezTo>
                <a:cubicBezTo>
                  <a:pt x="589200" y="719995"/>
                  <a:pt x="568307" y="737400"/>
                  <a:pt x="546100" y="752945"/>
                </a:cubicBezTo>
                <a:cubicBezTo>
                  <a:pt x="458944" y="813954"/>
                  <a:pt x="512622" y="774550"/>
                  <a:pt x="444500" y="803745"/>
                </a:cubicBezTo>
                <a:cubicBezTo>
                  <a:pt x="427099" y="811203"/>
                  <a:pt x="410138" y="819752"/>
                  <a:pt x="393700" y="829145"/>
                </a:cubicBezTo>
                <a:cubicBezTo>
                  <a:pt x="380448" y="836718"/>
                  <a:pt x="369629" y="848532"/>
                  <a:pt x="355600" y="854545"/>
                </a:cubicBezTo>
                <a:cubicBezTo>
                  <a:pt x="339557" y="861421"/>
                  <a:pt x="321733" y="863012"/>
                  <a:pt x="304800" y="867245"/>
                </a:cubicBezTo>
                <a:cubicBezTo>
                  <a:pt x="338667" y="841845"/>
                  <a:pt x="366239" y="804432"/>
                  <a:pt x="406400" y="791045"/>
                </a:cubicBezTo>
                <a:cubicBezTo>
                  <a:pt x="419100" y="786812"/>
                  <a:pt x="432526" y="784332"/>
                  <a:pt x="444500" y="778345"/>
                </a:cubicBezTo>
                <a:cubicBezTo>
                  <a:pt x="542977" y="729106"/>
                  <a:pt x="424935" y="772167"/>
                  <a:pt x="520700" y="740245"/>
                </a:cubicBezTo>
                <a:cubicBezTo>
                  <a:pt x="524933" y="752945"/>
                  <a:pt x="536304" y="765277"/>
                  <a:pt x="533400" y="778345"/>
                </a:cubicBezTo>
                <a:cubicBezTo>
                  <a:pt x="517190" y="851292"/>
                  <a:pt x="474415" y="874583"/>
                  <a:pt x="419100" y="918045"/>
                </a:cubicBezTo>
                <a:cubicBezTo>
                  <a:pt x="385813" y="944199"/>
                  <a:pt x="351367" y="968845"/>
                  <a:pt x="317500" y="994245"/>
                </a:cubicBezTo>
                <a:lnTo>
                  <a:pt x="266700" y="1032345"/>
                </a:lnTo>
                <a:cubicBezTo>
                  <a:pt x="249767" y="1045045"/>
                  <a:pt x="195820" y="1077138"/>
                  <a:pt x="215900" y="1070445"/>
                </a:cubicBezTo>
                <a:cubicBezTo>
                  <a:pt x="241300" y="1061978"/>
                  <a:pt x="267634" y="1055919"/>
                  <a:pt x="292100" y="1045045"/>
                </a:cubicBezTo>
                <a:cubicBezTo>
                  <a:pt x="306048" y="1038846"/>
                  <a:pt x="316111" y="1025516"/>
                  <a:pt x="330200" y="1019645"/>
                </a:cubicBezTo>
                <a:cubicBezTo>
                  <a:pt x="388989" y="995150"/>
                  <a:pt x="450999" y="984645"/>
                  <a:pt x="508000" y="956145"/>
                </a:cubicBezTo>
                <a:cubicBezTo>
                  <a:pt x="530078" y="945106"/>
                  <a:pt x="549422" y="929084"/>
                  <a:pt x="571500" y="918045"/>
                </a:cubicBezTo>
                <a:cubicBezTo>
                  <a:pt x="589720" y="908935"/>
                  <a:pt x="644124" y="896714"/>
                  <a:pt x="660400" y="892645"/>
                </a:cubicBezTo>
                <a:cubicBezTo>
                  <a:pt x="647700" y="918045"/>
                  <a:pt x="636091" y="944021"/>
                  <a:pt x="622300" y="968845"/>
                </a:cubicBezTo>
                <a:cubicBezTo>
                  <a:pt x="598506" y="1011674"/>
                  <a:pt x="571979" y="1035724"/>
                  <a:pt x="533400" y="1070445"/>
                </a:cubicBezTo>
                <a:cubicBezTo>
                  <a:pt x="472497" y="1125258"/>
                  <a:pt x="489170" y="1114822"/>
                  <a:pt x="431800" y="1133945"/>
                </a:cubicBezTo>
                <a:cubicBezTo>
                  <a:pt x="498653" y="1067092"/>
                  <a:pt x="437189" y="1118551"/>
                  <a:pt x="533400" y="1070445"/>
                </a:cubicBezTo>
                <a:cubicBezTo>
                  <a:pt x="547052" y="1063619"/>
                  <a:pt x="558248" y="1052618"/>
                  <a:pt x="571500" y="1045045"/>
                </a:cubicBezTo>
                <a:cubicBezTo>
                  <a:pt x="587938" y="1035652"/>
                  <a:pt x="605862" y="1029038"/>
                  <a:pt x="622300" y="1019645"/>
                </a:cubicBezTo>
                <a:cubicBezTo>
                  <a:pt x="635552" y="1012072"/>
                  <a:pt x="647000" y="1001554"/>
                  <a:pt x="660400" y="994245"/>
                </a:cubicBezTo>
                <a:cubicBezTo>
                  <a:pt x="818872" y="907806"/>
                  <a:pt x="713073" y="976063"/>
                  <a:pt x="800100" y="918045"/>
                </a:cubicBezTo>
                <a:cubicBezTo>
                  <a:pt x="804333" y="930745"/>
                  <a:pt x="815001" y="942940"/>
                  <a:pt x="812800" y="956145"/>
                </a:cubicBezTo>
                <a:cubicBezTo>
                  <a:pt x="810291" y="971201"/>
                  <a:pt x="794226" y="980593"/>
                  <a:pt x="787400" y="994245"/>
                </a:cubicBezTo>
                <a:cubicBezTo>
                  <a:pt x="739294" y="1090456"/>
                  <a:pt x="790753" y="1028992"/>
                  <a:pt x="723900" y="1095845"/>
                </a:cubicBezTo>
                <a:lnTo>
                  <a:pt x="711200" y="1133945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4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Sapphire sample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6934200" y="6356350"/>
            <a:ext cx="1752600" cy="365125"/>
          </a:xfrm>
        </p:spPr>
        <p:txBody>
          <a:bodyPr/>
          <a:lstStyle/>
          <a:p>
            <a:pPr>
              <a:defRPr/>
            </a:pPr>
            <a:fld id="{ADBC9E65-BD96-4DB8-9D18-7771D75D9897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988840"/>
            <a:ext cx="68494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691680" y="1473715"/>
            <a:ext cx="36174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r>
              <a:rPr lang="en-US" altLang="ja-JP" sz="1400" dirty="0" smtClean="0">
                <a:latin typeface="Arial" pitchFamily="34" charset="0"/>
                <a:cs typeface="Arial" pitchFamily="34" charset="0"/>
              </a:rPr>
              <a:t>C-axis rod (10mm dia., 40mm length)</a:t>
            </a:r>
          </a:p>
        </p:txBody>
      </p:sp>
      <p:pic>
        <p:nvPicPr>
          <p:cNvPr id="6" name="Picture 4" descr="C:\Users\watanabe\Downloads\NEC_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84674" y="143484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4499992" y="1773396"/>
            <a:ext cx="2232248" cy="431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3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Preliminary result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GT Advanced Technology, Sep 30, 2011</a:t>
            </a:r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196553"/>
              </p:ext>
            </p:extLst>
          </p:nvPr>
        </p:nvGraphicFramePr>
        <p:xfrm>
          <a:off x="417116" y="2708920"/>
          <a:ext cx="8229600" cy="11125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AA149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AC150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229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682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687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P401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576023" y="220486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bsorption [ppm/cm]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5808" y="15642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10 Samples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5914" y="4365104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AC150 shows quite high absorption. why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P401 contains lower pair and high absorption pair. What is the difference?</a:t>
            </a:r>
            <a:endParaRPr kumimoji="1"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588</Words>
  <Application>Microsoft Office PowerPoint</Application>
  <PresentationFormat>画面に合わせる (4:3)</PresentationFormat>
  <Paragraphs>177</Paragraphs>
  <Slides>13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Office ​​テーマ</vt:lpstr>
      <vt:lpstr>数式</vt:lpstr>
      <vt:lpstr>Sapphire for the LCGT project</vt:lpstr>
      <vt:lpstr>LCGT project </vt:lpstr>
      <vt:lpstr>A few methods to measure  optical absorption</vt:lpstr>
      <vt:lpstr>Photo-thermal deflection method</vt:lpstr>
      <vt:lpstr>Interferometric method</vt:lpstr>
      <vt:lpstr>Result for BK7</vt:lpstr>
      <vt:lpstr>Calibration</vt:lpstr>
      <vt:lpstr>Sapphire sample</vt:lpstr>
      <vt:lpstr>Preliminary result</vt:lpstr>
      <vt:lpstr>Conclusion</vt:lpstr>
      <vt:lpstr>AA149</vt:lpstr>
      <vt:lpstr>AC150</vt:lpstr>
      <vt:lpstr>P401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Sapphire for the LCGT project</dc:title>
  <dc:creator>hirose</dc:creator>
  <cp:lastModifiedBy>hirose</cp:lastModifiedBy>
  <cp:revision>56</cp:revision>
  <dcterms:created xsi:type="dcterms:W3CDTF">2011-09-28T10:28:09Z</dcterms:created>
  <dcterms:modified xsi:type="dcterms:W3CDTF">2011-09-30T12:26:45Z</dcterms:modified>
</cp:coreProperties>
</file>