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G" ContentType="video/unknown"/>
  <Default Extension="vml" ContentType="application/vnd.openxmlformats-officedocument.vmlDrawin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303" r:id="rId3"/>
    <p:sldId id="304" r:id="rId4"/>
    <p:sldId id="305" r:id="rId5"/>
    <p:sldId id="306" r:id="rId6"/>
    <p:sldId id="308" r:id="rId7"/>
    <p:sldId id="309" r:id="rId8"/>
    <p:sldId id="310" r:id="rId9"/>
    <p:sldId id="312" r:id="rId10"/>
    <p:sldId id="311" r:id="rId11"/>
    <p:sldId id="314" r:id="rId12"/>
    <p:sldId id="313" r:id="rId13"/>
    <p:sldId id="307" r:id="rId14"/>
    <p:sldId id="328" r:id="rId15"/>
    <p:sldId id="320" r:id="rId16"/>
    <p:sldId id="332" r:id="rId17"/>
    <p:sldId id="315" r:id="rId18"/>
    <p:sldId id="316" r:id="rId19"/>
    <p:sldId id="334" r:id="rId20"/>
    <p:sldId id="335" r:id="rId21"/>
    <p:sldId id="317" r:id="rId22"/>
    <p:sldId id="318" r:id="rId23"/>
    <p:sldId id="319" r:id="rId24"/>
    <p:sldId id="342" r:id="rId25"/>
    <p:sldId id="336" r:id="rId26"/>
    <p:sldId id="344" r:id="rId27"/>
    <p:sldId id="343" r:id="rId28"/>
    <p:sldId id="322" r:id="rId29"/>
    <p:sldId id="321" r:id="rId30"/>
    <p:sldId id="325" r:id="rId31"/>
    <p:sldId id="326" r:id="rId32"/>
    <p:sldId id="323" r:id="rId33"/>
    <p:sldId id="324" r:id="rId34"/>
    <p:sldId id="261" r:id="rId35"/>
    <p:sldId id="337" r:id="rId36"/>
    <p:sldId id="339" r:id="rId37"/>
    <p:sldId id="340" r:id="rId38"/>
    <p:sldId id="341" r:id="rId39"/>
    <p:sldId id="327" r:id="rId40"/>
    <p:sldId id="329" r:id="rId41"/>
    <p:sldId id="330" r:id="rId42"/>
    <p:sldId id="331" r:id="rId43"/>
    <p:sldId id="345" r:id="rId44"/>
    <p:sldId id="348" r:id="rId45"/>
    <p:sldId id="346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6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0DB42-06EF-1142-9BF4-1B4DC835DEEF}" type="datetimeFigureOut">
              <a:rPr lang="en-US" smtClean="0"/>
              <a:t>10/4/11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13E62-CD47-734C-B894-70B31DC8F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613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19C64-47B4-7B47-BE6C-98DB85A4A0E7}" type="datetimeFigureOut">
              <a:rPr lang="en-US" smtClean="0"/>
              <a:t>10/4/11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DF8EE-E6ED-1945-B542-CBB782179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452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8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95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5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9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72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2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9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6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1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9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2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 Oct.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JGW-G1100623    EGO-ICRR Meeting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B16C4-A713-AA46-8640-B27DFBF4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cintosh HD:Users:ric:Desktop:passive SEI:a HAM mechanics:a-HAM-SAS:a-drawings for bids:a-Ham_51100:HAM_seismbuster.logo.pdf"/>
          <p:cNvPicPr/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" y="0"/>
            <a:ext cx="1208616" cy="114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333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9.emf"/><Relationship Id="rId5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46.PNG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8223"/>
            <a:ext cx="7772400" cy="2302228"/>
          </a:xfrm>
        </p:spPr>
        <p:txBody>
          <a:bodyPr>
            <a:normAutofit/>
          </a:bodyPr>
          <a:lstStyle/>
          <a:p>
            <a:r>
              <a:rPr lang="en-US" dirty="0" smtClean="0"/>
              <a:t>Seismic attenuation: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 smtClean="0">
                <a:solidFill>
                  <a:srgbClr val="FF0000"/>
                </a:solidFill>
              </a:rPr>
              <a:t>resonant bars </a:t>
            </a:r>
            <a:r>
              <a:rPr lang="en-US" dirty="0" smtClean="0"/>
              <a:t>to </a:t>
            </a:r>
            <a:r>
              <a:rPr lang="en-US" dirty="0"/>
              <a:t>to </a:t>
            </a:r>
            <a:r>
              <a:rPr lang="en-US" dirty="0" smtClean="0">
                <a:solidFill>
                  <a:srgbClr val="FF0000"/>
                </a:solidFill>
              </a:rPr>
              <a:t>ET</a:t>
            </a:r>
            <a:r>
              <a:rPr lang="en-US" dirty="0" smtClean="0"/>
              <a:t>,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through </a:t>
            </a:r>
            <a:r>
              <a:rPr lang="en-US" dirty="0" smtClean="0">
                <a:solidFill>
                  <a:srgbClr val="0000FF"/>
                </a:solidFill>
              </a:rPr>
              <a:t>Virgo, TAMA and LCGT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/>
              <a:t>R. </a:t>
            </a:r>
            <a:r>
              <a:rPr lang="en-US" dirty="0" smtClean="0"/>
              <a:t>DeSalvo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1880" y="6356350"/>
            <a:ext cx="3561320" cy="365125"/>
          </a:xfrm>
        </p:spPr>
        <p:txBody>
          <a:bodyPr/>
          <a:lstStyle/>
          <a:p>
            <a:r>
              <a:rPr lang="en-US" b="1" smtClean="0"/>
              <a:t>JGW-G1100623    EGO-ICRR Meeting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9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Superattenuator</a:t>
            </a:r>
            <a:r>
              <a:rPr lang="en-US" sz="3600" dirty="0"/>
              <a:t>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99688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Magnetic anti-springs (MAS) are bulky, and mechanically unstable</a:t>
            </a:r>
          </a:p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entering wires required to avoid instabilities</a:t>
            </a:r>
          </a:p>
          <a:p>
            <a:endParaRPr lang="en-US" dirty="0" smtClean="0"/>
          </a:p>
          <a:p>
            <a:r>
              <a:rPr lang="en-US" dirty="0" smtClean="0"/>
              <a:t>Complexity generates many unwanted resonances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Resonant rubber damper are needed to damp resonances (</a:t>
            </a:r>
            <a:r>
              <a:rPr lang="en-US" dirty="0" err="1" smtClean="0">
                <a:solidFill>
                  <a:srgbClr val="0000FF"/>
                </a:solidFill>
              </a:rPr>
              <a:t>Braccini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ttenuation per filter is limited to ~40 dB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 descr="Screen shot 2011-10-01 at 2.0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28" y="1105238"/>
            <a:ext cx="2995268" cy="2313586"/>
          </a:xfrm>
          <a:prstGeom prst="rect">
            <a:avLst/>
          </a:prstGeom>
        </p:spPr>
      </p:pic>
      <p:pic>
        <p:nvPicPr>
          <p:cNvPr id="9" name="Picture 8" descr="Screen shot 2011-10-01 at 2.03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48" y="3418824"/>
            <a:ext cx="3283401" cy="1416369"/>
          </a:xfrm>
          <a:prstGeom prst="rect">
            <a:avLst/>
          </a:prstGeom>
        </p:spPr>
      </p:pic>
      <p:pic>
        <p:nvPicPr>
          <p:cNvPr id="10" name="Picture 9" descr="Screen shot 2011-10-01 at 2.03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28" y="4835194"/>
            <a:ext cx="3253171" cy="202280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672741" y="2051295"/>
            <a:ext cx="2377073" cy="196989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672741" y="3858388"/>
            <a:ext cx="2377073" cy="1628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421682" y="5632921"/>
            <a:ext cx="911754" cy="1628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83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Superattenuator</a:t>
            </a:r>
            <a:r>
              <a:rPr lang="en-US" sz="3600" dirty="0"/>
              <a:t>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0917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 mysterious reasons the filters become unstable below 0.3 Hz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The target was 0.5 Hz,  it was OK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Instability remained as an unexplained and unpleasant fact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Screen shot 2011-10-01 at 2.29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62" y="2328825"/>
            <a:ext cx="4451838" cy="3797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9800" y="1741973"/>
            <a:ext cx="2031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Sudden runoff from</a:t>
            </a:r>
          </a:p>
          <a:p>
            <a:r>
              <a:rPr lang="en-US" dirty="0" smtClean="0"/>
              <a:t>Equilibrium point</a:t>
            </a:r>
          </a:p>
        </p:txBody>
      </p:sp>
    </p:spTree>
    <p:extLst>
      <p:ext uri="{BB962C8B-B14F-4D97-AF65-F5344CB8AC3E}">
        <p14:creationId xmlns:p14="http://schemas.microsoft.com/office/powerpoint/2010/main" val="114106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Superattenuator</a:t>
            </a:r>
            <a:r>
              <a:rPr lang="en-US" sz="3600" dirty="0"/>
              <a:t>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19968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strength of magnets changes with temperature 10x faster than ∂Y/∂T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 The working point changes with temperature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Thermal control of vacuum chambers was required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 descr="Macintosh HD:Users:ric:Desktop:foto galli:Fig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6"/>
          <a:stretch/>
        </p:blipFill>
        <p:spPr bwMode="auto">
          <a:xfrm>
            <a:off x="5656888" y="1721556"/>
            <a:ext cx="3422274" cy="49999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477365" y="603318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</a:t>
            </a:r>
          </a:p>
          <a:p>
            <a:r>
              <a:rPr lang="en-US" dirty="0" smtClean="0"/>
              <a:t>of Virgo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1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1" y="274638"/>
            <a:ext cx="530803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other </a:t>
            </a:r>
            <a:r>
              <a:rPr lang="en-US" sz="3600" dirty="0" err="1" smtClean="0"/>
              <a:t>Superattenuator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components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3885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inverted pendulum (Holloway-</a:t>
            </a:r>
            <a:r>
              <a:rPr lang="en-US" dirty="0" err="1" smtClean="0"/>
              <a:t>Winterflood</a:t>
            </a:r>
            <a:r>
              <a:rPr lang="en-US" dirty="0" smtClean="0"/>
              <a:t>) is introduced to provide mechanical attenuation at the </a:t>
            </a:r>
            <a:r>
              <a:rPr lang="en-US" dirty="0" err="1" smtClean="0"/>
              <a:t>microseismic</a:t>
            </a:r>
            <a:r>
              <a:rPr lang="en-US" dirty="0" smtClean="0"/>
              <a:t> peak frequency (0.1 to 0.3Hz)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Resonant frequency below 50 </a:t>
            </a:r>
            <a:r>
              <a:rPr lang="en-US" dirty="0" err="1" smtClean="0">
                <a:solidFill>
                  <a:srgbClr val="0000FF"/>
                </a:solidFill>
              </a:rPr>
              <a:t>mHz</a:t>
            </a:r>
            <a:r>
              <a:rPr lang="en-US" dirty="0" smtClean="0">
                <a:solidFill>
                  <a:srgbClr val="0000FF"/>
                </a:solidFill>
              </a:rPr>
              <a:t> was achievable</a:t>
            </a:r>
          </a:p>
          <a:p>
            <a:r>
              <a:rPr lang="en-US" dirty="0">
                <a:solidFill>
                  <a:srgbClr val="FF0000"/>
                </a:solidFill>
              </a:rPr>
              <a:t>Counterweights were necessary for attenuation Exceeding 20 dB,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&gt;60dB achieved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Ideal platform for active controls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6050" y="17463"/>
            <a:ext cx="2647950" cy="6667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54530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6973847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other </a:t>
            </a:r>
            <a:r>
              <a:rPr lang="en-US" sz="3600" dirty="0" err="1" smtClean="0"/>
              <a:t>Superattenuator</a:t>
            </a:r>
            <a:r>
              <a:rPr lang="en-US" sz="3600" dirty="0" smtClean="0"/>
              <a:t> components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56667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double nail head wire allows </a:t>
            </a: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dirty="0" smtClean="0">
                <a:solidFill>
                  <a:srgbClr val="FF0000"/>
                </a:solidFill>
              </a:rPr>
              <a:t>	shear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stress-free </a:t>
            </a:r>
            <a:r>
              <a:rPr lang="en-US" dirty="0" smtClean="0"/>
              <a:t>connections of suspended mechanical components (</a:t>
            </a:r>
            <a:r>
              <a:rPr lang="en-US" dirty="0" err="1" smtClean="0"/>
              <a:t>Galli</a:t>
            </a:r>
            <a:r>
              <a:rPr lang="en-US" dirty="0" smtClean="0"/>
              <a:t>-DeSalvo)</a:t>
            </a:r>
          </a:p>
          <a:p>
            <a:r>
              <a:rPr lang="en-US" dirty="0" smtClean="0"/>
              <a:t>Large </a:t>
            </a:r>
            <a:r>
              <a:rPr lang="en-US" dirty="0" smtClean="0">
                <a:solidFill>
                  <a:srgbClr val="0000FF"/>
                </a:solidFill>
              </a:rPr>
              <a:t>reduction of 		tilt-horizontal cross-talk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Lower mechanical noise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NE_TopSt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18214" r="17148" b="18010"/>
          <a:stretch/>
        </p:blipFill>
        <p:spPr>
          <a:xfrm>
            <a:off x="9144000" y="2201076"/>
            <a:ext cx="4738895" cy="3191713"/>
          </a:xfrm>
          <a:prstGeom prst="rect">
            <a:avLst/>
          </a:prstGeom>
        </p:spPr>
      </p:pic>
      <p:pic>
        <p:nvPicPr>
          <p:cNvPr id="8" name="Picture 7" descr="Screen shot 2011-10-02 at 12.18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880" y="1417637"/>
            <a:ext cx="3600119" cy="53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5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1" y="274638"/>
            <a:ext cx="5365180" cy="11430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Superattenuator</a:t>
            </a:r>
            <a:r>
              <a:rPr lang="en-US" sz="3600" dirty="0" smtClean="0"/>
              <a:t> success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29981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Virgo </a:t>
            </a:r>
            <a:r>
              <a:rPr lang="en-US" dirty="0" err="1" smtClean="0">
                <a:solidFill>
                  <a:srgbClr val="0000FF"/>
                </a:solidFill>
              </a:rPr>
              <a:t>superattenuators</a:t>
            </a:r>
            <a:r>
              <a:rPr lang="en-US" dirty="0" smtClean="0">
                <a:solidFill>
                  <a:srgbClr val="0000FF"/>
                </a:solidFill>
              </a:rPr>
              <a:t> were an overwhelming success ! ! !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Allowed Virgo to ride earthquakes</a:t>
            </a:r>
          </a:p>
          <a:p>
            <a:pPr lvl="1"/>
            <a:r>
              <a:rPr lang="en-US" dirty="0" smtClean="0"/>
              <a:t>Lock is maintained even during small earthquakes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4" descr="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87181" y="274639"/>
            <a:ext cx="2656819" cy="658336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69806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1" y="274638"/>
            <a:ext cx="5365180" cy="11430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Superattenuator</a:t>
            </a:r>
            <a:r>
              <a:rPr lang="en-US" sz="3600" dirty="0" smtClean="0"/>
              <a:t> success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85841" y="6505748"/>
            <a:ext cx="2058371" cy="352251"/>
          </a:xfrm>
        </p:spPr>
        <p:txBody>
          <a:bodyPr/>
          <a:lstStyle/>
          <a:p>
            <a:fld id="{B79B16C4-A713-AA46-8640-B27DFBF4803D}" type="slidenum">
              <a:rPr lang="en-US" smtClean="0"/>
              <a:t>16</a:t>
            </a:fld>
            <a:endParaRPr lang="en-US"/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144524" y="2985544"/>
            <a:ext cx="3299689" cy="4008979"/>
            <a:chOff x="2608" y="618"/>
            <a:chExt cx="2875" cy="3493"/>
          </a:xfrm>
        </p:grpSpPr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2608" y="618"/>
              <a:ext cx="2875" cy="3493"/>
              <a:chOff x="2381" y="572"/>
              <a:chExt cx="2875" cy="3493"/>
            </a:xfrm>
          </p:grpSpPr>
          <p:pic>
            <p:nvPicPr>
              <p:cNvPr id="12" name="Picture 21" descr="SAperformance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381" y="572"/>
                <a:ext cx="2875" cy="34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grpSp>
            <p:nvGrpSpPr>
              <p:cNvPr id="13" name="Group 22"/>
              <p:cNvGrpSpPr>
                <a:grpSpLocks/>
              </p:cNvGrpSpPr>
              <p:nvPr/>
            </p:nvGrpSpPr>
            <p:grpSpPr bwMode="auto">
              <a:xfrm>
                <a:off x="3379" y="1979"/>
                <a:ext cx="1330" cy="480"/>
                <a:chOff x="3552" y="1990"/>
                <a:chExt cx="1330" cy="480"/>
              </a:xfrm>
            </p:grpSpPr>
            <p:sp>
              <p:nvSpPr>
                <p:cNvPr id="15" name="Line 23"/>
                <p:cNvSpPr>
                  <a:spLocks noChangeShapeType="1"/>
                </p:cNvSpPr>
                <p:nvPr/>
              </p:nvSpPr>
              <p:spPr bwMode="auto">
                <a:xfrm>
                  <a:off x="3922" y="1990"/>
                  <a:ext cx="960" cy="480"/>
                </a:xfrm>
                <a:prstGeom prst="line">
                  <a:avLst/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Text Box 24"/>
                <p:cNvSpPr txBox="1">
                  <a:spLocks noChangeArrowheads="1"/>
                </p:cNvSpPr>
                <p:nvPr/>
              </p:nvSpPr>
              <p:spPr bwMode="auto">
                <a:xfrm rot="1530792">
                  <a:off x="3552" y="2044"/>
                  <a:ext cx="882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/>
                  <a:r>
                    <a:rPr lang="it-IT" sz="1600" dirty="0">
                      <a:solidFill>
                        <a:srgbClr val="00CC00"/>
                      </a:solidFill>
                      <a:latin typeface="Times New Roman" charset="0"/>
                    </a:rPr>
                    <a:t>Thermal </a:t>
                  </a:r>
                  <a:r>
                    <a:rPr lang="it-IT" sz="1600" dirty="0" err="1">
                      <a:solidFill>
                        <a:srgbClr val="00CC00"/>
                      </a:solidFill>
                      <a:latin typeface="Times New Roman" charset="0"/>
                    </a:rPr>
                    <a:t>Noise</a:t>
                  </a:r>
                  <a:endParaRPr lang="en-GB" sz="1600" dirty="0">
                    <a:solidFill>
                      <a:srgbClr val="00CC00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14" name="AutoShape 25"/>
              <p:cNvSpPr>
                <a:spLocks noChangeArrowheads="1"/>
              </p:cNvSpPr>
              <p:nvPr/>
            </p:nvSpPr>
            <p:spPr bwMode="auto">
              <a:xfrm>
                <a:off x="4286" y="2296"/>
                <a:ext cx="90" cy="91"/>
              </a:xfrm>
              <a:prstGeom prst="flowChartMerg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Text Box 28"/>
            <p:cNvSpPr txBox="1">
              <a:spLocks noChangeArrowheads="1"/>
            </p:cNvSpPr>
            <p:nvPr/>
          </p:nvSpPr>
          <p:spPr bwMode="auto">
            <a:xfrm>
              <a:off x="3288" y="2568"/>
              <a:ext cx="816" cy="362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b="1" dirty="0">
                  <a:solidFill>
                    <a:srgbClr val="CC0000"/>
                  </a:solidFill>
                  <a:latin typeface="Comic Sans MS" charset="0"/>
                </a:rPr>
                <a:t>Measured Upper Limit</a:t>
              </a:r>
            </a:p>
          </p:txBody>
        </p:sp>
        <p:sp>
          <p:nvSpPr>
            <p:cNvPr id="11" name="Line 29"/>
            <p:cNvSpPr>
              <a:spLocks noChangeShapeType="1"/>
            </p:cNvSpPr>
            <p:nvPr/>
          </p:nvSpPr>
          <p:spPr bwMode="auto">
            <a:xfrm flipV="1">
              <a:off x="4105" y="2432"/>
              <a:ext cx="408" cy="31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99835"/>
            <a:ext cx="7846277" cy="150930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Virgo achieves the lowest frequency sensitivity to </a:t>
            </a:r>
            <a:r>
              <a:rPr lang="en-US" dirty="0" smtClean="0">
                <a:solidFill>
                  <a:srgbClr val="0000FF"/>
                </a:solidFill>
              </a:rPr>
              <a:t>GW</a:t>
            </a:r>
          </a:p>
          <a:p>
            <a:r>
              <a:rPr lang="en-US" dirty="0" smtClean="0"/>
              <a:t>Between </a:t>
            </a:r>
            <a:r>
              <a:rPr lang="en-US" dirty="0" smtClean="0">
                <a:solidFill>
                  <a:srgbClr val="FF0000"/>
                </a:solidFill>
              </a:rPr>
              <a:t>wire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FF"/>
                </a:solidFill>
              </a:rPr>
              <a:t>fiber</a:t>
            </a:r>
            <a:r>
              <a:rPr lang="en-US" dirty="0" smtClean="0"/>
              <a:t> thermal noise</a:t>
            </a:r>
            <a:endParaRPr lang="en-US" dirty="0"/>
          </a:p>
          <a:p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600200"/>
            <a:ext cx="366028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8" name="Picture 17" descr="Virgo-Quietse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56" y="2909138"/>
            <a:ext cx="5269044" cy="3948862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124200" y="2909138"/>
            <a:ext cx="1662510" cy="1812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2"/>
          </p:cNvCxnSpPr>
          <p:nvPr/>
        </p:nvCxnSpPr>
        <p:spPr>
          <a:xfrm>
            <a:off x="4380339" y="2909138"/>
            <a:ext cx="406371" cy="21583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4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Superattenuator</a:t>
            </a:r>
            <a:r>
              <a:rPr lang="en-US" sz="3600" dirty="0" smtClean="0"/>
              <a:t> drawbacks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err="1" smtClean="0"/>
              <a:t>superattenuator</a:t>
            </a:r>
            <a:r>
              <a:rPr lang="en-US" sz="2800" dirty="0" smtClean="0"/>
              <a:t> filters are very complex, fussy and expensive mechanical instruments</a:t>
            </a:r>
            <a:endParaRPr lang="en-US" sz="2800" dirty="0"/>
          </a:p>
          <a:p>
            <a:r>
              <a:rPr lang="en-US" sz="2800" dirty="0" smtClean="0">
                <a:solidFill>
                  <a:srgbClr val="0000FF"/>
                </a:solidFill>
              </a:rPr>
              <a:t>The presence of large amounts of </a:t>
            </a:r>
            <a:r>
              <a:rPr lang="en-US" sz="2800" dirty="0">
                <a:solidFill>
                  <a:srgbClr val="0000FF"/>
                </a:solidFill>
              </a:rPr>
              <a:t>magnets and rubber dampers reduced their </a:t>
            </a:r>
            <a:endParaRPr lang="en-US" sz="2800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NE_TopSt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18214" r="17148" b="18010"/>
          <a:stretch/>
        </p:blipFill>
        <p:spPr>
          <a:xfrm>
            <a:off x="4405105" y="3529762"/>
            <a:ext cx="4738895" cy="3191713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43543" y="3413654"/>
            <a:ext cx="3945467" cy="2942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0000FF"/>
                </a:solidFill>
              </a:rPr>
              <a:t>Ultra </a:t>
            </a:r>
            <a:r>
              <a:rPr lang="en-US" dirty="0">
                <a:solidFill>
                  <a:srgbClr val="0000FF"/>
                </a:solidFill>
              </a:rPr>
              <a:t>High Vacuum </a:t>
            </a:r>
            <a:r>
              <a:rPr lang="en-US" dirty="0" smtClean="0">
                <a:solidFill>
                  <a:srgbClr val="0000FF"/>
                </a:solidFill>
              </a:rPr>
              <a:t>	compatibility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They were not </a:t>
            </a:r>
            <a:r>
              <a:rPr lang="en-US" dirty="0" err="1">
                <a:solidFill>
                  <a:srgbClr val="FF0000"/>
                </a:solidFill>
              </a:rPr>
              <a:t>bakeable</a:t>
            </a:r>
            <a:r>
              <a:rPr lang="en-US" dirty="0">
                <a:solidFill>
                  <a:srgbClr val="FF0000"/>
                </a:solidFill>
              </a:rPr>
              <a:t> after assembly</a:t>
            </a:r>
          </a:p>
          <a:p>
            <a:endParaRPr lang="en-US" dirty="0"/>
          </a:p>
          <a:p>
            <a:r>
              <a:rPr lang="en-US" dirty="0"/>
              <a:t>Differential vacuum was needed</a:t>
            </a:r>
          </a:p>
        </p:txBody>
      </p:sp>
    </p:spTree>
    <p:extLst>
      <p:ext uri="{BB962C8B-B14F-4D97-AF65-F5344CB8AC3E}">
        <p14:creationId xmlns:p14="http://schemas.microsoft.com/office/powerpoint/2010/main" val="44160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1" y="274638"/>
            <a:ext cx="5365180" cy="11430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Superattenuator</a:t>
            </a:r>
            <a:r>
              <a:rPr lang="en-US" sz="3600" dirty="0" smtClean="0"/>
              <a:t> successors:</a:t>
            </a:r>
            <a:r>
              <a:rPr lang="en-US" sz="3600" dirty="0"/>
              <a:t> </a:t>
            </a:r>
            <a:r>
              <a:rPr lang="en-US" sz="3600" dirty="0" smtClean="0"/>
              <a:t> GAS filters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31" y="1600200"/>
            <a:ext cx="519242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The Geometric Anti Springs are invented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>
                <a:solidFill>
                  <a:srgbClr val="0000FF"/>
                </a:solidFill>
              </a:rPr>
              <a:t>Cella</a:t>
            </a:r>
            <a:r>
              <a:rPr lang="en-US" dirty="0">
                <a:solidFill>
                  <a:srgbClr val="0000FF"/>
                </a:solidFill>
              </a:rPr>
              <a:t>-DeSalvo</a:t>
            </a:r>
            <a:r>
              <a:rPr lang="en-US" dirty="0" smtClean="0">
                <a:solidFill>
                  <a:srgbClr val="0000FF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and tested </a:t>
            </a:r>
            <a:r>
              <a:rPr lang="en-US" dirty="0">
                <a:solidFill>
                  <a:srgbClr val="FF0000"/>
                </a:solidFill>
              </a:rPr>
              <a:t>at LIGO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Bertolini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err="1" smtClean="0">
                <a:solidFill>
                  <a:srgbClr val="FF0000"/>
                </a:solidFill>
              </a:rPr>
              <a:t>Marka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err="1" smtClean="0">
                <a:solidFill>
                  <a:srgbClr val="FF0000"/>
                </a:solidFill>
              </a:rPr>
              <a:t>Sannibale</a:t>
            </a:r>
            <a:r>
              <a:rPr lang="en-US" dirty="0" smtClean="0">
                <a:solidFill>
                  <a:srgbClr val="FF0000"/>
                </a:solidFill>
              </a:rPr>
              <a:t>-DeSalvo)</a:t>
            </a:r>
          </a:p>
          <a:p>
            <a:r>
              <a:rPr lang="en-US" dirty="0" smtClean="0"/>
              <a:t>The unwanted mass of the MAS disappeared, and with it the unwanted resonances and their rubber dampers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Attenuation power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increases </a:t>
            </a:r>
            <a:r>
              <a:rPr lang="en-US" sz="2600" dirty="0" smtClean="0">
                <a:solidFill>
                  <a:srgbClr val="FF0000"/>
                </a:solidFill>
              </a:rPr>
              <a:t>from </a:t>
            </a:r>
            <a:r>
              <a:rPr lang="en-US" dirty="0" smtClean="0">
                <a:solidFill>
                  <a:srgbClr val="FF0000"/>
                </a:solidFill>
              </a:rPr>
              <a:t>40 </a:t>
            </a:r>
            <a:r>
              <a:rPr lang="en-US" sz="2600" dirty="0" smtClean="0">
                <a:solidFill>
                  <a:srgbClr val="FF0000"/>
                </a:solidFill>
              </a:rPr>
              <a:t>to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u="sng" dirty="0" smtClean="0">
                <a:solidFill>
                  <a:srgbClr val="FF0000"/>
                </a:solidFill>
              </a:rPr>
              <a:t>60dB/filter</a:t>
            </a:r>
            <a:endParaRPr lang="en-US" u="sng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 descr="CND-05-1090-figure-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000" y="130240"/>
            <a:ext cx="2077981" cy="13548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46" y="4167709"/>
            <a:ext cx="3250097" cy="280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ND-05-1090-figure-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141" y="1600200"/>
            <a:ext cx="1784840" cy="326269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5535651" y="1485047"/>
            <a:ext cx="1937478" cy="85929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169346" y="5974804"/>
            <a:ext cx="594244" cy="1513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69346" y="4167709"/>
            <a:ext cx="2303783" cy="18070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95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308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GAS spring demonstration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19</a:t>
            </a:fld>
            <a:endParaRPr lang="en-US"/>
          </a:p>
        </p:txBody>
      </p:sp>
      <p:pic>
        <p:nvPicPr>
          <p:cNvPr id="8" name="pen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798" y="862846"/>
            <a:ext cx="7993538" cy="5995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0712" y="6352143"/>
            <a:ext cx="2157900" cy="369332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 kg oscillating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71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beginning of Seismic attenuation for Gravitational Wave Detectors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347" y="1600200"/>
            <a:ext cx="4868905" cy="47561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Resonant bars needed suspensions and seismic attenuation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task was comparatively easy because of the high frequency window of sensitivity 			(close to 1 kHz)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Rubber and steel stacks initially sufficed</a:t>
            </a:r>
          </a:p>
          <a:p>
            <a:r>
              <a:rPr lang="en-US" dirty="0" smtClean="0"/>
              <a:t>Wire suspensions were very good in the horizontal direction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From the beginning the tough problem was with vertical attenuation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139" y="1600200"/>
            <a:ext cx="3973423" cy="525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8339" y="5941497"/>
            <a:ext cx="2993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Joe Weber working at his bar</a:t>
            </a:r>
          </a:p>
          <a:p>
            <a:r>
              <a:rPr lang="en-US" dirty="0" smtClean="0"/>
              <a:t>Now exposed at Hanford Obs.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08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16"/>
            <a:ext cx="8229600" cy="715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GAS filter characterization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20</a:t>
            </a:fld>
            <a:endParaRPr lang="en-US"/>
          </a:p>
        </p:txBody>
      </p:sp>
      <p:pic>
        <p:nvPicPr>
          <p:cNvPr id="8" name="GAS-filter-at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762000"/>
            <a:ext cx="8128001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8424" y="6211669"/>
            <a:ext cx="1536862" cy="646331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70 kg hanging</a:t>
            </a:r>
          </a:p>
          <a:p>
            <a:r>
              <a:rPr lang="en-US" dirty="0" smtClean="0"/>
              <a:t>From this wire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Superattenuator</a:t>
            </a:r>
            <a:r>
              <a:rPr lang="en-US" sz="3600" smtClean="0"/>
              <a:t> successors: </a:t>
            </a:r>
            <a:br>
              <a:rPr lang="en-US" sz="3600" smtClean="0"/>
            </a:br>
            <a:r>
              <a:rPr lang="en-US" sz="3600" smtClean="0"/>
              <a:t>GAS filters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number of parts is reduced by 1 order of magnitude</a:t>
            </a:r>
          </a:p>
          <a:p>
            <a:r>
              <a:rPr lang="en-US" dirty="0" smtClean="0"/>
              <a:t>Cheaper instruments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Much easier tune-ability</a:t>
            </a:r>
          </a:p>
          <a:p>
            <a:r>
              <a:rPr lang="en-US" dirty="0" smtClean="0"/>
              <a:t>The GAS filters are </a:t>
            </a:r>
            <a:r>
              <a:rPr lang="en-US" dirty="0" err="1" smtClean="0"/>
              <a:t>bakeable</a:t>
            </a:r>
            <a:r>
              <a:rPr lang="en-US" dirty="0" smtClean="0"/>
              <a:t> after construction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 need for differential vacuum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1880" t="22292" r="8701" b="13920"/>
          <a:stretch>
            <a:fillRect/>
          </a:stretch>
        </p:blipFill>
        <p:spPr>
          <a:xfrm>
            <a:off x="5992469" y="4291505"/>
            <a:ext cx="3045668" cy="1834658"/>
          </a:xfrm>
          <a:prstGeom prst="rect">
            <a:avLst/>
          </a:prstGeom>
        </p:spPr>
      </p:pic>
      <p:pic>
        <p:nvPicPr>
          <p:cNvPr id="8" name="Picture 7" descr="NE_TopSt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18214" r="17148" b="18010"/>
          <a:stretch/>
        </p:blipFill>
        <p:spPr>
          <a:xfrm>
            <a:off x="6019800" y="1417638"/>
            <a:ext cx="3124200" cy="210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0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1" y="274638"/>
            <a:ext cx="444531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GAS filters </a:t>
            </a:r>
            <a:r>
              <a:rPr lang="en-US" sz="3600" dirty="0" smtClean="0">
                <a:solidFill>
                  <a:srgbClr val="FF0000"/>
                </a:solidFill>
              </a:rPr>
              <a:t>problems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6139" cy="4525963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mysterious instability below 300 </a:t>
            </a:r>
            <a:r>
              <a:rPr lang="en-US" dirty="0" err="1" smtClean="0"/>
              <a:t>mHz</a:t>
            </a:r>
            <a:r>
              <a:rPr lang="en-US" dirty="0" smtClean="0"/>
              <a:t> remained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Strange hysteresis is identified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Screen shot 2011-10-02 at 12.28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34" y="3597382"/>
            <a:ext cx="3592181" cy="3124093"/>
          </a:xfrm>
          <a:prstGeom prst="rect">
            <a:avLst/>
          </a:prstGeom>
        </p:spPr>
      </p:pic>
      <p:pic>
        <p:nvPicPr>
          <p:cNvPr id="8" name="Picture 7" descr="Screen shot 2011-10-02 at 12.29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99" y="167026"/>
            <a:ext cx="3870002" cy="3321144"/>
          </a:xfrm>
          <a:prstGeom prst="rect">
            <a:avLst/>
          </a:prstGeom>
        </p:spPr>
      </p:pic>
      <p:pic>
        <p:nvPicPr>
          <p:cNvPr id="9" name="Picture 8" descr="Screen shot 2011-10-02 at 12.29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5" y="4050391"/>
            <a:ext cx="3106965" cy="280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6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TAMA SAS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217150" cy="259962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SAS is designed at Caltech (</a:t>
            </a:r>
            <a:r>
              <a:rPr lang="en-US" dirty="0" err="1" smtClean="0">
                <a:solidFill>
                  <a:srgbClr val="0000FF"/>
                </a:solidFill>
              </a:rPr>
              <a:t>Takamori</a:t>
            </a:r>
            <a:r>
              <a:rPr lang="en-US" dirty="0" smtClean="0">
                <a:solidFill>
                  <a:srgbClr val="0000FF"/>
                </a:solidFill>
              </a:rPr>
              <a:t>), tested in Hongo and installed in </a:t>
            </a:r>
            <a:r>
              <a:rPr lang="en-US" dirty="0" err="1" smtClean="0">
                <a:solidFill>
                  <a:srgbClr val="0000FF"/>
                </a:solidFill>
              </a:rPr>
              <a:t>Mitaka</a:t>
            </a:r>
            <a:r>
              <a:rPr lang="en-US" dirty="0" smtClean="0">
                <a:solidFill>
                  <a:srgbClr val="0000FF"/>
                </a:solidFill>
              </a:rPr>
              <a:t> (Takahashi)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TAMA low frequency performance improved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MVC-010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1" y="4199822"/>
            <a:ext cx="3544237" cy="2658178"/>
          </a:xfrm>
          <a:prstGeom prst="rect">
            <a:avLst/>
          </a:prstGeom>
        </p:spPr>
      </p:pic>
      <p:pic>
        <p:nvPicPr>
          <p:cNvPr id="8" name="Picture 7" descr="DSC000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055" y="299081"/>
            <a:ext cx="3469650" cy="260223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8462" y="1417638"/>
            <a:ext cx="3665538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467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TAMA SAS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42933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Improvement over Virgo: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GAS filters 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Shorter and lighter Inverted Pendulums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 descr="DSC000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055" y="299081"/>
            <a:ext cx="3469650" cy="260223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8462" y="1417638"/>
            <a:ext cx="3665538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775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6716"/>
            <a:ext cx="8229600" cy="604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TAMA Inverted pendulum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25</a:t>
            </a:fld>
            <a:endParaRPr lang="en-US"/>
          </a:p>
        </p:txBody>
      </p:sp>
      <p:pic>
        <p:nvPicPr>
          <p:cNvPr id="7" name="INVERTED PENDULU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762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9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TAMA SAS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1715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Cabling rigidity limited the improvement</a:t>
            </a:r>
          </a:p>
          <a:p>
            <a:r>
              <a:rPr lang="en-US" dirty="0" smtClean="0"/>
              <a:t>Outlined the necessity of attenuation overkill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Outlined the importance of soft cabling</a:t>
            </a:r>
          </a:p>
          <a:p>
            <a:r>
              <a:rPr lang="en-US" dirty="0" smtClean="0"/>
              <a:t>Validated the concept for LCGT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MVC-010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055" y="3048354"/>
            <a:ext cx="3544237" cy="2658178"/>
          </a:xfrm>
          <a:prstGeom prst="rect">
            <a:avLst/>
          </a:prstGeom>
        </p:spPr>
      </p:pic>
      <p:pic>
        <p:nvPicPr>
          <p:cNvPr id="8" name="Picture 7" descr="DSC000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055" y="299081"/>
            <a:ext cx="3469650" cy="260223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8462" y="1417638"/>
            <a:ext cx="3665538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398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after TAMA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0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GAS improvements: EMAS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64903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introduction of Electro-Magnetic Anti Spring (</a:t>
            </a:r>
            <a:r>
              <a:rPr lang="en-US" dirty="0" err="1" smtClean="0"/>
              <a:t>Mantovani</a:t>
            </a:r>
            <a:r>
              <a:rPr lang="en-US" dirty="0" smtClean="0"/>
              <a:t>-DeSalvo) allows tuning of GAS to frequencies lower than 300 </a:t>
            </a:r>
            <a:r>
              <a:rPr lang="en-US" dirty="0" err="1" smtClean="0"/>
              <a:t>mHz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Instability becomes an overwhelming problem at low frequency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Screen shot 2011-10-01 at 3.2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03" y="3858388"/>
            <a:ext cx="3521897" cy="2999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9024"/>
          <a:stretch/>
        </p:blipFill>
        <p:spPr>
          <a:xfrm>
            <a:off x="6019799" y="1206314"/>
            <a:ext cx="3171003" cy="27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5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455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GAS improvements: magic wands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36155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mass of the cantilevers limits the GAS attenuation performance </a:t>
            </a:r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o 60 dB</a:t>
            </a:r>
          </a:p>
          <a:p>
            <a:r>
              <a:rPr lang="en-US" dirty="0" smtClean="0"/>
              <a:t>Magic Wand compensators introduced (</a:t>
            </a:r>
            <a:r>
              <a:rPr lang="en-US" dirty="0" err="1" smtClean="0"/>
              <a:t>Stochino</a:t>
            </a:r>
            <a:r>
              <a:rPr lang="en-US" dirty="0" smtClean="0"/>
              <a:t>-DeSalvo)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attenuation performance increases to 80 dB</a:t>
            </a:r>
          </a:p>
          <a:p>
            <a:endParaRPr lang="en-US" dirty="0"/>
          </a:p>
          <a:p>
            <a:r>
              <a:rPr lang="en-US" dirty="0" smtClean="0"/>
              <a:t>Mysterious 1/f component </a:t>
            </a:r>
            <a:r>
              <a:rPr lang="en-US" dirty="0" err="1" smtClean="0"/>
              <a:t>fo</a:t>
            </a:r>
            <a:r>
              <a:rPr lang="en-US" dirty="0" smtClean="0"/>
              <a:t> attenuation is found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522239"/>
              </p:ext>
            </p:extLst>
          </p:nvPr>
        </p:nvGraphicFramePr>
        <p:xfrm>
          <a:off x="4893355" y="3302000"/>
          <a:ext cx="4076700" cy="341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Document" r:id="rId3" imgW="3911600" imgH="3276600" progId="Word.Document.8">
                  <p:embed/>
                </p:oleObj>
              </mc:Choice>
              <mc:Fallback>
                <p:oleObj name="Document" r:id="rId3" imgW="3911600" imgH="327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3355" y="3302000"/>
                        <a:ext cx="4076700" cy="341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Screen shot 2011-10-01 at 3.1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28" y="1600200"/>
            <a:ext cx="4297315" cy="136478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697128" y="5160798"/>
            <a:ext cx="2287561" cy="520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95958" y="4672394"/>
            <a:ext cx="1058286" cy="10093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61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beginning of Seismic attenuation for Gravitational Wave Detectors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317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Wires are rigid vertically</a:t>
            </a:r>
          </a:p>
          <a:p>
            <a:r>
              <a:rPr lang="en-US" dirty="0" smtClean="0"/>
              <a:t>Helical springs have many resonances, and torque on load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Leaf springs were introduced for seismic attenuation of the resonant bar GW detectors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It was a perfectly </a:t>
            </a:r>
            <a:r>
              <a:rPr lang="en-US" dirty="0" smtClean="0">
                <a:solidFill>
                  <a:srgbClr val="FF0000"/>
                </a:solidFill>
              </a:rPr>
              <a:t>adequate solution</a:t>
            </a:r>
            <a:r>
              <a:rPr lang="en-US" dirty="0" smtClean="0"/>
              <a:t> for resonant bars.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900" y="1531896"/>
            <a:ext cx="2855099" cy="5326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4219" y="5987018"/>
            <a:ext cx="267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Auriga</a:t>
            </a:r>
            <a:r>
              <a:rPr lang="en-US" dirty="0" smtClean="0"/>
              <a:t> seismic attenuators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05778" y="3414889"/>
            <a:ext cx="2159000" cy="56444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58178" y="4131733"/>
            <a:ext cx="2006600" cy="101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 SAS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387" y="138982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Seismically </a:t>
            </a:r>
            <a:r>
              <a:rPr lang="en-US" dirty="0" smtClean="0">
                <a:solidFill>
                  <a:srgbClr val="0000FF"/>
                </a:solidFill>
              </a:rPr>
              <a:t>attenuated optical benches </a:t>
            </a:r>
            <a:r>
              <a:rPr lang="en-US" dirty="0" smtClean="0"/>
              <a:t>based on SAS technology are developed for the LIGO pre-attenuators, and successfully tested at MIT (</a:t>
            </a:r>
            <a:r>
              <a:rPr lang="en-US" dirty="0" err="1" smtClean="0"/>
              <a:t>Stochino</a:t>
            </a:r>
            <a:r>
              <a:rPr lang="en-US" dirty="0" smtClean="0"/>
              <a:t>).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Inverted pendulum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are further advanced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by weight and size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reduction.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 descr="Screen shot 2011-10-01 at 3.27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3025775"/>
            <a:ext cx="51943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7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 SAS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46374" cy="4525963"/>
          </a:xfrm>
        </p:spPr>
        <p:txBody>
          <a:bodyPr/>
          <a:lstStyle/>
          <a:p>
            <a:r>
              <a:rPr lang="en-US" dirty="0" smtClean="0"/>
              <a:t>HAM-SAS technology was rejected at LIGO, in favor of active seismic attenuator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The opposite choice was made for the AEI 10m test interferometer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facility (</a:t>
            </a:r>
            <a:r>
              <a:rPr lang="en-US" dirty="0" err="1" smtClean="0">
                <a:solidFill>
                  <a:srgbClr val="0000FF"/>
                </a:solidFill>
              </a:rPr>
              <a:t>Bertolini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Virgo also adopted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HAM SAS for injection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benches (NIKHEF)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 descr="Screen shot 2011-10-03 at 7.23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04" y="3373018"/>
            <a:ext cx="4935696" cy="2983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63590" y="6488668"/>
            <a:ext cx="257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Court. Alexander </a:t>
            </a:r>
            <a:r>
              <a:rPr lang="en-US" dirty="0" err="1" smtClean="0"/>
              <a:t>Wanner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748" y="1243024"/>
            <a:ext cx="4333489" cy="32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noise in metals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mysterious mechanical noise in metals begins to be understood</a:t>
            </a:r>
          </a:p>
          <a:p>
            <a:r>
              <a:rPr lang="en-US" dirty="0" smtClean="0"/>
              <a:t>Mechanical noise from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Self Organized Criticality (SOC) </a:t>
            </a:r>
            <a:r>
              <a:rPr lang="en-US" dirty="0" smtClean="0"/>
              <a:t>of dislocations in </a:t>
            </a:r>
            <a:r>
              <a:rPr lang="en-US" dirty="0" err="1" smtClean="0"/>
              <a:t>Maraging</a:t>
            </a:r>
            <a:r>
              <a:rPr lang="en-US" dirty="0" smtClean="0"/>
              <a:t> is identified (</a:t>
            </a:r>
            <a:r>
              <a:rPr lang="en-US" dirty="0" err="1" smtClean="0"/>
              <a:t>DiCintio</a:t>
            </a:r>
            <a:r>
              <a:rPr lang="en-US" dirty="0" smtClean="0"/>
              <a:t>-DeSalvo)</a:t>
            </a:r>
          </a:p>
          <a:p>
            <a:r>
              <a:rPr lang="en-US" dirty="0">
                <a:solidFill>
                  <a:srgbClr val="0000FF"/>
                </a:solidFill>
              </a:rPr>
              <a:t>Ways out of instability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problems are now possible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Large jump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8" b="25146"/>
          <a:stretch>
            <a:fillRect/>
          </a:stretch>
        </p:blipFill>
        <p:spPr bwMode="auto">
          <a:xfrm>
            <a:off x="4999038" y="4414433"/>
            <a:ext cx="4144962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9628" b="251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54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Seismic attenuators for LCGT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Please see Takahashi’s presentation</a:t>
            </a:r>
          </a:p>
          <a:p>
            <a:r>
              <a:rPr lang="en-US" dirty="0" smtClean="0"/>
              <a:t>Following TAMA-SAS successful tests, LCGT adopts the SAS technology.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All advances are merged into the LCGT-SAS design (</a:t>
            </a:r>
            <a:r>
              <a:rPr lang="en-US" dirty="0" err="1" smtClean="0">
                <a:solidFill>
                  <a:srgbClr val="FF0000"/>
                </a:solidFill>
              </a:rPr>
              <a:t>Sekiguchi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Takahashi-DeSalvo)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Magnetic damping of internal modes is introduced (</a:t>
            </a:r>
            <a:r>
              <a:rPr lang="en-US" dirty="0" err="1" smtClean="0">
                <a:solidFill>
                  <a:srgbClr val="0000FF"/>
                </a:solidFill>
              </a:rPr>
              <a:t>Sekiguchi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8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28" y="328023"/>
            <a:ext cx="699911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LCGT-SAS </a:t>
            </a:r>
            <a:br>
              <a:rPr lang="en-US" dirty="0"/>
            </a:br>
            <a:r>
              <a:rPr lang="en-US" dirty="0"/>
              <a:t>	Seismic Attenuation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889" y="1876078"/>
            <a:ext cx="3193287" cy="46997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is a </a:t>
            </a:r>
            <a:r>
              <a:rPr lang="en-US" dirty="0">
                <a:solidFill>
                  <a:srgbClr val="FF0000"/>
                </a:solidFill>
              </a:rPr>
              <a:t>modern,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simplified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improved</a:t>
            </a:r>
            <a:r>
              <a:rPr lang="en-US" dirty="0"/>
              <a:t> version of the Virgo </a:t>
            </a:r>
            <a:r>
              <a:rPr lang="en-US" dirty="0" err="1"/>
              <a:t>Superattenuators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expected </a:t>
            </a:r>
            <a:r>
              <a:rPr lang="en-US" dirty="0">
                <a:solidFill>
                  <a:srgbClr val="0000FF"/>
                </a:solidFill>
              </a:rPr>
              <a:t>to have same attenuation capabilities than Virgo </a:t>
            </a:r>
            <a:r>
              <a:rPr lang="en-US" dirty="0" smtClean="0">
                <a:solidFill>
                  <a:srgbClr val="FF0000"/>
                </a:solidFill>
              </a:rPr>
              <a:t>but at </a:t>
            </a:r>
            <a:r>
              <a:rPr lang="en-US" dirty="0">
                <a:solidFill>
                  <a:srgbClr val="FF0000"/>
                </a:solidFill>
              </a:rPr>
              <a:t>lower frequency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015577"/>
            <a:ext cx="1954235" cy="4842421"/>
          </a:xfrm>
          <a:prstGeom prst="rect">
            <a:avLst/>
          </a:prstGeom>
          <a:noFill/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776" r="30134"/>
          <a:stretch/>
        </p:blipFill>
        <p:spPr>
          <a:xfrm>
            <a:off x="1420394" y="138115"/>
            <a:ext cx="1571161" cy="658336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 descr="seism2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177" y="2130777"/>
            <a:ext cx="3123662" cy="459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182"/>
            <a:ext cx="8229600" cy="1143000"/>
          </a:xfrm>
        </p:spPr>
        <p:txBody>
          <a:bodyPr/>
          <a:lstStyle/>
          <a:p>
            <a:r>
              <a:rPr lang="en-US" dirty="0"/>
              <a:t>New idea, Magnetic </a:t>
            </a:r>
            <a:r>
              <a:rPr lang="en-US" dirty="0" smtClean="0"/>
              <a:t>damping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866"/>
            <a:ext cx="8229600" cy="4525963"/>
          </a:xfrm>
          <a:ln>
            <a:solidFill>
              <a:srgbClr val="000090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F</a:t>
            </a:r>
            <a:r>
              <a:rPr lang="en-US" sz="2800" dirty="0" smtClean="0"/>
              <a:t>irst filter dedicated to Eddy current damping of internal modes: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Good passive damping can be achieved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Great simplification ! ! !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 descr="ya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3197430"/>
            <a:ext cx="5077883" cy="3401133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9B16C4-A713-AA46-8640-B27DFBF4803D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400" y="2885552"/>
            <a:ext cx="760205" cy="3957330"/>
          </a:xfrm>
          <a:prstGeom prst="rect">
            <a:avLst/>
          </a:prstGeom>
        </p:spPr>
      </p:pic>
      <p:pic>
        <p:nvPicPr>
          <p:cNvPr id="10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772" y="2897494"/>
            <a:ext cx="759452" cy="3960506"/>
          </a:xfrm>
          <a:prstGeom prst="rect">
            <a:avLst/>
          </a:prstGeom>
        </p:spPr>
      </p:pic>
      <p:pic>
        <p:nvPicPr>
          <p:cNvPr id="11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224" y="2900670"/>
            <a:ext cx="747644" cy="39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2" y="150225"/>
            <a:ext cx="760652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LCGT Top Filter / Inverted Pendulum </a:t>
            </a:r>
            <a:r>
              <a:rPr lang="en-US" dirty="0" err="1" smtClean="0"/>
              <a:t>preattenuator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Prototyped, undergoing tests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 descr="2011_0522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2" y="2800226"/>
            <a:ext cx="4209662" cy="3157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565" y="3085918"/>
            <a:ext cx="3892294" cy="3464221"/>
          </a:xfrm>
          <a:prstGeom prst="rect">
            <a:avLst/>
          </a:prstGeom>
        </p:spPr>
      </p:pic>
      <p:pic>
        <p:nvPicPr>
          <p:cNvPr id="9" name="Content Placeholder 11" descr="side view.png"/>
          <p:cNvPicPr>
            <a:picLocks noChangeAspect="1"/>
          </p:cNvPicPr>
          <p:nvPr/>
        </p:nvPicPr>
        <p:blipFill>
          <a:blip r:embed="rId4"/>
          <a:srcRect l="-27026" r="-27026"/>
          <a:stretch>
            <a:fillRect/>
          </a:stretch>
        </p:blipFill>
        <p:spPr>
          <a:xfrm>
            <a:off x="6015479" y="1237576"/>
            <a:ext cx="3702445" cy="20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7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301575" cy="1143000"/>
          </a:xfrm>
        </p:spPr>
        <p:txBody>
          <a:bodyPr/>
          <a:lstStyle/>
          <a:p>
            <a:r>
              <a:rPr lang="en-US" dirty="0" smtClean="0"/>
              <a:t>LCGT standard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501574" cy="4525963"/>
          </a:xfrm>
        </p:spPr>
        <p:txBody>
          <a:bodyPr>
            <a:normAutofit/>
          </a:bodyPr>
          <a:lstStyle/>
          <a:p>
            <a:r>
              <a:rPr lang="en-US" dirty="0"/>
              <a:t>The LCGT SAS </a:t>
            </a:r>
            <a:r>
              <a:rPr lang="en-US" dirty="0" smtClean="0">
                <a:solidFill>
                  <a:srgbClr val="FF0000"/>
                </a:solidFill>
              </a:rPr>
              <a:t>standard filter </a:t>
            </a:r>
            <a:r>
              <a:rPr lang="en-US" dirty="0"/>
              <a:t>was successfully </a:t>
            </a:r>
            <a:r>
              <a:rPr lang="en-US" dirty="0" smtClean="0"/>
              <a:t>developed and tested in collaboration with Virgo NIKHEF </a:t>
            </a:r>
          </a:p>
        </p:txBody>
      </p:sp>
      <p:pic>
        <p:nvPicPr>
          <p:cNvPr id="5" name="Picture 4" descr=":::Picture 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498769" y="2785732"/>
            <a:ext cx="3062487" cy="361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4717744" y="2779023"/>
            <a:ext cx="2604112" cy="20281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9150293">
            <a:off x="5180507" y="314310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 cm diameter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37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11880" t="22292" r="8701" b="13920"/>
          <a:stretch>
            <a:fillRect/>
          </a:stretch>
        </p:blipFill>
        <p:spPr>
          <a:xfrm>
            <a:off x="6019800" y="944365"/>
            <a:ext cx="3045668" cy="18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6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LCGT SAS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025370" cy="148022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LCGT SAS design is finished and construction is well under </a:t>
            </a:r>
            <a:r>
              <a:rPr lang="en-US" dirty="0"/>
              <a:t>way </a:t>
            </a:r>
            <a:r>
              <a:rPr lang="en-US" dirty="0" smtClean="0"/>
              <a:t>at </a:t>
            </a:r>
            <a:r>
              <a:rPr lang="en-US" dirty="0" err="1" smtClean="0">
                <a:solidFill>
                  <a:srgbClr val="0000FF"/>
                </a:solidFill>
              </a:rPr>
              <a:t>Galli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&amp; </a:t>
            </a:r>
            <a:r>
              <a:rPr lang="en-US" dirty="0" err="1">
                <a:solidFill>
                  <a:srgbClr val="0000FF"/>
                </a:solidFill>
              </a:rPr>
              <a:t>Morelli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(Lucca, I</a:t>
            </a:r>
            <a:r>
              <a:rPr lang="en-US" dirty="0" smtClean="0"/>
              <a:t>)*</a:t>
            </a:r>
          </a:p>
          <a:p>
            <a:r>
              <a:rPr lang="en-US" dirty="0"/>
              <a:t>Expected time of delivery </a:t>
            </a:r>
            <a:r>
              <a:rPr lang="en-US" dirty="0" smtClean="0"/>
              <a:t>&lt;  March </a:t>
            </a:r>
            <a:r>
              <a:rPr lang="en-US" dirty="0"/>
              <a:t>2013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1880" t="22292" r="8701" b="13920"/>
          <a:stretch>
            <a:fillRect/>
          </a:stretch>
        </p:blipFill>
        <p:spPr>
          <a:xfrm>
            <a:off x="137317" y="3097498"/>
            <a:ext cx="4593413" cy="2766993"/>
          </a:xfrm>
          <a:prstGeom prst="rect">
            <a:avLst/>
          </a:prstGeom>
        </p:spPr>
      </p:pic>
      <p:pic>
        <p:nvPicPr>
          <p:cNvPr id="10" name="Picture 9" descr="2011_05220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40393"/>
            <a:ext cx="3765463" cy="28240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199" y="5864491"/>
            <a:ext cx="80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 </a:t>
            </a:r>
            <a:r>
              <a:rPr lang="en-US" dirty="0" err="1" smtClean="0">
                <a:solidFill>
                  <a:srgbClr val="0000FF"/>
                </a:solidFill>
              </a:rPr>
              <a:t>Galli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&amp; </a:t>
            </a:r>
            <a:r>
              <a:rPr lang="en-US" dirty="0" err="1" smtClean="0">
                <a:solidFill>
                  <a:srgbClr val="0000FF"/>
                </a:solidFill>
              </a:rPr>
              <a:t>Morelli</a:t>
            </a:r>
            <a:r>
              <a:rPr lang="en-US" dirty="0"/>
              <a:t>, specialized in this kind of precision </a:t>
            </a:r>
            <a:r>
              <a:rPr lang="en-US" dirty="0" smtClean="0"/>
              <a:t>mechanics,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built all  SAS attenuators</a:t>
            </a:r>
            <a:r>
              <a:rPr lang="en-US" dirty="0"/>
              <a:t>, starting with the Virgo </a:t>
            </a:r>
            <a:r>
              <a:rPr lang="en-US" dirty="0" err="1"/>
              <a:t>Superattenuators</a:t>
            </a:r>
            <a:r>
              <a:rPr lang="en-US" dirty="0"/>
              <a:t>, </a:t>
            </a:r>
            <a:r>
              <a:rPr lang="en-US" dirty="0" smtClean="0"/>
              <a:t>to LCGT</a:t>
            </a:r>
            <a:r>
              <a:rPr lang="en-US" dirty="0"/>
              <a:t>-</a:t>
            </a:r>
            <a:r>
              <a:rPr lang="en-US" dirty="0" smtClean="0"/>
              <a:t>SAS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3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Seismic attenuators for LCGT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64" y="1600200"/>
            <a:ext cx="5726735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Underground constraints forced the </a:t>
            </a:r>
            <a:r>
              <a:rPr lang="en-US" dirty="0" smtClean="0">
                <a:solidFill>
                  <a:srgbClr val="FF0000"/>
                </a:solidFill>
              </a:rPr>
              <a:t>concept of double tunnel </a:t>
            </a:r>
            <a:r>
              <a:rPr lang="en-US" dirty="0" smtClean="0"/>
              <a:t>construction (DeSalvo).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Large reduction of required rock removal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Better stability (less rock creep)</a:t>
            </a:r>
          </a:p>
          <a:p>
            <a:r>
              <a:rPr lang="en-US" dirty="0" smtClean="0"/>
              <a:t>Much longer suspension wires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762" y="0"/>
            <a:ext cx="4019238" cy="6858000"/>
          </a:xfrm>
          <a:prstGeom prst="rect">
            <a:avLst/>
          </a:prstGeom>
        </p:spPr>
      </p:pic>
      <p:pic>
        <p:nvPicPr>
          <p:cNvPr id="8" name="Picture 7" descr="Pictur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467" y="1955110"/>
            <a:ext cx="262372" cy="362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34467" y="5491511"/>
            <a:ext cx="1366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cryostat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6839" y="6014731"/>
            <a:ext cx="125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Ricci </a:t>
            </a:r>
          </a:p>
          <a:p>
            <a:r>
              <a:rPr lang="en-US" dirty="0"/>
              <a:t>a</a:t>
            </a:r>
            <a:r>
              <a:rPr lang="en-US" dirty="0" smtClean="0"/>
              <a:t>nd Kimura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3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beginning of Seismic attenuation for Gravitational Wave Detectors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 fontScale="92500"/>
          </a:bodyPr>
          <a:lstStyle/>
          <a:p>
            <a:r>
              <a:rPr lang="en-US" dirty="0"/>
              <a:t>S</a:t>
            </a:r>
            <a:r>
              <a:rPr lang="en-US" dirty="0" smtClean="0"/>
              <a:t>prings resonances are limited by the stretch length 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s</a:t>
            </a:r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ƒ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= 2 π √</a:t>
            </a:r>
            <a:r>
              <a:rPr lang="en-US" dirty="0" smtClean="0">
                <a:solidFill>
                  <a:srgbClr val="FF0000"/>
                </a:solidFill>
              </a:rPr>
              <a:t>g/</a:t>
            </a:r>
            <a:r>
              <a:rPr lang="en-US" dirty="0" err="1" smtClean="0">
                <a:solidFill>
                  <a:srgbClr val="FF0000"/>
                </a:solidFill>
              </a:rPr>
              <a:t>l</a:t>
            </a:r>
            <a:r>
              <a:rPr lang="en-US" baseline="-25000" dirty="0" err="1" smtClean="0">
                <a:solidFill>
                  <a:srgbClr val="FF0000"/>
                </a:solidFill>
              </a:rPr>
              <a:t>s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endParaRPr lang="en-US" baseline="-25000" dirty="0" smtClean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l</a:t>
            </a:r>
            <a:r>
              <a:rPr lang="en-US" baseline="-25000" dirty="0" err="1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 is limited by the spring’s overall length and by its fractional bending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The spring’s fractional bending is limited by the maximum material’s yield stress 	(&lt;&lt;1% strain).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4</a:t>
            </a:fld>
            <a:endParaRPr lang="en-US"/>
          </a:p>
        </p:txBody>
      </p:sp>
      <p:sp>
        <p:nvSpPr>
          <p:cNvPr id="7" name="Arc 6"/>
          <p:cNvSpPr/>
          <p:nvPr/>
        </p:nvSpPr>
        <p:spPr>
          <a:xfrm>
            <a:off x="4835554" y="1952887"/>
            <a:ext cx="3546446" cy="1455521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475414" y="1936069"/>
            <a:ext cx="220" cy="1205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278439" y="2911905"/>
            <a:ext cx="425574" cy="4965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942014" y="2925169"/>
            <a:ext cx="220" cy="6737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421682" y="3026547"/>
            <a:ext cx="41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</a:t>
            </a:r>
            <a:r>
              <a:rPr lang="en-US" baseline="-25000" dirty="0" err="1">
                <a:solidFill>
                  <a:srgbClr val="FF0000"/>
                </a:solidFill>
              </a:rPr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58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Seismic attenuators for LCGT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59955" cy="4525963"/>
          </a:xfrm>
        </p:spPr>
        <p:txBody>
          <a:bodyPr>
            <a:normAutofit/>
          </a:bodyPr>
          <a:lstStyle/>
          <a:p>
            <a:r>
              <a:rPr lang="en-US" dirty="0"/>
              <a:t>Horizontal resonant frequencies of wire pendulum are limited by wire length</a:t>
            </a:r>
          </a:p>
          <a:p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ƒ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 = 2 π √</a:t>
            </a:r>
            <a:r>
              <a:rPr lang="en-US" dirty="0">
                <a:solidFill>
                  <a:srgbClr val="FF0000"/>
                </a:solidFill>
              </a:rPr>
              <a:t>g/l</a:t>
            </a:r>
            <a:endParaRPr lang="en-US" baseline="-25000" dirty="0">
              <a:solidFill>
                <a:srgbClr val="FF0000"/>
              </a:solidFill>
            </a:endParaRPr>
          </a:p>
          <a:p>
            <a:r>
              <a:rPr lang="en-US" dirty="0" smtClean="0"/>
              <a:t>Longer wires </a:t>
            </a:r>
            <a:r>
              <a:rPr lang="en-US" dirty="0" smtClean="0">
                <a:solidFill>
                  <a:srgbClr val="0000FF"/>
                </a:solidFill>
              </a:rPr>
              <a:t>are not necessary for LCGT</a:t>
            </a:r>
            <a:r>
              <a:rPr lang="en-US" dirty="0" smtClean="0"/>
              <a:t>,  but </a:t>
            </a:r>
            <a:r>
              <a:rPr lang="en-US" dirty="0" smtClean="0">
                <a:solidFill>
                  <a:srgbClr val="FF0000"/>
                </a:solidFill>
              </a:rPr>
              <a:t>will be necessary for 3</a:t>
            </a:r>
            <a:r>
              <a:rPr lang="en-US" baseline="30000" dirty="0" smtClean="0">
                <a:solidFill>
                  <a:srgbClr val="FF0000"/>
                </a:solidFill>
              </a:rPr>
              <a:t>rd</a:t>
            </a:r>
            <a:r>
              <a:rPr lang="en-US" dirty="0" smtClean="0">
                <a:solidFill>
                  <a:srgbClr val="FF0000"/>
                </a:solidFill>
              </a:rPr>
              <a:t> generation </a:t>
            </a:r>
            <a:r>
              <a:rPr lang="en-US" dirty="0"/>
              <a:t>to move </a:t>
            </a:r>
            <a:r>
              <a:rPr lang="en-US" dirty="0" smtClean="0"/>
              <a:t>towards  </a:t>
            </a:r>
            <a:r>
              <a:rPr lang="en-US" dirty="0"/>
              <a:t>the 1Hz </a:t>
            </a:r>
            <a:r>
              <a:rPr lang="en-US" dirty="0" smtClean="0"/>
              <a:t>domain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762" y="0"/>
            <a:ext cx="4019238" cy="6858000"/>
          </a:xfrm>
          <a:prstGeom prst="rect">
            <a:avLst/>
          </a:prstGeom>
        </p:spPr>
      </p:pic>
      <p:pic>
        <p:nvPicPr>
          <p:cNvPr id="8" name="Picture 7" descr="Pictur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467" y="1955110"/>
            <a:ext cx="262372" cy="3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6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SAS </a:t>
            </a:r>
            <a:r>
              <a:rPr lang="en-US" dirty="0" smtClean="0"/>
              <a:t>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was developed in a relay development race with Italy, </a:t>
            </a:r>
            <a:r>
              <a:rPr lang="en-US" dirty="0"/>
              <a:t>US, Japan, Germany</a:t>
            </a:r>
            <a:r>
              <a:rPr lang="en-US" dirty="0" smtClean="0"/>
              <a:t>, Netherland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It provides a full set of seismic attenuation tools for GW observatories,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Seismic chains for main mirrors</a:t>
            </a:r>
          </a:p>
          <a:p>
            <a:pPr lvl="1"/>
            <a:r>
              <a:rPr lang="en-US" dirty="0" smtClean="0"/>
              <a:t>Optical benches for </a:t>
            </a:r>
            <a:r>
              <a:rPr lang="en-US" dirty="0" err="1" smtClean="0"/>
              <a:t>auxiliar</a:t>
            </a:r>
            <a:r>
              <a:rPr lang="en-US" dirty="0" smtClean="0"/>
              <a:t> optics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It developed and keeps developing to match the growing requirements of GW detectors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7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needed for 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Next generation GW detectors will </a:t>
            </a:r>
            <a:r>
              <a:rPr lang="en-US" sz="2800" dirty="0"/>
              <a:t>be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xylophones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to extend the sensitivity to lower frequency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Current techniques provide </a:t>
            </a:r>
            <a:r>
              <a:rPr lang="en-US" sz="2800" dirty="0">
                <a:solidFill>
                  <a:srgbClr val="0000FF"/>
                </a:solidFill>
              </a:rPr>
              <a:t>seismic </a:t>
            </a:r>
            <a:r>
              <a:rPr lang="en-US" sz="2800" dirty="0" smtClean="0">
                <a:solidFill>
                  <a:srgbClr val="0000FF"/>
                </a:solidFill>
              </a:rPr>
              <a:t>attenuation for next generation of GWD above 10 Hz.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New materials need to be developed to extend towards 1 Hz, and to produce vertical springs working below the </a:t>
            </a:r>
            <a:r>
              <a:rPr lang="en-US" sz="2800" dirty="0" err="1" smtClean="0">
                <a:solidFill>
                  <a:srgbClr val="FF0000"/>
                </a:solidFill>
              </a:rPr>
              <a:t>microseismic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peak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7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573"/>
            <a:ext cx="8229600" cy="1143000"/>
          </a:xfrm>
        </p:spPr>
        <p:txBody>
          <a:bodyPr/>
          <a:lstStyle/>
          <a:p>
            <a:r>
              <a:rPr lang="en-US" dirty="0" smtClean="0"/>
              <a:t>How far is Virgo</a:t>
            </a:r>
            <a:endParaRPr lang="en-US" dirty="0"/>
          </a:p>
        </p:txBody>
      </p:sp>
      <p:pic>
        <p:nvPicPr>
          <p:cNvPr id="7" name="Content Placeholder 6" descr="Screen shot 2011-10-04 at 7.14.16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" b="-1145"/>
          <a:stretch/>
        </p:blipFill>
        <p:spPr>
          <a:xfrm>
            <a:off x="457200" y="811319"/>
            <a:ext cx="8229600" cy="584679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5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2011</a:t>
            </a: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Elba GWADW 2011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83B65-F065-734D-B21B-E7B7F9F87F32}" type="slidenum">
              <a:rPr lang="en-US"/>
              <a:pPr/>
              <a:t>44</a:t>
            </a:fld>
            <a:endParaRPr lang="en-US"/>
          </a:p>
        </p:txBody>
      </p:sp>
      <p:pic>
        <p:nvPicPr>
          <p:cNvPr id="184324" name="Picture 4" descr="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8" y="981075"/>
            <a:ext cx="237172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5" name="AutoShape 5"/>
          <p:cNvSpPr>
            <a:spLocks noChangeArrowheads="1"/>
          </p:cNvSpPr>
          <p:nvPr/>
        </p:nvSpPr>
        <p:spPr bwMode="auto">
          <a:xfrm>
            <a:off x="179388" y="1052513"/>
            <a:ext cx="863600" cy="287337"/>
          </a:xfrm>
          <a:prstGeom prst="rightArrow">
            <a:avLst>
              <a:gd name="adj1" fmla="val 50000"/>
              <a:gd name="adj2" fmla="val 7513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26" name="AutoShape 6"/>
          <p:cNvSpPr>
            <a:spLocks noChangeArrowheads="1"/>
          </p:cNvSpPr>
          <p:nvPr/>
        </p:nvSpPr>
        <p:spPr bwMode="auto">
          <a:xfrm>
            <a:off x="1908175" y="6524625"/>
            <a:ext cx="792163" cy="333375"/>
          </a:xfrm>
          <a:prstGeom prst="rightArrow">
            <a:avLst>
              <a:gd name="adj1" fmla="val 50000"/>
              <a:gd name="adj2" fmla="val 59405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4350" name="Group 30"/>
          <p:cNvGrpSpPr>
            <a:grpSpLocks/>
          </p:cNvGrpSpPr>
          <p:nvPr/>
        </p:nvGrpSpPr>
        <p:grpSpPr bwMode="auto">
          <a:xfrm>
            <a:off x="3889765" y="775493"/>
            <a:ext cx="4564063" cy="5545138"/>
            <a:chOff x="2608" y="618"/>
            <a:chExt cx="2875" cy="3493"/>
          </a:xfrm>
        </p:grpSpPr>
        <p:grpSp>
          <p:nvGrpSpPr>
            <p:cNvPr id="184346" name="Group 26"/>
            <p:cNvGrpSpPr>
              <a:grpSpLocks/>
            </p:cNvGrpSpPr>
            <p:nvPr/>
          </p:nvGrpSpPr>
          <p:grpSpPr bwMode="auto">
            <a:xfrm>
              <a:off x="2608" y="618"/>
              <a:ext cx="2875" cy="3493"/>
              <a:chOff x="2381" y="572"/>
              <a:chExt cx="2875" cy="3493"/>
            </a:xfrm>
          </p:grpSpPr>
          <p:pic>
            <p:nvPicPr>
              <p:cNvPr id="184341" name="Picture 21" descr="SAperformance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381" y="572"/>
                <a:ext cx="2875" cy="34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grpSp>
            <p:nvGrpSpPr>
              <p:cNvPr id="184342" name="Group 22"/>
              <p:cNvGrpSpPr>
                <a:grpSpLocks/>
              </p:cNvGrpSpPr>
              <p:nvPr/>
            </p:nvGrpSpPr>
            <p:grpSpPr bwMode="auto">
              <a:xfrm>
                <a:off x="3379" y="1979"/>
                <a:ext cx="1330" cy="480"/>
                <a:chOff x="3552" y="1990"/>
                <a:chExt cx="1330" cy="480"/>
              </a:xfrm>
            </p:grpSpPr>
            <p:sp>
              <p:nvSpPr>
                <p:cNvPr id="184343" name="Line 23"/>
                <p:cNvSpPr>
                  <a:spLocks noChangeShapeType="1"/>
                </p:cNvSpPr>
                <p:nvPr/>
              </p:nvSpPr>
              <p:spPr bwMode="auto">
                <a:xfrm>
                  <a:off x="3922" y="1990"/>
                  <a:ext cx="960" cy="480"/>
                </a:xfrm>
                <a:prstGeom prst="line">
                  <a:avLst/>
                </a:prstGeom>
                <a:noFill/>
                <a:ln w="28575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344" name="Text Box 24"/>
                <p:cNvSpPr txBox="1">
                  <a:spLocks noChangeArrowheads="1"/>
                </p:cNvSpPr>
                <p:nvPr/>
              </p:nvSpPr>
              <p:spPr bwMode="auto">
                <a:xfrm rot="1530792">
                  <a:off x="3552" y="2044"/>
                  <a:ext cx="882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/>
                  <a:r>
                    <a:rPr lang="it-IT" sz="1600">
                      <a:solidFill>
                        <a:srgbClr val="00CC00"/>
                      </a:solidFill>
                      <a:latin typeface="Times New Roman" charset="0"/>
                    </a:rPr>
                    <a:t>Thermal Noise</a:t>
                  </a:r>
                  <a:endParaRPr lang="en-GB" sz="1600">
                    <a:solidFill>
                      <a:srgbClr val="00CC00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184345" name="AutoShape 25"/>
              <p:cNvSpPr>
                <a:spLocks noChangeArrowheads="1"/>
              </p:cNvSpPr>
              <p:nvPr/>
            </p:nvSpPr>
            <p:spPr bwMode="auto">
              <a:xfrm>
                <a:off x="4286" y="2296"/>
                <a:ext cx="90" cy="91"/>
              </a:xfrm>
              <a:prstGeom prst="flowChartMerg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348" name="Text Box 28"/>
            <p:cNvSpPr txBox="1">
              <a:spLocks noChangeArrowheads="1"/>
            </p:cNvSpPr>
            <p:nvPr/>
          </p:nvSpPr>
          <p:spPr bwMode="auto">
            <a:xfrm>
              <a:off x="3288" y="2568"/>
              <a:ext cx="816" cy="350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CC0000"/>
                  </a:solidFill>
                  <a:latin typeface="Comic Sans MS" charset="0"/>
                </a:rPr>
                <a:t>Measured Upper Limit</a:t>
              </a:r>
            </a:p>
          </p:txBody>
        </p:sp>
        <p:sp>
          <p:nvSpPr>
            <p:cNvPr id="184349" name="Line 29"/>
            <p:cNvSpPr>
              <a:spLocks noChangeShapeType="1"/>
            </p:cNvSpPr>
            <p:nvPr/>
          </p:nvSpPr>
          <p:spPr bwMode="auto">
            <a:xfrm flipV="1">
              <a:off x="4105" y="2432"/>
              <a:ext cx="408" cy="31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 descr="seism2.PNG"/>
          <p:cNvPicPr>
            <a:picLocks noChangeAspect="1"/>
          </p:cNvPicPr>
          <p:nvPr/>
        </p:nvPicPr>
        <p:blipFill>
          <a:blip r:embed="rId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29" y="1264443"/>
            <a:ext cx="3857349" cy="5668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788899"/>
            <a:ext cx="1577647" cy="61644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7277" y="68471"/>
            <a:ext cx="4071016" cy="93107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far will LCGT be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743304" y="5908247"/>
            <a:ext cx="11821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</a:t>
            </a:r>
            <a:endParaRPr lang="en-US" dirty="0" smtClean="0"/>
          </a:p>
          <a:p>
            <a:r>
              <a:rPr lang="en-US" dirty="0" smtClean="0"/>
              <a:t>F</a:t>
            </a:r>
            <a:r>
              <a:rPr lang="en-US" dirty="0"/>
              <a:t>. </a:t>
            </a:r>
            <a:r>
              <a:rPr lang="en-US" dirty="0" err="1"/>
              <a:t>Frasconi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963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needed for 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Longer wires already </a:t>
            </a:r>
            <a:r>
              <a:rPr lang="en-US" sz="2800" dirty="0" smtClean="0"/>
              <a:t>give LCGT a √2 frequency advantage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Even longer wires are possible but . . 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Magnetically softened </a:t>
            </a:r>
            <a:r>
              <a:rPr lang="en-US" sz="2800" dirty="0" err="1" smtClean="0">
                <a:solidFill>
                  <a:srgbClr val="FF0000"/>
                </a:solidFill>
              </a:rPr>
              <a:t>pendula</a:t>
            </a:r>
            <a:r>
              <a:rPr lang="en-US" sz="2800" dirty="0" smtClean="0">
                <a:solidFill>
                  <a:srgbClr val="FF0000"/>
                </a:solidFill>
              </a:rPr>
              <a:t> under study </a:t>
            </a:r>
          </a:p>
          <a:p>
            <a:pPr lvl="2"/>
            <a:r>
              <a:rPr lang="en-US" sz="2000" dirty="0" smtClean="0"/>
              <a:t>(</a:t>
            </a:r>
            <a:r>
              <a:rPr lang="en-US" sz="2000" dirty="0"/>
              <a:t>E</a:t>
            </a:r>
            <a:r>
              <a:rPr lang="en-US" sz="2000" dirty="0" smtClean="0"/>
              <a:t>ric </a:t>
            </a:r>
            <a:r>
              <a:rPr lang="en-US" sz="2000" dirty="0" err="1" smtClean="0"/>
              <a:t>Thrane</a:t>
            </a:r>
            <a:r>
              <a:rPr lang="en-US" sz="2000" dirty="0" smtClean="0"/>
              <a:t>, G1100981</a:t>
            </a:r>
            <a:r>
              <a:rPr lang="en-US" sz="2000" b="1" dirty="0" smtClean="0"/>
              <a:t> </a:t>
            </a:r>
            <a:r>
              <a:rPr lang="en-US" sz="2000" dirty="0" smtClean="0"/>
              <a:t>poster LSC Gainesville)</a:t>
            </a:r>
            <a:endParaRPr lang="en-US" sz="2000" dirty="0" smtClean="0"/>
          </a:p>
          <a:p>
            <a:r>
              <a:rPr lang="en-US" sz="2800" dirty="0" smtClean="0">
                <a:solidFill>
                  <a:srgbClr val="FF0000"/>
                </a:solidFill>
              </a:rPr>
              <a:t>Lower resonant frequencies for vertical also needed</a:t>
            </a:r>
          </a:p>
          <a:p>
            <a:r>
              <a:rPr lang="en-US" sz="2800" dirty="0" smtClean="0"/>
              <a:t>Glassy </a:t>
            </a:r>
            <a:r>
              <a:rPr lang="en-US" sz="2800" dirty="0" smtClean="0"/>
              <a:t>metals and other options are promising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Cryogenic vertical springs will be </a:t>
            </a:r>
            <a:r>
              <a:rPr lang="en-US" sz="2800" dirty="0" smtClean="0">
                <a:solidFill>
                  <a:srgbClr val="0000FF"/>
                </a:solidFill>
              </a:rPr>
              <a:t>needed for thermal noise </a:t>
            </a:r>
            <a:r>
              <a:rPr lang="en-US" sz="2800" dirty="0" smtClean="0">
                <a:solidFill>
                  <a:srgbClr val="0000FF"/>
                </a:solidFill>
              </a:rPr>
              <a:t>in the </a:t>
            </a:r>
            <a:r>
              <a:rPr lang="en-US" sz="2800" dirty="0" smtClean="0">
                <a:solidFill>
                  <a:srgbClr val="0000FF"/>
                </a:solidFill>
              </a:rPr>
              <a:t>low frequency unit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6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beginning of Seismic attenuation for Gravitational Wave Detectors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696"/>
            <a:ext cx="3889914" cy="39934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</a:t>
            </a:r>
            <a:r>
              <a:rPr lang="en-US" dirty="0" smtClean="0"/>
              <a:t>prings resonance frequencies are practically limited to~ 1Hz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Seismic attenuation starts at the resonant frequency, </a:t>
            </a:r>
            <a:r>
              <a:rPr lang="en-US" dirty="0" smtClean="0">
                <a:solidFill>
                  <a:srgbClr val="FF0000"/>
                </a:solidFill>
              </a:rPr>
              <a:t>increasing as 1/f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12" y="2496658"/>
            <a:ext cx="41910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62" y="1469545"/>
            <a:ext cx="2624137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596612" y="4209570"/>
            <a:ext cx="1981200" cy="15541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5970000"/>
            <a:ext cx="9080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55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beginning of Seismic attenuation for Gravitational Wave Observatories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Interferometric GW detectors can reach sensitivity at much lower frequencies 	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~10Hz in present and advanced interferometers 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Virgo, a-LIGO, b-LCGT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&lt;10Hz, moving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towards 1Hz in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underground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interferometers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-LCGT,  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0081" y="3150714"/>
            <a:ext cx="4827384" cy="300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571833" y="6116492"/>
            <a:ext cx="2781592" cy="20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US" sz="1300" i="1" dirty="0" err="1"/>
              <a:t>Harald</a:t>
            </a:r>
            <a:r>
              <a:rPr lang="en-US" sz="1300" i="1" dirty="0"/>
              <a:t> </a:t>
            </a:r>
            <a:r>
              <a:rPr lang="en-US" sz="1300" i="1" dirty="0" err="1"/>
              <a:t>Lück</a:t>
            </a:r>
            <a:r>
              <a:rPr lang="en-US" sz="1300" i="1" dirty="0"/>
              <a:t> for the European Gravitational-Wave Community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None/>
            </a:pPr>
            <a:endParaRPr lang="en-US" sz="1300" i="1" dirty="0"/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None/>
            </a:pPr>
            <a:endParaRPr lang="en-US" sz="1300" b="1" dirty="0"/>
          </a:p>
        </p:txBody>
      </p:sp>
    </p:spTree>
    <p:extLst>
      <p:ext uri="{BB962C8B-B14F-4D97-AF65-F5344CB8AC3E}">
        <p14:creationId xmlns:p14="http://schemas.microsoft.com/office/powerpoint/2010/main" val="118698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beginning of Seismic attenuation for Gravitational Wave Observatories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4140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Lower resonant frequency springs were necessary </a:t>
            </a:r>
            <a:r>
              <a:rPr lang="en-US" dirty="0" smtClean="0"/>
              <a:t>for the </a:t>
            </a:r>
            <a:r>
              <a:rPr lang="en-US" dirty="0" err="1" smtClean="0"/>
              <a:t>superattenuators</a:t>
            </a:r>
            <a:r>
              <a:rPr lang="en-US" dirty="0" smtClean="0"/>
              <a:t> of GW interferometric Observatories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Helium filled bellow springs were invented (</a:t>
            </a:r>
            <a:r>
              <a:rPr lang="en-US" dirty="0" err="1" smtClean="0">
                <a:solidFill>
                  <a:srgbClr val="0000FF"/>
                </a:solidFill>
              </a:rPr>
              <a:t>Giazotto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dirty="0" smtClean="0"/>
              <a:t>Extremely </a:t>
            </a:r>
            <a:r>
              <a:rPr lang="en-US" dirty="0" err="1" smtClean="0"/>
              <a:t>performant</a:t>
            </a:r>
            <a:r>
              <a:rPr lang="en-US" dirty="0" smtClean="0"/>
              <a:t>, but quite thermally unstable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Proved the concept of the </a:t>
            </a:r>
            <a:r>
              <a:rPr lang="en-US" dirty="0" err="1" smtClean="0">
                <a:solidFill>
                  <a:srgbClr val="FF0000"/>
                </a:solidFill>
              </a:rPr>
              <a:t>superattenuator</a:t>
            </a:r>
            <a:r>
              <a:rPr lang="en-US" dirty="0" smtClean="0">
                <a:solidFill>
                  <a:srgbClr val="FF0000"/>
                </a:solidFill>
              </a:rPr>
              <a:t> chain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Super-attenuatore Virg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4391"/>
          <a:stretch/>
        </p:blipFill>
        <p:spPr>
          <a:xfrm>
            <a:off x="6442709" y="1600199"/>
            <a:ext cx="2701292" cy="5257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1111" y="5802997"/>
            <a:ext cx="1952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exposed in</a:t>
            </a:r>
          </a:p>
          <a:p>
            <a:r>
              <a:rPr lang="en-US" dirty="0" smtClean="0"/>
              <a:t>The Virgo-EGO hall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2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20" y="274638"/>
            <a:ext cx="749877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Modern Seismic attenuators </a:t>
            </a:r>
            <a:br>
              <a:rPr lang="en-US" sz="3600" dirty="0" smtClean="0"/>
            </a:br>
            <a:r>
              <a:rPr lang="en-US" sz="3600" dirty="0" smtClean="0"/>
              <a:t>cantilever springs with anti-springs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919" y="1600200"/>
            <a:ext cx="4459761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 solve the thermal instability </a:t>
            </a:r>
            <a:r>
              <a:rPr lang="en-US" dirty="0" err="1" smtClean="0"/>
              <a:t>Giazotto</a:t>
            </a:r>
            <a:r>
              <a:rPr lang="en-US" dirty="0" smtClean="0"/>
              <a:t> invents the filters with </a:t>
            </a:r>
            <a:r>
              <a:rPr lang="en-US" dirty="0" smtClean="0">
                <a:solidFill>
                  <a:srgbClr val="FF0000"/>
                </a:solidFill>
              </a:rPr>
              <a:t>cantilever blades </a:t>
            </a:r>
            <a:r>
              <a:rPr lang="en-US" dirty="0" smtClean="0"/>
              <a:t>  and </a:t>
            </a:r>
            <a:r>
              <a:rPr lang="en-US" dirty="0" smtClean="0">
                <a:solidFill>
                  <a:srgbClr val="0000FF"/>
                </a:solidFill>
              </a:rPr>
              <a:t>magnetic anti springs</a:t>
            </a:r>
            <a:r>
              <a:rPr lang="en-US" dirty="0" smtClean="0"/>
              <a:t>.</a:t>
            </a:r>
          </a:p>
          <a:p>
            <a:r>
              <a:rPr lang="en-US" dirty="0" smtClean="0"/>
              <a:t>Attenuation performance approaching that of 	He bellow filter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Screen shot 2011-10-01 at 1.44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15" y="3020443"/>
            <a:ext cx="4457852" cy="3701032"/>
          </a:xfrm>
          <a:prstGeom prst="rect">
            <a:avLst/>
          </a:prstGeom>
        </p:spPr>
      </p:pic>
      <p:pic>
        <p:nvPicPr>
          <p:cNvPr id="8" name="Picture 7" descr="Screen shot 2011-10-01 at 1.44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61" y="1600199"/>
            <a:ext cx="3250866" cy="182493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3759200" y="2353733"/>
            <a:ext cx="1998133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59200" y="3268133"/>
            <a:ext cx="2260600" cy="23029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02667" y="3725333"/>
            <a:ext cx="1354666" cy="2709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60657" y="1899189"/>
            <a:ext cx="76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2.5 Hz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5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743" y="274638"/>
            <a:ext cx="3940598" cy="11430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Superattenuator</a:t>
            </a:r>
            <a:r>
              <a:rPr lang="en-US" sz="3600" dirty="0" smtClean="0"/>
              <a:t> problems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64" y="1600199"/>
            <a:ext cx="4281989" cy="51212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>
                <a:solidFill>
                  <a:srgbClr val="0000FF"/>
                </a:solidFill>
              </a:rPr>
              <a:t>stress in the blades produce unacceptable creep in standard spring </a:t>
            </a:r>
            <a:r>
              <a:rPr lang="en-US" dirty="0" smtClean="0">
                <a:solidFill>
                  <a:srgbClr val="0000FF"/>
                </a:solidFill>
              </a:rPr>
              <a:t>steel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Creep makes that cantilever </a:t>
            </a:r>
            <a:r>
              <a:rPr lang="en-US" dirty="0">
                <a:solidFill>
                  <a:srgbClr val="FF0000"/>
                </a:solidFill>
              </a:rPr>
              <a:t>blades </a:t>
            </a:r>
            <a:r>
              <a:rPr lang="en-US" dirty="0" smtClean="0">
                <a:solidFill>
                  <a:srgbClr val="FF0000"/>
                </a:solidFill>
              </a:rPr>
              <a:t>were </a:t>
            </a:r>
            <a:r>
              <a:rPr lang="en-US" dirty="0">
                <a:solidFill>
                  <a:srgbClr val="FF0000"/>
                </a:solidFill>
              </a:rPr>
              <a:t>not a feasible </a:t>
            </a:r>
            <a:r>
              <a:rPr lang="en-US" dirty="0" smtClean="0">
                <a:solidFill>
                  <a:srgbClr val="FF0000"/>
                </a:solidFill>
              </a:rPr>
              <a:t>alternative to Helium Bellows</a:t>
            </a:r>
          </a:p>
          <a:p>
            <a:r>
              <a:rPr lang="en-US" dirty="0"/>
              <a:t>The creep problem is solved by the introduction of </a:t>
            </a:r>
            <a:r>
              <a:rPr lang="en-US" dirty="0" err="1"/>
              <a:t>Maraging</a:t>
            </a:r>
            <a:r>
              <a:rPr lang="en-US" dirty="0"/>
              <a:t> steel			 (</a:t>
            </a:r>
            <a:r>
              <a:rPr lang="en-US" dirty="0" err="1"/>
              <a:t>Valentini</a:t>
            </a:r>
            <a:r>
              <a:rPr lang="en-US" dirty="0"/>
              <a:t>-DeSalvo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Maraging</a:t>
            </a:r>
            <a:r>
              <a:rPr lang="en-US" dirty="0" smtClean="0">
                <a:solidFill>
                  <a:srgbClr val="FF0000"/>
                </a:solidFill>
              </a:rPr>
              <a:t> is now ubiquitous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Oct.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JGW-G1100623    EGO-ICRR Meeting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6C4-A713-AA46-8640-B27DFBF4803D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Screen shot 2011-10-01 at 1.55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20" y="274638"/>
            <a:ext cx="4715479" cy="3307026"/>
          </a:xfrm>
          <a:prstGeom prst="rect">
            <a:avLst/>
          </a:prstGeom>
        </p:spPr>
      </p:pic>
      <p:pic>
        <p:nvPicPr>
          <p:cNvPr id="8" name="Picture 7" descr="Screen shot 2011-10-01 at 1.57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20" y="3386264"/>
            <a:ext cx="4715479" cy="347173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102894" y="2035015"/>
            <a:ext cx="2100291" cy="24420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66193" y="301697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663298" y="5600361"/>
            <a:ext cx="1158043" cy="1139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80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5129</TotalTime>
  <Words>1991</Words>
  <Application>Microsoft Macintosh PowerPoint</Application>
  <PresentationFormat>On-screen Show (4:3)</PresentationFormat>
  <Paragraphs>371</Paragraphs>
  <Slides>45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Document</vt:lpstr>
      <vt:lpstr>Seismic attenuation: from resonant bars to to ET,  through Virgo, TAMA and LCGT </vt:lpstr>
      <vt:lpstr>The beginning of Seismic attenuation for Gravitational Wave Detectors</vt:lpstr>
      <vt:lpstr>The beginning of Seismic attenuation for Gravitational Wave Detectors</vt:lpstr>
      <vt:lpstr>The beginning of Seismic attenuation for Gravitational Wave Detectors</vt:lpstr>
      <vt:lpstr>The beginning of Seismic attenuation for Gravitational Wave Detectors</vt:lpstr>
      <vt:lpstr>The beginning of Seismic attenuation for Gravitational Wave Observatories</vt:lpstr>
      <vt:lpstr>The beginning of Seismic attenuation for Gravitational Wave Observatories</vt:lpstr>
      <vt:lpstr>Modern Seismic attenuators  cantilever springs with anti-springs</vt:lpstr>
      <vt:lpstr>Superattenuator problems</vt:lpstr>
      <vt:lpstr>Superattenuator problems</vt:lpstr>
      <vt:lpstr>Superattenuator problems</vt:lpstr>
      <vt:lpstr>Superattenuator problems</vt:lpstr>
      <vt:lpstr>The other Superattenuator components</vt:lpstr>
      <vt:lpstr>The other Superattenuator components</vt:lpstr>
      <vt:lpstr>Superattenuator success</vt:lpstr>
      <vt:lpstr>Superattenuator success</vt:lpstr>
      <vt:lpstr>Superattenuator drawbacks</vt:lpstr>
      <vt:lpstr>Superattenuator successors:  GAS filters</vt:lpstr>
      <vt:lpstr>GAS spring demonstration</vt:lpstr>
      <vt:lpstr>GAS filter characterization</vt:lpstr>
      <vt:lpstr>Superattenuator successors:  GAS filters</vt:lpstr>
      <vt:lpstr>GAS filters problems</vt:lpstr>
      <vt:lpstr>TAMA SAS</vt:lpstr>
      <vt:lpstr>TAMA SAS</vt:lpstr>
      <vt:lpstr>TAMA Inverted pendulum testing</vt:lpstr>
      <vt:lpstr>Problems with TAMA SAS</vt:lpstr>
      <vt:lpstr>Improvements after TAMA</vt:lpstr>
      <vt:lpstr>GAS improvements: EMAS</vt:lpstr>
      <vt:lpstr>GAS improvements: magic wands</vt:lpstr>
      <vt:lpstr>HAM SAS developments</vt:lpstr>
      <vt:lpstr>HAM SAS developments</vt:lpstr>
      <vt:lpstr>Mechanical noise in metals</vt:lpstr>
      <vt:lpstr>Seismic attenuators for LCGT</vt:lpstr>
      <vt:lpstr>The LCGT-SAS   Seismic Attenuation System</vt:lpstr>
      <vt:lpstr>New idea, Magnetic damping</vt:lpstr>
      <vt:lpstr>LCGT Top Filter / Inverted Pendulum preattenuator</vt:lpstr>
      <vt:lpstr>LCGT standard filter</vt:lpstr>
      <vt:lpstr>LCGT SAS status</vt:lpstr>
      <vt:lpstr>Seismic attenuators for LCGT</vt:lpstr>
      <vt:lpstr>Seismic attenuators for LCGT</vt:lpstr>
      <vt:lpstr>SAS technology</vt:lpstr>
      <vt:lpstr>What’s needed for ET?</vt:lpstr>
      <vt:lpstr>How far is Virgo</vt:lpstr>
      <vt:lpstr>How far will LCGT be</vt:lpstr>
      <vt:lpstr>What’s needed for ET?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Riccardo DeSalvo User</dc:creator>
  <cp:lastModifiedBy>Riccardo DeSalvo User</cp:lastModifiedBy>
  <cp:revision>154</cp:revision>
  <dcterms:created xsi:type="dcterms:W3CDTF">2011-03-16T15:23:45Z</dcterms:created>
  <dcterms:modified xsi:type="dcterms:W3CDTF">2011-10-04T02:02:49Z</dcterms:modified>
</cp:coreProperties>
</file>