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notesMasterIdLst>
    <p:notesMasterId r:id="rId37"/>
  </p:notesMasterIdLst>
  <p:handoutMasterIdLst>
    <p:handoutMasterId r:id="rId38"/>
  </p:handoutMasterIdLst>
  <p:sldIdLst>
    <p:sldId id="256" r:id="rId2"/>
    <p:sldId id="294" r:id="rId3"/>
    <p:sldId id="263" r:id="rId4"/>
    <p:sldId id="287" r:id="rId5"/>
    <p:sldId id="278" r:id="rId6"/>
    <p:sldId id="288" r:id="rId7"/>
    <p:sldId id="282" r:id="rId8"/>
    <p:sldId id="297" r:id="rId9"/>
    <p:sldId id="261" r:id="rId10"/>
    <p:sldId id="264" r:id="rId11"/>
    <p:sldId id="289" r:id="rId12"/>
    <p:sldId id="298" r:id="rId13"/>
    <p:sldId id="265" r:id="rId14"/>
    <p:sldId id="279" r:id="rId15"/>
    <p:sldId id="283" r:id="rId16"/>
    <p:sldId id="284" r:id="rId17"/>
    <p:sldId id="299" r:id="rId18"/>
    <p:sldId id="280" r:id="rId19"/>
    <p:sldId id="300" r:id="rId20"/>
    <p:sldId id="273" r:id="rId21"/>
    <p:sldId id="266" r:id="rId22"/>
    <p:sldId id="269" r:id="rId23"/>
    <p:sldId id="290" r:id="rId24"/>
    <p:sldId id="296" r:id="rId25"/>
    <p:sldId id="258" r:id="rId26"/>
    <p:sldId id="267" r:id="rId27"/>
    <p:sldId id="293" r:id="rId28"/>
    <p:sldId id="291" r:id="rId29"/>
    <p:sldId id="257" r:id="rId30"/>
    <p:sldId id="259" r:id="rId31"/>
    <p:sldId id="277" r:id="rId32"/>
    <p:sldId id="292" r:id="rId33"/>
    <p:sldId id="276" r:id="rId34"/>
    <p:sldId id="274" r:id="rId35"/>
    <p:sldId id="295" r:id="rId3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FFF"/>
    <a:srgbClr val="FF0CC0"/>
    <a:srgbClr val="FF5798"/>
    <a:srgbClr val="17C911"/>
    <a:srgbClr val="5DE516"/>
    <a:srgbClr val="27D950"/>
    <a:srgbClr val="2C64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中間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濃色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濃色 2 - アクセント 3/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テーマ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テーマ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22" autoAdjust="0"/>
    <p:restoredTop sz="94237" autoAdjust="0"/>
  </p:normalViewPr>
  <p:slideViewPr>
    <p:cSldViewPr snapToGrid="0" snapToObjects="1">
      <p:cViewPr varScale="1">
        <p:scale>
          <a:sx n="96" d="100"/>
          <a:sy n="96" d="100"/>
        </p:scale>
        <p:origin x="-952" y="-112"/>
      </p:cViewPr>
      <p:guideLst>
        <p:guide orient="horz" pos="2160"/>
        <p:guide pos="2880"/>
      </p:guideLst>
    </p:cSldViewPr>
  </p:slideViewPr>
  <p:outlineViewPr>
    <p:cViewPr>
      <p:scale>
        <a:sx n="33" d="100"/>
        <a:sy n="33" d="100"/>
      </p:scale>
      <p:origin x="0" y="3264"/>
    </p:cViewPr>
  </p:outlin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135623-CA20-FA40-BF26-DF9C8F7DA23E}" type="datetime1">
              <a:rPr kumimoji="1" lang="ja-JP" altLang="en-US" smtClean="0"/>
              <a:t>11/09/22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5ECB70-A9D7-2A41-84A1-B10C81C7BBAB}" type="slidenum">
              <a:rPr kumimoji="1" lang="ja-JP" altLang="en-US" smtClean="0"/>
              <a:t>‹#›</a:t>
            </a:fld>
            <a:endParaRPr kumimoji="1" lang="ja-JP" altLang="en-US"/>
          </a:p>
        </p:txBody>
      </p:sp>
    </p:spTree>
    <p:extLst>
      <p:ext uri="{BB962C8B-B14F-4D97-AF65-F5344CB8AC3E}">
        <p14:creationId xmlns:p14="http://schemas.microsoft.com/office/powerpoint/2010/main" val="29757985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67AB3A-0E51-5844-986B-ACDF478F079F}" type="datetime1">
              <a:rPr kumimoji="1" lang="ja-JP" altLang="en-US" smtClean="0"/>
              <a:t>11/09/22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F4DCD-0752-F24E-95E5-534E8623477A}" type="slidenum">
              <a:rPr kumimoji="1" lang="ja-JP" altLang="en-US" smtClean="0"/>
              <a:t>‹#›</a:t>
            </a:fld>
            <a:endParaRPr kumimoji="1" lang="ja-JP" altLang="en-US"/>
          </a:p>
        </p:txBody>
      </p:sp>
    </p:spTree>
    <p:extLst>
      <p:ext uri="{BB962C8B-B14F-4D97-AF65-F5344CB8AC3E}">
        <p14:creationId xmlns:p14="http://schemas.microsoft.com/office/powerpoint/2010/main" val="13762091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EF4DCD-0752-F24E-95E5-534E8623477A}" type="slidenum">
              <a:rPr kumimoji="1" lang="ja-JP" altLang="en-US" smtClean="0"/>
              <a:t>1</a:t>
            </a:fld>
            <a:endParaRPr kumimoji="1" lang="ja-JP" altLang="en-US"/>
          </a:p>
        </p:txBody>
      </p:sp>
    </p:spTree>
    <p:extLst>
      <p:ext uri="{BB962C8B-B14F-4D97-AF65-F5344CB8AC3E}">
        <p14:creationId xmlns:p14="http://schemas.microsoft.com/office/powerpoint/2010/main" val="1828030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63C9077-3423-6C40-BAAE-C4137F33C329}" type="datetime1">
              <a:rPr kumimoji="1" lang="ja-JP" altLang="en-US" smtClean="0"/>
              <a:t>11/09/22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20FCD08-2C27-8E45-B11B-4628A4491F86}" type="datetime1">
              <a:rPr kumimoji="1" lang="ja-JP" altLang="en-US" smtClean="0"/>
              <a:t>11/09/22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97C4B16-3E97-5D49-90EB-A26ADAD06A77}" type="datetime1">
              <a:rPr kumimoji="1" lang="ja-JP" altLang="en-US" smtClean="0"/>
              <a:t>11/09/22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5AAB2EB3-829F-7940-887E-8C10C02626C2}" type="datetime1">
              <a:rPr kumimoji="1" lang="ja-JP" altLang="en-US" smtClean="0"/>
              <a:t>11/09/22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CBE96CA-5102-0844-8926-7F311BBB8A87}" type="datetime1">
              <a:rPr kumimoji="1" lang="ja-JP" altLang="en-US" smtClean="0"/>
              <a:t>11/09/22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F720176-2D81-C847-BC4F-4614D93C13CD}" type="datetime1">
              <a:rPr kumimoji="1" lang="ja-JP" altLang="en-US" smtClean="0"/>
              <a:t>11/09/22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5E06D0-9B81-624C-9177-9B6154B10933}" type="datetime1">
              <a:rPr kumimoji="1" lang="ja-JP" altLang="en-US" smtClean="0"/>
              <a:t>11/09/22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1E779F92-9903-9547-95D6-C3804C807CCA}" type="datetime1">
              <a:rPr kumimoji="1" lang="ja-JP" altLang="en-US" smtClean="0"/>
              <a:t>11/09/22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EE592-7CBD-4946-A707-C0CB95CC6925}" type="datetime1">
              <a:rPr kumimoji="1" lang="ja-JP" altLang="en-US" smtClean="0"/>
              <a:t>11/09/22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70CE204-8470-1C4A-B0CC-25923DE110E9}" type="datetime1">
              <a:rPr kumimoji="1" lang="ja-JP" altLang="en-US" smtClean="0"/>
              <a:t>11/09/22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E80AD1-6F32-D54B-AFEE-92359D7EC063}" type="datetime1">
              <a:rPr kumimoji="1" lang="ja-JP" altLang="en-US" smtClean="0"/>
              <a:t>11/09/22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54DFD03-F07E-B442-B1BC-51FA2FA52898}" type="datetime1">
              <a:rPr kumimoji="1" lang="ja-JP" altLang="en-US" smtClean="0"/>
              <a:t>11/09/22</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C0C097A-C1D5-534C-9548-92DAEB5CBB9E}"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 Id="rId3" Type="http://schemas.openxmlformats.org/officeDocument/2006/relationships/image" Target="../media/image2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28055"/>
            <a:ext cx="7772400" cy="2861134"/>
          </a:xfrm>
        </p:spPr>
        <p:txBody>
          <a:bodyPr>
            <a:normAutofit/>
          </a:bodyPr>
          <a:lstStyle/>
          <a:p>
            <a:pPr algn="ctr"/>
            <a:r>
              <a:rPr kumimoji="1" lang="ja-JP" altLang="en-US" sz="6000" dirty="0" smtClean="0"/>
              <a:t>重力波望遠鏡における</a:t>
            </a:r>
            <a:r>
              <a:rPr kumimoji="1" lang="en-US" altLang="ja-JP" sz="6000" dirty="0" smtClean="0"/>
              <a:t/>
            </a:r>
            <a:br>
              <a:rPr kumimoji="1" lang="en-US" altLang="ja-JP" sz="6000" dirty="0" smtClean="0"/>
            </a:br>
            <a:r>
              <a:rPr kumimoji="1" lang="ja-JP" altLang="en-US" sz="6000" dirty="0" smtClean="0"/>
              <a:t>狭帯域雑音の</a:t>
            </a:r>
            <a:r>
              <a:rPr kumimoji="1" lang="en-US" altLang="ja-JP" sz="6000" dirty="0" smtClean="0"/>
              <a:t/>
            </a:r>
            <a:br>
              <a:rPr kumimoji="1" lang="en-US" altLang="ja-JP" sz="6000" dirty="0" smtClean="0"/>
            </a:br>
            <a:r>
              <a:rPr lang="ja-JP" altLang="en-US" sz="6000" dirty="0" smtClean="0"/>
              <a:t>高効率除去法の提案</a:t>
            </a:r>
            <a:endParaRPr kumimoji="1" lang="ja-JP" altLang="en-US" sz="6000" dirty="0"/>
          </a:p>
        </p:txBody>
      </p:sp>
      <p:sp>
        <p:nvSpPr>
          <p:cNvPr id="3" name="サブタイトル 2"/>
          <p:cNvSpPr>
            <a:spLocks noGrp="1"/>
          </p:cNvSpPr>
          <p:nvPr>
            <p:ph type="subTitle" idx="1"/>
          </p:nvPr>
        </p:nvSpPr>
        <p:spPr>
          <a:xfrm>
            <a:off x="685800" y="4011812"/>
            <a:ext cx="7772400" cy="2324553"/>
          </a:xfrm>
        </p:spPr>
        <p:txBody>
          <a:bodyPr>
            <a:noAutofit/>
          </a:bodyPr>
          <a:lstStyle/>
          <a:p>
            <a:pPr algn="ctr"/>
            <a:r>
              <a:rPr lang="ja-JP" altLang="en-US" sz="2800" dirty="0" smtClean="0">
                <a:solidFill>
                  <a:schemeClr val="tx1"/>
                </a:solidFill>
              </a:rPr>
              <a:t>総合研究大学院大学</a:t>
            </a:r>
            <a:r>
              <a:rPr lang="en-US" altLang="ja-JP" sz="2800" dirty="0">
                <a:solidFill>
                  <a:schemeClr val="tx1"/>
                </a:solidFill>
              </a:rPr>
              <a:t> </a:t>
            </a:r>
            <a:r>
              <a:rPr kumimoji="1" lang="ja-JP" altLang="en-US" sz="2800" dirty="0" smtClean="0">
                <a:solidFill>
                  <a:schemeClr val="tx1"/>
                </a:solidFill>
              </a:rPr>
              <a:t>天文科学専攻</a:t>
            </a:r>
            <a:endParaRPr kumimoji="1" lang="en-US" altLang="ja-JP" sz="2800" dirty="0" smtClean="0">
              <a:solidFill>
                <a:schemeClr val="tx1"/>
              </a:solidFill>
            </a:endParaRPr>
          </a:p>
          <a:p>
            <a:pPr algn="ctr"/>
            <a:r>
              <a:rPr kumimoji="1" lang="en-US" altLang="ja-JP" sz="2800" dirty="0" smtClean="0">
                <a:solidFill>
                  <a:schemeClr val="tx1"/>
                </a:solidFill>
              </a:rPr>
              <a:t>M1</a:t>
            </a:r>
            <a:r>
              <a:rPr lang="en-US" altLang="ja-JP" sz="2800" dirty="0">
                <a:solidFill>
                  <a:schemeClr val="tx1"/>
                </a:solidFill>
              </a:rPr>
              <a:t> </a:t>
            </a:r>
            <a:r>
              <a:rPr lang="ja-JP" altLang="en-US" sz="2800" dirty="0" smtClean="0">
                <a:solidFill>
                  <a:schemeClr val="tx1"/>
                </a:solidFill>
              </a:rPr>
              <a:t>橋詰克也</a:t>
            </a:r>
            <a:endParaRPr lang="en-US" altLang="ja-JP" sz="2800" dirty="0" smtClean="0">
              <a:solidFill>
                <a:schemeClr val="tx1"/>
              </a:solidFill>
            </a:endParaRPr>
          </a:p>
          <a:p>
            <a:pPr algn="ctr"/>
            <a:endParaRPr lang="en-US" altLang="ja-JP" sz="1600" dirty="0">
              <a:solidFill>
                <a:schemeClr val="tx1"/>
              </a:solidFill>
            </a:endParaRPr>
          </a:p>
          <a:p>
            <a:pPr lvl="2"/>
            <a:r>
              <a:rPr lang="en-US" altLang="en-US" sz="2200" dirty="0" smtClean="0">
                <a:solidFill>
                  <a:schemeClr val="tx1"/>
                </a:solidFill>
              </a:rPr>
              <a:t>端山</a:t>
            </a:r>
            <a:r>
              <a:rPr lang="ja-JP" altLang="en-US" sz="2200" dirty="0" smtClean="0">
                <a:solidFill>
                  <a:schemeClr val="tx1"/>
                </a:solidFill>
              </a:rPr>
              <a:t>和大（</a:t>
            </a:r>
            <a:r>
              <a:rPr lang="en-US" altLang="ja-JP" sz="2200" dirty="0" smtClean="0">
                <a:solidFill>
                  <a:schemeClr val="tx1"/>
                </a:solidFill>
              </a:rPr>
              <a:t>NAOJ</a:t>
            </a:r>
            <a:r>
              <a:rPr lang="ja-JP" altLang="en-US" sz="2200" dirty="0" smtClean="0">
                <a:solidFill>
                  <a:schemeClr val="tx1"/>
                </a:solidFill>
              </a:rPr>
              <a:t>）、阿久津智忠（</a:t>
            </a:r>
            <a:r>
              <a:rPr lang="en-US" altLang="ja-JP" sz="2200" dirty="0" smtClean="0">
                <a:solidFill>
                  <a:schemeClr val="tx1"/>
                </a:solidFill>
              </a:rPr>
              <a:t>NAOJ</a:t>
            </a:r>
            <a:r>
              <a:rPr lang="ja-JP" altLang="en-US" sz="2200" dirty="0" smtClean="0">
                <a:solidFill>
                  <a:schemeClr val="tx1"/>
                </a:solidFill>
              </a:rPr>
              <a:t>）、</a:t>
            </a:r>
            <a:endParaRPr lang="en-US" altLang="ja-JP" sz="2200" dirty="0" smtClean="0">
              <a:solidFill>
                <a:schemeClr val="tx1"/>
              </a:solidFill>
            </a:endParaRPr>
          </a:p>
          <a:p>
            <a:pPr lvl="2"/>
            <a:r>
              <a:rPr lang="en-US" altLang="ja-JP" sz="2200" dirty="0" err="1" smtClean="0">
                <a:solidFill>
                  <a:schemeClr val="tx1"/>
                </a:solidFill>
              </a:rPr>
              <a:t>Soumya</a:t>
            </a:r>
            <a:r>
              <a:rPr lang="en-US" altLang="ja-JP" sz="2200" dirty="0" smtClean="0">
                <a:solidFill>
                  <a:schemeClr val="tx1"/>
                </a:solidFill>
              </a:rPr>
              <a:t> D </a:t>
            </a:r>
            <a:r>
              <a:rPr lang="en-US" altLang="ja-JP" sz="2200" dirty="0" err="1" smtClean="0">
                <a:solidFill>
                  <a:schemeClr val="tx1"/>
                </a:solidFill>
              </a:rPr>
              <a:t>Mohanty</a:t>
            </a:r>
            <a:r>
              <a:rPr lang="ja-JP" altLang="en-US" sz="2200" dirty="0" smtClean="0">
                <a:solidFill>
                  <a:schemeClr val="tx1"/>
                </a:solidFill>
              </a:rPr>
              <a:t>（</a:t>
            </a:r>
            <a:r>
              <a:rPr lang="en-US" altLang="ja-JP" sz="2200" dirty="0" smtClean="0">
                <a:solidFill>
                  <a:schemeClr val="tx1"/>
                </a:solidFill>
              </a:rPr>
              <a:t>Texas</a:t>
            </a:r>
            <a:r>
              <a:rPr lang="ja-JP" altLang="en-US" sz="2200" dirty="0" smtClean="0">
                <a:solidFill>
                  <a:schemeClr val="tx1"/>
                </a:solidFill>
              </a:rPr>
              <a:t>大学）、藤本眞克（</a:t>
            </a:r>
            <a:r>
              <a:rPr lang="en-US" altLang="ja-JP" sz="2200" dirty="0" smtClean="0">
                <a:solidFill>
                  <a:schemeClr val="tx1"/>
                </a:solidFill>
              </a:rPr>
              <a:t>NAOJ</a:t>
            </a:r>
            <a:r>
              <a:rPr lang="ja-JP" altLang="en-US" sz="2200" dirty="0" smtClean="0">
                <a:solidFill>
                  <a:schemeClr val="tx1"/>
                </a:solidFill>
              </a:rPr>
              <a:t>）</a:t>
            </a:r>
            <a:endParaRPr lang="en-US" altLang="ja-JP" sz="2200" dirty="0" smtClean="0">
              <a:solidFill>
                <a:schemeClr val="tx1"/>
              </a:solidFill>
            </a:endParaRPr>
          </a:p>
          <a:p>
            <a:pPr lvl="1"/>
            <a:endParaRPr lang="en-US" altLang="ja-JP" sz="2400" dirty="0" smtClean="0">
              <a:solidFill>
                <a:schemeClr val="tx1"/>
              </a:solidFill>
            </a:endParaRPr>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z="3200" smtClean="0"/>
              <a:t>1</a:t>
            </a:fld>
            <a:endParaRPr kumimoji="1" lang="ja-JP" altLang="en-US" sz="3200" dirty="0"/>
          </a:p>
        </p:txBody>
      </p:sp>
    </p:spTree>
    <p:extLst>
      <p:ext uri="{BB962C8B-B14F-4D97-AF65-F5344CB8AC3E}">
        <p14:creationId xmlns:p14="http://schemas.microsoft.com/office/powerpoint/2010/main" val="543491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6" y="1075510"/>
            <a:ext cx="9014413" cy="5834321"/>
          </a:xfrm>
        </p:spPr>
        <p:txBody>
          <a:bodyPr>
            <a:normAutofit/>
          </a:bodyPr>
          <a:lstStyle/>
          <a:p>
            <a:r>
              <a:rPr lang="en-US" altLang="ja-JP" sz="2800" b="1" u="sng" dirty="0" smtClean="0">
                <a:solidFill>
                  <a:srgbClr val="0000FF"/>
                </a:solidFill>
              </a:rPr>
              <a:t>MBLT </a:t>
            </a:r>
            <a:r>
              <a:rPr lang="en-US" altLang="ja-JP" sz="2800" b="1" u="sng" dirty="0">
                <a:solidFill>
                  <a:srgbClr val="0000FF"/>
                </a:solidFill>
              </a:rPr>
              <a:t>: Median Based Line Tracker</a:t>
            </a:r>
          </a:p>
          <a:p>
            <a:pPr marL="274320" lvl="1" indent="0">
              <a:buNone/>
            </a:pPr>
            <a:r>
              <a:rPr lang="en-US" altLang="ja-JP" sz="2400" dirty="0">
                <a:solidFill>
                  <a:srgbClr val="292934"/>
                </a:solidFill>
              </a:rPr>
              <a:t>transient</a:t>
            </a:r>
            <a:r>
              <a:rPr lang="ja-JP" altLang="en-US" sz="2400" dirty="0">
                <a:solidFill>
                  <a:srgbClr val="292934"/>
                </a:solidFill>
              </a:rPr>
              <a:t>な信号をラインから切り離すことに優れて</a:t>
            </a:r>
            <a:r>
              <a:rPr lang="ja-JP" altLang="en-US" sz="2400" dirty="0" smtClean="0">
                <a:solidFill>
                  <a:srgbClr val="292934"/>
                </a:solidFill>
              </a:rPr>
              <a:t>いる</a:t>
            </a:r>
            <a:endParaRPr lang="en-US" altLang="ja-JP" sz="2400" b="1" dirty="0" smtClean="0">
              <a:solidFill>
                <a:srgbClr val="0000FF"/>
              </a:solidFill>
            </a:endParaRPr>
          </a:p>
          <a:p>
            <a:pPr lvl="1">
              <a:buFont typeface="Wingdings" charset="2"/>
              <a:buChar char="ü"/>
            </a:pPr>
            <a:r>
              <a:rPr lang="en-US" altLang="ja-JP" sz="2800" dirty="0" smtClean="0">
                <a:solidFill>
                  <a:srgbClr val="0000FF"/>
                </a:solidFill>
              </a:rPr>
              <a:t>MBLT</a:t>
            </a:r>
            <a:r>
              <a:rPr lang="ja-JP" altLang="en-US" sz="2800" dirty="0" smtClean="0">
                <a:solidFill>
                  <a:srgbClr val="292934"/>
                </a:solidFill>
              </a:rPr>
              <a:t>のアルゴリズム</a:t>
            </a:r>
            <a:endParaRPr lang="en-US" altLang="ja-JP" sz="2800" b="1" dirty="0" smtClean="0">
              <a:solidFill>
                <a:srgbClr val="0000FF"/>
              </a:solidFill>
            </a:endParaRPr>
          </a:p>
          <a:p>
            <a:pPr marL="548640" lvl="2" indent="0">
              <a:buNone/>
            </a:pPr>
            <a:r>
              <a:rPr lang="ja-JP" altLang="en-US" sz="2400" dirty="0" smtClean="0">
                <a:solidFill>
                  <a:srgbClr val="292934"/>
                </a:solidFill>
              </a:rPr>
              <a:t>時系列上</a:t>
            </a:r>
            <a:r>
              <a:rPr lang="ja-JP" altLang="en-US" sz="2400" dirty="0" smtClean="0">
                <a:solidFill>
                  <a:srgbClr val="292934"/>
                </a:solidFill>
              </a:rPr>
              <a:t>で</a:t>
            </a:r>
            <a:r>
              <a:rPr lang="ja-JP" altLang="en-US" sz="2400" dirty="0" smtClean="0">
                <a:solidFill>
                  <a:srgbClr val="292934"/>
                </a:solidFill>
              </a:rPr>
              <a:t>振幅・位相情報の</a:t>
            </a:r>
            <a:r>
              <a:rPr lang="en-US" altLang="ja-JP" sz="2400" dirty="0" smtClean="0">
                <a:solidFill>
                  <a:srgbClr val="292934"/>
                </a:solidFill>
              </a:rPr>
              <a:t>median</a:t>
            </a:r>
            <a:r>
              <a:rPr lang="ja-JP" altLang="en-US" sz="2400" dirty="0" smtClean="0">
                <a:solidFill>
                  <a:srgbClr val="292934"/>
                </a:solidFill>
              </a:rPr>
              <a:t>を用いる</a:t>
            </a:r>
            <a:r>
              <a:rPr lang="ja-JP" altLang="en-US" sz="2400" dirty="0" smtClean="0">
                <a:solidFill>
                  <a:srgbClr val="292934"/>
                </a:solidFill>
              </a:rPr>
              <a:t>ライン</a:t>
            </a:r>
            <a:r>
              <a:rPr lang="ja-JP" altLang="en-US" sz="2400" dirty="0" smtClean="0">
                <a:solidFill>
                  <a:srgbClr val="292934"/>
                </a:solidFill>
              </a:rPr>
              <a:t>推定</a:t>
            </a:r>
            <a:endParaRPr lang="en-US" altLang="ja-JP" sz="2400" dirty="0" smtClean="0">
              <a:solidFill>
                <a:srgbClr val="292934"/>
              </a:solidFill>
            </a:endParaRPr>
          </a:p>
          <a:p>
            <a:pPr marL="0" indent="0">
              <a:buNone/>
            </a:pPr>
            <a:endParaRPr lang="en-US" altLang="ja-JP" sz="2000" dirty="0"/>
          </a:p>
          <a:p>
            <a:endParaRPr kumimoji="1" lang="en-US" altLang="ja-JP" sz="2800" dirty="0" smtClean="0"/>
          </a:p>
          <a:p>
            <a:endParaRPr kumimoji="1" lang="en-US" altLang="ja-JP" sz="2800" dirty="0" smtClean="0"/>
          </a:p>
          <a:p>
            <a:endParaRPr kumimoji="1" lang="en-US" altLang="ja-JP" sz="2800" dirty="0" smtClean="0"/>
          </a:p>
          <a:p>
            <a:pPr marL="0" indent="0">
              <a:buNone/>
            </a:pPr>
            <a:endParaRPr kumimoji="1" lang="en-US" altLang="ja-JP" sz="2800" dirty="0" smtClean="0"/>
          </a:p>
        </p:txBody>
      </p:sp>
      <p:grpSp>
        <p:nvGrpSpPr>
          <p:cNvPr id="21" name="図形グループ 20"/>
          <p:cNvGrpSpPr/>
          <p:nvPr/>
        </p:nvGrpSpPr>
        <p:grpSpPr>
          <a:xfrm>
            <a:off x="0" y="2884097"/>
            <a:ext cx="9253029" cy="3798626"/>
            <a:chOff x="129580" y="1846428"/>
            <a:chExt cx="9280440" cy="3756219"/>
          </a:xfrm>
        </p:grpSpPr>
        <p:grpSp>
          <p:nvGrpSpPr>
            <p:cNvPr id="18" name="図形グループ 17"/>
            <p:cNvGrpSpPr/>
            <p:nvPr/>
          </p:nvGrpSpPr>
          <p:grpSpPr>
            <a:xfrm>
              <a:off x="129580" y="1846428"/>
              <a:ext cx="9280440" cy="1943806"/>
              <a:chOff x="401719" y="1548394"/>
              <a:chExt cx="9280440" cy="1943806"/>
            </a:xfrm>
          </p:grpSpPr>
          <p:grpSp>
            <p:nvGrpSpPr>
              <p:cNvPr id="13" name="図形グループ 12"/>
              <p:cNvGrpSpPr/>
              <p:nvPr/>
            </p:nvGrpSpPr>
            <p:grpSpPr>
              <a:xfrm>
                <a:off x="1503211" y="1567912"/>
                <a:ext cx="6408360" cy="1516082"/>
                <a:chOff x="1555047" y="1684534"/>
                <a:chExt cx="6408360" cy="1516082"/>
              </a:xfrm>
            </p:grpSpPr>
            <p:grpSp>
              <p:nvGrpSpPr>
                <p:cNvPr id="5" name="図形グループ 4"/>
                <p:cNvGrpSpPr/>
                <p:nvPr/>
              </p:nvGrpSpPr>
              <p:grpSpPr>
                <a:xfrm>
                  <a:off x="2164118" y="1684534"/>
                  <a:ext cx="997821" cy="1101427"/>
                  <a:chOff x="1619840" y="1762282"/>
                  <a:chExt cx="997821" cy="1101427"/>
                </a:xfrm>
              </p:grpSpPr>
              <p:sp>
                <p:nvSpPr>
                  <p:cNvPr id="2" name="円/楕円 1"/>
                  <p:cNvSpPr/>
                  <p:nvPr/>
                </p:nvSpPr>
                <p:spPr>
                  <a:xfrm>
                    <a:off x="1684634" y="1930736"/>
                    <a:ext cx="829359" cy="790435"/>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乗算記号 3"/>
                  <p:cNvSpPr/>
                  <p:nvPr/>
                </p:nvSpPr>
                <p:spPr>
                  <a:xfrm>
                    <a:off x="1619840" y="1762282"/>
                    <a:ext cx="997821" cy="1101427"/>
                  </a:xfrm>
                  <a:prstGeom prst="mathMultiply">
                    <a:avLst>
                      <a:gd name="adj1" fmla="val 0"/>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6" name="正方形/長方形 5"/>
                <p:cNvSpPr/>
                <p:nvPr/>
              </p:nvSpPr>
              <p:spPr>
                <a:xfrm>
                  <a:off x="3874650" y="1852988"/>
                  <a:ext cx="1114460" cy="790435"/>
                </a:xfrm>
                <a:prstGeom prst="rect">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dirty="0" smtClean="0">
                      <a:ln w="10160">
                        <a:solidFill>
                          <a:srgbClr val="000000"/>
                        </a:solidFill>
                        <a:prstDash val="solid"/>
                      </a:ln>
                      <a:solidFill>
                        <a:schemeClr val="bg1"/>
                      </a:solidFill>
                      <a:effectLst>
                        <a:outerShdw blurRad="38100" dist="32000" dir="5400000" algn="tl">
                          <a:srgbClr val="000000">
                            <a:alpha val="30000"/>
                          </a:srgbClr>
                        </a:outerShdw>
                      </a:effectLst>
                    </a:rPr>
                    <a:t>LPF</a:t>
                  </a:r>
                  <a:endParaRPr kumimoji="1" lang="ja-JP" altLang="en-US" sz="3600" b="1" dirty="0">
                    <a:ln w="10160">
                      <a:solidFill>
                        <a:srgbClr val="000000"/>
                      </a:solidFill>
                      <a:prstDash val="solid"/>
                    </a:ln>
                    <a:solidFill>
                      <a:schemeClr val="bg1"/>
                    </a:solidFill>
                    <a:effectLst>
                      <a:outerShdw blurRad="41275" dist="20320" dir="1800000" algn="tl" rotWithShape="0">
                        <a:srgbClr val="000000">
                          <a:alpha val="40000"/>
                        </a:srgbClr>
                      </a:outerShdw>
                    </a:effectLst>
                  </a:endParaRPr>
                </a:p>
              </p:txBody>
            </p:sp>
            <p:sp>
              <p:nvSpPr>
                <p:cNvPr id="7" name="右矢印 6"/>
                <p:cNvSpPr/>
                <p:nvPr/>
              </p:nvSpPr>
              <p:spPr>
                <a:xfrm>
                  <a:off x="3187858" y="2176937"/>
                  <a:ext cx="583131" cy="168454"/>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1555047" y="2160883"/>
                  <a:ext cx="609071" cy="184508"/>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上矢印 8"/>
                <p:cNvSpPr/>
                <p:nvPr/>
              </p:nvSpPr>
              <p:spPr>
                <a:xfrm>
                  <a:off x="2552869" y="2734129"/>
                  <a:ext cx="181422" cy="466487"/>
                </a:xfrm>
                <a:prstGeom prst="up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092780" y="2176937"/>
                  <a:ext cx="580038" cy="168454"/>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779591" y="1995526"/>
                  <a:ext cx="1503212" cy="492402"/>
                </a:xfrm>
                <a:prstGeom prst="ellipse">
                  <a:avLst/>
                </a:prstGeom>
                <a:solidFill>
                  <a:srgbClr val="275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dirty="0" smtClean="0"/>
                    <a:t>median</a:t>
                  </a:r>
                  <a:endParaRPr kumimoji="1" lang="ja-JP" altLang="en-US" sz="2000" dirty="0"/>
                </a:p>
              </p:txBody>
            </p:sp>
            <p:sp>
              <p:nvSpPr>
                <p:cNvPr id="12" name="右矢印 11"/>
                <p:cNvSpPr/>
                <p:nvPr/>
              </p:nvSpPr>
              <p:spPr>
                <a:xfrm>
                  <a:off x="7383369" y="2160883"/>
                  <a:ext cx="580038" cy="168454"/>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401719" y="1853771"/>
                <a:ext cx="1593923" cy="646331"/>
              </a:xfrm>
              <a:prstGeom prst="rect">
                <a:avLst/>
              </a:prstGeom>
              <a:noFill/>
            </p:spPr>
            <p:txBody>
              <a:bodyPr wrap="square" rtlCol="0">
                <a:spAutoFit/>
              </a:bodyPr>
              <a:lstStyle/>
              <a:p>
                <a:r>
                  <a:rPr lang="ja-JP" altLang="en-US" dirty="0" smtClean="0"/>
                  <a:t>測定信号</a:t>
                </a:r>
                <a:endParaRPr lang="en-US" altLang="ja-JP" dirty="0" smtClean="0"/>
              </a:p>
              <a:p>
                <a:r>
                  <a:rPr lang="ja-JP" altLang="en-US" dirty="0" smtClean="0"/>
                  <a:t>＋雑音</a:t>
                </a:r>
                <a:endParaRPr kumimoji="1" lang="ja-JP" altLang="en-US" dirty="0"/>
              </a:p>
            </p:txBody>
          </p:sp>
          <p:sp>
            <p:nvSpPr>
              <p:cNvPr id="15" name="テキスト ボックス 14"/>
              <p:cNvSpPr txBox="1"/>
              <p:nvPr/>
            </p:nvSpPr>
            <p:spPr>
              <a:xfrm>
                <a:off x="2060442" y="3122868"/>
                <a:ext cx="1542089" cy="369332"/>
              </a:xfrm>
              <a:prstGeom prst="rect">
                <a:avLst/>
              </a:prstGeom>
              <a:noFill/>
            </p:spPr>
            <p:txBody>
              <a:bodyPr wrap="square" rtlCol="0">
                <a:spAutoFit/>
              </a:bodyPr>
              <a:lstStyle/>
              <a:p>
                <a:r>
                  <a:rPr lang="ja-JP" altLang="en-US" dirty="0" smtClean="0"/>
                  <a:t>参照信号</a:t>
                </a:r>
                <a:endParaRPr kumimoji="1" lang="ja-JP" altLang="en-US" dirty="0"/>
              </a:p>
            </p:txBody>
          </p:sp>
          <p:sp>
            <p:nvSpPr>
              <p:cNvPr id="17" name="テキスト ボックス 16"/>
              <p:cNvSpPr txBox="1"/>
              <p:nvPr/>
            </p:nvSpPr>
            <p:spPr>
              <a:xfrm>
                <a:off x="7931006" y="1548394"/>
                <a:ext cx="1751153" cy="1200329"/>
              </a:xfrm>
              <a:prstGeom prst="rect">
                <a:avLst/>
              </a:prstGeom>
              <a:noFill/>
            </p:spPr>
            <p:txBody>
              <a:bodyPr wrap="square" rtlCol="0">
                <a:spAutoFit/>
              </a:bodyPr>
              <a:lstStyle/>
              <a:p>
                <a:r>
                  <a:rPr lang="ja-JP" altLang="en-US" dirty="0" smtClean="0">
                    <a:solidFill>
                      <a:srgbClr val="FF0000"/>
                    </a:solidFill>
                  </a:rPr>
                  <a:t>再構築された</a:t>
                </a:r>
                <a:endParaRPr lang="en-US" altLang="ja-JP" dirty="0" smtClean="0">
                  <a:solidFill>
                    <a:srgbClr val="FF0000"/>
                  </a:solidFill>
                </a:endParaRPr>
              </a:p>
              <a:p>
                <a:r>
                  <a:rPr kumimoji="1" lang="ja-JP" altLang="en-US" dirty="0" smtClean="0">
                    <a:solidFill>
                      <a:srgbClr val="FF0000"/>
                    </a:solidFill>
                  </a:rPr>
                  <a:t>ライン雑音を</a:t>
                </a:r>
                <a:endParaRPr kumimoji="1" lang="en-US" altLang="ja-JP" dirty="0" smtClean="0">
                  <a:solidFill>
                    <a:srgbClr val="FF0000"/>
                  </a:solidFill>
                </a:endParaRPr>
              </a:p>
              <a:p>
                <a:r>
                  <a:rPr lang="ja-JP" altLang="en-US" dirty="0" smtClean="0">
                    <a:solidFill>
                      <a:srgbClr val="FF0000"/>
                    </a:solidFill>
                  </a:rPr>
                  <a:t>元の時系列から差し引く</a:t>
                </a:r>
                <a:endParaRPr kumimoji="1" lang="ja-JP" altLang="en-US" dirty="0">
                  <a:solidFill>
                    <a:srgbClr val="FF0000"/>
                  </a:solidFill>
                </a:endParaRPr>
              </a:p>
            </p:txBody>
          </p:sp>
        </p:grpSp>
        <p:sp>
          <p:nvSpPr>
            <p:cNvPr id="19" name="テキスト ボックス 18"/>
            <p:cNvSpPr txBox="1"/>
            <p:nvPr/>
          </p:nvSpPr>
          <p:spPr>
            <a:xfrm>
              <a:off x="441510" y="3807037"/>
              <a:ext cx="8617087" cy="1795610"/>
            </a:xfrm>
            <a:prstGeom prst="rect">
              <a:avLst/>
            </a:prstGeom>
            <a:noFill/>
            <a:ln>
              <a:solidFill>
                <a:srgbClr val="FF0000"/>
              </a:solidFill>
            </a:ln>
          </p:spPr>
          <p:txBody>
            <a:bodyPr wrap="square" rtlCol="0">
              <a:spAutoFit/>
            </a:bodyPr>
            <a:lstStyle/>
            <a:p>
              <a:pPr marL="514350" indent="-514350">
                <a:buFont typeface="+mj-lt"/>
                <a:buAutoNum type="arabicPeriod"/>
              </a:pPr>
              <a:r>
                <a:rPr lang="ja-JP" altLang="en-US" sz="2800" dirty="0" smtClean="0"/>
                <a:t>振幅と位相の情報を取り出す</a:t>
              </a:r>
              <a:endParaRPr kumimoji="1" lang="en-US" altLang="ja-JP" sz="2800" dirty="0" smtClean="0"/>
            </a:p>
            <a:p>
              <a:pPr marL="514350" indent="-514350">
                <a:buFont typeface="+mj-lt"/>
                <a:buAutoNum type="arabicPeriod"/>
              </a:pPr>
              <a:r>
                <a:rPr kumimoji="1" lang="ja-JP" altLang="en-US" sz="2800" dirty="0" smtClean="0"/>
                <a:t>振幅</a:t>
              </a:r>
              <a:r>
                <a:rPr kumimoji="1" lang="ja-JP" altLang="en-US" sz="2800" dirty="0" smtClean="0"/>
                <a:t>・位相情報</a:t>
              </a:r>
              <a:r>
                <a:rPr lang="ja-JP" altLang="en-US" sz="2800" dirty="0" smtClean="0"/>
                <a:t>の</a:t>
              </a:r>
              <a:r>
                <a:rPr kumimoji="1" lang="en-US" altLang="ja-JP" sz="2800" dirty="0" smtClean="0">
                  <a:solidFill>
                    <a:srgbClr val="FF0000"/>
                  </a:solidFill>
                </a:rPr>
                <a:t>median</a:t>
              </a:r>
              <a:r>
                <a:rPr lang="ja-JP" altLang="en-US" sz="2800" dirty="0" smtClean="0"/>
                <a:t>をとり、各周波数の値からラインを再構成</a:t>
              </a:r>
              <a:endParaRPr kumimoji="1" lang="en-US" altLang="ja-JP" sz="2800" dirty="0" smtClean="0"/>
            </a:p>
            <a:p>
              <a:pPr marL="457200" indent="-457200">
                <a:buFont typeface="+mj-lt"/>
                <a:buAutoNum type="arabicPeriod"/>
              </a:pPr>
              <a:r>
                <a:rPr kumimoji="1" lang="ja-JP" altLang="en-US" sz="2800" dirty="0" smtClean="0"/>
                <a:t>元の時系列信号から</a:t>
              </a:r>
              <a:r>
                <a:rPr lang="ja-JP" altLang="en-US" sz="2800" dirty="0" smtClean="0"/>
                <a:t>再構成したライン情報</a:t>
              </a:r>
              <a:r>
                <a:rPr kumimoji="1" lang="ja-JP" altLang="en-US" sz="2800" dirty="0" smtClean="0"/>
                <a:t>を差し引く</a:t>
              </a:r>
              <a:endParaRPr kumimoji="1" lang="en-US" altLang="ja-JP" sz="2800" dirty="0" smtClean="0"/>
            </a:p>
          </p:txBody>
        </p:sp>
      </p:grpSp>
      <p:sp>
        <p:nvSpPr>
          <p:cNvPr id="16" name="スライド番号プレースホルダー 15"/>
          <p:cNvSpPr>
            <a:spLocks noGrp="1"/>
          </p:cNvSpPr>
          <p:nvPr>
            <p:ph type="sldNum" sz="quarter" idx="12"/>
          </p:nvPr>
        </p:nvSpPr>
        <p:spPr/>
        <p:txBody>
          <a:bodyPr/>
          <a:lstStyle/>
          <a:p>
            <a:fld id="{7C0C097A-C1D5-534C-9548-92DAEB5CBB9E}" type="slidenum">
              <a:rPr kumimoji="1" lang="ja-JP" altLang="en-US" sz="3200" smtClean="0"/>
              <a:t>10</a:t>
            </a:fld>
            <a:endParaRPr kumimoji="1" lang="ja-JP" altLang="en-US" sz="3200" dirty="0"/>
          </a:p>
        </p:txBody>
      </p:sp>
      <p:sp>
        <p:nvSpPr>
          <p:cNvPr id="23" name="テキスト ボックス 22"/>
          <p:cNvSpPr txBox="1"/>
          <p:nvPr/>
        </p:nvSpPr>
        <p:spPr>
          <a:xfrm>
            <a:off x="6409028" y="500576"/>
            <a:ext cx="2584329" cy="1106211"/>
          </a:xfrm>
          <a:prstGeom prst="rect">
            <a:avLst/>
          </a:prstGeom>
          <a:noFill/>
          <a:ln>
            <a:solidFill>
              <a:srgbClr val="292934"/>
            </a:solidFill>
          </a:ln>
        </p:spPr>
        <p:txBody>
          <a:bodyPr wrap="square" rtlCol="0">
            <a:spAutoFit/>
          </a:bodyPr>
          <a:lstStyle/>
          <a:p>
            <a:r>
              <a:rPr kumimoji="1" lang="en-US" altLang="ja-JP" sz="1600" dirty="0" err="1" smtClean="0"/>
              <a:t>Soumya</a:t>
            </a:r>
            <a:r>
              <a:rPr kumimoji="1" lang="en-US" altLang="ja-JP" sz="1600" dirty="0" smtClean="0"/>
              <a:t> D </a:t>
            </a:r>
            <a:r>
              <a:rPr kumimoji="1" lang="en-US" altLang="ja-JP" sz="1600" dirty="0" err="1" smtClean="0"/>
              <a:t>Mohanty</a:t>
            </a:r>
            <a:r>
              <a:rPr lang="en-US" altLang="ja-JP" sz="1600" dirty="0"/>
              <a:t> </a:t>
            </a:r>
            <a:r>
              <a:rPr lang="en-US" altLang="ja-JP" sz="1600" dirty="0" smtClean="0"/>
              <a:t>(</a:t>
            </a:r>
            <a:r>
              <a:rPr kumimoji="1" lang="en-US" altLang="ja-JP" sz="1600" dirty="0" smtClean="0"/>
              <a:t>2002)</a:t>
            </a:r>
            <a:r>
              <a:rPr lang="en-US" altLang="ja-JP" sz="1600" dirty="0" err="1" smtClean="0"/>
              <a:t>stacks.iop.org</a:t>
            </a:r>
            <a:r>
              <a:rPr lang="en-US" altLang="ja-JP" sz="1600" dirty="0" smtClean="0"/>
              <a:t>/CQG/19/1513, K</a:t>
            </a:r>
            <a:r>
              <a:rPr lang="en-US" altLang="ja-JP" sz="1600" dirty="0"/>
              <a:t>. </a:t>
            </a:r>
            <a:r>
              <a:rPr lang="en-US" altLang="ja-JP" sz="1600" dirty="0" err="1"/>
              <a:t>Hayama</a:t>
            </a:r>
            <a:r>
              <a:rPr lang="en-US" altLang="ja-JP" sz="1600" dirty="0"/>
              <a:t> et al. CQG (2007</a:t>
            </a:r>
            <a:r>
              <a:rPr lang="en-US" altLang="ja-JP" sz="1600" dirty="0" smtClean="0"/>
              <a:t>)</a:t>
            </a:r>
            <a:endParaRPr lang="ja-JP" altLang="en-US" sz="1600" dirty="0"/>
          </a:p>
        </p:txBody>
      </p:sp>
      <p:sp>
        <p:nvSpPr>
          <p:cNvPr id="24" name="テキスト ボックス 23"/>
          <p:cNvSpPr txBox="1"/>
          <p:nvPr/>
        </p:nvSpPr>
        <p:spPr>
          <a:xfrm>
            <a:off x="3184213" y="4206353"/>
            <a:ext cx="453555" cy="461665"/>
          </a:xfrm>
          <a:prstGeom prst="rect">
            <a:avLst/>
          </a:prstGeom>
          <a:noFill/>
        </p:spPr>
        <p:txBody>
          <a:bodyPr wrap="square" rtlCol="0">
            <a:spAutoFit/>
          </a:bodyPr>
          <a:lstStyle/>
          <a:p>
            <a:r>
              <a:rPr kumimoji="1" lang="en-US" altLang="ja-JP" sz="2400" b="1" dirty="0" smtClean="0"/>
              <a:t>1</a:t>
            </a:r>
            <a:endParaRPr kumimoji="1" lang="ja-JP" altLang="en-US" sz="2400" b="1" dirty="0"/>
          </a:p>
        </p:txBody>
      </p:sp>
      <p:sp>
        <p:nvSpPr>
          <p:cNvPr id="25" name="テキスト ボックス 24"/>
          <p:cNvSpPr txBox="1"/>
          <p:nvPr/>
        </p:nvSpPr>
        <p:spPr>
          <a:xfrm>
            <a:off x="5851801" y="3874540"/>
            <a:ext cx="453555" cy="461665"/>
          </a:xfrm>
          <a:prstGeom prst="rect">
            <a:avLst/>
          </a:prstGeom>
          <a:noFill/>
        </p:spPr>
        <p:txBody>
          <a:bodyPr wrap="square" rtlCol="0">
            <a:spAutoFit/>
          </a:bodyPr>
          <a:lstStyle/>
          <a:p>
            <a:r>
              <a:rPr lang="en-US" altLang="ja-JP" sz="2400" b="1" dirty="0"/>
              <a:t>2</a:t>
            </a:r>
            <a:endParaRPr kumimoji="1" lang="ja-JP" altLang="en-US" sz="2400" b="1" dirty="0"/>
          </a:p>
        </p:txBody>
      </p:sp>
      <p:sp>
        <p:nvSpPr>
          <p:cNvPr id="26" name="テキスト ボックス 25"/>
          <p:cNvSpPr txBox="1"/>
          <p:nvPr/>
        </p:nvSpPr>
        <p:spPr>
          <a:xfrm>
            <a:off x="7899032" y="4206353"/>
            <a:ext cx="453555" cy="461665"/>
          </a:xfrm>
          <a:prstGeom prst="rect">
            <a:avLst/>
          </a:prstGeom>
          <a:noFill/>
        </p:spPr>
        <p:txBody>
          <a:bodyPr wrap="square" rtlCol="0">
            <a:spAutoFit/>
          </a:bodyPr>
          <a:lstStyle/>
          <a:p>
            <a:r>
              <a:rPr lang="en-US" altLang="ja-JP" sz="2400" b="1" dirty="0"/>
              <a:t>3</a:t>
            </a:r>
            <a:endParaRPr kumimoji="1" lang="ja-JP" altLang="en-US" sz="2400" b="1" dirty="0"/>
          </a:p>
        </p:txBody>
      </p:sp>
      <p:sp>
        <p:nvSpPr>
          <p:cNvPr id="27" name="タイトル 1"/>
          <p:cNvSpPr>
            <a:spLocks noGrp="1"/>
          </p:cNvSpPr>
          <p:nvPr>
            <p:ph type="title"/>
          </p:nvPr>
        </p:nvSpPr>
        <p:spPr>
          <a:xfrm>
            <a:off x="275774" y="377904"/>
            <a:ext cx="8229600" cy="697606"/>
          </a:xfrm>
        </p:spPr>
        <p:txBody>
          <a:bodyPr>
            <a:normAutofit/>
          </a:bodyPr>
          <a:lstStyle/>
          <a:p>
            <a:r>
              <a:rPr lang="ja-JP" altLang="en-US" sz="3200" dirty="0" smtClean="0"/>
              <a:t>今回</a:t>
            </a:r>
            <a:r>
              <a:rPr lang="ja-JP" altLang="en-US" sz="3200" dirty="0" smtClean="0"/>
              <a:t>提案する解析手法</a:t>
            </a:r>
            <a:endParaRPr kumimoji="1" lang="ja-JP" altLang="en-US" sz="3200" dirty="0"/>
          </a:p>
        </p:txBody>
      </p:sp>
    </p:spTree>
    <p:extLst>
      <p:ext uri="{BB962C8B-B14F-4D97-AF65-F5344CB8AC3E}">
        <p14:creationId xmlns:p14="http://schemas.microsoft.com/office/powerpoint/2010/main" val="16923879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7053" y="1270002"/>
            <a:ext cx="8820384" cy="5543621"/>
          </a:xfrm>
        </p:spPr>
        <p:txBody>
          <a:bodyPr>
            <a:normAutofit/>
          </a:bodyPr>
          <a:lstStyle/>
          <a:p>
            <a:r>
              <a:rPr lang="ja-JP" altLang="en-US" sz="2800" dirty="0" smtClean="0"/>
              <a:t>バースト信号の影響の</a:t>
            </a:r>
            <a:endParaRPr lang="en-US" altLang="ja-JP" sz="2800" dirty="0" smtClean="0"/>
          </a:p>
          <a:p>
            <a:pPr marL="0" indent="0">
              <a:buNone/>
            </a:pPr>
            <a:r>
              <a:rPr lang="ja-JP" altLang="en-US" sz="2800" dirty="0" smtClean="0"/>
              <a:t>　受けにくさの比較</a:t>
            </a:r>
            <a:endParaRPr lang="en-US" altLang="ja-JP" sz="2800" dirty="0" smtClean="0"/>
          </a:p>
          <a:p>
            <a:pPr marL="0" indent="0">
              <a:buNone/>
            </a:pPr>
            <a:endParaRPr lang="en-US" altLang="ja-JP" sz="2800" dirty="0" smtClean="0"/>
          </a:p>
          <a:p>
            <a:r>
              <a:rPr lang="en-US" altLang="ja-JP" sz="2800" dirty="0" smtClean="0"/>
              <a:t>transient</a:t>
            </a:r>
            <a:r>
              <a:rPr lang="ja-JP" altLang="en-US" sz="2800" dirty="0" smtClean="0"/>
              <a:t>な信号に対して、</a:t>
            </a:r>
            <a:endParaRPr lang="en-US" altLang="ja-JP" sz="2800" dirty="0" smtClean="0"/>
          </a:p>
          <a:p>
            <a:pPr lvl="1">
              <a:buFont typeface="Wingdings" charset="2"/>
              <a:buChar char="ü"/>
            </a:pPr>
            <a:r>
              <a:rPr lang="en-US" altLang="ja-JP" sz="2800" dirty="0"/>
              <a:t>m</a:t>
            </a:r>
            <a:r>
              <a:rPr kumimoji="1" lang="en-US" altLang="ja-JP" sz="2800" dirty="0" smtClean="0"/>
              <a:t>ean</a:t>
            </a:r>
            <a:r>
              <a:rPr kumimoji="1" lang="ja-JP" altLang="en-US" sz="2800" dirty="0" smtClean="0"/>
              <a:t>は影響されやすい</a:t>
            </a:r>
            <a:endParaRPr kumimoji="1" lang="en-US" altLang="ja-JP" sz="2800" dirty="0" smtClean="0"/>
          </a:p>
          <a:p>
            <a:pPr lvl="1">
              <a:buFont typeface="Wingdings" charset="2"/>
              <a:buChar char="ü"/>
            </a:pPr>
            <a:r>
              <a:rPr lang="en-US" altLang="ja-JP" sz="2800" dirty="0"/>
              <a:t>m</a:t>
            </a:r>
            <a:r>
              <a:rPr lang="en-US" altLang="ja-JP" sz="2800" dirty="0" smtClean="0"/>
              <a:t>edian</a:t>
            </a:r>
            <a:r>
              <a:rPr lang="ja-JP" altLang="en-US" sz="2800" dirty="0" smtClean="0"/>
              <a:t>は影響されにくい</a:t>
            </a:r>
            <a:endParaRPr lang="en-US" altLang="ja-JP" sz="2800" dirty="0" smtClean="0"/>
          </a:p>
          <a:p>
            <a:pPr marL="0" indent="0">
              <a:buNone/>
            </a:pPr>
            <a:endParaRPr kumimoji="1" lang="en-US" altLang="ja-JP" dirty="0"/>
          </a:p>
          <a:p>
            <a:pPr marL="0" indent="0">
              <a:buNone/>
            </a:pPr>
            <a:r>
              <a:rPr lang="ja-JP" altLang="en-US" sz="2800" dirty="0" smtClean="0"/>
              <a:t>ライン推定に</a:t>
            </a:r>
            <a:r>
              <a:rPr lang="en-US" altLang="ja-JP" sz="2800" dirty="0" smtClean="0"/>
              <a:t>m</a:t>
            </a:r>
            <a:r>
              <a:rPr kumimoji="1" lang="en-US" altLang="ja-JP" sz="2800" dirty="0" smtClean="0"/>
              <a:t>edian</a:t>
            </a:r>
            <a:r>
              <a:rPr kumimoji="1" lang="ja-JP" altLang="en-US" sz="2800" dirty="0" smtClean="0"/>
              <a:t>を採用する</a:t>
            </a:r>
            <a:endParaRPr kumimoji="1" lang="en-US" altLang="ja-JP" sz="2800" dirty="0" smtClean="0"/>
          </a:p>
          <a:p>
            <a:pPr marL="0" indent="0">
              <a:buNone/>
            </a:pPr>
            <a:r>
              <a:rPr lang="ja-JP" altLang="en-US" sz="2800" dirty="0" smtClean="0"/>
              <a:t>こと</a:t>
            </a:r>
            <a:r>
              <a:rPr kumimoji="1" lang="ja-JP" altLang="en-US" sz="2800" dirty="0" smtClean="0"/>
              <a:t>によって</a:t>
            </a:r>
            <a:r>
              <a:rPr lang="ja-JP" altLang="en-US" sz="2800" b="1" u="sng" dirty="0" smtClean="0">
                <a:solidFill>
                  <a:srgbClr val="FF0000"/>
                </a:solidFill>
              </a:rPr>
              <a:t>バースト信号の影響</a:t>
            </a:r>
            <a:endParaRPr lang="en-US" altLang="ja-JP" sz="2800" b="1" u="sng" dirty="0" smtClean="0">
              <a:solidFill>
                <a:srgbClr val="FF0000"/>
              </a:solidFill>
            </a:endParaRPr>
          </a:p>
          <a:p>
            <a:pPr marL="0" indent="0">
              <a:buNone/>
            </a:pPr>
            <a:r>
              <a:rPr lang="ja-JP" altLang="en-US" sz="2800" b="1" u="sng" dirty="0" smtClean="0">
                <a:solidFill>
                  <a:srgbClr val="FF0000"/>
                </a:solidFill>
              </a:rPr>
              <a:t>を受けにくくする</a:t>
            </a:r>
            <a:endParaRPr lang="en-US" altLang="ja-JP" sz="2800" b="1" u="sng" dirty="0" smtClean="0">
              <a:solidFill>
                <a:srgbClr val="FF0000"/>
              </a:solidFill>
            </a:endParaRPr>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11</a:t>
            </a:fld>
            <a:endParaRPr kumimoji="1" lang="ja-JP" altLang="en-US" sz="3200" dirty="0"/>
          </a:p>
        </p:txBody>
      </p:sp>
      <p:grpSp>
        <p:nvGrpSpPr>
          <p:cNvPr id="29" name="図形グループ 28"/>
          <p:cNvGrpSpPr/>
          <p:nvPr/>
        </p:nvGrpSpPr>
        <p:grpSpPr>
          <a:xfrm>
            <a:off x="5079634" y="561763"/>
            <a:ext cx="4196916" cy="6066641"/>
            <a:chOff x="5341729" y="695151"/>
            <a:chExt cx="4196916" cy="6066641"/>
          </a:xfrm>
        </p:grpSpPr>
        <p:pic>
          <p:nvPicPr>
            <p:cNvPr id="5" name="図 4"/>
            <p:cNvPicPr>
              <a:picLocks noChangeAspect="1"/>
            </p:cNvPicPr>
            <p:nvPr/>
          </p:nvPicPr>
          <p:blipFill>
            <a:blip r:embed="rId2"/>
            <a:stretch>
              <a:fillRect/>
            </a:stretch>
          </p:blipFill>
          <p:spPr>
            <a:xfrm>
              <a:off x="5606804" y="1270003"/>
              <a:ext cx="3079996" cy="5491789"/>
            </a:xfrm>
            <a:prstGeom prst="rect">
              <a:avLst/>
            </a:prstGeom>
          </p:spPr>
        </p:pic>
        <p:sp>
          <p:nvSpPr>
            <p:cNvPr id="6" name="テキスト ボックス 5"/>
            <p:cNvSpPr txBox="1"/>
            <p:nvPr/>
          </p:nvSpPr>
          <p:spPr>
            <a:xfrm>
              <a:off x="8087895" y="3221683"/>
              <a:ext cx="1056105" cy="369332"/>
            </a:xfrm>
            <a:prstGeom prst="rect">
              <a:avLst/>
            </a:prstGeom>
            <a:noFill/>
          </p:spPr>
          <p:txBody>
            <a:bodyPr wrap="square" rtlCol="0">
              <a:spAutoFit/>
            </a:bodyPr>
            <a:lstStyle/>
            <a:p>
              <a:r>
                <a:rPr kumimoji="1" lang="en-US" altLang="ja-JP" dirty="0" smtClean="0"/>
                <a:t>median</a:t>
              </a:r>
              <a:endParaRPr kumimoji="1" lang="ja-JP" altLang="en-US" dirty="0"/>
            </a:p>
          </p:txBody>
        </p:sp>
        <p:sp>
          <p:nvSpPr>
            <p:cNvPr id="7" name="テキスト ボックス 6"/>
            <p:cNvSpPr txBox="1"/>
            <p:nvPr/>
          </p:nvSpPr>
          <p:spPr>
            <a:xfrm>
              <a:off x="7908670" y="2499895"/>
              <a:ext cx="1056105" cy="369332"/>
            </a:xfrm>
            <a:prstGeom prst="rect">
              <a:avLst/>
            </a:prstGeom>
            <a:noFill/>
          </p:spPr>
          <p:txBody>
            <a:bodyPr wrap="square" rtlCol="0">
              <a:spAutoFit/>
            </a:bodyPr>
            <a:lstStyle/>
            <a:p>
              <a:r>
                <a:rPr lang="en-US" altLang="ja-JP" dirty="0" smtClean="0"/>
                <a:t>mean</a:t>
              </a:r>
              <a:endParaRPr kumimoji="1" lang="ja-JP" altLang="en-US" dirty="0"/>
            </a:p>
          </p:txBody>
        </p:sp>
        <p:cxnSp>
          <p:nvCxnSpPr>
            <p:cNvPr id="11" name="曲線コネクタ 10"/>
            <p:cNvCxnSpPr>
              <a:stCxn id="7" idx="1"/>
            </p:cNvCxnSpPr>
            <p:nvPr/>
          </p:nvCxnSpPr>
          <p:spPr>
            <a:xfrm rot="10800000" flipV="1">
              <a:off x="7218948" y="2684560"/>
              <a:ext cx="689722" cy="644177"/>
            </a:xfrm>
            <a:prstGeom prst="curvedConnector3">
              <a:avLst>
                <a:gd name="adj1" fmla="val 100393"/>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cxnSp>
          <p:nvCxnSpPr>
            <p:cNvPr id="13" name="曲線コネクタ 12"/>
            <p:cNvCxnSpPr/>
            <p:nvPr/>
          </p:nvCxnSpPr>
          <p:spPr>
            <a:xfrm rot="10800000" flipV="1">
              <a:off x="7218947" y="3435683"/>
              <a:ext cx="868948" cy="481263"/>
            </a:xfrm>
            <a:prstGeom prst="curvedConnector3">
              <a:avLst>
                <a:gd name="adj1" fmla="val 100770"/>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5341729" y="695151"/>
              <a:ext cx="4196916" cy="707886"/>
            </a:xfrm>
            <a:prstGeom prst="rect">
              <a:avLst/>
            </a:prstGeom>
            <a:noFill/>
          </p:spPr>
          <p:txBody>
            <a:bodyPr wrap="square" rtlCol="0">
              <a:spAutoFit/>
            </a:bodyPr>
            <a:lstStyle/>
            <a:p>
              <a:r>
                <a:rPr kumimoji="1" lang="ja-JP" altLang="en-US" sz="2000" dirty="0" smtClean="0"/>
                <a:t>信号が</a:t>
              </a:r>
              <a:r>
                <a:rPr kumimoji="1" lang="en-US" altLang="ja-JP" sz="2000" dirty="0" smtClean="0"/>
                <a:t>transient</a:t>
              </a:r>
              <a:r>
                <a:rPr kumimoji="1" lang="ja-JP" altLang="en-US" sz="2000" dirty="0" smtClean="0"/>
                <a:t>を</a:t>
              </a:r>
              <a:r>
                <a:rPr kumimoji="1" lang="ja-JP" altLang="en-US" sz="2000" dirty="0" smtClean="0"/>
                <a:t>含</a:t>
              </a:r>
              <a:r>
                <a:rPr kumimoji="1" lang="ja-JP" altLang="en-US" sz="2000" dirty="0" smtClean="0"/>
                <a:t>む時の</a:t>
              </a:r>
              <a:endParaRPr kumimoji="1" lang="en-US" altLang="ja-JP" sz="2000" dirty="0" smtClean="0"/>
            </a:p>
            <a:p>
              <a:r>
                <a:rPr kumimoji="1" lang="en-US" altLang="ja-JP" sz="2000" dirty="0" smtClean="0"/>
                <a:t>mean</a:t>
              </a:r>
              <a:r>
                <a:rPr lang="ja-JP" altLang="en-US" sz="2000" dirty="0" smtClean="0"/>
                <a:t>と</a:t>
              </a:r>
              <a:r>
                <a:rPr kumimoji="1" lang="en-US" altLang="ja-JP" sz="2000" dirty="0" smtClean="0"/>
                <a:t>median</a:t>
              </a:r>
              <a:r>
                <a:rPr kumimoji="1" lang="ja-JP" altLang="en-US" sz="2000" dirty="0" smtClean="0"/>
                <a:t>の</a:t>
              </a:r>
              <a:r>
                <a:rPr kumimoji="1" lang="ja-JP" altLang="en-US" sz="2000" dirty="0" smtClean="0"/>
                <a:t>ライン推定値</a:t>
              </a:r>
              <a:r>
                <a:rPr kumimoji="1" lang="ja-JP" altLang="en-US" sz="2000" dirty="0" smtClean="0"/>
                <a:t>比較</a:t>
              </a:r>
              <a:endParaRPr kumimoji="1" lang="ja-JP" altLang="en-US" sz="2000" dirty="0"/>
            </a:p>
          </p:txBody>
        </p:sp>
        <p:sp>
          <p:nvSpPr>
            <p:cNvPr id="19" name="テキスト ボックス 18"/>
            <p:cNvSpPr txBox="1"/>
            <p:nvPr/>
          </p:nvSpPr>
          <p:spPr>
            <a:xfrm>
              <a:off x="7908670" y="1395235"/>
              <a:ext cx="1235330" cy="369332"/>
            </a:xfrm>
            <a:prstGeom prst="rect">
              <a:avLst/>
            </a:prstGeom>
            <a:noFill/>
          </p:spPr>
          <p:txBody>
            <a:bodyPr wrap="square" rtlCol="0">
              <a:spAutoFit/>
            </a:bodyPr>
            <a:lstStyle/>
            <a:p>
              <a:r>
                <a:rPr kumimoji="1" lang="en-US" altLang="ja-JP" dirty="0" smtClean="0">
                  <a:solidFill>
                    <a:srgbClr val="FF0000"/>
                  </a:solidFill>
                </a:rPr>
                <a:t>transient</a:t>
              </a:r>
              <a:endParaRPr kumimoji="1" lang="ja-JP" altLang="en-US" dirty="0">
                <a:solidFill>
                  <a:srgbClr val="FF0000"/>
                </a:solidFill>
              </a:endParaRPr>
            </a:p>
          </p:txBody>
        </p:sp>
        <p:cxnSp>
          <p:nvCxnSpPr>
            <p:cNvPr id="21" name="曲線コネクタ 20"/>
            <p:cNvCxnSpPr>
              <a:stCxn id="19" idx="1"/>
            </p:cNvCxnSpPr>
            <p:nvPr/>
          </p:nvCxnSpPr>
          <p:spPr>
            <a:xfrm rot="10800000" flipV="1">
              <a:off x="7312526" y="1579901"/>
              <a:ext cx="596144" cy="184666"/>
            </a:xfrm>
            <a:prstGeom prst="curvedConnector3">
              <a:avLst>
                <a:gd name="adj1" fmla="val 27575"/>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grpSp>
      <p:sp>
        <p:nvSpPr>
          <p:cNvPr id="31" name="タイトル 1"/>
          <p:cNvSpPr>
            <a:spLocks noGrp="1"/>
          </p:cNvSpPr>
          <p:nvPr>
            <p:ph type="title"/>
          </p:nvPr>
        </p:nvSpPr>
        <p:spPr>
          <a:xfrm>
            <a:off x="275774" y="377904"/>
            <a:ext cx="8229600" cy="697607"/>
          </a:xfrm>
        </p:spPr>
        <p:txBody>
          <a:bodyPr>
            <a:normAutofit/>
          </a:bodyPr>
          <a:lstStyle/>
          <a:p>
            <a:r>
              <a:rPr lang="en-US" altLang="ja-JP" sz="3200" dirty="0" smtClean="0"/>
              <a:t>median </a:t>
            </a:r>
            <a:r>
              <a:rPr lang="ja-JP" altLang="en-US" sz="3200" dirty="0" smtClean="0"/>
              <a:t>と</a:t>
            </a:r>
            <a:r>
              <a:rPr lang="en-US" altLang="ja-JP" sz="3200" dirty="0" smtClean="0"/>
              <a:t> mean</a:t>
            </a:r>
            <a:endParaRPr kumimoji="1" lang="ja-JP" altLang="en-US" sz="3200" dirty="0"/>
          </a:p>
        </p:txBody>
      </p:sp>
      <p:sp>
        <p:nvSpPr>
          <p:cNvPr id="2" name="テキスト ボックス 1"/>
          <p:cNvSpPr txBox="1"/>
          <p:nvPr/>
        </p:nvSpPr>
        <p:spPr>
          <a:xfrm>
            <a:off x="2119507" y="6214339"/>
            <a:ext cx="3439335" cy="646331"/>
          </a:xfrm>
          <a:prstGeom prst="rect">
            <a:avLst/>
          </a:prstGeom>
          <a:noFill/>
        </p:spPr>
        <p:txBody>
          <a:bodyPr wrap="square" rtlCol="0">
            <a:spAutoFit/>
          </a:bodyPr>
          <a:lstStyle/>
          <a:p>
            <a:r>
              <a:rPr lang="en-US" altLang="ja-JP" dirty="0" smtClean="0"/>
              <a:t>t</a:t>
            </a:r>
            <a:r>
              <a:rPr kumimoji="1" lang="en-US" altLang="ja-JP" dirty="0" smtClean="0"/>
              <a:t>ransient</a:t>
            </a:r>
            <a:r>
              <a:rPr lang="ja-JP" altLang="en-US" dirty="0" smtClean="0"/>
              <a:t>で</a:t>
            </a:r>
            <a:r>
              <a:rPr kumimoji="1" lang="ja-JP" altLang="en-US" dirty="0" smtClean="0"/>
              <a:t>ない部分は</a:t>
            </a:r>
            <a:r>
              <a:rPr kumimoji="1" lang="en-US" altLang="ja-JP" dirty="0" smtClean="0"/>
              <a:t>median</a:t>
            </a:r>
            <a:r>
              <a:rPr kumimoji="1" lang="ja-JP" altLang="en-US" dirty="0" smtClean="0"/>
              <a:t>も</a:t>
            </a:r>
            <a:r>
              <a:rPr kumimoji="1" lang="en-US" altLang="ja-JP" dirty="0" smtClean="0"/>
              <a:t>mean</a:t>
            </a:r>
            <a:r>
              <a:rPr kumimoji="1" lang="ja-JP" altLang="en-US" dirty="0" smtClean="0"/>
              <a:t>も同じ値</a:t>
            </a:r>
            <a:endParaRPr kumimoji="1" lang="ja-JP" altLang="en-US" dirty="0"/>
          </a:p>
        </p:txBody>
      </p:sp>
      <p:cxnSp>
        <p:nvCxnSpPr>
          <p:cNvPr id="9" name="曲線コネクタ 8"/>
          <p:cNvCxnSpPr/>
          <p:nvPr/>
        </p:nvCxnSpPr>
        <p:spPr>
          <a:xfrm flipV="1">
            <a:off x="5199201" y="5437450"/>
            <a:ext cx="674124" cy="621803"/>
          </a:xfrm>
          <a:prstGeom prst="curvedConnector3">
            <a:avLst>
              <a:gd name="adj1" fmla="val 99057"/>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曲線コネクタ 22"/>
          <p:cNvCxnSpPr/>
          <p:nvPr/>
        </p:nvCxnSpPr>
        <p:spPr>
          <a:xfrm flipV="1">
            <a:off x="5199201" y="5225773"/>
            <a:ext cx="2684812" cy="833480"/>
          </a:xfrm>
          <a:prstGeom prst="curvedConnector3">
            <a:avLst>
              <a:gd name="adj1" fmla="val 100256"/>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8332109" y="6064311"/>
            <a:ext cx="1032315" cy="369332"/>
          </a:xfrm>
          <a:prstGeom prst="rect">
            <a:avLst/>
          </a:prstGeom>
          <a:noFill/>
        </p:spPr>
        <p:txBody>
          <a:bodyPr wrap="square" rtlCol="0">
            <a:spAutoFit/>
          </a:bodyPr>
          <a:lstStyle/>
          <a:p>
            <a:r>
              <a:rPr kumimoji="1" lang="ja-JP" altLang="en-US" dirty="0" smtClean="0"/>
              <a:t>（時間）</a:t>
            </a:r>
            <a:endParaRPr kumimoji="1" lang="ja-JP" altLang="en-US" dirty="0"/>
          </a:p>
        </p:txBody>
      </p:sp>
    </p:spTree>
    <p:extLst>
      <p:ext uri="{BB962C8B-B14F-4D97-AF65-F5344CB8AC3E}">
        <p14:creationId xmlns:p14="http://schemas.microsoft.com/office/powerpoint/2010/main" val="17335336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smtClean="0"/>
              <a:t>目次</a:t>
            </a:r>
            <a:endParaRPr kumimoji="1" lang="ja-JP" altLang="en-US" dirty="0"/>
          </a:p>
        </p:txBody>
      </p:sp>
      <p:sp>
        <p:nvSpPr>
          <p:cNvPr id="3" name="コンテンツ プレースホルダー 2"/>
          <p:cNvSpPr>
            <a:spLocks noGrp="1"/>
          </p:cNvSpPr>
          <p:nvPr>
            <p:ph idx="1"/>
          </p:nvPr>
        </p:nvSpPr>
        <p:spPr>
          <a:xfrm>
            <a:off x="867275" y="1799254"/>
            <a:ext cx="7373900" cy="4088009"/>
          </a:xfrm>
          <a:ln>
            <a:solidFill>
              <a:schemeClr val="accent4"/>
            </a:solidFill>
          </a:ln>
        </p:spPr>
        <p:txBody>
          <a:bodyPr>
            <a:normAutofit/>
          </a:bodyPr>
          <a:lstStyle/>
          <a:p>
            <a:r>
              <a:rPr kumimoji="1" lang="ja-JP" altLang="en-US" sz="3600" dirty="0" smtClean="0">
                <a:solidFill>
                  <a:srgbClr val="CCD1D9"/>
                </a:solidFill>
              </a:rPr>
              <a:t>概要</a:t>
            </a:r>
            <a:endParaRPr kumimoji="1" lang="en-US" altLang="ja-JP" sz="3600" dirty="0" smtClean="0">
              <a:solidFill>
                <a:srgbClr val="CCD1D9"/>
              </a:solidFill>
            </a:endParaRPr>
          </a:p>
          <a:p>
            <a:endParaRPr lang="en-US" altLang="ja-JP" sz="2000" dirty="0"/>
          </a:p>
          <a:p>
            <a:r>
              <a:rPr kumimoji="1" lang="en-US" altLang="ja-JP" sz="3600" dirty="0" smtClean="0">
                <a:solidFill>
                  <a:srgbClr val="CCD1D9"/>
                </a:solidFill>
              </a:rPr>
              <a:t>MBLT</a:t>
            </a:r>
            <a:r>
              <a:rPr kumimoji="1" lang="ja-JP" altLang="en-US" sz="3600" dirty="0" smtClean="0">
                <a:solidFill>
                  <a:srgbClr val="CCD1D9"/>
                </a:solidFill>
              </a:rPr>
              <a:t>紹介</a:t>
            </a:r>
            <a:endParaRPr kumimoji="1" lang="en-US" altLang="ja-JP" sz="3600" dirty="0" smtClean="0">
              <a:solidFill>
                <a:srgbClr val="CCD1D9"/>
              </a:solidFill>
            </a:endParaRPr>
          </a:p>
          <a:p>
            <a:endParaRPr lang="en-US" altLang="ja-JP" dirty="0"/>
          </a:p>
          <a:p>
            <a:r>
              <a:rPr kumimoji="1" lang="en-US" altLang="ja-JP" sz="3600" dirty="0" smtClean="0"/>
              <a:t>MBLT</a:t>
            </a:r>
            <a:r>
              <a:rPr kumimoji="1" lang="ja-JP" altLang="en-US" sz="3600" dirty="0" smtClean="0"/>
              <a:t>開発の現状</a:t>
            </a:r>
            <a:endParaRPr kumimoji="1" lang="en-US" altLang="ja-JP" sz="3600" dirty="0" smtClean="0"/>
          </a:p>
          <a:p>
            <a:endParaRPr lang="en-US" altLang="ja-JP" dirty="0"/>
          </a:p>
          <a:p>
            <a:r>
              <a:rPr kumimoji="1" lang="ja-JP" altLang="en-US" sz="3600" dirty="0" smtClean="0">
                <a:solidFill>
                  <a:srgbClr val="CCD1D9"/>
                </a:solidFill>
              </a:rPr>
              <a:t>まとめ</a:t>
            </a:r>
            <a:endParaRPr kumimoji="1" lang="en-US" altLang="ja-JP" sz="3600" dirty="0" smtClean="0">
              <a:solidFill>
                <a:srgbClr val="CCD1D9"/>
              </a:solidFill>
            </a:endParaRPr>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12</a:t>
            </a:fld>
            <a:endParaRPr kumimoji="1" lang="ja-JP" altLang="en-US"/>
          </a:p>
        </p:txBody>
      </p:sp>
    </p:spTree>
    <p:extLst>
      <p:ext uri="{BB962C8B-B14F-4D97-AF65-F5344CB8AC3E}">
        <p14:creationId xmlns:p14="http://schemas.microsoft.com/office/powerpoint/2010/main" val="6598849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0638"/>
            <a:ext cx="8229600" cy="990600"/>
          </a:xfrm>
        </p:spPr>
        <p:txBody>
          <a:bodyPr>
            <a:normAutofit/>
          </a:bodyPr>
          <a:lstStyle/>
          <a:p>
            <a:r>
              <a:rPr lang="ja-JP" altLang="en-US" sz="3200" dirty="0" smtClean="0"/>
              <a:t>検証</a:t>
            </a:r>
            <a:r>
              <a:rPr lang="ja-JP" altLang="en-US" sz="3200" dirty="0" smtClean="0"/>
              <a:t>に用いたデータ</a:t>
            </a:r>
            <a:endParaRPr kumimoji="1" lang="ja-JP" altLang="en-US" sz="3200" dirty="0"/>
          </a:p>
        </p:txBody>
      </p:sp>
      <p:sp>
        <p:nvSpPr>
          <p:cNvPr id="3" name="コンテンツ プレースホルダー 2"/>
          <p:cNvSpPr>
            <a:spLocks noGrp="1"/>
          </p:cNvSpPr>
          <p:nvPr>
            <p:ph idx="1"/>
          </p:nvPr>
        </p:nvSpPr>
        <p:spPr>
          <a:xfrm>
            <a:off x="181422" y="971847"/>
            <a:ext cx="8798974" cy="5740375"/>
          </a:xfrm>
        </p:spPr>
        <p:txBody>
          <a:bodyPr/>
          <a:lstStyle/>
          <a:p>
            <a:r>
              <a:rPr kumimoji="1" lang="ja-JP" altLang="en-US" dirty="0" smtClean="0"/>
              <a:t>ホワイトノイズ、ライン</a:t>
            </a:r>
            <a:r>
              <a:rPr lang="ja-JP" altLang="en-US" dirty="0" smtClean="0"/>
              <a:t>、</a:t>
            </a:r>
            <a:r>
              <a:rPr kumimoji="1" lang="ja-JP" altLang="en-US" dirty="0" smtClean="0"/>
              <a:t>バースト信号の時系列データ（</a:t>
            </a:r>
            <a:r>
              <a:rPr kumimoji="1" lang="en-US" altLang="ja-JP" dirty="0" smtClean="0"/>
              <a:t>2sec</a:t>
            </a:r>
            <a:r>
              <a:rPr kumimoji="1" lang="ja-JP" altLang="en-US" dirty="0" smtClean="0"/>
              <a:t>）</a:t>
            </a:r>
            <a:endParaRPr kumimoji="1" lang="ja-JP" altLang="en-US" dirty="0"/>
          </a:p>
        </p:txBody>
      </p:sp>
      <p:sp>
        <p:nvSpPr>
          <p:cNvPr id="8" name="テキスト ボックス 7"/>
          <p:cNvSpPr txBox="1"/>
          <p:nvPr/>
        </p:nvSpPr>
        <p:spPr>
          <a:xfrm>
            <a:off x="457200" y="4611323"/>
            <a:ext cx="4932947" cy="1323439"/>
          </a:xfrm>
          <a:prstGeom prst="rect">
            <a:avLst/>
          </a:prstGeom>
          <a:noFill/>
        </p:spPr>
        <p:txBody>
          <a:bodyPr wrap="square" rtlCol="0">
            <a:spAutoFit/>
          </a:bodyPr>
          <a:lstStyle/>
          <a:p>
            <a:pPr marL="342900" indent="-342900">
              <a:buFont typeface="Arial"/>
              <a:buChar char="•"/>
            </a:pPr>
            <a:r>
              <a:rPr kumimoji="1" lang="ja-JP" altLang="en-US" sz="2000" dirty="0" smtClean="0"/>
              <a:t>ライン信号は</a:t>
            </a:r>
            <a:r>
              <a:rPr kumimoji="1" lang="en-US" altLang="ja-JP" sz="2000" dirty="0" smtClean="0"/>
              <a:t>100Hz</a:t>
            </a:r>
            <a:r>
              <a:rPr kumimoji="1" lang="ja-JP" altLang="en-US" sz="2000" dirty="0" smtClean="0"/>
              <a:t>の</a:t>
            </a:r>
            <a:r>
              <a:rPr kumimoji="1" lang="en-US" altLang="ja-JP" sz="2000" dirty="0" smtClean="0"/>
              <a:t>sin</a:t>
            </a:r>
            <a:r>
              <a:rPr kumimoji="1" lang="ja-JP" altLang="en-US" sz="2000" dirty="0" smtClean="0"/>
              <a:t>波</a:t>
            </a:r>
            <a:endParaRPr kumimoji="1" lang="en-US" altLang="ja-JP" sz="2000" dirty="0" smtClean="0"/>
          </a:p>
          <a:p>
            <a:endParaRPr kumimoji="1" lang="en-US" altLang="ja-JP" sz="2000" dirty="0" smtClean="0"/>
          </a:p>
          <a:p>
            <a:pPr marL="342900" indent="-342900">
              <a:buFont typeface="Arial"/>
              <a:buChar char="•"/>
            </a:pPr>
            <a:r>
              <a:rPr kumimoji="1" lang="ja-JP" altLang="en-US" sz="2000" dirty="0" smtClean="0"/>
              <a:t>バースト信号は</a:t>
            </a:r>
            <a:r>
              <a:rPr lang="en-US" altLang="ja-JP" sz="2000" dirty="0" smtClean="0"/>
              <a:t>100</a:t>
            </a:r>
            <a:r>
              <a:rPr kumimoji="1" lang="en-US" altLang="ja-JP" sz="2000" dirty="0" smtClean="0"/>
              <a:t>Hz</a:t>
            </a:r>
            <a:r>
              <a:rPr kumimoji="1" lang="ja-JP" altLang="en-US" sz="2000" dirty="0" smtClean="0"/>
              <a:t>に</a:t>
            </a:r>
            <a:endParaRPr kumimoji="1" lang="en-US" altLang="ja-JP" sz="2000" dirty="0" smtClean="0"/>
          </a:p>
          <a:p>
            <a:r>
              <a:rPr lang="ja-JP" altLang="ja-JP" sz="2000" dirty="0"/>
              <a:t>　</a:t>
            </a:r>
            <a:r>
              <a:rPr lang="ja-JP" altLang="en-US" sz="2000" dirty="0" smtClean="0"/>
              <a:t>　</a:t>
            </a:r>
            <a:r>
              <a:rPr kumimoji="1" lang="ja-JP" altLang="en-US" sz="2000" dirty="0" smtClean="0"/>
              <a:t>中心周波数を持つ</a:t>
            </a:r>
            <a:r>
              <a:rPr kumimoji="1" lang="en-US" altLang="ja-JP" sz="2000" dirty="0" smtClean="0"/>
              <a:t>sin-</a:t>
            </a:r>
            <a:r>
              <a:rPr kumimoji="1" lang="en-US" altLang="ja-JP" sz="2000" dirty="0" err="1" smtClean="0"/>
              <a:t>gaussian</a:t>
            </a:r>
            <a:r>
              <a:rPr kumimoji="1" lang="ja-JP" altLang="en-US" sz="2000" dirty="0" smtClean="0"/>
              <a:t>波</a:t>
            </a:r>
            <a:endParaRPr kumimoji="1" lang="ja-JP" altLang="en-US" sz="2000"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13</a:t>
            </a:fld>
            <a:endParaRPr kumimoji="1" lang="ja-JP" altLang="en-US" sz="3200" dirty="0"/>
          </a:p>
        </p:txBody>
      </p:sp>
      <p:pic>
        <p:nvPicPr>
          <p:cNvPr id="5" name="図 4" descr="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5466"/>
            <a:ext cx="3705868" cy="2787673"/>
          </a:xfrm>
          <a:prstGeom prst="rect">
            <a:avLst/>
          </a:prstGeom>
        </p:spPr>
      </p:pic>
      <p:pic>
        <p:nvPicPr>
          <p:cNvPr id="7" name="図 6" descr="signalme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617" y="4030048"/>
            <a:ext cx="3786937" cy="2814721"/>
          </a:xfrm>
          <a:prstGeom prst="rect">
            <a:avLst/>
          </a:prstGeom>
        </p:spPr>
      </p:pic>
      <p:pic>
        <p:nvPicPr>
          <p:cNvPr id="10" name="図 9" descr="sign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616" y="1375467"/>
            <a:ext cx="3786937" cy="2697114"/>
          </a:xfrm>
          <a:prstGeom prst="rect">
            <a:avLst/>
          </a:prstGeom>
        </p:spPr>
      </p:pic>
    </p:spTree>
    <p:extLst>
      <p:ext uri="{BB962C8B-B14F-4D97-AF65-F5344CB8AC3E}">
        <p14:creationId xmlns:p14="http://schemas.microsoft.com/office/powerpoint/2010/main" val="32804670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1835" y="388739"/>
            <a:ext cx="9092165" cy="6088261"/>
          </a:xfrm>
        </p:spPr>
        <p:txBody>
          <a:bodyPr/>
          <a:lstStyle/>
          <a:p>
            <a:r>
              <a:rPr kumimoji="1" lang="ja-JP" altLang="en-US" dirty="0" smtClean="0"/>
              <a:t>時系列信号から作った片側パワースペクトル密度</a:t>
            </a:r>
            <a:r>
              <a:rPr lang="ja-JP" altLang="en-US" dirty="0" smtClean="0"/>
              <a:t>（</a:t>
            </a:r>
            <a:r>
              <a:rPr lang="en-US" altLang="ja-JP" dirty="0" smtClean="0"/>
              <a:t>one-sided PSD</a:t>
            </a:r>
            <a:r>
              <a:rPr lang="ja-JP" altLang="en-US" dirty="0" smtClean="0"/>
              <a:t>）</a:t>
            </a:r>
            <a:endParaRPr lang="en-US" altLang="ja-JP" dirty="0" smtClean="0"/>
          </a:p>
        </p:txBody>
      </p:sp>
      <p:sp>
        <p:nvSpPr>
          <p:cNvPr id="7" name="テキスト ボックス 6"/>
          <p:cNvSpPr txBox="1"/>
          <p:nvPr/>
        </p:nvSpPr>
        <p:spPr>
          <a:xfrm>
            <a:off x="292695" y="4216863"/>
            <a:ext cx="4472575" cy="2246769"/>
          </a:xfrm>
          <a:prstGeom prst="rect">
            <a:avLst/>
          </a:prstGeom>
          <a:noFill/>
        </p:spPr>
        <p:txBody>
          <a:bodyPr wrap="square" rtlCol="0">
            <a:spAutoFit/>
          </a:bodyPr>
          <a:lstStyle/>
          <a:p>
            <a:pPr marL="285750" indent="-285750">
              <a:buFont typeface="Arial"/>
              <a:buChar char="•"/>
            </a:pPr>
            <a:r>
              <a:rPr kumimoji="1" lang="ja-JP" altLang="en-US" sz="2000" dirty="0" smtClean="0"/>
              <a:t>ホワイトノイズは全周波数帯で</a:t>
            </a:r>
            <a:r>
              <a:rPr lang="ja-JP" altLang="en-US" sz="2000" dirty="0" smtClean="0"/>
              <a:t>一様な</a:t>
            </a:r>
            <a:r>
              <a:rPr kumimoji="1" lang="ja-JP" altLang="en-US" sz="2000" dirty="0" smtClean="0"/>
              <a:t>パワー</a:t>
            </a:r>
            <a:endParaRPr kumimoji="1" lang="en-US" altLang="ja-JP" sz="2000" dirty="0" smtClean="0"/>
          </a:p>
          <a:p>
            <a:endParaRPr kumimoji="1" lang="en-US" altLang="ja-JP" sz="2000" dirty="0" smtClean="0"/>
          </a:p>
          <a:p>
            <a:pPr marL="285750" indent="-285750">
              <a:buFont typeface="Arial"/>
              <a:buChar char="•"/>
            </a:pPr>
            <a:r>
              <a:rPr lang="ja-JP" altLang="en-US" sz="2000" dirty="0" smtClean="0"/>
              <a:t>ラインは狭帯域で強いパワー</a:t>
            </a:r>
            <a:endParaRPr lang="en-US" altLang="ja-JP" sz="2000" dirty="0" smtClean="0"/>
          </a:p>
          <a:p>
            <a:endParaRPr kumimoji="1" lang="en-US" altLang="ja-JP" sz="2000" dirty="0" smtClean="0"/>
          </a:p>
          <a:p>
            <a:pPr marL="285750" indent="-285750">
              <a:buFont typeface="Arial"/>
              <a:buChar char="•"/>
            </a:pPr>
            <a:r>
              <a:rPr lang="ja-JP" altLang="en-US" sz="2000" dirty="0" smtClean="0"/>
              <a:t>バースト性信号は広帯域に広がっている</a:t>
            </a:r>
            <a:endParaRPr kumimoji="1" lang="ja-JP" altLang="en-US" sz="2000" dirty="0"/>
          </a:p>
        </p:txBody>
      </p:sp>
      <p:pic>
        <p:nvPicPr>
          <p:cNvPr id="2" name="図 1" descr="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881003"/>
            <a:ext cx="4000601" cy="3009381"/>
          </a:xfrm>
          <a:prstGeom prst="rect">
            <a:avLst/>
          </a:prstGeom>
        </p:spPr>
      </p:pic>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14</a:t>
            </a:fld>
            <a:endParaRPr kumimoji="1" lang="ja-JP" altLang="en-US" dirty="0"/>
          </a:p>
        </p:txBody>
      </p:sp>
      <p:pic>
        <p:nvPicPr>
          <p:cNvPr id="5" name="図 4" descr="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748" y="881003"/>
            <a:ext cx="4000601" cy="3009381"/>
          </a:xfrm>
          <a:prstGeom prst="rect">
            <a:avLst/>
          </a:prstGeom>
        </p:spPr>
      </p:pic>
      <p:pic>
        <p:nvPicPr>
          <p:cNvPr id="8" name="図 7" descr="signalmed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748" y="3822160"/>
            <a:ext cx="4000601" cy="3009380"/>
          </a:xfrm>
          <a:prstGeom prst="rect">
            <a:avLst/>
          </a:prstGeom>
        </p:spPr>
      </p:pic>
    </p:spTree>
    <p:extLst>
      <p:ext uri="{BB962C8B-B14F-4D97-AF65-F5344CB8AC3E}">
        <p14:creationId xmlns:p14="http://schemas.microsoft.com/office/powerpoint/2010/main" val="11403052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94632"/>
            <a:ext cx="8229600" cy="5982368"/>
          </a:xfrm>
        </p:spPr>
        <p:txBody>
          <a:bodyPr/>
          <a:lstStyle/>
          <a:p>
            <a:r>
              <a:rPr kumimoji="1" lang="en-US" altLang="ja-JP" dirty="0" smtClean="0"/>
              <a:t>3</a:t>
            </a:r>
            <a:r>
              <a:rPr kumimoji="1" lang="ja-JP" altLang="en-US" dirty="0" smtClean="0"/>
              <a:t>つの波形を足し合わせた時系列と</a:t>
            </a:r>
            <a:r>
              <a:rPr kumimoji="1" lang="en-US" altLang="ja-JP" dirty="0" smtClean="0"/>
              <a:t>PSD</a:t>
            </a:r>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marL="0" indent="0" algn="ctr">
              <a:buNone/>
            </a:pPr>
            <a:r>
              <a:rPr lang="ja-JP" altLang="en-US" dirty="0" smtClean="0"/>
              <a:t>このデータで従来の方法と</a:t>
            </a:r>
            <a:r>
              <a:rPr lang="en-US" altLang="ja-JP" dirty="0" smtClean="0"/>
              <a:t>MBLT</a:t>
            </a:r>
            <a:r>
              <a:rPr lang="ja-JP" altLang="en-US" dirty="0" smtClean="0"/>
              <a:t>を比較する</a:t>
            </a:r>
            <a:endParaRPr kumimoji="1" lang="ja-JP" altLang="en-US" dirty="0"/>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15</a:t>
            </a:fld>
            <a:endParaRPr kumimoji="1" lang="ja-JP" altLang="en-US" sz="3200" dirty="0"/>
          </a:p>
        </p:txBody>
      </p:sp>
      <p:pic>
        <p:nvPicPr>
          <p:cNvPr id="7" name="図 6" descr="LBNmed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34" y="1308825"/>
            <a:ext cx="4860448" cy="3656186"/>
          </a:xfrm>
          <a:prstGeom prst="rect">
            <a:avLst/>
          </a:prstGeom>
        </p:spPr>
      </p:pic>
      <p:pic>
        <p:nvPicPr>
          <p:cNvPr id="8" name="図 7" descr="LBNmed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311" y="1278512"/>
            <a:ext cx="5009265" cy="3768130"/>
          </a:xfrm>
          <a:prstGeom prst="rect">
            <a:avLst/>
          </a:prstGeom>
        </p:spPr>
      </p:pic>
    </p:spTree>
    <p:extLst>
      <p:ext uri="{BB962C8B-B14F-4D97-AF65-F5344CB8AC3E}">
        <p14:creationId xmlns:p14="http://schemas.microsoft.com/office/powerpoint/2010/main" val="41019385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16</a:t>
            </a:fld>
            <a:endParaRPr kumimoji="1" lang="ja-JP" altLang="en-US" sz="3200" dirty="0"/>
          </a:p>
        </p:txBody>
      </p:sp>
      <p:sp>
        <p:nvSpPr>
          <p:cNvPr id="3" name="コンテンツ プレースホルダー 2"/>
          <p:cNvSpPr>
            <a:spLocks noGrp="1"/>
          </p:cNvSpPr>
          <p:nvPr>
            <p:ph idx="1"/>
          </p:nvPr>
        </p:nvSpPr>
        <p:spPr>
          <a:xfrm>
            <a:off x="457200" y="979358"/>
            <a:ext cx="8229600" cy="5497642"/>
          </a:xfrm>
        </p:spPr>
        <p:txBody>
          <a:bodyPr/>
          <a:lstStyle/>
          <a:p>
            <a:r>
              <a:rPr kumimoji="1" lang="ja-JP" altLang="en-US" dirty="0" smtClean="0"/>
              <a:t>ノッチフィルタ</a:t>
            </a:r>
            <a:r>
              <a:rPr kumimoji="1" lang="ja-JP" altLang="en-US" dirty="0" smtClean="0"/>
              <a:t>（</a:t>
            </a:r>
            <a:r>
              <a:rPr kumimoji="1" lang="en-US" altLang="ja-JP" dirty="0" err="1" smtClean="0"/>
              <a:t>butterworth</a:t>
            </a:r>
            <a:r>
              <a:rPr kumimoji="1" lang="ja-JP" altLang="en-US" dirty="0" smtClean="0"/>
              <a:t>）</a:t>
            </a:r>
            <a:r>
              <a:rPr kumimoji="1" lang="ja-JP" altLang="en-US" dirty="0" smtClean="0"/>
              <a:t>を</a:t>
            </a:r>
            <a:r>
              <a:rPr kumimoji="1" lang="ja-JP" altLang="en-US" dirty="0" smtClean="0"/>
              <a:t>用いたライン除去</a:t>
            </a:r>
            <a:endParaRPr kumimoji="1" lang="ja-JP" altLang="en-US" dirty="0"/>
          </a:p>
        </p:txBody>
      </p:sp>
      <p:sp>
        <p:nvSpPr>
          <p:cNvPr id="10" name="タイトル 1"/>
          <p:cNvSpPr>
            <a:spLocks noGrp="1"/>
          </p:cNvSpPr>
          <p:nvPr>
            <p:ph type="title"/>
          </p:nvPr>
        </p:nvSpPr>
        <p:spPr>
          <a:xfrm>
            <a:off x="457200" y="340952"/>
            <a:ext cx="8229600" cy="638406"/>
          </a:xfrm>
        </p:spPr>
        <p:txBody>
          <a:bodyPr>
            <a:normAutofit/>
          </a:bodyPr>
          <a:lstStyle/>
          <a:p>
            <a:r>
              <a:rPr lang="en-US" altLang="en-US" sz="3200" dirty="0" smtClean="0"/>
              <a:t>解</a:t>
            </a:r>
            <a:r>
              <a:rPr lang="en-US" altLang="en-US" sz="3200" dirty="0" smtClean="0"/>
              <a:t>析結果の比較</a:t>
            </a:r>
            <a:endParaRPr kumimoji="1" lang="ja-JP" altLang="en-US" sz="3200" dirty="0"/>
          </a:p>
        </p:txBody>
      </p:sp>
      <p:pic>
        <p:nvPicPr>
          <p:cNvPr id="11" name="図 10" descr="butter02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545" y="1485346"/>
            <a:ext cx="6811779" cy="5124039"/>
          </a:xfrm>
          <a:prstGeom prst="rect">
            <a:avLst/>
          </a:prstGeom>
        </p:spPr>
      </p:pic>
      <p:sp>
        <p:nvSpPr>
          <p:cNvPr id="7" name="テキスト ボックス 6"/>
          <p:cNvSpPr txBox="1"/>
          <p:nvPr/>
        </p:nvSpPr>
        <p:spPr>
          <a:xfrm>
            <a:off x="6497821" y="1485346"/>
            <a:ext cx="4725538" cy="369332"/>
          </a:xfrm>
          <a:prstGeom prst="rect">
            <a:avLst/>
          </a:prstGeom>
          <a:noFill/>
        </p:spPr>
        <p:txBody>
          <a:bodyPr wrap="square" rtlCol="0">
            <a:spAutoFit/>
          </a:bodyPr>
          <a:lstStyle/>
          <a:p>
            <a:r>
              <a:rPr kumimoji="1" lang="ja-JP" altLang="en-US" dirty="0" smtClean="0"/>
              <a:t>青：除去前　</a:t>
            </a:r>
            <a:r>
              <a:rPr lang="en-US" altLang="en-US" dirty="0" smtClean="0"/>
              <a:t>赤</a:t>
            </a:r>
            <a:r>
              <a:rPr kumimoji="1" lang="ja-JP" altLang="en-US" dirty="0" smtClean="0"/>
              <a:t>：除去後</a:t>
            </a:r>
            <a:endParaRPr kumimoji="1" lang="en-US" altLang="ja-JP" dirty="0" smtClean="0"/>
          </a:p>
        </p:txBody>
      </p:sp>
    </p:spTree>
    <p:extLst>
      <p:ext uri="{BB962C8B-B14F-4D97-AF65-F5344CB8AC3E}">
        <p14:creationId xmlns:p14="http://schemas.microsoft.com/office/powerpoint/2010/main" val="24399606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17</a:t>
            </a:fld>
            <a:endParaRPr kumimoji="1" lang="ja-JP" altLang="en-US" sz="3200" dirty="0"/>
          </a:p>
        </p:txBody>
      </p:sp>
      <p:pic>
        <p:nvPicPr>
          <p:cNvPr id="5" name="図 4" descr="butter026.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84" y="546629"/>
            <a:ext cx="8229600" cy="6190570"/>
          </a:xfrm>
          <a:prstGeom prst="rect">
            <a:avLst/>
          </a:prstGeom>
        </p:spPr>
      </p:pic>
    </p:spTree>
    <p:extLst>
      <p:ext uri="{BB962C8B-B14F-4D97-AF65-F5344CB8AC3E}">
        <p14:creationId xmlns:p14="http://schemas.microsoft.com/office/powerpoint/2010/main" val="9624078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89009"/>
            <a:ext cx="8229600" cy="5787991"/>
          </a:xfrm>
        </p:spPr>
        <p:txBody>
          <a:bodyPr/>
          <a:lstStyle/>
          <a:p>
            <a:r>
              <a:rPr lang="en-US" altLang="ja-JP" dirty="0" smtClean="0">
                <a:solidFill>
                  <a:srgbClr val="0000FF"/>
                </a:solidFill>
              </a:rPr>
              <a:t>MBLT</a:t>
            </a:r>
            <a:r>
              <a:rPr kumimoji="1" lang="ja-JP" altLang="en-US" dirty="0" smtClean="0"/>
              <a:t>を用いたライン除去</a:t>
            </a:r>
            <a:endParaRPr kumimoji="1" lang="ja-JP" altLang="en-US" dirty="0"/>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18</a:t>
            </a:fld>
            <a:endParaRPr kumimoji="1" lang="ja-JP" altLang="en-US" dirty="0"/>
          </a:p>
        </p:txBody>
      </p:sp>
      <p:sp>
        <p:nvSpPr>
          <p:cNvPr id="10" name="テキスト ボックス 9"/>
          <p:cNvSpPr txBox="1"/>
          <p:nvPr/>
        </p:nvSpPr>
        <p:spPr>
          <a:xfrm>
            <a:off x="6497821" y="819044"/>
            <a:ext cx="4725538" cy="369332"/>
          </a:xfrm>
          <a:prstGeom prst="rect">
            <a:avLst/>
          </a:prstGeom>
          <a:noFill/>
        </p:spPr>
        <p:txBody>
          <a:bodyPr wrap="square" rtlCol="0">
            <a:spAutoFit/>
          </a:bodyPr>
          <a:lstStyle/>
          <a:p>
            <a:r>
              <a:rPr kumimoji="1" lang="ja-JP" altLang="en-US" dirty="0" smtClean="0"/>
              <a:t>青：除去前　</a:t>
            </a:r>
            <a:r>
              <a:rPr lang="en-US" altLang="en-US" dirty="0" smtClean="0"/>
              <a:t>赤</a:t>
            </a:r>
            <a:r>
              <a:rPr kumimoji="1" lang="ja-JP" altLang="en-US" dirty="0" smtClean="0"/>
              <a:t>：除去後</a:t>
            </a:r>
            <a:endParaRPr kumimoji="1" lang="en-US" altLang="ja-JP" dirty="0" smtClean="0"/>
          </a:p>
        </p:txBody>
      </p:sp>
      <p:pic>
        <p:nvPicPr>
          <p:cNvPr id="8" name="図 7" descr="LBNmed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083" y="1188376"/>
            <a:ext cx="7393154" cy="5561368"/>
          </a:xfrm>
          <a:prstGeom prst="rect">
            <a:avLst/>
          </a:prstGeom>
        </p:spPr>
      </p:pic>
    </p:spTree>
    <p:extLst>
      <p:ext uri="{BB962C8B-B14F-4D97-AF65-F5344CB8AC3E}">
        <p14:creationId xmlns:p14="http://schemas.microsoft.com/office/powerpoint/2010/main" val="31535675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19</a:t>
            </a:fld>
            <a:endParaRPr kumimoji="1" lang="ja-JP" altLang="en-US" dirty="0"/>
          </a:p>
        </p:txBody>
      </p:sp>
      <p:pic>
        <p:nvPicPr>
          <p:cNvPr id="5" name="図 4" descr="LBNmed6.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04" y="686693"/>
            <a:ext cx="7574231" cy="5697580"/>
          </a:xfrm>
          <a:prstGeom prst="rect">
            <a:avLst/>
          </a:prstGeom>
        </p:spPr>
      </p:pic>
    </p:spTree>
    <p:extLst>
      <p:ext uri="{BB962C8B-B14F-4D97-AF65-F5344CB8AC3E}">
        <p14:creationId xmlns:p14="http://schemas.microsoft.com/office/powerpoint/2010/main" val="19264552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smtClean="0"/>
              <a:t>目次</a:t>
            </a:r>
            <a:endParaRPr kumimoji="1" lang="ja-JP" altLang="en-US" dirty="0"/>
          </a:p>
        </p:txBody>
      </p:sp>
      <p:sp>
        <p:nvSpPr>
          <p:cNvPr id="3" name="コンテンツ プレースホルダー 2"/>
          <p:cNvSpPr>
            <a:spLocks noGrp="1"/>
          </p:cNvSpPr>
          <p:nvPr>
            <p:ph idx="1"/>
          </p:nvPr>
        </p:nvSpPr>
        <p:spPr>
          <a:xfrm>
            <a:off x="867275" y="1799254"/>
            <a:ext cx="7373900" cy="4088009"/>
          </a:xfrm>
          <a:ln>
            <a:solidFill>
              <a:schemeClr val="accent4"/>
            </a:solidFill>
          </a:ln>
        </p:spPr>
        <p:txBody>
          <a:bodyPr>
            <a:normAutofit/>
          </a:bodyPr>
          <a:lstStyle/>
          <a:p>
            <a:r>
              <a:rPr kumimoji="1" lang="ja-JP" altLang="en-US" sz="3600" dirty="0" smtClean="0"/>
              <a:t>概要</a:t>
            </a:r>
            <a:endParaRPr kumimoji="1" lang="en-US" altLang="ja-JP" sz="3600" dirty="0" smtClean="0"/>
          </a:p>
          <a:p>
            <a:endParaRPr lang="en-US" altLang="ja-JP" sz="2000" dirty="0"/>
          </a:p>
          <a:p>
            <a:r>
              <a:rPr kumimoji="1" lang="en-US" altLang="ja-JP" sz="3600" dirty="0" smtClean="0"/>
              <a:t>MBLT</a:t>
            </a:r>
            <a:r>
              <a:rPr kumimoji="1" lang="ja-JP" altLang="en-US" sz="3600" dirty="0" smtClean="0"/>
              <a:t>紹介</a:t>
            </a:r>
            <a:endParaRPr kumimoji="1" lang="en-US" altLang="ja-JP" sz="3600" dirty="0" smtClean="0"/>
          </a:p>
          <a:p>
            <a:endParaRPr lang="en-US" altLang="ja-JP" dirty="0"/>
          </a:p>
          <a:p>
            <a:r>
              <a:rPr kumimoji="1" lang="en-US" altLang="ja-JP" sz="3600" dirty="0" smtClean="0"/>
              <a:t>MBLT</a:t>
            </a:r>
            <a:r>
              <a:rPr kumimoji="1" lang="ja-JP" altLang="en-US" sz="3600" dirty="0" smtClean="0"/>
              <a:t>開発の現状</a:t>
            </a:r>
            <a:endParaRPr kumimoji="1" lang="en-US" altLang="ja-JP" sz="3600" dirty="0" smtClean="0"/>
          </a:p>
          <a:p>
            <a:endParaRPr lang="en-US" altLang="ja-JP" dirty="0"/>
          </a:p>
          <a:p>
            <a:r>
              <a:rPr kumimoji="1" lang="ja-JP" altLang="en-US" sz="3600" dirty="0" smtClean="0"/>
              <a:t>まとめ</a:t>
            </a:r>
            <a:endParaRPr kumimoji="1" lang="en-US" altLang="ja-JP" sz="3600" dirty="0" smtClean="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a:t>
            </a:fld>
            <a:endParaRPr kumimoji="1" lang="ja-JP" altLang="en-US"/>
          </a:p>
        </p:txBody>
      </p:sp>
    </p:spTree>
    <p:extLst>
      <p:ext uri="{BB962C8B-B14F-4D97-AF65-F5344CB8AC3E}">
        <p14:creationId xmlns:p14="http://schemas.microsoft.com/office/powerpoint/2010/main" val="274771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a:off x="93579" y="427613"/>
            <a:ext cx="8890000" cy="6256598"/>
          </a:xfrm>
        </p:spPr>
        <p:txBody>
          <a:bodyPr>
            <a:normAutofit/>
          </a:bodyPr>
          <a:lstStyle/>
          <a:p>
            <a:r>
              <a:rPr lang="ja-JP" altLang="en-US" sz="2800" dirty="0" smtClean="0"/>
              <a:t>ライン除去後のバースト波形のエネルギーロスを比較</a:t>
            </a:r>
            <a:endParaRPr lang="en-US" altLang="ja-JP" sz="2800"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lang="en-US" altLang="ja-JP" dirty="0" smtClean="0"/>
          </a:p>
          <a:p>
            <a:pPr marL="0" indent="0">
              <a:buNone/>
            </a:pPr>
            <a:endParaRPr lang="en-US" altLang="ja-JP" dirty="0" smtClean="0"/>
          </a:p>
          <a:p>
            <a:pPr marL="0" indent="0">
              <a:buNone/>
            </a:pPr>
            <a:endParaRPr lang="en-US" altLang="ja-JP" dirty="0" smtClean="0"/>
          </a:p>
          <a:p>
            <a:pPr marL="274320" lvl="1" indent="0" algn="ctr">
              <a:buNone/>
            </a:pPr>
            <a:r>
              <a:rPr lang="en-US" altLang="ja-JP" sz="3200" b="1" u="sng" dirty="0" smtClean="0">
                <a:solidFill>
                  <a:srgbClr val="FF0000"/>
                </a:solidFill>
              </a:rPr>
              <a:t>MBLT(median)</a:t>
            </a:r>
            <a:r>
              <a:rPr lang="ja-JP" altLang="en-US" sz="3200" b="1" u="sng" dirty="0" smtClean="0">
                <a:solidFill>
                  <a:srgbClr val="FF0000"/>
                </a:solidFill>
              </a:rPr>
              <a:t>が</a:t>
            </a:r>
            <a:r>
              <a:rPr lang="ja-JP" altLang="en-US" sz="3200" b="1" u="sng" dirty="0" smtClean="0">
                <a:solidFill>
                  <a:srgbClr val="FF0000"/>
                </a:solidFill>
              </a:rPr>
              <a:t>最も</a:t>
            </a:r>
            <a:endParaRPr lang="en-US" altLang="ja-JP" sz="3200" b="1" u="sng" dirty="0" smtClean="0">
              <a:solidFill>
                <a:srgbClr val="FF0000"/>
              </a:solidFill>
            </a:endParaRPr>
          </a:p>
          <a:p>
            <a:pPr marL="274320" lvl="1" indent="0" algn="ctr">
              <a:buNone/>
            </a:pPr>
            <a:r>
              <a:rPr lang="ja-JP" altLang="en-US" sz="3200" b="1" u="sng" dirty="0" smtClean="0">
                <a:solidFill>
                  <a:srgbClr val="FF0000"/>
                </a:solidFill>
              </a:rPr>
              <a:t>バースト</a:t>
            </a:r>
            <a:r>
              <a:rPr lang="ja-JP" altLang="en-US" sz="3200" b="1" u="sng" dirty="0" smtClean="0">
                <a:solidFill>
                  <a:srgbClr val="FF0000"/>
                </a:solidFill>
              </a:rPr>
              <a:t>信号のエネルギーを残せた</a:t>
            </a:r>
            <a:endParaRPr lang="en-US" altLang="ja-JP" sz="3200" b="1" u="sng" dirty="0" smtClean="0">
              <a:solidFill>
                <a:srgbClr val="FF0000"/>
              </a:solidFill>
            </a:endParaRPr>
          </a:p>
          <a:p>
            <a:pPr marL="274320" lvl="1" indent="0" algn="ctr">
              <a:buNone/>
            </a:pPr>
            <a:endParaRPr lang="en-US" altLang="ja-JP" sz="2400" b="1" u="sng"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20</a:t>
            </a:fld>
            <a:endParaRPr kumimoji="1" lang="ja-JP" altLang="en-US" sz="3200" dirty="0"/>
          </a:p>
        </p:txBody>
      </p:sp>
      <p:graphicFrame>
        <p:nvGraphicFramePr>
          <p:cNvPr id="3" name="表 2"/>
          <p:cNvGraphicFramePr>
            <a:graphicFrameLocks noGrp="1"/>
          </p:cNvGraphicFramePr>
          <p:nvPr>
            <p:extLst>
              <p:ext uri="{D42A27DB-BD31-4B8C-83A1-F6EECF244321}">
                <p14:modId xmlns:p14="http://schemas.microsoft.com/office/powerpoint/2010/main" val="1865380987"/>
              </p:ext>
            </p:extLst>
          </p:nvPr>
        </p:nvGraphicFramePr>
        <p:xfrm>
          <a:off x="796448" y="1230372"/>
          <a:ext cx="7484412" cy="3320681"/>
        </p:xfrm>
        <a:graphic>
          <a:graphicData uri="http://schemas.openxmlformats.org/drawingml/2006/table">
            <a:tbl>
              <a:tblPr firstRow="1" bandRow="1">
                <a:tableStyleId>{616DA210-FB5B-4158-B5E0-FEB733F419BA}</a:tableStyleId>
              </a:tblPr>
              <a:tblGrid>
                <a:gridCol w="2494804"/>
                <a:gridCol w="2494804"/>
                <a:gridCol w="2494804"/>
              </a:tblGrid>
              <a:tr h="632828">
                <a:tc>
                  <a:txBody>
                    <a:bodyPr/>
                    <a:lstStyle/>
                    <a:p>
                      <a:pPr algn="ctr"/>
                      <a:endParaRPr kumimoji="1" lang="ja-JP" altLang="en-US" dirty="0"/>
                    </a:p>
                  </a:txBody>
                  <a:tcPr/>
                </a:tc>
                <a:tc>
                  <a:txBody>
                    <a:bodyPr/>
                    <a:lstStyle/>
                    <a:p>
                      <a:pPr algn="ctr"/>
                      <a:r>
                        <a:rPr kumimoji="1" lang="ja-JP" altLang="en-US" sz="2800" dirty="0" smtClean="0"/>
                        <a:t>バースト</a:t>
                      </a:r>
                      <a:endParaRPr kumimoji="1" lang="ja-JP" altLang="en-US" sz="2800" dirty="0"/>
                    </a:p>
                  </a:txBody>
                  <a:tcPr/>
                </a:tc>
                <a:tc>
                  <a:txBody>
                    <a:bodyPr/>
                    <a:lstStyle/>
                    <a:p>
                      <a:pPr algn="ctr"/>
                      <a:r>
                        <a:rPr kumimoji="1" lang="ja-JP" altLang="en-US" sz="2800" dirty="0" smtClean="0"/>
                        <a:t>ライン</a:t>
                      </a:r>
                      <a:endParaRPr kumimoji="1" lang="ja-JP" altLang="en-US" sz="2800" dirty="0"/>
                    </a:p>
                  </a:txBody>
                  <a:tcPr/>
                </a:tc>
              </a:tr>
              <a:tr h="632828">
                <a:tc>
                  <a:txBody>
                    <a:bodyPr/>
                    <a:lstStyle/>
                    <a:p>
                      <a:pPr algn="ctr"/>
                      <a:r>
                        <a:rPr kumimoji="1" lang="ja-JP" altLang="en-US" sz="2000" dirty="0" smtClean="0"/>
                        <a:t>入力信号</a:t>
                      </a:r>
                      <a:endParaRPr kumimoji="1" lang="ja-JP" altLang="en-US" sz="2000" dirty="0"/>
                    </a:p>
                  </a:txBody>
                  <a:tcPr/>
                </a:tc>
                <a:tc>
                  <a:txBody>
                    <a:bodyPr/>
                    <a:lstStyle/>
                    <a:p>
                      <a:pPr algn="ctr"/>
                      <a:r>
                        <a:rPr kumimoji="1" lang="en-US" altLang="ja-JP" sz="2800" dirty="0" smtClean="0"/>
                        <a:t>3.2e-3</a:t>
                      </a:r>
                      <a:endParaRPr kumimoji="1" lang="ja-JP" altLang="en-US" sz="2800" dirty="0"/>
                    </a:p>
                  </a:txBody>
                  <a:tcPr/>
                </a:tc>
                <a:tc>
                  <a:txBody>
                    <a:bodyPr/>
                    <a:lstStyle/>
                    <a:p>
                      <a:pPr algn="ctr"/>
                      <a:r>
                        <a:rPr kumimoji="1" lang="en-US" altLang="ja-JP" sz="2800" dirty="0" smtClean="0"/>
                        <a:t>100</a:t>
                      </a:r>
                      <a:endParaRPr kumimoji="1" lang="ja-JP" altLang="en-US" sz="2800" dirty="0"/>
                    </a:p>
                  </a:txBody>
                  <a:tcPr/>
                </a:tc>
              </a:tr>
              <a:tr h="632828">
                <a:tc>
                  <a:txBody>
                    <a:bodyPr/>
                    <a:lstStyle/>
                    <a:p>
                      <a:pPr algn="ctr"/>
                      <a:r>
                        <a:rPr kumimoji="1" lang="en-US" altLang="ja-JP" sz="2000" dirty="0" smtClean="0"/>
                        <a:t>Notch</a:t>
                      </a:r>
                      <a:r>
                        <a:rPr kumimoji="1" lang="en-US" altLang="ja-JP" sz="2000" baseline="0" dirty="0" smtClean="0"/>
                        <a:t> filter (ideal)</a:t>
                      </a:r>
                      <a:endParaRPr kumimoji="1" lang="ja-JP" altLang="en-US" sz="2000" dirty="0"/>
                    </a:p>
                  </a:txBody>
                  <a:tcPr/>
                </a:tc>
                <a:tc>
                  <a:txBody>
                    <a:bodyPr/>
                    <a:lstStyle/>
                    <a:p>
                      <a:pPr algn="ctr"/>
                      <a:r>
                        <a:rPr kumimoji="1" lang="en-US" altLang="ja-JP" sz="2800" dirty="0" smtClean="0"/>
                        <a:t>2.8e-3</a:t>
                      </a:r>
                      <a:endParaRPr kumimoji="1" lang="ja-JP" altLang="en-US" sz="2800" dirty="0"/>
                    </a:p>
                  </a:txBody>
                  <a:tcPr/>
                </a:tc>
                <a:tc>
                  <a:txBody>
                    <a:bodyPr/>
                    <a:lstStyle/>
                    <a:p>
                      <a:pPr algn="ctr"/>
                      <a:r>
                        <a:rPr kumimoji="1" lang="en-US" altLang="ja-JP" sz="2800" dirty="0" smtClean="0"/>
                        <a:t>3.3e-25</a:t>
                      </a:r>
                      <a:endParaRPr kumimoji="1" lang="ja-JP" altLang="en-US" sz="2800" dirty="0"/>
                    </a:p>
                  </a:txBody>
                  <a:tcPr/>
                </a:tc>
              </a:tr>
              <a:tr h="789369">
                <a:tc>
                  <a:txBody>
                    <a:bodyPr/>
                    <a:lstStyle/>
                    <a:p>
                      <a:pPr algn="ctr"/>
                      <a:r>
                        <a:rPr kumimoji="1" lang="en-US" altLang="ja-JP" sz="2000" dirty="0" smtClean="0"/>
                        <a:t>Notch filter (</a:t>
                      </a:r>
                      <a:r>
                        <a:rPr kumimoji="1" lang="en-US" altLang="ja-JP" sz="2000" dirty="0" err="1" smtClean="0"/>
                        <a:t>butterworth</a:t>
                      </a:r>
                      <a:r>
                        <a:rPr kumimoji="1" lang="en-US" altLang="ja-JP" sz="2000" dirty="0" smtClean="0"/>
                        <a:t>)</a:t>
                      </a:r>
                      <a:endParaRPr kumimoji="1" lang="ja-JP" altLang="en-US" sz="2000" dirty="0"/>
                    </a:p>
                  </a:txBody>
                  <a:tcPr/>
                </a:tc>
                <a:tc>
                  <a:txBody>
                    <a:bodyPr/>
                    <a:lstStyle/>
                    <a:p>
                      <a:pPr algn="ctr"/>
                      <a:r>
                        <a:rPr kumimoji="1" lang="en-US" altLang="ja-JP" sz="2800" dirty="0" smtClean="0"/>
                        <a:t>2.4e-3</a:t>
                      </a:r>
                      <a:endParaRPr kumimoji="1" lang="ja-JP" altLang="en-US" sz="2800" dirty="0"/>
                    </a:p>
                  </a:txBody>
                  <a:tcPr/>
                </a:tc>
                <a:tc>
                  <a:txBody>
                    <a:bodyPr/>
                    <a:lstStyle/>
                    <a:p>
                      <a:pPr algn="ctr"/>
                      <a:r>
                        <a:rPr kumimoji="1" lang="en-US" altLang="ja-JP" sz="2800" dirty="0" smtClean="0"/>
                        <a:t>4.5e-6</a:t>
                      </a:r>
                      <a:endParaRPr kumimoji="1" lang="ja-JP" altLang="en-US" sz="2800" dirty="0"/>
                    </a:p>
                  </a:txBody>
                  <a:tcPr/>
                </a:tc>
              </a:tr>
              <a:tr h="632828">
                <a:tc>
                  <a:txBody>
                    <a:bodyPr/>
                    <a:lstStyle/>
                    <a:p>
                      <a:pPr algn="ctr"/>
                      <a:r>
                        <a:rPr kumimoji="1" lang="en-US" altLang="ja-JP" sz="2000" dirty="0" smtClean="0"/>
                        <a:t>MBLT (median)</a:t>
                      </a:r>
                      <a:endParaRPr kumimoji="1" lang="ja-JP" altLang="en-US" sz="2000" dirty="0"/>
                    </a:p>
                  </a:txBody>
                  <a:tcPr/>
                </a:tc>
                <a:tc>
                  <a:txBody>
                    <a:bodyPr/>
                    <a:lstStyle/>
                    <a:p>
                      <a:pPr algn="ctr"/>
                      <a:r>
                        <a:rPr kumimoji="1" lang="en-US" altLang="ja-JP" sz="2800" dirty="0" smtClean="0"/>
                        <a:t>3.2e-3</a:t>
                      </a:r>
                      <a:endParaRPr kumimoji="1" lang="ja-JP" altLang="en-US" sz="2800" dirty="0"/>
                    </a:p>
                  </a:txBody>
                  <a:tcPr/>
                </a:tc>
                <a:tc>
                  <a:txBody>
                    <a:bodyPr/>
                    <a:lstStyle/>
                    <a:p>
                      <a:pPr algn="ctr"/>
                      <a:r>
                        <a:rPr kumimoji="1" lang="en-US" altLang="ja-JP" sz="2800" dirty="0" smtClean="0"/>
                        <a:t>7.4e-27</a:t>
                      </a:r>
                      <a:endParaRPr kumimoji="1" lang="ja-JP" altLang="en-US" sz="2800" dirty="0"/>
                    </a:p>
                  </a:txBody>
                  <a:tcPr/>
                </a:tc>
              </a:tr>
            </a:tbl>
          </a:graphicData>
        </a:graphic>
      </p:graphicFrame>
    </p:spTree>
    <p:extLst>
      <p:ext uri="{BB962C8B-B14F-4D97-AF65-F5344CB8AC3E}">
        <p14:creationId xmlns:p14="http://schemas.microsoft.com/office/powerpoint/2010/main" val="21191433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90862"/>
            <a:ext cx="8229600" cy="990600"/>
          </a:xfrm>
        </p:spPr>
        <p:txBody>
          <a:bodyPr/>
          <a:lstStyle/>
          <a:p>
            <a:r>
              <a:rPr lang="ja-JP" altLang="en-US" dirty="0" smtClean="0"/>
              <a:t>まとめ</a:t>
            </a:r>
            <a:endParaRPr kumimoji="1" lang="ja-JP" altLang="en-US" dirty="0"/>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z="3200" smtClean="0"/>
              <a:t>21</a:t>
            </a:fld>
            <a:endParaRPr kumimoji="1" lang="ja-JP" altLang="en-US" dirty="0"/>
          </a:p>
        </p:txBody>
      </p:sp>
      <p:sp>
        <p:nvSpPr>
          <p:cNvPr id="7" name="コンテンツ プレースホルダー 6"/>
          <p:cNvSpPr>
            <a:spLocks noGrp="1"/>
          </p:cNvSpPr>
          <p:nvPr>
            <p:ph idx="1"/>
          </p:nvPr>
        </p:nvSpPr>
        <p:spPr>
          <a:xfrm>
            <a:off x="457200" y="1500532"/>
            <a:ext cx="8471361" cy="5262979"/>
          </a:xfrm>
          <a:prstGeom prst="rect">
            <a:avLst/>
          </a:prstGeom>
        </p:spPr>
        <p:txBody>
          <a:bodyPr wrap="square">
            <a:spAutoFit/>
          </a:bodyPr>
          <a:lstStyle/>
          <a:p>
            <a:r>
              <a:rPr lang="en-US" altLang="ja-JP" sz="2800" dirty="0">
                <a:solidFill>
                  <a:srgbClr val="FF0000"/>
                </a:solidFill>
              </a:rPr>
              <a:t>LCGT</a:t>
            </a:r>
            <a:r>
              <a:rPr lang="ja-JP" altLang="en-US" sz="2800" dirty="0">
                <a:solidFill>
                  <a:srgbClr val="FF0000"/>
                </a:solidFill>
              </a:rPr>
              <a:t>は感度の良い帯域にラインが</a:t>
            </a:r>
            <a:r>
              <a:rPr lang="ja-JP" altLang="en-US" sz="2800" dirty="0" smtClean="0">
                <a:solidFill>
                  <a:srgbClr val="FF0000"/>
                </a:solidFill>
              </a:rPr>
              <a:t>存在する場合</a:t>
            </a:r>
            <a:r>
              <a:rPr lang="ja-JP" altLang="en-US" sz="2800" dirty="0" smtClean="0">
                <a:solidFill>
                  <a:srgbClr val="292934"/>
                </a:solidFill>
              </a:rPr>
              <a:t>、バースト信号が受ける影響</a:t>
            </a:r>
            <a:r>
              <a:rPr lang="ja-JP" altLang="en-US" sz="2800" dirty="0">
                <a:solidFill>
                  <a:srgbClr val="292934"/>
                </a:solidFill>
              </a:rPr>
              <a:t>はとても大きい</a:t>
            </a:r>
            <a:endParaRPr lang="en-US" altLang="ja-JP" sz="2800" dirty="0">
              <a:solidFill>
                <a:srgbClr val="292934"/>
              </a:solidFill>
            </a:endParaRPr>
          </a:p>
          <a:p>
            <a:endParaRPr lang="en-US" altLang="ja-JP" sz="2800" dirty="0"/>
          </a:p>
          <a:p>
            <a:r>
              <a:rPr lang="ja-JP" altLang="en-US" sz="2800" dirty="0"/>
              <a:t>データ解析の段階で</a:t>
            </a:r>
            <a:r>
              <a:rPr lang="ja-JP" altLang="en-US" sz="2800" dirty="0" smtClean="0">
                <a:solidFill>
                  <a:srgbClr val="FF0000"/>
                </a:solidFill>
              </a:rPr>
              <a:t>ラインを除去しバースト信号を残す</a:t>
            </a:r>
            <a:r>
              <a:rPr lang="ja-JP" altLang="en-US" sz="2800" dirty="0" smtClean="0"/>
              <a:t>ことが望まれ、バースト信号</a:t>
            </a:r>
            <a:r>
              <a:rPr lang="ja-JP" altLang="en-US" sz="2800" dirty="0"/>
              <a:t>への影響を抑えつつラインを除去</a:t>
            </a:r>
            <a:r>
              <a:rPr lang="ja-JP" altLang="en-US" sz="2800" dirty="0" smtClean="0"/>
              <a:t>する方法</a:t>
            </a:r>
            <a:r>
              <a:rPr lang="en-US" altLang="en-US" sz="2800" dirty="0" err="1" smtClean="0"/>
              <a:t>として</a:t>
            </a:r>
            <a:r>
              <a:rPr lang="en-US" altLang="en-US" sz="2800" dirty="0" err="1" smtClean="0">
                <a:solidFill>
                  <a:srgbClr val="FF0000"/>
                </a:solidFill>
              </a:rPr>
              <a:t>MBLT</a:t>
            </a:r>
            <a:r>
              <a:rPr lang="ja-JP" altLang="en-US" sz="2800" dirty="0" smtClean="0">
                <a:solidFill>
                  <a:srgbClr val="FF0000"/>
                </a:solidFill>
              </a:rPr>
              <a:t>は期待できる</a:t>
            </a:r>
            <a:endParaRPr lang="en-US" altLang="ja-JP" sz="2800" dirty="0" smtClean="0">
              <a:solidFill>
                <a:srgbClr val="FF0000"/>
              </a:solidFill>
            </a:endParaRPr>
          </a:p>
          <a:p>
            <a:endParaRPr lang="en-US" altLang="ja-JP" sz="2800" dirty="0">
              <a:solidFill>
                <a:srgbClr val="FF0000"/>
              </a:solidFill>
            </a:endParaRPr>
          </a:p>
          <a:p>
            <a:r>
              <a:rPr lang="en-US" altLang="ja-JP" sz="2800" u="sng" dirty="0">
                <a:solidFill>
                  <a:srgbClr val="FF6600"/>
                </a:solidFill>
              </a:rPr>
              <a:t>Future works</a:t>
            </a:r>
          </a:p>
          <a:p>
            <a:pPr marL="1005840" lvl="2" indent="-457200">
              <a:buFont typeface="+mj-lt"/>
              <a:buAutoNum type="arabicPeriod"/>
            </a:pPr>
            <a:r>
              <a:rPr lang="ja-JP" altLang="en-US" sz="2000" dirty="0" smtClean="0"/>
              <a:t>エネルギーロス</a:t>
            </a:r>
            <a:r>
              <a:rPr lang="ja-JP" altLang="en-US" sz="2000" dirty="0" smtClean="0"/>
              <a:t>違い</a:t>
            </a:r>
            <a:r>
              <a:rPr lang="ja-JP" altLang="en-US" sz="2000" dirty="0"/>
              <a:t>がバースト解析でどのように影響を及ぼすか</a:t>
            </a:r>
            <a:endParaRPr lang="en-US" altLang="ja-JP" sz="2000" dirty="0"/>
          </a:p>
          <a:p>
            <a:pPr marL="1005840" lvl="2" indent="-457200">
              <a:buFont typeface="+mj-lt"/>
              <a:buAutoNum type="arabicPeriod"/>
            </a:pPr>
            <a:r>
              <a:rPr lang="en-US" altLang="ja-JP" sz="2000" dirty="0"/>
              <a:t>LIGO</a:t>
            </a:r>
            <a:r>
              <a:rPr lang="ja-JP" altLang="en-US" sz="2000" dirty="0"/>
              <a:t>で用いられている解析手法など、さらに多くの手法との比較</a:t>
            </a:r>
            <a:endParaRPr lang="en-US" altLang="ja-JP" sz="2400" dirty="0">
              <a:solidFill>
                <a:srgbClr val="FF0000"/>
              </a:solidFill>
            </a:endParaRPr>
          </a:p>
          <a:p>
            <a:pPr marL="0" indent="0">
              <a:buNone/>
            </a:pPr>
            <a:endParaRPr lang="en-US" altLang="ja-JP" sz="2800" dirty="0" smtClean="0">
              <a:solidFill>
                <a:srgbClr val="FF0000"/>
              </a:solidFill>
            </a:endParaRPr>
          </a:p>
        </p:txBody>
      </p:sp>
    </p:spTree>
    <p:extLst>
      <p:ext uri="{BB962C8B-B14F-4D97-AF65-F5344CB8AC3E}">
        <p14:creationId xmlns:p14="http://schemas.microsoft.com/office/powerpoint/2010/main" val="30558650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42088" y="3252448"/>
            <a:ext cx="6064683" cy="646331"/>
          </a:xfrm>
          <a:prstGeom prst="rect">
            <a:avLst/>
          </a:prstGeom>
          <a:noFill/>
        </p:spPr>
        <p:txBody>
          <a:bodyPr wrap="square" rtlCol="0">
            <a:spAutoFit/>
          </a:bodyPr>
          <a:lstStyle/>
          <a:p>
            <a:pPr algn="ctr"/>
            <a:r>
              <a:rPr kumimoji="1" lang="ja-JP" altLang="en-US" sz="3600" dirty="0" smtClean="0">
                <a:solidFill>
                  <a:srgbClr val="3366FF"/>
                </a:solidFill>
              </a:rPr>
              <a:t>ご清聴ありがとうございました</a:t>
            </a:r>
            <a:endParaRPr kumimoji="1" lang="ja-JP" altLang="en-US" sz="3600" dirty="0">
              <a:solidFill>
                <a:srgbClr val="3366FF"/>
              </a:solidFill>
            </a:endParaRPr>
          </a:p>
        </p:txBody>
      </p:sp>
      <p:sp>
        <p:nvSpPr>
          <p:cNvPr id="3" name="スライド番号プレースホルダー 2"/>
          <p:cNvSpPr>
            <a:spLocks noGrp="1"/>
          </p:cNvSpPr>
          <p:nvPr>
            <p:ph type="sldNum" sz="quarter" idx="12"/>
          </p:nvPr>
        </p:nvSpPr>
        <p:spPr/>
        <p:txBody>
          <a:bodyPr/>
          <a:lstStyle/>
          <a:p>
            <a:fld id="{7C0C097A-C1D5-534C-9548-92DAEB5CBB9E}" type="slidenum">
              <a:rPr kumimoji="1" lang="ja-JP" altLang="en-US" sz="3200" smtClean="0"/>
              <a:t>22</a:t>
            </a:fld>
            <a:endParaRPr kumimoji="1" lang="ja-JP" altLang="en-US" dirty="0"/>
          </a:p>
        </p:txBody>
      </p:sp>
    </p:spTree>
    <p:extLst>
      <p:ext uri="{BB962C8B-B14F-4D97-AF65-F5344CB8AC3E}">
        <p14:creationId xmlns:p14="http://schemas.microsoft.com/office/powerpoint/2010/main" val="9418561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23</a:t>
            </a:fld>
            <a:endParaRPr kumimoji="1" lang="ja-JP" altLang="en-US"/>
          </a:p>
        </p:txBody>
      </p:sp>
      <p:sp>
        <p:nvSpPr>
          <p:cNvPr id="8" name="コンテンツ プレースホルダー 7"/>
          <p:cNvSpPr>
            <a:spLocks noGrp="1"/>
          </p:cNvSpPr>
          <p:nvPr>
            <p:ph idx="1"/>
          </p:nvPr>
        </p:nvSpPr>
        <p:spPr>
          <a:xfrm>
            <a:off x="457200" y="476273"/>
            <a:ext cx="8229600" cy="6000727"/>
          </a:xfrm>
        </p:spPr>
        <p:txBody>
          <a:bodyPr/>
          <a:lstStyle/>
          <a:p>
            <a:r>
              <a:rPr lang="en-US" altLang="ja-JP" dirty="0" smtClean="0"/>
              <a:t>notch filter</a:t>
            </a:r>
            <a:r>
              <a:rPr lang="en-US" altLang="ja-JP" dirty="0"/>
              <a:t> </a:t>
            </a:r>
            <a:r>
              <a:rPr lang="en-US" altLang="ja-JP" dirty="0" smtClean="0"/>
              <a:t>(</a:t>
            </a:r>
            <a:r>
              <a:rPr lang="en-US" altLang="ja-JP" dirty="0" err="1" smtClean="0"/>
              <a:t>butterworth</a:t>
            </a:r>
            <a:r>
              <a:rPr lang="en-US" altLang="ja-JP" dirty="0" smtClean="0"/>
              <a:t>)</a:t>
            </a:r>
            <a:endParaRPr kumimoji="1" lang="en-US" altLang="ja-JP" dirty="0" smtClean="0"/>
          </a:p>
          <a:p>
            <a:endParaRPr kumimoji="1" lang="ja-JP" altLang="en-US" dirty="0"/>
          </a:p>
        </p:txBody>
      </p:sp>
      <p:pic>
        <p:nvPicPr>
          <p:cNvPr id="9" name="コンテンツ プレースホルダー 4" descr="real.eps"/>
          <p:cNvPicPr>
            <a:picLocks noChangeAspect="1"/>
          </p:cNvPicPr>
          <p:nvPr/>
        </p:nvPicPr>
        <p:blipFill>
          <a:blip r:embed="rId2">
            <a:extLst>
              <a:ext uri="{28A0092B-C50C-407E-A947-70E740481C1C}">
                <a14:useLocalDpi xmlns:a14="http://schemas.microsoft.com/office/drawing/2010/main" val="0"/>
              </a:ext>
            </a:extLst>
          </a:blip>
          <a:srcRect t="2815" b="2815"/>
          <a:stretch>
            <a:fillRect/>
          </a:stretch>
        </p:blipFill>
        <p:spPr>
          <a:xfrm>
            <a:off x="697649" y="1011423"/>
            <a:ext cx="8079967" cy="5735779"/>
          </a:xfrm>
          <a:prstGeom prst="rect">
            <a:avLst/>
          </a:prstGeom>
        </p:spPr>
      </p:pic>
    </p:spTree>
    <p:extLst>
      <p:ext uri="{BB962C8B-B14F-4D97-AF65-F5344CB8AC3E}">
        <p14:creationId xmlns:p14="http://schemas.microsoft.com/office/powerpoint/2010/main" val="34591029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63043"/>
            <a:ext cx="8229600" cy="6013958"/>
          </a:xfrm>
        </p:spPr>
        <p:txBody>
          <a:bodyPr/>
          <a:lstStyle/>
          <a:p>
            <a:r>
              <a:rPr kumimoji="1" lang="en-US" altLang="ja-JP" dirty="0" smtClean="0"/>
              <a:t>notch filter (</a:t>
            </a:r>
            <a:r>
              <a:rPr kumimoji="1" lang="en-US" altLang="ja-JP" dirty="0" err="1" smtClean="0"/>
              <a:t>Matlab</a:t>
            </a:r>
            <a:r>
              <a:rPr kumimoji="1" lang="en-US" altLang="ja-JP" dirty="0" smtClean="0"/>
              <a:t> ideal filter)</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24</a:t>
            </a:fld>
            <a:endParaRPr kumimoji="1" lang="ja-JP" altLang="en-US"/>
          </a:p>
        </p:txBody>
      </p:sp>
      <p:pic>
        <p:nvPicPr>
          <p:cNvPr id="5" name="図 4" descr="notchfilt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52" y="900439"/>
            <a:ext cx="8022084" cy="5962584"/>
          </a:xfrm>
          <a:prstGeom prst="rect">
            <a:avLst/>
          </a:prstGeom>
        </p:spPr>
      </p:pic>
    </p:spTree>
    <p:extLst>
      <p:ext uri="{BB962C8B-B14F-4D97-AF65-F5344CB8AC3E}">
        <p14:creationId xmlns:p14="http://schemas.microsoft.com/office/powerpoint/2010/main" val="7723333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3865" y="992235"/>
            <a:ext cx="8835046" cy="5712151"/>
          </a:xfrm>
        </p:spPr>
        <p:txBody>
          <a:bodyPr>
            <a:normAutofit/>
          </a:bodyPr>
          <a:lstStyle/>
          <a:p>
            <a:r>
              <a:rPr kumimoji="1" lang="ja-JP" altLang="en-US" sz="2800" dirty="0" smtClean="0"/>
              <a:t>重力波望遠鏡では鏡をワイヤーで吊るすため、その共振</a:t>
            </a:r>
            <a:r>
              <a:rPr lang="en-US" altLang="en-US" sz="2800" dirty="0" smtClean="0"/>
              <a:t>モード</a:t>
            </a:r>
            <a:r>
              <a:rPr kumimoji="1" lang="ja-JP" altLang="en-US" sz="2800" dirty="0" smtClean="0"/>
              <a:t>によって励起されるようなノイズ</a:t>
            </a:r>
            <a:r>
              <a:rPr lang="ja-JP" altLang="en-US" sz="2800" dirty="0" smtClean="0"/>
              <a:t>（＝ライン）が存在する</a:t>
            </a:r>
            <a:endParaRPr lang="en-US" altLang="ja-JP" sz="2800" dirty="0" smtClean="0"/>
          </a:p>
          <a:p>
            <a:r>
              <a:rPr lang="ja-JP" altLang="en-US" sz="2800" dirty="0" smtClean="0"/>
              <a:t>例：吊り糸</a:t>
            </a:r>
            <a:r>
              <a:rPr lang="ja-JP" altLang="en-US" sz="2800" dirty="0"/>
              <a:t>の弾性振動</a:t>
            </a:r>
            <a:endParaRPr lang="en-US" altLang="ja-JP" sz="2800" dirty="0"/>
          </a:p>
          <a:p>
            <a:endParaRPr kumimoji="1" lang="en-US" altLang="ja-JP" sz="2800" dirty="0" smtClean="0"/>
          </a:p>
        </p:txBody>
      </p:sp>
      <p:grpSp>
        <p:nvGrpSpPr>
          <p:cNvPr id="12" name="図形グループ 11"/>
          <p:cNvGrpSpPr/>
          <p:nvPr/>
        </p:nvGrpSpPr>
        <p:grpSpPr>
          <a:xfrm>
            <a:off x="1671689" y="3446816"/>
            <a:ext cx="1941667" cy="2778124"/>
            <a:chOff x="1394469" y="2511756"/>
            <a:chExt cx="1936259" cy="2904078"/>
          </a:xfrm>
        </p:grpSpPr>
        <p:cxnSp>
          <p:nvCxnSpPr>
            <p:cNvPr id="13" name="直線矢印コネクタ 12"/>
            <p:cNvCxnSpPr/>
            <p:nvPr/>
          </p:nvCxnSpPr>
          <p:spPr>
            <a:xfrm>
              <a:off x="1708430" y="5097547"/>
              <a:ext cx="1600655"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2168984" y="3579573"/>
              <a:ext cx="432828"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15" name="図形グループ 14"/>
            <p:cNvGrpSpPr/>
            <p:nvPr/>
          </p:nvGrpSpPr>
          <p:grpSpPr>
            <a:xfrm>
              <a:off x="1394469" y="2511756"/>
              <a:ext cx="1936259" cy="2904078"/>
              <a:chOff x="805655" y="2116456"/>
              <a:chExt cx="2321418" cy="3752523"/>
            </a:xfrm>
          </p:grpSpPr>
          <p:cxnSp>
            <p:nvCxnSpPr>
              <p:cNvPr id="16" name="直線コネクタ 15"/>
              <p:cNvCxnSpPr/>
              <p:nvPr/>
            </p:nvCxnSpPr>
            <p:spPr>
              <a:xfrm>
                <a:off x="805655" y="2116456"/>
                <a:ext cx="232141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フリーフォーム 16"/>
              <p:cNvSpPr/>
              <p:nvPr/>
            </p:nvSpPr>
            <p:spPr>
              <a:xfrm>
                <a:off x="1866707" y="2116456"/>
                <a:ext cx="386455" cy="2977704"/>
              </a:xfrm>
              <a:custGeom>
                <a:avLst/>
                <a:gdLst>
                  <a:gd name="connsiteX0" fmla="*/ 167948 w 386455"/>
                  <a:gd name="connsiteY0" fmla="*/ 0 h 2977704"/>
                  <a:gd name="connsiteX1" fmla="*/ 4083 w 386455"/>
                  <a:gd name="connsiteY1" fmla="*/ 245782 h 2977704"/>
                  <a:gd name="connsiteX2" fmla="*/ 318158 w 386455"/>
                  <a:gd name="connsiteY2" fmla="*/ 532528 h 2977704"/>
                  <a:gd name="connsiteX3" fmla="*/ 99671 w 386455"/>
                  <a:gd name="connsiteY3" fmla="*/ 873891 h 2977704"/>
                  <a:gd name="connsiteX4" fmla="*/ 331813 w 386455"/>
                  <a:gd name="connsiteY4" fmla="*/ 1092364 h 2977704"/>
                  <a:gd name="connsiteX5" fmla="*/ 86016 w 386455"/>
                  <a:gd name="connsiteY5" fmla="*/ 1433728 h 2977704"/>
                  <a:gd name="connsiteX6" fmla="*/ 345468 w 386455"/>
                  <a:gd name="connsiteY6" fmla="*/ 1679510 h 2977704"/>
                  <a:gd name="connsiteX7" fmla="*/ 167948 w 386455"/>
                  <a:gd name="connsiteY7" fmla="*/ 1979910 h 2977704"/>
                  <a:gd name="connsiteX8" fmla="*/ 386435 w 386455"/>
                  <a:gd name="connsiteY8" fmla="*/ 2266656 h 2977704"/>
                  <a:gd name="connsiteX9" fmla="*/ 181604 w 386455"/>
                  <a:gd name="connsiteY9" fmla="*/ 2580711 h 2977704"/>
                  <a:gd name="connsiteX10" fmla="*/ 290847 w 386455"/>
                  <a:gd name="connsiteY10" fmla="*/ 2976693 h 2977704"/>
                  <a:gd name="connsiteX11" fmla="*/ 290847 w 386455"/>
                  <a:gd name="connsiteY11" fmla="*/ 2976693 h 2977704"/>
                  <a:gd name="connsiteX12" fmla="*/ 318158 w 386455"/>
                  <a:gd name="connsiteY12" fmla="*/ 2976693 h 2977704"/>
                  <a:gd name="connsiteX13" fmla="*/ 318158 w 386455"/>
                  <a:gd name="connsiteY13" fmla="*/ 2976693 h 2977704"/>
                  <a:gd name="connsiteX14" fmla="*/ 304502 w 386455"/>
                  <a:gd name="connsiteY14" fmla="*/ 2976693 h 2977704"/>
                  <a:gd name="connsiteX15" fmla="*/ 222570 w 386455"/>
                  <a:gd name="connsiteY15" fmla="*/ 2963038 h 2977704"/>
                  <a:gd name="connsiteX16" fmla="*/ 277191 w 386455"/>
                  <a:gd name="connsiteY16" fmla="*/ 2935729 h 297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455" h="2977704">
                    <a:moveTo>
                      <a:pt x="167948" y="0"/>
                    </a:moveTo>
                    <a:cubicBezTo>
                      <a:pt x="73498" y="78513"/>
                      <a:pt x="-20952" y="157027"/>
                      <a:pt x="4083" y="245782"/>
                    </a:cubicBezTo>
                    <a:cubicBezTo>
                      <a:pt x="29118" y="334537"/>
                      <a:pt x="302227" y="427843"/>
                      <a:pt x="318158" y="532528"/>
                    </a:cubicBezTo>
                    <a:cubicBezTo>
                      <a:pt x="334089" y="637213"/>
                      <a:pt x="97395" y="780585"/>
                      <a:pt x="99671" y="873891"/>
                    </a:cubicBezTo>
                    <a:cubicBezTo>
                      <a:pt x="101947" y="967197"/>
                      <a:pt x="334089" y="999058"/>
                      <a:pt x="331813" y="1092364"/>
                    </a:cubicBezTo>
                    <a:cubicBezTo>
                      <a:pt x="329537" y="1185670"/>
                      <a:pt x="83740" y="1335870"/>
                      <a:pt x="86016" y="1433728"/>
                    </a:cubicBezTo>
                    <a:cubicBezTo>
                      <a:pt x="88292" y="1531586"/>
                      <a:pt x="331813" y="1588480"/>
                      <a:pt x="345468" y="1679510"/>
                    </a:cubicBezTo>
                    <a:cubicBezTo>
                      <a:pt x="359123" y="1770540"/>
                      <a:pt x="161120" y="1882052"/>
                      <a:pt x="167948" y="1979910"/>
                    </a:cubicBezTo>
                    <a:cubicBezTo>
                      <a:pt x="174776" y="2077768"/>
                      <a:pt x="384159" y="2166523"/>
                      <a:pt x="386435" y="2266656"/>
                    </a:cubicBezTo>
                    <a:cubicBezTo>
                      <a:pt x="388711" y="2366789"/>
                      <a:pt x="197535" y="2462372"/>
                      <a:pt x="181604" y="2580711"/>
                    </a:cubicBezTo>
                    <a:cubicBezTo>
                      <a:pt x="165673" y="2699050"/>
                      <a:pt x="290847" y="2976693"/>
                      <a:pt x="290847" y="2976693"/>
                    </a:cubicBezTo>
                    <a:lnTo>
                      <a:pt x="290847" y="2976693"/>
                    </a:lnTo>
                    <a:lnTo>
                      <a:pt x="318158" y="2976693"/>
                    </a:lnTo>
                    <a:lnTo>
                      <a:pt x="318158" y="2976693"/>
                    </a:lnTo>
                    <a:cubicBezTo>
                      <a:pt x="315882" y="2976693"/>
                      <a:pt x="320433" y="2978969"/>
                      <a:pt x="304502" y="2976693"/>
                    </a:cubicBezTo>
                    <a:cubicBezTo>
                      <a:pt x="288571" y="2974417"/>
                      <a:pt x="227122" y="2969865"/>
                      <a:pt x="222570" y="2963038"/>
                    </a:cubicBezTo>
                    <a:cubicBezTo>
                      <a:pt x="218018" y="2956211"/>
                      <a:pt x="272639" y="2940280"/>
                      <a:pt x="277191" y="2935729"/>
                    </a:cubicBezTo>
                  </a:path>
                </a:pathLst>
              </a:custGeom>
              <a:ln>
                <a:solidFill>
                  <a:srgbClr val="29293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円/楕円 17"/>
              <p:cNvSpPr/>
              <p:nvPr/>
            </p:nvSpPr>
            <p:spPr>
              <a:xfrm>
                <a:off x="1734236" y="4970258"/>
                <a:ext cx="819325" cy="898721"/>
              </a:xfrm>
              <a:prstGeom prst="ellipse">
                <a:avLst/>
              </a:prstGeom>
              <a:solidFill>
                <a:schemeClr val="tx1">
                  <a:lumMod val="75000"/>
                  <a:lumOff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nvGrpSpPr>
          <p:cNvPr id="19" name="図形グループ 18"/>
          <p:cNvGrpSpPr/>
          <p:nvPr/>
        </p:nvGrpSpPr>
        <p:grpSpPr>
          <a:xfrm>
            <a:off x="129590" y="4464508"/>
            <a:ext cx="3031499" cy="2180601"/>
            <a:chOff x="279832" y="3945898"/>
            <a:chExt cx="3031499" cy="2180601"/>
          </a:xfrm>
        </p:grpSpPr>
        <p:sp>
          <p:nvSpPr>
            <p:cNvPr id="20" name="テキスト ボックス 19"/>
            <p:cNvSpPr txBox="1"/>
            <p:nvPr/>
          </p:nvSpPr>
          <p:spPr>
            <a:xfrm>
              <a:off x="279832" y="4926170"/>
              <a:ext cx="3031499" cy="1200329"/>
            </a:xfrm>
            <a:prstGeom prst="rect">
              <a:avLst/>
            </a:prstGeom>
            <a:noFill/>
          </p:spPr>
          <p:txBody>
            <a:bodyPr wrap="square" rtlCol="0">
              <a:spAutoFit/>
            </a:bodyPr>
            <a:lstStyle/>
            <a:p>
              <a:r>
                <a:rPr lang="en-US" altLang="en-US" dirty="0" smtClean="0"/>
                <a:t>現実の吊り糸は</a:t>
              </a:r>
            </a:p>
            <a:p>
              <a:r>
                <a:rPr lang="en-US" altLang="en-US" dirty="0" smtClean="0"/>
                <a:t>有限の綿密度を</a:t>
              </a:r>
            </a:p>
            <a:p>
              <a:r>
                <a:rPr lang="en-US" altLang="en-US" dirty="0" smtClean="0"/>
                <a:t>持つので</a:t>
              </a:r>
            </a:p>
            <a:p>
              <a:r>
                <a:rPr lang="en-US" altLang="en-US" dirty="0" smtClean="0"/>
                <a:t>弾性振動</a:t>
              </a:r>
              <a:r>
                <a:rPr lang="ja-JP" altLang="en-US" dirty="0" smtClean="0"/>
                <a:t>をする</a:t>
              </a:r>
              <a:endParaRPr kumimoji="1" lang="ja-JP" altLang="en-US" dirty="0"/>
            </a:p>
          </p:txBody>
        </p:sp>
        <p:cxnSp>
          <p:nvCxnSpPr>
            <p:cNvPr id="21" name="曲線コネクタ 20"/>
            <p:cNvCxnSpPr/>
            <p:nvPr/>
          </p:nvCxnSpPr>
          <p:spPr>
            <a:xfrm flipV="1">
              <a:off x="607442" y="3945898"/>
              <a:ext cx="1758474" cy="980272"/>
            </a:xfrm>
            <a:prstGeom prst="curvedConnector3">
              <a:avLst>
                <a:gd name="adj1" fmla="val -11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8" name="図形グループ 27"/>
          <p:cNvGrpSpPr/>
          <p:nvPr/>
        </p:nvGrpSpPr>
        <p:grpSpPr>
          <a:xfrm>
            <a:off x="4262118" y="2096198"/>
            <a:ext cx="4979075" cy="4276126"/>
            <a:chOff x="3981530" y="947266"/>
            <a:chExt cx="5787153" cy="5006110"/>
          </a:xfrm>
        </p:grpSpPr>
        <p:pic>
          <p:nvPicPr>
            <p:cNvPr id="29" name="図 28"/>
            <p:cNvPicPr>
              <a:picLocks noChangeAspect="1"/>
            </p:cNvPicPr>
            <p:nvPr/>
          </p:nvPicPr>
          <p:blipFill>
            <a:blip r:embed="rId2"/>
            <a:stretch>
              <a:fillRect/>
            </a:stretch>
          </p:blipFill>
          <p:spPr>
            <a:xfrm>
              <a:off x="4424364" y="947266"/>
              <a:ext cx="3850814" cy="5006110"/>
            </a:xfrm>
            <a:prstGeom prst="rect">
              <a:avLst/>
            </a:prstGeom>
            <a:scene3d>
              <a:camera prst="orthographicFront">
                <a:rot lat="0" lon="0" rev="16200000"/>
              </a:camera>
              <a:lightRig rig="threePt" dir="t"/>
            </a:scene3d>
          </p:spPr>
        </p:pic>
        <p:sp>
          <p:nvSpPr>
            <p:cNvPr id="30" name="テキスト ボックス 29"/>
            <p:cNvSpPr txBox="1"/>
            <p:nvPr/>
          </p:nvSpPr>
          <p:spPr>
            <a:xfrm>
              <a:off x="3981530" y="1145674"/>
              <a:ext cx="5787153" cy="468413"/>
            </a:xfrm>
            <a:prstGeom prst="rect">
              <a:avLst/>
            </a:prstGeom>
            <a:noFill/>
          </p:spPr>
          <p:txBody>
            <a:bodyPr wrap="square" rtlCol="0">
              <a:spAutoFit/>
            </a:bodyPr>
            <a:lstStyle/>
            <a:p>
              <a:r>
                <a:rPr kumimoji="1" lang="ja-JP" altLang="en-US" sz="2000" dirty="0" smtClean="0"/>
                <a:t>振り子の支点の振動に対する</a:t>
              </a:r>
              <a:r>
                <a:rPr lang="ja-JP" altLang="en-US" sz="2000" dirty="0" smtClean="0"/>
                <a:t>伝達関数</a:t>
              </a:r>
              <a:endParaRPr kumimoji="1" lang="ja-JP" altLang="en-US" sz="2000" dirty="0"/>
            </a:p>
          </p:txBody>
        </p:sp>
        <p:sp>
          <p:nvSpPr>
            <p:cNvPr id="31" name="ドーナツ 30"/>
            <p:cNvSpPr/>
            <p:nvPr/>
          </p:nvSpPr>
          <p:spPr>
            <a:xfrm>
              <a:off x="6868667" y="2594364"/>
              <a:ext cx="2357263" cy="1789719"/>
            </a:xfrm>
            <a:prstGeom prst="donut">
              <a:avLst>
                <a:gd name="adj" fmla="val 46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テキスト ボックス 31"/>
            <p:cNvSpPr txBox="1"/>
            <p:nvPr/>
          </p:nvSpPr>
          <p:spPr>
            <a:xfrm>
              <a:off x="7184691" y="1999276"/>
              <a:ext cx="2237565" cy="432381"/>
            </a:xfrm>
            <a:prstGeom prst="rect">
              <a:avLst/>
            </a:prstGeom>
            <a:noFill/>
          </p:spPr>
          <p:txBody>
            <a:bodyPr wrap="square" rtlCol="0">
              <a:spAutoFit/>
            </a:bodyPr>
            <a:lstStyle/>
            <a:p>
              <a:r>
                <a:rPr lang="ja-JP" altLang="en-US" dirty="0" smtClean="0">
                  <a:solidFill>
                    <a:srgbClr val="FF0000"/>
                  </a:solidFill>
                </a:rPr>
                <a:t>弦の共振モード</a:t>
              </a:r>
              <a:endParaRPr kumimoji="1" lang="ja-JP" altLang="en-US" dirty="0">
                <a:solidFill>
                  <a:srgbClr val="FF0000"/>
                </a:solidFill>
              </a:endParaRPr>
            </a:p>
          </p:txBody>
        </p:sp>
        <p:sp>
          <p:nvSpPr>
            <p:cNvPr id="33" name="テキスト ボックス 32"/>
            <p:cNvSpPr txBox="1"/>
            <p:nvPr/>
          </p:nvSpPr>
          <p:spPr>
            <a:xfrm>
              <a:off x="4632428" y="2920542"/>
              <a:ext cx="1695220" cy="756667"/>
            </a:xfrm>
            <a:prstGeom prst="rect">
              <a:avLst/>
            </a:prstGeom>
            <a:noFill/>
          </p:spPr>
          <p:txBody>
            <a:bodyPr wrap="square" rtlCol="0">
              <a:spAutoFit/>
            </a:bodyPr>
            <a:lstStyle/>
            <a:p>
              <a:r>
                <a:rPr kumimoji="1" lang="ja-JP" altLang="en-US" dirty="0" smtClean="0">
                  <a:solidFill>
                    <a:srgbClr val="FF0000"/>
                  </a:solidFill>
                </a:rPr>
                <a:t>振り子運動の共振モード</a:t>
              </a:r>
              <a:endParaRPr kumimoji="1" lang="ja-JP" altLang="en-US" dirty="0">
                <a:solidFill>
                  <a:srgbClr val="FF0000"/>
                </a:solidFill>
              </a:endParaRPr>
            </a:p>
          </p:txBody>
        </p:sp>
      </p:grpSp>
      <p:pic>
        <p:nvPicPr>
          <p:cNvPr id="36" name="図 35"/>
          <p:cNvPicPr>
            <a:picLocks noChangeAspect="1"/>
          </p:cNvPicPr>
          <p:nvPr/>
        </p:nvPicPr>
        <p:blipFill>
          <a:blip r:embed="rId3"/>
          <a:stretch>
            <a:fillRect/>
          </a:stretch>
        </p:blipFill>
        <p:spPr>
          <a:xfrm>
            <a:off x="3526300" y="5924146"/>
            <a:ext cx="5575300" cy="825500"/>
          </a:xfrm>
          <a:prstGeom prst="rect">
            <a:avLst/>
          </a:prstGeom>
        </p:spPr>
      </p:pic>
      <p:sp>
        <p:nvSpPr>
          <p:cNvPr id="6" name="タイトル 5"/>
          <p:cNvSpPr>
            <a:spLocks noGrp="1"/>
          </p:cNvSpPr>
          <p:nvPr>
            <p:ph type="title"/>
          </p:nvPr>
        </p:nvSpPr>
        <p:spPr>
          <a:xfrm>
            <a:off x="311690" y="351680"/>
            <a:ext cx="8229600" cy="640555"/>
          </a:xfrm>
        </p:spPr>
        <p:txBody>
          <a:bodyPr>
            <a:normAutofit/>
          </a:bodyPr>
          <a:lstStyle/>
          <a:p>
            <a:r>
              <a:rPr lang="ja-JP" altLang="en-US" sz="3200" dirty="0" smtClean="0"/>
              <a:t>熱によるワイヤーの弾性振動</a:t>
            </a:r>
            <a:endParaRPr kumimoji="1" lang="ja-JP" altLang="en-US" sz="3200" dirty="0"/>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mtClean="0"/>
              <a:t>25</a:t>
            </a:fld>
            <a:endParaRPr kumimoji="1" lang="ja-JP" altLang="en-US"/>
          </a:p>
        </p:txBody>
      </p:sp>
    </p:spTree>
    <p:extLst>
      <p:ext uri="{BB962C8B-B14F-4D97-AF65-F5344CB8AC3E}">
        <p14:creationId xmlns:p14="http://schemas.microsoft.com/office/powerpoint/2010/main" val="12342366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7" y="780557"/>
            <a:ext cx="8902644" cy="5879833"/>
          </a:xfrm>
        </p:spPr>
        <p:txBody>
          <a:bodyPr>
            <a:normAutofit/>
          </a:bodyPr>
          <a:lstStyle/>
          <a:p>
            <a:r>
              <a:rPr kumimoji="1" lang="en-US" altLang="ja-JP" sz="2800" dirty="0" smtClean="0"/>
              <a:t>LCGT</a:t>
            </a:r>
            <a:r>
              <a:rPr kumimoji="1" lang="ja-JP" altLang="en-US" sz="2800" dirty="0" smtClean="0"/>
              <a:t>型のノイズパワースペクトル密度</a:t>
            </a:r>
            <a:endParaRPr kumimoji="1" lang="ja-JP" altLang="en-US" sz="2800" dirty="0"/>
          </a:p>
        </p:txBody>
      </p:sp>
      <p:pic>
        <p:nvPicPr>
          <p:cNvPr id="2" name="図 1" descr="LCGT noi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87" y="1386363"/>
            <a:ext cx="6747806" cy="5075917"/>
          </a:xfrm>
          <a:prstGeom prst="rect">
            <a:avLst/>
          </a:prstGeom>
        </p:spPr>
      </p:pic>
      <p:pic>
        <p:nvPicPr>
          <p:cNvPr id="4" name="図 3" descr="LCGT tim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681" y="1386363"/>
            <a:ext cx="6430319" cy="4837093"/>
          </a:xfrm>
          <a:prstGeom prst="rect">
            <a:avLst/>
          </a:prstGeom>
        </p:spPr>
      </p:pic>
      <p:sp>
        <p:nvSpPr>
          <p:cNvPr id="6" name="スライド番号プレースホルダー 5"/>
          <p:cNvSpPr>
            <a:spLocks noGrp="1"/>
          </p:cNvSpPr>
          <p:nvPr>
            <p:ph type="sldNum" sz="quarter" idx="12"/>
          </p:nvPr>
        </p:nvSpPr>
        <p:spPr/>
        <p:txBody>
          <a:bodyPr/>
          <a:lstStyle/>
          <a:p>
            <a:fld id="{7C0C097A-C1D5-534C-9548-92DAEB5CBB9E}" type="slidenum">
              <a:rPr kumimoji="1" lang="ja-JP" altLang="en-US" smtClean="0"/>
              <a:t>26</a:t>
            </a:fld>
            <a:endParaRPr kumimoji="1" lang="ja-JP" altLang="en-US"/>
          </a:p>
        </p:txBody>
      </p:sp>
    </p:spTree>
    <p:extLst>
      <p:ext uri="{BB962C8B-B14F-4D97-AF65-F5344CB8AC3E}">
        <p14:creationId xmlns:p14="http://schemas.microsoft.com/office/powerpoint/2010/main" val="4146393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27</a:t>
            </a:fld>
            <a:endParaRPr kumimoji="1" lang="ja-JP" altLang="en-US"/>
          </a:p>
        </p:txBody>
      </p:sp>
    </p:spTree>
    <p:extLst>
      <p:ext uri="{BB962C8B-B14F-4D97-AF65-F5344CB8AC3E}">
        <p14:creationId xmlns:p14="http://schemas.microsoft.com/office/powerpoint/2010/main" val="1690917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28</a:t>
            </a:fld>
            <a:endParaRPr kumimoji="1" lang="ja-JP" altLang="en-US"/>
          </a:p>
        </p:txBody>
      </p:sp>
    </p:spTree>
    <p:extLst>
      <p:ext uri="{BB962C8B-B14F-4D97-AF65-F5344CB8AC3E}">
        <p14:creationId xmlns:p14="http://schemas.microsoft.com/office/powerpoint/2010/main" val="1994839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a:xfrm>
            <a:off x="457200" y="1600200"/>
            <a:ext cx="8229600" cy="4876800"/>
          </a:xfrm>
        </p:spPr>
        <p:txBody>
          <a:bodyPr>
            <a:normAutofit lnSpcReduction="10000"/>
          </a:bodyPr>
          <a:lstStyle/>
          <a:p>
            <a:r>
              <a:rPr lang="en-US" altLang="ja-JP" sz="4000" dirty="0" smtClean="0"/>
              <a:t>Abstract</a:t>
            </a:r>
          </a:p>
          <a:p>
            <a:r>
              <a:rPr lang="en-US" altLang="ja-JP" sz="4000" dirty="0" smtClean="0"/>
              <a:t>Introduction … </a:t>
            </a:r>
            <a:r>
              <a:rPr lang="ja-JP" altLang="en-US" sz="2800" dirty="0" smtClean="0"/>
              <a:t>重力波解析について</a:t>
            </a:r>
            <a:endParaRPr kumimoji="1" lang="en-US" altLang="ja-JP" sz="2800" dirty="0" smtClean="0"/>
          </a:p>
          <a:p>
            <a:r>
              <a:rPr lang="en-US" altLang="ja-JP" sz="4000" dirty="0" smtClean="0"/>
              <a:t>Motivation … </a:t>
            </a:r>
          </a:p>
          <a:p>
            <a:r>
              <a:rPr lang="en-US" altLang="ja-JP" sz="4000" dirty="0" smtClean="0"/>
              <a:t>Aims … </a:t>
            </a:r>
            <a:endParaRPr kumimoji="1" lang="en-US" altLang="ja-JP" sz="4000" dirty="0" smtClean="0"/>
          </a:p>
          <a:p>
            <a:r>
              <a:rPr lang="en-US" altLang="ja-JP" sz="4000" dirty="0" smtClean="0"/>
              <a:t>Method … </a:t>
            </a:r>
          </a:p>
          <a:p>
            <a:r>
              <a:rPr kumimoji="1" lang="en-US" altLang="ja-JP" sz="4000" dirty="0" smtClean="0"/>
              <a:t>Result … </a:t>
            </a:r>
          </a:p>
          <a:p>
            <a:r>
              <a:rPr lang="en-US" altLang="ja-JP" sz="4000" dirty="0" smtClean="0"/>
              <a:t>Summary … </a:t>
            </a:r>
            <a:endParaRPr kumimoji="1" lang="ja-JP" altLang="en-US" sz="4000" dirty="0"/>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z="3200" smtClean="0"/>
              <a:t>29</a:t>
            </a:fld>
            <a:endParaRPr kumimoji="1" lang="ja-JP" altLang="en-US" sz="3200"/>
          </a:p>
        </p:txBody>
      </p:sp>
    </p:spTree>
    <p:extLst>
      <p:ext uri="{BB962C8B-B14F-4D97-AF65-F5344CB8AC3E}">
        <p14:creationId xmlns:p14="http://schemas.microsoft.com/office/powerpoint/2010/main" val="2465929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357" y="4807403"/>
            <a:ext cx="8944290" cy="1865946"/>
          </a:xfrm>
        </p:spPr>
        <p:txBody>
          <a:bodyPr>
            <a:normAutofit/>
          </a:bodyPr>
          <a:lstStyle/>
          <a:p>
            <a:r>
              <a:rPr lang="ja-JP" altLang="en-US" sz="3000" dirty="0" smtClean="0"/>
              <a:t>神岡鉱山の地下に建設する計画が進行中</a:t>
            </a:r>
            <a:endParaRPr lang="en-US" altLang="ja-JP" sz="3000" dirty="0" smtClean="0"/>
          </a:p>
          <a:p>
            <a:r>
              <a:rPr lang="ja-JP" altLang="en-US" sz="3000" dirty="0" smtClean="0"/>
              <a:t>片腕</a:t>
            </a:r>
            <a:r>
              <a:rPr lang="en-US" altLang="ja-JP" sz="3000" dirty="0" smtClean="0"/>
              <a:t>3km</a:t>
            </a:r>
            <a:r>
              <a:rPr lang="ja-JP" altLang="en-US" sz="3000" dirty="0" smtClean="0"/>
              <a:t>のレーザー干渉計</a:t>
            </a:r>
            <a:endParaRPr lang="en-US" altLang="ja-JP" sz="3000" dirty="0" smtClean="0"/>
          </a:p>
          <a:p>
            <a:r>
              <a:rPr lang="ja-JP" altLang="en-US" sz="3000" dirty="0" smtClean="0"/>
              <a:t>重力波の</a:t>
            </a:r>
            <a:r>
              <a:rPr lang="ja-JP" altLang="en-US" sz="3000" dirty="0" smtClean="0">
                <a:solidFill>
                  <a:srgbClr val="FF0000"/>
                </a:solidFill>
              </a:rPr>
              <a:t>潮汐力による鏡の変位</a:t>
            </a:r>
            <a:r>
              <a:rPr lang="ja-JP" altLang="en-US" sz="3000" dirty="0" smtClean="0"/>
              <a:t>を捉える</a:t>
            </a:r>
            <a:endParaRPr lang="en-US" altLang="ja-JP" sz="3000" dirty="0"/>
          </a:p>
        </p:txBody>
      </p:sp>
      <p:sp>
        <p:nvSpPr>
          <p:cNvPr id="12" name="タイトル 3"/>
          <p:cNvSpPr>
            <a:spLocks noGrp="1"/>
          </p:cNvSpPr>
          <p:nvPr>
            <p:ph type="title"/>
          </p:nvPr>
        </p:nvSpPr>
        <p:spPr>
          <a:xfrm>
            <a:off x="126833" y="370366"/>
            <a:ext cx="8229600" cy="696601"/>
          </a:xfrm>
        </p:spPr>
        <p:txBody>
          <a:bodyPr>
            <a:noAutofit/>
          </a:bodyPr>
          <a:lstStyle/>
          <a:p>
            <a:r>
              <a:rPr lang="ja-JP" altLang="en-US" sz="3200" dirty="0" smtClean="0"/>
              <a:t>地上の重力波望遠鏡</a:t>
            </a:r>
            <a:r>
              <a:rPr lang="en-US" altLang="ja-JP" sz="3200" dirty="0" smtClean="0"/>
              <a:t> : LCGT</a:t>
            </a:r>
            <a:endParaRPr kumimoji="1" lang="ja-JP" altLang="en-US" sz="3200" dirty="0"/>
          </a:p>
        </p:txBody>
      </p:sp>
      <p:sp>
        <p:nvSpPr>
          <p:cNvPr id="15" name="スライド番号プレースホルダー 14"/>
          <p:cNvSpPr>
            <a:spLocks noGrp="1"/>
          </p:cNvSpPr>
          <p:nvPr>
            <p:ph type="sldNum" sz="quarter" idx="12"/>
          </p:nvPr>
        </p:nvSpPr>
        <p:spPr/>
        <p:txBody>
          <a:bodyPr/>
          <a:lstStyle/>
          <a:p>
            <a:fld id="{7C0C097A-C1D5-534C-9548-92DAEB5CBB9E}" type="slidenum">
              <a:rPr kumimoji="1" lang="ja-JP" altLang="en-US" sz="3200" smtClean="0"/>
              <a:t>3</a:t>
            </a:fld>
            <a:endParaRPr kumimoji="1" lang="ja-JP" altLang="en-US" sz="3200" dirty="0"/>
          </a:p>
        </p:txBody>
      </p:sp>
      <p:pic>
        <p:nvPicPr>
          <p:cNvPr id="17" name="図 16"/>
          <p:cNvPicPr>
            <a:picLocks noChangeAspect="1"/>
          </p:cNvPicPr>
          <p:nvPr/>
        </p:nvPicPr>
        <p:blipFill>
          <a:blip r:embed="rId2"/>
          <a:stretch>
            <a:fillRect/>
          </a:stretch>
        </p:blipFill>
        <p:spPr>
          <a:xfrm>
            <a:off x="209374" y="1347625"/>
            <a:ext cx="4403932" cy="3266250"/>
          </a:xfrm>
          <a:prstGeom prst="rect">
            <a:avLst/>
          </a:prstGeom>
        </p:spPr>
      </p:pic>
      <p:sp>
        <p:nvSpPr>
          <p:cNvPr id="26" name="テキスト ボックス 25"/>
          <p:cNvSpPr txBox="1"/>
          <p:nvPr/>
        </p:nvSpPr>
        <p:spPr>
          <a:xfrm>
            <a:off x="3161929" y="4028908"/>
            <a:ext cx="920070" cy="369332"/>
          </a:xfrm>
          <a:prstGeom prst="rect">
            <a:avLst/>
          </a:prstGeom>
          <a:noFill/>
        </p:spPr>
        <p:txBody>
          <a:bodyPr wrap="square" rtlCol="0">
            <a:spAutoFit/>
          </a:bodyPr>
          <a:lstStyle/>
          <a:p>
            <a:r>
              <a:rPr kumimoji="1" lang="en-US" altLang="ja-JP" dirty="0" smtClean="0">
                <a:solidFill>
                  <a:schemeClr val="bg1"/>
                </a:solidFill>
              </a:rPr>
              <a:t>LCGT</a:t>
            </a:r>
            <a:endParaRPr kumimoji="1" lang="ja-JP" altLang="en-US" dirty="0">
              <a:solidFill>
                <a:schemeClr val="bg1"/>
              </a:solidFill>
            </a:endParaRPr>
          </a:p>
        </p:txBody>
      </p:sp>
      <p:grpSp>
        <p:nvGrpSpPr>
          <p:cNvPr id="27" name="図形グループ 26"/>
          <p:cNvGrpSpPr/>
          <p:nvPr/>
        </p:nvGrpSpPr>
        <p:grpSpPr>
          <a:xfrm>
            <a:off x="4811333" y="795123"/>
            <a:ext cx="4021915" cy="3818561"/>
            <a:chOff x="365265" y="1914262"/>
            <a:chExt cx="3818477" cy="4267859"/>
          </a:xfrm>
        </p:grpSpPr>
        <p:grpSp>
          <p:nvGrpSpPr>
            <p:cNvPr id="28" name="図形グループ 27"/>
            <p:cNvGrpSpPr/>
            <p:nvPr/>
          </p:nvGrpSpPr>
          <p:grpSpPr>
            <a:xfrm>
              <a:off x="365265" y="2875489"/>
              <a:ext cx="3818477" cy="3306632"/>
              <a:chOff x="419885" y="1892329"/>
              <a:chExt cx="3818477" cy="3306632"/>
            </a:xfrm>
          </p:grpSpPr>
          <p:grpSp>
            <p:nvGrpSpPr>
              <p:cNvPr id="75" name="図形グループ 74"/>
              <p:cNvGrpSpPr/>
              <p:nvPr/>
            </p:nvGrpSpPr>
            <p:grpSpPr>
              <a:xfrm>
                <a:off x="419885" y="1892329"/>
                <a:ext cx="3818477" cy="3306632"/>
                <a:chOff x="1440084" y="2819400"/>
                <a:chExt cx="4920358" cy="3613879"/>
              </a:xfrm>
            </p:grpSpPr>
            <p:sp>
              <p:nvSpPr>
                <p:cNvPr id="78" name="Rectangle 48"/>
                <p:cNvSpPr>
                  <a:spLocks noChangeArrowheads="1"/>
                </p:cNvSpPr>
                <p:nvPr/>
              </p:nvSpPr>
              <p:spPr bwMode="auto">
                <a:xfrm rot="2627356">
                  <a:off x="3854450" y="2986088"/>
                  <a:ext cx="1349375" cy="809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79" name="Line 51"/>
                <p:cNvSpPr>
                  <a:spLocks noChangeShapeType="1"/>
                </p:cNvSpPr>
                <p:nvPr/>
              </p:nvSpPr>
              <p:spPr bwMode="auto">
                <a:xfrm>
                  <a:off x="4652963" y="4827588"/>
                  <a:ext cx="393700" cy="14605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0" name="Line 52"/>
                <p:cNvSpPr>
                  <a:spLocks noChangeShapeType="1"/>
                </p:cNvSpPr>
                <p:nvPr/>
              </p:nvSpPr>
              <p:spPr bwMode="auto">
                <a:xfrm flipV="1">
                  <a:off x="4595813" y="3763963"/>
                  <a:ext cx="754062" cy="760412"/>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1" name="Freeform 53"/>
                <p:cNvSpPr>
                  <a:spLocks/>
                </p:cNvSpPr>
                <p:nvPr/>
              </p:nvSpPr>
              <p:spPr bwMode="auto">
                <a:xfrm>
                  <a:off x="4367213" y="4383088"/>
                  <a:ext cx="330200" cy="638175"/>
                </a:xfrm>
                <a:custGeom>
                  <a:avLst/>
                  <a:gdLst>
                    <a:gd name="T0" fmla="*/ 0 w 208"/>
                    <a:gd name="T1" fmla="*/ 18 h 402"/>
                    <a:gd name="T2" fmla="*/ 139 w 208"/>
                    <a:gd name="T3" fmla="*/ 0 h 402"/>
                    <a:gd name="T4" fmla="*/ 208 w 208"/>
                    <a:gd name="T5" fmla="*/ 185 h 402"/>
                    <a:gd name="T6" fmla="*/ 193 w 208"/>
                    <a:gd name="T7" fmla="*/ 383 h 402"/>
                    <a:gd name="T8" fmla="*/ 52 w 208"/>
                    <a:gd name="T9" fmla="*/ 402 h 402"/>
                    <a:gd name="T10" fmla="*/ 0 w 208"/>
                    <a:gd name="T11" fmla="*/ 18 h 402"/>
                  </a:gdLst>
                  <a:ahLst/>
                  <a:cxnLst>
                    <a:cxn ang="0">
                      <a:pos x="T0" y="T1"/>
                    </a:cxn>
                    <a:cxn ang="0">
                      <a:pos x="T2" y="T3"/>
                    </a:cxn>
                    <a:cxn ang="0">
                      <a:pos x="T4" y="T5"/>
                    </a:cxn>
                    <a:cxn ang="0">
                      <a:pos x="T6" y="T7"/>
                    </a:cxn>
                    <a:cxn ang="0">
                      <a:pos x="T8" y="T9"/>
                    </a:cxn>
                    <a:cxn ang="0">
                      <a:pos x="T10" y="T11"/>
                    </a:cxn>
                  </a:cxnLst>
                  <a:rect l="0" t="0" r="r" b="b"/>
                  <a:pathLst>
                    <a:path w="208" h="402">
                      <a:moveTo>
                        <a:pt x="0" y="18"/>
                      </a:moveTo>
                      <a:lnTo>
                        <a:pt x="139" y="0"/>
                      </a:lnTo>
                      <a:lnTo>
                        <a:pt x="208" y="185"/>
                      </a:lnTo>
                      <a:lnTo>
                        <a:pt x="193" y="383"/>
                      </a:lnTo>
                      <a:lnTo>
                        <a:pt x="52" y="402"/>
                      </a:lnTo>
                      <a:lnTo>
                        <a:pt x="0" y="18"/>
                      </a:lnTo>
                      <a:close/>
                    </a:path>
                  </a:pathLst>
                </a:custGeom>
                <a:solidFill>
                  <a:srgbClr val="66CCFF"/>
                </a:solidFill>
                <a:ln w="1905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82" name="Group 54"/>
                <p:cNvGrpSpPr>
                  <a:grpSpLocks/>
                </p:cNvGrpSpPr>
                <p:nvPr/>
              </p:nvGrpSpPr>
              <p:grpSpPr bwMode="auto">
                <a:xfrm>
                  <a:off x="4330700" y="4371975"/>
                  <a:ext cx="366713" cy="655638"/>
                  <a:chOff x="948" y="3133"/>
                  <a:chExt cx="231" cy="413"/>
                </a:xfrm>
              </p:grpSpPr>
              <p:grpSp>
                <p:nvGrpSpPr>
                  <p:cNvPr id="136" name="Group 55"/>
                  <p:cNvGrpSpPr>
                    <a:grpSpLocks/>
                  </p:cNvGrpSpPr>
                  <p:nvPr/>
                </p:nvGrpSpPr>
                <p:grpSpPr bwMode="auto">
                  <a:xfrm rot="15730898">
                    <a:off x="962" y="3305"/>
                    <a:ext cx="389" cy="45"/>
                    <a:chOff x="612" y="3237"/>
                    <a:chExt cx="908" cy="454"/>
                  </a:xfrm>
                </p:grpSpPr>
                <p:sp>
                  <p:nvSpPr>
                    <p:cNvPr id="140" name="Arc 56"/>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41" name="Arc 57"/>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37" name="Oval 58"/>
                  <p:cNvSpPr>
                    <a:spLocks noChangeArrowheads="1"/>
                  </p:cNvSpPr>
                  <p:nvPr/>
                </p:nvSpPr>
                <p:spPr bwMode="auto">
                  <a:xfrm rot="15730898">
                    <a:off x="798" y="3307"/>
                    <a:ext cx="389" cy="90"/>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8" name="Line 59"/>
                  <p:cNvSpPr>
                    <a:spLocks noChangeShapeType="1"/>
                  </p:cNvSpPr>
                  <p:nvPr/>
                </p:nvSpPr>
                <p:spPr bwMode="auto">
                  <a:xfrm flipV="1">
                    <a:off x="970" y="3139"/>
                    <a:ext cx="140" cy="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39" name="Line 60"/>
                  <p:cNvSpPr>
                    <a:spLocks noChangeShapeType="1"/>
                  </p:cNvSpPr>
                  <p:nvPr/>
                </p:nvSpPr>
                <p:spPr bwMode="auto">
                  <a:xfrm flipV="1">
                    <a:off x="1021" y="3525"/>
                    <a:ext cx="140" cy="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83" name="Line 61"/>
                <p:cNvSpPr>
                  <a:spLocks noChangeShapeType="1"/>
                </p:cNvSpPr>
                <p:nvPr/>
              </p:nvSpPr>
              <p:spPr bwMode="auto">
                <a:xfrm flipV="1">
                  <a:off x="4500563" y="3913188"/>
                  <a:ext cx="0" cy="525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4" name="Line 62"/>
                <p:cNvSpPr>
                  <a:spLocks noChangeShapeType="1"/>
                </p:cNvSpPr>
                <p:nvPr/>
              </p:nvSpPr>
              <p:spPr bwMode="auto">
                <a:xfrm flipV="1">
                  <a:off x="3798888" y="4737100"/>
                  <a:ext cx="593725" cy="598488"/>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85" name="Group 63"/>
                <p:cNvGrpSpPr>
                  <a:grpSpLocks/>
                </p:cNvGrpSpPr>
                <p:nvPr/>
              </p:nvGrpSpPr>
              <p:grpSpPr bwMode="auto">
                <a:xfrm>
                  <a:off x="3255963" y="5259388"/>
                  <a:ext cx="765175" cy="688975"/>
                  <a:chOff x="1737" y="3415"/>
                  <a:chExt cx="482" cy="434"/>
                </a:xfrm>
              </p:grpSpPr>
              <p:sp>
                <p:nvSpPr>
                  <p:cNvPr id="133" name="AutoShape 64"/>
                  <p:cNvSpPr>
                    <a:spLocks noChangeArrowheads="1"/>
                  </p:cNvSpPr>
                  <p:nvPr/>
                </p:nvSpPr>
                <p:spPr bwMode="auto">
                  <a:xfrm rot="5400000">
                    <a:off x="1709" y="3670"/>
                    <a:ext cx="207" cy="151"/>
                  </a:xfrm>
                  <a:prstGeom prst="parallelogram">
                    <a:avLst>
                      <a:gd name="adj" fmla="val 32450"/>
                    </a:avLst>
                  </a:prstGeom>
                  <a:solidFill>
                    <a:srgbClr val="66CCFF"/>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4" name="AutoShape 65"/>
                  <p:cNvSpPr>
                    <a:spLocks noChangeArrowheads="1"/>
                  </p:cNvSpPr>
                  <p:nvPr/>
                </p:nvSpPr>
                <p:spPr bwMode="auto">
                  <a:xfrm rot="-2618951">
                    <a:off x="1790" y="3601"/>
                    <a:ext cx="429" cy="114"/>
                  </a:xfrm>
                  <a:prstGeom prst="parallelogram">
                    <a:avLst>
                      <a:gd name="adj" fmla="val 96013"/>
                    </a:avLst>
                  </a:prstGeom>
                  <a:solidFill>
                    <a:srgbClr val="66CCFF"/>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5" name="AutoShape 66"/>
                  <p:cNvSpPr>
                    <a:spLocks noChangeArrowheads="1"/>
                  </p:cNvSpPr>
                  <p:nvPr/>
                </p:nvSpPr>
                <p:spPr bwMode="auto">
                  <a:xfrm rot="11833878">
                    <a:off x="1773" y="3415"/>
                    <a:ext cx="313" cy="281"/>
                  </a:xfrm>
                  <a:prstGeom prst="parallelogram">
                    <a:avLst>
                      <a:gd name="adj" fmla="val 55034"/>
                    </a:avLst>
                  </a:prstGeom>
                  <a:solidFill>
                    <a:srgbClr val="66CCFF"/>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86" name="AutoShape 67"/>
                <p:cNvSpPr>
                  <a:spLocks noChangeArrowheads="1"/>
                </p:cNvSpPr>
                <p:nvPr/>
              </p:nvSpPr>
              <p:spPr bwMode="auto">
                <a:xfrm rot="1179822">
                  <a:off x="4302125" y="3778250"/>
                  <a:ext cx="414338" cy="227013"/>
                </a:xfrm>
                <a:prstGeom prst="parallelogram">
                  <a:avLst>
                    <a:gd name="adj" fmla="val 49651"/>
                  </a:avLst>
                </a:prstGeom>
                <a:solidFill>
                  <a:srgbClr val="B3BBC6"/>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87" name="Line 68"/>
                <p:cNvSpPr>
                  <a:spLocks noChangeShapeType="1"/>
                </p:cNvSpPr>
                <p:nvPr/>
              </p:nvSpPr>
              <p:spPr bwMode="auto">
                <a:xfrm>
                  <a:off x="2911475" y="4186238"/>
                  <a:ext cx="1484313" cy="550862"/>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8" name="Text Box 69"/>
                <p:cNvSpPr txBox="1">
                  <a:spLocks noChangeArrowheads="1"/>
                </p:cNvSpPr>
                <p:nvPr/>
              </p:nvSpPr>
              <p:spPr bwMode="auto">
                <a:xfrm>
                  <a:off x="2102576" y="5944539"/>
                  <a:ext cx="2084303" cy="48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ja-JP" altLang="en-US" sz="2000" b="1" dirty="0" smtClean="0">
                      <a:latin typeface="Times New Roman" charset="0"/>
                    </a:rPr>
                    <a:t>レーザー光源</a:t>
                  </a:r>
                  <a:endParaRPr lang="ja-JP" altLang="en-US" sz="2000" b="1" dirty="0">
                    <a:latin typeface="Times New Roman" charset="0"/>
                  </a:endParaRPr>
                </a:p>
              </p:txBody>
            </p:sp>
            <p:sp>
              <p:nvSpPr>
                <p:cNvPr id="89" name="Text Box 70"/>
                <p:cNvSpPr txBox="1">
                  <a:spLocks noChangeArrowheads="1"/>
                </p:cNvSpPr>
                <p:nvPr/>
              </p:nvSpPr>
              <p:spPr bwMode="auto">
                <a:xfrm>
                  <a:off x="4947568" y="4325129"/>
                  <a:ext cx="1412874" cy="48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2000" b="1" dirty="0">
                      <a:latin typeface="Times New Roman" charset="0"/>
                    </a:rPr>
                    <a:t>干渉光</a:t>
                  </a:r>
                </a:p>
              </p:txBody>
            </p:sp>
            <p:sp>
              <p:nvSpPr>
                <p:cNvPr id="90" name="Text Box 73"/>
                <p:cNvSpPr txBox="1">
                  <a:spLocks noChangeArrowheads="1"/>
                </p:cNvSpPr>
                <p:nvPr/>
              </p:nvSpPr>
              <p:spPr bwMode="auto">
                <a:xfrm>
                  <a:off x="1440084" y="3474091"/>
                  <a:ext cx="1412873" cy="48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2000" b="1" dirty="0">
                      <a:latin typeface="Times New Roman" charset="0"/>
                    </a:rPr>
                    <a:t>ミラー</a:t>
                  </a:r>
                </a:p>
              </p:txBody>
            </p:sp>
            <p:grpSp>
              <p:nvGrpSpPr>
                <p:cNvPr id="91" name="Group 74"/>
                <p:cNvGrpSpPr>
                  <a:grpSpLocks/>
                </p:cNvGrpSpPr>
                <p:nvPr/>
              </p:nvGrpSpPr>
              <p:grpSpPr bwMode="auto">
                <a:xfrm>
                  <a:off x="2436813" y="3165475"/>
                  <a:ext cx="873125" cy="1287463"/>
                  <a:chOff x="1630" y="2027"/>
                  <a:chExt cx="550" cy="811"/>
                </a:xfrm>
              </p:grpSpPr>
              <p:grpSp>
                <p:nvGrpSpPr>
                  <p:cNvPr id="120" name="Group 75"/>
                  <p:cNvGrpSpPr>
                    <a:grpSpLocks/>
                  </p:cNvGrpSpPr>
                  <p:nvPr/>
                </p:nvGrpSpPr>
                <p:grpSpPr bwMode="auto">
                  <a:xfrm>
                    <a:off x="1630" y="2027"/>
                    <a:ext cx="280" cy="811"/>
                    <a:chOff x="1630" y="2027"/>
                    <a:chExt cx="280" cy="811"/>
                  </a:xfrm>
                </p:grpSpPr>
                <p:grpSp>
                  <p:nvGrpSpPr>
                    <p:cNvPr id="122" name="Group 76"/>
                    <p:cNvGrpSpPr>
                      <a:grpSpLocks/>
                    </p:cNvGrpSpPr>
                    <p:nvPr/>
                  </p:nvGrpSpPr>
                  <p:grpSpPr bwMode="auto">
                    <a:xfrm>
                      <a:off x="1630" y="2370"/>
                      <a:ext cx="280" cy="468"/>
                      <a:chOff x="1620" y="2135"/>
                      <a:chExt cx="280" cy="468"/>
                    </a:xfrm>
                  </p:grpSpPr>
                  <p:sp>
                    <p:nvSpPr>
                      <p:cNvPr id="125" name="Freeform 77"/>
                      <p:cNvSpPr>
                        <a:spLocks/>
                      </p:cNvSpPr>
                      <p:nvPr/>
                    </p:nvSpPr>
                    <p:spPr bwMode="auto">
                      <a:xfrm>
                        <a:off x="1620" y="2162"/>
                        <a:ext cx="255" cy="427"/>
                      </a:xfrm>
                      <a:custGeom>
                        <a:avLst/>
                        <a:gdLst>
                          <a:gd name="T0" fmla="*/ 147 w 255"/>
                          <a:gd name="T1" fmla="*/ 0 h 427"/>
                          <a:gd name="T2" fmla="*/ 255 w 255"/>
                          <a:gd name="T3" fmla="*/ 37 h 427"/>
                          <a:gd name="T4" fmla="*/ 125 w 255"/>
                          <a:gd name="T5" fmla="*/ 427 h 427"/>
                          <a:gd name="T6" fmla="*/ 0 w 255"/>
                          <a:gd name="T7" fmla="*/ 382 h 427"/>
                          <a:gd name="T8" fmla="*/ 6 w 255"/>
                          <a:gd name="T9" fmla="*/ 162 h 427"/>
                          <a:gd name="T10" fmla="*/ 147 w 255"/>
                          <a:gd name="T11" fmla="*/ 0 h 427"/>
                        </a:gdLst>
                        <a:ahLst/>
                        <a:cxnLst>
                          <a:cxn ang="0">
                            <a:pos x="T0" y="T1"/>
                          </a:cxn>
                          <a:cxn ang="0">
                            <a:pos x="T2" y="T3"/>
                          </a:cxn>
                          <a:cxn ang="0">
                            <a:pos x="T4" y="T5"/>
                          </a:cxn>
                          <a:cxn ang="0">
                            <a:pos x="T6" y="T7"/>
                          </a:cxn>
                          <a:cxn ang="0">
                            <a:pos x="T8" y="T9"/>
                          </a:cxn>
                          <a:cxn ang="0">
                            <a:pos x="T10" y="T11"/>
                          </a:cxn>
                        </a:cxnLst>
                        <a:rect l="0" t="0" r="r" b="b"/>
                        <a:pathLst>
                          <a:path w="255" h="427">
                            <a:moveTo>
                              <a:pt x="147" y="0"/>
                            </a:moveTo>
                            <a:lnTo>
                              <a:pt x="255" y="37"/>
                            </a:lnTo>
                            <a:lnTo>
                              <a:pt x="125" y="427"/>
                            </a:lnTo>
                            <a:lnTo>
                              <a:pt x="0" y="382"/>
                            </a:lnTo>
                            <a:lnTo>
                              <a:pt x="6" y="162"/>
                            </a:lnTo>
                            <a:lnTo>
                              <a:pt x="147" y="0"/>
                            </a:lnTo>
                            <a:close/>
                          </a:path>
                        </a:pathLst>
                      </a:custGeom>
                      <a:solidFill>
                        <a:srgbClr val="66CCFF"/>
                      </a:solidFill>
                      <a:ln w="3175"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126" name="Group 78"/>
                      <p:cNvGrpSpPr>
                        <a:grpSpLocks/>
                      </p:cNvGrpSpPr>
                      <p:nvPr/>
                    </p:nvGrpSpPr>
                    <p:grpSpPr bwMode="auto">
                      <a:xfrm>
                        <a:off x="1622" y="2135"/>
                        <a:ext cx="278" cy="468"/>
                        <a:chOff x="1009" y="1650"/>
                        <a:chExt cx="278" cy="468"/>
                      </a:xfrm>
                    </p:grpSpPr>
                    <p:grpSp>
                      <p:nvGrpSpPr>
                        <p:cNvPr id="127" name="Group 79"/>
                        <p:cNvGrpSpPr>
                          <a:grpSpLocks/>
                        </p:cNvGrpSpPr>
                        <p:nvPr/>
                      </p:nvGrpSpPr>
                      <p:grpSpPr bwMode="auto">
                        <a:xfrm rot="6654216">
                          <a:off x="845" y="1814"/>
                          <a:ext cx="412" cy="83"/>
                          <a:chOff x="612" y="3237"/>
                          <a:chExt cx="908" cy="454"/>
                        </a:xfrm>
                      </p:grpSpPr>
                      <p:sp>
                        <p:nvSpPr>
                          <p:cNvPr id="131" name="Arc 80"/>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2" name="Arc 81"/>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28" name="Oval 82"/>
                        <p:cNvSpPr>
                          <a:spLocks noChangeArrowheads="1"/>
                        </p:cNvSpPr>
                        <p:nvPr/>
                      </p:nvSpPr>
                      <p:spPr bwMode="auto">
                        <a:xfrm rot="6527689">
                          <a:off x="999" y="1829"/>
                          <a:ext cx="412" cy="165"/>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29" name="Line 83"/>
                        <p:cNvSpPr>
                          <a:spLocks noChangeShapeType="1"/>
                        </p:cNvSpPr>
                        <p:nvPr/>
                      </p:nvSpPr>
                      <p:spPr bwMode="auto">
                        <a:xfrm>
                          <a:off x="1155" y="1675"/>
                          <a:ext cx="119" cy="4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30" name="Line 84"/>
                        <p:cNvSpPr>
                          <a:spLocks noChangeShapeType="1"/>
                        </p:cNvSpPr>
                        <p:nvPr/>
                      </p:nvSpPr>
                      <p:spPr bwMode="auto">
                        <a:xfrm>
                          <a:off x="1015" y="2064"/>
                          <a:ext cx="119" cy="4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grpSp>
                <p:sp>
                  <p:nvSpPr>
                    <p:cNvPr id="123" name="Line 85"/>
                    <p:cNvSpPr>
                      <a:spLocks noChangeShapeType="1"/>
                    </p:cNvSpPr>
                    <p:nvPr/>
                  </p:nvSpPr>
                  <p:spPr bwMode="auto">
                    <a:xfrm flipV="1">
                      <a:off x="1776" y="2109"/>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24" name="AutoShape 86"/>
                    <p:cNvSpPr>
                      <a:spLocks noChangeArrowheads="1"/>
                    </p:cNvSpPr>
                    <p:nvPr/>
                  </p:nvSpPr>
                  <p:spPr bwMode="auto">
                    <a:xfrm rot="1179822">
                      <a:off x="1648" y="2027"/>
                      <a:ext cx="261" cy="143"/>
                    </a:xfrm>
                    <a:prstGeom prst="parallelogram">
                      <a:avLst>
                        <a:gd name="adj" fmla="val 49652"/>
                      </a:avLst>
                    </a:prstGeom>
                    <a:solidFill>
                      <a:srgbClr val="B3BBC6"/>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21" name="Line 87"/>
                  <p:cNvSpPr>
                    <a:spLocks noChangeShapeType="1"/>
                  </p:cNvSpPr>
                  <p:nvPr/>
                </p:nvSpPr>
                <p:spPr bwMode="auto">
                  <a:xfrm>
                    <a:off x="1835" y="2637"/>
                    <a:ext cx="345" cy="128"/>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grpSp>
              <p:nvGrpSpPr>
                <p:cNvPr id="92" name="Group 88"/>
                <p:cNvGrpSpPr>
                  <a:grpSpLocks/>
                </p:cNvGrpSpPr>
                <p:nvPr/>
              </p:nvGrpSpPr>
              <p:grpSpPr bwMode="auto">
                <a:xfrm>
                  <a:off x="4957763" y="2819400"/>
                  <a:ext cx="717550" cy="1339850"/>
                  <a:chOff x="3151" y="1749"/>
                  <a:chExt cx="452" cy="844"/>
                </a:xfrm>
              </p:grpSpPr>
              <p:grpSp>
                <p:nvGrpSpPr>
                  <p:cNvPr id="108" name="Group 89"/>
                  <p:cNvGrpSpPr>
                    <a:grpSpLocks/>
                  </p:cNvGrpSpPr>
                  <p:nvPr/>
                </p:nvGrpSpPr>
                <p:grpSpPr bwMode="auto">
                  <a:xfrm>
                    <a:off x="3228" y="1749"/>
                    <a:ext cx="375" cy="820"/>
                    <a:chOff x="3228" y="1749"/>
                    <a:chExt cx="375" cy="820"/>
                  </a:xfrm>
                </p:grpSpPr>
                <p:sp>
                  <p:nvSpPr>
                    <p:cNvPr id="110" name="Freeform 90"/>
                    <p:cNvSpPr>
                      <a:spLocks/>
                    </p:cNvSpPr>
                    <p:nvPr/>
                  </p:nvSpPr>
                  <p:spPr bwMode="auto">
                    <a:xfrm>
                      <a:off x="3261" y="2145"/>
                      <a:ext cx="342" cy="355"/>
                    </a:xfrm>
                    <a:custGeom>
                      <a:avLst/>
                      <a:gdLst>
                        <a:gd name="T0" fmla="*/ 0 w 342"/>
                        <a:gd name="T1" fmla="*/ 72 h 355"/>
                        <a:gd name="T2" fmla="*/ 73 w 342"/>
                        <a:gd name="T3" fmla="*/ 0 h 355"/>
                        <a:gd name="T4" fmla="*/ 312 w 342"/>
                        <a:gd name="T5" fmla="*/ 45 h 355"/>
                        <a:gd name="T6" fmla="*/ 342 w 342"/>
                        <a:gd name="T7" fmla="*/ 289 h 355"/>
                        <a:gd name="T8" fmla="*/ 268 w 342"/>
                        <a:gd name="T9" fmla="*/ 355 h 355"/>
                        <a:gd name="T10" fmla="*/ 0 w 342"/>
                        <a:gd name="T11" fmla="*/ 72 h 355"/>
                      </a:gdLst>
                      <a:ahLst/>
                      <a:cxnLst>
                        <a:cxn ang="0">
                          <a:pos x="T0" y="T1"/>
                        </a:cxn>
                        <a:cxn ang="0">
                          <a:pos x="T2" y="T3"/>
                        </a:cxn>
                        <a:cxn ang="0">
                          <a:pos x="T4" y="T5"/>
                        </a:cxn>
                        <a:cxn ang="0">
                          <a:pos x="T6" y="T7"/>
                        </a:cxn>
                        <a:cxn ang="0">
                          <a:pos x="T8" y="T9"/>
                        </a:cxn>
                        <a:cxn ang="0">
                          <a:pos x="T10" y="T11"/>
                        </a:cxn>
                      </a:cxnLst>
                      <a:rect l="0" t="0" r="r" b="b"/>
                      <a:pathLst>
                        <a:path w="342" h="355">
                          <a:moveTo>
                            <a:pt x="0" y="72"/>
                          </a:moveTo>
                          <a:lnTo>
                            <a:pt x="73" y="0"/>
                          </a:lnTo>
                          <a:lnTo>
                            <a:pt x="312" y="45"/>
                          </a:lnTo>
                          <a:lnTo>
                            <a:pt x="342" y="289"/>
                          </a:lnTo>
                          <a:lnTo>
                            <a:pt x="268" y="355"/>
                          </a:lnTo>
                          <a:lnTo>
                            <a:pt x="0" y="72"/>
                          </a:lnTo>
                          <a:close/>
                        </a:path>
                      </a:pathLst>
                    </a:custGeom>
                    <a:solidFill>
                      <a:srgbClr val="66CCFF"/>
                    </a:solidFill>
                    <a:ln w="1905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111" name="Group 91"/>
                    <p:cNvGrpSpPr>
                      <a:grpSpLocks/>
                    </p:cNvGrpSpPr>
                    <p:nvPr/>
                  </p:nvGrpSpPr>
                  <p:grpSpPr bwMode="auto">
                    <a:xfrm rot="-212101">
                      <a:off x="3228" y="2052"/>
                      <a:ext cx="370" cy="517"/>
                      <a:chOff x="3389" y="1057"/>
                      <a:chExt cx="370" cy="517"/>
                    </a:xfrm>
                  </p:grpSpPr>
                  <p:grpSp>
                    <p:nvGrpSpPr>
                      <p:cNvPr id="116" name="Group 92"/>
                      <p:cNvGrpSpPr>
                        <a:grpSpLocks/>
                      </p:cNvGrpSpPr>
                      <p:nvPr/>
                    </p:nvGrpSpPr>
                    <p:grpSpPr bwMode="auto">
                      <a:xfrm rot="13774436">
                        <a:off x="3486" y="1179"/>
                        <a:ext cx="395" cy="151"/>
                        <a:chOff x="612" y="3237"/>
                        <a:chExt cx="908" cy="454"/>
                      </a:xfrm>
                    </p:grpSpPr>
                    <p:sp>
                      <p:nvSpPr>
                        <p:cNvPr id="118" name="Arc 93"/>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19" name="Arc 94"/>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17" name="Oval 95"/>
                      <p:cNvSpPr>
                        <a:spLocks noChangeArrowheads="1"/>
                      </p:cNvSpPr>
                      <p:nvPr/>
                    </p:nvSpPr>
                    <p:spPr bwMode="auto">
                      <a:xfrm rot="13774436">
                        <a:off x="3342" y="1226"/>
                        <a:ext cx="395" cy="301"/>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12" name="Line 96"/>
                    <p:cNvSpPr>
                      <a:spLocks noChangeShapeType="1"/>
                    </p:cNvSpPr>
                    <p:nvPr/>
                  </p:nvSpPr>
                  <p:spPr bwMode="auto">
                    <a:xfrm flipV="1">
                      <a:off x="3243" y="2148"/>
                      <a:ext cx="86" cy="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13" name="Line 97"/>
                    <p:cNvSpPr>
                      <a:spLocks noChangeShapeType="1"/>
                    </p:cNvSpPr>
                    <p:nvPr/>
                  </p:nvSpPr>
                  <p:spPr bwMode="auto">
                    <a:xfrm flipV="1">
                      <a:off x="3517" y="2435"/>
                      <a:ext cx="86" cy="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14" name="Line 98"/>
                    <p:cNvSpPr>
                      <a:spLocks noChangeShapeType="1"/>
                    </p:cNvSpPr>
                    <p:nvPr/>
                  </p:nvSpPr>
                  <p:spPr bwMode="auto">
                    <a:xfrm flipV="1">
                      <a:off x="3401" y="1830"/>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15" name="AutoShape 99"/>
                    <p:cNvSpPr>
                      <a:spLocks noChangeArrowheads="1"/>
                    </p:cNvSpPr>
                    <p:nvPr/>
                  </p:nvSpPr>
                  <p:spPr bwMode="auto">
                    <a:xfrm rot="1179822">
                      <a:off x="3270" y="1749"/>
                      <a:ext cx="261" cy="143"/>
                    </a:xfrm>
                    <a:prstGeom prst="parallelogram">
                      <a:avLst>
                        <a:gd name="adj" fmla="val 49652"/>
                      </a:avLst>
                    </a:prstGeom>
                    <a:solidFill>
                      <a:schemeClr val="accent5">
                        <a:lumMod val="60000"/>
                        <a:lumOff val="40000"/>
                      </a:schemeClr>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09" name="Line 100"/>
                  <p:cNvSpPr>
                    <a:spLocks noChangeShapeType="1"/>
                  </p:cNvSpPr>
                  <p:nvPr/>
                </p:nvSpPr>
                <p:spPr bwMode="auto">
                  <a:xfrm flipV="1">
                    <a:off x="3151" y="2374"/>
                    <a:ext cx="217" cy="219"/>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93" name="Oval 101"/>
                <p:cNvSpPr>
                  <a:spLocks noChangeArrowheads="1"/>
                </p:cNvSpPr>
                <p:nvPr/>
              </p:nvSpPr>
              <p:spPr bwMode="auto">
                <a:xfrm rot="1512623">
                  <a:off x="5603875" y="4945063"/>
                  <a:ext cx="215900" cy="544512"/>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nvGrpSpPr>
                <p:cNvPr id="94" name="Group 102"/>
                <p:cNvGrpSpPr>
                  <a:grpSpLocks/>
                </p:cNvGrpSpPr>
                <p:nvPr/>
              </p:nvGrpSpPr>
              <p:grpSpPr bwMode="auto">
                <a:xfrm>
                  <a:off x="5353050" y="4418013"/>
                  <a:ext cx="719138" cy="1619250"/>
                  <a:chOff x="3901" y="2954"/>
                  <a:chExt cx="453" cy="1020"/>
                </a:xfrm>
              </p:grpSpPr>
              <p:sp>
                <p:nvSpPr>
                  <p:cNvPr id="105" name="Freeform 103"/>
                  <p:cNvSpPr>
                    <a:spLocks/>
                  </p:cNvSpPr>
                  <p:nvPr/>
                </p:nvSpPr>
                <p:spPr bwMode="auto">
                  <a:xfrm>
                    <a:off x="3901" y="2954"/>
                    <a:ext cx="453" cy="1020"/>
                  </a:xfrm>
                  <a:custGeom>
                    <a:avLst/>
                    <a:gdLst>
                      <a:gd name="T0" fmla="*/ 0 w 227"/>
                      <a:gd name="T1" fmla="*/ 510 h 510"/>
                      <a:gd name="T2" fmla="*/ 227 w 227"/>
                      <a:gd name="T3" fmla="*/ 283 h 510"/>
                      <a:gd name="T4" fmla="*/ 227 w 227"/>
                      <a:gd name="T5" fmla="*/ 0 h 510"/>
                      <a:gd name="T6" fmla="*/ 0 w 227"/>
                      <a:gd name="T7" fmla="*/ 227 h 510"/>
                      <a:gd name="T8" fmla="*/ 0 w 227"/>
                      <a:gd name="T9" fmla="*/ 510 h 510"/>
                    </a:gdLst>
                    <a:ahLst/>
                    <a:cxnLst>
                      <a:cxn ang="0">
                        <a:pos x="T0" y="T1"/>
                      </a:cxn>
                      <a:cxn ang="0">
                        <a:pos x="T2" y="T3"/>
                      </a:cxn>
                      <a:cxn ang="0">
                        <a:pos x="T4" y="T5"/>
                      </a:cxn>
                      <a:cxn ang="0">
                        <a:pos x="T6" y="T7"/>
                      </a:cxn>
                      <a:cxn ang="0">
                        <a:pos x="T8" y="T9"/>
                      </a:cxn>
                    </a:cxnLst>
                    <a:rect l="0" t="0" r="r" b="b"/>
                    <a:pathLst>
                      <a:path w="227" h="510">
                        <a:moveTo>
                          <a:pt x="0" y="510"/>
                        </a:moveTo>
                        <a:lnTo>
                          <a:pt x="227" y="283"/>
                        </a:lnTo>
                        <a:lnTo>
                          <a:pt x="227" y="0"/>
                        </a:lnTo>
                        <a:lnTo>
                          <a:pt x="0" y="227"/>
                        </a:lnTo>
                        <a:lnTo>
                          <a:pt x="0" y="51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06" name="Line 104"/>
                  <p:cNvSpPr>
                    <a:spLocks noChangeShapeType="1"/>
                  </p:cNvSpPr>
                  <p:nvPr/>
                </p:nvSpPr>
                <p:spPr bwMode="auto">
                  <a:xfrm>
                    <a:off x="4127" y="3181"/>
                    <a:ext cx="0" cy="5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07" name="Line 105"/>
                  <p:cNvSpPr>
                    <a:spLocks noChangeShapeType="1"/>
                  </p:cNvSpPr>
                  <p:nvPr/>
                </p:nvSpPr>
                <p:spPr bwMode="auto">
                  <a:xfrm flipV="1">
                    <a:off x="3901" y="3237"/>
                    <a:ext cx="453"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grpSp>
              <p:nvGrpSpPr>
                <p:cNvPr id="95" name="Group 108"/>
                <p:cNvGrpSpPr>
                  <a:grpSpLocks/>
                </p:cNvGrpSpPr>
                <p:nvPr/>
              </p:nvGrpSpPr>
              <p:grpSpPr bwMode="auto">
                <a:xfrm>
                  <a:off x="5032375" y="4832350"/>
                  <a:ext cx="157163" cy="323850"/>
                  <a:chOff x="2968" y="3229"/>
                  <a:chExt cx="99" cy="204"/>
                </a:xfrm>
              </p:grpSpPr>
              <p:sp>
                <p:nvSpPr>
                  <p:cNvPr id="98" name="Freeform 109"/>
                  <p:cNvSpPr>
                    <a:spLocks/>
                  </p:cNvSpPr>
                  <p:nvPr/>
                </p:nvSpPr>
                <p:spPr bwMode="auto">
                  <a:xfrm>
                    <a:off x="2968" y="3241"/>
                    <a:ext cx="98" cy="185"/>
                  </a:xfrm>
                  <a:custGeom>
                    <a:avLst/>
                    <a:gdLst>
                      <a:gd name="T0" fmla="*/ 67 w 98"/>
                      <a:gd name="T1" fmla="*/ 0 h 185"/>
                      <a:gd name="T2" fmla="*/ 98 w 98"/>
                      <a:gd name="T3" fmla="*/ 13 h 185"/>
                      <a:gd name="T4" fmla="*/ 32 w 98"/>
                      <a:gd name="T5" fmla="*/ 185 h 185"/>
                      <a:gd name="T6" fmla="*/ 0 w 98"/>
                      <a:gd name="T7" fmla="*/ 176 h 185"/>
                      <a:gd name="T8" fmla="*/ 3 w 98"/>
                      <a:gd name="T9" fmla="*/ 75 h 185"/>
                      <a:gd name="T10" fmla="*/ 67 w 98"/>
                      <a:gd name="T11" fmla="*/ 0 h 185"/>
                    </a:gdLst>
                    <a:ahLst/>
                    <a:cxnLst>
                      <a:cxn ang="0">
                        <a:pos x="T0" y="T1"/>
                      </a:cxn>
                      <a:cxn ang="0">
                        <a:pos x="T2" y="T3"/>
                      </a:cxn>
                      <a:cxn ang="0">
                        <a:pos x="T4" y="T5"/>
                      </a:cxn>
                      <a:cxn ang="0">
                        <a:pos x="T6" y="T7"/>
                      </a:cxn>
                      <a:cxn ang="0">
                        <a:pos x="T8" y="T9"/>
                      </a:cxn>
                      <a:cxn ang="0">
                        <a:pos x="T10" y="T11"/>
                      </a:cxn>
                    </a:cxnLst>
                    <a:rect l="0" t="0" r="r" b="b"/>
                    <a:pathLst>
                      <a:path w="98" h="185">
                        <a:moveTo>
                          <a:pt x="67" y="0"/>
                        </a:moveTo>
                        <a:lnTo>
                          <a:pt x="98" y="13"/>
                        </a:lnTo>
                        <a:lnTo>
                          <a:pt x="32" y="185"/>
                        </a:lnTo>
                        <a:lnTo>
                          <a:pt x="0" y="176"/>
                        </a:lnTo>
                        <a:lnTo>
                          <a:pt x="3" y="75"/>
                        </a:lnTo>
                        <a:lnTo>
                          <a:pt x="67" y="0"/>
                        </a:lnTo>
                        <a:close/>
                      </a:path>
                    </a:pathLst>
                  </a:custGeom>
                  <a:solidFill>
                    <a:srgbClr val="66CCFF"/>
                  </a:solidFill>
                  <a:ln w="3175"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99" name="Group 110"/>
                  <p:cNvGrpSpPr>
                    <a:grpSpLocks/>
                  </p:cNvGrpSpPr>
                  <p:nvPr/>
                </p:nvGrpSpPr>
                <p:grpSpPr bwMode="auto">
                  <a:xfrm rot="6654216">
                    <a:off x="2893" y="3305"/>
                    <a:ext cx="189" cy="38"/>
                    <a:chOff x="612" y="3237"/>
                    <a:chExt cx="908" cy="454"/>
                  </a:xfrm>
                </p:grpSpPr>
                <p:sp>
                  <p:nvSpPr>
                    <p:cNvPr id="103" name="Arc 111"/>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04" name="Arc 112"/>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00" name="Oval 113"/>
                  <p:cNvSpPr>
                    <a:spLocks noChangeArrowheads="1"/>
                  </p:cNvSpPr>
                  <p:nvPr/>
                </p:nvSpPr>
                <p:spPr bwMode="auto">
                  <a:xfrm rot="6527689">
                    <a:off x="2934" y="3301"/>
                    <a:ext cx="189" cy="76"/>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01" name="Line 114"/>
                  <p:cNvSpPr>
                    <a:spLocks noChangeShapeType="1"/>
                  </p:cNvSpPr>
                  <p:nvPr/>
                </p:nvSpPr>
                <p:spPr bwMode="auto">
                  <a:xfrm>
                    <a:off x="3036" y="3240"/>
                    <a:ext cx="20" cy="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02" name="Line 115"/>
                  <p:cNvSpPr>
                    <a:spLocks noChangeShapeType="1"/>
                  </p:cNvSpPr>
                  <p:nvPr/>
                </p:nvSpPr>
                <p:spPr bwMode="auto">
                  <a:xfrm>
                    <a:off x="2972" y="3419"/>
                    <a:ext cx="20" cy="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96" name="Line 116"/>
                <p:cNvSpPr>
                  <a:spLocks noChangeShapeType="1"/>
                </p:cNvSpPr>
                <p:nvPr/>
              </p:nvSpPr>
              <p:spPr bwMode="auto">
                <a:xfrm flipV="1">
                  <a:off x="5148263" y="4962525"/>
                  <a:ext cx="666750" cy="22225"/>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97" name="Line 117"/>
                <p:cNvSpPr>
                  <a:spLocks noChangeShapeType="1"/>
                </p:cNvSpPr>
                <p:nvPr/>
              </p:nvSpPr>
              <p:spPr bwMode="auto">
                <a:xfrm>
                  <a:off x="5132388" y="5024438"/>
                  <a:ext cx="461962" cy="442912"/>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76" name="Text Box 71"/>
              <p:cNvSpPr txBox="1">
                <a:spLocks noChangeArrowheads="1"/>
              </p:cNvSpPr>
              <p:nvPr/>
            </p:nvSpPr>
            <p:spPr bwMode="auto">
              <a:xfrm>
                <a:off x="563605" y="3498137"/>
                <a:ext cx="2419965" cy="44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ja-JP" altLang="en-US" sz="2000" b="1" dirty="0">
                    <a:latin typeface="Times New Roman" charset="0"/>
                  </a:rPr>
                  <a:t>ビームスプリッター</a:t>
                </a:r>
              </a:p>
            </p:txBody>
          </p:sp>
          <p:sp>
            <p:nvSpPr>
              <p:cNvPr id="77" name="Text Box 73"/>
              <p:cNvSpPr txBox="1">
                <a:spLocks noChangeArrowheads="1"/>
              </p:cNvSpPr>
              <p:nvPr/>
            </p:nvSpPr>
            <p:spPr bwMode="auto">
              <a:xfrm>
                <a:off x="2550024" y="2103386"/>
                <a:ext cx="1096470" cy="44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2000" b="1" dirty="0">
                    <a:latin typeface="Times New Roman" charset="0"/>
                  </a:rPr>
                  <a:t>ミラー</a:t>
                </a:r>
              </a:p>
            </p:txBody>
          </p:sp>
        </p:grpSp>
        <p:grpSp>
          <p:nvGrpSpPr>
            <p:cNvPr id="29" name="Group 2"/>
            <p:cNvGrpSpPr>
              <a:grpSpLocks/>
            </p:cNvGrpSpPr>
            <p:nvPr/>
          </p:nvGrpSpPr>
          <p:grpSpPr bwMode="auto">
            <a:xfrm rot="2627356">
              <a:off x="879385" y="2628453"/>
              <a:ext cx="1725938" cy="509914"/>
              <a:chOff x="2370" y="1876"/>
              <a:chExt cx="2155" cy="404"/>
            </a:xfrm>
          </p:grpSpPr>
          <p:grpSp>
            <p:nvGrpSpPr>
              <p:cNvPr id="31" name="Group 3"/>
              <p:cNvGrpSpPr>
                <a:grpSpLocks/>
              </p:cNvGrpSpPr>
              <p:nvPr/>
            </p:nvGrpSpPr>
            <p:grpSpPr bwMode="auto">
              <a:xfrm>
                <a:off x="3447" y="1876"/>
                <a:ext cx="1078" cy="404"/>
                <a:chOff x="499" y="742"/>
                <a:chExt cx="4990" cy="1870"/>
              </a:xfrm>
            </p:grpSpPr>
            <p:grpSp>
              <p:nvGrpSpPr>
                <p:cNvPr id="54" name="Group 4"/>
                <p:cNvGrpSpPr>
                  <a:grpSpLocks/>
                </p:cNvGrpSpPr>
                <p:nvPr/>
              </p:nvGrpSpPr>
              <p:grpSpPr bwMode="auto">
                <a:xfrm>
                  <a:off x="499" y="742"/>
                  <a:ext cx="4990" cy="509"/>
                  <a:chOff x="555" y="742"/>
                  <a:chExt cx="4990" cy="509"/>
                </a:xfrm>
              </p:grpSpPr>
              <p:grpSp>
                <p:nvGrpSpPr>
                  <p:cNvPr id="69" name="Group 5"/>
                  <p:cNvGrpSpPr>
                    <a:grpSpLocks/>
                  </p:cNvGrpSpPr>
                  <p:nvPr/>
                </p:nvGrpSpPr>
                <p:grpSpPr bwMode="auto">
                  <a:xfrm>
                    <a:off x="555" y="742"/>
                    <a:ext cx="2495" cy="509"/>
                    <a:chOff x="1009" y="742"/>
                    <a:chExt cx="2495" cy="509"/>
                  </a:xfrm>
                </p:grpSpPr>
                <p:sp>
                  <p:nvSpPr>
                    <p:cNvPr id="73" name="Freeform 6"/>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74" name="Freeform 7"/>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70" name="Group 8"/>
                  <p:cNvGrpSpPr>
                    <a:grpSpLocks/>
                  </p:cNvGrpSpPr>
                  <p:nvPr/>
                </p:nvGrpSpPr>
                <p:grpSpPr bwMode="auto">
                  <a:xfrm>
                    <a:off x="3050" y="742"/>
                    <a:ext cx="2495" cy="509"/>
                    <a:chOff x="1009" y="742"/>
                    <a:chExt cx="2495" cy="509"/>
                  </a:xfrm>
                </p:grpSpPr>
                <p:sp>
                  <p:nvSpPr>
                    <p:cNvPr id="71" name="Freeform 9"/>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72" name="Freeform 10"/>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55" name="Group 11"/>
                <p:cNvGrpSpPr>
                  <a:grpSpLocks/>
                </p:cNvGrpSpPr>
                <p:nvPr/>
              </p:nvGrpSpPr>
              <p:grpSpPr bwMode="auto">
                <a:xfrm>
                  <a:off x="499" y="1423"/>
                  <a:ext cx="4990" cy="509"/>
                  <a:chOff x="555" y="742"/>
                  <a:chExt cx="4990" cy="509"/>
                </a:xfrm>
              </p:grpSpPr>
              <p:grpSp>
                <p:nvGrpSpPr>
                  <p:cNvPr id="63" name="Group 12"/>
                  <p:cNvGrpSpPr>
                    <a:grpSpLocks/>
                  </p:cNvGrpSpPr>
                  <p:nvPr/>
                </p:nvGrpSpPr>
                <p:grpSpPr bwMode="auto">
                  <a:xfrm>
                    <a:off x="555" y="742"/>
                    <a:ext cx="2495" cy="509"/>
                    <a:chOff x="1009" y="742"/>
                    <a:chExt cx="2495" cy="509"/>
                  </a:xfrm>
                </p:grpSpPr>
                <p:sp>
                  <p:nvSpPr>
                    <p:cNvPr id="67" name="Freeform 13"/>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8" name="Freeform 14"/>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64" name="Group 15"/>
                  <p:cNvGrpSpPr>
                    <a:grpSpLocks/>
                  </p:cNvGrpSpPr>
                  <p:nvPr/>
                </p:nvGrpSpPr>
                <p:grpSpPr bwMode="auto">
                  <a:xfrm>
                    <a:off x="3050" y="742"/>
                    <a:ext cx="2495" cy="509"/>
                    <a:chOff x="1009" y="742"/>
                    <a:chExt cx="2495" cy="509"/>
                  </a:xfrm>
                </p:grpSpPr>
                <p:sp>
                  <p:nvSpPr>
                    <p:cNvPr id="65" name="Freeform 16"/>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6" name="Freeform 17"/>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56" name="Group 18"/>
                <p:cNvGrpSpPr>
                  <a:grpSpLocks/>
                </p:cNvGrpSpPr>
                <p:nvPr/>
              </p:nvGrpSpPr>
              <p:grpSpPr bwMode="auto">
                <a:xfrm>
                  <a:off x="499" y="2103"/>
                  <a:ext cx="4990" cy="509"/>
                  <a:chOff x="555" y="742"/>
                  <a:chExt cx="4990" cy="509"/>
                </a:xfrm>
              </p:grpSpPr>
              <p:grpSp>
                <p:nvGrpSpPr>
                  <p:cNvPr id="57" name="Group 19"/>
                  <p:cNvGrpSpPr>
                    <a:grpSpLocks/>
                  </p:cNvGrpSpPr>
                  <p:nvPr/>
                </p:nvGrpSpPr>
                <p:grpSpPr bwMode="auto">
                  <a:xfrm>
                    <a:off x="555" y="742"/>
                    <a:ext cx="2495" cy="509"/>
                    <a:chOff x="1009" y="742"/>
                    <a:chExt cx="2495" cy="509"/>
                  </a:xfrm>
                </p:grpSpPr>
                <p:sp>
                  <p:nvSpPr>
                    <p:cNvPr id="61" name="Freeform 20"/>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2" name="Freeform 21"/>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58" name="Group 22"/>
                  <p:cNvGrpSpPr>
                    <a:grpSpLocks/>
                  </p:cNvGrpSpPr>
                  <p:nvPr/>
                </p:nvGrpSpPr>
                <p:grpSpPr bwMode="auto">
                  <a:xfrm>
                    <a:off x="3050" y="742"/>
                    <a:ext cx="2495" cy="509"/>
                    <a:chOff x="1009" y="742"/>
                    <a:chExt cx="2495" cy="509"/>
                  </a:xfrm>
                </p:grpSpPr>
                <p:sp>
                  <p:nvSpPr>
                    <p:cNvPr id="59" name="Freeform 23"/>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0" name="Freeform 24"/>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grpSp>
            <p:nvGrpSpPr>
              <p:cNvPr id="32" name="Group 25"/>
              <p:cNvGrpSpPr>
                <a:grpSpLocks/>
              </p:cNvGrpSpPr>
              <p:nvPr/>
            </p:nvGrpSpPr>
            <p:grpSpPr bwMode="auto">
              <a:xfrm>
                <a:off x="2370" y="1876"/>
                <a:ext cx="1078" cy="404"/>
                <a:chOff x="499" y="742"/>
                <a:chExt cx="4990" cy="1870"/>
              </a:xfrm>
            </p:grpSpPr>
            <p:grpSp>
              <p:nvGrpSpPr>
                <p:cNvPr id="33" name="Group 26"/>
                <p:cNvGrpSpPr>
                  <a:grpSpLocks/>
                </p:cNvGrpSpPr>
                <p:nvPr/>
              </p:nvGrpSpPr>
              <p:grpSpPr bwMode="auto">
                <a:xfrm>
                  <a:off x="499" y="742"/>
                  <a:ext cx="4990" cy="509"/>
                  <a:chOff x="555" y="742"/>
                  <a:chExt cx="4990" cy="509"/>
                </a:xfrm>
              </p:grpSpPr>
              <p:grpSp>
                <p:nvGrpSpPr>
                  <p:cNvPr id="48" name="Group 27"/>
                  <p:cNvGrpSpPr>
                    <a:grpSpLocks/>
                  </p:cNvGrpSpPr>
                  <p:nvPr/>
                </p:nvGrpSpPr>
                <p:grpSpPr bwMode="auto">
                  <a:xfrm>
                    <a:off x="555" y="742"/>
                    <a:ext cx="2495" cy="509"/>
                    <a:chOff x="1009" y="742"/>
                    <a:chExt cx="2495" cy="509"/>
                  </a:xfrm>
                </p:grpSpPr>
                <p:sp>
                  <p:nvSpPr>
                    <p:cNvPr id="52" name="Freeform 28"/>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53" name="Freeform 29"/>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49" name="Group 30"/>
                  <p:cNvGrpSpPr>
                    <a:grpSpLocks/>
                  </p:cNvGrpSpPr>
                  <p:nvPr/>
                </p:nvGrpSpPr>
                <p:grpSpPr bwMode="auto">
                  <a:xfrm>
                    <a:off x="3050" y="742"/>
                    <a:ext cx="2495" cy="509"/>
                    <a:chOff x="1009" y="742"/>
                    <a:chExt cx="2495" cy="509"/>
                  </a:xfrm>
                </p:grpSpPr>
                <p:sp>
                  <p:nvSpPr>
                    <p:cNvPr id="50" name="Freeform 31"/>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51" name="Freeform 32"/>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34" name="Group 33"/>
                <p:cNvGrpSpPr>
                  <a:grpSpLocks/>
                </p:cNvGrpSpPr>
                <p:nvPr/>
              </p:nvGrpSpPr>
              <p:grpSpPr bwMode="auto">
                <a:xfrm>
                  <a:off x="499" y="1423"/>
                  <a:ext cx="4990" cy="509"/>
                  <a:chOff x="555" y="742"/>
                  <a:chExt cx="4990" cy="509"/>
                </a:xfrm>
              </p:grpSpPr>
              <p:grpSp>
                <p:nvGrpSpPr>
                  <p:cNvPr id="42" name="Group 34"/>
                  <p:cNvGrpSpPr>
                    <a:grpSpLocks/>
                  </p:cNvGrpSpPr>
                  <p:nvPr/>
                </p:nvGrpSpPr>
                <p:grpSpPr bwMode="auto">
                  <a:xfrm>
                    <a:off x="555" y="742"/>
                    <a:ext cx="2495" cy="509"/>
                    <a:chOff x="1009" y="742"/>
                    <a:chExt cx="2495" cy="509"/>
                  </a:xfrm>
                </p:grpSpPr>
                <p:sp>
                  <p:nvSpPr>
                    <p:cNvPr id="46" name="Freeform 35"/>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47" name="Freeform 36"/>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43" name="Group 37"/>
                  <p:cNvGrpSpPr>
                    <a:grpSpLocks/>
                  </p:cNvGrpSpPr>
                  <p:nvPr/>
                </p:nvGrpSpPr>
                <p:grpSpPr bwMode="auto">
                  <a:xfrm>
                    <a:off x="3050" y="742"/>
                    <a:ext cx="2495" cy="509"/>
                    <a:chOff x="1009" y="742"/>
                    <a:chExt cx="2495" cy="509"/>
                  </a:xfrm>
                </p:grpSpPr>
                <p:sp>
                  <p:nvSpPr>
                    <p:cNvPr id="44" name="Freeform 38"/>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45" name="Freeform 39"/>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35" name="Group 40"/>
                <p:cNvGrpSpPr>
                  <a:grpSpLocks/>
                </p:cNvGrpSpPr>
                <p:nvPr/>
              </p:nvGrpSpPr>
              <p:grpSpPr bwMode="auto">
                <a:xfrm>
                  <a:off x="499" y="2103"/>
                  <a:ext cx="4990" cy="509"/>
                  <a:chOff x="555" y="742"/>
                  <a:chExt cx="4990" cy="509"/>
                </a:xfrm>
              </p:grpSpPr>
              <p:grpSp>
                <p:nvGrpSpPr>
                  <p:cNvPr id="36" name="Group 41"/>
                  <p:cNvGrpSpPr>
                    <a:grpSpLocks/>
                  </p:cNvGrpSpPr>
                  <p:nvPr/>
                </p:nvGrpSpPr>
                <p:grpSpPr bwMode="auto">
                  <a:xfrm>
                    <a:off x="555" y="742"/>
                    <a:ext cx="2495" cy="509"/>
                    <a:chOff x="1009" y="742"/>
                    <a:chExt cx="2495" cy="509"/>
                  </a:xfrm>
                </p:grpSpPr>
                <p:sp>
                  <p:nvSpPr>
                    <p:cNvPr id="40" name="Freeform 42"/>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41" name="Freeform 43"/>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37" name="Group 44"/>
                  <p:cNvGrpSpPr>
                    <a:grpSpLocks/>
                  </p:cNvGrpSpPr>
                  <p:nvPr/>
                </p:nvGrpSpPr>
                <p:grpSpPr bwMode="auto">
                  <a:xfrm>
                    <a:off x="3050" y="742"/>
                    <a:ext cx="2495" cy="509"/>
                    <a:chOff x="1009" y="742"/>
                    <a:chExt cx="2495" cy="509"/>
                  </a:xfrm>
                </p:grpSpPr>
                <p:sp>
                  <p:nvSpPr>
                    <p:cNvPr id="38" name="Freeform 45"/>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39" name="Freeform 46"/>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grpSp>
        <p:sp>
          <p:nvSpPr>
            <p:cNvPr id="30" name="Text Box 118"/>
            <p:cNvSpPr txBox="1">
              <a:spLocks noChangeArrowheads="1"/>
            </p:cNvSpPr>
            <p:nvPr/>
          </p:nvSpPr>
          <p:spPr bwMode="auto">
            <a:xfrm>
              <a:off x="1518452" y="1914262"/>
              <a:ext cx="1524847" cy="5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ja-JP" altLang="en-US" sz="2400" b="1" dirty="0">
                  <a:solidFill>
                    <a:schemeClr val="tx1">
                      <a:lumMod val="95000"/>
                      <a:lumOff val="5000"/>
                    </a:schemeClr>
                  </a:solidFill>
                  <a:latin typeface="Times New Roman" charset="0"/>
                </a:rPr>
                <a:t>重力波</a:t>
              </a:r>
            </a:p>
          </p:txBody>
        </p:sp>
      </p:grpSp>
    </p:spTree>
    <p:extLst>
      <p:ext uri="{BB962C8B-B14F-4D97-AF65-F5344CB8AC3E}">
        <p14:creationId xmlns:p14="http://schemas.microsoft.com/office/powerpoint/2010/main" val="27904429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Abstract</a:t>
            </a:r>
            <a:endParaRPr kumimoji="1" lang="ja-JP" altLang="en-US" dirty="0"/>
          </a:p>
        </p:txBody>
      </p:sp>
      <p:sp>
        <p:nvSpPr>
          <p:cNvPr id="3" name="コンテンツ プレースホルダー 2"/>
          <p:cNvSpPr>
            <a:spLocks noGrp="1"/>
          </p:cNvSpPr>
          <p:nvPr>
            <p:ph idx="1"/>
          </p:nvPr>
        </p:nvSpPr>
        <p:spPr>
          <a:xfrm>
            <a:off x="155505" y="1399460"/>
            <a:ext cx="8988495" cy="5351636"/>
          </a:xfrm>
        </p:spPr>
        <p:txBody>
          <a:bodyPr>
            <a:noAutofit/>
          </a:bodyPr>
          <a:lstStyle/>
          <a:p>
            <a:r>
              <a:rPr lang="ja-JP" altLang="en-US" sz="2800" dirty="0" smtClean="0"/>
              <a:t>重力波望遠鏡自身が持ちうる強いパワーの狭帯域のノイズ（＝ライン）は、</a:t>
            </a:r>
            <a:r>
              <a:rPr lang="ja-JP" altLang="en-US" sz="2800" dirty="0" smtClean="0">
                <a:solidFill>
                  <a:srgbClr val="FF0000"/>
                </a:solidFill>
              </a:rPr>
              <a:t>同帯域に中心周波数を持つバースト性信号の検出を困難にする</a:t>
            </a:r>
            <a:endParaRPr lang="en-US" altLang="ja-JP" sz="2800" dirty="0" smtClean="0">
              <a:solidFill>
                <a:srgbClr val="FF0000"/>
              </a:solidFill>
            </a:endParaRPr>
          </a:p>
          <a:p>
            <a:endParaRPr lang="en-US" altLang="ja-JP" sz="2800" dirty="0" smtClean="0"/>
          </a:p>
          <a:p>
            <a:r>
              <a:rPr kumimoji="1" lang="ja-JP" altLang="en-US" sz="2800" dirty="0" smtClean="0"/>
              <a:t>データ解析の段階でラインと</a:t>
            </a:r>
            <a:r>
              <a:rPr lang="ja-JP" altLang="en-US" sz="2800" dirty="0" smtClean="0"/>
              <a:t>バースト性</a:t>
            </a:r>
            <a:r>
              <a:rPr kumimoji="1" lang="ja-JP" altLang="en-US" sz="2800" dirty="0" smtClean="0"/>
              <a:t>信号を切り分けることが望まれる</a:t>
            </a:r>
            <a:r>
              <a:rPr lang="ja-JP" altLang="en-US" sz="2800" dirty="0" smtClean="0"/>
              <a:t>が、従来の解析手法では</a:t>
            </a:r>
            <a:r>
              <a:rPr lang="ja-JP" altLang="en-US" sz="2800" dirty="0" smtClean="0">
                <a:solidFill>
                  <a:srgbClr val="FF0000"/>
                </a:solidFill>
              </a:rPr>
              <a:t>ライン除去の際に重力波信号のエネルギーロスが起きてしまう</a:t>
            </a:r>
            <a:endParaRPr lang="en-US" altLang="ja-JP" sz="2800" dirty="0" smtClean="0">
              <a:solidFill>
                <a:srgbClr val="FF0000"/>
              </a:solidFill>
            </a:endParaRPr>
          </a:p>
          <a:p>
            <a:endParaRPr lang="en-US" altLang="ja-JP" sz="2800" dirty="0" smtClean="0"/>
          </a:p>
          <a:p>
            <a:r>
              <a:rPr lang="ja-JP" altLang="en-US" sz="2800" dirty="0" smtClean="0"/>
              <a:t>バースト性信号への影響を抑えつつラインを除去する新たな方法が必要である</a:t>
            </a:r>
            <a:endParaRPr lang="en-US" altLang="ja-JP" sz="2800" dirty="0" smtClean="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30</a:t>
            </a:fld>
            <a:endParaRPr kumimoji="1" lang="ja-JP" altLang="en-US" sz="3200" dirty="0"/>
          </a:p>
        </p:txBody>
      </p:sp>
    </p:spTree>
    <p:extLst>
      <p:ext uri="{BB962C8B-B14F-4D97-AF65-F5344CB8AC3E}">
        <p14:creationId xmlns:p14="http://schemas.microsoft.com/office/powerpoint/2010/main" val="289794086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Introduction</a:t>
            </a:r>
            <a:endParaRPr kumimoji="1" lang="ja-JP" altLang="en-US" dirty="0"/>
          </a:p>
        </p:txBody>
      </p:sp>
      <p:sp>
        <p:nvSpPr>
          <p:cNvPr id="3" name="コンテンツ プレースホルダー 2"/>
          <p:cNvSpPr>
            <a:spLocks noGrp="1"/>
          </p:cNvSpPr>
          <p:nvPr>
            <p:ph idx="1"/>
          </p:nvPr>
        </p:nvSpPr>
        <p:spPr>
          <a:xfrm>
            <a:off x="155505" y="1523999"/>
            <a:ext cx="8988495" cy="5227097"/>
          </a:xfrm>
        </p:spPr>
        <p:txBody>
          <a:bodyPr>
            <a:noAutofit/>
          </a:bodyPr>
          <a:lstStyle/>
          <a:p>
            <a:r>
              <a:rPr lang="ja-JP" altLang="en-US" sz="2800" dirty="0" smtClean="0"/>
              <a:t>重力波望遠鏡自身が持ちうる強いパワーの狭帯域のノイズ（＝ライン）は、同帯域に中心周波数を持つバースト性重力波の検出を困難にしている</a:t>
            </a:r>
            <a:endParaRPr lang="en-US" altLang="ja-JP" sz="2800" dirty="0" smtClean="0"/>
          </a:p>
          <a:p>
            <a:r>
              <a:rPr kumimoji="1" lang="ja-JP" altLang="en-US" sz="2800" dirty="0" smtClean="0"/>
              <a:t>データ解析の段階でラインと重力波信号を切り分けることが望まれる</a:t>
            </a:r>
            <a:r>
              <a:rPr lang="ja-JP" altLang="en-US" sz="2800" dirty="0" smtClean="0"/>
              <a:t>が、従来の解析手法ではライン除去の際に重力波信号のエネルギーロスが起きてしまう</a:t>
            </a:r>
            <a:endParaRPr lang="en-US" altLang="ja-JP" sz="2800" dirty="0" smtClean="0"/>
          </a:p>
          <a:p>
            <a:r>
              <a:rPr kumimoji="1" lang="ja-JP" altLang="en-US" sz="2800" dirty="0" smtClean="0"/>
              <a:t>今回提案する新たな手法によれば</a:t>
            </a:r>
            <a:r>
              <a:rPr lang="ja-JP" altLang="en-US" sz="2800" dirty="0" smtClean="0"/>
              <a:t>ノイズ除去に際して重力波信号に及ぼす影響を抑えられると期待される</a:t>
            </a:r>
            <a:endParaRPr kumimoji="1" lang="en-US" altLang="ja-JP" sz="2800" dirty="0" smtClean="0"/>
          </a:p>
          <a:p>
            <a:r>
              <a:rPr kumimoji="1" lang="ja-JP" altLang="en-US" sz="2800" dirty="0" smtClean="0">
                <a:solidFill>
                  <a:srgbClr val="292934"/>
                </a:solidFill>
              </a:rPr>
              <a:t>解析シミュレーションによってその有用性を確認したい</a:t>
            </a:r>
            <a:endParaRPr kumimoji="1" lang="en-US" altLang="ja-JP" sz="2800" dirty="0" smtClean="0">
              <a:solidFill>
                <a:srgbClr val="292934"/>
              </a:solidFill>
            </a:endParaRPr>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mtClean="0"/>
              <a:t>31</a:t>
            </a:fld>
            <a:endParaRPr kumimoji="1" lang="ja-JP" altLang="en-US"/>
          </a:p>
        </p:txBody>
      </p:sp>
    </p:spTree>
    <p:extLst>
      <p:ext uri="{BB962C8B-B14F-4D97-AF65-F5344CB8AC3E}">
        <p14:creationId xmlns:p14="http://schemas.microsoft.com/office/powerpoint/2010/main" val="402550680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453529"/>
            <a:ext cx="9144000" cy="6271651"/>
          </a:xfrm>
        </p:spPr>
        <p:txBody>
          <a:bodyPr>
            <a:normAutofit/>
          </a:bodyPr>
          <a:lstStyle/>
          <a:p>
            <a:r>
              <a:rPr lang="ja-JP" altLang="en-US" sz="2800" dirty="0"/>
              <a:t>バースト状の</a:t>
            </a:r>
            <a:r>
              <a:rPr lang="ja-JP" altLang="en-US" sz="2800" dirty="0" smtClean="0"/>
              <a:t>波形：非定常的な波</a:t>
            </a:r>
            <a:endParaRPr lang="en-US" altLang="ja-JP" sz="2800" dirty="0"/>
          </a:p>
          <a:p>
            <a:pPr marL="274320" lvl="1" indent="0" algn="ctr">
              <a:buNone/>
            </a:pPr>
            <a:r>
              <a:rPr lang="ja-JP" altLang="en-US" sz="2800" dirty="0">
                <a:solidFill>
                  <a:srgbClr val="FF0000"/>
                </a:solidFill>
              </a:rPr>
              <a:t>時間的に</a:t>
            </a:r>
            <a:r>
              <a:rPr lang="ja-JP" altLang="en-US" sz="2800" dirty="0" smtClean="0">
                <a:solidFill>
                  <a:srgbClr val="FF0000"/>
                </a:solidFill>
              </a:rPr>
              <a:t>局在（</a:t>
            </a:r>
            <a:r>
              <a:rPr lang="en-US" altLang="ja-JP" sz="2800" dirty="0" smtClean="0">
                <a:solidFill>
                  <a:srgbClr val="FF0000"/>
                </a:solidFill>
              </a:rPr>
              <a:t>&lt;100msec</a:t>
            </a:r>
            <a:r>
              <a:rPr lang="ja-JP" altLang="en-US" sz="2800" dirty="0" smtClean="0">
                <a:solidFill>
                  <a:srgbClr val="FF0000"/>
                </a:solidFill>
              </a:rPr>
              <a:t>）していて</a:t>
            </a:r>
            <a:endParaRPr lang="en-US" altLang="ja-JP" sz="2800" dirty="0" smtClean="0">
              <a:solidFill>
                <a:srgbClr val="FF0000"/>
              </a:solidFill>
            </a:endParaRPr>
          </a:p>
          <a:p>
            <a:pPr marL="274320" lvl="1" indent="0" algn="ctr">
              <a:buNone/>
            </a:pPr>
            <a:r>
              <a:rPr lang="ja-JP" altLang="en-US" sz="2800" dirty="0" smtClean="0">
                <a:solidFill>
                  <a:srgbClr val="FF0000"/>
                </a:solidFill>
              </a:rPr>
              <a:t>広い</a:t>
            </a:r>
            <a:r>
              <a:rPr lang="ja-JP" altLang="en-US" sz="2800" dirty="0">
                <a:solidFill>
                  <a:srgbClr val="FF0000"/>
                </a:solidFill>
              </a:rPr>
              <a:t>周波数帯域に広がっている</a:t>
            </a:r>
            <a:endParaRPr lang="en-US" altLang="ja-JP" dirty="0"/>
          </a:p>
          <a:p>
            <a:pPr lvl="1">
              <a:buFont typeface="Wingdings" charset="2"/>
              <a:buChar char="ü"/>
            </a:pPr>
            <a:r>
              <a:rPr lang="ja-JP" altLang="en-US" sz="2800" dirty="0" smtClean="0"/>
              <a:t>バースト性重力波</a:t>
            </a:r>
            <a:endParaRPr lang="en-US" altLang="ja-JP" sz="2800" dirty="0"/>
          </a:p>
          <a:p>
            <a:pPr marL="548640" lvl="2" indent="0">
              <a:buNone/>
            </a:pPr>
            <a:r>
              <a:rPr lang="ja-JP" altLang="en-US" sz="2400" dirty="0"/>
              <a:t>超新星爆発やガンマ線バースト、中性子星の星震等</a:t>
            </a:r>
            <a:r>
              <a:rPr lang="en-US" altLang="en-US" sz="2400" dirty="0"/>
              <a:t>が</a:t>
            </a:r>
            <a:r>
              <a:rPr lang="ja-JP" altLang="en-US" sz="2400" dirty="0"/>
              <a:t>波源</a:t>
            </a:r>
            <a:endParaRPr lang="en-US" altLang="ja-JP" sz="2400" dirty="0"/>
          </a:p>
          <a:p>
            <a:pPr marL="548640" lvl="2" indent="0">
              <a:buNone/>
            </a:pPr>
            <a:r>
              <a:rPr lang="ja-JP" altLang="en-US" sz="2400" dirty="0"/>
              <a:t>計算が難しく重力波の波形を予測しにくい</a:t>
            </a:r>
            <a:endParaRPr lang="en-US" altLang="ja-JP" sz="2400" dirty="0"/>
          </a:p>
          <a:p>
            <a:pPr lvl="1">
              <a:buFont typeface="Wingdings" charset="2"/>
              <a:buChar char="ü"/>
            </a:pPr>
            <a:r>
              <a:rPr lang="ja-JP" altLang="en-US" sz="2800" dirty="0"/>
              <a:t>バースト性雑音</a:t>
            </a:r>
            <a:endParaRPr lang="en-US" altLang="ja-JP" sz="2800" dirty="0"/>
          </a:p>
          <a:p>
            <a:pPr marL="548640" lvl="2" indent="0">
              <a:buNone/>
            </a:pPr>
            <a:r>
              <a:rPr lang="ja-JP" altLang="en-US" sz="2400" dirty="0"/>
              <a:t>望遠鏡自体が持つ非定常</a:t>
            </a:r>
            <a:r>
              <a:rPr lang="ja-JP" altLang="en-US" sz="2400" dirty="0" smtClean="0"/>
              <a:t>雑音</a:t>
            </a:r>
            <a:endParaRPr lang="en-US" altLang="ja-JP" sz="2400" dirty="0" smtClean="0"/>
          </a:p>
          <a:p>
            <a:pPr marL="548640" lvl="2" indent="0">
              <a:buNone/>
            </a:pPr>
            <a:r>
              <a:rPr lang="ja-JP" altLang="en-US" sz="2400" dirty="0" smtClean="0"/>
              <a:t>（バースト性重力波との切り分けも一つの問題だが</a:t>
            </a:r>
            <a:r>
              <a:rPr lang="en-US" altLang="ja-JP" sz="2400" dirty="0" smtClean="0"/>
              <a:t>…</a:t>
            </a:r>
            <a:r>
              <a:rPr lang="ja-JP" altLang="en-US" sz="2400" dirty="0" smtClean="0"/>
              <a:t>）</a:t>
            </a:r>
            <a:endParaRPr lang="en-US" altLang="ja-JP" sz="2400" dirty="0"/>
          </a:p>
          <a:p>
            <a:pPr marL="0" indent="0" algn="ctr">
              <a:buNone/>
            </a:pPr>
            <a:endParaRPr kumimoji="1" lang="en-US" altLang="ja-JP" sz="2800" dirty="0" smtClean="0"/>
          </a:p>
          <a:p>
            <a:pPr marL="0" indent="0" algn="ctr">
              <a:buNone/>
            </a:pPr>
            <a:r>
              <a:rPr lang="ja-JP" altLang="en-US" sz="2800" dirty="0" smtClean="0">
                <a:solidFill>
                  <a:srgbClr val="FF0000"/>
                </a:solidFill>
              </a:rPr>
              <a:t>本講演ではバースト状の波形を検出する上で</a:t>
            </a:r>
            <a:endParaRPr lang="en-US" altLang="ja-JP" sz="2800" dirty="0" smtClean="0">
              <a:solidFill>
                <a:srgbClr val="FF0000"/>
              </a:solidFill>
            </a:endParaRPr>
          </a:p>
          <a:p>
            <a:pPr marL="0" indent="0" algn="ctr">
              <a:buNone/>
            </a:pPr>
            <a:r>
              <a:rPr kumimoji="1" lang="ja-JP" altLang="en-US" sz="2800" dirty="0" smtClean="0">
                <a:solidFill>
                  <a:srgbClr val="FF0000"/>
                </a:solidFill>
              </a:rPr>
              <a:t>重要なステップに注目</a:t>
            </a:r>
            <a:endParaRPr kumimoji="1" lang="en-US" altLang="ja-JP" sz="2800" dirty="0" smtClean="0">
              <a:solidFill>
                <a:srgbClr val="FF0000"/>
              </a:solidFill>
            </a:endParaRPr>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32</a:t>
            </a:fld>
            <a:endParaRPr kumimoji="1" lang="ja-JP" altLang="en-US" sz="3200" dirty="0"/>
          </a:p>
        </p:txBody>
      </p:sp>
    </p:spTree>
    <p:extLst>
      <p:ext uri="{BB962C8B-B14F-4D97-AF65-F5344CB8AC3E}">
        <p14:creationId xmlns:p14="http://schemas.microsoft.com/office/powerpoint/2010/main" val="28738295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7" y="557192"/>
            <a:ext cx="8837850" cy="5919808"/>
          </a:xfrm>
        </p:spPr>
        <p:txBody>
          <a:bodyPr/>
          <a:lstStyle/>
          <a:p>
            <a:r>
              <a:rPr kumimoji="1" lang="ja-JP" altLang="en-US" sz="2800" dirty="0" smtClean="0"/>
              <a:t>今回提案する解析手法</a:t>
            </a:r>
            <a:endParaRPr lang="en-US" altLang="ja-JP" sz="2800" dirty="0" smtClean="0">
              <a:solidFill>
                <a:srgbClr val="292934"/>
              </a:solidFill>
            </a:endParaRPr>
          </a:p>
          <a:p>
            <a:pPr marL="274320" lvl="1" indent="0">
              <a:buNone/>
            </a:pPr>
            <a:r>
              <a:rPr lang="ja-JP" altLang="en-US" sz="2800" dirty="0" smtClean="0">
                <a:solidFill>
                  <a:srgbClr val="292934"/>
                </a:solidFill>
              </a:rPr>
              <a:t>ヘテロダインによるライン除去</a:t>
            </a:r>
            <a:endParaRPr lang="en-US" altLang="ja-JP" sz="2800" dirty="0" smtClean="0">
              <a:solidFill>
                <a:srgbClr val="292934"/>
              </a:solidFill>
            </a:endParaRPr>
          </a:p>
          <a:p>
            <a:pPr lvl="2">
              <a:buFont typeface="Wingdings" charset="2"/>
              <a:buChar char="ü"/>
            </a:pPr>
            <a:r>
              <a:rPr lang="ja-JP" altLang="en-US" sz="2600" dirty="0" smtClean="0">
                <a:solidFill>
                  <a:srgbClr val="292934"/>
                </a:solidFill>
              </a:rPr>
              <a:t>突発的な信号に対して有効な手法</a:t>
            </a:r>
            <a:endParaRPr lang="en-US" altLang="ja-JP" sz="2600" dirty="0" smtClean="0">
              <a:solidFill>
                <a:srgbClr val="292934"/>
              </a:solidFill>
            </a:endParaRPr>
          </a:p>
          <a:p>
            <a:pPr marL="548640" lvl="2" indent="0">
              <a:buNone/>
            </a:pPr>
            <a:r>
              <a:rPr lang="en-US" altLang="ja-JP" sz="2600" dirty="0" smtClean="0">
                <a:solidFill>
                  <a:srgbClr val="292934"/>
                </a:solidFill>
              </a:rPr>
              <a:t>→</a:t>
            </a:r>
            <a:r>
              <a:rPr lang="ja-JP" altLang="en-US" sz="2600" dirty="0" smtClean="0">
                <a:solidFill>
                  <a:srgbClr val="292934"/>
                </a:solidFill>
              </a:rPr>
              <a:t>時間的に局在する</a:t>
            </a:r>
            <a:r>
              <a:rPr lang="ja-JP" altLang="en-US" sz="2600" u="sng" dirty="0" smtClean="0">
                <a:solidFill>
                  <a:srgbClr val="292934"/>
                </a:solidFill>
              </a:rPr>
              <a:t>バースト性重力波解析に適している</a:t>
            </a:r>
            <a:endParaRPr lang="en-US" altLang="ja-JP" u="sng"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r>
              <a:rPr kumimoji="1" lang="ja-JP" altLang="en-US" sz="2800" dirty="0" smtClean="0"/>
              <a:t>従来の手法より優れた点</a:t>
            </a:r>
            <a:endParaRPr kumimoji="1" lang="en-US" altLang="ja-JP" dirty="0" smtClean="0"/>
          </a:p>
          <a:p>
            <a:pPr lvl="1">
              <a:buFont typeface="Wingdings" charset="2"/>
              <a:buChar char="ü"/>
            </a:pPr>
            <a:r>
              <a:rPr lang="ja-JP" altLang="en-US" sz="2800" dirty="0" smtClean="0"/>
              <a:t>ラインのモデルは必要ない</a:t>
            </a:r>
            <a:endParaRPr lang="en-US" altLang="ja-JP" sz="2800" dirty="0" smtClean="0"/>
          </a:p>
          <a:p>
            <a:pPr lvl="1">
              <a:buFont typeface="Wingdings" charset="2"/>
              <a:buChar char="ü"/>
            </a:pPr>
            <a:r>
              <a:rPr lang="en-US" altLang="ja-JP" sz="2800" dirty="0"/>
              <a:t>t</a:t>
            </a:r>
            <a:r>
              <a:rPr kumimoji="1" lang="en-US" altLang="ja-JP" sz="2800" dirty="0" smtClean="0"/>
              <a:t>ransient</a:t>
            </a:r>
            <a:r>
              <a:rPr kumimoji="1" lang="ja-JP" altLang="en-US" sz="2800" dirty="0" smtClean="0"/>
              <a:t>が存在しても対応できる</a:t>
            </a:r>
            <a:endParaRPr kumimoji="1" lang="en-US" altLang="ja-JP" sz="2800" dirty="0" smtClean="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33</a:t>
            </a:fld>
            <a:endParaRPr kumimoji="1" lang="ja-JP" altLang="en-US"/>
          </a:p>
        </p:txBody>
      </p:sp>
    </p:spTree>
    <p:extLst>
      <p:ext uri="{BB962C8B-B14F-4D97-AF65-F5344CB8AC3E}">
        <p14:creationId xmlns:p14="http://schemas.microsoft.com/office/powerpoint/2010/main" val="212696566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7" y="466487"/>
            <a:ext cx="8850809" cy="6010513"/>
          </a:xfrm>
        </p:spPr>
        <p:txBody>
          <a:bodyPr>
            <a:normAutofit/>
          </a:bodyPr>
          <a:lstStyle/>
          <a:p>
            <a:r>
              <a:rPr kumimoji="1" lang="en-US" altLang="ja-JP" sz="2800" dirty="0" smtClean="0">
                <a:solidFill>
                  <a:srgbClr val="0000FF"/>
                </a:solidFill>
              </a:rPr>
              <a:t>MBLT</a:t>
            </a:r>
            <a:r>
              <a:rPr kumimoji="1" lang="ja-JP" altLang="en-US" sz="2800" dirty="0" smtClean="0"/>
              <a:t>アルゴリズムの概略</a:t>
            </a:r>
            <a:endParaRPr kumimoji="1" lang="ja-JP" altLang="en-US" sz="2800"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34</a:t>
            </a:fld>
            <a:endParaRPr kumimoji="1" lang="ja-JP" altLang="en-US"/>
          </a:p>
        </p:txBody>
      </p:sp>
    </p:spTree>
    <p:extLst>
      <p:ext uri="{BB962C8B-B14F-4D97-AF65-F5344CB8AC3E}">
        <p14:creationId xmlns:p14="http://schemas.microsoft.com/office/powerpoint/2010/main" val="298693671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a:off x="93579" y="427613"/>
            <a:ext cx="8890000" cy="6256598"/>
          </a:xfrm>
        </p:spPr>
        <p:txBody>
          <a:bodyPr>
            <a:normAutofit/>
          </a:bodyPr>
          <a:lstStyle/>
          <a:p>
            <a:r>
              <a:rPr lang="ja-JP" altLang="en-US" sz="2800" dirty="0" smtClean="0"/>
              <a:t>ライン除去後のバースト波形のエネルギーロスを比較</a:t>
            </a:r>
            <a:endParaRPr lang="en-US" altLang="ja-JP" sz="2800"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pPr marL="0" indent="0">
              <a:buNone/>
            </a:pPr>
            <a:endParaRPr lang="en-US" altLang="ja-JP" dirty="0" smtClean="0"/>
          </a:p>
          <a:p>
            <a:pPr marL="274320" lvl="1" indent="0" algn="ctr">
              <a:buNone/>
            </a:pPr>
            <a:r>
              <a:rPr lang="en-US" altLang="ja-JP" sz="2400" b="1" u="sng" dirty="0" smtClean="0">
                <a:solidFill>
                  <a:srgbClr val="FF0000"/>
                </a:solidFill>
              </a:rPr>
              <a:t>MBLT(median)</a:t>
            </a:r>
            <a:r>
              <a:rPr lang="ja-JP" altLang="en-US" sz="2400" b="1" u="sng" dirty="0" smtClean="0">
                <a:solidFill>
                  <a:srgbClr val="FF0000"/>
                </a:solidFill>
              </a:rPr>
              <a:t>が最もバースト信号のエネルギーを残せた</a:t>
            </a:r>
            <a:endParaRPr lang="en-US" altLang="ja-JP" sz="2400" b="1" u="sng" dirty="0" smtClean="0">
              <a:solidFill>
                <a:srgbClr val="FF0000"/>
              </a:solidFill>
            </a:endParaRPr>
          </a:p>
          <a:p>
            <a:pPr marL="274320" lvl="1" indent="0" algn="ctr">
              <a:buNone/>
            </a:pPr>
            <a:endParaRPr lang="en-US" altLang="ja-JP" sz="2400" b="1" u="sng"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35</a:t>
            </a:fld>
            <a:endParaRPr kumimoji="1" lang="ja-JP" altLang="en-US" sz="3200" dirty="0"/>
          </a:p>
        </p:txBody>
      </p:sp>
      <p:graphicFrame>
        <p:nvGraphicFramePr>
          <p:cNvPr id="7" name="表 6"/>
          <p:cNvGraphicFramePr>
            <a:graphicFrameLocks noGrp="1"/>
          </p:cNvGraphicFramePr>
          <p:nvPr>
            <p:extLst>
              <p:ext uri="{D42A27DB-BD31-4B8C-83A1-F6EECF244321}">
                <p14:modId xmlns:p14="http://schemas.microsoft.com/office/powerpoint/2010/main" val="3843620348"/>
              </p:ext>
            </p:extLst>
          </p:nvPr>
        </p:nvGraphicFramePr>
        <p:xfrm>
          <a:off x="1016014" y="1256100"/>
          <a:ext cx="6978316" cy="2219692"/>
        </p:xfrm>
        <a:graphic>
          <a:graphicData uri="http://schemas.openxmlformats.org/drawingml/2006/table">
            <a:tbl>
              <a:tblPr firstRow="1" bandRow="1">
                <a:tableStyleId>{C083E6E3-FA7D-4D7B-A595-EF9225AFEA82}</a:tableStyleId>
              </a:tblPr>
              <a:tblGrid>
                <a:gridCol w="3489158"/>
                <a:gridCol w="3489158"/>
              </a:tblGrid>
              <a:tr h="554923">
                <a:tc>
                  <a:txBody>
                    <a:bodyPr/>
                    <a:lstStyle/>
                    <a:p>
                      <a:pPr algn="ctr"/>
                      <a:r>
                        <a:rPr kumimoji="1" lang="ja-JP" altLang="en-US" sz="2400" dirty="0" smtClean="0"/>
                        <a:t>ライン除去の方法</a:t>
                      </a:r>
                      <a:endParaRPr kumimoji="1" lang="ja-JP" altLang="en-US" sz="2400" dirty="0"/>
                    </a:p>
                  </a:txBody>
                  <a:tcPr/>
                </a:tc>
                <a:tc>
                  <a:txBody>
                    <a:bodyPr/>
                    <a:lstStyle/>
                    <a:p>
                      <a:pPr algn="ctr"/>
                      <a:r>
                        <a:rPr kumimoji="1" lang="ja-JP" altLang="en-US" sz="2400" dirty="0" smtClean="0"/>
                        <a:t>エネルギーロス</a:t>
                      </a:r>
                      <a:endParaRPr kumimoji="1" lang="ja-JP" altLang="en-US" sz="2400" dirty="0"/>
                    </a:p>
                  </a:txBody>
                  <a:tcPr/>
                </a:tc>
              </a:tr>
              <a:tr h="554923">
                <a:tc>
                  <a:txBody>
                    <a:bodyPr/>
                    <a:lstStyle/>
                    <a:p>
                      <a:pPr algn="ctr"/>
                      <a:r>
                        <a:rPr kumimoji="1" lang="en-US" altLang="ja-JP" sz="2400" dirty="0" smtClean="0"/>
                        <a:t>MBLT(median)</a:t>
                      </a:r>
                      <a:endParaRPr kumimoji="1" lang="ja-JP" altLang="en-US" sz="2400" dirty="0"/>
                    </a:p>
                  </a:txBody>
                  <a:tcPr/>
                </a:tc>
                <a:tc>
                  <a:txBody>
                    <a:bodyPr/>
                    <a:lstStyle/>
                    <a:p>
                      <a:pPr algn="ctr"/>
                      <a:r>
                        <a:rPr kumimoji="1" lang="en-US" altLang="ja-JP" sz="2800" dirty="0" smtClean="0">
                          <a:solidFill>
                            <a:srgbClr val="FF0000"/>
                          </a:solidFill>
                        </a:rPr>
                        <a:t>9.9%</a:t>
                      </a:r>
                      <a:endParaRPr kumimoji="1" lang="ja-JP" altLang="en-US" sz="2800" dirty="0">
                        <a:solidFill>
                          <a:srgbClr val="FF0000"/>
                        </a:solidFill>
                      </a:endParaRPr>
                    </a:p>
                  </a:txBody>
                  <a:tcPr/>
                </a:tc>
              </a:tr>
              <a:tr h="554923">
                <a:tc>
                  <a:txBody>
                    <a:bodyPr/>
                    <a:lstStyle/>
                    <a:p>
                      <a:pPr algn="ctr"/>
                      <a:r>
                        <a:rPr kumimoji="1" lang="en-US" altLang="ja-JP" sz="2400" dirty="0" smtClean="0"/>
                        <a:t>MBLT(mean)</a:t>
                      </a:r>
                    </a:p>
                  </a:txBody>
                  <a:tcPr/>
                </a:tc>
                <a:tc>
                  <a:txBody>
                    <a:bodyPr/>
                    <a:lstStyle/>
                    <a:p>
                      <a:pPr algn="ctr"/>
                      <a:r>
                        <a:rPr kumimoji="1" lang="en-US" altLang="ja-JP" sz="2800" dirty="0" smtClean="0"/>
                        <a:t>13%</a:t>
                      </a:r>
                      <a:endParaRPr kumimoji="1" lang="ja-JP" altLang="en-US" sz="2800" dirty="0"/>
                    </a:p>
                  </a:txBody>
                  <a:tcPr/>
                </a:tc>
              </a:tr>
              <a:tr h="554923">
                <a:tc>
                  <a:txBody>
                    <a:bodyPr/>
                    <a:lstStyle/>
                    <a:p>
                      <a:pPr algn="ctr"/>
                      <a:r>
                        <a:rPr kumimoji="1" lang="en-US" altLang="ja-JP" sz="2400" dirty="0" smtClean="0"/>
                        <a:t>Notch Filter</a:t>
                      </a:r>
                      <a:endParaRPr kumimoji="1" lang="ja-JP" altLang="en-US" sz="2400" dirty="0"/>
                    </a:p>
                  </a:txBody>
                  <a:tcPr/>
                </a:tc>
                <a:tc>
                  <a:txBody>
                    <a:bodyPr/>
                    <a:lstStyle/>
                    <a:p>
                      <a:pPr algn="ctr"/>
                      <a:r>
                        <a:rPr kumimoji="1" lang="en-US" altLang="ja-JP" sz="2800" dirty="0" smtClean="0"/>
                        <a:t>11%</a:t>
                      </a:r>
                      <a:endParaRPr kumimoji="1" lang="ja-JP" altLang="en-US" sz="2800" dirty="0"/>
                    </a:p>
                  </a:txBody>
                  <a:tcPr/>
                </a:tc>
              </a:tr>
            </a:tbl>
          </a:graphicData>
        </a:graphic>
      </p:graphicFrame>
    </p:spTree>
    <p:extLst>
      <p:ext uri="{BB962C8B-B14F-4D97-AF65-F5344CB8AC3E}">
        <p14:creationId xmlns:p14="http://schemas.microsoft.com/office/powerpoint/2010/main" val="31051777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815" y="403820"/>
            <a:ext cx="8229600" cy="632816"/>
          </a:xfrm>
        </p:spPr>
        <p:txBody>
          <a:bodyPr>
            <a:normAutofit/>
          </a:bodyPr>
          <a:lstStyle/>
          <a:p>
            <a:r>
              <a:rPr kumimoji="1" lang="en-US" altLang="ja-JP" sz="3200" dirty="0" smtClean="0"/>
              <a:t>LCGT</a:t>
            </a:r>
            <a:r>
              <a:rPr kumimoji="1" lang="ja-JP" altLang="en-US" sz="3200" dirty="0" smtClean="0"/>
              <a:t>が捉えようとしている重力波の波源</a:t>
            </a:r>
            <a:endParaRPr kumimoji="1" lang="ja-JP" altLang="en-US" sz="3200" dirty="0"/>
          </a:p>
        </p:txBody>
      </p:sp>
      <p:sp>
        <p:nvSpPr>
          <p:cNvPr id="3" name="コンテンツ プレースホルダー 2"/>
          <p:cNvSpPr>
            <a:spLocks noGrp="1"/>
          </p:cNvSpPr>
          <p:nvPr>
            <p:ph idx="1"/>
          </p:nvPr>
        </p:nvSpPr>
        <p:spPr>
          <a:xfrm>
            <a:off x="116628" y="1036636"/>
            <a:ext cx="8928561" cy="5440364"/>
          </a:xfrm>
        </p:spPr>
        <p:txBody>
          <a:bodyPr/>
          <a:lstStyle/>
          <a:p>
            <a:r>
              <a:rPr lang="ja-JP" altLang="en-US" sz="2800" dirty="0" smtClean="0"/>
              <a:t>連星系からの重力波</a:t>
            </a:r>
            <a:endParaRPr lang="en-US" altLang="ja-JP" sz="2800" dirty="0" smtClean="0"/>
          </a:p>
          <a:p>
            <a:pPr lvl="1">
              <a:buFont typeface="Wingdings" charset="2"/>
              <a:buChar char="ü"/>
            </a:pPr>
            <a:r>
              <a:rPr lang="ja-JP" altLang="en-US" sz="2400" dirty="0" smtClean="0"/>
              <a:t>中性子星連星系、ブラックホール連星系</a:t>
            </a:r>
            <a:endParaRPr lang="en-US" altLang="ja-JP" dirty="0" smtClean="0"/>
          </a:p>
          <a:p>
            <a:r>
              <a:rPr lang="ja-JP" altLang="en-US" sz="2800" dirty="0" smtClean="0"/>
              <a:t>パルサーからの連続波</a:t>
            </a:r>
            <a:endParaRPr lang="en-US" altLang="ja-JP" sz="2800" dirty="0" smtClean="0"/>
          </a:p>
          <a:p>
            <a:r>
              <a:rPr lang="ja-JP" altLang="en-US" sz="2800" dirty="0"/>
              <a:t>バースト性</a:t>
            </a:r>
            <a:r>
              <a:rPr lang="ja-JP" altLang="en-US" sz="2800" dirty="0" smtClean="0"/>
              <a:t>重力波</a:t>
            </a:r>
            <a:endParaRPr lang="en-US" altLang="ja-JP" sz="2800" dirty="0"/>
          </a:p>
          <a:p>
            <a:pPr lvl="1">
              <a:buFont typeface="Wingdings" charset="2"/>
              <a:buChar char="ü"/>
            </a:pPr>
            <a:r>
              <a:rPr lang="ja-JP" altLang="en-US" sz="2400" dirty="0"/>
              <a:t>重力崩壊型超新星（</a:t>
            </a:r>
            <a:r>
              <a:rPr lang="en-US" altLang="ja-JP" sz="2400" dirty="0"/>
              <a:t>II</a:t>
            </a:r>
            <a:r>
              <a:rPr lang="ja-JP" altLang="en-US" sz="2400" dirty="0"/>
              <a:t>型）、ガンマ線バースト、中性子星の星震、</a:t>
            </a:r>
            <a:r>
              <a:rPr lang="en-US" altLang="ja-JP" sz="2400" dirty="0"/>
              <a:t>etc</a:t>
            </a:r>
            <a:r>
              <a:rPr lang="en-US" altLang="ja-JP" dirty="0" smtClean="0"/>
              <a:t>…</a:t>
            </a:r>
          </a:p>
          <a:p>
            <a:pPr lvl="1">
              <a:buFont typeface="Wingdings" charset="2"/>
              <a:buChar char="ü"/>
            </a:pPr>
            <a:endParaRPr lang="en-US" altLang="ja-JP" dirty="0"/>
          </a:p>
          <a:p>
            <a:r>
              <a:rPr lang="ja-JP" altLang="en-US" sz="2800" dirty="0" smtClean="0"/>
              <a:t>現在</a:t>
            </a:r>
            <a:r>
              <a:rPr lang="ja-JP" altLang="en-US" sz="2800" dirty="0"/>
              <a:t>の重力波解析手法</a:t>
            </a:r>
            <a:r>
              <a:rPr lang="en-US" altLang="ja-JP" sz="2800" dirty="0"/>
              <a:t>:</a:t>
            </a:r>
          </a:p>
          <a:p>
            <a:endParaRPr kumimoji="1" lang="ja-JP" altLang="en-US"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4</a:t>
            </a:fld>
            <a:endParaRPr kumimoji="1" lang="ja-JP" altLang="en-US" sz="3200" dirty="0"/>
          </a:p>
        </p:txBody>
      </p:sp>
      <p:grpSp>
        <p:nvGrpSpPr>
          <p:cNvPr id="6" name="図形グループ 5"/>
          <p:cNvGrpSpPr/>
          <p:nvPr/>
        </p:nvGrpSpPr>
        <p:grpSpPr>
          <a:xfrm>
            <a:off x="535754" y="4630827"/>
            <a:ext cx="8151046" cy="2040543"/>
            <a:chOff x="609052" y="2630466"/>
            <a:chExt cx="8151046" cy="2040543"/>
          </a:xfrm>
        </p:grpSpPr>
        <p:sp>
          <p:nvSpPr>
            <p:cNvPr id="8" name="角丸四角形 7"/>
            <p:cNvSpPr/>
            <p:nvPr/>
          </p:nvSpPr>
          <p:spPr>
            <a:xfrm>
              <a:off x="609052" y="2928500"/>
              <a:ext cx="2475117" cy="647898"/>
            </a:xfrm>
            <a:prstGeom prst="roundRect">
              <a:avLst/>
            </a:prstGeom>
            <a:solidFill>
              <a:srgbClr val="2C64DA"/>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連星系・パルサー</a:t>
              </a:r>
              <a:endParaRPr kumimoji="1"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テキスト ボックス 8"/>
            <p:cNvSpPr txBox="1"/>
            <p:nvPr/>
          </p:nvSpPr>
          <p:spPr>
            <a:xfrm>
              <a:off x="3550683" y="2630466"/>
              <a:ext cx="1917899" cy="369332"/>
            </a:xfrm>
            <a:prstGeom prst="rect">
              <a:avLst/>
            </a:prstGeom>
            <a:noFill/>
          </p:spPr>
          <p:txBody>
            <a:bodyPr wrap="square" rtlCol="0">
              <a:spAutoFit/>
            </a:bodyPr>
            <a:lstStyle/>
            <a:p>
              <a:r>
                <a:rPr kumimoji="1" lang="ja-JP" altLang="en-US" dirty="0" smtClean="0"/>
                <a:t>波形予測できる？</a:t>
              </a:r>
              <a:endParaRPr kumimoji="1" lang="ja-JP" altLang="en-US" dirty="0"/>
            </a:p>
          </p:txBody>
        </p:sp>
        <p:sp>
          <p:nvSpPr>
            <p:cNvPr id="10" name="角丸四角形 9"/>
            <p:cNvSpPr/>
            <p:nvPr/>
          </p:nvSpPr>
          <p:spPr>
            <a:xfrm>
              <a:off x="6090601" y="2902582"/>
              <a:ext cx="2669497" cy="738606"/>
            </a:xfrm>
            <a:prstGeom prst="roundRect">
              <a:avLst/>
            </a:prstGeom>
            <a:solidFill>
              <a:srgbClr val="17C91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テンプレートによる相関がとれる</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角丸四角形 10"/>
            <p:cNvSpPr/>
            <p:nvPr/>
          </p:nvSpPr>
          <p:spPr>
            <a:xfrm>
              <a:off x="609052" y="4013873"/>
              <a:ext cx="2475117" cy="647898"/>
            </a:xfrm>
            <a:prstGeom prst="roundRect">
              <a:avLst/>
            </a:prstGeom>
            <a:solidFill>
              <a:srgbClr val="2C64DA"/>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超新星爆発</a:t>
              </a:r>
              <a:endParaRPr lang="en-US" altLang="ja-JP"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（バースト性重力波）</a:t>
              </a:r>
              <a:endParaRPr kumimoji="1"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角丸四角形 11"/>
            <p:cNvSpPr/>
            <p:nvPr/>
          </p:nvSpPr>
          <p:spPr>
            <a:xfrm>
              <a:off x="6090601" y="3923165"/>
              <a:ext cx="2669497" cy="738606"/>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テンプレート</a:t>
              </a: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の利用</a:t>
              </a: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は</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期待できない</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右矢印 12"/>
            <p:cNvSpPr/>
            <p:nvPr/>
          </p:nvSpPr>
          <p:spPr>
            <a:xfrm>
              <a:off x="3991287" y="2993288"/>
              <a:ext cx="984863" cy="62198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YES</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右矢印 13"/>
            <p:cNvSpPr/>
            <p:nvPr/>
          </p:nvSpPr>
          <p:spPr>
            <a:xfrm>
              <a:off x="3991287" y="4049027"/>
              <a:ext cx="984863" cy="62198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難しい</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7827427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5504" y="1179174"/>
            <a:ext cx="8811933" cy="5546006"/>
          </a:xfrm>
        </p:spPr>
        <p:txBody>
          <a:bodyPr>
            <a:normAutofit/>
          </a:bodyPr>
          <a:lstStyle/>
          <a:p>
            <a:r>
              <a:rPr lang="ja-JP" altLang="en-US" sz="2800" dirty="0" smtClean="0"/>
              <a:t>超新星</a:t>
            </a:r>
            <a:r>
              <a:rPr lang="ja-JP" altLang="en-US" sz="2800" dirty="0"/>
              <a:t>爆発やガンマ線バースト、中性子星の星震等</a:t>
            </a:r>
            <a:r>
              <a:rPr lang="en-US" altLang="en-US" sz="2800" dirty="0"/>
              <a:t>が</a:t>
            </a:r>
            <a:r>
              <a:rPr lang="ja-JP" altLang="en-US" sz="2800" dirty="0" smtClean="0"/>
              <a:t>波源の重力波はよくわからないところが多い</a:t>
            </a:r>
            <a:endParaRPr lang="en-US" altLang="ja-JP" sz="3200" dirty="0"/>
          </a:p>
          <a:p>
            <a:pPr marL="274320" lvl="1" indent="0">
              <a:buNone/>
            </a:pPr>
            <a:endParaRPr lang="en-US" altLang="ja-JP" sz="2800" dirty="0"/>
          </a:p>
          <a:p>
            <a:pPr lvl="1">
              <a:buFont typeface="Wingdings" charset="2"/>
              <a:buChar char="ü"/>
            </a:pPr>
            <a:r>
              <a:rPr lang="ja-JP" altLang="en-US" sz="2800" dirty="0" smtClean="0"/>
              <a:t>バースト状</a:t>
            </a:r>
            <a:r>
              <a:rPr lang="ja-JP" altLang="en-US" sz="2800" dirty="0"/>
              <a:t>の</a:t>
            </a:r>
            <a:r>
              <a:rPr lang="ja-JP" altLang="en-US" sz="2800" dirty="0" smtClean="0"/>
              <a:t>波形：非定常的な波</a:t>
            </a:r>
            <a:endParaRPr lang="en-US" altLang="ja-JP" sz="2800" dirty="0"/>
          </a:p>
          <a:p>
            <a:pPr marL="274320" lvl="1" indent="0" algn="ctr">
              <a:buNone/>
            </a:pPr>
            <a:r>
              <a:rPr lang="ja-JP" altLang="en-US" sz="2800" dirty="0">
                <a:solidFill>
                  <a:srgbClr val="FF0000"/>
                </a:solidFill>
              </a:rPr>
              <a:t>時間的に</a:t>
            </a:r>
            <a:r>
              <a:rPr lang="ja-JP" altLang="en-US" sz="2800" dirty="0" smtClean="0">
                <a:solidFill>
                  <a:srgbClr val="FF0000"/>
                </a:solidFill>
              </a:rPr>
              <a:t>局在（</a:t>
            </a:r>
            <a:r>
              <a:rPr lang="en-US" altLang="ja-JP" sz="2800" dirty="0" smtClean="0">
                <a:solidFill>
                  <a:srgbClr val="FF0000"/>
                </a:solidFill>
              </a:rPr>
              <a:t>&lt;100msec</a:t>
            </a:r>
            <a:r>
              <a:rPr lang="ja-JP" altLang="en-US" sz="2800" dirty="0" smtClean="0">
                <a:solidFill>
                  <a:srgbClr val="FF0000"/>
                </a:solidFill>
              </a:rPr>
              <a:t>）していて</a:t>
            </a:r>
            <a:endParaRPr lang="en-US" altLang="ja-JP" sz="2800" dirty="0" smtClean="0">
              <a:solidFill>
                <a:srgbClr val="FF0000"/>
              </a:solidFill>
            </a:endParaRPr>
          </a:p>
          <a:p>
            <a:pPr marL="274320" lvl="1" indent="0" algn="ctr">
              <a:buNone/>
            </a:pPr>
            <a:r>
              <a:rPr lang="ja-JP" altLang="en-US" sz="2800" dirty="0" smtClean="0">
                <a:solidFill>
                  <a:srgbClr val="FF0000"/>
                </a:solidFill>
              </a:rPr>
              <a:t>広い</a:t>
            </a:r>
            <a:r>
              <a:rPr lang="ja-JP" altLang="en-US" sz="2800" dirty="0">
                <a:solidFill>
                  <a:srgbClr val="FF0000"/>
                </a:solidFill>
              </a:rPr>
              <a:t>周波数帯域に広がって</a:t>
            </a:r>
            <a:r>
              <a:rPr lang="ja-JP" altLang="en-US" sz="2800" dirty="0" smtClean="0">
                <a:solidFill>
                  <a:srgbClr val="FF0000"/>
                </a:solidFill>
              </a:rPr>
              <a:t>いる</a:t>
            </a:r>
            <a:endParaRPr lang="en-US" altLang="ja-JP" sz="2800" dirty="0" smtClean="0">
              <a:solidFill>
                <a:srgbClr val="FF0000"/>
              </a:solidFill>
            </a:endParaRPr>
          </a:p>
          <a:p>
            <a:pPr marL="274320" lvl="1" indent="0" algn="ctr">
              <a:buNone/>
            </a:pPr>
            <a:endParaRPr lang="en-US" altLang="ja-JP" sz="2800" dirty="0" smtClean="0">
              <a:solidFill>
                <a:srgbClr val="FF0000"/>
              </a:solidFill>
            </a:endParaRPr>
          </a:p>
          <a:p>
            <a:pPr marL="274320" lvl="1" indent="0" algn="ctr">
              <a:buNone/>
            </a:pPr>
            <a:r>
              <a:rPr lang="ja-JP" altLang="en-US" sz="2800" dirty="0" smtClean="0">
                <a:solidFill>
                  <a:srgbClr val="292934"/>
                </a:solidFill>
              </a:rPr>
              <a:t>本講演ではバースト信号を</a:t>
            </a:r>
            <a:r>
              <a:rPr lang="en-US" altLang="en-US" sz="2800" dirty="0" smtClean="0">
                <a:solidFill>
                  <a:srgbClr val="292934"/>
                </a:solidFill>
              </a:rPr>
              <a:t>検出</a:t>
            </a:r>
            <a:r>
              <a:rPr lang="ja-JP" altLang="en-US" sz="2800" dirty="0" smtClean="0">
                <a:solidFill>
                  <a:srgbClr val="292934"/>
                </a:solidFill>
              </a:rPr>
              <a:t>するための</a:t>
            </a:r>
            <a:endParaRPr lang="en-US" altLang="ja-JP" sz="2800" dirty="0" smtClean="0">
              <a:solidFill>
                <a:srgbClr val="292934"/>
              </a:solidFill>
            </a:endParaRPr>
          </a:p>
          <a:p>
            <a:pPr marL="274320" lvl="1" indent="0" algn="ctr">
              <a:buNone/>
            </a:pPr>
            <a:r>
              <a:rPr lang="ja-JP" altLang="en-US" sz="2800" dirty="0" smtClean="0">
                <a:solidFill>
                  <a:srgbClr val="292934"/>
                </a:solidFill>
              </a:rPr>
              <a:t>雑音除去について扱っていく</a:t>
            </a:r>
            <a:endParaRPr lang="en-US" altLang="ja-JP" sz="2800" dirty="0">
              <a:solidFill>
                <a:srgbClr val="292934"/>
              </a:solidFill>
            </a:endParaRPr>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5</a:t>
            </a:fld>
            <a:endParaRPr kumimoji="1" lang="ja-JP" altLang="en-US" sz="3200" dirty="0"/>
          </a:p>
        </p:txBody>
      </p:sp>
      <p:sp>
        <p:nvSpPr>
          <p:cNvPr id="6" name="タイトル 1"/>
          <p:cNvSpPr>
            <a:spLocks noGrp="1"/>
          </p:cNvSpPr>
          <p:nvPr>
            <p:ph type="title"/>
          </p:nvPr>
        </p:nvSpPr>
        <p:spPr>
          <a:xfrm>
            <a:off x="262815" y="403820"/>
            <a:ext cx="8229600" cy="632816"/>
          </a:xfrm>
        </p:spPr>
        <p:txBody>
          <a:bodyPr>
            <a:normAutofit/>
          </a:bodyPr>
          <a:lstStyle/>
          <a:p>
            <a:r>
              <a:rPr lang="ja-JP" altLang="en-US" sz="3200" dirty="0" smtClean="0"/>
              <a:t>超新星</a:t>
            </a:r>
            <a:r>
              <a:rPr lang="ja-JP" altLang="en-US" sz="3200" dirty="0"/>
              <a:t>爆発からの</a:t>
            </a:r>
            <a:r>
              <a:rPr lang="ja-JP" altLang="en-US" sz="3200" dirty="0" smtClean="0"/>
              <a:t>重力波</a:t>
            </a:r>
            <a:endParaRPr kumimoji="1" lang="ja-JP" altLang="en-US" sz="3200" dirty="0"/>
          </a:p>
        </p:txBody>
      </p:sp>
    </p:spTree>
    <p:extLst>
      <p:ext uri="{BB962C8B-B14F-4D97-AF65-F5344CB8AC3E}">
        <p14:creationId xmlns:p14="http://schemas.microsoft.com/office/powerpoint/2010/main" val="38676868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3943" y="347472"/>
            <a:ext cx="8229600" cy="749438"/>
          </a:xfrm>
        </p:spPr>
        <p:txBody>
          <a:bodyPr>
            <a:normAutofit/>
          </a:bodyPr>
          <a:lstStyle/>
          <a:p>
            <a:r>
              <a:rPr lang="ja-JP" altLang="en-US" sz="3200" dirty="0" smtClean="0"/>
              <a:t>地上</a:t>
            </a:r>
            <a:r>
              <a:rPr lang="ja-JP" altLang="en-US" sz="3200" dirty="0" smtClean="0"/>
              <a:t>の重力波望遠鏡が持つ雑音</a:t>
            </a:r>
            <a:endParaRPr kumimoji="1" lang="ja-JP" altLang="en-US" sz="3200" dirty="0"/>
          </a:p>
        </p:txBody>
      </p:sp>
      <p:sp>
        <p:nvSpPr>
          <p:cNvPr id="3" name="コンテンツ プレースホルダー 2"/>
          <p:cNvSpPr>
            <a:spLocks noGrp="1"/>
          </p:cNvSpPr>
          <p:nvPr>
            <p:ph idx="1"/>
          </p:nvPr>
        </p:nvSpPr>
        <p:spPr>
          <a:xfrm>
            <a:off x="129587" y="1096911"/>
            <a:ext cx="8876727" cy="5380090"/>
          </a:xfrm>
        </p:spPr>
        <p:txBody>
          <a:bodyPr/>
          <a:lstStyle/>
          <a:p>
            <a:r>
              <a:rPr lang="ja-JP" altLang="en-US" sz="3000" dirty="0"/>
              <a:t>地上重力波望遠鏡の持ちうる狭帯域雑音＝</a:t>
            </a:r>
            <a:r>
              <a:rPr lang="ja-JP" altLang="en-US" sz="3000" u="sng" dirty="0">
                <a:solidFill>
                  <a:srgbClr val="FF0000"/>
                </a:solidFill>
              </a:rPr>
              <a:t>ライン</a:t>
            </a:r>
            <a:endParaRPr lang="en-US" altLang="ja-JP" sz="3000" u="sng" dirty="0">
              <a:solidFill>
                <a:srgbClr val="FF0000"/>
              </a:solidFill>
            </a:endParaRPr>
          </a:p>
          <a:p>
            <a:pPr lvl="1">
              <a:buFont typeface="Wingdings" charset="2"/>
              <a:buChar char="ü"/>
            </a:pPr>
            <a:r>
              <a:rPr lang="ja-JP" altLang="en-US" sz="2600" dirty="0" smtClean="0"/>
              <a:t>電源雑音や懸架系のワイヤーの弾性振動</a:t>
            </a:r>
            <a:endParaRPr lang="en-US" altLang="ja-JP" sz="2600" dirty="0"/>
          </a:p>
          <a:p>
            <a:pPr lvl="1">
              <a:buFont typeface="Wingdings" charset="2"/>
              <a:buChar char="ü"/>
            </a:pPr>
            <a:r>
              <a:rPr lang="en-US" altLang="en-US" sz="2600" dirty="0"/>
              <a:t>LCGT</a:t>
            </a:r>
            <a:r>
              <a:rPr lang="ja-JP" altLang="en-US" sz="2600" dirty="0"/>
              <a:t>の場合</a:t>
            </a:r>
            <a:r>
              <a:rPr lang="en-US" altLang="en-US" sz="2600" dirty="0"/>
              <a:t>最も感度の良い帯</a:t>
            </a:r>
            <a:r>
              <a:rPr lang="en-US" altLang="en-US" sz="2600" dirty="0" smtClean="0"/>
              <a:t>域</a:t>
            </a:r>
            <a:r>
              <a:rPr lang="ja-JP" altLang="en-US" sz="2600" dirty="0" smtClean="0"/>
              <a:t>（</a:t>
            </a:r>
            <a:r>
              <a:rPr lang="en-US" altLang="ja-JP" sz="2600" dirty="0" smtClean="0"/>
              <a:t>100-1kHz</a:t>
            </a:r>
            <a:r>
              <a:rPr lang="ja-JP" altLang="en-US" sz="2600" dirty="0" smtClean="0"/>
              <a:t>）</a:t>
            </a:r>
            <a:r>
              <a:rPr lang="en-US" altLang="en-US" sz="2600" dirty="0" smtClean="0"/>
              <a:t>に</a:t>
            </a:r>
            <a:r>
              <a:rPr lang="en-US" altLang="en-US" sz="2600" dirty="0"/>
              <a:t>ライン</a:t>
            </a:r>
            <a:endParaRPr lang="en-US" altLang="ja-JP" sz="30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6</a:t>
            </a:fld>
            <a:endParaRPr kumimoji="1" lang="ja-JP" altLang="en-US" sz="3200"/>
          </a:p>
        </p:txBody>
      </p:sp>
      <p:grpSp>
        <p:nvGrpSpPr>
          <p:cNvPr id="5" name="図形グループ 4"/>
          <p:cNvGrpSpPr/>
          <p:nvPr/>
        </p:nvGrpSpPr>
        <p:grpSpPr>
          <a:xfrm>
            <a:off x="1840135" y="2726767"/>
            <a:ext cx="6717702" cy="4103344"/>
            <a:chOff x="912950" y="3196822"/>
            <a:chExt cx="6742658" cy="3988263"/>
          </a:xfrm>
        </p:grpSpPr>
        <p:grpSp>
          <p:nvGrpSpPr>
            <p:cNvPr id="6" name="図形グループ 5"/>
            <p:cNvGrpSpPr/>
            <p:nvPr/>
          </p:nvGrpSpPr>
          <p:grpSpPr>
            <a:xfrm>
              <a:off x="912950" y="3196822"/>
              <a:ext cx="6742658" cy="3988263"/>
              <a:chOff x="1568320" y="3178481"/>
              <a:chExt cx="6742658" cy="3988263"/>
            </a:xfrm>
          </p:grpSpPr>
          <p:pic>
            <p:nvPicPr>
              <p:cNvPr id="8" name="図 7"/>
              <p:cNvPicPr>
                <a:picLocks noChangeAspect="1"/>
              </p:cNvPicPr>
              <p:nvPr/>
            </p:nvPicPr>
            <p:blipFill>
              <a:blip r:embed="rId2"/>
              <a:stretch>
                <a:fillRect/>
              </a:stretch>
            </p:blipFill>
            <p:spPr>
              <a:xfrm>
                <a:off x="1568320" y="3534918"/>
                <a:ext cx="5775050" cy="3631826"/>
              </a:xfrm>
              <a:prstGeom prst="rect">
                <a:avLst/>
              </a:prstGeom>
            </p:spPr>
          </p:pic>
          <p:sp>
            <p:nvSpPr>
              <p:cNvPr id="9" name="テキスト ボックス 8"/>
              <p:cNvSpPr txBox="1"/>
              <p:nvPr/>
            </p:nvSpPr>
            <p:spPr>
              <a:xfrm>
                <a:off x="1891812" y="3178481"/>
                <a:ext cx="2857907" cy="377916"/>
              </a:xfrm>
              <a:prstGeom prst="rect">
                <a:avLst/>
              </a:prstGeom>
              <a:noFill/>
            </p:spPr>
            <p:txBody>
              <a:bodyPr wrap="square" rtlCol="0">
                <a:spAutoFit/>
              </a:bodyPr>
              <a:lstStyle/>
              <a:p>
                <a:r>
                  <a:rPr kumimoji="1" lang="en-US" altLang="ja-JP" dirty="0" smtClean="0"/>
                  <a:t>LCGT</a:t>
                </a:r>
                <a:r>
                  <a:rPr kumimoji="1" lang="ja-JP" altLang="en-US" dirty="0" smtClean="0"/>
                  <a:t>の</a:t>
                </a:r>
                <a:r>
                  <a:rPr lang="ja-JP" altLang="en-US" dirty="0" smtClean="0"/>
                  <a:t>ノイズスペクトル</a:t>
                </a:r>
                <a:endParaRPr kumimoji="1" lang="ja-JP" altLang="en-US" dirty="0"/>
              </a:p>
            </p:txBody>
          </p:sp>
          <p:grpSp>
            <p:nvGrpSpPr>
              <p:cNvPr id="10" name="図形グループ 9"/>
              <p:cNvGrpSpPr/>
              <p:nvPr/>
            </p:nvGrpSpPr>
            <p:grpSpPr>
              <a:xfrm>
                <a:off x="5247444" y="3322915"/>
                <a:ext cx="3063534" cy="1410452"/>
                <a:chOff x="5520545" y="3644362"/>
                <a:chExt cx="3063534" cy="1410452"/>
              </a:xfrm>
            </p:grpSpPr>
            <p:cxnSp>
              <p:nvCxnSpPr>
                <p:cNvPr id="11" name="曲線コネクタ 10"/>
                <p:cNvCxnSpPr/>
                <p:nvPr/>
              </p:nvCxnSpPr>
              <p:spPr>
                <a:xfrm rot="10800000" flipV="1">
                  <a:off x="5520545" y="4159208"/>
                  <a:ext cx="510324" cy="895606"/>
                </a:xfrm>
                <a:prstGeom prst="curved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6030869" y="3644362"/>
                  <a:ext cx="2553210" cy="724339"/>
                </a:xfrm>
                <a:prstGeom prst="rect">
                  <a:avLst/>
                </a:prstGeom>
                <a:solidFill>
                  <a:schemeClr val="bg1"/>
                </a:solidFill>
                <a:ln>
                  <a:solidFill>
                    <a:schemeClr val="tx1"/>
                  </a:solidFill>
                </a:ln>
              </p:spPr>
              <p:txBody>
                <a:bodyPr wrap="square" rtlCol="0">
                  <a:spAutoFit/>
                </a:bodyPr>
                <a:lstStyle/>
                <a:p>
                  <a:r>
                    <a:rPr kumimoji="1" lang="ja-JP" altLang="en-US" sz="2000" dirty="0" smtClean="0"/>
                    <a:t>ワイヤーの弾性振動由来のライン</a:t>
                  </a:r>
                  <a:endParaRPr kumimoji="1" lang="ja-JP" altLang="en-US" sz="2000" dirty="0"/>
                </a:p>
              </p:txBody>
            </p:sp>
          </p:grpSp>
        </p:grpSp>
        <p:sp>
          <p:nvSpPr>
            <p:cNvPr id="7" name="ドーナツ 6"/>
            <p:cNvSpPr/>
            <p:nvPr/>
          </p:nvSpPr>
          <p:spPr>
            <a:xfrm>
              <a:off x="2817540" y="4328412"/>
              <a:ext cx="2922341" cy="1751653"/>
            </a:xfrm>
            <a:prstGeom prst="donut">
              <a:avLst>
                <a:gd name="adj" fmla="val 2271"/>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36820376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8530" y="1971241"/>
            <a:ext cx="8850809" cy="4663252"/>
          </a:xfrm>
        </p:spPr>
        <p:txBody>
          <a:bodyPr>
            <a:noAutofit/>
          </a:bodyPr>
          <a:lstStyle/>
          <a:p>
            <a:r>
              <a:rPr lang="ja-JP" altLang="en-US" sz="2800" dirty="0" smtClean="0">
                <a:solidFill>
                  <a:srgbClr val="FF0000"/>
                </a:solidFill>
              </a:rPr>
              <a:t>バースト信号とライン状雑音が周波数的に重なると検出が難しくなる</a:t>
            </a:r>
            <a:endParaRPr lang="en-US" altLang="ja-JP" sz="2800" dirty="0" smtClean="0">
              <a:solidFill>
                <a:srgbClr val="FF0000"/>
              </a:solidFill>
            </a:endParaRPr>
          </a:p>
          <a:p>
            <a:pPr lvl="1">
              <a:buFont typeface="Wingdings" charset="2"/>
              <a:buChar char="ü"/>
            </a:pPr>
            <a:r>
              <a:rPr lang="ja-JP" altLang="en-US" sz="2800" dirty="0" smtClean="0"/>
              <a:t>特に中心周波数が重なると大変</a:t>
            </a:r>
            <a:endParaRPr lang="en-US" altLang="ja-JP" sz="2800" dirty="0" smtClean="0"/>
          </a:p>
          <a:p>
            <a:pPr marL="274320" lvl="1" indent="0">
              <a:buNone/>
            </a:pPr>
            <a:endParaRPr lang="en-US" altLang="ja-JP" sz="2400" dirty="0" smtClean="0"/>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7</a:t>
            </a:fld>
            <a:endParaRPr kumimoji="1" lang="ja-JP" altLang="en-US" sz="3200" dirty="0"/>
          </a:p>
        </p:txBody>
      </p:sp>
      <p:sp>
        <p:nvSpPr>
          <p:cNvPr id="6" name="タイトル 1"/>
          <p:cNvSpPr>
            <a:spLocks noGrp="1"/>
          </p:cNvSpPr>
          <p:nvPr>
            <p:ph type="title"/>
          </p:nvPr>
        </p:nvSpPr>
        <p:spPr>
          <a:xfrm>
            <a:off x="253211" y="606083"/>
            <a:ext cx="8229600" cy="990600"/>
          </a:xfrm>
        </p:spPr>
        <p:txBody>
          <a:bodyPr>
            <a:normAutofit/>
          </a:bodyPr>
          <a:lstStyle/>
          <a:p>
            <a:r>
              <a:rPr lang="ja-JP" altLang="en-US" sz="3200" dirty="0" smtClean="0"/>
              <a:t>ライン</a:t>
            </a:r>
            <a:r>
              <a:rPr lang="ja-JP" altLang="en-US" sz="3200" dirty="0" smtClean="0"/>
              <a:t>による問題</a:t>
            </a:r>
            <a:endParaRPr kumimoji="1" lang="ja-JP" altLang="en-US" sz="3200" dirty="0"/>
          </a:p>
        </p:txBody>
      </p:sp>
      <p:sp>
        <p:nvSpPr>
          <p:cNvPr id="7" name="テキスト ボックス 6"/>
          <p:cNvSpPr txBox="1"/>
          <p:nvPr/>
        </p:nvSpPr>
        <p:spPr>
          <a:xfrm>
            <a:off x="108530" y="4233194"/>
            <a:ext cx="8850809" cy="1077218"/>
          </a:xfrm>
          <a:prstGeom prst="rect">
            <a:avLst/>
          </a:prstGeom>
          <a:noFill/>
          <a:ln>
            <a:solidFill>
              <a:srgbClr val="FF6600"/>
            </a:solidFill>
          </a:ln>
        </p:spPr>
        <p:txBody>
          <a:bodyPr wrap="square" rtlCol="0">
            <a:spAutoFit/>
          </a:bodyPr>
          <a:lstStyle/>
          <a:p>
            <a:r>
              <a:rPr lang="en-US" altLang="en-US" sz="3200" b="1" u="sng" dirty="0">
                <a:solidFill>
                  <a:srgbClr val="FF0000"/>
                </a:solidFill>
              </a:rPr>
              <a:t>LCGT</a:t>
            </a:r>
            <a:r>
              <a:rPr lang="ja-JP" altLang="en-US" sz="3200" b="1" u="sng" dirty="0">
                <a:solidFill>
                  <a:srgbClr val="FF0000"/>
                </a:solidFill>
              </a:rPr>
              <a:t>世代の地上重力波望遠鏡が持ちうるラインと</a:t>
            </a:r>
            <a:r>
              <a:rPr lang="ja-JP" altLang="en-US" sz="3200" b="1" u="sng" dirty="0" smtClean="0">
                <a:solidFill>
                  <a:srgbClr val="FF0000"/>
                </a:solidFill>
              </a:rPr>
              <a:t>バースト信号をデータ解析上で切り分けたい！</a:t>
            </a:r>
            <a:endParaRPr lang="en-US" altLang="en-US" sz="3200" b="1" u="sng" dirty="0">
              <a:solidFill>
                <a:srgbClr val="FF0000"/>
              </a:solidFill>
            </a:endParaRPr>
          </a:p>
        </p:txBody>
      </p:sp>
    </p:spTree>
    <p:extLst>
      <p:ext uri="{BB962C8B-B14F-4D97-AF65-F5344CB8AC3E}">
        <p14:creationId xmlns:p14="http://schemas.microsoft.com/office/powerpoint/2010/main" val="42425981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smtClean="0"/>
              <a:t>目次</a:t>
            </a:r>
            <a:endParaRPr kumimoji="1" lang="ja-JP" altLang="en-US" dirty="0"/>
          </a:p>
        </p:txBody>
      </p:sp>
      <p:sp>
        <p:nvSpPr>
          <p:cNvPr id="3" name="コンテンツ プレースホルダー 2"/>
          <p:cNvSpPr>
            <a:spLocks noGrp="1"/>
          </p:cNvSpPr>
          <p:nvPr>
            <p:ph idx="1"/>
          </p:nvPr>
        </p:nvSpPr>
        <p:spPr>
          <a:xfrm>
            <a:off x="867275" y="1799254"/>
            <a:ext cx="7373900" cy="4088009"/>
          </a:xfrm>
          <a:ln>
            <a:solidFill>
              <a:schemeClr val="accent4"/>
            </a:solidFill>
          </a:ln>
        </p:spPr>
        <p:txBody>
          <a:bodyPr>
            <a:normAutofit/>
          </a:bodyPr>
          <a:lstStyle/>
          <a:p>
            <a:r>
              <a:rPr kumimoji="1" lang="ja-JP" altLang="en-US" sz="3600" dirty="0" smtClean="0">
                <a:solidFill>
                  <a:schemeClr val="accent5">
                    <a:lumMod val="40000"/>
                    <a:lumOff val="60000"/>
                  </a:schemeClr>
                </a:solidFill>
              </a:rPr>
              <a:t>概要</a:t>
            </a:r>
            <a:endParaRPr kumimoji="1" lang="en-US" altLang="ja-JP" sz="3600" dirty="0" smtClean="0">
              <a:solidFill>
                <a:schemeClr val="accent5">
                  <a:lumMod val="40000"/>
                  <a:lumOff val="60000"/>
                </a:schemeClr>
              </a:solidFill>
            </a:endParaRPr>
          </a:p>
          <a:p>
            <a:endParaRPr lang="en-US" altLang="ja-JP" sz="2000" dirty="0"/>
          </a:p>
          <a:p>
            <a:r>
              <a:rPr kumimoji="1" lang="en-US" altLang="ja-JP" sz="3600" dirty="0" smtClean="0"/>
              <a:t>MBLT</a:t>
            </a:r>
            <a:r>
              <a:rPr kumimoji="1" lang="ja-JP" altLang="en-US" sz="3600" dirty="0" smtClean="0"/>
              <a:t>紹介</a:t>
            </a:r>
            <a:endParaRPr kumimoji="1" lang="en-US" altLang="ja-JP" sz="3600" dirty="0" smtClean="0"/>
          </a:p>
          <a:p>
            <a:endParaRPr lang="en-US" altLang="ja-JP" dirty="0"/>
          </a:p>
          <a:p>
            <a:r>
              <a:rPr kumimoji="1" lang="en-US" altLang="ja-JP" sz="3600" dirty="0" smtClean="0">
                <a:solidFill>
                  <a:srgbClr val="CCD1D9"/>
                </a:solidFill>
              </a:rPr>
              <a:t>MBLT</a:t>
            </a:r>
            <a:r>
              <a:rPr kumimoji="1" lang="ja-JP" altLang="en-US" sz="3600" dirty="0" smtClean="0">
                <a:solidFill>
                  <a:srgbClr val="CCD1D9"/>
                </a:solidFill>
              </a:rPr>
              <a:t>開発の現状</a:t>
            </a:r>
            <a:endParaRPr kumimoji="1" lang="en-US" altLang="ja-JP" sz="3600" dirty="0" smtClean="0">
              <a:solidFill>
                <a:srgbClr val="CCD1D9"/>
              </a:solidFill>
            </a:endParaRPr>
          </a:p>
          <a:p>
            <a:endParaRPr lang="en-US" altLang="ja-JP" dirty="0"/>
          </a:p>
          <a:p>
            <a:r>
              <a:rPr kumimoji="1" lang="ja-JP" altLang="en-US" sz="3600" dirty="0" smtClean="0">
                <a:solidFill>
                  <a:srgbClr val="CCD1D9"/>
                </a:solidFill>
              </a:rPr>
              <a:t>まとめ</a:t>
            </a:r>
            <a:endParaRPr kumimoji="1" lang="en-US" altLang="ja-JP" sz="3600" dirty="0" smtClean="0">
              <a:solidFill>
                <a:srgbClr val="CCD1D9"/>
              </a:solidFill>
            </a:endParaRPr>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8</a:t>
            </a:fld>
            <a:endParaRPr kumimoji="1" lang="ja-JP" altLang="en-US"/>
          </a:p>
        </p:txBody>
      </p:sp>
    </p:spTree>
    <p:extLst>
      <p:ext uri="{BB962C8B-B14F-4D97-AF65-F5344CB8AC3E}">
        <p14:creationId xmlns:p14="http://schemas.microsoft.com/office/powerpoint/2010/main" val="6598849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5774" y="616040"/>
            <a:ext cx="8229600" cy="697606"/>
          </a:xfrm>
        </p:spPr>
        <p:txBody>
          <a:bodyPr>
            <a:normAutofit/>
          </a:bodyPr>
          <a:lstStyle/>
          <a:p>
            <a:r>
              <a:rPr lang="ja-JP" altLang="en-US" sz="3200" dirty="0" smtClean="0"/>
              <a:t>ライン</a:t>
            </a:r>
            <a:r>
              <a:rPr lang="ja-JP" altLang="en-US" sz="3200" dirty="0" smtClean="0"/>
              <a:t>処理</a:t>
            </a:r>
            <a:endParaRPr kumimoji="1" lang="ja-JP" altLang="en-US" sz="3200" dirty="0"/>
          </a:p>
        </p:txBody>
      </p:sp>
      <p:sp>
        <p:nvSpPr>
          <p:cNvPr id="3" name="コンテンツ プレースホルダー 2"/>
          <p:cNvSpPr>
            <a:spLocks noGrp="1"/>
          </p:cNvSpPr>
          <p:nvPr>
            <p:ph idx="1"/>
          </p:nvPr>
        </p:nvSpPr>
        <p:spPr>
          <a:xfrm>
            <a:off x="1" y="1666954"/>
            <a:ext cx="9144000" cy="4810045"/>
          </a:xfrm>
        </p:spPr>
        <p:txBody>
          <a:bodyPr/>
          <a:lstStyle/>
          <a:p>
            <a:r>
              <a:rPr kumimoji="1" lang="ja-JP" altLang="en-US" sz="2800" dirty="0" smtClean="0"/>
              <a:t>従来の</a:t>
            </a:r>
            <a:r>
              <a:rPr lang="ja-JP" altLang="en-US" sz="2800" dirty="0" smtClean="0"/>
              <a:t>ライン処理</a:t>
            </a:r>
            <a:endParaRPr kumimoji="1" lang="en-US" altLang="ja-JP" sz="2800" dirty="0" smtClean="0"/>
          </a:p>
          <a:p>
            <a:pPr marL="274320" lvl="1" indent="0">
              <a:buNone/>
            </a:pPr>
            <a:r>
              <a:rPr lang="ja-JP" altLang="en-US" sz="2800" dirty="0" smtClean="0"/>
              <a:t>ラインがバースト信号に影響</a:t>
            </a:r>
            <a:r>
              <a:rPr lang="ja-JP" altLang="en-US" sz="2800" dirty="0"/>
              <a:t>する</a:t>
            </a:r>
            <a:r>
              <a:rPr lang="ja-JP" altLang="en-US" sz="2800" dirty="0" smtClean="0"/>
              <a:t>時でもバースト</a:t>
            </a:r>
            <a:r>
              <a:rPr lang="ja-JP" altLang="en-US" sz="2800" dirty="0"/>
              <a:t>信号を考慮したライン除去をして</a:t>
            </a:r>
            <a:r>
              <a:rPr lang="ja-JP" altLang="en-US" sz="2800" dirty="0" smtClean="0"/>
              <a:t>いなかった</a:t>
            </a:r>
            <a:endParaRPr lang="en-US" altLang="ja-JP" sz="2800" dirty="0" smtClean="0"/>
          </a:p>
          <a:p>
            <a:pPr marL="548640" lvl="2" indent="0">
              <a:buNone/>
            </a:pPr>
            <a:r>
              <a:rPr lang="ja-JP" altLang="en-US" sz="2800" b="1" dirty="0" smtClean="0">
                <a:solidFill>
                  <a:srgbClr val="FF0000"/>
                </a:solidFill>
              </a:rPr>
              <a:t>バースト性重力波の信号雑音比まで悪くしてしまう恐れ</a:t>
            </a:r>
            <a:endParaRPr lang="en-US" altLang="ja-JP" sz="3200" b="1" dirty="0" smtClean="0">
              <a:solidFill>
                <a:srgbClr val="FF0000"/>
              </a:solidFill>
            </a:endParaRPr>
          </a:p>
          <a:p>
            <a:endParaRPr lang="en-US" altLang="ja-JP" sz="2800" dirty="0" smtClean="0"/>
          </a:p>
          <a:p>
            <a:r>
              <a:rPr lang="ja-JP" altLang="en-US" sz="2800" dirty="0" smtClean="0"/>
              <a:t>今後</a:t>
            </a:r>
            <a:r>
              <a:rPr lang="en-US" altLang="ja-JP" sz="2800" dirty="0" smtClean="0"/>
              <a:t>LCGT</a:t>
            </a:r>
            <a:r>
              <a:rPr lang="ja-JP" altLang="en-US" sz="2800" dirty="0" smtClean="0"/>
              <a:t>世代の観測で望まれる解析手法</a:t>
            </a:r>
            <a:endParaRPr lang="en-US" altLang="ja-JP" sz="2800" dirty="0" smtClean="0"/>
          </a:p>
          <a:p>
            <a:pPr marL="0" indent="0" algn="ctr">
              <a:buNone/>
            </a:pPr>
            <a:r>
              <a:rPr lang="ja-JP" altLang="en-US" sz="2800" b="1" dirty="0" smtClean="0">
                <a:solidFill>
                  <a:srgbClr val="FF0000"/>
                </a:solidFill>
              </a:rPr>
              <a:t>バースト信号を残しつつ、ラインを除去できる処理</a:t>
            </a:r>
            <a:endParaRPr lang="en-US" altLang="ja-JP" sz="2800" b="1" dirty="0" smtClean="0">
              <a:solidFill>
                <a:srgbClr val="FF0000"/>
              </a:solidFill>
            </a:endParaRPr>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z="3200" smtClean="0"/>
              <a:t>9</a:t>
            </a:fld>
            <a:endParaRPr kumimoji="1" lang="ja-JP" altLang="en-US" sz="3200" dirty="0"/>
          </a:p>
        </p:txBody>
      </p:sp>
      <p:sp>
        <p:nvSpPr>
          <p:cNvPr id="6" name="テキスト ボックス 5"/>
          <p:cNvSpPr txBox="1"/>
          <p:nvPr/>
        </p:nvSpPr>
        <p:spPr>
          <a:xfrm>
            <a:off x="-440597" y="3161742"/>
            <a:ext cx="184666" cy="369332"/>
          </a:xfrm>
          <a:prstGeom prst="rect">
            <a:avLst/>
          </a:prstGeom>
          <a:noFill/>
        </p:spPr>
        <p:txBody>
          <a:bodyPr wrap="none" rtlCol="0">
            <a:spAutoFit/>
          </a:bodyPr>
          <a:lstStyle/>
          <a:p>
            <a:r>
              <a:rPr kumimoji="1" lang="en-US" altLang="ja-JP" dirty="0" smtClean="0"/>
              <a:t>	</a:t>
            </a:r>
            <a:endParaRPr kumimoji="1" lang="ja-JP" altLang="en-US" dirty="0"/>
          </a:p>
        </p:txBody>
      </p:sp>
    </p:spTree>
    <p:extLst>
      <p:ext uri="{BB962C8B-B14F-4D97-AF65-F5344CB8AC3E}">
        <p14:creationId xmlns:p14="http://schemas.microsoft.com/office/powerpoint/2010/main" val="8033829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クラリティ.thmx</Template>
  <TotalTime>19278</TotalTime>
  <Words>1347</Words>
  <Application>Microsoft Macintosh PowerPoint</Application>
  <PresentationFormat>画面に合わせる (4:3)</PresentationFormat>
  <Paragraphs>299</Paragraphs>
  <Slides>35</Slides>
  <Notes>1</Notes>
  <HiddenSlides>0</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クラリティ</vt:lpstr>
      <vt:lpstr>重力波望遠鏡における 狭帯域雑音の 高効率除去法の提案</vt:lpstr>
      <vt:lpstr>目次</vt:lpstr>
      <vt:lpstr>地上の重力波望遠鏡 : LCGT</vt:lpstr>
      <vt:lpstr>LCGTが捉えようとしている重力波の波源</vt:lpstr>
      <vt:lpstr>超新星爆発からの重力波</vt:lpstr>
      <vt:lpstr>地上の重力波望遠鏡が持つ雑音</vt:lpstr>
      <vt:lpstr>ラインによる問題</vt:lpstr>
      <vt:lpstr>目次</vt:lpstr>
      <vt:lpstr>ライン処理</vt:lpstr>
      <vt:lpstr>今回提案する解析手法</vt:lpstr>
      <vt:lpstr>median と mean</vt:lpstr>
      <vt:lpstr>目次</vt:lpstr>
      <vt:lpstr>検証に用いたデータ</vt:lpstr>
      <vt:lpstr>PowerPoint プレゼンテーション</vt:lpstr>
      <vt:lpstr>PowerPoint プレゼンテーション</vt:lpstr>
      <vt:lpstr>解析結果の比較</vt:lpstr>
      <vt:lpstr>PowerPoint プレゼンテーション</vt:lpstr>
      <vt:lpstr>PowerPoint プレゼンテーション</vt:lpstr>
      <vt:lpstr>PowerPoint プレゼンテーション</vt:lpstr>
      <vt:lpstr>PowerPoint プレゼンテーション</vt:lpstr>
      <vt:lpstr>まとめ</vt:lpstr>
      <vt:lpstr>PowerPoint プレゼンテーション</vt:lpstr>
      <vt:lpstr>PowerPoint プレゼンテーション</vt:lpstr>
      <vt:lpstr>PowerPoint プレゼンテーション</vt:lpstr>
      <vt:lpstr>熱によるワイヤーの弾性振動</vt:lpstr>
      <vt:lpstr>PowerPoint プレゼンテーション</vt:lpstr>
      <vt:lpstr>PowerPoint プレゼンテーション</vt:lpstr>
      <vt:lpstr>PowerPoint プレゼンテーション</vt:lpstr>
      <vt:lpstr>Contents</vt:lpstr>
      <vt:lpstr>Abstract</vt:lpstr>
      <vt:lpstr>Introduction</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重力波望遠鏡における 狭帯域雑音の 高効率除去法の提案</dc:title>
  <dc:creator>橋詰 克也</dc:creator>
  <cp:lastModifiedBy>橋詰 克也</cp:lastModifiedBy>
  <cp:revision>605</cp:revision>
  <dcterms:created xsi:type="dcterms:W3CDTF">2011-08-19T04:53:40Z</dcterms:created>
  <dcterms:modified xsi:type="dcterms:W3CDTF">2011-09-21T20:31:51Z</dcterms:modified>
</cp:coreProperties>
</file>