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9"/>
  </p:notesMasterIdLst>
  <p:handoutMasterIdLst>
    <p:handoutMasterId r:id="rId30"/>
  </p:handoutMasterIdLst>
  <p:sldIdLst>
    <p:sldId id="256" r:id="rId2"/>
    <p:sldId id="263" r:id="rId3"/>
    <p:sldId id="287" r:id="rId4"/>
    <p:sldId id="278" r:id="rId5"/>
    <p:sldId id="288" r:id="rId6"/>
    <p:sldId id="282" r:id="rId7"/>
    <p:sldId id="261" r:id="rId8"/>
    <p:sldId id="264" r:id="rId9"/>
    <p:sldId id="289" r:id="rId10"/>
    <p:sldId id="265" r:id="rId11"/>
    <p:sldId id="279" r:id="rId12"/>
    <p:sldId id="283" r:id="rId13"/>
    <p:sldId id="284" r:id="rId14"/>
    <p:sldId id="280" r:id="rId15"/>
    <p:sldId id="273" r:id="rId16"/>
    <p:sldId id="266" r:id="rId17"/>
    <p:sldId id="269" r:id="rId18"/>
    <p:sldId id="290" r:id="rId19"/>
    <p:sldId id="267" r:id="rId20"/>
    <p:sldId id="259" r:id="rId21"/>
    <p:sldId id="285" r:id="rId22"/>
    <p:sldId id="286" r:id="rId23"/>
    <p:sldId id="257" r:id="rId24"/>
    <p:sldId id="277" r:id="rId25"/>
    <p:sldId id="276" r:id="rId26"/>
    <p:sldId id="258" r:id="rId27"/>
    <p:sldId id="274"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FFF"/>
    <a:srgbClr val="FF0CC0"/>
    <a:srgbClr val="FF5798"/>
    <a:srgbClr val="17C911"/>
    <a:srgbClr val="5DE516"/>
    <a:srgbClr val="27D950"/>
    <a:srgbClr val="2C64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濃色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2" autoAdjust="0"/>
    <p:restoredTop sz="94237" autoAdjust="0"/>
  </p:normalViewPr>
  <p:slideViewPr>
    <p:cSldViewPr snapToGrid="0" snapToObjects="1">
      <p:cViewPr varScale="1">
        <p:scale>
          <a:sx n="95" d="100"/>
          <a:sy n="95" d="100"/>
        </p:scale>
        <p:origin x="-1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135623-CA20-FA40-BF26-DF9C8F7DA23E}" type="datetime1">
              <a:rPr kumimoji="1" lang="ja-JP" altLang="en-US" smtClean="0"/>
              <a:t>11/09/16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ECB70-A9D7-2A41-84A1-B10C81C7BBAB}" type="slidenum">
              <a:rPr kumimoji="1" lang="ja-JP" altLang="en-US" smtClean="0"/>
              <a:t>‹#›</a:t>
            </a:fld>
            <a:endParaRPr kumimoji="1" lang="ja-JP" altLang="en-US"/>
          </a:p>
        </p:txBody>
      </p:sp>
    </p:spTree>
    <p:extLst>
      <p:ext uri="{BB962C8B-B14F-4D97-AF65-F5344CB8AC3E}">
        <p14:creationId xmlns:p14="http://schemas.microsoft.com/office/powerpoint/2010/main" val="2975798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7AB3A-0E51-5844-986B-ACDF478F079F}" type="datetime1">
              <a:rPr kumimoji="1" lang="ja-JP" altLang="en-US" smtClean="0"/>
              <a:t>11/09/16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F4DCD-0752-F24E-95E5-534E8623477A}" type="slidenum">
              <a:rPr kumimoji="1" lang="ja-JP" altLang="en-US" smtClean="0"/>
              <a:t>‹#›</a:t>
            </a:fld>
            <a:endParaRPr kumimoji="1" lang="ja-JP" altLang="en-US"/>
          </a:p>
        </p:txBody>
      </p:sp>
    </p:spTree>
    <p:extLst>
      <p:ext uri="{BB962C8B-B14F-4D97-AF65-F5344CB8AC3E}">
        <p14:creationId xmlns:p14="http://schemas.microsoft.com/office/powerpoint/2010/main" val="1376209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EF4DCD-0752-F24E-95E5-534E8623477A}" type="slidenum">
              <a:rPr kumimoji="1" lang="ja-JP" altLang="en-US" smtClean="0"/>
              <a:t>1</a:t>
            </a:fld>
            <a:endParaRPr kumimoji="1" lang="ja-JP" altLang="en-US"/>
          </a:p>
        </p:txBody>
      </p:sp>
    </p:spTree>
    <p:extLst>
      <p:ext uri="{BB962C8B-B14F-4D97-AF65-F5344CB8AC3E}">
        <p14:creationId xmlns:p14="http://schemas.microsoft.com/office/powerpoint/2010/main" val="182803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63C9077-3423-6C40-BAAE-C4137F33C329}"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20FCD08-2C27-8E45-B11B-4628A4491F86}"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97C4B16-3E97-5D49-90EB-A26ADAD06A77}"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AAB2EB3-829F-7940-887E-8C10C02626C2}"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BE96CA-5102-0844-8926-7F311BBB8A87}" type="datetime1">
              <a:rPr kumimoji="1" lang="ja-JP" altLang="en-US" smtClean="0"/>
              <a:t>11/09/16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720176-2D81-C847-BC4F-4614D93C13CD}"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5E06D0-9B81-624C-9177-9B6154B10933}" type="datetime1">
              <a:rPr kumimoji="1" lang="ja-JP" altLang="en-US" smtClean="0"/>
              <a:t>11/09/16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E779F92-9903-9547-95D6-C3804C807CCA}" type="datetime1">
              <a:rPr kumimoji="1" lang="ja-JP" altLang="en-US" smtClean="0"/>
              <a:t>11/09/16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EE592-7CBD-4946-A707-C0CB95CC6925}" type="datetime1">
              <a:rPr kumimoji="1" lang="ja-JP" altLang="en-US" smtClean="0"/>
              <a:t>11/09/16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70CE204-8470-1C4A-B0CC-25923DE110E9}"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E80AD1-6F32-D54B-AFEE-92359D7EC063}" type="datetime1">
              <a:rPr kumimoji="1" lang="ja-JP" altLang="en-US" smtClean="0"/>
              <a:t>11/09/16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0C097A-C1D5-534C-9548-92DAEB5CBB9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4DFD03-F07E-B442-B1BC-51FA2FA52898}" type="datetime1">
              <a:rPr kumimoji="1" lang="ja-JP" altLang="en-US" smtClean="0"/>
              <a:t>11/09/16</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C0C097A-C1D5-534C-9548-92DAEB5CBB9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8055"/>
            <a:ext cx="7772400" cy="2861134"/>
          </a:xfrm>
        </p:spPr>
        <p:txBody>
          <a:bodyPr>
            <a:normAutofit/>
          </a:bodyPr>
          <a:lstStyle/>
          <a:p>
            <a:pPr algn="ctr"/>
            <a:r>
              <a:rPr kumimoji="1" lang="ja-JP" altLang="en-US" sz="6000" dirty="0" smtClean="0"/>
              <a:t>重力波望遠鏡における</a:t>
            </a:r>
            <a:r>
              <a:rPr kumimoji="1" lang="en-US" altLang="ja-JP" sz="6000" dirty="0" smtClean="0"/>
              <a:t/>
            </a:r>
            <a:br>
              <a:rPr kumimoji="1" lang="en-US" altLang="ja-JP" sz="6000" dirty="0" smtClean="0"/>
            </a:br>
            <a:r>
              <a:rPr kumimoji="1" lang="ja-JP" altLang="en-US" sz="6000" dirty="0" smtClean="0"/>
              <a:t>狭帯域雑音の</a:t>
            </a:r>
            <a:r>
              <a:rPr kumimoji="1" lang="en-US" altLang="ja-JP" sz="6000" dirty="0" smtClean="0"/>
              <a:t/>
            </a:r>
            <a:br>
              <a:rPr kumimoji="1" lang="en-US" altLang="ja-JP" sz="6000" dirty="0" smtClean="0"/>
            </a:br>
            <a:r>
              <a:rPr lang="ja-JP" altLang="en-US" sz="6000" dirty="0" smtClean="0"/>
              <a:t>高効率除去法の提案</a:t>
            </a:r>
            <a:endParaRPr kumimoji="1" lang="ja-JP" altLang="en-US" sz="6000" dirty="0"/>
          </a:p>
        </p:txBody>
      </p:sp>
      <p:sp>
        <p:nvSpPr>
          <p:cNvPr id="3" name="サブタイトル 2"/>
          <p:cNvSpPr>
            <a:spLocks noGrp="1"/>
          </p:cNvSpPr>
          <p:nvPr>
            <p:ph type="subTitle" idx="1"/>
          </p:nvPr>
        </p:nvSpPr>
        <p:spPr>
          <a:xfrm>
            <a:off x="685800" y="4011812"/>
            <a:ext cx="7772400" cy="2324553"/>
          </a:xfrm>
        </p:spPr>
        <p:txBody>
          <a:bodyPr>
            <a:noAutofit/>
          </a:bodyPr>
          <a:lstStyle/>
          <a:p>
            <a:pPr algn="ctr"/>
            <a:r>
              <a:rPr lang="ja-JP" altLang="en-US" sz="2800" dirty="0" smtClean="0">
                <a:solidFill>
                  <a:schemeClr val="tx1"/>
                </a:solidFill>
              </a:rPr>
              <a:t>総合研究大学院大学</a:t>
            </a:r>
            <a:r>
              <a:rPr lang="en-US" altLang="ja-JP" sz="2800" dirty="0">
                <a:solidFill>
                  <a:schemeClr val="tx1"/>
                </a:solidFill>
              </a:rPr>
              <a:t> </a:t>
            </a:r>
            <a:r>
              <a:rPr kumimoji="1" lang="ja-JP" altLang="en-US" sz="2800" dirty="0" smtClean="0">
                <a:solidFill>
                  <a:schemeClr val="tx1"/>
                </a:solidFill>
              </a:rPr>
              <a:t>天文科学専攻</a:t>
            </a:r>
            <a:endParaRPr kumimoji="1" lang="en-US" altLang="ja-JP" sz="2800" dirty="0" smtClean="0">
              <a:solidFill>
                <a:schemeClr val="tx1"/>
              </a:solidFill>
            </a:endParaRPr>
          </a:p>
          <a:p>
            <a:pPr algn="ctr"/>
            <a:r>
              <a:rPr kumimoji="1" lang="en-US" altLang="ja-JP" sz="2800" dirty="0" smtClean="0">
                <a:solidFill>
                  <a:schemeClr val="tx1"/>
                </a:solidFill>
              </a:rPr>
              <a:t>M1</a:t>
            </a:r>
            <a:r>
              <a:rPr lang="en-US" altLang="ja-JP" sz="2800" dirty="0">
                <a:solidFill>
                  <a:schemeClr val="tx1"/>
                </a:solidFill>
              </a:rPr>
              <a:t> </a:t>
            </a:r>
            <a:r>
              <a:rPr lang="ja-JP" altLang="en-US" sz="2800" dirty="0" smtClean="0">
                <a:solidFill>
                  <a:schemeClr val="tx1"/>
                </a:solidFill>
              </a:rPr>
              <a:t>橋詰克也</a:t>
            </a:r>
            <a:endParaRPr lang="en-US" altLang="ja-JP" sz="2800" dirty="0">
              <a:solidFill>
                <a:schemeClr val="tx1"/>
              </a:solidFill>
            </a:endParaRPr>
          </a:p>
          <a:p>
            <a:pPr lvl="2"/>
            <a:r>
              <a:rPr lang="en-US" altLang="en-US" sz="2200" dirty="0" smtClean="0">
                <a:solidFill>
                  <a:schemeClr val="tx1"/>
                </a:solidFill>
              </a:rPr>
              <a:t>端山</a:t>
            </a:r>
            <a:r>
              <a:rPr lang="ja-JP" altLang="en-US" sz="2200" dirty="0" smtClean="0">
                <a:solidFill>
                  <a:schemeClr val="tx1"/>
                </a:solidFill>
              </a:rPr>
              <a:t>和大（</a:t>
            </a:r>
            <a:r>
              <a:rPr lang="en-US" altLang="ja-JP" sz="2200" dirty="0" smtClean="0">
                <a:solidFill>
                  <a:schemeClr val="tx1"/>
                </a:solidFill>
              </a:rPr>
              <a:t>NAOJ</a:t>
            </a:r>
            <a:r>
              <a:rPr lang="ja-JP" altLang="en-US" sz="2200" dirty="0" smtClean="0">
                <a:solidFill>
                  <a:schemeClr val="tx1"/>
                </a:solidFill>
              </a:rPr>
              <a:t>）、阿久津智忠（</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2"/>
            <a:r>
              <a:rPr lang="en-US" altLang="ja-JP" sz="2200" dirty="0" err="1" smtClean="0">
                <a:solidFill>
                  <a:schemeClr val="tx1"/>
                </a:solidFill>
              </a:rPr>
              <a:t>Soumya</a:t>
            </a:r>
            <a:r>
              <a:rPr lang="en-US" altLang="ja-JP" sz="2200" dirty="0" smtClean="0">
                <a:solidFill>
                  <a:schemeClr val="tx1"/>
                </a:solidFill>
              </a:rPr>
              <a:t> D </a:t>
            </a:r>
            <a:r>
              <a:rPr lang="en-US" altLang="ja-JP" sz="2200" dirty="0" err="1" smtClean="0">
                <a:solidFill>
                  <a:schemeClr val="tx1"/>
                </a:solidFill>
              </a:rPr>
              <a:t>Mohanty</a:t>
            </a:r>
            <a:r>
              <a:rPr lang="ja-JP" altLang="en-US" sz="2200" dirty="0" smtClean="0">
                <a:solidFill>
                  <a:schemeClr val="tx1"/>
                </a:solidFill>
              </a:rPr>
              <a:t>（</a:t>
            </a:r>
            <a:r>
              <a:rPr lang="en-US" altLang="ja-JP" sz="2200" dirty="0" smtClean="0">
                <a:solidFill>
                  <a:schemeClr val="tx1"/>
                </a:solidFill>
              </a:rPr>
              <a:t>Texas</a:t>
            </a:r>
            <a:r>
              <a:rPr lang="ja-JP" altLang="en-US" sz="2200" dirty="0" smtClean="0">
                <a:solidFill>
                  <a:schemeClr val="tx1"/>
                </a:solidFill>
              </a:rPr>
              <a:t>大学）、藤本眞克（</a:t>
            </a:r>
            <a:r>
              <a:rPr lang="en-US" altLang="ja-JP" sz="2200" dirty="0" smtClean="0">
                <a:solidFill>
                  <a:schemeClr val="tx1"/>
                </a:solidFill>
              </a:rPr>
              <a:t>NAOJ</a:t>
            </a:r>
            <a:r>
              <a:rPr lang="ja-JP" altLang="en-US" sz="2200" dirty="0" smtClean="0">
                <a:solidFill>
                  <a:schemeClr val="tx1"/>
                </a:solidFill>
              </a:rPr>
              <a:t>）</a:t>
            </a:r>
            <a:endParaRPr lang="en-US" altLang="ja-JP" sz="2200" dirty="0" smtClean="0">
              <a:solidFill>
                <a:schemeClr val="tx1"/>
              </a:solidFill>
            </a:endParaRPr>
          </a:p>
          <a:p>
            <a:pPr lvl="1"/>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1</a:t>
            </a:fld>
            <a:endParaRPr kumimoji="1" lang="ja-JP" altLang="en-US" sz="3200" dirty="0"/>
          </a:p>
        </p:txBody>
      </p:sp>
    </p:spTree>
    <p:extLst>
      <p:ext uri="{BB962C8B-B14F-4D97-AF65-F5344CB8AC3E}">
        <p14:creationId xmlns:p14="http://schemas.microsoft.com/office/powerpoint/2010/main" val="543491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638"/>
            <a:ext cx="8229600" cy="990600"/>
          </a:xfrm>
        </p:spPr>
        <p:txBody>
          <a:bodyPr>
            <a:normAutofit/>
          </a:bodyPr>
          <a:lstStyle/>
          <a:p>
            <a:r>
              <a:rPr lang="ja-JP" altLang="en-US" sz="3200" dirty="0" smtClean="0"/>
              <a:t>検証に用いたデータ</a:t>
            </a:r>
            <a:endParaRPr kumimoji="1" lang="ja-JP" altLang="en-US" sz="3200" dirty="0"/>
          </a:p>
        </p:txBody>
      </p:sp>
      <p:sp>
        <p:nvSpPr>
          <p:cNvPr id="3" name="コンテンツ プレースホルダー 2"/>
          <p:cNvSpPr>
            <a:spLocks noGrp="1"/>
          </p:cNvSpPr>
          <p:nvPr>
            <p:ph idx="1"/>
          </p:nvPr>
        </p:nvSpPr>
        <p:spPr>
          <a:xfrm>
            <a:off x="181422" y="971847"/>
            <a:ext cx="8798974" cy="5740375"/>
          </a:xfrm>
        </p:spPr>
        <p:txBody>
          <a:bodyPr/>
          <a:lstStyle/>
          <a:p>
            <a:r>
              <a:rPr kumimoji="1" lang="ja-JP" altLang="en-US" dirty="0" smtClean="0"/>
              <a:t>ホワイトノイズ、ライン</a:t>
            </a:r>
            <a:r>
              <a:rPr lang="ja-JP" altLang="en-US" dirty="0" smtClean="0"/>
              <a:t>、</a:t>
            </a:r>
            <a:r>
              <a:rPr kumimoji="1" lang="ja-JP" altLang="en-US" dirty="0" smtClean="0"/>
              <a:t>バースト性信号の</a:t>
            </a:r>
            <a:r>
              <a:rPr kumimoji="1" lang="ja-JP" altLang="en-US" smtClean="0"/>
              <a:t>時系列</a:t>
            </a:r>
            <a:r>
              <a:rPr kumimoji="1" lang="ja-JP" altLang="en-US" smtClean="0"/>
              <a:t>データ</a:t>
            </a:r>
            <a:r>
              <a:rPr kumimoji="1" lang="ja-JP" altLang="en-US" smtClean="0"/>
              <a:t>（</a:t>
            </a:r>
            <a:r>
              <a:rPr kumimoji="1" lang="en-US" altLang="ja-JP" dirty="0" smtClean="0"/>
              <a:t>2sec</a:t>
            </a:r>
            <a:r>
              <a:rPr kumimoji="1" lang="ja-JP" altLang="en-US" dirty="0" smtClean="0"/>
              <a:t>）</a:t>
            </a:r>
            <a:endParaRPr kumimoji="1" lang="ja-JP" altLang="en-US" dirty="0"/>
          </a:p>
        </p:txBody>
      </p:sp>
      <p:sp>
        <p:nvSpPr>
          <p:cNvPr id="8" name="テキスト ボックス 7"/>
          <p:cNvSpPr txBox="1"/>
          <p:nvPr/>
        </p:nvSpPr>
        <p:spPr>
          <a:xfrm>
            <a:off x="457200" y="4611323"/>
            <a:ext cx="4932947" cy="1323439"/>
          </a:xfrm>
          <a:prstGeom prst="rect">
            <a:avLst/>
          </a:prstGeom>
          <a:noFill/>
        </p:spPr>
        <p:txBody>
          <a:bodyPr wrap="square" rtlCol="0">
            <a:spAutoFit/>
          </a:bodyPr>
          <a:lstStyle/>
          <a:p>
            <a:pPr marL="342900" indent="-342900">
              <a:buFont typeface="Arial"/>
              <a:buChar char="•"/>
            </a:pPr>
            <a:r>
              <a:rPr kumimoji="1" lang="ja-JP" altLang="en-US" sz="2000" dirty="0" smtClean="0"/>
              <a:t>ライン信号</a:t>
            </a:r>
            <a:r>
              <a:rPr kumimoji="1" lang="ja-JP" altLang="en-US" sz="2000" dirty="0" smtClean="0"/>
              <a:t>は</a:t>
            </a:r>
            <a:r>
              <a:rPr kumimoji="1" lang="en-US" altLang="ja-JP" sz="2000" dirty="0" smtClean="0"/>
              <a:t>100Hz</a:t>
            </a:r>
            <a:r>
              <a:rPr kumimoji="1" lang="ja-JP" altLang="en-US" sz="2000" dirty="0" smtClean="0"/>
              <a:t>の</a:t>
            </a:r>
            <a:r>
              <a:rPr kumimoji="1" lang="en-US" altLang="ja-JP" sz="2000" dirty="0" smtClean="0"/>
              <a:t>sin</a:t>
            </a:r>
            <a:r>
              <a:rPr kumimoji="1" lang="ja-JP" altLang="en-US" sz="2000" dirty="0" smtClean="0"/>
              <a:t>波</a:t>
            </a:r>
            <a:endParaRPr kumimoji="1" lang="en-US" altLang="ja-JP" sz="2000" dirty="0" smtClean="0"/>
          </a:p>
          <a:p>
            <a:endParaRPr kumimoji="1" lang="en-US" altLang="ja-JP" sz="2000" dirty="0" smtClean="0"/>
          </a:p>
          <a:p>
            <a:pPr marL="342900" indent="-342900">
              <a:buFont typeface="Arial"/>
              <a:buChar char="•"/>
            </a:pPr>
            <a:r>
              <a:rPr kumimoji="1" lang="ja-JP" altLang="en-US" sz="2000" dirty="0" smtClean="0"/>
              <a:t>バースト性信号</a:t>
            </a:r>
            <a:r>
              <a:rPr kumimoji="1" lang="ja-JP" altLang="en-US" sz="2000" dirty="0" smtClean="0"/>
              <a:t>は</a:t>
            </a:r>
            <a:r>
              <a:rPr lang="en-US" altLang="ja-JP" sz="2000" dirty="0" smtClean="0"/>
              <a:t>100</a:t>
            </a:r>
            <a:r>
              <a:rPr kumimoji="1" lang="en-US" altLang="ja-JP" sz="2000" dirty="0" smtClean="0"/>
              <a:t>Hz</a:t>
            </a:r>
            <a:r>
              <a:rPr kumimoji="1" lang="ja-JP" altLang="en-US" sz="2000" dirty="0" smtClean="0"/>
              <a:t>に</a:t>
            </a:r>
            <a:endParaRPr kumimoji="1" lang="en-US" altLang="ja-JP" sz="2000" dirty="0" smtClean="0"/>
          </a:p>
          <a:p>
            <a:r>
              <a:rPr lang="ja-JP" altLang="ja-JP" sz="2000" dirty="0"/>
              <a:t>　</a:t>
            </a:r>
            <a:r>
              <a:rPr lang="ja-JP" altLang="en-US" sz="2000" dirty="0" smtClean="0"/>
              <a:t>　</a:t>
            </a:r>
            <a:r>
              <a:rPr kumimoji="1" lang="ja-JP" altLang="en-US" sz="2000" dirty="0" smtClean="0"/>
              <a:t>中心周波数を持つ</a:t>
            </a:r>
            <a:r>
              <a:rPr kumimoji="1" lang="en-US" altLang="ja-JP" sz="2000" dirty="0" smtClean="0"/>
              <a:t>sin-</a:t>
            </a:r>
            <a:r>
              <a:rPr kumimoji="1" lang="en-US" altLang="ja-JP" sz="2000" dirty="0" err="1" smtClean="0"/>
              <a:t>gaussian</a:t>
            </a:r>
            <a:r>
              <a:rPr kumimoji="1" lang="ja-JP" altLang="en-US" sz="2000" dirty="0" smtClean="0"/>
              <a:t>波</a:t>
            </a:r>
            <a:endParaRPr kumimoji="1" lang="ja-JP" altLang="en-US" sz="20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10</a:t>
            </a:fld>
            <a:endParaRPr kumimoji="1" lang="ja-JP" altLang="en-US" sz="3200" dirty="0"/>
          </a:p>
        </p:txBody>
      </p:sp>
      <p:pic>
        <p:nvPicPr>
          <p:cNvPr id="5" name="図 4"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5466"/>
            <a:ext cx="3705868" cy="2787673"/>
          </a:xfrm>
          <a:prstGeom prst="rect">
            <a:avLst/>
          </a:prstGeom>
        </p:spPr>
      </p:pic>
      <p:pic>
        <p:nvPicPr>
          <p:cNvPr id="9" name="図 8" descr="lin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618" y="1375466"/>
            <a:ext cx="3786937" cy="2814721"/>
          </a:xfrm>
          <a:prstGeom prst="rect">
            <a:avLst/>
          </a:prstGeom>
        </p:spPr>
      </p:pic>
      <p:pic>
        <p:nvPicPr>
          <p:cNvPr id="12" name="図 11" descr="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618" y="4046498"/>
            <a:ext cx="3786937" cy="2814722"/>
          </a:xfrm>
          <a:prstGeom prst="rect">
            <a:avLst/>
          </a:prstGeom>
        </p:spPr>
      </p:pic>
    </p:spTree>
    <p:extLst>
      <p:ext uri="{BB962C8B-B14F-4D97-AF65-F5344CB8AC3E}">
        <p14:creationId xmlns:p14="http://schemas.microsoft.com/office/powerpoint/2010/main" val="32804670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835" y="388739"/>
            <a:ext cx="9092165" cy="6088261"/>
          </a:xfrm>
        </p:spPr>
        <p:txBody>
          <a:bodyPr/>
          <a:lstStyle/>
          <a:p>
            <a:r>
              <a:rPr kumimoji="1" lang="ja-JP" altLang="en-US" dirty="0" smtClean="0"/>
              <a:t>時系列信号から作った片側パワースペクトル密度</a:t>
            </a:r>
            <a:r>
              <a:rPr lang="ja-JP" altLang="en-US" dirty="0" smtClean="0"/>
              <a:t>（</a:t>
            </a:r>
            <a:r>
              <a:rPr lang="en-US" altLang="ja-JP" dirty="0" smtClean="0"/>
              <a:t>one-sided PSD</a:t>
            </a:r>
            <a:r>
              <a:rPr lang="ja-JP" altLang="en-US" dirty="0" smtClean="0"/>
              <a:t>）</a:t>
            </a:r>
            <a:endParaRPr lang="en-US" altLang="ja-JP" dirty="0" smtClean="0"/>
          </a:p>
        </p:txBody>
      </p:sp>
      <p:sp>
        <p:nvSpPr>
          <p:cNvPr id="7" name="テキスト ボックス 6"/>
          <p:cNvSpPr txBox="1"/>
          <p:nvPr/>
        </p:nvSpPr>
        <p:spPr>
          <a:xfrm>
            <a:off x="292695" y="4216863"/>
            <a:ext cx="4472575" cy="2246769"/>
          </a:xfrm>
          <a:prstGeom prst="rect">
            <a:avLst/>
          </a:prstGeom>
          <a:noFill/>
        </p:spPr>
        <p:txBody>
          <a:bodyPr wrap="square" rtlCol="0">
            <a:spAutoFit/>
          </a:bodyPr>
          <a:lstStyle/>
          <a:p>
            <a:pPr marL="285750" indent="-285750">
              <a:buFont typeface="Arial"/>
              <a:buChar char="•"/>
            </a:pPr>
            <a:r>
              <a:rPr kumimoji="1" lang="ja-JP" altLang="en-US" sz="2000" dirty="0" smtClean="0"/>
              <a:t>ホワイトノイズは全周波数帯で</a:t>
            </a:r>
            <a:r>
              <a:rPr lang="ja-JP" altLang="en-US" sz="2000" dirty="0" smtClean="0"/>
              <a:t>一様な</a:t>
            </a:r>
            <a:r>
              <a:rPr kumimoji="1" lang="ja-JP" altLang="en-US" sz="2000" dirty="0" smtClean="0"/>
              <a:t>パワー</a:t>
            </a:r>
            <a:endParaRPr kumimoji="1" lang="en-US" altLang="ja-JP" sz="2000" dirty="0" smtClean="0"/>
          </a:p>
          <a:p>
            <a:endParaRPr kumimoji="1" lang="en-US" altLang="ja-JP" sz="2000" dirty="0" smtClean="0"/>
          </a:p>
          <a:p>
            <a:pPr marL="285750" indent="-285750">
              <a:buFont typeface="Arial"/>
              <a:buChar char="•"/>
            </a:pPr>
            <a:r>
              <a:rPr lang="ja-JP" altLang="en-US" sz="2000" dirty="0" smtClean="0"/>
              <a:t>ラインは狭帯域で強いパワー</a:t>
            </a:r>
            <a:endParaRPr lang="en-US" altLang="ja-JP" sz="2000" dirty="0" smtClean="0"/>
          </a:p>
          <a:p>
            <a:endParaRPr kumimoji="1" lang="en-US" altLang="ja-JP" sz="2000" dirty="0" smtClean="0"/>
          </a:p>
          <a:p>
            <a:pPr marL="285750" indent="-285750">
              <a:buFont typeface="Arial"/>
              <a:buChar char="•"/>
            </a:pPr>
            <a:r>
              <a:rPr lang="ja-JP" altLang="en-US" sz="2000" dirty="0" smtClean="0"/>
              <a:t>バースト性信号は広帯域に広がっている</a:t>
            </a:r>
            <a:endParaRPr kumimoji="1" lang="ja-JP" altLang="en-US" sz="2000" dirty="0"/>
          </a:p>
        </p:txBody>
      </p:sp>
      <p:pic>
        <p:nvPicPr>
          <p:cNvPr id="2" name="図 1" descr="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1003"/>
            <a:ext cx="4000601" cy="3009381"/>
          </a:xfrm>
          <a:prstGeom prst="rect">
            <a:avLst/>
          </a:prstGeom>
        </p:spPr>
      </p:pic>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11</a:t>
            </a:fld>
            <a:endParaRPr kumimoji="1" lang="ja-JP" altLang="en-US" dirty="0"/>
          </a:p>
        </p:txBody>
      </p:sp>
      <p:pic>
        <p:nvPicPr>
          <p:cNvPr id="5" name="図 4"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748" y="881003"/>
            <a:ext cx="4000601" cy="3009381"/>
          </a:xfrm>
          <a:prstGeom prst="rect">
            <a:avLst/>
          </a:prstGeom>
        </p:spPr>
      </p:pic>
      <p:pic>
        <p:nvPicPr>
          <p:cNvPr id="6" name="図 5" descr="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44" y="3836731"/>
            <a:ext cx="4016405" cy="3021269"/>
          </a:xfrm>
          <a:prstGeom prst="rect">
            <a:avLst/>
          </a:prstGeom>
        </p:spPr>
      </p:pic>
    </p:spTree>
    <p:extLst>
      <p:ext uri="{BB962C8B-B14F-4D97-AF65-F5344CB8AC3E}">
        <p14:creationId xmlns:p14="http://schemas.microsoft.com/office/powerpoint/2010/main" val="11403052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94632"/>
            <a:ext cx="8229600" cy="5982368"/>
          </a:xfrm>
        </p:spPr>
        <p:txBody>
          <a:bodyPr/>
          <a:lstStyle/>
          <a:p>
            <a:r>
              <a:rPr kumimoji="1" lang="en-US" altLang="ja-JP" dirty="0" smtClean="0"/>
              <a:t>3</a:t>
            </a:r>
            <a:r>
              <a:rPr kumimoji="1" lang="ja-JP" altLang="en-US" dirty="0" smtClean="0"/>
              <a:t>つの波形を足し合わせた時系列と</a:t>
            </a:r>
            <a:r>
              <a:rPr kumimoji="1" lang="en-US" altLang="ja-JP" dirty="0" smtClean="0"/>
              <a:t>PSD</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lgn="ctr">
              <a:buNone/>
            </a:pPr>
            <a:r>
              <a:rPr lang="ja-JP" altLang="en-US" dirty="0" smtClean="0"/>
              <a:t>このデータで</a:t>
            </a:r>
            <a:r>
              <a:rPr lang="en-US" altLang="ja-JP" dirty="0" smtClean="0"/>
              <a:t>TAMA</a:t>
            </a:r>
            <a:r>
              <a:rPr lang="ja-JP" altLang="en-US" dirty="0" smtClean="0"/>
              <a:t>の方法と</a:t>
            </a:r>
            <a:r>
              <a:rPr lang="en-US" altLang="ja-JP" dirty="0" smtClean="0"/>
              <a:t>MBLT</a:t>
            </a:r>
            <a:r>
              <a:rPr lang="ja-JP" altLang="en-US" dirty="0" smtClean="0"/>
              <a:t>を比較してみる</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12</a:t>
            </a:fld>
            <a:endParaRPr kumimoji="1" lang="ja-JP" altLang="en-US" sz="3200" dirty="0"/>
          </a:p>
        </p:txBody>
      </p:sp>
      <p:pic>
        <p:nvPicPr>
          <p:cNvPr id="5" name="図 4" descr="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92" y="1175611"/>
            <a:ext cx="5065027" cy="3810076"/>
          </a:xfrm>
          <a:prstGeom prst="rect">
            <a:avLst/>
          </a:prstGeom>
        </p:spPr>
      </p:pic>
      <p:pic>
        <p:nvPicPr>
          <p:cNvPr id="6" name="図 5" descr="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04" y="1148875"/>
            <a:ext cx="5065027" cy="3810076"/>
          </a:xfrm>
          <a:prstGeom prst="rect">
            <a:avLst/>
          </a:prstGeom>
        </p:spPr>
      </p:pic>
    </p:spTree>
    <p:extLst>
      <p:ext uri="{BB962C8B-B14F-4D97-AF65-F5344CB8AC3E}">
        <p14:creationId xmlns:p14="http://schemas.microsoft.com/office/powerpoint/2010/main" val="41019385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13</a:t>
            </a:fld>
            <a:endParaRPr kumimoji="1" lang="ja-JP" altLang="en-US" sz="3200" dirty="0"/>
          </a:p>
        </p:txBody>
      </p:sp>
      <p:pic>
        <p:nvPicPr>
          <p:cNvPr id="6" name="図 5"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1" y="1366000"/>
            <a:ext cx="7300938" cy="5492000"/>
          </a:xfrm>
          <a:prstGeom prst="rect">
            <a:avLst/>
          </a:prstGeom>
        </p:spPr>
      </p:pic>
      <p:pic>
        <p:nvPicPr>
          <p:cNvPr id="8" name="図 7" descr="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16" y="1353127"/>
            <a:ext cx="7180623" cy="5401495"/>
          </a:xfrm>
          <a:prstGeom prst="rect">
            <a:avLst/>
          </a:prstGeom>
        </p:spPr>
      </p:pic>
      <p:sp>
        <p:nvSpPr>
          <p:cNvPr id="3" name="コンテンツ プレースホルダー 2"/>
          <p:cNvSpPr>
            <a:spLocks noGrp="1"/>
          </p:cNvSpPr>
          <p:nvPr>
            <p:ph idx="1"/>
          </p:nvPr>
        </p:nvSpPr>
        <p:spPr>
          <a:xfrm>
            <a:off x="457200" y="979358"/>
            <a:ext cx="8229600" cy="5497642"/>
          </a:xfrm>
        </p:spPr>
        <p:txBody>
          <a:bodyPr/>
          <a:lstStyle/>
          <a:p>
            <a:r>
              <a:rPr kumimoji="1" lang="ja-JP" altLang="en-US" dirty="0" smtClean="0"/>
              <a:t>ノッチフィルタを用いたライン</a:t>
            </a:r>
            <a:r>
              <a:rPr kumimoji="1" lang="ja-JP" altLang="en-US" dirty="0" smtClean="0"/>
              <a:t>除去</a:t>
            </a:r>
            <a:r>
              <a:rPr kumimoji="1" lang="ja-JP" altLang="en-US" dirty="0" smtClean="0"/>
              <a:t>（</a:t>
            </a:r>
            <a:r>
              <a:rPr kumimoji="1" lang="en-US" altLang="ja-JP" dirty="0" smtClean="0"/>
              <a:t>TAMA</a:t>
            </a:r>
            <a:r>
              <a:rPr kumimoji="1" lang="ja-JP" altLang="en-US" dirty="0" smtClean="0"/>
              <a:t>）</a:t>
            </a:r>
            <a:endParaRPr kumimoji="1" lang="ja-JP" altLang="en-US" dirty="0"/>
          </a:p>
        </p:txBody>
      </p:sp>
      <p:sp>
        <p:nvSpPr>
          <p:cNvPr id="7" name="テキスト ボックス 6"/>
          <p:cNvSpPr txBox="1"/>
          <p:nvPr/>
        </p:nvSpPr>
        <p:spPr>
          <a:xfrm>
            <a:off x="6497821" y="819044"/>
            <a:ext cx="4725538" cy="369332"/>
          </a:xfrm>
          <a:prstGeom prst="rect">
            <a:avLst/>
          </a:prstGeom>
          <a:noFill/>
        </p:spPr>
        <p:txBody>
          <a:bodyPr wrap="square" rtlCol="0">
            <a:spAutoFit/>
          </a:bodyPr>
          <a:lstStyle/>
          <a:p>
            <a:r>
              <a:rPr kumimoji="1" lang="ja-JP" altLang="en-US" dirty="0" smtClean="0"/>
              <a:t>青：除去前　</a:t>
            </a:r>
            <a:r>
              <a:rPr lang="en-US" altLang="en-US" dirty="0" smtClean="0"/>
              <a:t>赤</a:t>
            </a:r>
            <a:r>
              <a:rPr kumimoji="1" lang="ja-JP" altLang="en-US" dirty="0" smtClean="0"/>
              <a:t>：</a:t>
            </a:r>
            <a:r>
              <a:rPr kumimoji="1" lang="ja-JP" altLang="en-US" dirty="0" smtClean="0"/>
              <a:t>除去後</a:t>
            </a:r>
            <a:endParaRPr kumimoji="1" lang="en-US" altLang="ja-JP" dirty="0" smtClean="0"/>
          </a:p>
        </p:txBody>
      </p:sp>
      <p:sp>
        <p:nvSpPr>
          <p:cNvPr id="10" name="タイトル 1"/>
          <p:cNvSpPr>
            <a:spLocks noGrp="1"/>
          </p:cNvSpPr>
          <p:nvPr>
            <p:ph type="title"/>
          </p:nvPr>
        </p:nvSpPr>
        <p:spPr>
          <a:xfrm>
            <a:off x="457200" y="340952"/>
            <a:ext cx="8229600" cy="638406"/>
          </a:xfrm>
        </p:spPr>
        <p:txBody>
          <a:bodyPr>
            <a:normAutofit/>
          </a:bodyPr>
          <a:lstStyle/>
          <a:p>
            <a:r>
              <a:rPr lang="en-US" altLang="en-US" sz="3200" dirty="0" smtClean="0"/>
              <a:t>解析結果の比較</a:t>
            </a:r>
            <a:endParaRPr kumimoji="1" lang="ja-JP" altLang="en-US" sz="3200" dirty="0"/>
          </a:p>
        </p:txBody>
      </p:sp>
    </p:spTree>
    <p:extLst>
      <p:ext uri="{BB962C8B-B14F-4D97-AF65-F5344CB8AC3E}">
        <p14:creationId xmlns:p14="http://schemas.microsoft.com/office/powerpoint/2010/main" val="2439960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88739"/>
            <a:ext cx="8229600" cy="6088261"/>
          </a:xfrm>
        </p:spPr>
        <p:txBody>
          <a:bodyPr/>
          <a:lstStyle/>
          <a:p>
            <a:r>
              <a:rPr lang="en-US" altLang="ja-JP" dirty="0" smtClean="0">
                <a:solidFill>
                  <a:srgbClr val="0000FF"/>
                </a:solidFill>
              </a:rPr>
              <a:t>MBLT</a:t>
            </a:r>
            <a:r>
              <a:rPr kumimoji="1" lang="ja-JP" altLang="en-US" dirty="0" smtClean="0"/>
              <a:t>を用いたライン</a:t>
            </a:r>
            <a:r>
              <a:rPr kumimoji="1" lang="ja-JP" altLang="en-US" dirty="0" smtClean="0"/>
              <a:t>除去</a:t>
            </a:r>
            <a:endParaRPr kumimoji="1" lang="ja-JP" altLang="en-US" dirty="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14</a:t>
            </a:fld>
            <a:endParaRPr kumimoji="1" lang="ja-JP" altLang="en-US" dirty="0"/>
          </a:p>
        </p:txBody>
      </p:sp>
      <p:pic>
        <p:nvPicPr>
          <p:cNvPr id="7" name="図 6" descr="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40" y="819044"/>
            <a:ext cx="8028048" cy="6038956"/>
          </a:xfrm>
          <a:prstGeom prst="rect">
            <a:avLst/>
          </a:prstGeom>
        </p:spPr>
      </p:pic>
      <p:pic>
        <p:nvPicPr>
          <p:cNvPr id="9" name="図 8" descr="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40" y="819044"/>
            <a:ext cx="8028048" cy="6038956"/>
          </a:xfrm>
          <a:prstGeom prst="rect">
            <a:avLst/>
          </a:prstGeom>
        </p:spPr>
      </p:pic>
      <p:sp>
        <p:nvSpPr>
          <p:cNvPr id="10" name="テキスト ボックス 9"/>
          <p:cNvSpPr txBox="1"/>
          <p:nvPr/>
        </p:nvSpPr>
        <p:spPr>
          <a:xfrm>
            <a:off x="6497821" y="819044"/>
            <a:ext cx="4725538" cy="369332"/>
          </a:xfrm>
          <a:prstGeom prst="rect">
            <a:avLst/>
          </a:prstGeom>
          <a:noFill/>
        </p:spPr>
        <p:txBody>
          <a:bodyPr wrap="square" rtlCol="0">
            <a:spAutoFit/>
          </a:bodyPr>
          <a:lstStyle/>
          <a:p>
            <a:r>
              <a:rPr kumimoji="1" lang="ja-JP" altLang="en-US" dirty="0" smtClean="0"/>
              <a:t>青：除去前　</a:t>
            </a:r>
            <a:r>
              <a:rPr lang="en-US" altLang="en-US" dirty="0" smtClean="0"/>
              <a:t>赤</a:t>
            </a:r>
            <a:r>
              <a:rPr kumimoji="1" lang="ja-JP" altLang="en-US" dirty="0" smtClean="0"/>
              <a:t>：</a:t>
            </a:r>
            <a:r>
              <a:rPr kumimoji="1" lang="ja-JP" altLang="en-US" dirty="0" smtClean="0"/>
              <a:t>除去後</a:t>
            </a:r>
            <a:endParaRPr kumimoji="1" lang="en-US" altLang="ja-JP" dirty="0" smtClean="0"/>
          </a:p>
        </p:txBody>
      </p:sp>
    </p:spTree>
    <p:extLst>
      <p:ext uri="{BB962C8B-B14F-4D97-AF65-F5344CB8AC3E}">
        <p14:creationId xmlns:p14="http://schemas.microsoft.com/office/powerpoint/2010/main" val="315356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93579" y="427613"/>
            <a:ext cx="8890000" cy="6256598"/>
          </a:xfrm>
        </p:spPr>
        <p:txBody>
          <a:bodyPr>
            <a:normAutofit/>
          </a:bodyPr>
          <a:lstStyle/>
          <a:p>
            <a:r>
              <a:rPr lang="ja-JP" altLang="en-US" sz="2800" dirty="0" smtClean="0"/>
              <a:t>ライン除去後のバースト波形の残留エネルギーを比較</a:t>
            </a:r>
            <a:endParaRPr lang="en-US" altLang="ja-JP" sz="2800"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pPr marL="0" indent="0">
              <a:buNone/>
            </a:pPr>
            <a:endParaRPr lang="en-US" altLang="ja-JP" dirty="0" smtClean="0"/>
          </a:p>
          <a:p>
            <a:pPr marL="274320" lvl="1" indent="0" algn="ctr">
              <a:buNone/>
            </a:pPr>
            <a:r>
              <a:rPr lang="en-US" altLang="ja-JP" sz="2400" b="1" u="sng" dirty="0" smtClean="0">
                <a:solidFill>
                  <a:srgbClr val="FF0000"/>
                </a:solidFill>
              </a:rPr>
              <a:t>MBLT(median)</a:t>
            </a:r>
            <a:r>
              <a:rPr lang="ja-JP" altLang="en-US" sz="2400" b="1" u="sng" dirty="0" smtClean="0">
                <a:solidFill>
                  <a:srgbClr val="FF0000"/>
                </a:solidFill>
              </a:rPr>
              <a:t>が最もバースト波形のエネルギーを残した</a:t>
            </a:r>
            <a:endParaRPr lang="en-US" altLang="ja-JP" sz="2400" b="1" u="sng" dirty="0" smtClean="0">
              <a:solidFill>
                <a:srgbClr val="FF0000"/>
              </a:solidFill>
            </a:endParaRPr>
          </a:p>
          <a:p>
            <a:pPr marL="274320" lvl="1" indent="0" algn="ctr">
              <a:buNone/>
            </a:pPr>
            <a:endParaRPr lang="en-US" altLang="ja-JP" sz="2400" b="1" u="sng" dirty="0" smtClean="0">
              <a:solidFill>
                <a:srgbClr val="FF0000"/>
              </a:solidFill>
            </a:endParaRPr>
          </a:p>
          <a:p>
            <a:pPr lvl="1"/>
            <a:r>
              <a:rPr lang="en-US" altLang="ja-JP" sz="2400" u="sng" dirty="0" smtClean="0">
                <a:solidFill>
                  <a:srgbClr val="FF6600"/>
                </a:solidFill>
              </a:rPr>
              <a:t>Future works</a:t>
            </a:r>
          </a:p>
          <a:p>
            <a:pPr marL="1005840" lvl="2" indent="-457200">
              <a:buFont typeface="+mj-lt"/>
              <a:buAutoNum type="arabicPeriod"/>
            </a:pPr>
            <a:r>
              <a:rPr lang="ja-JP" altLang="en-US" sz="2000" dirty="0" smtClean="0"/>
              <a:t>これらの違いがバースト解析でどのような影響を及ぼすか</a:t>
            </a:r>
            <a:endParaRPr lang="en-US" altLang="ja-JP" sz="2000" dirty="0" smtClean="0"/>
          </a:p>
          <a:p>
            <a:pPr marL="1005840" lvl="2" indent="-457200">
              <a:buFont typeface="+mj-lt"/>
              <a:buAutoNum type="arabicPeriod"/>
            </a:pPr>
            <a:r>
              <a:rPr lang="en-US" altLang="ja-JP" sz="2000" dirty="0"/>
              <a:t>LIGO</a:t>
            </a:r>
            <a:r>
              <a:rPr lang="ja-JP" altLang="en-US" sz="2000" dirty="0"/>
              <a:t>で用いられている解析手法など、さらに多くの手法との</a:t>
            </a:r>
            <a:r>
              <a:rPr lang="ja-JP" altLang="en-US" sz="2000" dirty="0" smtClean="0"/>
              <a:t>比較</a:t>
            </a:r>
            <a:endParaRPr lang="en-US" altLang="ja-JP" sz="2000" dirty="0" smtClean="0"/>
          </a:p>
          <a:p>
            <a:pPr marL="1005840" lvl="2" indent="-457200">
              <a:buFont typeface="+mj-lt"/>
              <a:buAutoNum type="arabicPeriod"/>
            </a:pPr>
            <a:r>
              <a:rPr lang="en-US" altLang="ja-JP" sz="2000" dirty="0" smtClean="0"/>
              <a:t>TAMA</a:t>
            </a:r>
            <a:r>
              <a:rPr lang="ja-JP" altLang="en-US" sz="2000" dirty="0" smtClean="0"/>
              <a:t>や</a:t>
            </a:r>
            <a:r>
              <a:rPr lang="en-US" altLang="ja-JP" sz="2000" dirty="0" smtClean="0"/>
              <a:t>CLIO</a:t>
            </a:r>
            <a:r>
              <a:rPr lang="ja-JP" altLang="en-US" sz="2000" dirty="0" smtClean="0"/>
              <a:t>の実際のデータに対して同じパフォーマンスが出せるか</a:t>
            </a:r>
            <a:endParaRPr lang="en-US" altLang="ja-JP" sz="2000" dirty="0" smtClean="0"/>
          </a:p>
          <a:p>
            <a:pPr marL="274320" lvl="1" indent="0">
              <a:buNone/>
            </a:pPr>
            <a:endParaRPr lang="en-US" altLang="ja-JP" sz="24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15</a:t>
            </a:fld>
            <a:endParaRPr kumimoji="1" lang="ja-JP" altLang="en-US" sz="3200" dirty="0"/>
          </a:p>
        </p:txBody>
      </p:sp>
      <p:graphicFrame>
        <p:nvGraphicFramePr>
          <p:cNvPr id="7" name="表 6"/>
          <p:cNvGraphicFramePr>
            <a:graphicFrameLocks noGrp="1"/>
          </p:cNvGraphicFramePr>
          <p:nvPr>
            <p:extLst>
              <p:ext uri="{D42A27DB-BD31-4B8C-83A1-F6EECF244321}">
                <p14:modId xmlns:p14="http://schemas.microsoft.com/office/powerpoint/2010/main" val="1679960619"/>
              </p:ext>
            </p:extLst>
          </p:nvPr>
        </p:nvGraphicFramePr>
        <p:xfrm>
          <a:off x="1016014" y="1256100"/>
          <a:ext cx="6978316" cy="2219692"/>
        </p:xfrm>
        <a:graphic>
          <a:graphicData uri="http://schemas.openxmlformats.org/drawingml/2006/table">
            <a:tbl>
              <a:tblPr firstRow="1" bandRow="1">
                <a:tableStyleId>{775DCB02-9BB8-47FD-8907-85C794F793BA}</a:tableStyleId>
              </a:tblPr>
              <a:tblGrid>
                <a:gridCol w="3489158"/>
                <a:gridCol w="3489158"/>
              </a:tblGrid>
              <a:tr h="554923">
                <a:tc>
                  <a:txBody>
                    <a:bodyPr/>
                    <a:lstStyle/>
                    <a:p>
                      <a:pPr algn="ctr"/>
                      <a:r>
                        <a:rPr kumimoji="1" lang="ja-JP" altLang="en-US" sz="2400" dirty="0" smtClean="0"/>
                        <a:t>ライン除去の方法</a:t>
                      </a:r>
                      <a:endParaRPr kumimoji="1" lang="ja-JP" altLang="en-US" sz="2400" dirty="0"/>
                    </a:p>
                  </a:txBody>
                  <a:tcPr/>
                </a:tc>
                <a:tc>
                  <a:txBody>
                    <a:bodyPr/>
                    <a:lstStyle/>
                    <a:p>
                      <a:pPr algn="ctr"/>
                      <a:r>
                        <a:rPr kumimoji="1" lang="ja-JP" altLang="en-US" sz="2400" dirty="0" smtClean="0"/>
                        <a:t>エネルギーロス</a:t>
                      </a:r>
                      <a:endParaRPr kumimoji="1" lang="ja-JP" altLang="en-US" sz="2400" dirty="0"/>
                    </a:p>
                  </a:txBody>
                  <a:tcPr/>
                </a:tc>
              </a:tr>
              <a:tr h="554923">
                <a:tc>
                  <a:txBody>
                    <a:bodyPr/>
                    <a:lstStyle/>
                    <a:p>
                      <a:pPr algn="ctr"/>
                      <a:r>
                        <a:rPr kumimoji="1" lang="en-US" altLang="ja-JP" sz="2400" dirty="0" smtClean="0"/>
                        <a:t>MBLT(median)</a:t>
                      </a:r>
                      <a:endParaRPr kumimoji="1" lang="ja-JP" altLang="en-US" sz="2400" dirty="0"/>
                    </a:p>
                  </a:txBody>
                  <a:tcPr/>
                </a:tc>
                <a:tc>
                  <a:txBody>
                    <a:bodyPr/>
                    <a:lstStyle/>
                    <a:p>
                      <a:pPr algn="ctr"/>
                      <a:r>
                        <a:rPr kumimoji="1" lang="en-US" altLang="ja-JP" sz="2800" dirty="0" smtClean="0">
                          <a:solidFill>
                            <a:srgbClr val="FF0000"/>
                          </a:solidFill>
                        </a:rPr>
                        <a:t>9.9%</a:t>
                      </a:r>
                      <a:endParaRPr kumimoji="1" lang="ja-JP" altLang="en-US" sz="2800" dirty="0">
                        <a:solidFill>
                          <a:srgbClr val="FF0000"/>
                        </a:solidFill>
                      </a:endParaRPr>
                    </a:p>
                  </a:txBody>
                  <a:tcPr/>
                </a:tc>
              </a:tr>
              <a:tr h="554923">
                <a:tc>
                  <a:txBody>
                    <a:bodyPr/>
                    <a:lstStyle/>
                    <a:p>
                      <a:pPr algn="ctr"/>
                      <a:r>
                        <a:rPr kumimoji="1" lang="en-US" altLang="ja-JP" sz="2400" dirty="0" smtClean="0"/>
                        <a:t>MBLT(mean)</a:t>
                      </a:r>
                    </a:p>
                  </a:txBody>
                  <a:tcPr/>
                </a:tc>
                <a:tc>
                  <a:txBody>
                    <a:bodyPr/>
                    <a:lstStyle/>
                    <a:p>
                      <a:pPr algn="ctr"/>
                      <a:r>
                        <a:rPr kumimoji="1" lang="en-US" altLang="ja-JP" sz="2800" dirty="0" smtClean="0"/>
                        <a:t>13%</a:t>
                      </a:r>
                      <a:endParaRPr kumimoji="1" lang="ja-JP" altLang="en-US" sz="2800" dirty="0"/>
                    </a:p>
                  </a:txBody>
                  <a:tcPr/>
                </a:tc>
              </a:tr>
              <a:tr h="554923">
                <a:tc>
                  <a:txBody>
                    <a:bodyPr/>
                    <a:lstStyle/>
                    <a:p>
                      <a:pPr algn="ctr"/>
                      <a:r>
                        <a:rPr kumimoji="1" lang="en-US" altLang="ja-JP" sz="2400" dirty="0" smtClean="0"/>
                        <a:t>Notch Filter</a:t>
                      </a:r>
                      <a:endParaRPr kumimoji="1" lang="ja-JP" altLang="en-US" sz="2400" dirty="0"/>
                    </a:p>
                  </a:txBody>
                  <a:tcPr/>
                </a:tc>
                <a:tc>
                  <a:txBody>
                    <a:bodyPr/>
                    <a:lstStyle/>
                    <a:p>
                      <a:pPr algn="ctr"/>
                      <a:r>
                        <a:rPr kumimoji="1" lang="en-US" altLang="ja-JP" sz="2800" dirty="0" smtClean="0"/>
                        <a:t>11%</a:t>
                      </a:r>
                      <a:endParaRPr kumimoji="1" lang="ja-JP" altLang="en-US" sz="2800" dirty="0"/>
                    </a:p>
                  </a:txBody>
                  <a:tcPr/>
                </a:tc>
              </a:tr>
            </a:tbl>
          </a:graphicData>
        </a:graphic>
      </p:graphicFrame>
    </p:spTree>
    <p:extLst>
      <p:ext uri="{BB962C8B-B14F-4D97-AF65-F5344CB8AC3E}">
        <p14:creationId xmlns:p14="http://schemas.microsoft.com/office/powerpoint/2010/main" val="2119143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mtClean="0"/>
              <a:t>16</a:t>
            </a:fld>
            <a:endParaRPr kumimoji="1" lang="ja-JP" altLang="en-US"/>
          </a:p>
        </p:txBody>
      </p:sp>
      <p:sp>
        <p:nvSpPr>
          <p:cNvPr id="7" name="コンテンツ プレースホルダー 6"/>
          <p:cNvSpPr>
            <a:spLocks noGrp="1"/>
          </p:cNvSpPr>
          <p:nvPr>
            <p:ph idx="1"/>
          </p:nvPr>
        </p:nvSpPr>
        <p:spPr>
          <a:xfrm>
            <a:off x="147053" y="1600200"/>
            <a:ext cx="8863263" cy="3711785"/>
          </a:xfrm>
          <a:prstGeom prst="rect">
            <a:avLst/>
          </a:prstGeom>
        </p:spPr>
        <p:txBody>
          <a:bodyPr wrap="square">
            <a:spAutoFit/>
          </a:bodyPr>
          <a:lstStyle/>
          <a:p>
            <a:r>
              <a:rPr lang="ja-JP" altLang="en-US" dirty="0"/>
              <a:t>重力波望遠鏡自身が持ちうる強いパワーの狭</a:t>
            </a:r>
            <a:r>
              <a:rPr lang="ja-JP" altLang="en-US" dirty="0" smtClean="0"/>
              <a:t>帯域</a:t>
            </a:r>
            <a:r>
              <a:rPr lang="ja-JP" altLang="en-US" dirty="0" smtClean="0"/>
              <a:t>雑音＝ライン</a:t>
            </a:r>
            <a:r>
              <a:rPr lang="ja-JP" altLang="en-US" dirty="0" smtClean="0"/>
              <a:t>は</a:t>
            </a:r>
            <a:r>
              <a:rPr lang="ja-JP" altLang="en-US" dirty="0"/>
              <a:t>、</a:t>
            </a:r>
            <a:r>
              <a:rPr lang="ja-JP" altLang="en-US" dirty="0">
                <a:solidFill>
                  <a:srgbClr val="FF0000"/>
                </a:solidFill>
              </a:rPr>
              <a:t>同帯域に中心周波数を持つバースト性信号の検出を困難にする</a:t>
            </a:r>
            <a:endParaRPr lang="en-US" altLang="ja-JP" dirty="0">
              <a:solidFill>
                <a:srgbClr val="FF0000"/>
              </a:solidFill>
            </a:endParaRPr>
          </a:p>
          <a:p>
            <a:endParaRPr lang="en-US" altLang="ja-JP" dirty="0"/>
          </a:p>
          <a:p>
            <a:r>
              <a:rPr lang="ja-JP" altLang="en-US" dirty="0"/>
              <a:t>データ解析の段階でラインとバースト性信号を切り分けることが望まれるが、</a:t>
            </a:r>
            <a:r>
              <a:rPr lang="ja-JP" altLang="en-US" dirty="0" smtClean="0"/>
              <a:t>従来</a:t>
            </a:r>
            <a:r>
              <a:rPr lang="en-US" altLang="en-US" dirty="0" smtClean="0"/>
              <a:t>はバースト性信号に十分配慮した解析手法</a:t>
            </a:r>
            <a:r>
              <a:rPr lang="ja-JP" altLang="en-US" dirty="0" smtClean="0"/>
              <a:t>を用いていなかった</a:t>
            </a:r>
            <a:endParaRPr lang="en-US" altLang="ja-JP" dirty="0">
              <a:solidFill>
                <a:srgbClr val="FF0000"/>
              </a:solidFill>
            </a:endParaRPr>
          </a:p>
          <a:p>
            <a:endParaRPr lang="en-US" altLang="ja-JP" dirty="0"/>
          </a:p>
          <a:p>
            <a:r>
              <a:rPr lang="ja-JP" altLang="en-US" dirty="0"/>
              <a:t>バースト性信号への影響を抑えつつラインを除去する新たな</a:t>
            </a:r>
            <a:r>
              <a:rPr lang="ja-JP" altLang="en-US" dirty="0" smtClean="0"/>
              <a:t>方法</a:t>
            </a:r>
            <a:r>
              <a:rPr lang="en-US" altLang="en-US" dirty="0" err="1" smtClean="0"/>
              <a:t>として</a:t>
            </a:r>
            <a:r>
              <a:rPr lang="en-US" altLang="en-US" dirty="0" err="1" smtClean="0">
                <a:solidFill>
                  <a:srgbClr val="FF0000"/>
                </a:solidFill>
              </a:rPr>
              <a:t>MBLT</a:t>
            </a:r>
            <a:r>
              <a:rPr lang="ja-JP" altLang="en-US" dirty="0" smtClean="0">
                <a:solidFill>
                  <a:srgbClr val="FF0000"/>
                </a:solidFill>
              </a:rPr>
              <a:t>は期待できる</a:t>
            </a:r>
            <a:endParaRPr lang="en-US" altLang="ja-JP" dirty="0">
              <a:solidFill>
                <a:srgbClr val="FF0000"/>
              </a:solidFill>
            </a:endParaRPr>
          </a:p>
        </p:txBody>
      </p:sp>
    </p:spTree>
    <p:extLst>
      <p:ext uri="{BB962C8B-B14F-4D97-AF65-F5344CB8AC3E}">
        <p14:creationId xmlns:p14="http://schemas.microsoft.com/office/powerpoint/2010/main" val="3055865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2088" y="3252448"/>
            <a:ext cx="6064683" cy="646331"/>
          </a:xfrm>
          <a:prstGeom prst="rect">
            <a:avLst/>
          </a:prstGeom>
          <a:noFill/>
        </p:spPr>
        <p:txBody>
          <a:bodyPr wrap="square" rtlCol="0">
            <a:spAutoFit/>
          </a:bodyPr>
          <a:lstStyle/>
          <a:p>
            <a:pPr algn="ctr"/>
            <a:r>
              <a:rPr kumimoji="1" lang="ja-JP" altLang="en-US" sz="3600" dirty="0" smtClean="0">
                <a:solidFill>
                  <a:srgbClr val="3366FF"/>
                </a:solidFill>
              </a:rPr>
              <a:t>ご清聴ありがとうございました</a:t>
            </a:r>
            <a:endParaRPr kumimoji="1" lang="ja-JP" altLang="en-US" sz="3600" dirty="0">
              <a:solidFill>
                <a:srgbClr val="3366FF"/>
              </a:solidFill>
            </a:endParaRPr>
          </a:p>
        </p:txBody>
      </p:sp>
      <p:sp>
        <p:nvSpPr>
          <p:cNvPr id="3" name="スライド番号プレースホルダー 2"/>
          <p:cNvSpPr>
            <a:spLocks noGrp="1"/>
          </p:cNvSpPr>
          <p:nvPr>
            <p:ph type="sldNum" sz="quarter" idx="12"/>
          </p:nvPr>
        </p:nvSpPr>
        <p:spPr/>
        <p:txBody>
          <a:bodyPr/>
          <a:lstStyle/>
          <a:p>
            <a:fld id="{7C0C097A-C1D5-534C-9548-92DAEB5CBB9E}" type="slidenum">
              <a:rPr kumimoji="1" lang="ja-JP" altLang="en-US" smtClean="0"/>
              <a:t>17</a:t>
            </a:fld>
            <a:endParaRPr kumimoji="1" lang="ja-JP" altLang="en-US"/>
          </a:p>
        </p:txBody>
      </p:sp>
    </p:spTree>
    <p:extLst>
      <p:ext uri="{BB962C8B-B14F-4D97-AF65-F5344CB8AC3E}">
        <p14:creationId xmlns:p14="http://schemas.microsoft.com/office/powerpoint/2010/main" val="941856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18</a:t>
            </a:fld>
            <a:endParaRPr kumimoji="1" lang="ja-JP" altLang="en-US"/>
          </a:p>
        </p:txBody>
      </p:sp>
    </p:spTree>
    <p:extLst>
      <p:ext uri="{BB962C8B-B14F-4D97-AF65-F5344CB8AC3E}">
        <p14:creationId xmlns:p14="http://schemas.microsoft.com/office/powerpoint/2010/main" val="3459102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27613"/>
            <a:ext cx="9032231" cy="6232778"/>
          </a:xfrm>
        </p:spPr>
        <p:txBody>
          <a:bodyPr>
            <a:normAutofit/>
          </a:bodyPr>
          <a:lstStyle/>
          <a:p>
            <a:r>
              <a:rPr kumimoji="1" lang="en-US" altLang="ja-JP" sz="2800" dirty="0" smtClean="0"/>
              <a:t>LCGT</a:t>
            </a:r>
            <a:r>
              <a:rPr kumimoji="1" lang="ja-JP" altLang="en-US" sz="2800" dirty="0" smtClean="0"/>
              <a:t>型のノイズパワースペクトル密度で解析手法の比較</a:t>
            </a:r>
            <a:endParaRPr kumimoji="1" lang="ja-JP" altLang="en-US" sz="2800" dirty="0"/>
          </a:p>
        </p:txBody>
      </p:sp>
      <p:pic>
        <p:nvPicPr>
          <p:cNvPr id="2" name="図 1" descr="LCGT noi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7" y="1386363"/>
            <a:ext cx="6747806" cy="5075917"/>
          </a:xfrm>
          <a:prstGeom prst="rect">
            <a:avLst/>
          </a:prstGeom>
        </p:spPr>
      </p:pic>
      <p:pic>
        <p:nvPicPr>
          <p:cNvPr id="4" name="図 3" descr="LCGT ti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81" y="1386363"/>
            <a:ext cx="6430319" cy="4837093"/>
          </a:xfrm>
          <a:prstGeom prst="rect">
            <a:avLst/>
          </a:prstGeom>
        </p:spPr>
      </p:pic>
      <p:sp>
        <p:nvSpPr>
          <p:cNvPr id="6" name="スライド番号プレースホルダー 5"/>
          <p:cNvSpPr>
            <a:spLocks noGrp="1"/>
          </p:cNvSpPr>
          <p:nvPr>
            <p:ph type="sldNum" sz="quarter" idx="12"/>
          </p:nvPr>
        </p:nvSpPr>
        <p:spPr/>
        <p:txBody>
          <a:bodyPr/>
          <a:lstStyle/>
          <a:p>
            <a:fld id="{7C0C097A-C1D5-534C-9548-92DAEB5CBB9E}" type="slidenum">
              <a:rPr kumimoji="1" lang="ja-JP" altLang="en-US" smtClean="0"/>
              <a:t>19</a:t>
            </a:fld>
            <a:endParaRPr kumimoji="1" lang="ja-JP" altLang="en-US"/>
          </a:p>
        </p:txBody>
      </p:sp>
    </p:spTree>
    <p:extLst>
      <p:ext uri="{BB962C8B-B14F-4D97-AF65-F5344CB8AC3E}">
        <p14:creationId xmlns:p14="http://schemas.microsoft.com/office/powerpoint/2010/main" val="4146393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357" y="4807403"/>
            <a:ext cx="8944290" cy="1865946"/>
          </a:xfrm>
        </p:spPr>
        <p:txBody>
          <a:bodyPr>
            <a:normAutofit/>
          </a:bodyPr>
          <a:lstStyle/>
          <a:p>
            <a:r>
              <a:rPr lang="ja-JP" altLang="en-US" sz="3000" dirty="0" smtClean="0"/>
              <a:t>神岡鉱山の地下に建設する計画が進行中</a:t>
            </a:r>
            <a:endParaRPr lang="en-US" altLang="ja-JP" sz="3000" dirty="0" smtClean="0"/>
          </a:p>
          <a:p>
            <a:r>
              <a:rPr lang="ja-JP" altLang="en-US" sz="3000" dirty="0" smtClean="0"/>
              <a:t>片腕</a:t>
            </a:r>
            <a:r>
              <a:rPr lang="en-US" altLang="ja-JP" sz="3000" dirty="0" smtClean="0"/>
              <a:t>3km</a:t>
            </a:r>
            <a:r>
              <a:rPr lang="ja-JP" altLang="en-US" sz="3000" dirty="0" smtClean="0"/>
              <a:t>のレーザー干渉計</a:t>
            </a:r>
            <a:endParaRPr lang="en-US" altLang="ja-JP" sz="3000" dirty="0" smtClean="0"/>
          </a:p>
          <a:p>
            <a:r>
              <a:rPr lang="ja-JP" altLang="en-US" sz="3000" dirty="0" smtClean="0"/>
              <a:t>重力波の潮汐力による鏡の変位を捉える</a:t>
            </a:r>
            <a:endParaRPr lang="en-US" altLang="ja-JP" sz="3000" dirty="0"/>
          </a:p>
        </p:txBody>
      </p:sp>
      <p:sp>
        <p:nvSpPr>
          <p:cNvPr id="12" name="タイトル 3"/>
          <p:cNvSpPr>
            <a:spLocks noGrp="1"/>
          </p:cNvSpPr>
          <p:nvPr>
            <p:ph type="title"/>
          </p:nvPr>
        </p:nvSpPr>
        <p:spPr>
          <a:xfrm>
            <a:off x="126833" y="370366"/>
            <a:ext cx="8229600" cy="696601"/>
          </a:xfrm>
        </p:spPr>
        <p:txBody>
          <a:bodyPr>
            <a:noAutofit/>
          </a:bodyPr>
          <a:lstStyle/>
          <a:p>
            <a:r>
              <a:rPr lang="ja-JP" altLang="en-US" sz="3200" dirty="0" smtClean="0"/>
              <a:t>地上の重力波望遠鏡</a:t>
            </a:r>
            <a:r>
              <a:rPr lang="en-US" altLang="ja-JP" sz="3200" dirty="0" smtClean="0"/>
              <a:t> : LCGT</a:t>
            </a:r>
            <a:endParaRPr kumimoji="1" lang="ja-JP" altLang="en-US" sz="3200" dirty="0"/>
          </a:p>
        </p:txBody>
      </p:sp>
      <p:sp>
        <p:nvSpPr>
          <p:cNvPr id="15" name="スライド番号プレースホルダー 14"/>
          <p:cNvSpPr>
            <a:spLocks noGrp="1"/>
          </p:cNvSpPr>
          <p:nvPr>
            <p:ph type="sldNum" sz="quarter" idx="12"/>
          </p:nvPr>
        </p:nvSpPr>
        <p:spPr/>
        <p:txBody>
          <a:bodyPr/>
          <a:lstStyle/>
          <a:p>
            <a:fld id="{7C0C097A-C1D5-534C-9548-92DAEB5CBB9E}" type="slidenum">
              <a:rPr kumimoji="1" lang="ja-JP" altLang="en-US" sz="3200" smtClean="0"/>
              <a:t>2</a:t>
            </a:fld>
            <a:endParaRPr kumimoji="1" lang="ja-JP" altLang="en-US" sz="3200" dirty="0"/>
          </a:p>
        </p:txBody>
      </p:sp>
      <p:pic>
        <p:nvPicPr>
          <p:cNvPr id="17" name="図 16"/>
          <p:cNvPicPr>
            <a:picLocks noChangeAspect="1"/>
          </p:cNvPicPr>
          <p:nvPr/>
        </p:nvPicPr>
        <p:blipFill>
          <a:blip r:embed="rId2"/>
          <a:stretch>
            <a:fillRect/>
          </a:stretch>
        </p:blipFill>
        <p:spPr>
          <a:xfrm>
            <a:off x="209374" y="1347625"/>
            <a:ext cx="4403932" cy="3266250"/>
          </a:xfrm>
          <a:prstGeom prst="rect">
            <a:avLst/>
          </a:prstGeom>
        </p:spPr>
      </p:pic>
      <p:sp>
        <p:nvSpPr>
          <p:cNvPr id="26" name="テキスト ボックス 25"/>
          <p:cNvSpPr txBox="1"/>
          <p:nvPr/>
        </p:nvSpPr>
        <p:spPr>
          <a:xfrm>
            <a:off x="3161929" y="4028908"/>
            <a:ext cx="920070" cy="369332"/>
          </a:xfrm>
          <a:prstGeom prst="rect">
            <a:avLst/>
          </a:prstGeom>
          <a:noFill/>
        </p:spPr>
        <p:txBody>
          <a:bodyPr wrap="square" rtlCol="0">
            <a:spAutoFit/>
          </a:bodyPr>
          <a:lstStyle/>
          <a:p>
            <a:r>
              <a:rPr kumimoji="1" lang="en-US" altLang="ja-JP" dirty="0" smtClean="0">
                <a:solidFill>
                  <a:schemeClr val="bg1"/>
                </a:solidFill>
              </a:rPr>
              <a:t>LCGT</a:t>
            </a:r>
            <a:endParaRPr kumimoji="1" lang="ja-JP" altLang="en-US" dirty="0">
              <a:solidFill>
                <a:schemeClr val="bg1"/>
              </a:solidFill>
            </a:endParaRPr>
          </a:p>
        </p:txBody>
      </p:sp>
      <p:grpSp>
        <p:nvGrpSpPr>
          <p:cNvPr id="27" name="図形グループ 26"/>
          <p:cNvGrpSpPr/>
          <p:nvPr/>
        </p:nvGrpSpPr>
        <p:grpSpPr>
          <a:xfrm>
            <a:off x="4811333" y="795123"/>
            <a:ext cx="4021915" cy="3818561"/>
            <a:chOff x="365265" y="1914262"/>
            <a:chExt cx="3818477" cy="4267859"/>
          </a:xfrm>
        </p:grpSpPr>
        <p:grpSp>
          <p:nvGrpSpPr>
            <p:cNvPr id="28" name="図形グループ 27"/>
            <p:cNvGrpSpPr/>
            <p:nvPr/>
          </p:nvGrpSpPr>
          <p:grpSpPr>
            <a:xfrm>
              <a:off x="365265" y="2875489"/>
              <a:ext cx="3818477" cy="3306632"/>
              <a:chOff x="419885" y="1892329"/>
              <a:chExt cx="3818477" cy="3306632"/>
            </a:xfrm>
          </p:grpSpPr>
          <p:grpSp>
            <p:nvGrpSpPr>
              <p:cNvPr id="75" name="図形グループ 74"/>
              <p:cNvGrpSpPr/>
              <p:nvPr/>
            </p:nvGrpSpPr>
            <p:grpSpPr>
              <a:xfrm>
                <a:off x="419885" y="1892329"/>
                <a:ext cx="3818477" cy="3306632"/>
                <a:chOff x="1440084" y="2819400"/>
                <a:chExt cx="4920358" cy="3613879"/>
              </a:xfrm>
            </p:grpSpPr>
            <p:sp>
              <p:nvSpPr>
                <p:cNvPr id="78" name="Rectangle 48"/>
                <p:cNvSpPr>
                  <a:spLocks noChangeArrowheads="1"/>
                </p:cNvSpPr>
                <p:nvPr/>
              </p:nvSpPr>
              <p:spPr bwMode="auto">
                <a:xfrm rot="2627356">
                  <a:off x="3854450" y="2986088"/>
                  <a:ext cx="1349375" cy="809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79" name="Line 51"/>
                <p:cNvSpPr>
                  <a:spLocks noChangeShapeType="1"/>
                </p:cNvSpPr>
                <p:nvPr/>
              </p:nvSpPr>
              <p:spPr bwMode="auto">
                <a:xfrm>
                  <a:off x="4652963" y="4827588"/>
                  <a:ext cx="393700" cy="14605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0" name="Line 52"/>
                <p:cNvSpPr>
                  <a:spLocks noChangeShapeType="1"/>
                </p:cNvSpPr>
                <p:nvPr/>
              </p:nvSpPr>
              <p:spPr bwMode="auto">
                <a:xfrm flipV="1">
                  <a:off x="4595813" y="3763963"/>
                  <a:ext cx="754062" cy="76041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1" name="Freeform 53"/>
                <p:cNvSpPr>
                  <a:spLocks/>
                </p:cNvSpPr>
                <p:nvPr/>
              </p:nvSpPr>
              <p:spPr bwMode="auto">
                <a:xfrm>
                  <a:off x="4367213" y="4383088"/>
                  <a:ext cx="330200" cy="638175"/>
                </a:xfrm>
                <a:custGeom>
                  <a:avLst/>
                  <a:gdLst>
                    <a:gd name="T0" fmla="*/ 0 w 208"/>
                    <a:gd name="T1" fmla="*/ 18 h 402"/>
                    <a:gd name="T2" fmla="*/ 139 w 208"/>
                    <a:gd name="T3" fmla="*/ 0 h 402"/>
                    <a:gd name="T4" fmla="*/ 208 w 208"/>
                    <a:gd name="T5" fmla="*/ 185 h 402"/>
                    <a:gd name="T6" fmla="*/ 193 w 208"/>
                    <a:gd name="T7" fmla="*/ 383 h 402"/>
                    <a:gd name="T8" fmla="*/ 52 w 208"/>
                    <a:gd name="T9" fmla="*/ 402 h 402"/>
                    <a:gd name="T10" fmla="*/ 0 w 208"/>
                    <a:gd name="T11" fmla="*/ 18 h 402"/>
                  </a:gdLst>
                  <a:ahLst/>
                  <a:cxnLst>
                    <a:cxn ang="0">
                      <a:pos x="T0" y="T1"/>
                    </a:cxn>
                    <a:cxn ang="0">
                      <a:pos x="T2" y="T3"/>
                    </a:cxn>
                    <a:cxn ang="0">
                      <a:pos x="T4" y="T5"/>
                    </a:cxn>
                    <a:cxn ang="0">
                      <a:pos x="T6" y="T7"/>
                    </a:cxn>
                    <a:cxn ang="0">
                      <a:pos x="T8" y="T9"/>
                    </a:cxn>
                    <a:cxn ang="0">
                      <a:pos x="T10" y="T11"/>
                    </a:cxn>
                  </a:cxnLst>
                  <a:rect l="0" t="0" r="r" b="b"/>
                  <a:pathLst>
                    <a:path w="208" h="402">
                      <a:moveTo>
                        <a:pt x="0" y="18"/>
                      </a:moveTo>
                      <a:lnTo>
                        <a:pt x="139" y="0"/>
                      </a:lnTo>
                      <a:lnTo>
                        <a:pt x="208" y="185"/>
                      </a:lnTo>
                      <a:lnTo>
                        <a:pt x="193" y="383"/>
                      </a:lnTo>
                      <a:lnTo>
                        <a:pt x="52" y="402"/>
                      </a:lnTo>
                      <a:lnTo>
                        <a:pt x="0" y="18"/>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2" name="Group 54"/>
                <p:cNvGrpSpPr>
                  <a:grpSpLocks/>
                </p:cNvGrpSpPr>
                <p:nvPr/>
              </p:nvGrpSpPr>
              <p:grpSpPr bwMode="auto">
                <a:xfrm>
                  <a:off x="4330700" y="4371975"/>
                  <a:ext cx="366713" cy="655638"/>
                  <a:chOff x="948" y="3133"/>
                  <a:chExt cx="231" cy="413"/>
                </a:xfrm>
              </p:grpSpPr>
              <p:grpSp>
                <p:nvGrpSpPr>
                  <p:cNvPr id="136" name="Group 55"/>
                  <p:cNvGrpSpPr>
                    <a:grpSpLocks/>
                  </p:cNvGrpSpPr>
                  <p:nvPr/>
                </p:nvGrpSpPr>
                <p:grpSpPr bwMode="auto">
                  <a:xfrm rot="15730898">
                    <a:off x="962" y="3305"/>
                    <a:ext cx="389" cy="45"/>
                    <a:chOff x="612" y="3237"/>
                    <a:chExt cx="908" cy="454"/>
                  </a:xfrm>
                </p:grpSpPr>
                <p:sp>
                  <p:nvSpPr>
                    <p:cNvPr id="140" name="Arc 56"/>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41" name="Arc 57"/>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37" name="Oval 58"/>
                  <p:cNvSpPr>
                    <a:spLocks noChangeArrowheads="1"/>
                  </p:cNvSpPr>
                  <p:nvPr/>
                </p:nvSpPr>
                <p:spPr bwMode="auto">
                  <a:xfrm rot="15730898">
                    <a:off x="798" y="3307"/>
                    <a:ext cx="389" cy="90"/>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8" name="Line 59"/>
                  <p:cNvSpPr>
                    <a:spLocks noChangeShapeType="1"/>
                  </p:cNvSpPr>
                  <p:nvPr/>
                </p:nvSpPr>
                <p:spPr bwMode="auto">
                  <a:xfrm flipV="1">
                    <a:off x="970" y="3139"/>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9" name="Line 60"/>
                  <p:cNvSpPr>
                    <a:spLocks noChangeShapeType="1"/>
                  </p:cNvSpPr>
                  <p:nvPr/>
                </p:nvSpPr>
                <p:spPr bwMode="auto">
                  <a:xfrm flipV="1">
                    <a:off x="1021" y="3525"/>
                    <a:ext cx="140" cy="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83" name="Line 61"/>
                <p:cNvSpPr>
                  <a:spLocks noChangeShapeType="1"/>
                </p:cNvSpPr>
                <p:nvPr/>
              </p:nvSpPr>
              <p:spPr bwMode="auto">
                <a:xfrm flipV="1">
                  <a:off x="4500563" y="3913188"/>
                  <a:ext cx="0" cy="5254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4" name="Line 62"/>
                <p:cNvSpPr>
                  <a:spLocks noChangeShapeType="1"/>
                </p:cNvSpPr>
                <p:nvPr/>
              </p:nvSpPr>
              <p:spPr bwMode="auto">
                <a:xfrm flipV="1">
                  <a:off x="3798888" y="4737100"/>
                  <a:ext cx="593725" cy="59848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85" name="Group 63"/>
                <p:cNvGrpSpPr>
                  <a:grpSpLocks/>
                </p:cNvGrpSpPr>
                <p:nvPr/>
              </p:nvGrpSpPr>
              <p:grpSpPr bwMode="auto">
                <a:xfrm>
                  <a:off x="3255963" y="5259388"/>
                  <a:ext cx="765175" cy="688975"/>
                  <a:chOff x="1737" y="3415"/>
                  <a:chExt cx="482" cy="434"/>
                </a:xfrm>
              </p:grpSpPr>
              <p:sp>
                <p:nvSpPr>
                  <p:cNvPr id="133" name="AutoShape 64"/>
                  <p:cNvSpPr>
                    <a:spLocks noChangeArrowheads="1"/>
                  </p:cNvSpPr>
                  <p:nvPr/>
                </p:nvSpPr>
                <p:spPr bwMode="auto">
                  <a:xfrm rot="5400000">
                    <a:off x="1709" y="3670"/>
                    <a:ext cx="207" cy="151"/>
                  </a:xfrm>
                  <a:prstGeom prst="parallelogram">
                    <a:avLst>
                      <a:gd name="adj" fmla="val 32450"/>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4" name="AutoShape 65"/>
                  <p:cNvSpPr>
                    <a:spLocks noChangeArrowheads="1"/>
                  </p:cNvSpPr>
                  <p:nvPr/>
                </p:nvSpPr>
                <p:spPr bwMode="auto">
                  <a:xfrm rot="-2618951">
                    <a:off x="1790" y="3601"/>
                    <a:ext cx="429" cy="114"/>
                  </a:xfrm>
                  <a:prstGeom prst="parallelogram">
                    <a:avLst>
                      <a:gd name="adj" fmla="val 96013"/>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5" name="AutoShape 66"/>
                  <p:cNvSpPr>
                    <a:spLocks noChangeArrowheads="1"/>
                  </p:cNvSpPr>
                  <p:nvPr/>
                </p:nvSpPr>
                <p:spPr bwMode="auto">
                  <a:xfrm rot="11833878">
                    <a:off x="1773" y="3415"/>
                    <a:ext cx="313" cy="281"/>
                  </a:xfrm>
                  <a:prstGeom prst="parallelogram">
                    <a:avLst>
                      <a:gd name="adj" fmla="val 55034"/>
                    </a:avLst>
                  </a:prstGeom>
                  <a:solidFill>
                    <a:srgbClr val="66CCFF"/>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86" name="AutoShape 67"/>
                <p:cNvSpPr>
                  <a:spLocks noChangeArrowheads="1"/>
                </p:cNvSpPr>
                <p:nvPr/>
              </p:nvSpPr>
              <p:spPr bwMode="auto">
                <a:xfrm rot="1179822">
                  <a:off x="4302125" y="3778250"/>
                  <a:ext cx="414338" cy="227013"/>
                </a:xfrm>
                <a:prstGeom prst="parallelogram">
                  <a:avLst>
                    <a:gd name="adj" fmla="val 49651"/>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87" name="Line 68"/>
                <p:cNvSpPr>
                  <a:spLocks noChangeShapeType="1"/>
                </p:cNvSpPr>
                <p:nvPr/>
              </p:nvSpPr>
              <p:spPr bwMode="auto">
                <a:xfrm>
                  <a:off x="2911475" y="4186238"/>
                  <a:ext cx="1484313" cy="55086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88" name="Text Box 69"/>
                <p:cNvSpPr txBox="1">
                  <a:spLocks noChangeArrowheads="1"/>
                </p:cNvSpPr>
                <p:nvPr/>
              </p:nvSpPr>
              <p:spPr bwMode="auto">
                <a:xfrm>
                  <a:off x="2102576" y="5944539"/>
                  <a:ext cx="208430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smtClean="0">
                      <a:latin typeface="Times New Roman" charset="0"/>
                    </a:rPr>
                    <a:t>レーザー光源</a:t>
                  </a:r>
                  <a:endParaRPr lang="ja-JP" altLang="en-US" sz="2000" b="1" dirty="0">
                    <a:latin typeface="Times New Roman" charset="0"/>
                  </a:endParaRPr>
                </a:p>
              </p:txBody>
            </p:sp>
            <p:sp>
              <p:nvSpPr>
                <p:cNvPr id="89" name="Text Box 70"/>
                <p:cNvSpPr txBox="1">
                  <a:spLocks noChangeArrowheads="1"/>
                </p:cNvSpPr>
                <p:nvPr/>
              </p:nvSpPr>
              <p:spPr bwMode="auto">
                <a:xfrm>
                  <a:off x="4947568" y="4325129"/>
                  <a:ext cx="1412874"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干渉光</a:t>
                  </a:r>
                </a:p>
              </p:txBody>
            </p:sp>
            <p:sp>
              <p:nvSpPr>
                <p:cNvPr id="90" name="Text Box 73"/>
                <p:cNvSpPr txBox="1">
                  <a:spLocks noChangeArrowheads="1"/>
                </p:cNvSpPr>
                <p:nvPr/>
              </p:nvSpPr>
              <p:spPr bwMode="auto">
                <a:xfrm>
                  <a:off x="1440084" y="3474091"/>
                  <a:ext cx="1412873" cy="4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nvGrpSpPr>
                <p:cNvPr id="91" name="Group 74"/>
                <p:cNvGrpSpPr>
                  <a:grpSpLocks/>
                </p:cNvGrpSpPr>
                <p:nvPr/>
              </p:nvGrpSpPr>
              <p:grpSpPr bwMode="auto">
                <a:xfrm>
                  <a:off x="2436813" y="3165475"/>
                  <a:ext cx="873125" cy="1287463"/>
                  <a:chOff x="1630" y="2027"/>
                  <a:chExt cx="550" cy="811"/>
                </a:xfrm>
              </p:grpSpPr>
              <p:grpSp>
                <p:nvGrpSpPr>
                  <p:cNvPr id="120" name="Group 75"/>
                  <p:cNvGrpSpPr>
                    <a:grpSpLocks/>
                  </p:cNvGrpSpPr>
                  <p:nvPr/>
                </p:nvGrpSpPr>
                <p:grpSpPr bwMode="auto">
                  <a:xfrm>
                    <a:off x="1630" y="2027"/>
                    <a:ext cx="280" cy="811"/>
                    <a:chOff x="1630" y="2027"/>
                    <a:chExt cx="280" cy="811"/>
                  </a:xfrm>
                </p:grpSpPr>
                <p:grpSp>
                  <p:nvGrpSpPr>
                    <p:cNvPr id="122" name="Group 76"/>
                    <p:cNvGrpSpPr>
                      <a:grpSpLocks/>
                    </p:cNvGrpSpPr>
                    <p:nvPr/>
                  </p:nvGrpSpPr>
                  <p:grpSpPr bwMode="auto">
                    <a:xfrm>
                      <a:off x="1630" y="2370"/>
                      <a:ext cx="280" cy="468"/>
                      <a:chOff x="1620" y="2135"/>
                      <a:chExt cx="280" cy="468"/>
                    </a:xfrm>
                  </p:grpSpPr>
                  <p:sp>
                    <p:nvSpPr>
                      <p:cNvPr id="125" name="Freeform 77"/>
                      <p:cNvSpPr>
                        <a:spLocks/>
                      </p:cNvSpPr>
                      <p:nvPr/>
                    </p:nvSpPr>
                    <p:spPr bwMode="auto">
                      <a:xfrm>
                        <a:off x="1620" y="2162"/>
                        <a:ext cx="255" cy="427"/>
                      </a:xfrm>
                      <a:custGeom>
                        <a:avLst/>
                        <a:gdLst>
                          <a:gd name="T0" fmla="*/ 147 w 255"/>
                          <a:gd name="T1" fmla="*/ 0 h 427"/>
                          <a:gd name="T2" fmla="*/ 255 w 255"/>
                          <a:gd name="T3" fmla="*/ 37 h 427"/>
                          <a:gd name="T4" fmla="*/ 125 w 255"/>
                          <a:gd name="T5" fmla="*/ 427 h 427"/>
                          <a:gd name="T6" fmla="*/ 0 w 255"/>
                          <a:gd name="T7" fmla="*/ 382 h 427"/>
                          <a:gd name="T8" fmla="*/ 6 w 255"/>
                          <a:gd name="T9" fmla="*/ 162 h 427"/>
                          <a:gd name="T10" fmla="*/ 147 w 255"/>
                          <a:gd name="T11" fmla="*/ 0 h 427"/>
                        </a:gdLst>
                        <a:ahLst/>
                        <a:cxnLst>
                          <a:cxn ang="0">
                            <a:pos x="T0" y="T1"/>
                          </a:cxn>
                          <a:cxn ang="0">
                            <a:pos x="T2" y="T3"/>
                          </a:cxn>
                          <a:cxn ang="0">
                            <a:pos x="T4" y="T5"/>
                          </a:cxn>
                          <a:cxn ang="0">
                            <a:pos x="T6" y="T7"/>
                          </a:cxn>
                          <a:cxn ang="0">
                            <a:pos x="T8" y="T9"/>
                          </a:cxn>
                          <a:cxn ang="0">
                            <a:pos x="T10" y="T11"/>
                          </a:cxn>
                        </a:cxnLst>
                        <a:rect l="0" t="0" r="r" b="b"/>
                        <a:pathLst>
                          <a:path w="255" h="427">
                            <a:moveTo>
                              <a:pt x="147" y="0"/>
                            </a:moveTo>
                            <a:lnTo>
                              <a:pt x="255" y="37"/>
                            </a:lnTo>
                            <a:lnTo>
                              <a:pt x="125" y="427"/>
                            </a:lnTo>
                            <a:lnTo>
                              <a:pt x="0" y="382"/>
                            </a:lnTo>
                            <a:lnTo>
                              <a:pt x="6" y="162"/>
                            </a:lnTo>
                            <a:lnTo>
                              <a:pt x="14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26" name="Group 78"/>
                      <p:cNvGrpSpPr>
                        <a:grpSpLocks/>
                      </p:cNvGrpSpPr>
                      <p:nvPr/>
                    </p:nvGrpSpPr>
                    <p:grpSpPr bwMode="auto">
                      <a:xfrm>
                        <a:off x="1622" y="2135"/>
                        <a:ext cx="278" cy="468"/>
                        <a:chOff x="1009" y="1650"/>
                        <a:chExt cx="278" cy="468"/>
                      </a:xfrm>
                    </p:grpSpPr>
                    <p:grpSp>
                      <p:nvGrpSpPr>
                        <p:cNvPr id="127" name="Group 79"/>
                        <p:cNvGrpSpPr>
                          <a:grpSpLocks/>
                        </p:cNvGrpSpPr>
                        <p:nvPr/>
                      </p:nvGrpSpPr>
                      <p:grpSpPr bwMode="auto">
                        <a:xfrm rot="6654216">
                          <a:off x="845" y="1814"/>
                          <a:ext cx="412" cy="83"/>
                          <a:chOff x="612" y="3237"/>
                          <a:chExt cx="908" cy="454"/>
                        </a:xfrm>
                      </p:grpSpPr>
                      <p:sp>
                        <p:nvSpPr>
                          <p:cNvPr id="131" name="Arc 80"/>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32" name="Arc 81"/>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8" name="Oval 82"/>
                        <p:cNvSpPr>
                          <a:spLocks noChangeArrowheads="1"/>
                        </p:cNvSpPr>
                        <p:nvPr/>
                      </p:nvSpPr>
                      <p:spPr bwMode="auto">
                        <a:xfrm rot="6527689">
                          <a:off x="999" y="1829"/>
                          <a:ext cx="412" cy="165"/>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29" name="Line 83"/>
                        <p:cNvSpPr>
                          <a:spLocks noChangeShapeType="1"/>
                        </p:cNvSpPr>
                        <p:nvPr/>
                      </p:nvSpPr>
                      <p:spPr bwMode="auto">
                        <a:xfrm>
                          <a:off x="1155" y="1675"/>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30" name="Line 84"/>
                        <p:cNvSpPr>
                          <a:spLocks noChangeShapeType="1"/>
                        </p:cNvSpPr>
                        <p:nvPr/>
                      </p:nvSpPr>
                      <p:spPr bwMode="auto">
                        <a:xfrm>
                          <a:off x="1015" y="2064"/>
                          <a:ext cx="119" cy="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sp>
                  <p:nvSpPr>
                    <p:cNvPr id="123" name="Line 85"/>
                    <p:cNvSpPr>
                      <a:spLocks noChangeShapeType="1"/>
                    </p:cNvSpPr>
                    <p:nvPr/>
                  </p:nvSpPr>
                  <p:spPr bwMode="auto">
                    <a:xfrm flipV="1">
                      <a:off x="1776" y="2109"/>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24" name="AutoShape 86"/>
                    <p:cNvSpPr>
                      <a:spLocks noChangeArrowheads="1"/>
                    </p:cNvSpPr>
                    <p:nvPr/>
                  </p:nvSpPr>
                  <p:spPr bwMode="auto">
                    <a:xfrm rot="1179822">
                      <a:off x="1648" y="2027"/>
                      <a:ext cx="261" cy="143"/>
                    </a:xfrm>
                    <a:prstGeom prst="parallelogram">
                      <a:avLst>
                        <a:gd name="adj" fmla="val 49652"/>
                      </a:avLst>
                    </a:prstGeom>
                    <a:solidFill>
                      <a:srgbClr val="B3BBC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21" name="Line 87"/>
                  <p:cNvSpPr>
                    <a:spLocks noChangeShapeType="1"/>
                  </p:cNvSpPr>
                  <p:nvPr/>
                </p:nvSpPr>
                <p:spPr bwMode="auto">
                  <a:xfrm>
                    <a:off x="1835" y="2637"/>
                    <a:ext cx="345" cy="12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2" name="Group 88"/>
                <p:cNvGrpSpPr>
                  <a:grpSpLocks/>
                </p:cNvGrpSpPr>
                <p:nvPr/>
              </p:nvGrpSpPr>
              <p:grpSpPr bwMode="auto">
                <a:xfrm>
                  <a:off x="4957763" y="2819400"/>
                  <a:ext cx="717550" cy="1339850"/>
                  <a:chOff x="3151" y="1749"/>
                  <a:chExt cx="452" cy="844"/>
                </a:xfrm>
              </p:grpSpPr>
              <p:grpSp>
                <p:nvGrpSpPr>
                  <p:cNvPr id="108" name="Group 89"/>
                  <p:cNvGrpSpPr>
                    <a:grpSpLocks/>
                  </p:cNvGrpSpPr>
                  <p:nvPr/>
                </p:nvGrpSpPr>
                <p:grpSpPr bwMode="auto">
                  <a:xfrm>
                    <a:off x="3228" y="1749"/>
                    <a:ext cx="375" cy="820"/>
                    <a:chOff x="3228" y="1749"/>
                    <a:chExt cx="375" cy="820"/>
                  </a:xfrm>
                </p:grpSpPr>
                <p:sp>
                  <p:nvSpPr>
                    <p:cNvPr id="110" name="Freeform 90"/>
                    <p:cNvSpPr>
                      <a:spLocks/>
                    </p:cNvSpPr>
                    <p:nvPr/>
                  </p:nvSpPr>
                  <p:spPr bwMode="auto">
                    <a:xfrm>
                      <a:off x="3261" y="2145"/>
                      <a:ext cx="342" cy="355"/>
                    </a:xfrm>
                    <a:custGeom>
                      <a:avLst/>
                      <a:gdLst>
                        <a:gd name="T0" fmla="*/ 0 w 342"/>
                        <a:gd name="T1" fmla="*/ 72 h 355"/>
                        <a:gd name="T2" fmla="*/ 73 w 342"/>
                        <a:gd name="T3" fmla="*/ 0 h 355"/>
                        <a:gd name="T4" fmla="*/ 312 w 342"/>
                        <a:gd name="T5" fmla="*/ 45 h 355"/>
                        <a:gd name="T6" fmla="*/ 342 w 342"/>
                        <a:gd name="T7" fmla="*/ 289 h 355"/>
                        <a:gd name="T8" fmla="*/ 268 w 342"/>
                        <a:gd name="T9" fmla="*/ 355 h 355"/>
                        <a:gd name="T10" fmla="*/ 0 w 342"/>
                        <a:gd name="T11" fmla="*/ 72 h 355"/>
                      </a:gdLst>
                      <a:ahLst/>
                      <a:cxnLst>
                        <a:cxn ang="0">
                          <a:pos x="T0" y="T1"/>
                        </a:cxn>
                        <a:cxn ang="0">
                          <a:pos x="T2" y="T3"/>
                        </a:cxn>
                        <a:cxn ang="0">
                          <a:pos x="T4" y="T5"/>
                        </a:cxn>
                        <a:cxn ang="0">
                          <a:pos x="T6" y="T7"/>
                        </a:cxn>
                        <a:cxn ang="0">
                          <a:pos x="T8" y="T9"/>
                        </a:cxn>
                        <a:cxn ang="0">
                          <a:pos x="T10" y="T11"/>
                        </a:cxn>
                      </a:cxnLst>
                      <a:rect l="0" t="0" r="r" b="b"/>
                      <a:pathLst>
                        <a:path w="342" h="355">
                          <a:moveTo>
                            <a:pt x="0" y="72"/>
                          </a:moveTo>
                          <a:lnTo>
                            <a:pt x="73" y="0"/>
                          </a:lnTo>
                          <a:lnTo>
                            <a:pt x="312" y="45"/>
                          </a:lnTo>
                          <a:lnTo>
                            <a:pt x="342" y="289"/>
                          </a:lnTo>
                          <a:lnTo>
                            <a:pt x="268" y="355"/>
                          </a:lnTo>
                          <a:lnTo>
                            <a:pt x="0" y="72"/>
                          </a:lnTo>
                          <a:close/>
                        </a:path>
                      </a:pathLst>
                    </a:custGeom>
                    <a:solidFill>
                      <a:srgbClr val="66CCFF"/>
                    </a:solidFill>
                    <a:ln w="1905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111" name="Group 91"/>
                    <p:cNvGrpSpPr>
                      <a:grpSpLocks/>
                    </p:cNvGrpSpPr>
                    <p:nvPr/>
                  </p:nvGrpSpPr>
                  <p:grpSpPr bwMode="auto">
                    <a:xfrm rot="-212101">
                      <a:off x="3228" y="2052"/>
                      <a:ext cx="370" cy="517"/>
                      <a:chOff x="3389" y="1057"/>
                      <a:chExt cx="370" cy="517"/>
                    </a:xfrm>
                  </p:grpSpPr>
                  <p:grpSp>
                    <p:nvGrpSpPr>
                      <p:cNvPr id="116" name="Group 92"/>
                      <p:cNvGrpSpPr>
                        <a:grpSpLocks/>
                      </p:cNvGrpSpPr>
                      <p:nvPr/>
                    </p:nvGrpSpPr>
                    <p:grpSpPr bwMode="auto">
                      <a:xfrm rot="13774436">
                        <a:off x="3486" y="1179"/>
                        <a:ext cx="395" cy="151"/>
                        <a:chOff x="612" y="3237"/>
                        <a:chExt cx="908" cy="454"/>
                      </a:xfrm>
                    </p:grpSpPr>
                    <p:sp>
                      <p:nvSpPr>
                        <p:cNvPr id="118" name="Arc 93"/>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19" name="Arc 94"/>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7" name="Oval 95"/>
                      <p:cNvSpPr>
                        <a:spLocks noChangeArrowheads="1"/>
                      </p:cNvSpPr>
                      <p:nvPr/>
                    </p:nvSpPr>
                    <p:spPr bwMode="auto">
                      <a:xfrm rot="13774436">
                        <a:off x="3342" y="1226"/>
                        <a:ext cx="395" cy="301"/>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12" name="Line 96"/>
                    <p:cNvSpPr>
                      <a:spLocks noChangeShapeType="1"/>
                    </p:cNvSpPr>
                    <p:nvPr/>
                  </p:nvSpPr>
                  <p:spPr bwMode="auto">
                    <a:xfrm flipV="1">
                      <a:off x="3243" y="2148"/>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3" name="Line 97"/>
                    <p:cNvSpPr>
                      <a:spLocks noChangeShapeType="1"/>
                    </p:cNvSpPr>
                    <p:nvPr/>
                  </p:nvSpPr>
                  <p:spPr bwMode="auto">
                    <a:xfrm flipV="1">
                      <a:off x="3517" y="2435"/>
                      <a:ext cx="86" cy="8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4" name="Line 98"/>
                    <p:cNvSpPr>
                      <a:spLocks noChangeShapeType="1"/>
                    </p:cNvSpPr>
                    <p:nvPr/>
                  </p:nvSpPr>
                  <p:spPr bwMode="auto">
                    <a:xfrm flipV="1">
                      <a:off x="3401" y="1830"/>
                      <a:ext cx="0"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15" name="AutoShape 99"/>
                    <p:cNvSpPr>
                      <a:spLocks noChangeArrowheads="1"/>
                    </p:cNvSpPr>
                    <p:nvPr/>
                  </p:nvSpPr>
                  <p:spPr bwMode="auto">
                    <a:xfrm rot="1179822">
                      <a:off x="3270" y="1749"/>
                      <a:ext cx="261" cy="143"/>
                    </a:xfrm>
                    <a:prstGeom prst="parallelogram">
                      <a:avLst>
                        <a:gd name="adj" fmla="val 49652"/>
                      </a:avLst>
                    </a:prstGeom>
                    <a:solidFill>
                      <a:schemeClr val="accent5">
                        <a:lumMod val="60000"/>
                        <a:lumOff val="40000"/>
                      </a:schemeClr>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9" name="Line 100"/>
                  <p:cNvSpPr>
                    <a:spLocks noChangeShapeType="1"/>
                  </p:cNvSpPr>
                  <p:nvPr/>
                </p:nvSpPr>
                <p:spPr bwMode="auto">
                  <a:xfrm flipV="1">
                    <a:off x="3151" y="2374"/>
                    <a:ext cx="217" cy="219"/>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3" name="Oval 101"/>
                <p:cNvSpPr>
                  <a:spLocks noChangeArrowheads="1"/>
                </p:cNvSpPr>
                <p:nvPr/>
              </p:nvSpPr>
              <p:spPr bwMode="auto">
                <a:xfrm rot="1512623">
                  <a:off x="5603875" y="4945063"/>
                  <a:ext cx="215900" cy="544512"/>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nvGrpSpPr>
                <p:cNvPr id="94" name="Group 102"/>
                <p:cNvGrpSpPr>
                  <a:grpSpLocks/>
                </p:cNvGrpSpPr>
                <p:nvPr/>
              </p:nvGrpSpPr>
              <p:grpSpPr bwMode="auto">
                <a:xfrm>
                  <a:off x="5353050" y="4418013"/>
                  <a:ext cx="719138" cy="1619250"/>
                  <a:chOff x="3901" y="2954"/>
                  <a:chExt cx="453" cy="1020"/>
                </a:xfrm>
              </p:grpSpPr>
              <p:sp>
                <p:nvSpPr>
                  <p:cNvPr id="105" name="Freeform 103"/>
                  <p:cNvSpPr>
                    <a:spLocks/>
                  </p:cNvSpPr>
                  <p:nvPr/>
                </p:nvSpPr>
                <p:spPr bwMode="auto">
                  <a:xfrm>
                    <a:off x="3901" y="2954"/>
                    <a:ext cx="453" cy="1020"/>
                  </a:xfrm>
                  <a:custGeom>
                    <a:avLst/>
                    <a:gdLst>
                      <a:gd name="T0" fmla="*/ 0 w 227"/>
                      <a:gd name="T1" fmla="*/ 510 h 510"/>
                      <a:gd name="T2" fmla="*/ 227 w 227"/>
                      <a:gd name="T3" fmla="*/ 283 h 510"/>
                      <a:gd name="T4" fmla="*/ 227 w 227"/>
                      <a:gd name="T5" fmla="*/ 0 h 510"/>
                      <a:gd name="T6" fmla="*/ 0 w 227"/>
                      <a:gd name="T7" fmla="*/ 227 h 510"/>
                      <a:gd name="T8" fmla="*/ 0 w 227"/>
                      <a:gd name="T9" fmla="*/ 510 h 510"/>
                    </a:gdLst>
                    <a:ahLst/>
                    <a:cxnLst>
                      <a:cxn ang="0">
                        <a:pos x="T0" y="T1"/>
                      </a:cxn>
                      <a:cxn ang="0">
                        <a:pos x="T2" y="T3"/>
                      </a:cxn>
                      <a:cxn ang="0">
                        <a:pos x="T4" y="T5"/>
                      </a:cxn>
                      <a:cxn ang="0">
                        <a:pos x="T6" y="T7"/>
                      </a:cxn>
                      <a:cxn ang="0">
                        <a:pos x="T8" y="T9"/>
                      </a:cxn>
                    </a:cxnLst>
                    <a:rect l="0" t="0" r="r" b="b"/>
                    <a:pathLst>
                      <a:path w="227" h="510">
                        <a:moveTo>
                          <a:pt x="0" y="510"/>
                        </a:moveTo>
                        <a:lnTo>
                          <a:pt x="227" y="283"/>
                        </a:lnTo>
                        <a:lnTo>
                          <a:pt x="227" y="0"/>
                        </a:lnTo>
                        <a:lnTo>
                          <a:pt x="0" y="227"/>
                        </a:lnTo>
                        <a:lnTo>
                          <a:pt x="0" y="51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6" name="Line 104"/>
                  <p:cNvSpPr>
                    <a:spLocks noChangeShapeType="1"/>
                  </p:cNvSpPr>
                  <p:nvPr/>
                </p:nvSpPr>
                <p:spPr bwMode="auto">
                  <a:xfrm>
                    <a:off x="4127" y="3181"/>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7" name="Line 105"/>
                  <p:cNvSpPr>
                    <a:spLocks noChangeShapeType="1"/>
                  </p:cNvSpPr>
                  <p:nvPr/>
                </p:nvSpPr>
                <p:spPr bwMode="auto">
                  <a:xfrm flipV="1">
                    <a:off x="3901" y="3237"/>
                    <a:ext cx="453"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grpSp>
              <p:nvGrpSpPr>
                <p:cNvPr id="95" name="Group 108"/>
                <p:cNvGrpSpPr>
                  <a:grpSpLocks/>
                </p:cNvGrpSpPr>
                <p:nvPr/>
              </p:nvGrpSpPr>
              <p:grpSpPr bwMode="auto">
                <a:xfrm>
                  <a:off x="5032375" y="4832350"/>
                  <a:ext cx="157163" cy="323850"/>
                  <a:chOff x="2968" y="3229"/>
                  <a:chExt cx="99" cy="204"/>
                </a:xfrm>
              </p:grpSpPr>
              <p:sp>
                <p:nvSpPr>
                  <p:cNvPr id="98" name="Freeform 109"/>
                  <p:cNvSpPr>
                    <a:spLocks/>
                  </p:cNvSpPr>
                  <p:nvPr/>
                </p:nvSpPr>
                <p:spPr bwMode="auto">
                  <a:xfrm>
                    <a:off x="2968" y="3241"/>
                    <a:ext cx="98" cy="185"/>
                  </a:xfrm>
                  <a:custGeom>
                    <a:avLst/>
                    <a:gdLst>
                      <a:gd name="T0" fmla="*/ 67 w 98"/>
                      <a:gd name="T1" fmla="*/ 0 h 185"/>
                      <a:gd name="T2" fmla="*/ 98 w 98"/>
                      <a:gd name="T3" fmla="*/ 13 h 185"/>
                      <a:gd name="T4" fmla="*/ 32 w 98"/>
                      <a:gd name="T5" fmla="*/ 185 h 185"/>
                      <a:gd name="T6" fmla="*/ 0 w 98"/>
                      <a:gd name="T7" fmla="*/ 176 h 185"/>
                      <a:gd name="T8" fmla="*/ 3 w 98"/>
                      <a:gd name="T9" fmla="*/ 75 h 185"/>
                      <a:gd name="T10" fmla="*/ 67 w 98"/>
                      <a:gd name="T11" fmla="*/ 0 h 185"/>
                    </a:gdLst>
                    <a:ahLst/>
                    <a:cxnLst>
                      <a:cxn ang="0">
                        <a:pos x="T0" y="T1"/>
                      </a:cxn>
                      <a:cxn ang="0">
                        <a:pos x="T2" y="T3"/>
                      </a:cxn>
                      <a:cxn ang="0">
                        <a:pos x="T4" y="T5"/>
                      </a:cxn>
                      <a:cxn ang="0">
                        <a:pos x="T6" y="T7"/>
                      </a:cxn>
                      <a:cxn ang="0">
                        <a:pos x="T8" y="T9"/>
                      </a:cxn>
                      <a:cxn ang="0">
                        <a:pos x="T10" y="T11"/>
                      </a:cxn>
                    </a:cxnLst>
                    <a:rect l="0" t="0" r="r" b="b"/>
                    <a:pathLst>
                      <a:path w="98" h="185">
                        <a:moveTo>
                          <a:pt x="67" y="0"/>
                        </a:moveTo>
                        <a:lnTo>
                          <a:pt x="98" y="13"/>
                        </a:lnTo>
                        <a:lnTo>
                          <a:pt x="32" y="185"/>
                        </a:lnTo>
                        <a:lnTo>
                          <a:pt x="0" y="176"/>
                        </a:lnTo>
                        <a:lnTo>
                          <a:pt x="3" y="75"/>
                        </a:lnTo>
                        <a:lnTo>
                          <a:pt x="67" y="0"/>
                        </a:lnTo>
                        <a:close/>
                      </a:path>
                    </a:pathLst>
                  </a:custGeom>
                  <a:solidFill>
                    <a:srgbClr val="66CCFF"/>
                  </a:solidFill>
                  <a:ln w="3175"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nvGrpSpPr>
                  <p:cNvPr id="99" name="Group 110"/>
                  <p:cNvGrpSpPr>
                    <a:grpSpLocks/>
                  </p:cNvGrpSpPr>
                  <p:nvPr/>
                </p:nvGrpSpPr>
                <p:grpSpPr bwMode="auto">
                  <a:xfrm rot="6654216">
                    <a:off x="2893" y="3305"/>
                    <a:ext cx="189" cy="38"/>
                    <a:chOff x="612" y="3237"/>
                    <a:chExt cx="908" cy="454"/>
                  </a:xfrm>
                </p:grpSpPr>
                <p:sp>
                  <p:nvSpPr>
                    <p:cNvPr id="103" name="Arc 111"/>
                    <p:cNvSpPr>
                      <a:spLocks/>
                    </p:cNvSpPr>
                    <p:nvPr/>
                  </p:nvSpPr>
                  <p:spPr bwMode="auto">
                    <a:xfrm flipV="1">
                      <a:off x="1066"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4" name="Arc 112"/>
                    <p:cNvSpPr>
                      <a:spLocks/>
                    </p:cNvSpPr>
                    <p:nvPr/>
                  </p:nvSpPr>
                  <p:spPr bwMode="auto">
                    <a:xfrm flipH="1" flipV="1">
                      <a:off x="612" y="323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00" name="Oval 113"/>
                  <p:cNvSpPr>
                    <a:spLocks noChangeArrowheads="1"/>
                  </p:cNvSpPr>
                  <p:nvPr/>
                </p:nvSpPr>
                <p:spPr bwMode="auto">
                  <a:xfrm rot="6527689">
                    <a:off x="2934" y="3301"/>
                    <a:ext cx="189" cy="76"/>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1" name="Line 114"/>
                  <p:cNvSpPr>
                    <a:spLocks noChangeShapeType="1"/>
                  </p:cNvSpPr>
                  <p:nvPr/>
                </p:nvSpPr>
                <p:spPr bwMode="auto">
                  <a:xfrm>
                    <a:off x="3036" y="3240"/>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102" name="Line 115"/>
                  <p:cNvSpPr>
                    <a:spLocks noChangeShapeType="1"/>
                  </p:cNvSpPr>
                  <p:nvPr/>
                </p:nvSpPr>
                <p:spPr bwMode="auto">
                  <a:xfrm>
                    <a:off x="2972" y="3419"/>
                    <a:ext cx="20" cy="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96" name="Line 116"/>
                <p:cNvSpPr>
                  <a:spLocks noChangeShapeType="1"/>
                </p:cNvSpPr>
                <p:nvPr/>
              </p:nvSpPr>
              <p:spPr bwMode="auto">
                <a:xfrm flipV="1">
                  <a:off x="5148263" y="4962525"/>
                  <a:ext cx="666750" cy="22225"/>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97" name="Line 117"/>
                <p:cNvSpPr>
                  <a:spLocks noChangeShapeType="1"/>
                </p:cNvSpPr>
                <p:nvPr/>
              </p:nvSpPr>
              <p:spPr bwMode="auto">
                <a:xfrm>
                  <a:off x="5132388" y="5024438"/>
                  <a:ext cx="461962" cy="442912"/>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76" name="Text Box 71"/>
              <p:cNvSpPr txBox="1">
                <a:spLocks noChangeArrowheads="1"/>
              </p:cNvSpPr>
              <p:nvPr/>
            </p:nvSpPr>
            <p:spPr bwMode="auto">
              <a:xfrm>
                <a:off x="563605" y="3498137"/>
                <a:ext cx="2419965"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000" b="1" dirty="0">
                    <a:latin typeface="Times New Roman" charset="0"/>
                  </a:rPr>
                  <a:t>ビームスプリッター</a:t>
                </a:r>
              </a:p>
            </p:txBody>
          </p:sp>
          <p:sp>
            <p:nvSpPr>
              <p:cNvPr id="77" name="Text Box 73"/>
              <p:cNvSpPr txBox="1">
                <a:spLocks noChangeArrowheads="1"/>
              </p:cNvSpPr>
              <p:nvPr/>
            </p:nvSpPr>
            <p:spPr bwMode="auto">
              <a:xfrm>
                <a:off x="2550024" y="2103386"/>
                <a:ext cx="1096470" cy="44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ja-JP" altLang="en-US" sz="2000" b="1" dirty="0">
                    <a:latin typeface="Times New Roman" charset="0"/>
                  </a:rPr>
                  <a:t>ミラー</a:t>
                </a:r>
              </a:p>
            </p:txBody>
          </p:sp>
        </p:grpSp>
        <p:grpSp>
          <p:nvGrpSpPr>
            <p:cNvPr id="29" name="Group 2"/>
            <p:cNvGrpSpPr>
              <a:grpSpLocks/>
            </p:cNvGrpSpPr>
            <p:nvPr/>
          </p:nvGrpSpPr>
          <p:grpSpPr bwMode="auto">
            <a:xfrm rot="2627356">
              <a:off x="879385" y="2628453"/>
              <a:ext cx="1725938" cy="509914"/>
              <a:chOff x="2370" y="1876"/>
              <a:chExt cx="2155" cy="404"/>
            </a:xfrm>
          </p:grpSpPr>
          <p:grpSp>
            <p:nvGrpSpPr>
              <p:cNvPr id="31" name="Group 3"/>
              <p:cNvGrpSpPr>
                <a:grpSpLocks/>
              </p:cNvGrpSpPr>
              <p:nvPr/>
            </p:nvGrpSpPr>
            <p:grpSpPr bwMode="auto">
              <a:xfrm>
                <a:off x="3447" y="1876"/>
                <a:ext cx="1078" cy="404"/>
                <a:chOff x="499" y="742"/>
                <a:chExt cx="4990" cy="1870"/>
              </a:xfrm>
            </p:grpSpPr>
            <p:grpSp>
              <p:nvGrpSpPr>
                <p:cNvPr id="54" name="Group 4"/>
                <p:cNvGrpSpPr>
                  <a:grpSpLocks/>
                </p:cNvGrpSpPr>
                <p:nvPr/>
              </p:nvGrpSpPr>
              <p:grpSpPr bwMode="auto">
                <a:xfrm>
                  <a:off x="499" y="742"/>
                  <a:ext cx="4990" cy="509"/>
                  <a:chOff x="555" y="742"/>
                  <a:chExt cx="4990" cy="509"/>
                </a:xfrm>
              </p:grpSpPr>
              <p:grpSp>
                <p:nvGrpSpPr>
                  <p:cNvPr id="69" name="Group 5"/>
                  <p:cNvGrpSpPr>
                    <a:grpSpLocks/>
                  </p:cNvGrpSpPr>
                  <p:nvPr/>
                </p:nvGrpSpPr>
                <p:grpSpPr bwMode="auto">
                  <a:xfrm>
                    <a:off x="555" y="742"/>
                    <a:ext cx="2495" cy="509"/>
                    <a:chOff x="1009" y="742"/>
                    <a:chExt cx="2495" cy="509"/>
                  </a:xfrm>
                </p:grpSpPr>
                <p:sp>
                  <p:nvSpPr>
                    <p:cNvPr id="73" name="Freeform 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4" name="Freeform 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70" name="Group 8"/>
                  <p:cNvGrpSpPr>
                    <a:grpSpLocks/>
                  </p:cNvGrpSpPr>
                  <p:nvPr/>
                </p:nvGrpSpPr>
                <p:grpSpPr bwMode="auto">
                  <a:xfrm>
                    <a:off x="3050" y="742"/>
                    <a:ext cx="2495" cy="509"/>
                    <a:chOff x="1009" y="742"/>
                    <a:chExt cx="2495" cy="509"/>
                  </a:xfrm>
                </p:grpSpPr>
                <p:sp>
                  <p:nvSpPr>
                    <p:cNvPr id="71" name="Freeform 9"/>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72" name="Freeform 10"/>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5" name="Group 11"/>
                <p:cNvGrpSpPr>
                  <a:grpSpLocks/>
                </p:cNvGrpSpPr>
                <p:nvPr/>
              </p:nvGrpSpPr>
              <p:grpSpPr bwMode="auto">
                <a:xfrm>
                  <a:off x="499" y="1423"/>
                  <a:ext cx="4990" cy="509"/>
                  <a:chOff x="555" y="742"/>
                  <a:chExt cx="4990" cy="509"/>
                </a:xfrm>
              </p:grpSpPr>
              <p:grpSp>
                <p:nvGrpSpPr>
                  <p:cNvPr id="63" name="Group 12"/>
                  <p:cNvGrpSpPr>
                    <a:grpSpLocks/>
                  </p:cNvGrpSpPr>
                  <p:nvPr/>
                </p:nvGrpSpPr>
                <p:grpSpPr bwMode="auto">
                  <a:xfrm>
                    <a:off x="555" y="742"/>
                    <a:ext cx="2495" cy="509"/>
                    <a:chOff x="1009" y="742"/>
                    <a:chExt cx="2495" cy="509"/>
                  </a:xfrm>
                </p:grpSpPr>
                <p:sp>
                  <p:nvSpPr>
                    <p:cNvPr id="67" name="Freeform 1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8" name="Freeform 1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64" name="Group 15"/>
                  <p:cNvGrpSpPr>
                    <a:grpSpLocks/>
                  </p:cNvGrpSpPr>
                  <p:nvPr/>
                </p:nvGrpSpPr>
                <p:grpSpPr bwMode="auto">
                  <a:xfrm>
                    <a:off x="3050" y="742"/>
                    <a:ext cx="2495" cy="509"/>
                    <a:chOff x="1009" y="742"/>
                    <a:chExt cx="2495" cy="509"/>
                  </a:xfrm>
                </p:grpSpPr>
                <p:sp>
                  <p:nvSpPr>
                    <p:cNvPr id="65" name="Freeform 16"/>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6" name="Freeform 17"/>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56" name="Group 18"/>
                <p:cNvGrpSpPr>
                  <a:grpSpLocks/>
                </p:cNvGrpSpPr>
                <p:nvPr/>
              </p:nvGrpSpPr>
              <p:grpSpPr bwMode="auto">
                <a:xfrm>
                  <a:off x="499" y="2103"/>
                  <a:ext cx="4990" cy="509"/>
                  <a:chOff x="555" y="742"/>
                  <a:chExt cx="4990" cy="509"/>
                </a:xfrm>
              </p:grpSpPr>
              <p:grpSp>
                <p:nvGrpSpPr>
                  <p:cNvPr id="57" name="Group 19"/>
                  <p:cNvGrpSpPr>
                    <a:grpSpLocks/>
                  </p:cNvGrpSpPr>
                  <p:nvPr/>
                </p:nvGrpSpPr>
                <p:grpSpPr bwMode="auto">
                  <a:xfrm>
                    <a:off x="555" y="742"/>
                    <a:ext cx="2495" cy="509"/>
                    <a:chOff x="1009" y="742"/>
                    <a:chExt cx="2495" cy="509"/>
                  </a:xfrm>
                </p:grpSpPr>
                <p:sp>
                  <p:nvSpPr>
                    <p:cNvPr id="61" name="Freeform 20"/>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2" name="Freeform 21"/>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58" name="Group 22"/>
                  <p:cNvGrpSpPr>
                    <a:grpSpLocks/>
                  </p:cNvGrpSpPr>
                  <p:nvPr/>
                </p:nvGrpSpPr>
                <p:grpSpPr bwMode="auto">
                  <a:xfrm>
                    <a:off x="3050" y="742"/>
                    <a:ext cx="2495" cy="509"/>
                    <a:chOff x="1009" y="742"/>
                    <a:chExt cx="2495" cy="509"/>
                  </a:xfrm>
                </p:grpSpPr>
                <p:sp>
                  <p:nvSpPr>
                    <p:cNvPr id="59" name="Freeform 23"/>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60" name="Freeform 24"/>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nvGrpSpPr>
              <p:cNvPr id="32" name="Group 25"/>
              <p:cNvGrpSpPr>
                <a:grpSpLocks/>
              </p:cNvGrpSpPr>
              <p:nvPr/>
            </p:nvGrpSpPr>
            <p:grpSpPr bwMode="auto">
              <a:xfrm>
                <a:off x="2370" y="1876"/>
                <a:ext cx="1078" cy="404"/>
                <a:chOff x="499" y="742"/>
                <a:chExt cx="4990" cy="1870"/>
              </a:xfrm>
            </p:grpSpPr>
            <p:grpSp>
              <p:nvGrpSpPr>
                <p:cNvPr id="33" name="Group 26"/>
                <p:cNvGrpSpPr>
                  <a:grpSpLocks/>
                </p:cNvGrpSpPr>
                <p:nvPr/>
              </p:nvGrpSpPr>
              <p:grpSpPr bwMode="auto">
                <a:xfrm>
                  <a:off x="499" y="742"/>
                  <a:ext cx="4990" cy="509"/>
                  <a:chOff x="555" y="742"/>
                  <a:chExt cx="4990" cy="509"/>
                </a:xfrm>
              </p:grpSpPr>
              <p:grpSp>
                <p:nvGrpSpPr>
                  <p:cNvPr id="48" name="Group 27"/>
                  <p:cNvGrpSpPr>
                    <a:grpSpLocks/>
                  </p:cNvGrpSpPr>
                  <p:nvPr/>
                </p:nvGrpSpPr>
                <p:grpSpPr bwMode="auto">
                  <a:xfrm>
                    <a:off x="555" y="742"/>
                    <a:ext cx="2495" cy="509"/>
                    <a:chOff x="1009" y="742"/>
                    <a:chExt cx="2495" cy="509"/>
                  </a:xfrm>
                </p:grpSpPr>
                <p:sp>
                  <p:nvSpPr>
                    <p:cNvPr id="52" name="Freeform 2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3" name="Freeform 2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9" name="Group 30"/>
                  <p:cNvGrpSpPr>
                    <a:grpSpLocks/>
                  </p:cNvGrpSpPr>
                  <p:nvPr/>
                </p:nvGrpSpPr>
                <p:grpSpPr bwMode="auto">
                  <a:xfrm>
                    <a:off x="3050" y="742"/>
                    <a:ext cx="2495" cy="509"/>
                    <a:chOff x="1009" y="742"/>
                    <a:chExt cx="2495" cy="509"/>
                  </a:xfrm>
                </p:grpSpPr>
                <p:sp>
                  <p:nvSpPr>
                    <p:cNvPr id="50" name="Freeform 31"/>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51" name="Freeform 32"/>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4" name="Group 33"/>
                <p:cNvGrpSpPr>
                  <a:grpSpLocks/>
                </p:cNvGrpSpPr>
                <p:nvPr/>
              </p:nvGrpSpPr>
              <p:grpSpPr bwMode="auto">
                <a:xfrm>
                  <a:off x="499" y="1423"/>
                  <a:ext cx="4990" cy="509"/>
                  <a:chOff x="555" y="742"/>
                  <a:chExt cx="4990" cy="509"/>
                </a:xfrm>
              </p:grpSpPr>
              <p:grpSp>
                <p:nvGrpSpPr>
                  <p:cNvPr id="42" name="Group 34"/>
                  <p:cNvGrpSpPr>
                    <a:grpSpLocks/>
                  </p:cNvGrpSpPr>
                  <p:nvPr/>
                </p:nvGrpSpPr>
                <p:grpSpPr bwMode="auto">
                  <a:xfrm>
                    <a:off x="555" y="742"/>
                    <a:ext cx="2495" cy="509"/>
                    <a:chOff x="1009" y="742"/>
                    <a:chExt cx="2495" cy="509"/>
                  </a:xfrm>
                </p:grpSpPr>
                <p:sp>
                  <p:nvSpPr>
                    <p:cNvPr id="46" name="Freeform 3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7" name="Freeform 3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43" name="Group 37"/>
                  <p:cNvGrpSpPr>
                    <a:grpSpLocks/>
                  </p:cNvGrpSpPr>
                  <p:nvPr/>
                </p:nvGrpSpPr>
                <p:grpSpPr bwMode="auto">
                  <a:xfrm>
                    <a:off x="3050" y="742"/>
                    <a:ext cx="2495" cy="509"/>
                    <a:chOff x="1009" y="742"/>
                    <a:chExt cx="2495" cy="509"/>
                  </a:xfrm>
                </p:grpSpPr>
                <p:sp>
                  <p:nvSpPr>
                    <p:cNvPr id="44" name="Freeform 38"/>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5" name="Freeform 39"/>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nvGrpSpPr>
                <p:cNvPr id="35" name="Group 40"/>
                <p:cNvGrpSpPr>
                  <a:grpSpLocks/>
                </p:cNvGrpSpPr>
                <p:nvPr/>
              </p:nvGrpSpPr>
              <p:grpSpPr bwMode="auto">
                <a:xfrm>
                  <a:off x="499" y="2103"/>
                  <a:ext cx="4990" cy="509"/>
                  <a:chOff x="555" y="742"/>
                  <a:chExt cx="4990" cy="509"/>
                </a:xfrm>
              </p:grpSpPr>
              <p:grpSp>
                <p:nvGrpSpPr>
                  <p:cNvPr id="36" name="Group 41"/>
                  <p:cNvGrpSpPr>
                    <a:grpSpLocks/>
                  </p:cNvGrpSpPr>
                  <p:nvPr/>
                </p:nvGrpSpPr>
                <p:grpSpPr bwMode="auto">
                  <a:xfrm>
                    <a:off x="555" y="742"/>
                    <a:ext cx="2495" cy="509"/>
                    <a:chOff x="1009" y="742"/>
                    <a:chExt cx="2495" cy="509"/>
                  </a:xfrm>
                </p:grpSpPr>
                <p:sp>
                  <p:nvSpPr>
                    <p:cNvPr id="40" name="Freeform 42"/>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41" name="Freeform 43"/>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nvGrpSpPr>
                  <p:cNvPr id="37" name="Group 44"/>
                  <p:cNvGrpSpPr>
                    <a:grpSpLocks/>
                  </p:cNvGrpSpPr>
                  <p:nvPr/>
                </p:nvGrpSpPr>
                <p:grpSpPr bwMode="auto">
                  <a:xfrm>
                    <a:off x="3050" y="742"/>
                    <a:ext cx="2495" cy="509"/>
                    <a:chOff x="1009" y="742"/>
                    <a:chExt cx="2495" cy="509"/>
                  </a:xfrm>
                </p:grpSpPr>
                <p:sp>
                  <p:nvSpPr>
                    <p:cNvPr id="38" name="Freeform 45"/>
                    <p:cNvSpPr>
                      <a:spLocks/>
                    </p:cNvSpPr>
                    <p:nvPr/>
                  </p:nvSpPr>
                  <p:spPr bwMode="auto">
                    <a:xfrm rot="16252" flipV="1">
                      <a:off x="1009"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sp>
                  <p:nvSpPr>
                    <p:cNvPr id="39" name="Freeform 46"/>
                    <p:cNvSpPr>
                      <a:spLocks/>
                    </p:cNvSpPr>
                    <p:nvPr/>
                  </p:nvSpPr>
                  <p:spPr bwMode="auto">
                    <a:xfrm rot="21589065" flipV="1">
                      <a:off x="2256" y="742"/>
                      <a:ext cx="1248" cy="509"/>
                    </a:xfrm>
                    <a:custGeom>
                      <a:avLst/>
                      <a:gdLst>
                        <a:gd name="T0" fmla="*/ 0 w 794"/>
                        <a:gd name="T1" fmla="*/ 349 h 698"/>
                        <a:gd name="T2" fmla="*/ 57 w 794"/>
                        <a:gd name="T3" fmla="*/ 179 h 698"/>
                        <a:gd name="T4" fmla="*/ 113 w 794"/>
                        <a:gd name="T5" fmla="*/ 65 h 698"/>
                        <a:gd name="T6" fmla="*/ 170 w 794"/>
                        <a:gd name="T7" fmla="*/ 9 h 698"/>
                        <a:gd name="T8" fmla="*/ 227 w 794"/>
                        <a:gd name="T9" fmla="*/ 9 h 698"/>
                        <a:gd name="T10" fmla="*/ 283 w 794"/>
                        <a:gd name="T11" fmla="*/ 65 h 698"/>
                        <a:gd name="T12" fmla="*/ 340 w 794"/>
                        <a:gd name="T13" fmla="*/ 179 h 698"/>
                        <a:gd name="T14" fmla="*/ 397 w 794"/>
                        <a:gd name="T15" fmla="*/ 349 h 698"/>
                        <a:gd name="T16" fmla="*/ 454 w 794"/>
                        <a:gd name="T17" fmla="*/ 519 h 698"/>
                        <a:gd name="T18" fmla="*/ 510 w 794"/>
                        <a:gd name="T19" fmla="*/ 633 h 698"/>
                        <a:gd name="T20" fmla="*/ 567 w 794"/>
                        <a:gd name="T21" fmla="*/ 689 h 698"/>
                        <a:gd name="T22" fmla="*/ 624 w 794"/>
                        <a:gd name="T23" fmla="*/ 689 h 698"/>
                        <a:gd name="T24" fmla="*/ 680 w 794"/>
                        <a:gd name="T25" fmla="*/ 633 h 698"/>
                        <a:gd name="T26" fmla="*/ 737 w 794"/>
                        <a:gd name="T27" fmla="*/ 519 h 698"/>
                        <a:gd name="T28" fmla="*/ 794 w 794"/>
                        <a:gd name="T29" fmla="*/ 3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698">
                          <a:moveTo>
                            <a:pt x="0" y="349"/>
                          </a:moveTo>
                          <a:cubicBezTo>
                            <a:pt x="19" y="287"/>
                            <a:pt x="38" y="226"/>
                            <a:pt x="57" y="179"/>
                          </a:cubicBezTo>
                          <a:cubicBezTo>
                            <a:pt x="76" y="132"/>
                            <a:pt x="94" y="93"/>
                            <a:pt x="113" y="65"/>
                          </a:cubicBezTo>
                          <a:cubicBezTo>
                            <a:pt x="132" y="37"/>
                            <a:pt x="151" y="18"/>
                            <a:pt x="170" y="9"/>
                          </a:cubicBezTo>
                          <a:cubicBezTo>
                            <a:pt x="189" y="0"/>
                            <a:pt x="208" y="0"/>
                            <a:pt x="227" y="9"/>
                          </a:cubicBezTo>
                          <a:cubicBezTo>
                            <a:pt x="246" y="18"/>
                            <a:pt x="264" y="37"/>
                            <a:pt x="283" y="65"/>
                          </a:cubicBezTo>
                          <a:cubicBezTo>
                            <a:pt x="302" y="93"/>
                            <a:pt x="321" y="132"/>
                            <a:pt x="340" y="179"/>
                          </a:cubicBezTo>
                          <a:cubicBezTo>
                            <a:pt x="359" y="226"/>
                            <a:pt x="378" y="292"/>
                            <a:pt x="397" y="349"/>
                          </a:cubicBezTo>
                          <a:cubicBezTo>
                            <a:pt x="416" y="406"/>
                            <a:pt x="435" y="472"/>
                            <a:pt x="454" y="519"/>
                          </a:cubicBezTo>
                          <a:cubicBezTo>
                            <a:pt x="473" y="566"/>
                            <a:pt x="491" y="605"/>
                            <a:pt x="510" y="633"/>
                          </a:cubicBezTo>
                          <a:cubicBezTo>
                            <a:pt x="529" y="661"/>
                            <a:pt x="548" y="680"/>
                            <a:pt x="567" y="689"/>
                          </a:cubicBezTo>
                          <a:cubicBezTo>
                            <a:pt x="586" y="698"/>
                            <a:pt x="605" y="698"/>
                            <a:pt x="624" y="689"/>
                          </a:cubicBezTo>
                          <a:cubicBezTo>
                            <a:pt x="643" y="680"/>
                            <a:pt x="661" y="661"/>
                            <a:pt x="680" y="633"/>
                          </a:cubicBezTo>
                          <a:cubicBezTo>
                            <a:pt x="699" y="605"/>
                            <a:pt x="718" y="566"/>
                            <a:pt x="737" y="519"/>
                          </a:cubicBezTo>
                          <a:cubicBezTo>
                            <a:pt x="756" y="472"/>
                            <a:pt x="775" y="410"/>
                            <a:pt x="794" y="349"/>
                          </a:cubicBezTo>
                        </a:path>
                      </a:pathLst>
                    </a:custGeom>
                    <a:noFill/>
                    <a:ln w="28575" cmpd="sng">
                      <a:solidFill>
                        <a:schemeClr val="accent5"/>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solidFill>
                          <a:srgbClr val="FF0000"/>
                        </a:solidFill>
                      </a:endParaRPr>
                    </a:p>
                  </p:txBody>
                </p:sp>
              </p:grpSp>
            </p:grpSp>
          </p:grpSp>
        </p:grpSp>
        <p:sp>
          <p:nvSpPr>
            <p:cNvPr id="30" name="Text Box 118"/>
            <p:cNvSpPr txBox="1">
              <a:spLocks noChangeArrowheads="1"/>
            </p:cNvSpPr>
            <p:nvPr/>
          </p:nvSpPr>
          <p:spPr bwMode="auto">
            <a:xfrm>
              <a:off x="1518452" y="1914262"/>
              <a:ext cx="1524847" cy="5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ja-JP" altLang="en-US" sz="2400" b="1" dirty="0">
                  <a:solidFill>
                    <a:schemeClr val="tx1">
                      <a:lumMod val="95000"/>
                      <a:lumOff val="5000"/>
                    </a:schemeClr>
                  </a:solidFill>
                  <a:latin typeface="Times New Roman" charset="0"/>
                </a:rPr>
                <a:t>重力波</a:t>
              </a:r>
            </a:p>
          </p:txBody>
        </p:sp>
      </p:grpSp>
    </p:spTree>
    <p:extLst>
      <p:ext uri="{BB962C8B-B14F-4D97-AF65-F5344CB8AC3E}">
        <p14:creationId xmlns:p14="http://schemas.microsoft.com/office/powerpoint/2010/main" val="2790442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Abstract</a:t>
            </a:r>
            <a:endParaRPr kumimoji="1" lang="ja-JP" altLang="en-US" dirty="0"/>
          </a:p>
        </p:txBody>
      </p:sp>
      <p:sp>
        <p:nvSpPr>
          <p:cNvPr id="3" name="コンテンツ プレースホルダー 2"/>
          <p:cNvSpPr>
            <a:spLocks noGrp="1"/>
          </p:cNvSpPr>
          <p:nvPr>
            <p:ph idx="1"/>
          </p:nvPr>
        </p:nvSpPr>
        <p:spPr>
          <a:xfrm>
            <a:off x="155505" y="1399460"/>
            <a:ext cx="8988495" cy="5351636"/>
          </a:xfrm>
        </p:spPr>
        <p:txBody>
          <a:bodyPr>
            <a:noAutofit/>
          </a:bodyPr>
          <a:lstStyle/>
          <a:p>
            <a:r>
              <a:rPr lang="ja-JP" altLang="en-US" sz="2800" dirty="0" smtClean="0"/>
              <a:t>重力波望遠鏡自身が持ちうる強いパワーの狭帯域のノイズ（＝ライン）は、</a:t>
            </a:r>
            <a:r>
              <a:rPr lang="ja-JP" altLang="en-US" sz="2800" dirty="0" smtClean="0">
                <a:solidFill>
                  <a:srgbClr val="FF0000"/>
                </a:solidFill>
              </a:rPr>
              <a:t>同帯域に中心周波数を持つバースト性信号の検出を困難にする</a:t>
            </a:r>
            <a:endParaRPr lang="en-US" altLang="ja-JP" sz="2800" dirty="0" smtClean="0">
              <a:solidFill>
                <a:srgbClr val="FF0000"/>
              </a:solidFill>
            </a:endParaRPr>
          </a:p>
          <a:p>
            <a:endParaRPr lang="en-US" altLang="ja-JP" sz="2800" dirty="0" smtClean="0"/>
          </a:p>
          <a:p>
            <a:r>
              <a:rPr kumimoji="1" lang="ja-JP" altLang="en-US" sz="2800" dirty="0" smtClean="0"/>
              <a:t>データ解析の段階でラインと</a:t>
            </a:r>
            <a:r>
              <a:rPr lang="ja-JP" altLang="en-US" sz="2800" dirty="0" smtClean="0"/>
              <a:t>バースト性</a:t>
            </a:r>
            <a:r>
              <a:rPr kumimoji="1" lang="ja-JP" altLang="en-US" sz="2800" dirty="0" smtClean="0"/>
              <a:t>信号を切り分けることが望まれる</a:t>
            </a:r>
            <a:r>
              <a:rPr lang="ja-JP" altLang="en-US" sz="2800" dirty="0" smtClean="0"/>
              <a:t>が、従来の解析手法では</a:t>
            </a:r>
            <a:r>
              <a:rPr lang="ja-JP" altLang="en-US" sz="2800" dirty="0" smtClean="0">
                <a:solidFill>
                  <a:srgbClr val="FF0000"/>
                </a:solidFill>
              </a:rPr>
              <a:t>ライン除去の際に重力波信号のエネルギーロスが起きてしまう</a:t>
            </a:r>
            <a:endParaRPr lang="en-US" altLang="ja-JP" sz="2800" dirty="0" smtClean="0">
              <a:solidFill>
                <a:srgbClr val="FF0000"/>
              </a:solidFill>
            </a:endParaRPr>
          </a:p>
          <a:p>
            <a:endParaRPr lang="en-US" altLang="ja-JP" sz="2800" dirty="0" smtClean="0"/>
          </a:p>
          <a:p>
            <a:r>
              <a:rPr lang="ja-JP" altLang="en-US" sz="2800" dirty="0" smtClean="0"/>
              <a:t>バースト性信号への影響を抑えつつラインを除去する新たな方法が必要である</a:t>
            </a:r>
            <a:endParaRPr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20</a:t>
            </a:fld>
            <a:endParaRPr kumimoji="1" lang="ja-JP" altLang="en-US" sz="3200" dirty="0"/>
          </a:p>
        </p:txBody>
      </p:sp>
    </p:spTree>
    <p:extLst>
      <p:ext uri="{BB962C8B-B14F-4D97-AF65-F5344CB8AC3E}">
        <p14:creationId xmlns:p14="http://schemas.microsoft.com/office/powerpoint/2010/main" val="2897940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21</a:t>
            </a:fld>
            <a:endParaRPr kumimoji="1" lang="ja-JP" altLang="en-US"/>
          </a:p>
        </p:txBody>
      </p:sp>
    </p:spTree>
    <p:extLst>
      <p:ext uri="{BB962C8B-B14F-4D97-AF65-F5344CB8AC3E}">
        <p14:creationId xmlns:p14="http://schemas.microsoft.com/office/powerpoint/2010/main" val="19647673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22</a:t>
            </a:fld>
            <a:endParaRPr kumimoji="1" lang="ja-JP" altLang="en-US"/>
          </a:p>
        </p:txBody>
      </p:sp>
    </p:spTree>
    <p:extLst>
      <p:ext uri="{BB962C8B-B14F-4D97-AF65-F5344CB8AC3E}">
        <p14:creationId xmlns:p14="http://schemas.microsoft.com/office/powerpoint/2010/main" val="2998231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a:xfrm>
            <a:off x="457200" y="1600200"/>
            <a:ext cx="8229600" cy="4876800"/>
          </a:xfrm>
        </p:spPr>
        <p:txBody>
          <a:bodyPr>
            <a:normAutofit lnSpcReduction="10000"/>
          </a:bodyPr>
          <a:lstStyle/>
          <a:p>
            <a:r>
              <a:rPr lang="en-US" altLang="ja-JP" sz="4000" dirty="0" smtClean="0"/>
              <a:t>Abstract</a:t>
            </a:r>
          </a:p>
          <a:p>
            <a:r>
              <a:rPr lang="en-US" altLang="ja-JP" sz="4000" dirty="0" smtClean="0"/>
              <a:t>Introduction … </a:t>
            </a:r>
            <a:r>
              <a:rPr lang="ja-JP" altLang="en-US" sz="2800" dirty="0" smtClean="0"/>
              <a:t>重力波解析について</a:t>
            </a:r>
            <a:endParaRPr kumimoji="1" lang="en-US" altLang="ja-JP" sz="2800" dirty="0" smtClean="0"/>
          </a:p>
          <a:p>
            <a:r>
              <a:rPr lang="en-US" altLang="ja-JP" sz="4000" dirty="0" smtClean="0"/>
              <a:t>Motivation … </a:t>
            </a:r>
          </a:p>
          <a:p>
            <a:r>
              <a:rPr lang="en-US" altLang="ja-JP" sz="4000" dirty="0" smtClean="0"/>
              <a:t>Aims … </a:t>
            </a:r>
            <a:endParaRPr kumimoji="1" lang="en-US" altLang="ja-JP" sz="4000" dirty="0" smtClean="0"/>
          </a:p>
          <a:p>
            <a:r>
              <a:rPr lang="en-US" altLang="ja-JP" sz="4000" dirty="0" smtClean="0"/>
              <a:t>Method … </a:t>
            </a:r>
          </a:p>
          <a:p>
            <a:r>
              <a:rPr kumimoji="1" lang="en-US" altLang="ja-JP" sz="4000" dirty="0" smtClean="0"/>
              <a:t>Result … </a:t>
            </a:r>
          </a:p>
          <a:p>
            <a:r>
              <a:rPr lang="en-US" altLang="ja-JP" sz="4000" dirty="0" smtClean="0"/>
              <a:t>Summary … </a:t>
            </a:r>
            <a:endParaRPr kumimoji="1" lang="ja-JP" altLang="en-US" sz="4000" dirty="0"/>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23</a:t>
            </a:fld>
            <a:endParaRPr kumimoji="1" lang="ja-JP" altLang="en-US" sz="3200"/>
          </a:p>
        </p:txBody>
      </p:sp>
    </p:spTree>
    <p:extLst>
      <p:ext uri="{BB962C8B-B14F-4D97-AF65-F5344CB8AC3E}">
        <p14:creationId xmlns:p14="http://schemas.microsoft.com/office/powerpoint/2010/main" val="2465929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155505" y="1523999"/>
            <a:ext cx="8988495" cy="5227097"/>
          </a:xfrm>
        </p:spPr>
        <p:txBody>
          <a:bodyPr>
            <a:noAutofit/>
          </a:bodyPr>
          <a:lstStyle/>
          <a:p>
            <a:r>
              <a:rPr lang="ja-JP" altLang="en-US" sz="2800" dirty="0" smtClean="0"/>
              <a:t>重力波望遠鏡自身が持ちうる強いパワーの狭帯域のノイズ（＝ライン）は、同帯域に中心周波数を持つバースト性重力波の検出を困難にしている</a:t>
            </a:r>
            <a:endParaRPr lang="en-US" altLang="ja-JP" sz="2800" dirty="0" smtClean="0"/>
          </a:p>
          <a:p>
            <a:r>
              <a:rPr kumimoji="1" lang="ja-JP" altLang="en-US" sz="2800" dirty="0" smtClean="0"/>
              <a:t>データ解析の段階でラインと重力波信号を切り分けることが望まれる</a:t>
            </a:r>
            <a:r>
              <a:rPr lang="ja-JP" altLang="en-US" sz="2800" dirty="0" smtClean="0"/>
              <a:t>が、従来の解析手法ではライン除去の際に重力波信号のエネルギーロスが起きてしまう</a:t>
            </a:r>
            <a:endParaRPr lang="en-US" altLang="ja-JP" sz="2800" dirty="0" smtClean="0"/>
          </a:p>
          <a:p>
            <a:r>
              <a:rPr kumimoji="1" lang="ja-JP" altLang="en-US" sz="2800" dirty="0" smtClean="0"/>
              <a:t>今回提案する新たな手法によれば</a:t>
            </a:r>
            <a:r>
              <a:rPr lang="ja-JP" altLang="en-US" sz="2800" dirty="0" smtClean="0"/>
              <a:t>ノイズ除去に際して重力波信号に及ぼす影響を抑えられると期待される</a:t>
            </a:r>
            <a:endParaRPr kumimoji="1" lang="en-US" altLang="ja-JP" sz="2800" dirty="0" smtClean="0"/>
          </a:p>
          <a:p>
            <a:r>
              <a:rPr kumimoji="1" lang="ja-JP" altLang="en-US" sz="2800" dirty="0" smtClean="0">
                <a:solidFill>
                  <a:srgbClr val="292934"/>
                </a:solidFill>
              </a:rPr>
              <a:t>解析シミュレーションによってその有用性を確認したい</a:t>
            </a:r>
            <a:endParaRPr kumimoji="1" lang="en-US" altLang="ja-JP" sz="2800" dirty="0" smtClean="0">
              <a:solidFill>
                <a:srgbClr val="292934"/>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mtClean="0"/>
              <a:t>24</a:t>
            </a:fld>
            <a:endParaRPr kumimoji="1" lang="ja-JP" altLang="en-US"/>
          </a:p>
        </p:txBody>
      </p:sp>
    </p:spTree>
    <p:extLst>
      <p:ext uri="{BB962C8B-B14F-4D97-AF65-F5344CB8AC3E}">
        <p14:creationId xmlns:p14="http://schemas.microsoft.com/office/powerpoint/2010/main" val="40255068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557192"/>
            <a:ext cx="8837850" cy="5919808"/>
          </a:xfrm>
        </p:spPr>
        <p:txBody>
          <a:bodyPr/>
          <a:lstStyle/>
          <a:p>
            <a:r>
              <a:rPr kumimoji="1" lang="ja-JP" altLang="en-US" sz="2800" dirty="0" smtClean="0"/>
              <a:t>今回提案する解析手法</a:t>
            </a:r>
            <a:endParaRPr lang="en-US" altLang="ja-JP" sz="2800" dirty="0" smtClean="0">
              <a:solidFill>
                <a:srgbClr val="292934"/>
              </a:solidFill>
            </a:endParaRPr>
          </a:p>
          <a:p>
            <a:pPr marL="274320" lvl="1" indent="0">
              <a:buNone/>
            </a:pPr>
            <a:r>
              <a:rPr lang="ja-JP" altLang="en-US" sz="2800" dirty="0" smtClean="0">
                <a:solidFill>
                  <a:srgbClr val="292934"/>
                </a:solidFill>
              </a:rPr>
              <a:t>ヘテロダインによるライン除去</a:t>
            </a:r>
            <a:endParaRPr lang="en-US" altLang="ja-JP" sz="2800" dirty="0" smtClean="0">
              <a:solidFill>
                <a:srgbClr val="292934"/>
              </a:solidFill>
            </a:endParaRPr>
          </a:p>
          <a:p>
            <a:pPr lvl="2">
              <a:buFont typeface="Wingdings" charset="2"/>
              <a:buChar char="ü"/>
            </a:pPr>
            <a:r>
              <a:rPr lang="ja-JP" altLang="en-US" sz="2600" dirty="0" smtClean="0">
                <a:solidFill>
                  <a:srgbClr val="292934"/>
                </a:solidFill>
              </a:rPr>
              <a:t>突発的な信号に対して有効な手法</a:t>
            </a:r>
            <a:endParaRPr lang="en-US" altLang="ja-JP" sz="2600" dirty="0" smtClean="0">
              <a:solidFill>
                <a:srgbClr val="292934"/>
              </a:solidFill>
            </a:endParaRPr>
          </a:p>
          <a:p>
            <a:pPr marL="548640" lvl="2" indent="0">
              <a:buNone/>
            </a:pPr>
            <a:r>
              <a:rPr lang="en-US" altLang="ja-JP" sz="2600" dirty="0" smtClean="0">
                <a:solidFill>
                  <a:srgbClr val="292934"/>
                </a:solidFill>
              </a:rPr>
              <a:t>→</a:t>
            </a:r>
            <a:r>
              <a:rPr lang="ja-JP" altLang="en-US" sz="2600" dirty="0" smtClean="0">
                <a:solidFill>
                  <a:srgbClr val="292934"/>
                </a:solidFill>
              </a:rPr>
              <a:t>時間的に局在する</a:t>
            </a:r>
            <a:r>
              <a:rPr lang="ja-JP" altLang="en-US" sz="2600" u="sng" dirty="0" smtClean="0">
                <a:solidFill>
                  <a:srgbClr val="292934"/>
                </a:solidFill>
              </a:rPr>
              <a:t>バースト性重力波解析に適している</a:t>
            </a:r>
            <a:endParaRPr lang="en-US" altLang="ja-JP" u="sng"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r>
              <a:rPr kumimoji="1" lang="ja-JP" altLang="en-US" sz="2800" dirty="0" smtClean="0"/>
              <a:t>従来の手法より優れた点</a:t>
            </a:r>
            <a:endParaRPr kumimoji="1" lang="en-US" altLang="ja-JP" dirty="0" smtClean="0"/>
          </a:p>
          <a:p>
            <a:pPr lvl="1">
              <a:buFont typeface="Wingdings" charset="2"/>
              <a:buChar char="ü"/>
            </a:pPr>
            <a:r>
              <a:rPr lang="ja-JP" altLang="en-US" sz="2800" dirty="0" smtClean="0"/>
              <a:t>ラインのモデルは必要ない</a:t>
            </a:r>
            <a:endParaRPr lang="en-US" altLang="ja-JP" sz="2800" dirty="0" smtClean="0"/>
          </a:p>
          <a:p>
            <a:pPr lvl="1">
              <a:buFont typeface="Wingdings" charset="2"/>
              <a:buChar char="ü"/>
            </a:pPr>
            <a:r>
              <a:rPr lang="en-US" altLang="ja-JP" sz="2800" dirty="0"/>
              <a:t>t</a:t>
            </a:r>
            <a:r>
              <a:rPr kumimoji="1" lang="en-US" altLang="ja-JP" sz="2800" dirty="0" smtClean="0"/>
              <a:t>ransient</a:t>
            </a:r>
            <a:r>
              <a:rPr kumimoji="1" lang="ja-JP" altLang="en-US" sz="2800" dirty="0" smtClean="0"/>
              <a:t>が存在しても対応できる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25</a:t>
            </a:fld>
            <a:endParaRPr kumimoji="1" lang="ja-JP" altLang="en-US"/>
          </a:p>
        </p:txBody>
      </p:sp>
    </p:spTree>
    <p:extLst>
      <p:ext uri="{BB962C8B-B14F-4D97-AF65-F5344CB8AC3E}">
        <p14:creationId xmlns:p14="http://schemas.microsoft.com/office/powerpoint/2010/main" val="21269656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865" y="1406419"/>
            <a:ext cx="8835046" cy="5297967"/>
          </a:xfrm>
        </p:spPr>
        <p:txBody>
          <a:bodyPr>
            <a:normAutofit/>
          </a:bodyPr>
          <a:lstStyle/>
          <a:p>
            <a:r>
              <a:rPr kumimoji="1" lang="ja-JP" altLang="en-US" sz="2800" dirty="0" smtClean="0"/>
              <a:t>重力波望遠鏡では鏡をワイヤーで吊るすため、その共振</a:t>
            </a:r>
            <a:r>
              <a:rPr lang="en-US" altLang="en-US" sz="2800" dirty="0" smtClean="0"/>
              <a:t>モード</a:t>
            </a:r>
            <a:r>
              <a:rPr kumimoji="1" lang="ja-JP" altLang="en-US" sz="2800" dirty="0" smtClean="0"/>
              <a:t>によって励起されるようなノイズ</a:t>
            </a:r>
            <a:r>
              <a:rPr lang="ja-JP" altLang="en-US" sz="2800" dirty="0" smtClean="0"/>
              <a:t>（＝ライン）が存在する</a:t>
            </a:r>
            <a:endParaRPr lang="en-US" altLang="ja-JP" sz="2800" dirty="0" smtClean="0"/>
          </a:p>
          <a:p>
            <a:r>
              <a:rPr lang="ja-JP" altLang="en-US" sz="2800" dirty="0" smtClean="0"/>
              <a:t>例：吊り糸</a:t>
            </a:r>
            <a:r>
              <a:rPr lang="ja-JP" altLang="en-US" sz="2800" dirty="0"/>
              <a:t>の弾性振動</a:t>
            </a:r>
            <a:endParaRPr lang="en-US" altLang="ja-JP" sz="2800" dirty="0"/>
          </a:p>
          <a:p>
            <a:endParaRPr kumimoji="1" lang="en-US" altLang="ja-JP" sz="2800" dirty="0" smtClean="0"/>
          </a:p>
        </p:txBody>
      </p:sp>
      <p:grpSp>
        <p:nvGrpSpPr>
          <p:cNvPr id="12" name="図形グループ 11"/>
          <p:cNvGrpSpPr/>
          <p:nvPr/>
        </p:nvGrpSpPr>
        <p:grpSpPr>
          <a:xfrm>
            <a:off x="1671689" y="3446816"/>
            <a:ext cx="1941667" cy="2778124"/>
            <a:chOff x="1394469" y="2511756"/>
            <a:chExt cx="1936259" cy="2904078"/>
          </a:xfrm>
        </p:grpSpPr>
        <p:cxnSp>
          <p:nvCxnSpPr>
            <p:cNvPr id="13" name="直線矢印コネクタ 12"/>
            <p:cNvCxnSpPr/>
            <p:nvPr/>
          </p:nvCxnSpPr>
          <p:spPr>
            <a:xfrm>
              <a:off x="1708430" y="5097547"/>
              <a:ext cx="1600655"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2168984" y="3579573"/>
              <a:ext cx="432828" cy="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図形グループ 14"/>
            <p:cNvGrpSpPr/>
            <p:nvPr/>
          </p:nvGrpSpPr>
          <p:grpSpPr>
            <a:xfrm>
              <a:off x="1394469" y="2511756"/>
              <a:ext cx="1936259" cy="2904078"/>
              <a:chOff x="805655" y="2116456"/>
              <a:chExt cx="2321418" cy="3752523"/>
            </a:xfrm>
          </p:grpSpPr>
          <p:cxnSp>
            <p:nvCxnSpPr>
              <p:cNvPr id="16" name="直線コネクタ 15"/>
              <p:cNvCxnSpPr/>
              <p:nvPr/>
            </p:nvCxnSpPr>
            <p:spPr>
              <a:xfrm>
                <a:off x="805655" y="2116456"/>
                <a:ext cx="2321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フリーフォーム 16"/>
              <p:cNvSpPr/>
              <p:nvPr/>
            </p:nvSpPr>
            <p:spPr>
              <a:xfrm>
                <a:off x="1866707" y="2116456"/>
                <a:ext cx="386455" cy="2977704"/>
              </a:xfrm>
              <a:custGeom>
                <a:avLst/>
                <a:gdLst>
                  <a:gd name="connsiteX0" fmla="*/ 167948 w 386455"/>
                  <a:gd name="connsiteY0" fmla="*/ 0 h 2977704"/>
                  <a:gd name="connsiteX1" fmla="*/ 4083 w 386455"/>
                  <a:gd name="connsiteY1" fmla="*/ 245782 h 2977704"/>
                  <a:gd name="connsiteX2" fmla="*/ 318158 w 386455"/>
                  <a:gd name="connsiteY2" fmla="*/ 532528 h 2977704"/>
                  <a:gd name="connsiteX3" fmla="*/ 99671 w 386455"/>
                  <a:gd name="connsiteY3" fmla="*/ 873891 h 2977704"/>
                  <a:gd name="connsiteX4" fmla="*/ 331813 w 386455"/>
                  <a:gd name="connsiteY4" fmla="*/ 1092364 h 2977704"/>
                  <a:gd name="connsiteX5" fmla="*/ 86016 w 386455"/>
                  <a:gd name="connsiteY5" fmla="*/ 1433728 h 2977704"/>
                  <a:gd name="connsiteX6" fmla="*/ 345468 w 386455"/>
                  <a:gd name="connsiteY6" fmla="*/ 1679510 h 2977704"/>
                  <a:gd name="connsiteX7" fmla="*/ 167948 w 386455"/>
                  <a:gd name="connsiteY7" fmla="*/ 1979910 h 2977704"/>
                  <a:gd name="connsiteX8" fmla="*/ 386435 w 386455"/>
                  <a:gd name="connsiteY8" fmla="*/ 2266656 h 2977704"/>
                  <a:gd name="connsiteX9" fmla="*/ 181604 w 386455"/>
                  <a:gd name="connsiteY9" fmla="*/ 2580711 h 2977704"/>
                  <a:gd name="connsiteX10" fmla="*/ 290847 w 386455"/>
                  <a:gd name="connsiteY10" fmla="*/ 2976693 h 2977704"/>
                  <a:gd name="connsiteX11" fmla="*/ 290847 w 386455"/>
                  <a:gd name="connsiteY11" fmla="*/ 2976693 h 2977704"/>
                  <a:gd name="connsiteX12" fmla="*/ 318158 w 386455"/>
                  <a:gd name="connsiteY12" fmla="*/ 2976693 h 2977704"/>
                  <a:gd name="connsiteX13" fmla="*/ 318158 w 386455"/>
                  <a:gd name="connsiteY13" fmla="*/ 2976693 h 2977704"/>
                  <a:gd name="connsiteX14" fmla="*/ 304502 w 386455"/>
                  <a:gd name="connsiteY14" fmla="*/ 2976693 h 2977704"/>
                  <a:gd name="connsiteX15" fmla="*/ 222570 w 386455"/>
                  <a:gd name="connsiteY15" fmla="*/ 2963038 h 2977704"/>
                  <a:gd name="connsiteX16" fmla="*/ 277191 w 386455"/>
                  <a:gd name="connsiteY16" fmla="*/ 2935729 h 297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455" h="2977704">
                    <a:moveTo>
                      <a:pt x="167948" y="0"/>
                    </a:moveTo>
                    <a:cubicBezTo>
                      <a:pt x="73498" y="78513"/>
                      <a:pt x="-20952" y="157027"/>
                      <a:pt x="4083" y="245782"/>
                    </a:cubicBezTo>
                    <a:cubicBezTo>
                      <a:pt x="29118" y="334537"/>
                      <a:pt x="302227" y="427843"/>
                      <a:pt x="318158" y="532528"/>
                    </a:cubicBezTo>
                    <a:cubicBezTo>
                      <a:pt x="334089" y="637213"/>
                      <a:pt x="97395" y="780585"/>
                      <a:pt x="99671" y="873891"/>
                    </a:cubicBezTo>
                    <a:cubicBezTo>
                      <a:pt x="101947" y="967197"/>
                      <a:pt x="334089" y="999058"/>
                      <a:pt x="331813" y="1092364"/>
                    </a:cubicBezTo>
                    <a:cubicBezTo>
                      <a:pt x="329537" y="1185670"/>
                      <a:pt x="83740" y="1335870"/>
                      <a:pt x="86016" y="1433728"/>
                    </a:cubicBezTo>
                    <a:cubicBezTo>
                      <a:pt x="88292" y="1531586"/>
                      <a:pt x="331813" y="1588480"/>
                      <a:pt x="345468" y="1679510"/>
                    </a:cubicBezTo>
                    <a:cubicBezTo>
                      <a:pt x="359123" y="1770540"/>
                      <a:pt x="161120" y="1882052"/>
                      <a:pt x="167948" y="1979910"/>
                    </a:cubicBezTo>
                    <a:cubicBezTo>
                      <a:pt x="174776" y="2077768"/>
                      <a:pt x="384159" y="2166523"/>
                      <a:pt x="386435" y="2266656"/>
                    </a:cubicBezTo>
                    <a:cubicBezTo>
                      <a:pt x="388711" y="2366789"/>
                      <a:pt x="197535" y="2462372"/>
                      <a:pt x="181604" y="2580711"/>
                    </a:cubicBezTo>
                    <a:cubicBezTo>
                      <a:pt x="165673" y="2699050"/>
                      <a:pt x="290847" y="2976693"/>
                      <a:pt x="290847" y="2976693"/>
                    </a:cubicBezTo>
                    <a:lnTo>
                      <a:pt x="290847" y="2976693"/>
                    </a:lnTo>
                    <a:lnTo>
                      <a:pt x="318158" y="2976693"/>
                    </a:lnTo>
                    <a:lnTo>
                      <a:pt x="318158" y="2976693"/>
                    </a:lnTo>
                    <a:cubicBezTo>
                      <a:pt x="315882" y="2976693"/>
                      <a:pt x="320433" y="2978969"/>
                      <a:pt x="304502" y="2976693"/>
                    </a:cubicBezTo>
                    <a:cubicBezTo>
                      <a:pt x="288571" y="2974417"/>
                      <a:pt x="227122" y="2969865"/>
                      <a:pt x="222570" y="2963038"/>
                    </a:cubicBezTo>
                    <a:cubicBezTo>
                      <a:pt x="218018" y="2956211"/>
                      <a:pt x="272639" y="2940280"/>
                      <a:pt x="277191" y="2935729"/>
                    </a:cubicBezTo>
                  </a:path>
                </a:pathLst>
              </a:custGeom>
              <a:ln>
                <a:solidFill>
                  <a:srgbClr val="29293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1734236" y="4970258"/>
                <a:ext cx="819325" cy="898721"/>
              </a:xfrm>
              <a:prstGeom prst="ellipse">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9" name="図形グループ 18"/>
          <p:cNvGrpSpPr/>
          <p:nvPr/>
        </p:nvGrpSpPr>
        <p:grpSpPr>
          <a:xfrm>
            <a:off x="129590" y="4464508"/>
            <a:ext cx="3031499" cy="2180601"/>
            <a:chOff x="279832" y="3945898"/>
            <a:chExt cx="3031499" cy="2180601"/>
          </a:xfrm>
        </p:grpSpPr>
        <p:sp>
          <p:nvSpPr>
            <p:cNvPr id="20" name="テキスト ボックス 19"/>
            <p:cNvSpPr txBox="1"/>
            <p:nvPr/>
          </p:nvSpPr>
          <p:spPr>
            <a:xfrm>
              <a:off x="279832" y="4926170"/>
              <a:ext cx="3031499" cy="1200329"/>
            </a:xfrm>
            <a:prstGeom prst="rect">
              <a:avLst/>
            </a:prstGeom>
            <a:noFill/>
          </p:spPr>
          <p:txBody>
            <a:bodyPr wrap="square" rtlCol="0">
              <a:spAutoFit/>
            </a:bodyPr>
            <a:lstStyle/>
            <a:p>
              <a:r>
                <a:rPr lang="en-US" altLang="en-US" dirty="0" smtClean="0"/>
                <a:t>現実の吊り糸は</a:t>
              </a:r>
            </a:p>
            <a:p>
              <a:r>
                <a:rPr lang="en-US" altLang="en-US" dirty="0" smtClean="0"/>
                <a:t>有限の綿密度を</a:t>
              </a:r>
            </a:p>
            <a:p>
              <a:r>
                <a:rPr lang="en-US" altLang="en-US" dirty="0" smtClean="0"/>
                <a:t>持つので</a:t>
              </a:r>
            </a:p>
            <a:p>
              <a:r>
                <a:rPr lang="en-US" altLang="en-US" dirty="0" smtClean="0"/>
                <a:t>弾性振動</a:t>
              </a:r>
              <a:r>
                <a:rPr lang="ja-JP" altLang="en-US" dirty="0" smtClean="0"/>
                <a:t>をする</a:t>
              </a:r>
              <a:endParaRPr kumimoji="1" lang="ja-JP" altLang="en-US" dirty="0"/>
            </a:p>
          </p:txBody>
        </p:sp>
        <p:cxnSp>
          <p:nvCxnSpPr>
            <p:cNvPr id="21" name="曲線コネクタ 20"/>
            <p:cNvCxnSpPr/>
            <p:nvPr/>
          </p:nvCxnSpPr>
          <p:spPr>
            <a:xfrm flipV="1">
              <a:off x="607442" y="3945898"/>
              <a:ext cx="1758474" cy="980272"/>
            </a:xfrm>
            <a:prstGeom prst="curvedConnector3">
              <a:avLst>
                <a:gd name="adj1" fmla="val -11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4182750" y="2241728"/>
            <a:ext cx="4979075" cy="4276126"/>
            <a:chOff x="3981530" y="947266"/>
            <a:chExt cx="5787153" cy="5006110"/>
          </a:xfrm>
        </p:grpSpPr>
        <p:pic>
          <p:nvPicPr>
            <p:cNvPr id="29" name="図 28"/>
            <p:cNvPicPr>
              <a:picLocks noChangeAspect="1"/>
            </p:cNvPicPr>
            <p:nvPr/>
          </p:nvPicPr>
          <p:blipFill>
            <a:blip r:embed="rId2"/>
            <a:stretch>
              <a:fillRect/>
            </a:stretch>
          </p:blipFill>
          <p:spPr>
            <a:xfrm>
              <a:off x="4424364" y="947266"/>
              <a:ext cx="3850814" cy="5006110"/>
            </a:xfrm>
            <a:prstGeom prst="rect">
              <a:avLst/>
            </a:prstGeom>
            <a:scene3d>
              <a:camera prst="orthographicFront">
                <a:rot lat="0" lon="0" rev="16200000"/>
              </a:camera>
              <a:lightRig rig="threePt" dir="t"/>
            </a:scene3d>
          </p:spPr>
        </p:pic>
        <p:sp>
          <p:nvSpPr>
            <p:cNvPr id="30" name="テキスト ボックス 29"/>
            <p:cNvSpPr txBox="1"/>
            <p:nvPr/>
          </p:nvSpPr>
          <p:spPr>
            <a:xfrm>
              <a:off x="3981530" y="1145674"/>
              <a:ext cx="5787153" cy="468413"/>
            </a:xfrm>
            <a:prstGeom prst="rect">
              <a:avLst/>
            </a:prstGeom>
            <a:noFill/>
          </p:spPr>
          <p:txBody>
            <a:bodyPr wrap="square" rtlCol="0">
              <a:spAutoFit/>
            </a:bodyPr>
            <a:lstStyle/>
            <a:p>
              <a:r>
                <a:rPr kumimoji="1" lang="ja-JP" altLang="en-US" sz="2000" dirty="0" smtClean="0"/>
                <a:t>振り子の支点の振動に対する</a:t>
              </a:r>
              <a:r>
                <a:rPr lang="ja-JP" altLang="en-US" sz="2000" dirty="0" smtClean="0"/>
                <a:t>伝達関数</a:t>
              </a:r>
              <a:endParaRPr kumimoji="1" lang="ja-JP" altLang="en-US" sz="2000" dirty="0"/>
            </a:p>
          </p:txBody>
        </p:sp>
        <p:sp>
          <p:nvSpPr>
            <p:cNvPr id="31" name="ドーナツ 30"/>
            <p:cNvSpPr/>
            <p:nvPr/>
          </p:nvSpPr>
          <p:spPr>
            <a:xfrm>
              <a:off x="6868667" y="2594364"/>
              <a:ext cx="2357263" cy="1789719"/>
            </a:xfrm>
            <a:prstGeom prst="donut">
              <a:avLst>
                <a:gd name="adj" fmla="val 46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p:cNvSpPr txBox="1"/>
            <p:nvPr/>
          </p:nvSpPr>
          <p:spPr>
            <a:xfrm>
              <a:off x="7184691" y="1999276"/>
              <a:ext cx="2237565" cy="432381"/>
            </a:xfrm>
            <a:prstGeom prst="rect">
              <a:avLst/>
            </a:prstGeom>
            <a:noFill/>
          </p:spPr>
          <p:txBody>
            <a:bodyPr wrap="square" rtlCol="0">
              <a:spAutoFit/>
            </a:bodyPr>
            <a:lstStyle/>
            <a:p>
              <a:r>
                <a:rPr lang="ja-JP" altLang="en-US" dirty="0" smtClean="0">
                  <a:solidFill>
                    <a:srgbClr val="FF0000"/>
                  </a:solidFill>
                </a:rPr>
                <a:t>弦の共振モード</a:t>
              </a:r>
              <a:endParaRPr kumimoji="1" lang="ja-JP" altLang="en-US" dirty="0">
                <a:solidFill>
                  <a:srgbClr val="FF0000"/>
                </a:solidFill>
              </a:endParaRPr>
            </a:p>
          </p:txBody>
        </p:sp>
        <p:sp>
          <p:nvSpPr>
            <p:cNvPr id="33" name="テキスト ボックス 32"/>
            <p:cNvSpPr txBox="1"/>
            <p:nvPr/>
          </p:nvSpPr>
          <p:spPr>
            <a:xfrm>
              <a:off x="4632428" y="2920542"/>
              <a:ext cx="1695220" cy="756667"/>
            </a:xfrm>
            <a:prstGeom prst="rect">
              <a:avLst/>
            </a:prstGeom>
            <a:noFill/>
          </p:spPr>
          <p:txBody>
            <a:bodyPr wrap="square" rtlCol="0">
              <a:spAutoFit/>
            </a:bodyPr>
            <a:lstStyle/>
            <a:p>
              <a:r>
                <a:rPr kumimoji="1" lang="ja-JP" altLang="en-US" dirty="0" smtClean="0">
                  <a:solidFill>
                    <a:srgbClr val="FF0000"/>
                  </a:solidFill>
                </a:rPr>
                <a:t>振り子運動の共振モード</a:t>
              </a:r>
              <a:endParaRPr kumimoji="1" lang="ja-JP" altLang="en-US" dirty="0">
                <a:solidFill>
                  <a:srgbClr val="FF0000"/>
                </a:solidFill>
              </a:endParaRPr>
            </a:p>
          </p:txBody>
        </p:sp>
      </p:grpSp>
      <p:pic>
        <p:nvPicPr>
          <p:cNvPr id="36" name="図 35"/>
          <p:cNvPicPr>
            <a:picLocks noChangeAspect="1"/>
          </p:cNvPicPr>
          <p:nvPr/>
        </p:nvPicPr>
        <p:blipFill>
          <a:blip r:embed="rId3"/>
          <a:stretch>
            <a:fillRect/>
          </a:stretch>
        </p:blipFill>
        <p:spPr>
          <a:xfrm>
            <a:off x="3526300" y="5924146"/>
            <a:ext cx="5575300" cy="825500"/>
          </a:xfrm>
          <a:prstGeom prst="rect">
            <a:avLst/>
          </a:prstGeom>
        </p:spPr>
      </p:pic>
      <p:sp>
        <p:nvSpPr>
          <p:cNvPr id="6" name="タイトル 5"/>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mtClean="0"/>
              <a:t>26</a:t>
            </a:fld>
            <a:endParaRPr kumimoji="1" lang="ja-JP" altLang="en-US"/>
          </a:p>
        </p:txBody>
      </p:sp>
    </p:spTree>
    <p:extLst>
      <p:ext uri="{BB962C8B-B14F-4D97-AF65-F5344CB8AC3E}">
        <p14:creationId xmlns:p14="http://schemas.microsoft.com/office/powerpoint/2010/main" val="12342366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7" y="466487"/>
            <a:ext cx="8850809" cy="6010513"/>
          </a:xfrm>
        </p:spPr>
        <p:txBody>
          <a:bodyPr>
            <a:normAutofit/>
          </a:bodyPr>
          <a:lstStyle/>
          <a:p>
            <a:r>
              <a:rPr kumimoji="1" lang="en-US" altLang="ja-JP" sz="2800" dirty="0" smtClean="0">
                <a:solidFill>
                  <a:srgbClr val="0000FF"/>
                </a:solidFill>
              </a:rPr>
              <a:t>MBLT</a:t>
            </a:r>
            <a:r>
              <a:rPr kumimoji="1" lang="ja-JP" altLang="en-US" sz="2800" dirty="0" smtClean="0"/>
              <a:t>アルゴリズムの概略</a:t>
            </a:r>
            <a:endParaRPr kumimoji="1" lang="ja-JP" altLang="en-US" sz="2800"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mtClean="0"/>
              <a:t>27</a:t>
            </a:fld>
            <a:endParaRPr kumimoji="1" lang="ja-JP" altLang="en-US"/>
          </a:p>
        </p:txBody>
      </p:sp>
    </p:spTree>
    <p:extLst>
      <p:ext uri="{BB962C8B-B14F-4D97-AF65-F5344CB8AC3E}">
        <p14:creationId xmlns:p14="http://schemas.microsoft.com/office/powerpoint/2010/main" val="2986936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15" y="403820"/>
            <a:ext cx="8229600" cy="632816"/>
          </a:xfrm>
        </p:spPr>
        <p:txBody>
          <a:bodyPr>
            <a:normAutofit/>
          </a:bodyPr>
          <a:lstStyle/>
          <a:p>
            <a:r>
              <a:rPr kumimoji="1" lang="en-US" altLang="ja-JP" sz="3200" dirty="0" smtClean="0"/>
              <a:t>LCGT</a:t>
            </a:r>
            <a:r>
              <a:rPr kumimoji="1" lang="ja-JP" altLang="en-US" sz="3200" dirty="0" smtClean="0"/>
              <a:t>が捉えようとしている重力波の波源</a:t>
            </a:r>
            <a:endParaRPr kumimoji="1" lang="ja-JP" altLang="en-US" sz="3200" dirty="0"/>
          </a:p>
        </p:txBody>
      </p:sp>
      <p:sp>
        <p:nvSpPr>
          <p:cNvPr id="3" name="コンテンツ プレースホルダー 2"/>
          <p:cNvSpPr>
            <a:spLocks noGrp="1"/>
          </p:cNvSpPr>
          <p:nvPr>
            <p:ph idx="1"/>
          </p:nvPr>
        </p:nvSpPr>
        <p:spPr>
          <a:xfrm>
            <a:off x="116628" y="1036636"/>
            <a:ext cx="8928561" cy="5440364"/>
          </a:xfrm>
        </p:spPr>
        <p:txBody>
          <a:bodyPr/>
          <a:lstStyle/>
          <a:p>
            <a:r>
              <a:rPr lang="ja-JP" altLang="en-US" sz="2800" dirty="0" smtClean="0"/>
              <a:t>連星系からの重力波</a:t>
            </a:r>
            <a:endParaRPr lang="en-US" altLang="ja-JP" sz="2800" dirty="0" smtClean="0"/>
          </a:p>
          <a:p>
            <a:pPr lvl="1">
              <a:buFont typeface="Wingdings" charset="2"/>
              <a:buChar char="ü"/>
            </a:pPr>
            <a:r>
              <a:rPr lang="ja-JP" altLang="en-US" sz="2400" dirty="0" smtClean="0"/>
              <a:t>中性子星連星系、ブラックホール連星系</a:t>
            </a:r>
            <a:endParaRPr lang="en-US" altLang="ja-JP" dirty="0" smtClean="0"/>
          </a:p>
          <a:p>
            <a:r>
              <a:rPr lang="ja-JP" altLang="en-US" sz="2800" dirty="0" smtClean="0"/>
              <a:t>パルサーからの連続波</a:t>
            </a:r>
            <a:endParaRPr lang="en-US" altLang="ja-JP" sz="2800" dirty="0" smtClean="0"/>
          </a:p>
          <a:p>
            <a:r>
              <a:rPr lang="ja-JP" altLang="en-US" sz="2800" dirty="0"/>
              <a:t>バースト性</a:t>
            </a:r>
            <a:r>
              <a:rPr lang="ja-JP" altLang="en-US" sz="2800" dirty="0" smtClean="0"/>
              <a:t>重力波</a:t>
            </a:r>
            <a:endParaRPr lang="en-US" altLang="ja-JP" sz="2800" dirty="0"/>
          </a:p>
          <a:p>
            <a:pPr lvl="1">
              <a:buFont typeface="Wingdings" charset="2"/>
              <a:buChar char="ü"/>
            </a:pPr>
            <a:r>
              <a:rPr lang="ja-JP" altLang="en-US" sz="2400" dirty="0"/>
              <a:t>重力崩壊型超新星（</a:t>
            </a:r>
            <a:r>
              <a:rPr lang="en-US" altLang="ja-JP" sz="2400" dirty="0"/>
              <a:t>II</a:t>
            </a:r>
            <a:r>
              <a:rPr lang="ja-JP" altLang="en-US" sz="2400" dirty="0"/>
              <a:t>型）、ガンマ線バースト、中性子星の星震、</a:t>
            </a:r>
            <a:r>
              <a:rPr lang="en-US" altLang="ja-JP" sz="2400" dirty="0"/>
              <a:t>etc</a:t>
            </a:r>
            <a:r>
              <a:rPr lang="en-US" altLang="ja-JP" dirty="0" smtClean="0"/>
              <a:t>…</a:t>
            </a:r>
          </a:p>
          <a:p>
            <a:pPr lvl="1">
              <a:buFont typeface="Wingdings" charset="2"/>
              <a:buChar char="ü"/>
            </a:pPr>
            <a:endParaRPr lang="en-US" altLang="ja-JP" dirty="0"/>
          </a:p>
          <a:p>
            <a:r>
              <a:rPr lang="ja-JP" altLang="en-US" sz="2800" dirty="0" smtClean="0"/>
              <a:t>現在</a:t>
            </a:r>
            <a:r>
              <a:rPr lang="ja-JP" altLang="en-US" sz="2800" dirty="0"/>
              <a:t>の重力波解析手法</a:t>
            </a:r>
            <a:r>
              <a:rPr lang="en-US" altLang="ja-JP" sz="2800" dirty="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3</a:t>
            </a:fld>
            <a:endParaRPr kumimoji="1" lang="ja-JP" altLang="en-US" sz="3200" dirty="0"/>
          </a:p>
        </p:txBody>
      </p:sp>
      <p:grpSp>
        <p:nvGrpSpPr>
          <p:cNvPr id="5" name="図形グループ 4"/>
          <p:cNvGrpSpPr/>
          <p:nvPr/>
        </p:nvGrpSpPr>
        <p:grpSpPr>
          <a:xfrm>
            <a:off x="535754" y="4630827"/>
            <a:ext cx="8151046" cy="2040543"/>
            <a:chOff x="535754" y="4231099"/>
            <a:chExt cx="8151046" cy="2040543"/>
          </a:xfrm>
        </p:grpSpPr>
        <p:grpSp>
          <p:nvGrpSpPr>
            <p:cNvPr id="6" name="図形グループ 5"/>
            <p:cNvGrpSpPr/>
            <p:nvPr/>
          </p:nvGrpSpPr>
          <p:grpSpPr>
            <a:xfrm>
              <a:off x="535754" y="4231099"/>
              <a:ext cx="8151046" cy="2040543"/>
              <a:chOff x="609052" y="2630466"/>
              <a:chExt cx="8151046" cy="2040543"/>
            </a:xfrm>
          </p:grpSpPr>
          <p:sp>
            <p:nvSpPr>
              <p:cNvPr id="8" name="角丸四角形 7"/>
              <p:cNvSpPr/>
              <p:nvPr/>
            </p:nvSpPr>
            <p:spPr>
              <a:xfrm>
                <a:off x="609052" y="2928500"/>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連星系・パルサー</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テキスト ボックス 8"/>
              <p:cNvSpPr txBox="1"/>
              <p:nvPr/>
            </p:nvSpPr>
            <p:spPr>
              <a:xfrm>
                <a:off x="3550683" y="2630466"/>
                <a:ext cx="1917899" cy="369332"/>
              </a:xfrm>
              <a:prstGeom prst="rect">
                <a:avLst/>
              </a:prstGeom>
              <a:noFill/>
            </p:spPr>
            <p:txBody>
              <a:bodyPr wrap="square" rtlCol="0">
                <a:spAutoFit/>
              </a:bodyPr>
              <a:lstStyle/>
              <a:p>
                <a:r>
                  <a:rPr kumimoji="1" lang="ja-JP" altLang="en-US" dirty="0" smtClean="0"/>
                  <a:t>波形予測できる？</a:t>
                </a:r>
                <a:endParaRPr kumimoji="1" lang="ja-JP" altLang="en-US" dirty="0"/>
              </a:p>
            </p:txBody>
          </p:sp>
          <p:sp>
            <p:nvSpPr>
              <p:cNvPr id="10" name="角丸四角形 9"/>
              <p:cNvSpPr/>
              <p:nvPr/>
            </p:nvSpPr>
            <p:spPr>
              <a:xfrm>
                <a:off x="6090601" y="2902582"/>
                <a:ext cx="2669497" cy="738606"/>
              </a:xfrm>
              <a:prstGeom prst="roundRect">
                <a:avLst/>
              </a:prstGeom>
              <a:solidFill>
                <a:srgbClr val="17C91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テンプレートによる相関がとれる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609052" y="4013873"/>
                <a:ext cx="2475117" cy="647898"/>
              </a:xfrm>
              <a:prstGeom prst="roundRect">
                <a:avLst/>
              </a:prstGeom>
              <a:solidFill>
                <a:srgbClr val="2C64DA"/>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超新星爆発</a:t>
                </a:r>
                <a:endParaRPr lang="en-US" altLang="ja-JP"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ja-JP"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（バースト性重力波）</a:t>
                </a:r>
                <a:endParaRPr kumimoji="1" lang="ja-JP"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角丸四角形 11"/>
              <p:cNvSpPr/>
              <p:nvPr/>
            </p:nvSpPr>
            <p:spPr>
              <a:xfrm>
                <a:off x="6090601" y="3923165"/>
                <a:ext cx="2669497" cy="738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テンプレート</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の利用</a:t>
                </a: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は</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期待できない</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右矢印 12"/>
              <p:cNvSpPr/>
              <p:nvPr/>
            </p:nvSpPr>
            <p:spPr>
              <a:xfrm>
                <a:off x="3991287" y="2993288"/>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右矢印 13"/>
              <p:cNvSpPr/>
              <p:nvPr/>
            </p:nvSpPr>
            <p:spPr>
              <a:xfrm>
                <a:off x="3991287" y="4049027"/>
                <a:ext cx="984863" cy="62198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難しい</a:t>
                </a:r>
                <a:endParaRPr kumimoji="1"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テキスト ボックス 6"/>
            <p:cNvSpPr txBox="1"/>
            <p:nvPr/>
          </p:nvSpPr>
          <p:spPr>
            <a:xfrm>
              <a:off x="652384" y="5189989"/>
              <a:ext cx="2315159" cy="369332"/>
            </a:xfrm>
            <a:prstGeom prst="rect">
              <a:avLst/>
            </a:prstGeom>
            <a:noFill/>
          </p:spPr>
          <p:txBody>
            <a:bodyPr wrap="square" rtlCol="0">
              <a:spAutoFit/>
            </a:bodyPr>
            <a:lstStyle/>
            <a:p>
              <a:r>
                <a:rPr kumimoji="1" lang="ja-JP" altLang="en-US" dirty="0" smtClean="0"/>
                <a:t>（代表的な重力波源）</a:t>
              </a:r>
              <a:endParaRPr kumimoji="1" lang="ja-JP" altLang="en-US" dirty="0"/>
            </a:p>
          </p:txBody>
        </p:sp>
      </p:grpSp>
    </p:spTree>
    <p:extLst>
      <p:ext uri="{BB962C8B-B14F-4D97-AF65-F5344CB8AC3E}">
        <p14:creationId xmlns:p14="http://schemas.microsoft.com/office/powerpoint/2010/main" val="782742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53529"/>
            <a:ext cx="9144000" cy="6271651"/>
          </a:xfrm>
        </p:spPr>
        <p:txBody>
          <a:bodyPr>
            <a:normAutofit/>
          </a:bodyPr>
          <a:lstStyle/>
          <a:p>
            <a:r>
              <a:rPr lang="ja-JP" altLang="en-US" sz="2800" dirty="0"/>
              <a:t>バースト状の</a:t>
            </a:r>
            <a:r>
              <a:rPr lang="ja-JP" altLang="en-US" sz="2800" dirty="0" smtClean="0"/>
              <a:t>波形</a:t>
            </a:r>
            <a:r>
              <a:rPr lang="ja-JP" altLang="en-US" sz="2800" dirty="0" smtClean="0"/>
              <a:t>：非定常的な波</a:t>
            </a:r>
            <a:endParaRPr lang="en-US" altLang="ja-JP" sz="2800" dirty="0"/>
          </a:p>
          <a:p>
            <a:pPr marL="274320" lvl="1" indent="0" algn="ctr">
              <a:buNone/>
            </a:pPr>
            <a:r>
              <a:rPr lang="ja-JP" altLang="en-US" sz="2800" dirty="0">
                <a:solidFill>
                  <a:srgbClr val="FF0000"/>
                </a:solidFill>
              </a:rPr>
              <a:t>時間的に</a:t>
            </a:r>
            <a:r>
              <a:rPr lang="ja-JP" altLang="en-US" sz="2800" dirty="0" smtClean="0">
                <a:solidFill>
                  <a:srgbClr val="FF0000"/>
                </a:solidFill>
              </a:rPr>
              <a:t>局在</a:t>
            </a:r>
            <a:r>
              <a:rPr lang="ja-JP" altLang="en-US" sz="2800" dirty="0" smtClean="0">
                <a:solidFill>
                  <a:srgbClr val="FF0000"/>
                </a:solidFill>
              </a:rPr>
              <a:t>（</a:t>
            </a:r>
            <a:r>
              <a:rPr lang="en-US" altLang="ja-JP" sz="2800" dirty="0" smtClean="0">
                <a:solidFill>
                  <a:srgbClr val="FF0000"/>
                </a:solidFill>
              </a:rPr>
              <a:t>&lt;100msec</a:t>
            </a:r>
            <a:r>
              <a:rPr lang="ja-JP" altLang="en-US" sz="2800" dirty="0" smtClean="0">
                <a:solidFill>
                  <a:srgbClr val="FF0000"/>
                </a:solidFill>
              </a:rPr>
              <a:t>）</a:t>
            </a:r>
            <a:r>
              <a:rPr lang="ja-JP" altLang="en-US" sz="2800" dirty="0" smtClean="0">
                <a:solidFill>
                  <a:srgbClr val="FF0000"/>
                </a:solidFill>
              </a:rPr>
              <a:t>していて</a:t>
            </a:r>
            <a:endParaRPr lang="en-US" altLang="ja-JP" sz="2800" dirty="0" smtClean="0">
              <a:solidFill>
                <a:srgbClr val="FF0000"/>
              </a:solidFill>
            </a:endParaRPr>
          </a:p>
          <a:p>
            <a:pPr marL="274320" lvl="1" indent="0" algn="ctr">
              <a:buNone/>
            </a:pPr>
            <a:r>
              <a:rPr lang="ja-JP" altLang="en-US" sz="2800" dirty="0" smtClean="0">
                <a:solidFill>
                  <a:srgbClr val="FF0000"/>
                </a:solidFill>
              </a:rPr>
              <a:t>広い</a:t>
            </a:r>
            <a:r>
              <a:rPr lang="ja-JP" altLang="en-US" sz="2800" dirty="0">
                <a:solidFill>
                  <a:srgbClr val="FF0000"/>
                </a:solidFill>
              </a:rPr>
              <a:t>周波数帯域に広がっている</a:t>
            </a:r>
            <a:endParaRPr lang="en-US" altLang="ja-JP" dirty="0"/>
          </a:p>
          <a:p>
            <a:pPr lvl="1">
              <a:buFont typeface="Wingdings" charset="2"/>
              <a:buChar char="ü"/>
            </a:pPr>
            <a:r>
              <a:rPr lang="ja-JP" altLang="en-US" sz="2800" dirty="0"/>
              <a:t>バースト性重力波</a:t>
            </a:r>
            <a:endParaRPr lang="en-US" altLang="ja-JP" sz="2800" dirty="0"/>
          </a:p>
          <a:p>
            <a:pPr marL="548640" lvl="2" indent="0">
              <a:buNone/>
            </a:pPr>
            <a:r>
              <a:rPr lang="ja-JP" altLang="en-US" sz="2400" dirty="0"/>
              <a:t>超新星爆発やガンマ線バースト、中性子星の星震等</a:t>
            </a:r>
            <a:r>
              <a:rPr lang="en-US" altLang="en-US" sz="2400" dirty="0"/>
              <a:t>が</a:t>
            </a:r>
            <a:r>
              <a:rPr lang="ja-JP" altLang="en-US" sz="2400" dirty="0"/>
              <a:t>波源</a:t>
            </a:r>
            <a:endParaRPr lang="en-US" altLang="ja-JP" sz="2400" dirty="0"/>
          </a:p>
          <a:p>
            <a:pPr marL="548640" lvl="2" indent="0">
              <a:buNone/>
            </a:pPr>
            <a:r>
              <a:rPr lang="ja-JP" altLang="en-US" sz="2400" dirty="0"/>
              <a:t>計算が難しく重力波の波形を予測しにくい</a:t>
            </a:r>
            <a:endParaRPr lang="en-US" altLang="ja-JP" sz="2400" dirty="0"/>
          </a:p>
          <a:p>
            <a:pPr lvl="1">
              <a:buFont typeface="Wingdings" charset="2"/>
              <a:buChar char="ü"/>
            </a:pPr>
            <a:r>
              <a:rPr lang="ja-JP" altLang="en-US" sz="2800" dirty="0"/>
              <a:t>バースト性雑音</a:t>
            </a:r>
            <a:endParaRPr lang="en-US" altLang="ja-JP" sz="2800" dirty="0"/>
          </a:p>
          <a:p>
            <a:pPr marL="548640" lvl="2" indent="0">
              <a:buNone/>
            </a:pPr>
            <a:r>
              <a:rPr lang="ja-JP" altLang="en-US" sz="2400" dirty="0"/>
              <a:t>望遠鏡自体が持つ非定常</a:t>
            </a:r>
            <a:r>
              <a:rPr lang="ja-JP" altLang="en-US" sz="2400" dirty="0" smtClean="0"/>
              <a:t>雑音</a:t>
            </a:r>
            <a:endParaRPr lang="en-US" altLang="ja-JP" sz="2400" dirty="0" smtClean="0"/>
          </a:p>
          <a:p>
            <a:pPr marL="548640" lvl="2" indent="0">
              <a:buNone/>
            </a:pPr>
            <a:r>
              <a:rPr lang="ja-JP" altLang="en-US" sz="2400" dirty="0" smtClean="0"/>
              <a:t>（バースト性重力波との切り分けも一つの問題だが</a:t>
            </a:r>
            <a:r>
              <a:rPr lang="en-US" altLang="ja-JP" sz="2400" dirty="0" smtClean="0"/>
              <a:t>…</a:t>
            </a:r>
            <a:r>
              <a:rPr lang="ja-JP" altLang="en-US" sz="2400" dirty="0" smtClean="0"/>
              <a:t>）</a:t>
            </a:r>
            <a:endParaRPr lang="en-US" altLang="ja-JP" sz="2400" dirty="0"/>
          </a:p>
          <a:p>
            <a:pPr marL="0" indent="0" algn="ctr">
              <a:buNone/>
            </a:pPr>
            <a:endParaRPr kumimoji="1" lang="en-US" altLang="ja-JP" sz="2800" dirty="0" smtClean="0"/>
          </a:p>
          <a:p>
            <a:pPr marL="0" indent="0" algn="ctr">
              <a:buNone/>
            </a:pPr>
            <a:r>
              <a:rPr lang="ja-JP" altLang="en-US" sz="2800" dirty="0" smtClean="0">
                <a:solidFill>
                  <a:srgbClr val="FF0000"/>
                </a:solidFill>
              </a:rPr>
              <a:t>本講演ではバースト状の波形を検出する上で</a:t>
            </a:r>
            <a:endParaRPr lang="en-US" altLang="ja-JP" sz="2800" dirty="0" smtClean="0">
              <a:solidFill>
                <a:srgbClr val="FF0000"/>
              </a:solidFill>
            </a:endParaRPr>
          </a:p>
          <a:p>
            <a:pPr marL="0" indent="0" algn="ctr">
              <a:buNone/>
            </a:pPr>
            <a:r>
              <a:rPr kumimoji="1" lang="ja-JP" altLang="en-US" sz="2800" dirty="0" smtClean="0">
                <a:solidFill>
                  <a:srgbClr val="FF0000"/>
                </a:solidFill>
              </a:rPr>
              <a:t>重要なステップに注目</a:t>
            </a:r>
            <a:endParaRPr kumimoji="1" lang="en-US" altLang="ja-JP" sz="2800"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4</a:t>
            </a:fld>
            <a:endParaRPr kumimoji="1" lang="ja-JP" altLang="en-US" sz="3200" dirty="0"/>
          </a:p>
        </p:txBody>
      </p:sp>
    </p:spTree>
    <p:extLst>
      <p:ext uri="{BB962C8B-B14F-4D97-AF65-F5344CB8AC3E}">
        <p14:creationId xmlns:p14="http://schemas.microsoft.com/office/powerpoint/2010/main" val="38676868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943" y="347472"/>
            <a:ext cx="8229600" cy="749438"/>
          </a:xfrm>
        </p:spPr>
        <p:txBody>
          <a:bodyPr>
            <a:normAutofit/>
          </a:bodyPr>
          <a:lstStyle/>
          <a:p>
            <a:r>
              <a:rPr lang="ja-JP" altLang="en-US" sz="3200" dirty="0" smtClean="0"/>
              <a:t>地上の重力波望遠鏡が持つ雑音</a:t>
            </a:r>
            <a:endParaRPr kumimoji="1" lang="ja-JP" altLang="en-US" sz="3200" dirty="0"/>
          </a:p>
        </p:txBody>
      </p:sp>
      <p:sp>
        <p:nvSpPr>
          <p:cNvPr id="3" name="コンテンツ プレースホルダー 2"/>
          <p:cNvSpPr>
            <a:spLocks noGrp="1"/>
          </p:cNvSpPr>
          <p:nvPr>
            <p:ph idx="1"/>
          </p:nvPr>
        </p:nvSpPr>
        <p:spPr>
          <a:xfrm>
            <a:off x="129587" y="1096911"/>
            <a:ext cx="8876727" cy="5380090"/>
          </a:xfrm>
        </p:spPr>
        <p:txBody>
          <a:bodyPr/>
          <a:lstStyle/>
          <a:p>
            <a:r>
              <a:rPr lang="ja-JP" altLang="en-US" sz="3000" dirty="0"/>
              <a:t>地上重力波望遠鏡の持ちうる狭帯域雑音＝</a:t>
            </a:r>
            <a:r>
              <a:rPr lang="ja-JP" altLang="en-US" sz="3000" u="sng" dirty="0">
                <a:solidFill>
                  <a:srgbClr val="FF0000"/>
                </a:solidFill>
              </a:rPr>
              <a:t>ライン</a:t>
            </a:r>
            <a:endParaRPr lang="en-US" altLang="ja-JP" sz="3000" u="sng" dirty="0">
              <a:solidFill>
                <a:srgbClr val="FF0000"/>
              </a:solidFill>
            </a:endParaRPr>
          </a:p>
          <a:p>
            <a:pPr lvl="1">
              <a:buFont typeface="Wingdings" charset="2"/>
              <a:buChar char="ü"/>
            </a:pPr>
            <a:r>
              <a:rPr lang="ja-JP" altLang="en-US" sz="2600" dirty="0"/>
              <a:t>電源</a:t>
            </a:r>
            <a:r>
              <a:rPr lang="ja-JP" altLang="en-US" sz="2600" dirty="0" smtClean="0"/>
              <a:t>や懸架系</a:t>
            </a:r>
            <a:r>
              <a:rPr lang="ja-JP" altLang="en-US" sz="2600" dirty="0" smtClean="0"/>
              <a:t>のワイヤーの弾性振動</a:t>
            </a:r>
            <a:r>
              <a:rPr lang="ja-JP" altLang="en-US" sz="2600" dirty="0" smtClean="0"/>
              <a:t>で</a:t>
            </a:r>
            <a:r>
              <a:rPr lang="ja-JP" altLang="en-US" sz="2600" dirty="0"/>
              <a:t>生じてしまう</a:t>
            </a:r>
            <a:endParaRPr lang="en-US" altLang="ja-JP" sz="2600" dirty="0"/>
          </a:p>
          <a:p>
            <a:pPr lvl="1">
              <a:buFont typeface="Wingdings" charset="2"/>
              <a:buChar char="ü"/>
            </a:pPr>
            <a:r>
              <a:rPr lang="en-US" altLang="en-US" sz="2600" dirty="0"/>
              <a:t>LCGT</a:t>
            </a:r>
            <a:r>
              <a:rPr lang="ja-JP" altLang="en-US" sz="2600" dirty="0"/>
              <a:t>の場合</a:t>
            </a:r>
            <a:r>
              <a:rPr lang="en-US" altLang="en-US" sz="2600" dirty="0"/>
              <a:t>最も感度の良い帯</a:t>
            </a:r>
            <a:r>
              <a:rPr lang="en-US" altLang="en-US" sz="2600" dirty="0" smtClean="0"/>
              <a:t>域</a:t>
            </a:r>
            <a:r>
              <a:rPr lang="ja-JP" altLang="en-US" sz="2600" dirty="0" smtClean="0"/>
              <a:t>（</a:t>
            </a:r>
            <a:r>
              <a:rPr lang="en-US" altLang="ja-JP" sz="2600" dirty="0" smtClean="0"/>
              <a:t>100-1kHz</a:t>
            </a:r>
            <a:r>
              <a:rPr lang="ja-JP" altLang="en-US" sz="2600" dirty="0" smtClean="0"/>
              <a:t>）</a:t>
            </a:r>
            <a:r>
              <a:rPr lang="en-US" altLang="en-US" sz="2600" dirty="0" smtClean="0"/>
              <a:t>に</a:t>
            </a:r>
            <a:r>
              <a:rPr lang="en-US" altLang="en-US" sz="2600" dirty="0"/>
              <a:t>ライン</a:t>
            </a:r>
            <a:endParaRPr lang="en-US" altLang="ja-JP" sz="30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5</a:t>
            </a:fld>
            <a:endParaRPr kumimoji="1" lang="ja-JP" altLang="en-US" sz="3200"/>
          </a:p>
        </p:txBody>
      </p:sp>
      <p:grpSp>
        <p:nvGrpSpPr>
          <p:cNvPr id="5" name="図形グループ 4"/>
          <p:cNvGrpSpPr/>
          <p:nvPr/>
        </p:nvGrpSpPr>
        <p:grpSpPr>
          <a:xfrm>
            <a:off x="1840135" y="2726767"/>
            <a:ext cx="6717702" cy="4103344"/>
            <a:chOff x="912950" y="3196822"/>
            <a:chExt cx="6742658" cy="3988263"/>
          </a:xfrm>
        </p:grpSpPr>
        <p:grpSp>
          <p:nvGrpSpPr>
            <p:cNvPr id="6" name="図形グループ 5"/>
            <p:cNvGrpSpPr/>
            <p:nvPr/>
          </p:nvGrpSpPr>
          <p:grpSpPr>
            <a:xfrm>
              <a:off x="912950" y="3196822"/>
              <a:ext cx="6742658" cy="3988263"/>
              <a:chOff x="1568320" y="3178481"/>
              <a:chExt cx="6742658" cy="3988263"/>
            </a:xfrm>
          </p:grpSpPr>
          <p:pic>
            <p:nvPicPr>
              <p:cNvPr id="8" name="図 7"/>
              <p:cNvPicPr>
                <a:picLocks noChangeAspect="1"/>
              </p:cNvPicPr>
              <p:nvPr/>
            </p:nvPicPr>
            <p:blipFill>
              <a:blip r:embed="rId2"/>
              <a:stretch>
                <a:fillRect/>
              </a:stretch>
            </p:blipFill>
            <p:spPr>
              <a:xfrm>
                <a:off x="1568320" y="3534918"/>
                <a:ext cx="5775050" cy="3631826"/>
              </a:xfrm>
              <a:prstGeom prst="rect">
                <a:avLst/>
              </a:prstGeom>
            </p:spPr>
          </p:pic>
          <p:sp>
            <p:nvSpPr>
              <p:cNvPr id="9" name="テキスト ボックス 8"/>
              <p:cNvSpPr txBox="1"/>
              <p:nvPr/>
            </p:nvSpPr>
            <p:spPr>
              <a:xfrm>
                <a:off x="1891812" y="3178481"/>
                <a:ext cx="2857907" cy="377916"/>
              </a:xfrm>
              <a:prstGeom prst="rect">
                <a:avLst/>
              </a:prstGeom>
              <a:noFill/>
            </p:spPr>
            <p:txBody>
              <a:bodyPr wrap="square" rtlCol="0">
                <a:spAutoFit/>
              </a:bodyPr>
              <a:lstStyle/>
              <a:p>
                <a:r>
                  <a:rPr kumimoji="1" lang="en-US" altLang="ja-JP" dirty="0" smtClean="0"/>
                  <a:t>LCGT</a:t>
                </a:r>
                <a:r>
                  <a:rPr kumimoji="1" lang="ja-JP" altLang="en-US" dirty="0" smtClean="0"/>
                  <a:t>の</a:t>
                </a:r>
                <a:r>
                  <a:rPr lang="ja-JP" altLang="en-US" dirty="0" smtClean="0"/>
                  <a:t>ノイズスペクトル</a:t>
                </a:r>
                <a:endParaRPr kumimoji="1" lang="ja-JP" altLang="en-US" dirty="0"/>
              </a:p>
            </p:txBody>
          </p:sp>
          <p:grpSp>
            <p:nvGrpSpPr>
              <p:cNvPr id="10" name="図形グループ 9"/>
              <p:cNvGrpSpPr/>
              <p:nvPr/>
            </p:nvGrpSpPr>
            <p:grpSpPr>
              <a:xfrm>
                <a:off x="5247444" y="3322915"/>
                <a:ext cx="3063534" cy="1410452"/>
                <a:chOff x="5520545" y="3644362"/>
                <a:chExt cx="3063534" cy="1410452"/>
              </a:xfrm>
            </p:grpSpPr>
            <p:cxnSp>
              <p:nvCxnSpPr>
                <p:cNvPr id="11" name="曲線コネクタ 10"/>
                <p:cNvCxnSpPr/>
                <p:nvPr/>
              </p:nvCxnSpPr>
              <p:spPr>
                <a:xfrm rot="10800000" flipV="1">
                  <a:off x="5520545" y="4159208"/>
                  <a:ext cx="510324" cy="895606"/>
                </a:xfrm>
                <a:prstGeom prst="curved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030869" y="3644362"/>
                  <a:ext cx="2553210" cy="724339"/>
                </a:xfrm>
                <a:prstGeom prst="rect">
                  <a:avLst/>
                </a:prstGeom>
                <a:solidFill>
                  <a:schemeClr val="bg1"/>
                </a:solidFill>
                <a:ln>
                  <a:solidFill>
                    <a:schemeClr val="tx1"/>
                  </a:solidFill>
                </a:ln>
              </p:spPr>
              <p:txBody>
                <a:bodyPr wrap="square" rtlCol="0">
                  <a:spAutoFit/>
                </a:bodyPr>
                <a:lstStyle/>
                <a:p>
                  <a:r>
                    <a:rPr kumimoji="1" lang="ja-JP" altLang="en-US" sz="2000" dirty="0" smtClean="0"/>
                    <a:t>ワイヤーの弾性振動由来の</a:t>
                  </a:r>
                  <a:r>
                    <a:rPr kumimoji="1" lang="ja-JP" altLang="en-US" sz="2000" dirty="0" smtClean="0"/>
                    <a:t>ライン</a:t>
                  </a:r>
                  <a:endParaRPr kumimoji="1" lang="ja-JP" altLang="en-US" sz="2000" dirty="0"/>
                </a:p>
              </p:txBody>
            </p:sp>
          </p:grpSp>
        </p:grpSp>
        <p:sp>
          <p:nvSpPr>
            <p:cNvPr id="7" name="ドーナツ 6"/>
            <p:cNvSpPr/>
            <p:nvPr/>
          </p:nvSpPr>
          <p:spPr>
            <a:xfrm>
              <a:off x="2817540" y="4328412"/>
              <a:ext cx="2922341" cy="1751653"/>
            </a:xfrm>
            <a:prstGeom prst="donut">
              <a:avLst>
                <a:gd name="adj" fmla="val 2271"/>
              </a:avLst>
            </a:prstGeom>
            <a:solidFill>
              <a:srgbClr val="FF66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682037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75" y="1279168"/>
            <a:ext cx="9097025" cy="5471928"/>
          </a:xfrm>
        </p:spPr>
        <p:txBody>
          <a:bodyPr>
            <a:noAutofit/>
          </a:bodyPr>
          <a:lstStyle/>
          <a:p>
            <a:r>
              <a:rPr lang="ja-JP" altLang="en-US" sz="2800" dirty="0" smtClean="0"/>
              <a:t>バースト状の波形とラインの</a:t>
            </a:r>
            <a:r>
              <a:rPr lang="ja-JP" altLang="en-US" sz="2800" dirty="0" smtClean="0">
                <a:solidFill>
                  <a:srgbClr val="FF0000"/>
                </a:solidFill>
              </a:rPr>
              <a:t>中心周波数が重なると検出が難しくなる</a:t>
            </a:r>
            <a:endParaRPr lang="en-US" altLang="ja-JP" sz="2800" dirty="0" smtClean="0">
              <a:solidFill>
                <a:srgbClr val="FF0000"/>
              </a:solidFill>
            </a:endParaRPr>
          </a:p>
          <a:p>
            <a:r>
              <a:rPr lang="ja-JP" altLang="en-US" sz="2800" dirty="0" smtClean="0"/>
              <a:t>従来</a:t>
            </a:r>
            <a:r>
              <a:rPr lang="ja-JP" altLang="en-US" sz="2800" dirty="0" smtClean="0"/>
              <a:t>の</a:t>
            </a:r>
            <a:r>
              <a:rPr lang="ja-JP" altLang="en-US" sz="2800" dirty="0"/>
              <a:t>ライン</a:t>
            </a:r>
            <a:r>
              <a:rPr lang="ja-JP" altLang="en-US" sz="2800" dirty="0" smtClean="0"/>
              <a:t>除去</a:t>
            </a:r>
            <a:r>
              <a:rPr lang="ja-JP" altLang="en-US" sz="2800" dirty="0" smtClean="0"/>
              <a:t>：例）</a:t>
            </a:r>
            <a:r>
              <a:rPr lang="en-US" altLang="ja-JP" sz="2800" dirty="0" smtClean="0"/>
              <a:t>TAMA300</a:t>
            </a:r>
            <a:endParaRPr lang="en-US" altLang="ja-JP" sz="2800" dirty="0" smtClean="0"/>
          </a:p>
          <a:p>
            <a:pPr lvl="1">
              <a:buFont typeface="Wingdings" charset="2"/>
              <a:buChar char="ü"/>
            </a:pPr>
            <a:r>
              <a:rPr lang="ja-JP" altLang="en-US" sz="2400" dirty="0" smtClean="0"/>
              <a:t>ラインのある帯域は解析していなかった</a:t>
            </a:r>
            <a:endParaRPr lang="en-US" altLang="ja-JP" sz="2400" dirty="0" smtClean="0"/>
          </a:p>
          <a:p>
            <a:pPr marL="274320" lvl="1" indent="0">
              <a:buNone/>
            </a:pPr>
            <a:r>
              <a:rPr lang="en-US" altLang="ja-JP" sz="2400" dirty="0" smtClean="0"/>
              <a:t>→</a:t>
            </a:r>
            <a:r>
              <a:rPr lang="ja-JP" altLang="en-US" sz="2400" dirty="0" smtClean="0"/>
              <a:t>そもそも感度の良い帯域（</a:t>
            </a:r>
            <a:r>
              <a:rPr lang="en-US" altLang="ja-JP" sz="2400" dirty="0" smtClean="0"/>
              <a:t>800Hz</a:t>
            </a:r>
            <a:r>
              <a:rPr lang="ja-JP" altLang="en-US" sz="2400" dirty="0" smtClean="0"/>
              <a:t>）でラインの影響が少なかった</a:t>
            </a:r>
            <a:endParaRPr lang="en-US" altLang="ja-JP" dirty="0"/>
          </a:p>
          <a:p>
            <a:pPr marL="274320" lvl="1" indent="0">
              <a:buNone/>
            </a:pPr>
            <a:endParaRPr lang="en-US" altLang="ja-JP" sz="2400" dirty="0" smtClean="0"/>
          </a:p>
          <a:p>
            <a:pPr marL="0" indent="0" algn="ctr">
              <a:buNone/>
            </a:pPr>
            <a:r>
              <a:rPr lang="en-US" altLang="ja-JP" sz="2800" dirty="0" smtClean="0">
                <a:solidFill>
                  <a:srgbClr val="292934"/>
                </a:solidFill>
              </a:rPr>
              <a:t>LCGT</a:t>
            </a:r>
            <a:r>
              <a:rPr lang="ja-JP" altLang="en-US" sz="2800" dirty="0" smtClean="0">
                <a:solidFill>
                  <a:srgbClr val="292934"/>
                </a:solidFill>
              </a:rPr>
              <a:t>は感度の良い帯域にラインが存在するので</a:t>
            </a:r>
            <a:endParaRPr lang="en-US" altLang="ja-JP" sz="2800" dirty="0" smtClean="0">
              <a:solidFill>
                <a:srgbClr val="292934"/>
              </a:solidFill>
            </a:endParaRPr>
          </a:p>
          <a:p>
            <a:pPr marL="0" indent="0" algn="ctr">
              <a:buNone/>
            </a:pPr>
            <a:r>
              <a:rPr lang="ja-JP" altLang="en-US" sz="2800" dirty="0" smtClean="0">
                <a:solidFill>
                  <a:srgbClr val="292934"/>
                </a:solidFill>
              </a:rPr>
              <a:t>影響はとても大きい</a:t>
            </a:r>
            <a:endParaRPr lang="en-US" altLang="ja-JP" sz="2800" dirty="0" smtClean="0">
              <a:solidFill>
                <a:srgbClr val="292934"/>
              </a:solidFill>
            </a:endParaRPr>
          </a:p>
          <a:p>
            <a:endParaRPr lang="en-US" altLang="ja-JP" sz="2800" dirty="0" smtClean="0"/>
          </a:p>
        </p:txBody>
      </p:sp>
      <p:sp>
        <p:nvSpPr>
          <p:cNvPr id="2" name="スライド番号プレースホルダー 1"/>
          <p:cNvSpPr>
            <a:spLocks noGrp="1"/>
          </p:cNvSpPr>
          <p:nvPr>
            <p:ph type="sldNum" sz="quarter" idx="12"/>
          </p:nvPr>
        </p:nvSpPr>
        <p:spPr/>
        <p:txBody>
          <a:bodyPr/>
          <a:lstStyle/>
          <a:p>
            <a:fld id="{7C0C097A-C1D5-534C-9548-92DAEB5CBB9E}" type="slidenum">
              <a:rPr kumimoji="1" lang="ja-JP" altLang="en-US" sz="3200" smtClean="0"/>
              <a:t>6</a:t>
            </a:fld>
            <a:endParaRPr kumimoji="1" lang="ja-JP" altLang="en-US" sz="3200" dirty="0"/>
          </a:p>
        </p:txBody>
      </p:sp>
      <p:sp>
        <p:nvSpPr>
          <p:cNvPr id="6" name="タイトル 1"/>
          <p:cNvSpPr>
            <a:spLocks noGrp="1"/>
          </p:cNvSpPr>
          <p:nvPr>
            <p:ph type="title"/>
          </p:nvPr>
        </p:nvSpPr>
        <p:spPr>
          <a:xfrm>
            <a:off x="253211" y="288568"/>
            <a:ext cx="8229600" cy="990600"/>
          </a:xfrm>
        </p:spPr>
        <p:txBody>
          <a:bodyPr>
            <a:normAutofit/>
          </a:bodyPr>
          <a:lstStyle/>
          <a:p>
            <a:r>
              <a:rPr lang="ja-JP" altLang="en-US" sz="3200" dirty="0" smtClean="0"/>
              <a:t>ラインによって起こる問題</a:t>
            </a:r>
            <a:endParaRPr kumimoji="1" lang="ja-JP" altLang="en-US" sz="3200" dirty="0"/>
          </a:p>
        </p:txBody>
      </p:sp>
      <p:sp>
        <p:nvSpPr>
          <p:cNvPr id="7" name="テキスト ボックス 6"/>
          <p:cNvSpPr txBox="1"/>
          <p:nvPr/>
        </p:nvSpPr>
        <p:spPr>
          <a:xfrm>
            <a:off x="155505" y="5364596"/>
            <a:ext cx="8850809" cy="1077218"/>
          </a:xfrm>
          <a:prstGeom prst="rect">
            <a:avLst/>
          </a:prstGeom>
          <a:noFill/>
          <a:ln>
            <a:solidFill>
              <a:srgbClr val="FF6600"/>
            </a:solidFill>
          </a:ln>
        </p:spPr>
        <p:txBody>
          <a:bodyPr wrap="square" rtlCol="0">
            <a:spAutoFit/>
          </a:bodyPr>
          <a:lstStyle/>
          <a:p>
            <a:r>
              <a:rPr lang="en-US" altLang="en-US" sz="3200" b="1" u="sng" dirty="0">
                <a:solidFill>
                  <a:srgbClr val="FF0000"/>
                </a:solidFill>
              </a:rPr>
              <a:t>LCGT</a:t>
            </a:r>
            <a:r>
              <a:rPr lang="ja-JP" altLang="en-US" sz="3200" b="1" u="sng" dirty="0">
                <a:solidFill>
                  <a:srgbClr val="FF0000"/>
                </a:solidFill>
              </a:rPr>
              <a:t>世代の地上重力波望遠鏡が持ちうるラインとバースト状波形</a:t>
            </a:r>
            <a:r>
              <a:rPr lang="ja-JP" altLang="en-US" sz="3200" b="1" u="sng" dirty="0" smtClean="0">
                <a:solidFill>
                  <a:srgbClr val="FF0000"/>
                </a:solidFill>
              </a:rPr>
              <a:t>を</a:t>
            </a:r>
            <a:r>
              <a:rPr lang="ja-JP" altLang="en-US" sz="3200" b="1" u="sng" dirty="0" smtClean="0">
                <a:solidFill>
                  <a:srgbClr val="FF0000"/>
                </a:solidFill>
              </a:rPr>
              <a:t>データ解析上で</a:t>
            </a:r>
            <a:r>
              <a:rPr lang="ja-JP" altLang="en-US" sz="3200" b="1" u="sng" dirty="0" smtClean="0">
                <a:solidFill>
                  <a:srgbClr val="FF0000"/>
                </a:solidFill>
              </a:rPr>
              <a:t>切り分け</a:t>
            </a:r>
            <a:r>
              <a:rPr lang="ja-JP" altLang="en-US" sz="3200" b="1" u="sng" dirty="0" smtClean="0">
                <a:solidFill>
                  <a:srgbClr val="FF0000"/>
                </a:solidFill>
              </a:rPr>
              <a:t>たい！</a:t>
            </a:r>
            <a:endParaRPr lang="en-US" altLang="en-US" sz="3200" b="1" u="sng" dirty="0">
              <a:solidFill>
                <a:srgbClr val="FF0000"/>
              </a:solidFill>
            </a:endParaRPr>
          </a:p>
        </p:txBody>
      </p:sp>
    </p:spTree>
    <p:extLst>
      <p:ext uri="{BB962C8B-B14F-4D97-AF65-F5344CB8AC3E}">
        <p14:creationId xmlns:p14="http://schemas.microsoft.com/office/powerpoint/2010/main" val="4242598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774" y="377904"/>
            <a:ext cx="8229600" cy="697606"/>
          </a:xfrm>
        </p:spPr>
        <p:txBody>
          <a:bodyPr>
            <a:normAutofit/>
          </a:bodyPr>
          <a:lstStyle/>
          <a:p>
            <a:r>
              <a:rPr lang="ja-JP" altLang="en-US" sz="3200" dirty="0" smtClean="0"/>
              <a:t>ライン処理</a:t>
            </a:r>
            <a:endParaRPr kumimoji="1" lang="ja-JP" altLang="en-US" sz="3200" dirty="0"/>
          </a:p>
        </p:txBody>
      </p:sp>
      <p:sp>
        <p:nvSpPr>
          <p:cNvPr id="3" name="コンテンツ プレースホルダー 2"/>
          <p:cNvSpPr>
            <a:spLocks noGrp="1"/>
          </p:cNvSpPr>
          <p:nvPr>
            <p:ph idx="1"/>
          </p:nvPr>
        </p:nvSpPr>
        <p:spPr>
          <a:xfrm>
            <a:off x="1" y="1166216"/>
            <a:ext cx="9144000" cy="5310784"/>
          </a:xfrm>
        </p:spPr>
        <p:txBody>
          <a:bodyPr/>
          <a:lstStyle/>
          <a:p>
            <a:r>
              <a:rPr kumimoji="1" lang="ja-JP" altLang="en-US" sz="2800" dirty="0" smtClean="0"/>
              <a:t>従来</a:t>
            </a:r>
            <a:r>
              <a:rPr kumimoji="1" lang="ja-JP" altLang="en-US" sz="2800" dirty="0" smtClean="0"/>
              <a:t>の</a:t>
            </a:r>
            <a:r>
              <a:rPr lang="ja-JP" altLang="en-US" sz="2800" dirty="0" smtClean="0"/>
              <a:t>ライン処理</a:t>
            </a:r>
            <a:endParaRPr kumimoji="1" lang="en-US" altLang="ja-JP" sz="2800" dirty="0" smtClean="0"/>
          </a:p>
          <a:p>
            <a:pPr marL="274320" lvl="1" indent="0" algn="ctr">
              <a:buNone/>
            </a:pPr>
            <a:r>
              <a:rPr lang="ja-JP" altLang="en-US" sz="2800" dirty="0" smtClean="0">
                <a:solidFill>
                  <a:srgbClr val="FF0000"/>
                </a:solidFill>
              </a:rPr>
              <a:t>ラインとバースト信号の中心周波数が一致する</a:t>
            </a:r>
            <a:r>
              <a:rPr lang="ja-JP" altLang="en-US" sz="2800" dirty="0" smtClean="0">
                <a:solidFill>
                  <a:srgbClr val="FF0000"/>
                </a:solidFill>
              </a:rPr>
              <a:t>時</a:t>
            </a:r>
            <a:r>
              <a:rPr lang="ja-JP" altLang="en-US" sz="2800" dirty="0" smtClean="0">
                <a:solidFill>
                  <a:srgbClr val="FF0000"/>
                </a:solidFill>
              </a:rPr>
              <a:t>、</a:t>
            </a:r>
            <a:endParaRPr lang="en-US" altLang="ja-JP" sz="2800" dirty="0" smtClean="0">
              <a:solidFill>
                <a:srgbClr val="FF0000"/>
              </a:solidFill>
            </a:endParaRPr>
          </a:p>
          <a:p>
            <a:pPr lvl="1">
              <a:buFont typeface="Wingdings" charset="2"/>
              <a:buChar char="ü"/>
            </a:pPr>
            <a:r>
              <a:rPr lang="ja-JP" altLang="en-US" sz="2800" dirty="0" smtClean="0"/>
              <a:t>ラインの</a:t>
            </a:r>
            <a:r>
              <a:rPr lang="ja-JP" altLang="en-US" sz="2800" dirty="0" smtClean="0"/>
              <a:t>周波数帯</a:t>
            </a:r>
            <a:r>
              <a:rPr lang="ja-JP" altLang="en-US" sz="2800" dirty="0" smtClean="0"/>
              <a:t>は</a:t>
            </a:r>
            <a:r>
              <a:rPr lang="ja-JP" altLang="en-US" sz="2800" dirty="0" smtClean="0"/>
              <a:t>ノッチフィルター</a:t>
            </a:r>
            <a:r>
              <a:rPr lang="ja-JP" altLang="en-US" sz="2800" dirty="0" smtClean="0"/>
              <a:t>のように抑制</a:t>
            </a:r>
            <a:endParaRPr lang="en-US" altLang="ja-JP" sz="2800" dirty="0" smtClean="0"/>
          </a:p>
          <a:p>
            <a:pPr marL="548640" lvl="2" indent="0">
              <a:buNone/>
            </a:pPr>
            <a:r>
              <a:rPr lang="en-US" altLang="ja-JP" sz="2400" dirty="0" smtClean="0"/>
              <a:t>→</a:t>
            </a:r>
            <a:r>
              <a:rPr lang="ja-JP" altLang="en-US" sz="2400" dirty="0" smtClean="0"/>
              <a:t>バースト性</a:t>
            </a:r>
            <a:r>
              <a:rPr lang="ja-JP" altLang="en-US" sz="2400" dirty="0" smtClean="0"/>
              <a:t>重力波</a:t>
            </a:r>
            <a:r>
              <a:rPr lang="ja-JP" altLang="en-US" sz="2400" dirty="0" smtClean="0"/>
              <a:t>の</a:t>
            </a:r>
            <a:r>
              <a:rPr lang="ja-JP" altLang="en-US" sz="2400" dirty="0" smtClean="0"/>
              <a:t>信号雑音比まで悪くしてしまう</a:t>
            </a:r>
            <a:r>
              <a:rPr lang="ja-JP" altLang="en-US" sz="2400" dirty="0" smtClean="0"/>
              <a:t>恐れ</a:t>
            </a:r>
            <a:endParaRPr lang="en-US" altLang="ja-JP" sz="2800" dirty="0" smtClean="0"/>
          </a:p>
          <a:p>
            <a:pPr lvl="1">
              <a:buFont typeface="Wingdings" charset="2"/>
              <a:buChar char="ü"/>
            </a:pPr>
            <a:r>
              <a:rPr lang="ja-JP" altLang="en-US" sz="2800" dirty="0" smtClean="0"/>
              <a:t>バースト</a:t>
            </a:r>
            <a:r>
              <a:rPr lang="ja-JP" altLang="en-US" sz="2800" dirty="0" smtClean="0"/>
              <a:t>状の波形</a:t>
            </a:r>
            <a:r>
              <a:rPr lang="ja-JP" altLang="en-US" sz="2800" dirty="0" smtClean="0"/>
              <a:t>に対して</a:t>
            </a:r>
            <a:r>
              <a:rPr lang="ja-JP" altLang="en-US" sz="2800" dirty="0" smtClean="0"/>
              <a:t>十分配慮されていなかった</a:t>
            </a:r>
            <a:endParaRPr lang="en-US" altLang="ja-JP" sz="2800" dirty="0" smtClean="0"/>
          </a:p>
          <a:p>
            <a:endParaRPr lang="en-US" altLang="ja-JP" sz="2800" dirty="0" smtClean="0"/>
          </a:p>
          <a:p>
            <a:r>
              <a:rPr lang="ja-JP" altLang="en-US" sz="2800" dirty="0" smtClean="0"/>
              <a:t>今回</a:t>
            </a:r>
            <a:r>
              <a:rPr lang="ja-JP" altLang="en-US" sz="2800" dirty="0"/>
              <a:t>提案する解析手法</a:t>
            </a:r>
            <a:endParaRPr lang="en-US" altLang="ja-JP" sz="2800" dirty="0">
              <a:solidFill>
                <a:srgbClr val="292934"/>
              </a:solidFill>
            </a:endParaRPr>
          </a:p>
          <a:p>
            <a:pPr marL="274320" lvl="1" indent="0">
              <a:buNone/>
            </a:pPr>
            <a:r>
              <a:rPr lang="en-US" altLang="ja-JP" sz="2800" b="1" u="sng" dirty="0">
                <a:solidFill>
                  <a:srgbClr val="0000FF"/>
                </a:solidFill>
              </a:rPr>
              <a:t>MBLT : Median Based Line Tracker</a:t>
            </a:r>
          </a:p>
          <a:p>
            <a:pPr marL="274320" lvl="1" indent="0">
              <a:buNone/>
            </a:pPr>
            <a:r>
              <a:rPr lang="en-US" altLang="ja-JP" sz="2800" dirty="0">
                <a:solidFill>
                  <a:srgbClr val="292934"/>
                </a:solidFill>
              </a:rPr>
              <a:t>t</a:t>
            </a:r>
            <a:r>
              <a:rPr lang="en-US" altLang="ja-JP" sz="2800" dirty="0" smtClean="0">
                <a:solidFill>
                  <a:srgbClr val="292934"/>
                </a:solidFill>
              </a:rPr>
              <a:t>ransient</a:t>
            </a:r>
            <a:r>
              <a:rPr lang="ja-JP" altLang="en-US" sz="2800" dirty="0" smtClean="0">
                <a:solidFill>
                  <a:srgbClr val="292934"/>
                </a:solidFill>
              </a:rPr>
              <a:t>な信号をラインから切り離すことに優れている</a:t>
            </a:r>
            <a:endParaRPr kumimoji="1" lang="en-US" altLang="ja-JP" sz="2800" dirty="0" smtClean="0">
              <a:solidFill>
                <a:srgbClr val="292934"/>
              </a:solidFill>
            </a:endParaRPr>
          </a:p>
        </p:txBody>
      </p:sp>
      <p:sp>
        <p:nvSpPr>
          <p:cNvPr id="5" name="スライド番号プレースホルダー 4"/>
          <p:cNvSpPr>
            <a:spLocks noGrp="1"/>
          </p:cNvSpPr>
          <p:nvPr>
            <p:ph type="sldNum" sz="quarter" idx="12"/>
          </p:nvPr>
        </p:nvSpPr>
        <p:spPr/>
        <p:txBody>
          <a:bodyPr/>
          <a:lstStyle/>
          <a:p>
            <a:fld id="{7C0C097A-C1D5-534C-9548-92DAEB5CBB9E}" type="slidenum">
              <a:rPr kumimoji="1" lang="ja-JP" altLang="en-US" sz="3200" smtClean="0"/>
              <a:t>7</a:t>
            </a:fld>
            <a:endParaRPr kumimoji="1" lang="ja-JP" altLang="en-US" sz="3200" dirty="0"/>
          </a:p>
        </p:txBody>
      </p:sp>
      <p:sp>
        <p:nvSpPr>
          <p:cNvPr id="6" name="テキスト ボックス 5"/>
          <p:cNvSpPr txBox="1"/>
          <p:nvPr/>
        </p:nvSpPr>
        <p:spPr>
          <a:xfrm>
            <a:off x="-440597" y="3161742"/>
            <a:ext cx="184666" cy="369332"/>
          </a:xfrm>
          <a:prstGeom prst="rect">
            <a:avLst/>
          </a:prstGeom>
          <a:noFill/>
        </p:spPr>
        <p:txBody>
          <a:bodyPr wrap="none" rtlCol="0">
            <a:spAutoFit/>
          </a:bodyPr>
          <a:lstStyle/>
          <a:p>
            <a:r>
              <a:rPr kumimoji="1" lang="en-US" altLang="ja-JP" dirty="0" smtClean="0"/>
              <a:t>	</a:t>
            </a:r>
            <a:endParaRPr kumimoji="1" lang="ja-JP" altLang="en-US" dirty="0"/>
          </a:p>
        </p:txBody>
      </p:sp>
      <p:sp>
        <p:nvSpPr>
          <p:cNvPr id="7" name="テキスト ボックス 6"/>
          <p:cNvSpPr txBox="1"/>
          <p:nvPr/>
        </p:nvSpPr>
        <p:spPr>
          <a:xfrm>
            <a:off x="5760426" y="4025139"/>
            <a:ext cx="3382227" cy="646331"/>
          </a:xfrm>
          <a:prstGeom prst="rect">
            <a:avLst/>
          </a:prstGeom>
          <a:noFill/>
        </p:spPr>
        <p:txBody>
          <a:bodyPr wrap="square" rtlCol="0">
            <a:spAutoFit/>
          </a:bodyPr>
          <a:lstStyle/>
          <a:p>
            <a:r>
              <a:rPr kumimoji="1" lang="en-US" altLang="ja-JP" dirty="0" err="1" smtClean="0"/>
              <a:t>Soumya</a:t>
            </a:r>
            <a:r>
              <a:rPr kumimoji="1" lang="en-US" altLang="ja-JP" dirty="0" smtClean="0"/>
              <a:t> D </a:t>
            </a:r>
            <a:r>
              <a:rPr kumimoji="1" lang="en-US" altLang="ja-JP" dirty="0" err="1" smtClean="0"/>
              <a:t>Mohanty</a:t>
            </a:r>
            <a:r>
              <a:rPr kumimoji="1" lang="en-US" altLang="ja-JP" dirty="0" smtClean="0"/>
              <a:t>, 2002</a:t>
            </a:r>
          </a:p>
          <a:p>
            <a:r>
              <a:rPr lang="en-US" altLang="ja-JP" dirty="0" err="1"/>
              <a:t>s</a:t>
            </a:r>
            <a:r>
              <a:rPr lang="en-US" altLang="ja-JP" dirty="0" err="1" smtClean="0"/>
              <a:t>tacks.iop.org</a:t>
            </a:r>
            <a:r>
              <a:rPr lang="en-US" altLang="ja-JP" dirty="0" smtClean="0"/>
              <a:t>/CQG/19/1513</a:t>
            </a:r>
            <a:endParaRPr kumimoji="1" lang="ja-JP" altLang="en-US" dirty="0"/>
          </a:p>
        </p:txBody>
      </p:sp>
    </p:spTree>
    <p:extLst>
      <p:ext uri="{BB962C8B-B14F-4D97-AF65-F5344CB8AC3E}">
        <p14:creationId xmlns:p14="http://schemas.microsoft.com/office/powerpoint/2010/main" val="803382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586" y="453529"/>
            <a:ext cx="9014413" cy="6404471"/>
          </a:xfrm>
        </p:spPr>
        <p:txBody>
          <a:bodyPr>
            <a:normAutofit/>
          </a:bodyPr>
          <a:lstStyle/>
          <a:p>
            <a:pPr marL="274320" lvl="1" indent="0">
              <a:buNone/>
            </a:pPr>
            <a:r>
              <a:rPr lang="en-US" altLang="ja-JP" sz="2800" b="1" dirty="0" smtClean="0">
                <a:solidFill>
                  <a:srgbClr val="0000FF"/>
                </a:solidFill>
              </a:rPr>
              <a:t>MBLT</a:t>
            </a:r>
            <a:r>
              <a:rPr lang="ja-JP" altLang="en-US" sz="2800" dirty="0" smtClean="0">
                <a:solidFill>
                  <a:srgbClr val="292934"/>
                </a:solidFill>
              </a:rPr>
              <a:t>のアルゴリズム</a:t>
            </a:r>
            <a:endParaRPr lang="en-US" altLang="ja-JP" sz="2800" b="1" dirty="0" smtClean="0">
              <a:solidFill>
                <a:srgbClr val="0000FF"/>
              </a:solidFill>
            </a:endParaRPr>
          </a:p>
          <a:p>
            <a:pPr marL="274320" lvl="1" indent="0">
              <a:buNone/>
            </a:pPr>
            <a:r>
              <a:rPr lang="ja-JP" altLang="en-US" sz="2800" dirty="0" smtClean="0">
                <a:solidFill>
                  <a:srgbClr val="292934"/>
                </a:solidFill>
              </a:rPr>
              <a:t>時系列上でヘテロダイン＋</a:t>
            </a:r>
            <a:r>
              <a:rPr lang="en-US" altLang="ja-JP" sz="2800" dirty="0" smtClean="0">
                <a:solidFill>
                  <a:srgbClr val="292934"/>
                </a:solidFill>
              </a:rPr>
              <a:t>median</a:t>
            </a:r>
            <a:r>
              <a:rPr lang="ja-JP" altLang="en-US" sz="2800" dirty="0" smtClean="0">
                <a:solidFill>
                  <a:srgbClr val="292934"/>
                </a:solidFill>
              </a:rPr>
              <a:t>を用いるライン除去</a:t>
            </a:r>
            <a:endParaRPr lang="en-US" altLang="ja-JP" sz="2800" dirty="0" smtClean="0">
              <a:solidFill>
                <a:srgbClr val="292934"/>
              </a:solidFill>
            </a:endParaRP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endParaRPr kumimoji="1" lang="en-US" altLang="ja-JP" sz="2800" dirty="0" smtClean="0"/>
          </a:p>
          <a:p>
            <a:endParaRPr kumimoji="1" lang="en-US" altLang="ja-JP" sz="2800" dirty="0" smtClean="0"/>
          </a:p>
          <a:p>
            <a:endParaRPr kumimoji="1" lang="en-US" altLang="ja-JP" sz="2800" dirty="0" smtClean="0"/>
          </a:p>
          <a:p>
            <a:pPr marL="0" indent="0">
              <a:buNone/>
            </a:pPr>
            <a:endParaRPr kumimoji="1" lang="en-US" altLang="ja-JP" sz="2800" dirty="0" smtClean="0"/>
          </a:p>
        </p:txBody>
      </p:sp>
      <p:grpSp>
        <p:nvGrpSpPr>
          <p:cNvPr id="21" name="図形グループ 20"/>
          <p:cNvGrpSpPr/>
          <p:nvPr/>
        </p:nvGrpSpPr>
        <p:grpSpPr>
          <a:xfrm>
            <a:off x="0" y="1664519"/>
            <a:ext cx="9253029" cy="4199417"/>
            <a:chOff x="129580" y="1846428"/>
            <a:chExt cx="9280440" cy="4371223"/>
          </a:xfrm>
        </p:grpSpPr>
        <p:grpSp>
          <p:nvGrpSpPr>
            <p:cNvPr id="18" name="図形グループ 17"/>
            <p:cNvGrpSpPr/>
            <p:nvPr/>
          </p:nvGrpSpPr>
          <p:grpSpPr>
            <a:xfrm>
              <a:off x="129580" y="1846428"/>
              <a:ext cx="9280440" cy="1943806"/>
              <a:chOff x="401719" y="1548394"/>
              <a:chExt cx="9280440" cy="1943806"/>
            </a:xfrm>
          </p:grpSpPr>
          <p:grpSp>
            <p:nvGrpSpPr>
              <p:cNvPr id="13" name="図形グループ 12"/>
              <p:cNvGrpSpPr/>
              <p:nvPr/>
            </p:nvGrpSpPr>
            <p:grpSpPr>
              <a:xfrm>
                <a:off x="1503211" y="1567912"/>
                <a:ext cx="6408360" cy="1516082"/>
                <a:chOff x="1555047" y="1684534"/>
                <a:chExt cx="6408360" cy="1516082"/>
              </a:xfrm>
            </p:grpSpPr>
            <p:grpSp>
              <p:nvGrpSpPr>
                <p:cNvPr id="5" name="図形グループ 4"/>
                <p:cNvGrpSpPr/>
                <p:nvPr/>
              </p:nvGrpSpPr>
              <p:grpSpPr>
                <a:xfrm>
                  <a:off x="2164118" y="1684534"/>
                  <a:ext cx="997821" cy="1101427"/>
                  <a:chOff x="1619840" y="1762282"/>
                  <a:chExt cx="997821" cy="1101427"/>
                </a:xfrm>
              </p:grpSpPr>
              <p:sp>
                <p:nvSpPr>
                  <p:cNvPr id="2" name="円/楕円 1"/>
                  <p:cNvSpPr/>
                  <p:nvPr/>
                </p:nvSpPr>
                <p:spPr>
                  <a:xfrm>
                    <a:off x="1684634" y="1930736"/>
                    <a:ext cx="829359" cy="790435"/>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乗算記号 3"/>
                  <p:cNvSpPr/>
                  <p:nvPr/>
                </p:nvSpPr>
                <p:spPr>
                  <a:xfrm>
                    <a:off x="1619840" y="1762282"/>
                    <a:ext cx="997821" cy="1101427"/>
                  </a:xfrm>
                  <a:prstGeom prst="mathMultiply">
                    <a:avLst>
                      <a:gd name="adj1" fmla="val 0"/>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3874650" y="1852988"/>
                  <a:ext cx="1114460" cy="790435"/>
                </a:xfrm>
                <a:prstGeom prst="rect">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dirty="0" smtClean="0">
                      <a:ln w="10160">
                        <a:solidFill>
                          <a:srgbClr val="000000"/>
                        </a:solidFill>
                        <a:prstDash val="solid"/>
                      </a:ln>
                      <a:solidFill>
                        <a:schemeClr val="bg1"/>
                      </a:solidFill>
                      <a:effectLst>
                        <a:outerShdw blurRad="38100" dist="32000" dir="5400000" algn="tl">
                          <a:srgbClr val="000000">
                            <a:alpha val="30000"/>
                          </a:srgbClr>
                        </a:outerShdw>
                      </a:effectLst>
                    </a:rPr>
                    <a:t>LPF</a:t>
                  </a:r>
                  <a:endParaRPr kumimoji="1" lang="ja-JP" altLang="en-US" sz="3600" b="1" dirty="0">
                    <a:ln w="10160">
                      <a:solidFill>
                        <a:srgbClr val="000000"/>
                      </a:solidFill>
                      <a:prstDash val="solid"/>
                    </a:ln>
                    <a:solidFill>
                      <a:schemeClr val="bg1"/>
                    </a:solidFill>
                    <a:effectLst>
                      <a:outerShdw blurRad="41275" dist="20320" dir="1800000" algn="tl" rotWithShape="0">
                        <a:srgbClr val="000000">
                          <a:alpha val="40000"/>
                        </a:srgbClr>
                      </a:outerShdw>
                    </a:effectLst>
                  </a:endParaRPr>
                </a:p>
              </p:txBody>
            </p:sp>
            <p:sp>
              <p:nvSpPr>
                <p:cNvPr id="7" name="右矢印 6"/>
                <p:cNvSpPr/>
                <p:nvPr/>
              </p:nvSpPr>
              <p:spPr>
                <a:xfrm>
                  <a:off x="3187858" y="2176937"/>
                  <a:ext cx="583131"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555047" y="2160883"/>
                  <a:ext cx="609071" cy="184508"/>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上矢印 8"/>
                <p:cNvSpPr/>
                <p:nvPr/>
              </p:nvSpPr>
              <p:spPr>
                <a:xfrm>
                  <a:off x="2552869" y="2734129"/>
                  <a:ext cx="181422" cy="466487"/>
                </a:xfrm>
                <a:prstGeom prst="up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092780" y="2176937"/>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79591" y="1995526"/>
                  <a:ext cx="1503212" cy="492402"/>
                </a:xfrm>
                <a:prstGeom prst="ellipse">
                  <a:avLst/>
                </a:prstGeom>
                <a:solidFill>
                  <a:srgbClr val="275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dirty="0" smtClean="0"/>
                    <a:t>median</a:t>
                  </a:r>
                  <a:endParaRPr kumimoji="1" lang="ja-JP" altLang="en-US" sz="2000" dirty="0"/>
                </a:p>
              </p:txBody>
            </p:sp>
            <p:sp>
              <p:nvSpPr>
                <p:cNvPr id="12" name="右矢印 11"/>
                <p:cNvSpPr/>
                <p:nvPr/>
              </p:nvSpPr>
              <p:spPr>
                <a:xfrm>
                  <a:off x="7383369" y="2160883"/>
                  <a:ext cx="580038" cy="168454"/>
                </a:xfrm>
                <a:prstGeom prst="rightArrow">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01719" y="1853771"/>
                <a:ext cx="1593923" cy="646331"/>
              </a:xfrm>
              <a:prstGeom prst="rect">
                <a:avLst/>
              </a:prstGeom>
              <a:noFill/>
            </p:spPr>
            <p:txBody>
              <a:bodyPr wrap="square" rtlCol="0">
                <a:spAutoFit/>
              </a:bodyPr>
              <a:lstStyle/>
              <a:p>
                <a:r>
                  <a:rPr lang="ja-JP" altLang="en-US" dirty="0" smtClean="0"/>
                  <a:t>測定信号</a:t>
                </a:r>
                <a:endParaRPr lang="en-US" altLang="ja-JP" dirty="0" smtClean="0"/>
              </a:p>
              <a:p>
                <a:r>
                  <a:rPr lang="ja-JP" altLang="en-US" dirty="0" smtClean="0"/>
                  <a:t>＋雑音</a:t>
                </a:r>
                <a:endParaRPr kumimoji="1" lang="ja-JP" altLang="en-US" dirty="0"/>
              </a:p>
            </p:txBody>
          </p:sp>
          <p:sp>
            <p:nvSpPr>
              <p:cNvPr id="15" name="テキスト ボックス 14"/>
              <p:cNvSpPr txBox="1"/>
              <p:nvPr/>
            </p:nvSpPr>
            <p:spPr>
              <a:xfrm>
                <a:off x="2060442" y="3122868"/>
                <a:ext cx="1542089" cy="369332"/>
              </a:xfrm>
              <a:prstGeom prst="rect">
                <a:avLst/>
              </a:prstGeom>
              <a:noFill/>
            </p:spPr>
            <p:txBody>
              <a:bodyPr wrap="square" rtlCol="0">
                <a:spAutoFit/>
              </a:bodyPr>
              <a:lstStyle/>
              <a:p>
                <a:r>
                  <a:rPr lang="ja-JP" altLang="en-US" dirty="0" smtClean="0"/>
                  <a:t>参照信号</a:t>
                </a:r>
                <a:endParaRPr kumimoji="1" lang="ja-JP" altLang="en-US" dirty="0"/>
              </a:p>
            </p:txBody>
          </p:sp>
          <p:sp>
            <p:nvSpPr>
              <p:cNvPr id="17" name="テキスト ボックス 16"/>
              <p:cNvSpPr txBox="1"/>
              <p:nvPr/>
            </p:nvSpPr>
            <p:spPr>
              <a:xfrm>
                <a:off x="7931006" y="1548394"/>
                <a:ext cx="1751153" cy="1200329"/>
              </a:xfrm>
              <a:prstGeom prst="rect">
                <a:avLst/>
              </a:prstGeom>
              <a:noFill/>
            </p:spPr>
            <p:txBody>
              <a:bodyPr wrap="square" rtlCol="0">
                <a:spAutoFit/>
              </a:bodyPr>
              <a:lstStyle/>
              <a:p>
                <a:r>
                  <a:rPr lang="ja-JP" altLang="en-US" dirty="0" smtClean="0">
                    <a:solidFill>
                      <a:srgbClr val="FF0000"/>
                    </a:solidFill>
                  </a:rPr>
                  <a:t>再構築された</a:t>
                </a:r>
                <a:endParaRPr lang="en-US" altLang="ja-JP" dirty="0" smtClean="0">
                  <a:solidFill>
                    <a:srgbClr val="FF0000"/>
                  </a:solidFill>
                </a:endParaRPr>
              </a:p>
              <a:p>
                <a:r>
                  <a:rPr kumimoji="1" lang="ja-JP" altLang="en-US" dirty="0" smtClean="0">
                    <a:solidFill>
                      <a:srgbClr val="FF0000"/>
                    </a:solidFill>
                  </a:rPr>
                  <a:t>ライン雑音を</a:t>
                </a:r>
                <a:endParaRPr kumimoji="1" lang="en-US" altLang="ja-JP" dirty="0" smtClean="0">
                  <a:solidFill>
                    <a:srgbClr val="FF0000"/>
                  </a:solidFill>
                </a:endParaRPr>
              </a:p>
              <a:p>
                <a:r>
                  <a:rPr lang="ja-JP" altLang="en-US" dirty="0" smtClean="0">
                    <a:solidFill>
                      <a:srgbClr val="FF0000"/>
                    </a:solidFill>
                  </a:rPr>
                  <a:t>元の時系列</a:t>
                </a:r>
                <a:r>
                  <a:rPr lang="ja-JP" altLang="en-US" dirty="0" smtClean="0">
                    <a:solidFill>
                      <a:srgbClr val="FF0000"/>
                    </a:solidFill>
                  </a:rPr>
                  <a:t>から</a:t>
                </a:r>
                <a:r>
                  <a:rPr lang="ja-JP" altLang="en-US" dirty="0" smtClean="0">
                    <a:solidFill>
                      <a:srgbClr val="FF0000"/>
                    </a:solidFill>
                  </a:rPr>
                  <a:t>差し引く</a:t>
                </a:r>
                <a:endParaRPr kumimoji="1" lang="ja-JP" altLang="en-US" dirty="0">
                  <a:solidFill>
                    <a:srgbClr val="FF0000"/>
                  </a:solidFill>
                </a:endParaRPr>
              </a:p>
            </p:txBody>
          </p:sp>
        </p:grpSp>
        <p:sp>
          <p:nvSpPr>
            <p:cNvPr id="19" name="テキスト ボックス 18"/>
            <p:cNvSpPr txBox="1"/>
            <p:nvPr/>
          </p:nvSpPr>
          <p:spPr>
            <a:xfrm>
              <a:off x="441510" y="4327478"/>
              <a:ext cx="8617087" cy="1890173"/>
            </a:xfrm>
            <a:prstGeom prst="rect">
              <a:avLst/>
            </a:prstGeom>
            <a:noFill/>
            <a:ln>
              <a:solidFill>
                <a:srgbClr val="FF0000"/>
              </a:solidFill>
            </a:ln>
          </p:spPr>
          <p:txBody>
            <a:bodyPr wrap="square" rtlCol="0">
              <a:spAutoFit/>
            </a:bodyPr>
            <a:lstStyle/>
            <a:p>
              <a:pPr marL="457200" indent="-457200">
                <a:buFont typeface="+mj-lt"/>
                <a:buAutoNum type="arabicPeriod"/>
              </a:pPr>
              <a:r>
                <a:rPr lang="ja-JP" altLang="en-US" sz="2800" dirty="0" smtClean="0"/>
                <a:t>バースト波形とラインを切り離し、</a:t>
              </a:r>
              <a:r>
                <a:rPr kumimoji="1" lang="ja-JP" altLang="en-US" sz="2800" dirty="0" smtClean="0"/>
                <a:t>うなり</a:t>
              </a:r>
              <a:r>
                <a:rPr kumimoji="1" lang="ja-JP" altLang="en-US" sz="2800" dirty="0" smtClean="0"/>
                <a:t>成分の</a:t>
              </a:r>
              <a:r>
                <a:rPr kumimoji="1" lang="ja-JP" altLang="en-US" sz="2800" dirty="0" smtClean="0"/>
                <a:t>振幅</a:t>
              </a:r>
              <a:r>
                <a:rPr kumimoji="1" lang="ja-JP" altLang="en-US" sz="2800" dirty="0" smtClean="0"/>
                <a:t>・位相情報</a:t>
              </a:r>
              <a:r>
                <a:rPr lang="ja-JP" altLang="en-US" sz="2800" dirty="0" smtClean="0"/>
                <a:t>の</a:t>
              </a:r>
              <a:r>
                <a:rPr kumimoji="1" lang="en-US" altLang="ja-JP" sz="2800" dirty="0" smtClean="0"/>
                <a:t>median</a:t>
              </a:r>
              <a:r>
                <a:rPr kumimoji="1" lang="ja-JP" altLang="en-US" sz="2800" dirty="0" smtClean="0"/>
                <a:t>を</a:t>
              </a:r>
              <a:r>
                <a:rPr lang="ja-JP" altLang="en-US" sz="2800" dirty="0" smtClean="0"/>
                <a:t>とる</a:t>
              </a:r>
              <a:endParaRPr kumimoji="1" lang="en-US" altLang="ja-JP" sz="2800" dirty="0" smtClean="0"/>
            </a:p>
            <a:p>
              <a:pPr marL="457200" indent="-457200">
                <a:buFont typeface="+mj-lt"/>
                <a:buAutoNum type="arabicPeriod"/>
              </a:pPr>
              <a:r>
                <a:rPr lang="ja-JP" altLang="en-US" sz="2800" dirty="0" smtClean="0"/>
                <a:t>各周波数の</a:t>
              </a:r>
              <a:r>
                <a:rPr lang="en-US" altLang="ja-JP" sz="2800" dirty="0" smtClean="0"/>
                <a:t>median</a:t>
              </a:r>
              <a:r>
                <a:rPr lang="ja-JP" altLang="en-US" sz="2800" dirty="0" smtClean="0"/>
                <a:t>からラインを再構成</a:t>
              </a:r>
              <a:endParaRPr kumimoji="1" lang="en-US" altLang="ja-JP" sz="2800" dirty="0" smtClean="0"/>
            </a:p>
            <a:p>
              <a:pPr marL="457200" indent="-457200">
                <a:buFont typeface="+mj-lt"/>
                <a:buAutoNum type="arabicPeriod"/>
              </a:pPr>
              <a:r>
                <a:rPr kumimoji="1" lang="ja-JP" altLang="en-US" sz="2800" dirty="0" smtClean="0"/>
                <a:t>元の時系列信号</a:t>
              </a:r>
              <a:r>
                <a:rPr kumimoji="1" lang="ja-JP" altLang="en-US" sz="2800" dirty="0" smtClean="0"/>
                <a:t>から</a:t>
              </a:r>
              <a:r>
                <a:rPr lang="ja-JP" altLang="en-US" sz="2800" dirty="0" smtClean="0"/>
                <a:t>再構成したライン情報</a:t>
              </a:r>
              <a:r>
                <a:rPr kumimoji="1" lang="ja-JP" altLang="en-US" sz="2800" dirty="0" smtClean="0"/>
                <a:t>を差し引</a:t>
              </a:r>
              <a:r>
                <a:rPr kumimoji="1" lang="ja-JP" altLang="en-US" sz="2800" dirty="0" smtClean="0"/>
                <a:t>く</a:t>
              </a:r>
              <a:endParaRPr kumimoji="1" lang="ja-JP" altLang="en-US" sz="2800" u="sng" dirty="0"/>
            </a:p>
          </p:txBody>
        </p:sp>
      </p:grpSp>
      <p:sp>
        <p:nvSpPr>
          <p:cNvPr id="16" name="スライド番号プレースホルダー 15"/>
          <p:cNvSpPr>
            <a:spLocks noGrp="1"/>
          </p:cNvSpPr>
          <p:nvPr>
            <p:ph type="sldNum" sz="quarter" idx="12"/>
          </p:nvPr>
        </p:nvSpPr>
        <p:spPr/>
        <p:txBody>
          <a:bodyPr/>
          <a:lstStyle/>
          <a:p>
            <a:fld id="{7C0C097A-C1D5-534C-9548-92DAEB5CBB9E}" type="slidenum">
              <a:rPr kumimoji="1" lang="ja-JP" altLang="en-US" sz="3200" smtClean="0"/>
              <a:t>8</a:t>
            </a:fld>
            <a:endParaRPr kumimoji="1" lang="ja-JP" altLang="en-US" sz="3200" dirty="0"/>
          </a:p>
        </p:txBody>
      </p:sp>
    </p:spTree>
    <p:extLst>
      <p:ext uri="{BB962C8B-B14F-4D97-AF65-F5344CB8AC3E}">
        <p14:creationId xmlns:p14="http://schemas.microsoft.com/office/powerpoint/2010/main" val="16923879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7053" y="347473"/>
            <a:ext cx="8539747" cy="6129528"/>
          </a:xfrm>
        </p:spPr>
        <p:txBody>
          <a:bodyPr>
            <a:normAutofit/>
          </a:bodyPr>
          <a:lstStyle/>
          <a:p>
            <a:r>
              <a:rPr lang="en-US" altLang="ja-JP" sz="2800" dirty="0" smtClean="0"/>
              <a:t>m</a:t>
            </a:r>
            <a:r>
              <a:rPr kumimoji="1" lang="en-US" altLang="ja-JP" sz="2800" dirty="0" smtClean="0"/>
              <a:t>ean</a:t>
            </a:r>
            <a:r>
              <a:rPr lang="ja-JP" altLang="en-US" sz="2800" dirty="0" smtClean="0"/>
              <a:t>と</a:t>
            </a:r>
            <a:r>
              <a:rPr kumimoji="1" lang="en-US" altLang="ja-JP" sz="2800" dirty="0" smtClean="0"/>
              <a:t>median</a:t>
            </a:r>
            <a:r>
              <a:rPr kumimoji="1" lang="ja-JP" altLang="en-US" sz="2800" dirty="0" smtClean="0"/>
              <a:t>の比較</a:t>
            </a:r>
            <a:endParaRPr lang="en-US" altLang="ja-JP" sz="2800" dirty="0"/>
          </a:p>
          <a:p>
            <a:pPr>
              <a:buFont typeface="Wingdings" charset="2"/>
              <a:buChar char="ü"/>
            </a:pPr>
            <a:r>
              <a:rPr lang="en-US" altLang="ja-JP" dirty="0" smtClean="0"/>
              <a:t>transient</a:t>
            </a:r>
            <a:r>
              <a:rPr lang="ja-JP" altLang="en-US" dirty="0" smtClean="0"/>
              <a:t>な信号に対して、</a:t>
            </a:r>
            <a:endParaRPr lang="en-US" altLang="ja-JP" dirty="0" smtClean="0"/>
          </a:p>
          <a:p>
            <a:pPr lvl="1">
              <a:buFont typeface="Wingdings" charset="2"/>
              <a:buChar char="Ø"/>
            </a:pPr>
            <a:r>
              <a:rPr lang="en-US" altLang="ja-JP" sz="2400" dirty="0"/>
              <a:t>m</a:t>
            </a:r>
            <a:r>
              <a:rPr kumimoji="1" lang="en-US" altLang="ja-JP" sz="2400" dirty="0" smtClean="0"/>
              <a:t>ean</a:t>
            </a:r>
            <a:r>
              <a:rPr kumimoji="1" lang="ja-JP" altLang="en-US" sz="2400" dirty="0" smtClean="0"/>
              <a:t>は影響されやすい</a:t>
            </a:r>
            <a:endParaRPr kumimoji="1" lang="en-US" altLang="ja-JP" sz="2400" dirty="0" smtClean="0"/>
          </a:p>
          <a:p>
            <a:pPr lvl="1">
              <a:buFont typeface="Wingdings" charset="2"/>
              <a:buChar char="Ø"/>
            </a:pPr>
            <a:r>
              <a:rPr lang="en-US" altLang="ja-JP" sz="2400" dirty="0"/>
              <a:t>m</a:t>
            </a:r>
            <a:r>
              <a:rPr lang="en-US" altLang="ja-JP" sz="2400" dirty="0" smtClean="0"/>
              <a:t>edian</a:t>
            </a:r>
            <a:r>
              <a:rPr lang="ja-JP" altLang="en-US" sz="2400" dirty="0" smtClean="0"/>
              <a:t>は影響されにくい</a:t>
            </a:r>
            <a:endParaRPr lang="en-US" altLang="ja-JP" sz="2400" dirty="0" smtClean="0"/>
          </a:p>
          <a:p>
            <a:pPr>
              <a:buFont typeface="Wingdings" charset="2"/>
              <a:buChar char="ü"/>
            </a:pPr>
            <a:endParaRPr kumimoji="1" lang="en-US" altLang="ja-JP" dirty="0"/>
          </a:p>
          <a:p>
            <a:pPr>
              <a:buFont typeface="Wingdings" charset="2"/>
              <a:buChar char="ü"/>
            </a:pPr>
            <a:r>
              <a:rPr lang="ja-JP" altLang="en-US" dirty="0" smtClean="0"/>
              <a:t>データ数が少ないほど、</a:t>
            </a:r>
            <a:endParaRPr lang="en-US" altLang="ja-JP" dirty="0" smtClean="0"/>
          </a:p>
          <a:p>
            <a:pPr marL="0" indent="0">
              <a:buNone/>
            </a:pPr>
            <a:r>
              <a:rPr kumimoji="1" lang="ja-JP" altLang="ja-JP" dirty="0"/>
              <a:t>　</a:t>
            </a:r>
            <a:r>
              <a:rPr kumimoji="1" lang="en-US" altLang="ja-JP" dirty="0" smtClean="0"/>
              <a:t>transient</a:t>
            </a:r>
            <a:r>
              <a:rPr lang="ja-JP" altLang="en-US" dirty="0" smtClean="0"/>
              <a:t>の振幅が大きいほど、</a:t>
            </a:r>
            <a:endParaRPr lang="en-US" altLang="ja-JP" dirty="0" smtClean="0"/>
          </a:p>
          <a:p>
            <a:pPr marL="0" indent="0">
              <a:buNone/>
            </a:pPr>
            <a:r>
              <a:rPr kumimoji="1" lang="ja-JP" altLang="ja-JP" dirty="0"/>
              <a:t>　</a:t>
            </a:r>
            <a:r>
              <a:rPr kumimoji="1" lang="en-US" altLang="ja-JP" dirty="0" smtClean="0"/>
              <a:t>mean</a:t>
            </a:r>
            <a:r>
              <a:rPr kumimoji="1" lang="ja-JP" altLang="en-US" dirty="0" smtClean="0"/>
              <a:t>と</a:t>
            </a:r>
            <a:r>
              <a:rPr kumimoji="1" lang="en-US" altLang="ja-JP" dirty="0" smtClean="0"/>
              <a:t>median</a:t>
            </a:r>
            <a:r>
              <a:rPr lang="ja-JP" altLang="en-US" dirty="0" smtClean="0"/>
              <a:t>の差が出る</a:t>
            </a:r>
            <a:endParaRPr lang="en-US" altLang="ja-JP" dirty="0" smtClean="0"/>
          </a:p>
          <a:p>
            <a:pPr marL="0" indent="0">
              <a:buNone/>
            </a:pPr>
            <a:endParaRPr kumimoji="1" lang="en-US" altLang="ja-JP" dirty="0"/>
          </a:p>
          <a:p>
            <a:pPr marL="0" indent="0">
              <a:buNone/>
            </a:pPr>
            <a:r>
              <a:rPr lang="ja-JP" altLang="en-US" sz="2800" dirty="0" smtClean="0">
                <a:solidFill>
                  <a:srgbClr val="FF0000"/>
                </a:solidFill>
              </a:rPr>
              <a:t>ライン推定に</a:t>
            </a:r>
            <a:r>
              <a:rPr lang="en-US" altLang="ja-JP" sz="2800" dirty="0" smtClean="0">
                <a:solidFill>
                  <a:srgbClr val="FF0000"/>
                </a:solidFill>
              </a:rPr>
              <a:t>m</a:t>
            </a:r>
            <a:r>
              <a:rPr kumimoji="1" lang="en-US" altLang="ja-JP" sz="2800" dirty="0" smtClean="0">
                <a:solidFill>
                  <a:srgbClr val="FF0000"/>
                </a:solidFill>
              </a:rPr>
              <a:t>edian</a:t>
            </a:r>
            <a:r>
              <a:rPr kumimoji="1" lang="ja-JP" altLang="en-US" sz="2800" dirty="0" smtClean="0">
                <a:solidFill>
                  <a:srgbClr val="FF0000"/>
                </a:solidFill>
              </a:rPr>
              <a:t>を採用する</a:t>
            </a:r>
            <a:endParaRPr kumimoji="1" lang="en-US" altLang="ja-JP" sz="2800" dirty="0" smtClean="0">
              <a:solidFill>
                <a:srgbClr val="FF0000"/>
              </a:solidFill>
            </a:endParaRPr>
          </a:p>
          <a:p>
            <a:pPr marL="0" indent="0">
              <a:buNone/>
            </a:pPr>
            <a:r>
              <a:rPr lang="ja-JP" altLang="en-US" sz="2800" dirty="0" smtClean="0">
                <a:solidFill>
                  <a:srgbClr val="FF0000"/>
                </a:solidFill>
              </a:rPr>
              <a:t>こと</a:t>
            </a:r>
            <a:r>
              <a:rPr kumimoji="1" lang="ja-JP" altLang="en-US" sz="2800" dirty="0" smtClean="0">
                <a:solidFill>
                  <a:srgbClr val="FF0000"/>
                </a:solidFill>
              </a:rPr>
              <a:t>によって</a:t>
            </a:r>
            <a:r>
              <a:rPr lang="ja-JP" altLang="en-US" sz="2800" dirty="0" smtClean="0">
                <a:solidFill>
                  <a:srgbClr val="FF0000"/>
                </a:solidFill>
              </a:rPr>
              <a:t>バースト成分を残し</a:t>
            </a:r>
            <a:endParaRPr lang="en-US" altLang="ja-JP" sz="2800" dirty="0" smtClean="0">
              <a:solidFill>
                <a:srgbClr val="FF0000"/>
              </a:solidFill>
            </a:endParaRPr>
          </a:p>
          <a:p>
            <a:pPr marL="0" indent="0">
              <a:buNone/>
            </a:pPr>
            <a:r>
              <a:rPr lang="ja-JP" altLang="en-US" sz="2800" dirty="0" smtClean="0">
                <a:solidFill>
                  <a:srgbClr val="FF0000"/>
                </a:solidFill>
              </a:rPr>
              <a:t>やすくなる</a:t>
            </a:r>
            <a:endParaRPr lang="en-US" altLang="ja-JP" sz="2800"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7C0C097A-C1D5-534C-9548-92DAEB5CBB9E}" type="slidenum">
              <a:rPr kumimoji="1" lang="ja-JP" altLang="en-US" sz="3200" smtClean="0"/>
              <a:t>9</a:t>
            </a:fld>
            <a:endParaRPr kumimoji="1" lang="ja-JP" altLang="en-US" sz="3200" dirty="0"/>
          </a:p>
        </p:txBody>
      </p:sp>
      <p:grpSp>
        <p:nvGrpSpPr>
          <p:cNvPr id="29" name="図形グループ 28"/>
          <p:cNvGrpSpPr/>
          <p:nvPr/>
        </p:nvGrpSpPr>
        <p:grpSpPr>
          <a:xfrm>
            <a:off x="4991857" y="494632"/>
            <a:ext cx="3537196" cy="6267160"/>
            <a:chOff x="5606804" y="494632"/>
            <a:chExt cx="3537196" cy="6267160"/>
          </a:xfrm>
        </p:grpSpPr>
        <p:pic>
          <p:nvPicPr>
            <p:cNvPr id="5" name="図 4"/>
            <p:cNvPicPr>
              <a:picLocks noChangeAspect="1"/>
            </p:cNvPicPr>
            <p:nvPr/>
          </p:nvPicPr>
          <p:blipFill>
            <a:blip r:embed="rId2"/>
            <a:stretch>
              <a:fillRect/>
            </a:stretch>
          </p:blipFill>
          <p:spPr>
            <a:xfrm>
              <a:off x="5606804" y="1270003"/>
              <a:ext cx="3079996" cy="5491789"/>
            </a:xfrm>
            <a:prstGeom prst="rect">
              <a:avLst/>
            </a:prstGeom>
          </p:spPr>
        </p:pic>
        <p:sp>
          <p:nvSpPr>
            <p:cNvPr id="6" name="テキスト ボックス 5"/>
            <p:cNvSpPr txBox="1"/>
            <p:nvPr/>
          </p:nvSpPr>
          <p:spPr>
            <a:xfrm>
              <a:off x="8087895" y="3221683"/>
              <a:ext cx="1056105" cy="369332"/>
            </a:xfrm>
            <a:prstGeom prst="rect">
              <a:avLst/>
            </a:prstGeom>
            <a:noFill/>
          </p:spPr>
          <p:txBody>
            <a:bodyPr wrap="square" rtlCol="0">
              <a:spAutoFit/>
            </a:bodyPr>
            <a:lstStyle/>
            <a:p>
              <a:r>
                <a:rPr kumimoji="1" lang="en-US" altLang="ja-JP" dirty="0" smtClean="0"/>
                <a:t>median</a:t>
              </a:r>
              <a:endParaRPr kumimoji="1" lang="ja-JP" altLang="en-US" dirty="0"/>
            </a:p>
          </p:txBody>
        </p:sp>
        <p:sp>
          <p:nvSpPr>
            <p:cNvPr id="7" name="テキスト ボックス 6"/>
            <p:cNvSpPr txBox="1"/>
            <p:nvPr/>
          </p:nvSpPr>
          <p:spPr>
            <a:xfrm>
              <a:off x="7908670" y="2499895"/>
              <a:ext cx="1056105" cy="369332"/>
            </a:xfrm>
            <a:prstGeom prst="rect">
              <a:avLst/>
            </a:prstGeom>
            <a:noFill/>
          </p:spPr>
          <p:txBody>
            <a:bodyPr wrap="square" rtlCol="0">
              <a:spAutoFit/>
            </a:bodyPr>
            <a:lstStyle/>
            <a:p>
              <a:r>
                <a:rPr lang="en-US" altLang="ja-JP" dirty="0" smtClean="0"/>
                <a:t>mean</a:t>
              </a:r>
              <a:endParaRPr kumimoji="1" lang="ja-JP" altLang="en-US" dirty="0"/>
            </a:p>
          </p:txBody>
        </p:sp>
        <p:cxnSp>
          <p:nvCxnSpPr>
            <p:cNvPr id="11" name="曲線コネクタ 10"/>
            <p:cNvCxnSpPr>
              <a:stCxn id="7" idx="1"/>
            </p:cNvCxnSpPr>
            <p:nvPr/>
          </p:nvCxnSpPr>
          <p:spPr>
            <a:xfrm rot="10800000" flipV="1">
              <a:off x="7218948" y="2684560"/>
              <a:ext cx="689722" cy="644177"/>
            </a:xfrm>
            <a:prstGeom prst="curvedConnector3">
              <a:avLst>
                <a:gd name="adj1" fmla="val 100393"/>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cxnSp>
          <p:nvCxnSpPr>
            <p:cNvPr id="13" name="曲線コネクタ 12"/>
            <p:cNvCxnSpPr/>
            <p:nvPr/>
          </p:nvCxnSpPr>
          <p:spPr>
            <a:xfrm rot="10800000" flipV="1">
              <a:off x="7218947" y="3435683"/>
              <a:ext cx="868948" cy="481263"/>
            </a:xfrm>
            <a:prstGeom prst="curvedConnector3">
              <a:avLst>
                <a:gd name="adj1" fmla="val 100770"/>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6136104" y="494632"/>
              <a:ext cx="2646949" cy="707886"/>
            </a:xfrm>
            <a:prstGeom prst="rect">
              <a:avLst/>
            </a:prstGeom>
            <a:noFill/>
          </p:spPr>
          <p:txBody>
            <a:bodyPr wrap="square" rtlCol="0">
              <a:spAutoFit/>
            </a:bodyPr>
            <a:lstStyle/>
            <a:p>
              <a:r>
                <a:rPr kumimoji="1" lang="ja-JP" altLang="en-US" sz="2000" dirty="0" smtClean="0"/>
                <a:t>うなり成分中の</a:t>
              </a:r>
              <a:r>
                <a:rPr kumimoji="1" lang="en-US" altLang="ja-JP" sz="2000" dirty="0" smtClean="0"/>
                <a:t>mean</a:t>
              </a:r>
              <a:r>
                <a:rPr lang="ja-JP" altLang="en-US" sz="2000" dirty="0" smtClean="0"/>
                <a:t>と</a:t>
              </a:r>
              <a:endParaRPr lang="en-US" altLang="ja-JP" sz="2000" dirty="0" smtClean="0"/>
            </a:p>
            <a:p>
              <a:r>
                <a:rPr kumimoji="1" lang="en-US" altLang="ja-JP" sz="2000" dirty="0" smtClean="0"/>
                <a:t>median</a:t>
              </a:r>
              <a:r>
                <a:rPr kumimoji="1" lang="ja-JP" altLang="en-US" sz="2000" dirty="0" smtClean="0"/>
                <a:t>の比較</a:t>
              </a:r>
              <a:endParaRPr kumimoji="1" lang="ja-JP" altLang="en-US" sz="2000" dirty="0"/>
            </a:p>
          </p:txBody>
        </p:sp>
        <p:sp>
          <p:nvSpPr>
            <p:cNvPr id="19" name="テキスト ボックス 18"/>
            <p:cNvSpPr txBox="1"/>
            <p:nvPr/>
          </p:nvSpPr>
          <p:spPr>
            <a:xfrm>
              <a:off x="7908670" y="1395235"/>
              <a:ext cx="1235330" cy="369332"/>
            </a:xfrm>
            <a:prstGeom prst="rect">
              <a:avLst/>
            </a:prstGeom>
            <a:noFill/>
          </p:spPr>
          <p:txBody>
            <a:bodyPr wrap="square" rtlCol="0">
              <a:spAutoFit/>
            </a:bodyPr>
            <a:lstStyle/>
            <a:p>
              <a:r>
                <a:rPr kumimoji="1" lang="en-US" altLang="ja-JP" dirty="0" smtClean="0">
                  <a:solidFill>
                    <a:srgbClr val="FF0000"/>
                  </a:solidFill>
                </a:rPr>
                <a:t>transient</a:t>
              </a:r>
              <a:endParaRPr kumimoji="1" lang="ja-JP" altLang="en-US" dirty="0">
                <a:solidFill>
                  <a:srgbClr val="FF0000"/>
                </a:solidFill>
              </a:endParaRPr>
            </a:p>
          </p:txBody>
        </p:sp>
        <p:cxnSp>
          <p:nvCxnSpPr>
            <p:cNvPr id="21" name="曲線コネクタ 20"/>
            <p:cNvCxnSpPr>
              <a:stCxn id="19" idx="1"/>
            </p:cNvCxnSpPr>
            <p:nvPr/>
          </p:nvCxnSpPr>
          <p:spPr>
            <a:xfrm rot="10800000" flipV="1">
              <a:off x="7312526" y="1579901"/>
              <a:ext cx="596144" cy="184666"/>
            </a:xfrm>
            <a:prstGeom prst="curvedConnector3">
              <a:avLst>
                <a:gd name="adj1" fmla="val 27575"/>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35336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17120</TotalTime>
  <Words>1234</Words>
  <Application>Microsoft Macintosh PowerPoint</Application>
  <PresentationFormat>画面に合わせる (4:3)</PresentationFormat>
  <Paragraphs>237</Paragraphs>
  <Slides>27</Slides>
  <Notes>1</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クラリティ</vt:lpstr>
      <vt:lpstr>重力波望遠鏡における 狭帯域雑音の 高効率除去法の提案</vt:lpstr>
      <vt:lpstr>地上の重力波望遠鏡 : LCGT</vt:lpstr>
      <vt:lpstr>LCGTが捉えようとしている重力波の波源</vt:lpstr>
      <vt:lpstr>PowerPoint プレゼンテーション</vt:lpstr>
      <vt:lpstr>地上の重力波望遠鏡が持つ雑音</vt:lpstr>
      <vt:lpstr>ラインによって起こる問題</vt:lpstr>
      <vt:lpstr>ライン処理</vt:lpstr>
      <vt:lpstr>PowerPoint プレゼンテーション</vt:lpstr>
      <vt:lpstr>PowerPoint プレゼンテーション</vt:lpstr>
      <vt:lpstr>検証に用いたデータ</vt:lpstr>
      <vt:lpstr>PowerPoint プレゼンテーション</vt:lpstr>
      <vt:lpstr>PowerPoint プレゼンテーション</vt:lpstr>
      <vt:lpstr>解析結果の比較</vt:lpstr>
      <vt:lpstr>PowerPoint プレゼンテーション</vt:lpstr>
      <vt:lpstr>PowerPoint プレゼンテーション</vt:lpstr>
      <vt:lpstr>Summary</vt:lpstr>
      <vt:lpstr>PowerPoint プレゼンテーション</vt:lpstr>
      <vt:lpstr>PowerPoint プレゼンテーション</vt:lpstr>
      <vt:lpstr>PowerPoint プレゼンテーション</vt:lpstr>
      <vt:lpstr>Abstract</vt:lpstr>
      <vt:lpstr>PowerPoint プレゼンテーション</vt:lpstr>
      <vt:lpstr>PowerPoint プレゼンテーション</vt:lpstr>
      <vt:lpstr>Contents</vt:lpstr>
      <vt:lpstr>Introduction</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重力波望遠鏡における 狭帯域雑音の 高効率除去法の提案</dc:title>
  <dc:creator>橋詰 克也</dc:creator>
  <cp:lastModifiedBy>橋詰 克也</cp:lastModifiedBy>
  <cp:revision>429</cp:revision>
  <dcterms:created xsi:type="dcterms:W3CDTF">2011-08-19T04:53:40Z</dcterms:created>
  <dcterms:modified xsi:type="dcterms:W3CDTF">2011-09-19T00:56:49Z</dcterms:modified>
</cp:coreProperties>
</file>