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28"/>
  </p:notesMasterIdLst>
  <p:handoutMasterIdLst>
    <p:handoutMasterId r:id="rId29"/>
  </p:handoutMasterIdLst>
  <p:sldIdLst>
    <p:sldId id="256" r:id="rId2"/>
    <p:sldId id="263" r:id="rId3"/>
    <p:sldId id="287" r:id="rId4"/>
    <p:sldId id="278" r:id="rId5"/>
    <p:sldId id="288" r:id="rId6"/>
    <p:sldId id="282" r:id="rId7"/>
    <p:sldId id="261" r:id="rId8"/>
    <p:sldId id="264" r:id="rId9"/>
    <p:sldId id="289" r:id="rId10"/>
    <p:sldId id="265" r:id="rId11"/>
    <p:sldId id="279" r:id="rId12"/>
    <p:sldId id="283" r:id="rId13"/>
    <p:sldId id="284" r:id="rId14"/>
    <p:sldId id="280" r:id="rId15"/>
    <p:sldId id="273" r:id="rId16"/>
    <p:sldId id="266" r:id="rId17"/>
    <p:sldId id="269" r:id="rId18"/>
    <p:sldId id="267" r:id="rId19"/>
    <p:sldId id="259" r:id="rId20"/>
    <p:sldId id="285" r:id="rId21"/>
    <p:sldId id="286" r:id="rId22"/>
    <p:sldId id="257" r:id="rId23"/>
    <p:sldId id="277" r:id="rId24"/>
    <p:sldId id="276" r:id="rId25"/>
    <p:sldId id="258" r:id="rId26"/>
    <p:sldId id="274" r:id="rId2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FFF"/>
    <a:srgbClr val="FF0CC0"/>
    <a:srgbClr val="FF5798"/>
    <a:srgbClr val="17C911"/>
    <a:srgbClr val="5DE516"/>
    <a:srgbClr val="27D950"/>
    <a:srgbClr val="2C64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2" autoAdjust="0"/>
    <p:restoredTop sz="94237" autoAdjust="0"/>
  </p:normalViewPr>
  <p:slideViewPr>
    <p:cSldViewPr snapToGrid="0" snapToObjects="1">
      <p:cViewPr varScale="1">
        <p:scale>
          <a:sx n="98" d="100"/>
          <a:sy n="98" d="100"/>
        </p:scale>
        <p:origin x="-9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135623-CA20-FA40-BF26-DF9C8F7DA23E}" type="datetime1">
              <a:rPr kumimoji="1" lang="ja-JP" altLang="en-US" smtClean="0"/>
              <a:t>11/09/16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ECB70-A9D7-2A41-84A1-B10C81C7BBAB}" type="slidenum">
              <a:rPr kumimoji="1" lang="ja-JP" altLang="en-US" smtClean="0"/>
              <a:t>‹#›</a:t>
            </a:fld>
            <a:endParaRPr kumimoji="1" lang="ja-JP" altLang="en-US"/>
          </a:p>
        </p:txBody>
      </p:sp>
    </p:spTree>
    <p:extLst>
      <p:ext uri="{BB962C8B-B14F-4D97-AF65-F5344CB8AC3E}">
        <p14:creationId xmlns:p14="http://schemas.microsoft.com/office/powerpoint/2010/main" val="2975798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7AB3A-0E51-5844-986B-ACDF478F079F}" type="datetime1">
              <a:rPr kumimoji="1" lang="ja-JP" altLang="en-US" smtClean="0"/>
              <a:t>11/09/16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F4DCD-0752-F24E-95E5-534E8623477A}" type="slidenum">
              <a:rPr kumimoji="1" lang="ja-JP" altLang="en-US" smtClean="0"/>
              <a:t>‹#›</a:t>
            </a:fld>
            <a:endParaRPr kumimoji="1" lang="ja-JP" altLang="en-US"/>
          </a:p>
        </p:txBody>
      </p:sp>
    </p:spTree>
    <p:extLst>
      <p:ext uri="{BB962C8B-B14F-4D97-AF65-F5344CB8AC3E}">
        <p14:creationId xmlns:p14="http://schemas.microsoft.com/office/powerpoint/2010/main" val="1376209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EF4DCD-0752-F24E-95E5-534E8623477A}" type="slidenum">
              <a:rPr kumimoji="1" lang="ja-JP" altLang="en-US" smtClean="0"/>
              <a:t>1</a:t>
            </a:fld>
            <a:endParaRPr kumimoji="1" lang="ja-JP" altLang="en-US"/>
          </a:p>
        </p:txBody>
      </p:sp>
    </p:spTree>
    <p:extLst>
      <p:ext uri="{BB962C8B-B14F-4D97-AF65-F5344CB8AC3E}">
        <p14:creationId xmlns:p14="http://schemas.microsoft.com/office/powerpoint/2010/main" val="182803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63C9077-3423-6C40-BAAE-C4137F33C329}"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20FCD08-2C27-8E45-B11B-4628A4491F86}"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97C4B16-3E97-5D49-90EB-A26ADAD06A77}"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AAB2EB3-829F-7940-887E-8C10C02626C2}"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CBE96CA-5102-0844-8926-7F311BBB8A87}"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720176-2D81-C847-BC4F-4614D93C13CD}"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5E06D0-9B81-624C-9177-9B6154B10933}" type="datetime1">
              <a:rPr kumimoji="1" lang="ja-JP" altLang="en-US" smtClean="0"/>
              <a:t>11/09/16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E779F92-9903-9547-95D6-C3804C807CCA}" type="datetime1">
              <a:rPr kumimoji="1" lang="ja-JP" altLang="en-US" smtClean="0"/>
              <a:t>11/09/16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EE592-7CBD-4946-A707-C0CB95CC6925}" type="datetime1">
              <a:rPr kumimoji="1" lang="ja-JP" altLang="en-US" smtClean="0"/>
              <a:t>11/09/16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70CE204-8470-1C4A-B0CC-25923DE110E9}"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E80AD1-6F32-D54B-AFEE-92359D7EC063}"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4DFD03-F07E-B442-B1BC-51FA2FA52898}" type="datetime1">
              <a:rPr kumimoji="1" lang="ja-JP" altLang="en-US" smtClean="0"/>
              <a:t>11/09/16</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C0C097A-C1D5-534C-9548-92DAEB5CBB9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8055"/>
            <a:ext cx="7772400" cy="2861134"/>
          </a:xfrm>
        </p:spPr>
        <p:txBody>
          <a:bodyPr>
            <a:normAutofit/>
          </a:bodyPr>
          <a:lstStyle/>
          <a:p>
            <a:pPr algn="ctr"/>
            <a:r>
              <a:rPr kumimoji="1" lang="ja-JP" altLang="en-US" sz="6000" dirty="0" smtClean="0"/>
              <a:t>重力波望遠鏡における</a:t>
            </a:r>
            <a:r>
              <a:rPr kumimoji="1" lang="en-US" altLang="ja-JP" sz="6000" dirty="0" smtClean="0"/>
              <a:t/>
            </a:r>
            <a:br>
              <a:rPr kumimoji="1" lang="en-US" altLang="ja-JP" sz="6000" dirty="0" smtClean="0"/>
            </a:br>
            <a:r>
              <a:rPr kumimoji="1" lang="ja-JP" altLang="en-US" sz="6000" dirty="0" smtClean="0"/>
              <a:t>狭帯域雑音の</a:t>
            </a:r>
            <a:r>
              <a:rPr kumimoji="1" lang="en-US" altLang="ja-JP" sz="6000" dirty="0" smtClean="0"/>
              <a:t/>
            </a:r>
            <a:br>
              <a:rPr kumimoji="1" lang="en-US" altLang="ja-JP" sz="6000" dirty="0" smtClean="0"/>
            </a:br>
            <a:r>
              <a:rPr lang="ja-JP" altLang="en-US" sz="6000" dirty="0" smtClean="0"/>
              <a:t>高効率除去法の提案</a:t>
            </a:r>
            <a:endParaRPr kumimoji="1" lang="ja-JP" altLang="en-US" sz="6000" dirty="0"/>
          </a:p>
        </p:txBody>
      </p:sp>
      <p:sp>
        <p:nvSpPr>
          <p:cNvPr id="3" name="サブタイトル 2"/>
          <p:cNvSpPr>
            <a:spLocks noGrp="1"/>
          </p:cNvSpPr>
          <p:nvPr>
            <p:ph type="subTitle" idx="1"/>
          </p:nvPr>
        </p:nvSpPr>
        <p:spPr>
          <a:xfrm>
            <a:off x="685800" y="4011812"/>
            <a:ext cx="7772400" cy="2324553"/>
          </a:xfrm>
        </p:spPr>
        <p:txBody>
          <a:bodyPr>
            <a:noAutofit/>
          </a:bodyPr>
          <a:lstStyle/>
          <a:p>
            <a:pPr algn="ctr"/>
            <a:r>
              <a:rPr lang="ja-JP" altLang="en-US" sz="2800" dirty="0" smtClean="0">
                <a:solidFill>
                  <a:schemeClr val="tx1"/>
                </a:solidFill>
              </a:rPr>
              <a:t>総合研究大学院大学</a:t>
            </a:r>
            <a:r>
              <a:rPr lang="en-US" altLang="ja-JP" sz="2800" dirty="0">
                <a:solidFill>
                  <a:schemeClr val="tx1"/>
                </a:solidFill>
              </a:rPr>
              <a:t> </a:t>
            </a:r>
            <a:r>
              <a:rPr kumimoji="1" lang="ja-JP" altLang="en-US" sz="2800" dirty="0" smtClean="0">
                <a:solidFill>
                  <a:schemeClr val="tx1"/>
                </a:solidFill>
              </a:rPr>
              <a:t>天文科学専攻</a:t>
            </a:r>
            <a:endParaRPr kumimoji="1" lang="en-US" altLang="ja-JP" sz="2800" dirty="0" smtClean="0">
              <a:solidFill>
                <a:schemeClr val="tx1"/>
              </a:solidFill>
            </a:endParaRPr>
          </a:p>
          <a:p>
            <a:pPr algn="ctr"/>
            <a:r>
              <a:rPr kumimoji="1" lang="en-US" altLang="ja-JP" sz="2800" dirty="0" smtClean="0">
                <a:solidFill>
                  <a:schemeClr val="tx1"/>
                </a:solidFill>
              </a:rPr>
              <a:t>M1</a:t>
            </a:r>
            <a:r>
              <a:rPr lang="en-US" altLang="ja-JP" sz="2800" dirty="0">
                <a:solidFill>
                  <a:schemeClr val="tx1"/>
                </a:solidFill>
              </a:rPr>
              <a:t> </a:t>
            </a:r>
            <a:r>
              <a:rPr lang="ja-JP" altLang="en-US" sz="2800" dirty="0" smtClean="0">
                <a:solidFill>
                  <a:schemeClr val="tx1"/>
                </a:solidFill>
              </a:rPr>
              <a:t>橋詰克也</a:t>
            </a:r>
            <a:endParaRPr lang="en-US" altLang="ja-JP" sz="2800" dirty="0">
              <a:solidFill>
                <a:schemeClr val="tx1"/>
              </a:solidFill>
            </a:endParaRPr>
          </a:p>
          <a:p>
            <a:pPr lvl="2"/>
            <a:r>
              <a:rPr lang="en-US" altLang="en-US" sz="2200" dirty="0" smtClean="0">
                <a:solidFill>
                  <a:schemeClr val="tx1"/>
                </a:solidFill>
              </a:rPr>
              <a:t>端山</a:t>
            </a:r>
            <a:r>
              <a:rPr lang="ja-JP" altLang="en-US" sz="2200" dirty="0" smtClean="0">
                <a:solidFill>
                  <a:schemeClr val="tx1"/>
                </a:solidFill>
              </a:rPr>
              <a:t>和大（</a:t>
            </a:r>
            <a:r>
              <a:rPr lang="en-US" altLang="ja-JP" sz="2200" dirty="0" smtClean="0">
                <a:solidFill>
                  <a:schemeClr val="tx1"/>
                </a:solidFill>
              </a:rPr>
              <a:t>NAOJ</a:t>
            </a:r>
            <a:r>
              <a:rPr lang="ja-JP" altLang="en-US" sz="2200" dirty="0" smtClean="0">
                <a:solidFill>
                  <a:schemeClr val="tx1"/>
                </a:solidFill>
              </a:rPr>
              <a:t>）、阿久津智忠（</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2"/>
            <a:r>
              <a:rPr lang="en-US" altLang="ja-JP" sz="2200" dirty="0" err="1" smtClean="0">
                <a:solidFill>
                  <a:schemeClr val="tx1"/>
                </a:solidFill>
              </a:rPr>
              <a:t>Soumya</a:t>
            </a:r>
            <a:r>
              <a:rPr lang="en-US" altLang="ja-JP" sz="2200" dirty="0" smtClean="0">
                <a:solidFill>
                  <a:schemeClr val="tx1"/>
                </a:solidFill>
              </a:rPr>
              <a:t> D </a:t>
            </a:r>
            <a:r>
              <a:rPr lang="en-US" altLang="ja-JP" sz="2200" dirty="0" err="1" smtClean="0">
                <a:solidFill>
                  <a:schemeClr val="tx1"/>
                </a:solidFill>
              </a:rPr>
              <a:t>Mohanty</a:t>
            </a:r>
            <a:r>
              <a:rPr lang="ja-JP" altLang="en-US" sz="2200" dirty="0" smtClean="0">
                <a:solidFill>
                  <a:schemeClr val="tx1"/>
                </a:solidFill>
              </a:rPr>
              <a:t>（</a:t>
            </a:r>
            <a:r>
              <a:rPr lang="en-US" altLang="ja-JP" sz="2200" dirty="0" smtClean="0">
                <a:solidFill>
                  <a:schemeClr val="tx1"/>
                </a:solidFill>
              </a:rPr>
              <a:t>Texas</a:t>
            </a:r>
            <a:r>
              <a:rPr lang="ja-JP" altLang="en-US" sz="2200" dirty="0" smtClean="0">
                <a:solidFill>
                  <a:schemeClr val="tx1"/>
                </a:solidFill>
              </a:rPr>
              <a:t>大学）、藤本眞克（</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1"/>
            <a:endParaRPr lang="en-US" altLang="ja-JP" sz="24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1</a:t>
            </a:fld>
            <a:endParaRPr kumimoji="1" lang="ja-JP" altLang="en-US" sz="3200" dirty="0"/>
          </a:p>
        </p:txBody>
      </p:sp>
    </p:spTree>
    <p:extLst>
      <p:ext uri="{BB962C8B-B14F-4D97-AF65-F5344CB8AC3E}">
        <p14:creationId xmlns:p14="http://schemas.microsoft.com/office/powerpoint/2010/main" val="543491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0638"/>
            <a:ext cx="8229600" cy="990600"/>
          </a:xfrm>
        </p:spPr>
        <p:txBody>
          <a:bodyPr>
            <a:normAutofit/>
          </a:bodyPr>
          <a:lstStyle/>
          <a:p>
            <a:r>
              <a:rPr lang="ja-JP" altLang="en-US" sz="3200" dirty="0" smtClean="0"/>
              <a:t>検証に用いたデータ</a:t>
            </a:r>
            <a:endParaRPr kumimoji="1" lang="ja-JP" altLang="en-US" sz="3200" dirty="0"/>
          </a:p>
        </p:txBody>
      </p:sp>
      <p:sp>
        <p:nvSpPr>
          <p:cNvPr id="3" name="コンテンツ プレースホルダー 2"/>
          <p:cNvSpPr>
            <a:spLocks noGrp="1"/>
          </p:cNvSpPr>
          <p:nvPr>
            <p:ph idx="1"/>
          </p:nvPr>
        </p:nvSpPr>
        <p:spPr>
          <a:xfrm>
            <a:off x="181422" y="971847"/>
            <a:ext cx="8798974" cy="5740375"/>
          </a:xfrm>
        </p:spPr>
        <p:txBody>
          <a:bodyPr/>
          <a:lstStyle/>
          <a:p>
            <a:r>
              <a:rPr kumimoji="1" lang="ja-JP" altLang="en-US" dirty="0" smtClean="0"/>
              <a:t>ホワイトノイズ、ライン</a:t>
            </a:r>
            <a:r>
              <a:rPr lang="ja-JP" altLang="en-US" dirty="0" smtClean="0"/>
              <a:t>、</a:t>
            </a:r>
            <a:r>
              <a:rPr kumimoji="1" lang="ja-JP" altLang="en-US" dirty="0" smtClean="0"/>
              <a:t>バースト性信号の</a:t>
            </a:r>
            <a:r>
              <a:rPr kumimoji="1" lang="ja-JP" altLang="en-US" smtClean="0"/>
              <a:t>時系列</a:t>
            </a:r>
            <a:r>
              <a:rPr kumimoji="1" lang="ja-JP" altLang="en-US" smtClean="0"/>
              <a:t>データ</a:t>
            </a:r>
            <a:r>
              <a:rPr kumimoji="1" lang="ja-JP" altLang="en-US" smtClean="0"/>
              <a:t>（</a:t>
            </a:r>
            <a:r>
              <a:rPr kumimoji="1" lang="en-US" altLang="ja-JP" dirty="0" smtClean="0"/>
              <a:t>2sec</a:t>
            </a:r>
            <a:r>
              <a:rPr kumimoji="1" lang="ja-JP" altLang="en-US" dirty="0" smtClean="0"/>
              <a:t>）</a:t>
            </a:r>
            <a:endParaRPr kumimoji="1" lang="ja-JP" altLang="en-US" dirty="0"/>
          </a:p>
        </p:txBody>
      </p:sp>
      <p:sp>
        <p:nvSpPr>
          <p:cNvPr id="8" name="テキスト ボックス 7"/>
          <p:cNvSpPr txBox="1"/>
          <p:nvPr/>
        </p:nvSpPr>
        <p:spPr>
          <a:xfrm>
            <a:off x="457200" y="4611323"/>
            <a:ext cx="4932947" cy="1323439"/>
          </a:xfrm>
          <a:prstGeom prst="rect">
            <a:avLst/>
          </a:prstGeom>
          <a:noFill/>
        </p:spPr>
        <p:txBody>
          <a:bodyPr wrap="square" rtlCol="0">
            <a:spAutoFit/>
          </a:bodyPr>
          <a:lstStyle/>
          <a:p>
            <a:pPr marL="342900" indent="-342900">
              <a:buFont typeface="Arial"/>
              <a:buChar char="•"/>
            </a:pPr>
            <a:r>
              <a:rPr kumimoji="1" lang="ja-JP" altLang="en-US" sz="2000" dirty="0" smtClean="0"/>
              <a:t>ライン信号は</a:t>
            </a:r>
            <a:r>
              <a:rPr kumimoji="1" lang="en-US" altLang="ja-JP" sz="2000" dirty="0" smtClean="0"/>
              <a:t>64Hz</a:t>
            </a:r>
            <a:r>
              <a:rPr kumimoji="1" lang="ja-JP" altLang="en-US" sz="2000" dirty="0" smtClean="0"/>
              <a:t>の</a:t>
            </a:r>
            <a:r>
              <a:rPr kumimoji="1" lang="en-US" altLang="ja-JP" sz="2000" dirty="0" smtClean="0"/>
              <a:t>sin</a:t>
            </a:r>
            <a:r>
              <a:rPr kumimoji="1" lang="ja-JP" altLang="en-US" sz="2000" dirty="0" smtClean="0"/>
              <a:t>波</a:t>
            </a:r>
            <a:endParaRPr kumimoji="1" lang="en-US" altLang="ja-JP" sz="2000" dirty="0" smtClean="0"/>
          </a:p>
          <a:p>
            <a:endParaRPr kumimoji="1" lang="en-US" altLang="ja-JP" sz="2000" dirty="0" smtClean="0"/>
          </a:p>
          <a:p>
            <a:pPr marL="342900" indent="-342900">
              <a:buFont typeface="Arial"/>
              <a:buChar char="•"/>
            </a:pPr>
            <a:r>
              <a:rPr kumimoji="1" lang="ja-JP" altLang="en-US" sz="2000" dirty="0" smtClean="0"/>
              <a:t>バースト性信号は</a:t>
            </a:r>
            <a:r>
              <a:rPr kumimoji="1" lang="en-US" altLang="ja-JP" sz="2000" dirty="0" smtClean="0"/>
              <a:t>64Hz</a:t>
            </a:r>
            <a:r>
              <a:rPr kumimoji="1" lang="ja-JP" altLang="en-US" sz="2000" dirty="0" smtClean="0"/>
              <a:t>に</a:t>
            </a:r>
            <a:endParaRPr kumimoji="1" lang="en-US" altLang="ja-JP" sz="2000" dirty="0" smtClean="0"/>
          </a:p>
          <a:p>
            <a:r>
              <a:rPr lang="ja-JP" altLang="ja-JP" sz="2000" dirty="0"/>
              <a:t>　</a:t>
            </a:r>
            <a:r>
              <a:rPr lang="ja-JP" altLang="en-US" sz="2000" dirty="0" smtClean="0"/>
              <a:t>　</a:t>
            </a:r>
            <a:r>
              <a:rPr kumimoji="1" lang="ja-JP" altLang="en-US" sz="2000" dirty="0" smtClean="0"/>
              <a:t>中心周波数を持つ</a:t>
            </a:r>
            <a:r>
              <a:rPr kumimoji="1" lang="en-US" altLang="ja-JP" sz="2000" dirty="0" smtClean="0"/>
              <a:t>sin-</a:t>
            </a:r>
            <a:r>
              <a:rPr kumimoji="1" lang="en-US" altLang="ja-JP" sz="2000" dirty="0" err="1" smtClean="0"/>
              <a:t>gaussian</a:t>
            </a:r>
            <a:r>
              <a:rPr kumimoji="1" lang="ja-JP" altLang="en-US" sz="2000" dirty="0" smtClean="0"/>
              <a:t>波</a:t>
            </a:r>
            <a:endParaRPr kumimoji="1" lang="ja-JP" altLang="en-US" sz="2000" dirty="0"/>
          </a:p>
        </p:txBody>
      </p:sp>
      <p:pic>
        <p:nvPicPr>
          <p:cNvPr id="6" name="図 5" descr="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55500"/>
            <a:ext cx="3732412" cy="2807640"/>
          </a:xfrm>
          <a:prstGeom prst="rect">
            <a:avLst/>
          </a:prstGeom>
        </p:spPr>
      </p:pic>
      <p:pic>
        <p:nvPicPr>
          <p:cNvPr id="10" name="図 9" descr="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687" y="1375467"/>
            <a:ext cx="3705868" cy="2787673"/>
          </a:xfrm>
          <a:prstGeom prst="rect">
            <a:avLst/>
          </a:prstGeom>
        </p:spPr>
      </p:pic>
      <p:pic>
        <p:nvPicPr>
          <p:cNvPr id="11" name="図 10" descr="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488" y="4089104"/>
            <a:ext cx="3703067" cy="2785566"/>
          </a:xfrm>
          <a:prstGeom prst="rect">
            <a:avLst/>
          </a:prstGeom>
        </p:spPr>
      </p:pic>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10</a:t>
            </a:fld>
            <a:endParaRPr kumimoji="1" lang="ja-JP" altLang="en-US" sz="3200" dirty="0"/>
          </a:p>
        </p:txBody>
      </p:sp>
    </p:spTree>
    <p:extLst>
      <p:ext uri="{BB962C8B-B14F-4D97-AF65-F5344CB8AC3E}">
        <p14:creationId xmlns:p14="http://schemas.microsoft.com/office/powerpoint/2010/main" val="32804670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835" y="388739"/>
            <a:ext cx="9092165" cy="6088261"/>
          </a:xfrm>
        </p:spPr>
        <p:txBody>
          <a:bodyPr/>
          <a:lstStyle/>
          <a:p>
            <a:r>
              <a:rPr kumimoji="1" lang="ja-JP" altLang="en-US" dirty="0" smtClean="0"/>
              <a:t>時系列信号から作った片側パワースペクトル密度</a:t>
            </a:r>
            <a:r>
              <a:rPr lang="ja-JP" altLang="en-US" dirty="0" smtClean="0"/>
              <a:t>（</a:t>
            </a:r>
            <a:r>
              <a:rPr lang="en-US" altLang="ja-JP" dirty="0" smtClean="0"/>
              <a:t>one-sided PSD</a:t>
            </a:r>
            <a:r>
              <a:rPr lang="ja-JP" altLang="en-US" dirty="0" smtClean="0"/>
              <a:t>）</a:t>
            </a:r>
            <a:endParaRPr lang="en-US" altLang="ja-JP" dirty="0" smtClean="0"/>
          </a:p>
        </p:txBody>
      </p:sp>
      <p:sp>
        <p:nvSpPr>
          <p:cNvPr id="7" name="テキスト ボックス 6"/>
          <p:cNvSpPr txBox="1"/>
          <p:nvPr/>
        </p:nvSpPr>
        <p:spPr>
          <a:xfrm>
            <a:off x="292695" y="4216863"/>
            <a:ext cx="4472575" cy="2246769"/>
          </a:xfrm>
          <a:prstGeom prst="rect">
            <a:avLst/>
          </a:prstGeom>
          <a:noFill/>
        </p:spPr>
        <p:txBody>
          <a:bodyPr wrap="square" rtlCol="0">
            <a:spAutoFit/>
          </a:bodyPr>
          <a:lstStyle/>
          <a:p>
            <a:pPr marL="285750" indent="-285750">
              <a:buFont typeface="Arial"/>
              <a:buChar char="•"/>
            </a:pPr>
            <a:r>
              <a:rPr kumimoji="1" lang="ja-JP" altLang="en-US" sz="2000" dirty="0" smtClean="0"/>
              <a:t>ホワイトノイズは全周波数帯で</a:t>
            </a:r>
            <a:r>
              <a:rPr lang="ja-JP" altLang="en-US" sz="2000" dirty="0" smtClean="0"/>
              <a:t>一様な</a:t>
            </a:r>
            <a:r>
              <a:rPr kumimoji="1" lang="ja-JP" altLang="en-US" sz="2000" dirty="0" smtClean="0"/>
              <a:t>パワー</a:t>
            </a:r>
            <a:endParaRPr kumimoji="1" lang="en-US" altLang="ja-JP" sz="2000" dirty="0" smtClean="0"/>
          </a:p>
          <a:p>
            <a:endParaRPr kumimoji="1" lang="en-US" altLang="ja-JP" sz="2000" dirty="0" smtClean="0"/>
          </a:p>
          <a:p>
            <a:pPr marL="285750" indent="-285750">
              <a:buFont typeface="Arial"/>
              <a:buChar char="•"/>
            </a:pPr>
            <a:r>
              <a:rPr lang="ja-JP" altLang="en-US" sz="2000" dirty="0" smtClean="0"/>
              <a:t>ラインは狭帯域で強いパワー</a:t>
            </a:r>
            <a:endParaRPr lang="en-US" altLang="ja-JP" sz="2000" dirty="0" smtClean="0"/>
          </a:p>
          <a:p>
            <a:endParaRPr kumimoji="1" lang="en-US" altLang="ja-JP" sz="2000" dirty="0" smtClean="0"/>
          </a:p>
          <a:p>
            <a:pPr marL="285750" indent="-285750">
              <a:buFont typeface="Arial"/>
              <a:buChar char="•"/>
            </a:pPr>
            <a:r>
              <a:rPr lang="ja-JP" altLang="en-US" sz="2000" dirty="0" smtClean="0"/>
              <a:t>バースト性信号は広帯域に広がっている</a:t>
            </a:r>
            <a:endParaRPr kumimoji="1" lang="ja-JP" altLang="en-US" sz="2000" dirty="0"/>
          </a:p>
        </p:txBody>
      </p:sp>
      <p:pic>
        <p:nvPicPr>
          <p:cNvPr id="2" name="図 1" descr="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881003"/>
            <a:ext cx="4000601" cy="3009381"/>
          </a:xfrm>
          <a:prstGeom prst="rect">
            <a:avLst/>
          </a:prstGeom>
        </p:spPr>
      </p:pic>
      <p:pic>
        <p:nvPicPr>
          <p:cNvPr id="9" name="図 8" descr="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522" y="868045"/>
            <a:ext cx="4017827" cy="3022339"/>
          </a:xfrm>
          <a:prstGeom prst="rect">
            <a:avLst/>
          </a:prstGeom>
        </p:spPr>
      </p:pic>
      <p:pic>
        <p:nvPicPr>
          <p:cNvPr id="10" name="図 9" descr="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748" y="3890384"/>
            <a:ext cx="4000601" cy="3009380"/>
          </a:xfrm>
          <a:prstGeom prst="rect">
            <a:avLst/>
          </a:prstGeom>
        </p:spPr>
      </p:pic>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11</a:t>
            </a:fld>
            <a:endParaRPr kumimoji="1" lang="ja-JP" altLang="en-US" dirty="0"/>
          </a:p>
        </p:txBody>
      </p:sp>
    </p:spTree>
    <p:extLst>
      <p:ext uri="{BB962C8B-B14F-4D97-AF65-F5344CB8AC3E}">
        <p14:creationId xmlns:p14="http://schemas.microsoft.com/office/powerpoint/2010/main" val="11403052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94632"/>
            <a:ext cx="8229600" cy="5982368"/>
          </a:xfrm>
        </p:spPr>
        <p:txBody>
          <a:bodyPr/>
          <a:lstStyle/>
          <a:p>
            <a:r>
              <a:rPr kumimoji="1" lang="en-US" altLang="ja-JP" dirty="0" smtClean="0"/>
              <a:t>3</a:t>
            </a:r>
            <a:r>
              <a:rPr kumimoji="1" lang="ja-JP" altLang="en-US" dirty="0" smtClean="0"/>
              <a:t>つの波形を足し合わせた時系列と</a:t>
            </a:r>
            <a:r>
              <a:rPr kumimoji="1" lang="en-US" altLang="ja-JP" dirty="0" smtClean="0"/>
              <a:t>PSD</a:t>
            </a:r>
            <a:endParaRPr kumimoji="1" lang="ja-JP" altLang="en-US" dirty="0"/>
          </a:p>
        </p:txBody>
      </p:sp>
      <p:pic>
        <p:nvPicPr>
          <p:cNvPr id="7" name="図 6" descr="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89" y="1055432"/>
            <a:ext cx="5012501" cy="3770564"/>
          </a:xfrm>
          <a:prstGeom prst="rect">
            <a:avLst/>
          </a:prstGeom>
        </p:spPr>
      </p:pic>
      <p:pic>
        <p:nvPicPr>
          <p:cNvPr id="8" name="図 7" descr="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311" y="1055299"/>
            <a:ext cx="5012677" cy="3770697"/>
          </a:xfrm>
          <a:prstGeom prst="rect">
            <a:avLst/>
          </a:prstGeom>
        </p:spPr>
      </p:pic>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12</a:t>
            </a:fld>
            <a:endParaRPr kumimoji="1" lang="ja-JP" altLang="en-US" sz="3200" dirty="0"/>
          </a:p>
        </p:txBody>
      </p:sp>
    </p:spTree>
    <p:extLst>
      <p:ext uri="{BB962C8B-B14F-4D97-AF65-F5344CB8AC3E}">
        <p14:creationId xmlns:p14="http://schemas.microsoft.com/office/powerpoint/2010/main" val="41019385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88211"/>
            <a:ext cx="8229600" cy="5888789"/>
          </a:xfrm>
        </p:spPr>
        <p:txBody>
          <a:bodyPr/>
          <a:lstStyle/>
          <a:p>
            <a:r>
              <a:rPr kumimoji="1" lang="ja-JP" altLang="en-US" dirty="0" smtClean="0"/>
              <a:t>ノッチフィルタを用いたライン除去</a:t>
            </a:r>
            <a:endParaRPr kumimoji="1" lang="ja-JP" altLang="en-US" dirty="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13</a:t>
            </a:fld>
            <a:endParaRPr kumimoji="1" lang="ja-JP" altLang="en-US" sz="3200" dirty="0"/>
          </a:p>
        </p:txBody>
      </p:sp>
      <p:pic>
        <p:nvPicPr>
          <p:cNvPr id="5" name="図 4" descr="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19" y="1050157"/>
            <a:ext cx="7633453" cy="5742128"/>
          </a:xfrm>
          <a:prstGeom prst="rect">
            <a:avLst/>
          </a:prstGeom>
        </p:spPr>
      </p:pic>
    </p:spTree>
    <p:extLst>
      <p:ext uri="{BB962C8B-B14F-4D97-AF65-F5344CB8AC3E}">
        <p14:creationId xmlns:p14="http://schemas.microsoft.com/office/powerpoint/2010/main" val="24399606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88739"/>
            <a:ext cx="8229600" cy="6088261"/>
          </a:xfrm>
        </p:spPr>
        <p:txBody>
          <a:bodyPr/>
          <a:lstStyle/>
          <a:p>
            <a:r>
              <a:rPr lang="en-US" altLang="ja-JP" dirty="0" smtClean="0">
                <a:solidFill>
                  <a:srgbClr val="0000FF"/>
                </a:solidFill>
              </a:rPr>
              <a:t>MBLT</a:t>
            </a:r>
            <a:r>
              <a:rPr kumimoji="1" lang="ja-JP" altLang="en-US" dirty="0" smtClean="0"/>
              <a:t>を用いたライン除去（</a:t>
            </a:r>
            <a:r>
              <a:rPr lang="ja-JP" altLang="en-US" dirty="0" smtClean="0"/>
              <a:t>除去前後の比較）</a:t>
            </a:r>
            <a:endParaRPr kumimoji="1" lang="ja-JP" altLang="en-US" dirty="0"/>
          </a:p>
        </p:txBody>
      </p:sp>
      <p:pic>
        <p:nvPicPr>
          <p:cNvPr id="5" name="図 4" descr="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18" y="962526"/>
            <a:ext cx="7601800" cy="5718318"/>
          </a:xfrm>
          <a:prstGeom prst="rect">
            <a:avLst/>
          </a:prstGeom>
        </p:spPr>
      </p:pic>
      <p:sp>
        <p:nvSpPr>
          <p:cNvPr id="10" name="テキスト ボックス 9"/>
          <p:cNvSpPr txBox="1"/>
          <p:nvPr/>
        </p:nvSpPr>
        <p:spPr>
          <a:xfrm>
            <a:off x="6497821" y="819044"/>
            <a:ext cx="4725538" cy="369332"/>
          </a:xfrm>
          <a:prstGeom prst="rect">
            <a:avLst/>
          </a:prstGeom>
          <a:noFill/>
        </p:spPr>
        <p:txBody>
          <a:bodyPr wrap="square" rtlCol="0">
            <a:spAutoFit/>
          </a:bodyPr>
          <a:lstStyle/>
          <a:p>
            <a:r>
              <a:rPr kumimoji="1" lang="ja-JP" altLang="en-US" dirty="0" smtClean="0"/>
              <a:t>青：除去前　緑：除去後</a:t>
            </a:r>
            <a:endParaRPr kumimoji="1" lang="en-US" altLang="ja-JP" dirty="0" smtClean="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14</a:t>
            </a:fld>
            <a:endParaRPr kumimoji="1" lang="ja-JP" altLang="en-US" dirty="0"/>
          </a:p>
        </p:txBody>
      </p:sp>
    </p:spTree>
    <p:extLst>
      <p:ext uri="{BB962C8B-B14F-4D97-AF65-F5344CB8AC3E}">
        <p14:creationId xmlns:p14="http://schemas.microsoft.com/office/powerpoint/2010/main" val="31535675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457200" y="427613"/>
            <a:ext cx="8229600" cy="6049387"/>
          </a:xfrm>
        </p:spPr>
        <p:txBody>
          <a:bodyPr/>
          <a:lstStyle/>
          <a:p>
            <a:r>
              <a:rPr kumimoji="1" lang="ja-JP" altLang="en-US" dirty="0" smtClean="0"/>
              <a:t>処理前後の比較：</a:t>
            </a:r>
            <a:r>
              <a:rPr lang="en-US" altLang="ja-JP" dirty="0" smtClean="0"/>
              <a:t>one-sided PSD</a:t>
            </a:r>
            <a:endParaRPr kumimoji="1" lang="ja-JP" altLang="en-US" dirty="0"/>
          </a:p>
        </p:txBody>
      </p:sp>
      <p:pic>
        <p:nvPicPr>
          <p:cNvPr id="2" name="図 1" descr="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7" y="997624"/>
            <a:ext cx="6307204" cy="4744481"/>
          </a:xfrm>
          <a:prstGeom prst="rect">
            <a:avLst/>
          </a:prstGeom>
        </p:spPr>
      </p:pic>
      <p:sp>
        <p:nvSpPr>
          <p:cNvPr id="3" name="テキスト ボックス 2"/>
          <p:cNvSpPr txBox="1"/>
          <p:nvPr/>
        </p:nvSpPr>
        <p:spPr>
          <a:xfrm>
            <a:off x="971884" y="5936475"/>
            <a:ext cx="5092778" cy="461665"/>
          </a:xfrm>
          <a:prstGeom prst="rect">
            <a:avLst/>
          </a:prstGeom>
          <a:noFill/>
        </p:spPr>
        <p:txBody>
          <a:bodyPr wrap="square" rtlCol="0">
            <a:spAutoFit/>
          </a:bodyPr>
          <a:lstStyle/>
          <a:p>
            <a:r>
              <a:rPr kumimoji="1" lang="ja-JP" altLang="en-US" sz="2400" dirty="0" smtClean="0">
                <a:solidFill>
                  <a:srgbClr val="FF0000"/>
                </a:solidFill>
              </a:rPr>
              <a:t>ほぼライン成分だけを除去できている</a:t>
            </a:r>
            <a:endParaRPr kumimoji="1" lang="ja-JP" altLang="en-US" sz="2400" dirty="0">
              <a:solidFill>
                <a:srgbClr val="FF0000"/>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15</a:t>
            </a:fld>
            <a:endParaRPr kumimoji="1" lang="ja-JP" altLang="en-US" sz="3200" dirty="0"/>
          </a:p>
        </p:txBody>
      </p:sp>
    </p:spTree>
    <p:extLst>
      <p:ext uri="{BB962C8B-B14F-4D97-AF65-F5344CB8AC3E}">
        <p14:creationId xmlns:p14="http://schemas.microsoft.com/office/powerpoint/2010/main" val="2119143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mtClean="0"/>
              <a:t>16</a:t>
            </a:fld>
            <a:endParaRPr kumimoji="1" lang="ja-JP" altLang="en-US"/>
          </a:p>
        </p:txBody>
      </p:sp>
      <p:sp>
        <p:nvSpPr>
          <p:cNvPr id="7" name="コンテンツ プレースホルダー 6"/>
          <p:cNvSpPr>
            <a:spLocks noGrp="1"/>
          </p:cNvSpPr>
          <p:nvPr>
            <p:ph idx="1"/>
          </p:nvPr>
        </p:nvSpPr>
        <p:spPr>
          <a:xfrm>
            <a:off x="457200" y="1600200"/>
            <a:ext cx="8229600" cy="4081117"/>
          </a:xfrm>
          <a:prstGeom prst="rect">
            <a:avLst/>
          </a:prstGeom>
        </p:spPr>
        <p:txBody>
          <a:bodyPr>
            <a:spAutoFit/>
          </a:bodyPr>
          <a:lstStyle/>
          <a:p>
            <a:r>
              <a:rPr lang="ja-JP" altLang="en-US" dirty="0"/>
              <a:t>重力波望遠鏡自身が持ちうる強いパワーの狭帯域のノイズ（＝ライン）は、</a:t>
            </a:r>
            <a:r>
              <a:rPr lang="ja-JP" altLang="en-US" dirty="0">
                <a:solidFill>
                  <a:srgbClr val="FF0000"/>
                </a:solidFill>
              </a:rPr>
              <a:t>同帯域に中心周波数を持つバースト性信号の検出を困難にする</a:t>
            </a:r>
            <a:endParaRPr lang="en-US" altLang="ja-JP" dirty="0">
              <a:solidFill>
                <a:srgbClr val="FF0000"/>
              </a:solidFill>
            </a:endParaRPr>
          </a:p>
          <a:p>
            <a:endParaRPr lang="en-US" altLang="ja-JP" dirty="0"/>
          </a:p>
          <a:p>
            <a:r>
              <a:rPr lang="ja-JP" altLang="en-US" dirty="0"/>
              <a:t>データ解析の段階でラインとバースト性信号を切り分けることが望まれるが、</a:t>
            </a:r>
            <a:r>
              <a:rPr lang="ja-JP" altLang="en-US" dirty="0" smtClean="0"/>
              <a:t>従来</a:t>
            </a:r>
            <a:r>
              <a:rPr lang="en-US" altLang="en-US" dirty="0" smtClean="0"/>
              <a:t>はバースト性信号に十分配慮した解析手法ではなかった</a:t>
            </a:r>
            <a:endParaRPr lang="en-US" altLang="ja-JP" dirty="0">
              <a:solidFill>
                <a:srgbClr val="FF0000"/>
              </a:solidFill>
            </a:endParaRPr>
          </a:p>
          <a:p>
            <a:endParaRPr lang="en-US" altLang="ja-JP" dirty="0"/>
          </a:p>
          <a:p>
            <a:r>
              <a:rPr lang="ja-JP" altLang="en-US" dirty="0"/>
              <a:t>バースト性信号への影響を抑えつつラインを除去する新たな</a:t>
            </a:r>
            <a:r>
              <a:rPr lang="ja-JP" altLang="en-US" dirty="0" smtClean="0"/>
              <a:t>方法</a:t>
            </a:r>
            <a:r>
              <a:rPr lang="en-US" altLang="en-US" dirty="0" err="1" smtClean="0"/>
              <a:t>としてMBLT</a:t>
            </a:r>
            <a:r>
              <a:rPr lang="ja-JP" altLang="en-US" dirty="0" smtClean="0"/>
              <a:t>が有効である</a:t>
            </a:r>
            <a:endParaRPr lang="en-US" altLang="ja-JP" dirty="0"/>
          </a:p>
        </p:txBody>
      </p:sp>
    </p:spTree>
    <p:extLst>
      <p:ext uri="{BB962C8B-B14F-4D97-AF65-F5344CB8AC3E}">
        <p14:creationId xmlns:p14="http://schemas.microsoft.com/office/powerpoint/2010/main" val="3055865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42088" y="3252448"/>
            <a:ext cx="6064683" cy="646331"/>
          </a:xfrm>
          <a:prstGeom prst="rect">
            <a:avLst/>
          </a:prstGeom>
          <a:noFill/>
        </p:spPr>
        <p:txBody>
          <a:bodyPr wrap="square" rtlCol="0">
            <a:spAutoFit/>
          </a:bodyPr>
          <a:lstStyle/>
          <a:p>
            <a:pPr algn="ctr"/>
            <a:r>
              <a:rPr kumimoji="1" lang="ja-JP" altLang="en-US" sz="3600" dirty="0" smtClean="0">
                <a:solidFill>
                  <a:srgbClr val="3366FF"/>
                </a:solidFill>
              </a:rPr>
              <a:t>ご清聴ありがとうございました</a:t>
            </a:r>
            <a:endParaRPr kumimoji="1" lang="ja-JP" altLang="en-US" sz="3600" dirty="0">
              <a:solidFill>
                <a:srgbClr val="3366FF"/>
              </a:solidFill>
            </a:endParaRPr>
          </a:p>
        </p:txBody>
      </p:sp>
      <p:sp>
        <p:nvSpPr>
          <p:cNvPr id="3" name="スライド番号プレースホルダー 2"/>
          <p:cNvSpPr>
            <a:spLocks noGrp="1"/>
          </p:cNvSpPr>
          <p:nvPr>
            <p:ph type="sldNum" sz="quarter" idx="12"/>
          </p:nvPr>
        </p:nvSpPr>
        <p:spPr/>
        <p:txBody>
          <a:bodyPr/>
          <a:lstStyle/>
          <a:p>
            <a:fld id="{7C0C097A-C1D5-534C-9548-92DAEB5CBB9E}" type="slidenum">
              <a:rPr kumimoji="1" lang="ja-JP" altLang="en-US" smtClean="0"/>
              <a:t>17</a:t>
            </a:fld>
            <a:endParaRPr kumimoji="1" lang="ja-JP" altLang="en-US"/>
          </a:p>
        </p:txBody>
      </p:sp>
    </p:spTree>
    <p:extLst>
      <p:ext uri="{BB962C8B-B14F-4D97-AF65-F5344CB8AC3E}">
        <p14:creationId xmlns:p14="http://schemas.microsoft.com/office/powerpoint/2010/main" val="941856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27613"/>
            <a:ext cx="9032231" cy="6232778"/>
          </a:xfrm>
        </p:spPr>
        <p:txBody>
          <a:bodyPr>
            <a:normAutofit/>
          </a:bodyPr>
          <a:lstStyle/>
          <a:p>
            <a:r>
              <a:rPr kumimoji="1" lang="en-US" altLang="ja-JP" sz="2800" dirty="0" smtClean="0"/>
              <a:t>LCGT</a:t>
            </a:r>
            <a:r>
              <a:rPr kumimoji="1" lang="ja-JP" altLang="en-US" sz="2800" dirty="0" smtClean="0"/>
              <a:t>型のノイズパワースペクトル密度で解析手法の比較</a:t>
            </a:r>
            <a:endParaRPr kumimoji="1" lang="ja-JP" altLang="en-US" sz="2800" dirty="0"/>
          </a:p>
        </p:txBody>
      </p:sp>
      <p:pic>
        <p:nvPicPr>
          <p:cNvPr id="2" name="図 1" descr="LCGT noi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7" y="1386363"/>
            <a:ext cx="6747806" cy="5075917"/>
          </a:xfrm>
          <a:prstGeom prst="rect">
            <a:avLst/>
          </a:prstGeom>
        </p:spPr>
      </p:pic>
      <p:pic>
        <p:nvPicPr>
          <p:cNvPr id="4" name="図 3" descr="LCGT ti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81" y="1386363"/>
            <a:ext cx="6430319" cy="4837093"/>
          </a:xfrm>
          <a:prstGeom prst="rect">
            <a:avLst/>
          </a:prstGeom>
        </p:spPr>
      </p:pic>
      <p:sp>
        <p:nvSpPr>
          <p:cNvPr id="6" name="スライド番号プレースホルダー 5"/>
          <p:cNvSpPr>
            <a:spLocks noGrp="1"/>
          </p:cNvSpPr>
          <p:nvPr>
            <p:ph type="sldNum" sz="quarter" idx="12"/>
          </p:nvPr>
        </p:nvSpPr>
        <p:spPr/>
        <p:txBody>
          <a:bodyPr/>
          <a:lstStyle/>
          <a:p>
            <a:fld id="{7C0C097A-C1D5-534C-9548-92DAEB5CBB9E}" type="slidenum">
              <a:rPr kumimoji="1" lang="ja-JP" altLang="en-US" smtClean="0"/>
              <a:t>18</a:t>
            </a:fld>
            <a:endParaRPr kumimoji="1" lang="ja-JP" altLang="en-US"/>
          </a:p>
        </p:txBody>
      </p:sp>
    </p:spTree>
    <p:extLst>
      <p:ext uri="{BB962C8B-B14F-4D97-AF65-F5344CB8AC3E}">
        <p14:creationId xmlns:p14="http://schemas.microsoft.com/office/powerpoint/2010/main" val="4146393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Abstract</a:t>
            </a:r>
            <a:endParaRPr kumimoji="1" lang="ja-JP" altLang="en-US" dirty="0"/>
          </a:p>
        </p:txBody>
      </p:sp>
      <p:sp>
        <p:nvSpPr>
          <p:cNvPr id="3" name="コンテンツ プレースホルダー 2"/>
          <p:cNvSpPr>
            <a:spLocks noGrp="1"/>
          </p:cNvSpPr>
          <p:nvPr>
            <p:ph idx="1"/>
          </p:nvPr>
        </p:nvSpPr>
        <p:spPr>
          <a:xfrm>
            <a:off x="155505" y="1399460"/>
            <a:ext cx="8988495" cy="5351636"/>
          </a:xfrm>
        </p:spPr>
        <p:txBody>
          <a:bodyPr>
            <a:noAutofit/>
          </a:bodyPr>
          <a:lstStyle/>
          <a:p>
            <a:r>
              <a:rPr lang="ja-JP" altLang="en-US" sz="2800" dirty="0" smtClean="0"/>
              <a:t>重力波望遠鏡自身が持ちうる強いパワーの狭帯域のノイズ（＝ライン）は、</a:t>
            </a:r>
            <a:r>
              <a:rPr lang="ja-JP" altLang="en-US" sz="2800" dirty="0" smtClean="0">
                <a:solidFill>
                  <a:srgbClr val="FF0000"/>
                </a:solidFill>
              </a:rPr>
              <a:t>同帯域に中心周波数を持つバースト性信号の検出を困難にする</a:t>
            </a:r>
            <a:endParaRPr lang="en-US" altLang="ja-JP" sz="2800" dirty="0" smtClean="0">
              <a:solidFill>
                <a:srgbClr val="FF0000"/>
              </a:solidFill>
            </a:endParaRPr>
          </a:p>
          <a:p>
            <a:endParaRPr lang="en-US" altLang="ja-JP" sz="2800" dirty="0" smtClean="0"/>
          </a:p>
          <a:p>
            <a:r>
              <a:rPr kumimoji="1" lang="ja-JP" altLang="en-US" sz="2800" dirty="0" smtClean="0"/>
              <a:t>データ解析の段階でラインと</a:t>
            </a:r>
            <a:r>
              <a:rPr lang="ja-JP" altLang="en-US" sz="2800" dirty="0" smtClean="0"/>
              <a:t>バースト性</a:t>
            </a:r>
            <a:r>
              <a:rPr kumimoji="1" lang="ja-JP" altLang="en-US" sz="2800" dirty="0" smtClean="0"/>
              <a:t>信号を切り分けることが望まれる</a:t>
            </a:r>
            <a:r>
              <a:rPr lang="ja-JP" altLang="en-US" sz="2800" dirty="0" smtClean="0"/>
              <a:t>が、従来の解析手法では</a:t>
            </a:r>
            <a:r>
              <a:rPr lang="ja-JP" altLang="en-US" sz="2800" dirty="0" smtClean="0">
                <a:solidFill>
                  <a:srgbClr val="FF0000"/>
                </a:solidFill>
              </a:rPr>
              <a:t>ライン除去の際に重力波信号のエネルギーロスが起きてしまう</a:t>
            </a:r>
            <a:endParaRPr lang="en-US" altLang="ja-JP" sz="2800" dirty="0" smtClean="0">
              <a:solidFill>
                <a:srgbClr val="FF0000"/>
              </a:solidFill>
            </a:endParaRPr>
          </a:p>
          <a:p>
            <a:endParaRPr lang="en-US" altLang="ja-JP" sz="2800" dirty="0" smtClean="0"/>
          </a:p>
          <a:p>
            <a:r>
              <a:rPr lang="ja-JP" altLang="en-US" sz="2800" dirty="0" smtClean="0"/>
              <a:t>バースト性信号への影響を抑えつつラインを除去する新たな方法が必要である</a:t>
            </a:r>
            <a:endParaRPr lang="en-US" altLang="ja-JP" sz="28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19</a:t>
            </a:fld>
            <a:endParaRPr kumimoji="1" lang="ja-JP" altLang="en-US" sz="3200" dirty="0"/>
          </a:p>
        </p:txBody>
      </p:sp>
    </p:spTree>
    <p:extLst>
      <p:ext uri="{BB962C8B-B14F-4D97-AF65-F5344CB8AC3E}">
        <p14:creationId xmlns:p14="http://schemas.microsoft.com/office/powerpoint/2010/main" val="28979408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357" y="4807403"/>
            <a:ext cx="8944290" cy="1865946"/>
          </a:xfrm>
        </p:spPr>
        <p:txBody>
          <a:bodyPr>
            <a:normAutofit/>
          </a:bodyPr>
          <a:lstStyle/>
          <a:p>
            <a:r>
              <a:rPr lang="ja-JP" altLang="en-US" sz="3000" dirty="0" smtClean="0"/>
              <a:t>神岡鉱山の地下に建設する計画が進行中</a:t>
            </a:r>
            <a:endParaRPr lang="en-US" altLang="ja-JP" sz="3000" dirty="0" smtClean="0"/>
          </a:p>
          <a:p>
            <a:r>
              <a:rPr lang="ja-JP" altLang="en-US" sz="3000" dirty="0" smtClean="0"/>
              <a:t>片腕</a:t>
            </a:r>
            <a:r>
              <a:rPr lang="en-US" altLang="ja-JP" sz="3000" dirty="0" smtClean="0"/>
              <a:t>3km</a:t>
            </a:r>
            <a:r>
              <a:rPr lang="ja-JP" altLang="en-US" sz="3000" dirty="0" smtClean="0"/>
              <a:t>のレーザー干渉計</a:t>
            </a:r>
            <a:endParaRPr lang="en-US" altLang="ja-JP" sz="3000" dirty="0" smtClean="0"/>
          </a:p>
          <a:p>
            <a:r>
              <a:rPr lang="ja-JP" altLang="en-US" sz="3000" dirty="0" smtClean="0"/>
              <a:t>重力波の潮汐力による鏡の変位を捉える</a:t>
            </a:r>
            <a:endParaRPr lang="en-US" altLang="ja-JP" sz="3000" dirty="0"/>
          </a:p>
        </p:txBody>
      </p:sp>
      <p:sp>
        <p:nvSpPr>
          <p:cNvPr id="12" name="タイトル 3"/>
          <p:cNvSpPr>
            <a:spLocks noGrp="1"/>
          </p:cNvSpPr>
          <p:nvPr>
            <p:ph type="title"/>
          </p:nvPr>
        </p:nvSpPr>
        <p:spPr>
          <a:xfrm>
            <a:off x="126833" y="370366"/>
            <a:ext cx="8229600" cy="696601"/>
          </a:xfrm>
        </p:spPr>
        <p:txBody>
          <a:bodyPr>
            <a:noAutofit/>
          </a:bodyPr>
          <a:lstStyle/>
          <a:p>
            <a:r>
              <a:rPr lang="ja-JP" altLang="en-US" sz="3200" dirty="0" smtClean="0"/>
              <a:t>地上の重力波望遠鏡</a:t>
            </a:r>
            <a:endParaRPr kumimoji="1" lang="ja-JP" altLang="en-US" sz="3200" dirty="0"/>
          </a:p>
        </p:txBody>
      </p:sp>
      <p:sp>
        <p:nvSpPr>
          <p:cNvPr id="15" name="スライド番号プレースホルダー 14"/>
          <p:cNvSpPr>
            <a:spLocks noGrp="1"/>
          </p:cNvSpPr>
          <p:nvPr>
            <p:ph type="sldNum" sz="quarter" idx="12"/>
          </p:nvPr>
        </p:nvSpPr>
        <p:spPr/>
        <p:txBody>
          <a:bodyPr/>
          <a:lstStyle/>
          <a:p>
            <a:fld id="{7C0C097A-C1D5-534C-9548-92DAEB5CBB9E}" type="slidenum">
              <a:rPr kumimoji="1" lang="ja-JP" altLang="en-US" sz="3200" smtClean="0"/>
              <a:t>2</a:t>
            </a:fld>
            <a:endParaRPr kumimoji="1" lang="ja-JP" altLang="en-US" sz="3200" dirty="0"/>
          </a:p>
        </p:txBody>
      </p:sp>
      <p:pic>
        <p:nvPicPr>
          <p:cNvPr id="17" name="図 16"/>
          <p:cNvPicPr>
            <a:picLocks noChangeAspect="1"/>
          </p:cNvPicPr>
          <p:nvPr/>
        </p:nvPicPr>
        <p:blipFill>
          <a:blip r:embed="rId2"/>
          <a:stretch>
            <a:fillRect/>
          </a:stretch>
        </p:blipFill>
        <p:spPr>
          <a:xfrm>
            <a:off x="209374" y="1347625"/>
            <a:ext cx="4403932" cy="3266250"/>
          </a:xfrm>
          <a:prstGeom prst="rect">
            <a:avLst/>
          </a:prstGeom>
        </p:spPr>
      </p:pic>
      <p:sp>
        <p:nvSpPr>
          <p:cNvPr id="26" name="テキスト ボックス 25"/>
          <p:cNvSpPr txBox="1"/>
          <p:nvPr/>
        </p:nvSpPr>
        <p:spPr>
          <a:xfrm>
            <a:off x="3161929" y="4028908"/>
            <a:ext cx="920070" cy="369332"/>
          </a:xfrm>
          <a:prstGeom prst="rect">
            <a:avLst/>
          </a:prstGeom>
          <a:noFill/>
        </p:spPr>
        <p:txBody>
          <a:bodyPr wrap="square" rtlCol="0">
            <a:spAutoFit/>
          </a:bodyPr>
          <a:lstStyle/>
          <a:p>
            <a:r>
              <a:rPr kumimoji="1" lang="en-US" altLang="ja-JP" dirty="0" smtClean="0">
                <a:solidFill>
                  <a:schemeClr val="bg1"/>
                </a:solidFill>
              </a:rPr>
              <a:t>LCGT</a:t>
            </a:r>
            <a:endParaRPr kumimoji="1" lang="ja-JP" altLang="en-US" dirty="0">
              <a:solidFill>
                <a:schemeClr val="bg1"/>
              </a:solidFill>
            </a:endParaRPr>
          </a:p>
        </p:txBody>
      </p:sp>
      <p:grpSp>
        <p:nvGrpSpPr>
          <p:cNvPr id="27" name="図形グループ 26"/>
          <p:cNvGrpSpPr/>
          <p:nvPr/>
        </p:nvGrpSpPr>
        <p:grpSpPr>
          <a:xfrm>
            <a:off x="4811333" y="795123"/>
            <a:ext cx="4021915" cy="3818561"/>
            <a:chOff x="365265" y="1914262"/>
            <a:chExt cx="3818477" cy="4267859"/>
          </a:xfrm>
        </p:grpSpPr>
        <p:grpSp>
          <p:nvGrpSpPr>
            <p:cNvPr id="28" name="図形グループ 27"/>
            <p:cNvGrpSpPr/>
            <p:nvPr/>
          </p:nvGrpSpPr>
          <p:grpSpPr>
            <a:xfrm>
              <a:off x="365265" y="2875489"/>
              <a:ext cx="3818477" cy="3306632"/>
              <a:chOff x="419885" y="1892329"/>
              <a:chExt cx="3818477" cy="3306632"/>
            </a:xfrm>
          </p:grpSpPr>
          <p:grpSp>
            <p:nvGrpSpPr>
              <p:cNvPr id="75" name="図形グループ 74"/>
              <p:cNvGrpSpPr/>
              <p:nvPr/>
            </p:nvGrpSpPr>
            <p:grpSpPr>
              <a:xfrm>
                <a:off x="419885" y="1892329"/>
                <a:ext cx="3818477" cy="3306632"/>
                <a:chOff x="1440084" y="2819400"/>
                <a:chExt cx="4920358" cy="3613879"/>
              </a:xfrm>
            </p:grpSpPr>
            <p:sp>
              <p:nvSpPr>
                <p:cNvPr id="78" name="Rectangle 48"/>
                <p:cNvSpPr>
                  <a:spLocks noChangeArrowheads="1"/>
                </p:cNvSpPr>
                <p:nvPr/>
              </p:nvSpPr>
              <p:spPr bwMode="auto">
                <a:xfrm rot="2627356">
                  <a:off x="3854450" y="2986088"/>
                  <a:ext cx="1349375" cy="809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79" name="Line 51"/>
                <p:cNvSpPr>
                  <a:spLocks noChangeShapeType="1"/>
                </p:cNvSpPr>
                <p:nvPr/>
              </p:nvSpPr>
              <p:spPr bwMode="auto">
                <a:xfrm>
                  <a:off x="4652963" y="4827588"/>
                  <a:ext cx="393700" cy="14605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0" name="Line 52"/>
                <p:cNvSpPr>
                  <a:spLocks noChangeShapeType="1"/>
                </p:cNvSpPr>
                <p:nvPr/>
              </p:nvSpPr>
              <p:spPr bwMode="auto">
                <a:xfrm flipV="1">
                  <a:off x="4595813" y="3763963"/>
                  <a:ext cx="754062" cy="76041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1" name="Freeform 53"/>
                <p:cNvSpPr>
                  <a:spLocks/>
                </p:cNvSpPr>
                <p:nvPr/>
              </p:nvSpPr>
              <p:spPr bwMode="auto">
                <a:xfrm>
                  <a:off x="4367213" y="4383088"/>
                  <a:ext cx="330200" cy="638175"/>
                </a:xfrm>
                <a:custGeom>
                  <a:avLst/>
                  <a:gdLst>
                    <a:gd name="T0" fmla="*/ 0 w 208"/>
                    <a:gd name="T1" fmla="*/ 18 h 402"/>
                    <a:gd name="T2" fmla="*/ 139 w 208"/>
                    <a:gd name="T3" fmla="*/ 0 h 402"/>
                    <a:gd name="T4" fmla="*/ 208 w 208"/>
                    <a:gd name="T5" fmla="*/ 185 h 402"/>
                    <a:gd name="T6" fmla="*/ 193 w 208"/>
                    <a:gd name="T7" fmla="*/ 383 h 402"/>
                    <a:gd name="T8" fmla="*/ 52 w 208"/>
                    <a:gd name="T9" fmla="*/ 402 h 402"/>
                    <a:gd name="T10" fmla="*/ 0 w 208"/>
                    <a:gd name="T11" fmla="*/ 18 h 402"/>
                  </a:gdLst>
                  <a:ahLst/>
                  <a:cxnLst>
                    <a:cxn ang="0">
                      <a:pos x="T0" y="T1"/>
                    </a:cxn>
                    <a:cxn ang="0">
                      <a:pos x="T2" y="T3"/>
                    </a:cxn>
                    <a:cxn ang="0">
                      <a:pos x="T4" y="T5"/>
                    </a:cxn>
                    <a:cxn ang="0">
                      <a:pos x="T6" y="T7"/>
                    </a:cxn>
                    <a:cxn ang="0">
                      <a:pos x="T8" y="T9"/>
                    </a:cxn>
                    <a:cxn ang="0">
                      <a:pos x="T10" y="T11"/>
                    </a:cxn>
                  </a:cxnLst>
                  <a:rect l="0" t="0" r="r" b="b"/>
                  <a:pathLst>
                    <a:path w="208" h="402">
                      <a:moveTo>
                        <a:pt x="0" y="18"/>
                      </a:moveTo>
                      <a:lnTo>
                        <a:pt x="139" y="0"/>
                      </a:lnTo>
                      <a:lnTo>
                        <a:pt x="208" y="185"/>
                      </a:lnTo>
                      <a:lnTo>
                        <a:pt x="193" y="383"/>
                      </a:lnTo>
                      <a:lnTo>
                        <a:pt x="52" y="402"/>
                      </a:lnTo>
                      <a:lnTo>
                        <a:pt x="0" y="18"/>
                      </a:lnTo>
                      <a:close/>
                    </a:path>
                  </a:pathLst>
                </a:custGeom>
                <a:solidFill>
                  <a:srgbClr val="66CCFF"/>
                </a:solidFill>
                <a:ln w="1905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82" name="Group 54"/>
                <p:cNvGrpSpPr>
                  <a:grpSpLocks/>
                </p:cNvGrpSpPr>
                <p:nvPr/>
              </p:nvGrpSpPr>
              <p:grpSpPr bwMode="auto">
                <a:xfrm>
                  <a:off x="4330700" y="4371975"/>
                  <a:ext cx="366713" cy="655638"/>
                  <a:chOff x="948" y="3133"/>
                  <a:chExt cx="231" cy="413"/>
                </a:xfrm>
              </p:grpSpPr>
              <p:grpSp>
                <p:nvGrpSpPr>
                  <p:cNvPr id="136" name="Group 55"/>
                  <p:cNvGrpSpPr>
                    <a:grpSpLocks/>
                  </p:cNvGrpSpPr>
                  <p:nvPr/>
                </p:nvGrpSpPr>
                <p:grpSpPr bwMode="auto">
                  <a:xfrm rot="15730898">
                    <a:off x="962" y="3305"/>
                    <a:ext cx="389" cy="45"/>
                    <a:chOff x="612" y="3237"/>
                    <a:chExt cx="908" cy="454"/>
                  </a:xfrm>
                </p:grpSpPr>
                <p:sp>
                  <p:nvSpPr>
                    <p:cNvPr id="140" name="Arc 56"/>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41" name="Arc 57"/>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37" name="Oval 58"/>
                  <p:cNvSpPr>
                    <a:spLocks noChangeArrowheads="1"/>
                  </p:cNvSpPr>
                  <p:nvPr/>
                </p:nvSpPr>
                <p:spPr bwMode="auto">
                  <a:xfrm rot="15730898">
                    <a:off x="798" y="3307"/>
                    <a:ext cx="389" cy="90"/>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8" name="Line 59"/>
                  <p:cNvSpPr>
                    <a:spLocks noChangeShapeType="1"/>
                  </p:cNvSpPr>
                  <p:nvPr/>
                </p:nvSpPr>
                <p:spPr bwMode="auto">
                  <a:xfrm flipV="1">
                    <a:off x="970" y="3139"/>
                    <a:ext cx="140" cy="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39" name="Line 60"/>
                  <p:cNvSpPr>
                    <a:spLocks noChangeShapeType="1"/>
                  </p:cNvSpPr>
                  <p:nvPr/>
                </p:nvSpPr>
                <p:spPr bwMode="auto">
                  <a:xfrm flipV="1">
                    <a:off x="1021" y="3525"/>
                    <a:ext cx="140" cy="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83" name="Line 61"/>
                <p:cNvSpPr>
                  <a:spLocks noChangeShapeType="1"/>
                </p:cNvSpPr>
                <p:nvPr/>
              </p:nvSpPr>
              <p:spPr bwMode="auto">
                <a:xfrm flipV="1">
                  <a:off x="4500563" y="3913188"/>
                  <a:ext cx="0" cy="525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4" name="Line 62"/>
                <p:cNvSpPr>
                  <a:spLocks noChangeShapeType="1"/>
                </p:cNvSpPr>
                <p:nvPr/>
              </p:nvSpPr>
              <p:spPr bwMode="auto">
                <a:xfrm flipV="1">
                  <a:off x="3798888" y="4737100"/>
                  <a:ext cx="593725" cy="59848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85" name="Group 63"/>
                <p:cNvGrpSpPr>
                  <a:grpSpLocks/>
                </p:cNvGrpSpPr>
                <p:nvPr/>
              </p:nvGrpSpPr>
              <p:grpSpPr bwMode="auto">
                <a:xfrm>
                  <a:off x="3255963" y="5259388"/>
                  <a:ext cx="765175" cy="688975"/>
                  <a:chOff x="1737" y="3415"/>
                  <a:chExt cx="482" cy="434"/>
                </a:xfrm>
              </p:grpSpPr>
              <p:sp>
                <p:nvSpPr>
                  <p:cNvPr id="133" name="AutoShape 64"/>
                  <p:cNvSpPr>
                    <a:spLocks noChangeArrowheads="1"/>
                  </p:cNvSpPr>
                  <p:nvPr/>
                </p:nvSpPr>
                <p:spPr bwMode="auto">
                  <a:xfrm rot="5400000">
                    <a:off x="1709" y="3670"/>
                    <a:ext cx="207" cy="151"/>
                  </a:xfrm>
                  <a:prstGeom prst="parallelogram">
                    <a:avLst>
                      <a:gd name="adj" fmla="val 32450"/>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4" name="AutoShape 65"/>
                  <p:cNvSpPr>
                    <a:spLocks noChangeArrowheads="1"/>
                  </p:cNvSpPr>
                  <p:nvPr/>
                </p:nvSpPr>
                <p:spPr bwMode="auto">
                  <a:xfrm rot="-2618951">
                    <a:off x="1790" y="3601"/>
                    <a:ext cx="429" cy="114"/>
                  </a:xfrm>
                  <a:prstGeom prst="parallelogram">
                    <a:avLst>
                      <a:gd name="adj" fmla="val 96013"/>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5" name="AutoShape 66"/>
                  <p:cNvSpPr>
                    <a:spLocks noChangeArrowheads="1"/>
                  </p:cNvSpPr>
                  <p:nvPr/>
                </p:nvSpPr>
                <p:spPr bwMode="auto">
                  <a:xfrm rot="11833878">
                    <a:off x="1773" y="3415"/>
                    <a:ext cx="313" cy="281"/>
                  </a:xfrm>
                  <a:prstGeom prst="parallelogram">
                    <a:avLst>
                      <a:gd name="adj" fmla="val 55034"/>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86" name="AutoShape 67"/>
                <p:cNvSpPr>
                  <a:spLocks noChangeArrowheads="1"/>
                </p:cNvSpPr>
                <p:nvPr/>
              </p:nvSpPr>
              <p:spPr bwMode="auto">
                <a:xfrm rot="1179822">
                  <a:off x="4302125" y="3778250"/>
                  <a:ext cx="414338" cy="227013"/>
                </a:xfrm>
                <a:prstGeom prst="parallelogram">
                  <a:avLst>
                    <a:gd name="adj" fmla="val 49651"/>
                  </a:avLst>
                </a:prstGeom>
                <a:solidFill>
                  <a:srgbClr val="B3BBC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87" name="Line 68"/>
                <p:cNvSpPr>
                  <a:spLocks noChangeShapeType="1"/>
                </p:cNvSpPr>
                <p:nvPr/>
              </p:nvSpPr>
              <p:spPr bwMode="auto">
                <a:xfrm>
                  <a:off x="2911475" y="4186238"/>
                  <a:ext cx="1484313" cy="55086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8" name="Text Box 69"/>
                <p:cNvSpPr txBox="1">
                  <a:spLocks noChangeArrowheads="1"/>
                </p:cNvSpPr>
                <p:nvPr/>
              </p:nvSpPr>
              <p:spPr bwMode="auto">
                <a:xfrm>
                  <a:off x="2102576" y="5944539"/>
                  <a:ext cx="2084303"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smtClean="0">
                      <a:latin typeface="Times New Roman" charset="0"/>
                    </a:rPr>
                    <a:t>レーザー光源</a:t>
                  </a:r>
                  <a:endParaRPr lang="ja-JP" altLang="en-US" sz="2000" b="1" dirty="0">
                    <a:latin typeface="Times New Roman" charset="0"/>
                  </a:endParaRPr>
                </a:p>
              </p:txBody>
            </p:sp>
            <p:sp>
              <p:nvSpPr>
                <p:cNvPr id="89" name="Text Box 70"/>
                <p:cNvSpPr txBox="1">
                  <a:spLocks noChangeArrowheads="1"/>
                </p:cNvSpPr>
                <p:nvPr/>
              </p:nvSpPr>
              <p:spPr bwMode="auto">
                <a:xfrm>
                  <a:off x="4947568" y="4325129"/>
                  <a:ext cx="1412874"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干渉光</a:t>
                  </a:r>
                </a:p>
              </p:txBody>
            </p:sp>
            <p:sp>
              <p:nvSpPr>
                <p:cNvPr id="90" name="Text Box 73"/>
                <p:cNvSpPr txBox="1">
                  <a:spLocks noChangeArrowheads="1"/>
                </p:cNvSpPr>
                <p:nvPr/>
              </p:nvSpPr>
              <p:spPr bwMode="auto">
                <a:xfrm>
                  <a:off x="1440084" y="3474091"/>
                  <a:ext cx="1412873"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ミラー</a:t>
                  </a:r>
                </a:p>
              </p:txBody>
            </p:sp>
            <p:grpSp>
              <p:nvGrpSpPr>
                <p:cNvPr id="91" name="Group 74"/>
                <p:cNvGrpSpPr>
                  <a:grpSpLocks/>
                </p:cNvGrpSpPr>
                <p:nvPr/>
              </p:nvGrpSpPr>
              <p:grpSpPr bwMode="auto">
                <a:xfrm>
                  <a:off x="2436813" y="3165475"/>
                  <a:ext cx="873125" cy="1287463"/>
                  <a:chOff x="1630" y="2027"/>
                  <a:chExt cx="550" cy="811"/>
                </a:xfrm>
              </p:grpSpPr>
              <p:grpSp>
                <p:nvGrpSpPr>
                  <p:cNvPr id="120" name="Group 75"/>
                  <p:cNvGrpSpPr>
                    <a:grpSpLocks/>
                  </p:cNvGrpSpPr>
                  <p:nvPr/>
                </p:nvGrpSpPr>
                <p:grpSpPr bwMode="auto">
                  <a:xfrm>
                    <a:off x="1630" y="2027"/>
                    <a:ext cx="280" cy="811"/>
                    <a:chOff x="1630" y="2027"/>
                    <a:chExt cx="280" cy="811"/>
                  </a:xfrm>
                </p:grpSpPr>
                <p:grpSp>
                  <p:nvGrpSpPr>
                    <p:cNvPr id="122" name="Group 76"/>
                    <p:cNvGrpSpPr>
                      <a:grpSpLocks/>
                    </p:cNvGrpSpPr>
                    <p:nvPr/>
                  </p:nvGrpSpPr>
                  <p:grpSpPr bwMode="auto">
                    <a:xfrm>
                      <a:off x="1630" y="2370"/>
                      <a:ext cx="280" cy="468"/>
                      <a:chOff x="1620" y="2135"/>
                      <a:chExt cx="280" cy="468"/>
                    </a:xfrm>
                  </p:grpSpPr>
                  <p:sp>
                    <p:nvSpPr>
                      <p:cNvPr id="125" name="Freeform 77"/>
                      <p:cNvSpPr>
                        <a:spLocks/>
                      </p:cNvSpPr>
                      <p:nvPr/>
                    </p:nvSpPr>
                    <p:spPr bwMode="auto">
                      <a:xfrm>
                        <a:off x="1620" y="2162"/>
                        <a:ext cx="255" cy="427"/>
                      </a:xfrm>
                      <a:custGeom>
                        <a:avLst/>
                        <a:gdLst>
                          <a:gd name="T0" fmla="*/ 147 w 255"/>
                          <a:gd name="T1" fmla="*/ 0 h 427"/>
                          <a:gd name="T2" fmla="*/ 255 w 255"/>
                          <a:gd name="T3" fmla="*/ 37 h 427"/>
                          <a:gd name="T4" fmla="*/ 125 w 255"/>
                          <a:gd name="T5" fmla="*/ 427 h 427"/>
                          <a:gd name="T6" fmla="*/ 0 w 255"/>
                          <a:gd name="T7" fmla="*/ 382 h 427"/>
                          <a:gd name="T8" fmla="*/ 6 w 255"/>
                          <a:gd name="T9" fmla="*/ 162 h 427"/>
                          <a:gd name="T10" fmla="*/ 147 w 255"/>
                          <a:gd name="T11" fmla="*/ 0 h 427"/>
                        </a:gdLst>
                        <a:ahLst/>
                        <a:cxnLst>
                          <a:cxn ang="0">
                            <a:pos x="T0" y="T1"/>
                          </a:cxn>
                          <a:cxn ang="0">
                            <a:pos x="T2" y="T3"/>
                          </a:cxn>
                          <a:cxn ang="0">
                            <a:pos x="T4" y="T5"/>
                          </a:cxn>
                          <a:cxn ang="0">
                            <a:pos x="T6" y="T7"/>
                          </a:cxn>
                          <a:cxn ang="0">
                            <a:pos x="T8" y="T9"/>
                          </a:cxn>
                          <a:cxn ang="0">
                            <a:pos x="T10" y="T11"/>
                          </a:cxn>
                        </a:cxnLst>
                        <a:rect l="0" t="0" r="r" b="b"/>
                        <a:pathLst>
                          <a:path w="255" h="427">
                            <a:moveTo>
                              <a:pt x="147" y="0"/>
                            </a:moveTo>
                            <a:lnTo>
                              <a:pt x="255" y="37"/>
                            </a:lnTo>
                            <a:lnTo>
                              <a:pt x="125" y="427"/>
                            </a:lnTo>
                            <a:lnTo>
                              <a:pt x="0" y="382"/>
                            </a:lnTo>
                            <a:lnTo>
                              <a:pt x="6" y="162"/>
                            </a:lnTo>
                            <a:lnTo>
                              <a:pt x="147" y="0"/>
                            </a:lnTo>
                            <a:close/>
                          </a:path>
                        </a:pathLst>
                      </a:custGeom>
                      <a:solidFill>
                        <a:srgbClr val="66CCFF"/>
                      </a:solidFill>
                      <a:ln w="3175"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126" name="Group 78"/>
                      <p:cNvGrpSpPr>
                        <a:grpSpLocks/>
                      </p:cNvGrpSpPr>
                      <p:nvPr/>
                    </p:nvGrpSpPr>
                    <p:grpSpPr bwMode="auto">
                      <a:xfrm>
                        <a:off x="1622" y="2135"/>
                        <a:ext cx="278" cy="468"/>
                        <a:chOff x="1009" y="1650"/>
                        <a:chExt cx="278" cy="468"/>
                      </a:xfrm>
                    </p:grpSpPr>
                    <p:grpSp>
                      <p:nvGrpSpPr>
                        <p:cNvPr id="127" name="Group 79"/>
                        <p:cNvGrpSpPr>
                          <a:grpSpLocks/>
                        </p:cNvGrpSpPr>
                        <p:nvPr/>
                      </p:nvGrpSpPr>
                      <p:grpSpPr bwMode="auto">
                        <a:xfrm rot="6654216">
                          <a:off x="845" y="1814"/>
                          <a:ext cx="412" cy="83"/>
                          <a:chOff x="612" y="3237"/>
                          <a:chExt cx="908" cy="454"/>
                        </a:xfrm>
                      </p:grpSpPr>
                      <p:sp>
                        <p:nvSpPr>
                          <p:cNvPr id="131" name="Arc 80"/>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2" name="Arc 81"/>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28" name="Oval 82"/>
                        <p:cNvSpPr>
                          <a:spLocks noChangeArrowheads="1"/>
                        </p:cNvSpPr>
                        <p:nvPr/>
                      </p:nvSpPr>
                      <p:spPr bwMode="auto">
                        <a:xfrm rot="6527689">
                          <a:off x="999" y="1829"/>
                          <a:ext cx="412" cy="165"/>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29" name="Line 83"/>
                        <p:cNvSpPr>
                          <a:spLocks noChangeShapeType="1"/>
                        </p:cNvSpPr>
                        <p:nvPr/>
                      </p:nvSpPr>
                      <p:spPr bwMode="auto">
                        <a:xfrm>
                          <a:off x="1155" y="1675"/>
                          <a:ext cx="119"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30" name="Line 84"/>
                        <p:cNvSpPr>
                          <a:spLocks noChangeShapeType="1"/>
                        </p:cNvSpPr>
                        <p:nvPr/>
                      </p:nvSpPr>
                      <p:spPr bwMode="auto">
                        <a:xfrm>
                          <a:off x="1015" y="2064"/>
                          <a:ext cx="119"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sp>
                  <p:nvSpPr>
                    <p:cNvPr id="123" name="Line 85"/>
                    <p:cNvSpPr>
                      <a:spLocks noChangeShapeType="1"/>
                    </p:cNvSpPr>
                    <p:nvPr/>
                  </p:nvSpPr>
                  <p:spPr bwMode="auto">
                    <a:xfrm flipV="1">
                      <a:off x="1776" y="2109"/>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24" name="AutoShape 86"/>
                    <p:cNvSpPr>
                      <a:spLocks noChangeArrowheads="1"/>
                    </p:cNvSpPr>
                    <p:nvPr/>
                  </p:nvSpPr>
                  <p:spPr bwMode="auto">
                    <a:xfrm rot="1179822">
                      <a:off x="1648" y="2027"/>
                      <a:ext cx="261" cy="143"/>
                    </a:xfrm>
                    <a:prstGeom prst="parallelogram">
                      <a:avLst>
                        <a:gd name="adj" fmla="val 49652"/>
                      </a:avLst>
                    </a:prstGeom>
                    <a:solidFill>
                      <a:srgbClr val="B3BBC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21" name="Line 87"/>
                  <p:cNvSpPr>
                    <a:spLocks noChangeShapeType="1"/>
                  </p:cNvSpPr>
                  <p:nvPr/>
                </p:nvSpPr>
                <p:spPr bwMode="auto">
                  <a:xfrm>
                    <a:off x="1835" y="2637"/>
                    <a:ext cx="345" cy="12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92" name="Group 88"/>
                <p:cNvGrpSpPr>
                  <a:grpSpLocks/>
                </p:cNvGrpSpPr>
                <p:nvPr/>
              </p:nvGrpSpPr>
              <p:grpSpPr bwMode="auto">
                <a:xfrm>
                  <a:off x="4957763" y="2819400"/>
                  <a:ext cx="717550" cy="1339850"/>
                  <a:chOff x="3151" y="1749"/>
                  <a:chExt cx="452" cy="844"/>
                </a:xfrm>
              </p:grpSpPr>
              <p:grpSp>
                <p:nvGrpSpPr>
                  <p:cNvPr id="108" name="Group 89"/>
                  <p:cNvGrpSpPr>
                    <a:grpSpLocks/>
                  </p:cNvGrpSpPr>
                  <p:nvPr/>
                </p:nvGrpSpPr>
                <p:grpSpPr bwMode="auto">
                  <a:xfrm>
                    <a:off x="3228" y="1749"/>
                    <a:ext cx="375" cy="820"/>
                    <a:chOff x="3228" y="1749"/>
                    <a:chExt cx="375" cy="820"/>
                  </a:xfrm>
                </p:grpSpPr>
                <p:sp>
                  <p:nvSpPr>
                    <p:cNvPr id="110" name="Freeform 90"/>
                    <p:cNvSpPr>
                      <a:spLocks/>
                    </p:cNvSpPr>
                    <p:nvPr/>
                  </p:nvSpPr>
                  <p:spPr bwMode="auto">
                    <a:xfrm>
                      <a:off x="3261" y="2145"/>
                      <a:ext cx="342" cy="355"/>
                    </a:xfrm>
                    <a:custGeom>
                      <a:avLst/>
                      <a:gdLst>
                        <a:gd name="T0" fmla="*/ 0 w 342"/>
                        <a:gd name="T1" fmla="*/ 72 h 355"/>
                        <a:gd name="T2" fmla="*/ 73 w 342"/>
                        <a:gd name="T3" fmla="*/ 0 h 355"/>
                        <a:gd name="T4" fmla="*/ 312 w 342"/>
                        <a:gd name="T5" fmla="*/ 45 h 355"/>
                        <a:gd name="T6" fmla="*/ 342 w 342"/>
                        <a:gd name="T7" fmla="*/ 289 h 355"/>
                        <a:gd name="T8" fmla="*/ 268 w 342"/>
                        <a:gd name="T9" fmla="*/ 355 h 355"/>
                        <a:gd name="T10" fmla="*/ 0 w 342"/>
                        <a:gd name="T11" fmla="*/ 72 h 355"/>
                      </a:gdLst>
                      <a:ahLst/>
                      <a:cxnLst>
                        <a:cxn ang="0">
                          <a:pos x="T0" y="T1"/>
                        </a:cxn>
                        <a:cxn ang="0">
                          <a:pos x="T2" y="T3"/>
                        </a:cxn>
                        <a:cxn ang="0">
                          <a:pos x="T4" y="T5"/>
                        </a:cxn>
                        <a:cxn ang="0">
                          <a:pos x="T6" y="T7"/>
                        </a:cxn>
                        <a:cxn ang="0">
                          <a:pos x="T8" y="T9"/>
                        </a:cxn>
                        <a:cxn ang="0">
                          <a:pos x="T10" y="T11"/>
                        </a:cxn>
                      </a:cxnLst>
                      <a:rect l="0" t="0" r="r" b="b"/>
                      <a:pathLst>
                        <a:path w="342" h="355">
                          <a:moveTo>
                            <a:pt x="0" y="72"/>
                          </a:moveTo>
                          <a:lnTo>
                            <a:pt x="73" y="0"/>
                          </a:lnTo>
                          <a:lnTo>
                            <a:pt x="312" y="45"/>
                          </a:lnTo>
                          <a:lnTo>
                            <a:pt x="342" y="289"/>
                          </a:lnTo>
                          <a:lnTo>
                            <a:pt x="268" y="355"/>
                          </a:lnTo>
                          <a:lnTo>
                            <a:pt x="0" y="72"/>
                          </a:lnTo>
                          <a:close/>
                        </a:path>
                      </a:pathLst>
                    </a:custGeom>
                    <a:solidFill>
                      <a:srgbClr val="66CCFF"/>
                    </a:solidFill>
                    <a:ln w="1905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111" name="Group 91"/>
                    <p:cNvGrpSpPr>
                      <a:grpSpLocks/>
                    </p:cNvGrpSpPr>
                    <p:nvPr/>
                  </p:nvGrpSpPr>
                  <p:grpSpPr bwMode="auto">
                    <a:xfrm rot="-212101">
                      <a:off x="3228" y="2052"/>
                      <a:ext cx="370" cy="517"/>
                      <a:chOff x="3389" y="1057"/>
                      <a:chExt cx="370" cy="517"/>
                    </a:xfrm>
                  </p:grpSpPr>
                  <p:grpSp>
                    <p:nvGrpSpPr>
                      <p:cNvPr id="116" name="Group 92"/>
                      <p:cNvGrpSpPr>
                        <a:grpSpLocks/>
                      </p:cNvGrpSpPr>
                      <p:nvPr/>
                    </p:nvGrpSpPr>
                    <p:grpSpPr bwMode="auto">
                      <a:xfrm rot="13774436">
                        <a:off x="3486" y="1179"/>
                        <a:ext cx="395" cy="151"/>
                        <a:chOff x="612" y="3237"/>
                        <a:chExt cx="908" cy="454"/>
                      </a:xfrm>
                    </p:grpSpPr>
                    <p:sp>
                      <p:nvSpPr>
                        <p:cNvPr id="118" name="Arc 93"/>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19" name="Arc 94"/>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17" name="Oval 95"/>
                      <p:cNvSpPr>
                        <a:spLocks noChangeArrowheads="1"/>
                      </p:cNvSpPr>
                      <p:nvPr/>
                    </p:nvSpPr>
                    <p:spPr bwMode="auto">
                      <a:xfrm rot="13774436">
                        <a:off x="3342" y="1226"/>
                        <a:ext cx="395" cy="301"/>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12" name="Line 96"/>
                    <p:cNvSpPr>
                      <a:spLocks noChangeShapeType="1"/>
                    </p:cNvSpPr>
                    <p:nvPr/>
                  </p:nvSpPr>
                  <p:spPr bwMode="auto">
                    <a:xfrm flipV="1">
                      <a:off x="3243" y="2148"/>
                      <a:ext cx="86" cy="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3" name="Line 97"/>
                    <p:cNvSpPr>
                      <a:spLocks noChangeShapeType="1"/>
                    </p:cNvSpPr>
                    <p:nvPr/>
                  </p:nvSpPr>
                  <p:spPr bwMode="auto">
                    <a:xfrm flipV="1">
                      <a:off x="3517" y="2435"/>
                      <a:ext cx="86" cy="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4" name="Line 98"/>
                    <p:cNvSpPr>
                      <a:spLocks noChangeShapeType="1"/>
                    </p:cNvSpPr>
                    <p:nvPr/>
                  </p:nvSpPr>
                  <p:spPr bwMode="auto">
                    <a:xfrm flipV="1">
                      <a:off x="3401" y="1830"/>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5" name="AutoShape 99"/>
                    <p:cNvSpPr>
                      <a:spLocks noChangeArrowheads="1"/>
                    </p:cNvSpPr>
                    <p:nvPr/>
                  </p:nvSpPr>
                  <p:spPr bwMode="auto">
                    <a:xfrm rot="1179822">
                      <a:off x="3270" y="1749"/>
                      <a:ext cx="261" cy="143"/>
                    </a:xfrm>
                    <a:prstGeom prst="parallelogram">
                      <a:avLst>
                        <a:gd name="adj" fmla="val 49652"/>
                      </a:avLst>
                    </a:prstGeom>
                    <a:solidFill>
                      <a:schemeClr val="accent5">
                        <a:lumMod val="60000"/>
                        <a:lumOff val="40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09" name="Line 100"/>
                  <p:cNvSpPr>
                    <a:spLocks noChangeShapeType="1"/>
                  </p:cNvSpPr>
                  <p:nvPr/>
                </p:nvSpPr>
                <p:spPr bwMode="auto">
                  <a:xfrm flipV="1">
                    <a:off x="3151" y="2374"/>
                    <a:ext cx="217" cy="219"/>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93" name="Oval 101"/>
                <p:cNvSpPr>
                  <a:spLocks noChangeArrowheads="1"/>
                </p:cNvSpPr>
                <p:nvPr/>
              </p:nvSpPr>
              <p:spPr bwMode="auto">
                <a:xfrm rot="1512623">
                  <a:off x="5603875" y="4945063"/>
                  <a:ext cx="215900" cy="5445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nvGrpSpPr>
                <p:cNvPr id="94" name="Group 102"/>
                <p:cNvGrpSpPr>
                  <a:grpSpLocks/>
                </p:cNvGrpSpPr>
                <p:nvPr/>
              </p:nvGrpSpPr>
              <p:grpSpPr bwMode="auto">
                <a:xfrm>
                  <a:off x="5353050" y="4418013"/>
                  <a:ext cx="719138" cy="1619250"/>
                  <a:chOff x="3901" y="2954"/>
                  <a:chExt cx="453" cy="1020"/>
                </a:xfrm>
              </p:grpSpPr>
              <p:sp>
                <p:nvSpPr>
                  <p:cNvPr id="105" name="Freeform 103"/>
                  <p:cNvSpPr>
                    <a:spLocks/>
                  </p:cNvSpPr>
                  <p:nvPr/>
                </p:nvSpPr>
                <p:spPr bwMode="auto">
                  <a:xfrm>
                    <a:off x="3901" y="2954"/>
                    <a:ext cx="453" cy="1020"/>
                  </a:xfrm>
                  <a:custGeom>
                    <a:avLst/>
                    <a:gdLst>
                      <a:gd name="T0" fmla="*/ 0 w 227"/>
                      <a:gd name="T1" fmla="*/ 510 h 510"/>
                      <a:gd name="T2" fmla="*/ 227 w 227"/>
                      <a:gd name="T3" fmla="*/ 283 h 510"/>
                      <a:gd name="T4" fmla="*/ 227 w 227"/>
                      <a:gd name="T5" fmla="*/ 0 h 510"/>
                      <a:gd name="T6" fmla="*/ 0 w 227"/>
                      <a:gd name="T7" fmla="*/ 227 h 510"/>
                      <a:gd name="T8" fmla="*/ 0 w 227"/>
                      <a:gd name="T9" fmla="*/ 510 h 510"/>
                    </a:gdLst>
                    <a:ahLst/>
                    <a:cxnLst>
                      <a:cxn ang="0">
                        <a:pos x="T0" y="T1"/>
                      </a:cxn>
                      <a:cxn ang="0">
                        <a:pos x="T2" y="T3"/>
                      </a:cxn>
                      <a:cxn ang="0">
                        <a:pos x="T4" y="T5"/>
                      </a:cxn>
                      <a:cxn ang="0">
                        <a:pos x="T6" y="T7"/>
                      </a:cxn>
                      <a:cxn ang="0">
                        <a:pos x="T8" y="T9"/>
                      </a:cxn>
                    </a:cxnLst>
                    <a:rect l="0" t="0" r="r" b="b"/>
                    <a:pathLst>
                      <a:path w="227" h="510">
                        <a:moveTo>
                          <a:pt x="0" y="510"/>
                        </a:moveTo>
                        <a:lnTo>
                          <a:pt x="227" y="283"/>
                        </a:lnTo>
                        <a:lnTo>
                          <a:pt x="227" y="0"/>
                        </a:lnTo>
                        <a:lnTo>
                          <a:pt x="0" y="227"/>
                        </a:lnTo>
                        <a:lnTo>
                          <a:pt x="0" y="51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6" name="Line 104"/>
                  <p:cNvSpPr>
                    <a:spLocks noChangeShapeType="1"/>
                  </p:cNvSpPr>
                  <p:nvPr/>
                </p:nvSpPr>
                <p:spPr bwMode="auto">
                  <a:xfrm>
                    <a:off x="4127" y="3181"/>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7" name="Line 105"/>
                  <p:cNvSpPr>
                    <a:spLocks noChangeShapeType="1"/>
                  </p:cNvSpPr>
                  <p:nvPr/>
                </p:nvSpPr>
                <p:spPr bwMode="auto">
                  <a:xfrm flipV="1">
                    <a:off x="3901" y="3237"/>
                    <a:ext cx="453"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95" name="Group 108"/>
                <p:cNvGrpSpPr>
                  <a:grpSpLocks/>
                </p:cNvGrpSpPr>
                <p:nvPr/>
              </p:nvGrpSpPr>
              <p:grpSpPr bwMode="auto">
                <a:xfrm>
                  <a:off x="5032375" y="4832350"/>
                  <a:ext cx="157163" cy="323850"/>
                  <a:chOff x="2968" y="3229"/>
                  <a:chExt cx="99" cy="204"/>
                </a:xfrm>
              </p:grpSpPr>
              <p:sp>
                <p:nvSpPr>
                  <p:cNvPr id="98" name="Freeform 109"/>
                  <p:cNvSpPr>
                    <a:spLocks/>
                  </p:cNvSpPr>
                  <p:nvPr/>
                </p:nvSpPr>
                <p:spPr bwMode="auto">
                  <a:xfrm>
                    <a:off x="2968" y="3241"/>
                    <a:ext cx="98" cy="185"/>
                  </a:xfrm>
                  <a:custGeom>
                    <a:avLst/>
                    <a:gdLst>
                      <a:gd name="T0" fmla="*/ 67 w 98"/>
                      <a:gd name="T1" fmla="*/ 0 h 185"/>
                      <a:gd name="T2" fmla="*/ 98 w 98"/>
                      <a:gd name="T3" fmla="*/ 13 h 185"/>
                      <a:gd name="T4" fmla="*/ 32 w 98"/>
                      <a:gd name="T5" fmla="*/ 185 h 185"/>
                      <a:gd name="T6" fmla="*/ 0 w 98"/>
                      <a:gd name="T7" fmla="*/ 176 h 185"/>
                      <a:gd name="T8" fmla="*/ 3 w 98"/>
                      <a:gd name="T9" fmla="*/ 75 h 185"/>
                      <a:gd name="T10" fmla="*/ 67 w 98"/>
                      <a:gd name="T11" fmla="*/ 0 h 185"/>
                    </a:gdLst>
                    <a:ahLst/>
                    <a:cxnLst>
                      <a:cxn ang="0">
                        <a:pos x="T0" y="T1"/>
                      </a:cxn>
                      <a:cxn ang="0">
                        <a:pos x="T2" y="T3"/>
                      </a:cxn>
                      <a:cxn ang="0">
                        <a:pos x="T4" y="T5"/>
                      </a:cxn>
                      <a:cxn ang="0">
                        <a:pos x="T6" y="T7"/>
                      </a:cxn>
                      <a:cxn ang="0">
                        <a:pos x="T8" y="T9"/>
                      </a:cxn>
                      <a:cxn ang="0">
                        <a:pos x="T10" y="T11"/>
                      </a:cxn>
                    </a:cxnLst>
                    <a:rect l="0" t="0" r="r" b="b"/>
                    <a:pathLst>
                      <a:path w="98" h="185">
                        <a:moveTo>
                          <a:pt x="67" y="0"/>
                        </a:moveTo>
                        <a:lnTo>
                          <a:pt x="98" y="13"/>
                        </a:lnTo>
                        <a:lnTo>
                          <a:pt x="32" y="185"/>
                        </a:lnTo>
                        <a:lnTo>
                          <a:pt x="0" y="176"/>
                        </a:lnTo>
                        <a:lnTo>
                          <a:pt x="3" y="75"/>
                        </a:lnTo>
                        <a:lnTo>
                          <a:pt x="67" y="0"/>
                        </a:lnTo>
                        <a:close/>
                      </a:path>
                    </a:pathLst>
                  </a:custGeom>
                  <a:solidFill>
                    <a:srgbClr val="66CCFF"/>
                  </a:solidFill>
                  <a:ln w="3175"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99" name="Group 110"/>
                  <p:cNvGrpSpPr>
                    <a:grpSpLocks/>
                  </p:cNvGrpSpPr>
                  <p:nvPr/>
                </p:nvGrpSpPr>
                <p:grpSpPr bwMode="auto">
                  <a:xfrm rot="6654216">
                    <a:off x="2893" y="3305"/>
                    <a:ext cx="189" cy="38"/>
                    <a:chOff x="612" y="3237"/>
                    <a:chExt cx="908" cy="454"/>
                  </a:xfrm>
                </p:grpSpPr>
                <p:sp>
                  <p:nvSpPr>
                    <p:cNvPr id="103" name="Arc 111"/>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4" name="Arc 112"/>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00" name="Oval 113"/>
                  <p:cNvSpPr>
                    <a:spLocks noChangeArrowheads="1"/>
                  </p:cNvSpPr>
                  <p:nvPr/>
                </p:nvSpPr>
                <p:spPr bwMode="auto">
                  <a:xfrm rot="6527689">
                    <a:off x="2934" y="3301"/>
                    <a:ext cx="189" cy="76"/>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1" name="Line 114"/>
                  <p:cNvSpPr>
                    <a:spLocks noChangeShapeType="1"/>
                  </p:cNvSpPr>
                  <p:nvPr/>
                </p:nvSpPr>
                <p:spPr bwMode="auto">
                  <a:xfrm>
                    <a:off x="3036" y="3240"/>
                    <a:ext cx="20"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2" name="Line 115"/>
                  <p:cNvSpPr>
                    <a:spLocks noChangeShapeType="1"/>
                  </p:cNvSpPr>
                  <p:nvPr/>
                </p:nvSpPr>
                <p:spPr bwMode="auto">
                  <a:xfrm>
                    <a:off x="2972" y="3419"/>
                    <a:ext cx="20"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96" name="Line 116"/>
                <p:cNvSpPr>
                  <a:spLocks noChangeShapeType="1"/>
                </p:cNvSpPr>
                <p:nvPr/>
              </p:nvSpPr>
              <p:spPr bwMode="auto">
                <a:xfrm flipV="1">
                  <a:off x="5148263" y="4962525"/>
                  <a:ext cx="666750" cy="22225"/>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97" name="Line 117"/>
                <p:cNvSpPr>
                  <a:spLocks noChangeShapeType="1"/>
                </p:cNvSpPr>
                <p:nvPr/>
              </p:nvSpPr>
              <p:spPr bwMode="auto">
                <a:xfrm>
                  <a:off x="5132388" y="5024438"/>
                  <a:ext cx="461962" cy="442912"/>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76" name="Text Box 71"/>
              <p:cNvSpPr txBox="1">
                <a:spLocks noChangeArrowheads="1"/>
              </p:cNvSpPr>
              <p:nvPr/>
            </p:nvSpPr>
            <p:spPr bwMode="auto">
              <a:xfrm>
                <a:off x="563605" y="3498137"/>
                <a:ext cx="2419965" cy="4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a:latin typeface="Times New Roman" charset="0"/>
                  </a:rPr>
                  <a:t>ビームスプリッター</a:t>
                </a:r>
              </a:p>
            </p:txBody>
          </p:sp>
          <p:sp>
            <p:nvSpPr>
              <p:cNvPr id="77" name="Text Box 73"/>
              <p:cNvSpPr txBox="1">
                <a:spLocks noChangeArrowheads="1"/>
              </p:cNvSpPr>
              <p:nvPr/>
            </p:nvSpPr>
            <p:spPr bwMode="auto">
              <a:xfrm>
                <a:off x="2550024" y="2103386"/>
                <a:ext cx="1096470" cy="4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ミラー</a:t>
                </a:r>
              </a:p>
            </p:txBody>
          </p:sp>
        </p:grpSp>
        <p:grpSp>
          <p:nvGrpSpPr>
            <p:cNvPr id="29" name="Group 2"/>
            <p:cNvGrpSpPr>
              <a:grpSpLocks/>
            </p:cNvGrpSpPr>
            <p:nvPr/>
          </p:nvGrpSpPr>
          <p:grpSpPr bwMode="auto">
            <a:xfrm rot="2627356">
              <a:off x="879385" y="2628453"/>
              <a:ext cx="1725938" cy="509914"/>
              <a:chOff x="2370" y="1876"/>
              <a:chExt cx="2155" cy="404"/>
            </a:xfrm>
          </p:grpSpPr>
          <p:grpSp>
            <p:nvGrpSpPr>
              <p:cNvPr id="31" name="Group 3"/>
              <p:cNvGrpSpPr>
                <a:grpSpLocks/>
              </p:cNvGrpSpPr>
              <p:nvPr/>
            </p:nvGrpSpPr>
            <p:grpSpPr bwMode="auto">
              <a:xfrm>
                <a:off x="3447" y="1876"/>
                <a:ext cx="1078" cy="404"/>
                <a:chOff x="499" y="742"/>
                <a:chExt cx="4990" cy="1870"/>
              </a:xfrm>
            </p:grpSpPr>
            <p:grpSp>
              <p:nvGrpSpPr>
                <p:cNvPr id="54" name="Group 4"/>
                <p:cNvGrpSpPr>
                  <a:grpSpLocks/>
                </p:cNvGrpSpPr>
                <p:nvPr/>
              </p:nvGrpSpPr>
              <p:grpSpPr bwMode="auto">
                <a:xfrm>
                  <a:off x="499" y="742"/>
                  <a:ext cx="4990" cy="509"/>
                  <a:chOff x="555" y="742"/>
                  <a:chExt cx="4990" cy="509"/>
                </a:xfrm>
              </p:grpSpPr>
              <p:grpSp>
                <p:nvGrpSpPr>
                  <p:cNvPr id="69" name="Group 5"/>
                  <p:cNvGrpSpPr>
                    <a:grpSpLocks/>
                  </p:cNvGrpSpPr>
                  <p:nvPr/>
                </p:nvGrpSpPr>
                <p:grpSpPr bwMode="auto">
                  <a:xfrm>
                    <a:off x="555" y="742"/>
                    <a:ext cx="2495" cy="509"/>
                    <a:chOff x="1009" y="742"/>
                    <a:chExt cx="2495" cy="509"/>
                  </a:xfrm>
                </p:grpSpPr>
                <p:sp>
                  <p:nvSpPr>
                    <p:cNvPr id="73" name="Freeform 6"/>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74" name="Freeform 7"/>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70" name="Group 8"/>
                  <p:cNvGrpSpPr>
                    <a:grpSpLocks/>
                  </p:cNvGrpSpPr>
                  <p:nvPr/>
                </p:nvGrpSpPr>
                <p:grpSpPr bwMode="auto">
                  <a:xfrm>
                    <a:off x="3050" y="742"/>
                    <a:ext cx="2495" cy="509"/>
                    <a:chOff x="1009" y="742"/>
                    <a:chExt cx="2495" cy="509"/>
                  </a:xfrm>
                </p:grpSpPr>
                <p:sp>
                  <p:nvSpPr>
                    <p:cNvPr id="71" name="Freeform 9"/>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72" name="Freeform 10"/>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55" name="Group 11"/>
                <p:cNvGrpSpPr>
                  <a:grpSpLocks/>
                </p:cNvGrpSpPr>
                <p:nvPr/>
              </p:nvGrpSpPr>
              <p:grpSpPr bwMode="auto">
                <a:xfrm>
                  <a:off x="499" y="1423"/>
                  <a:ext cx="4990" cy="509"/>
                  <a:chOff x="555" y="742"/>
                  <a:chExt cx="4990" cy="509"/>
                </a:xfrm>
              </p:grpSpPr>
              <p:grpSp>
                <p:nvGrpSpPr>
                  <p:cNvPr id="63" name="Group 12"/>
                  <p:cNvGrpSpPr>
                    <a:grpSpLocks/>
                  </p:cNvGrpSpPr>
                  <p:nvPr/>
                </p:nvGrpSpPr>
                <p:grpSpPr bwMode="auto">
                  <a:xfrm>
                    <a:off x="555" y="742"/>
                    <a:ext cx="2495" cy="509"/>
                    <a:chOff x="1009" y="742"/>
                    <a:chExt cx="2495" cy="509"/>
                  </a:xfrm>
                </p:grpSpPr>
                <p:sp>
                  <p:nvSpPr>
                    <p:cNvPr id="67" name="Freeform 13"/>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8" name="Freeform 14"/>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64" name="Group 15"/>
                  <p:cNvGrpSpPr>
                    <a:grpSpLocks/>
                  </p:cNvGrpSpPr>
                  <p:nvPr/>
                </p:nvGrpSpPr>
                <p:grpSpPr bwMode="auto">
                  <a:xfrm>
                    <a:off x="3050" y="742"/>
                    <a:ext cx="2495" cy="509"/>
                    <a:chOff x="1009" y="742"/>
                    <a:chExt cx="2495" cy="509"/>
                  </a:xfrm>
                </p:grpSpPr>
                <p:sp>
                  <p:nvSpPr>
                    <p:cNvPr id="65" name="Freeform 16"/>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6" name="Freeform 17"/>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56" name="Group 18"/>
                <p:cNvGrpSpPr>
                  <a:grpSpLocks/>
                </p:cNvGrpSpPr>
                <p:nvPr/>
              </p:nvGrpSpPr>
              <p:grpSpPr bwMode="auto">
                <a:xfrm>
                  <a:off x="499" y="2103"/>
                  <a:ext cx="4990" cy="509"/>
                  <a:chOff x="555" y="742"/>
                  <a:chExt cx="4990" cy="509"/>
                </a:xfrm>
              </p:grpSpPr>
              <p:grpSp>
                <p:nvGrpSpPr>
                  <p:cNvPr id="57" name="Group 19"/>
                  <p:cNvGrpSpPr>
                    <a:grpSpLocks/>
                  </p:cNvGrpSpPr>
                  <p:nvPr/>
                </p:nvGrpSpPr>
                <p:grpSpPr bwMode="auto">
                  <a:xfrm>
                    <a:off x="555" y="742"/>
                    <a:ext cx="2495" cy="509"/>
                    <a:chOff x="1009" y="742"/>
                    <a:chExt cx="2495" cy="509"/>
                  </a:xfrm>
                </p:grpSpPr>
                <p:sp>
                  <p:nvSpPr>
                    <p:cNvPr id="61" name="Freeform 20"/>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2" name="Freeform 21"/>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58" name="Group 22"/>
                  <p:cNvGrpSpPr>
                    <a:grpSpLocks/>
                  </p:cNvGrpSpPr>
                  <p:nvPr/>
                </p:nvGrpSpPr>
                <p:grpSpPr bwMode="auto">
                  <a:xfrm>
                    <a:off x="3050" y="742"/>
                    <a:ext cx="2495" cy="509"/>
                    <a:chOff x="1009" y="742"/>
                    <a:chExt cx="2495" cy="509"/>
                  </a:xfrm>
                </p:grpSpPr>
                <p:sp>
                  <p:nvSpPr>
                    <p:cNvPr id="59" name="Freeform 23"/>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0" name="Freeform 24"/>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grpSp>
            <p:nvGrpSpPr>
              <p:cNvPr id="32" name="Group 25"/>
              <p:cNvGrpSpPr>
                <a:grpSpLocks/>
              </p:cNvGrpSpPr>
              <p:nvPr/>
            </p:nvGrpSpPr>
            <p:grpSpPr bwMode="auto">
              <a:xfrm>
                <a:off x="2370" y="1876"/>
                <a:ext cx="1078" cy="404"/>
                <a:chOff x="499" y="742"/>
                <a:chExt cx="4990" cy="1870"/>
              </a:xfrm>
            </p:grpSpPr>
            <p:grpSp>
              <p:nvGrpSpPr>
                <p:cNvPr id="33" name="Group 26"/>
                <p:cNvGrpSpPr>
                  <a:grpSpLocks/>
                </p:cNvGrpSpPr>
                <p:nvPr/>
              </p:nvGrpSpPr>
              <p:grpSpPr bwMode="auto">
                <a:xfrm>
                  <a:off x="499" y="742"/>
                  <a:ext cx="4990" cy="509"/>
                  <a:chOff x="555" y="742"/>
                  <a:chExt cx="4990" cy="509"/>
                </a:xfrm>
              </p:grpSpPr>
              <p:grpSp>
                <p:nvGrpSpPr>
                  <p:cNvPr id="48" name="Group 27"/>
                  <p:cNvGrpSpPr>
                    <a:grpSpLocks/>
                  </p:cNvGrpSpPr>
                  <p:nvPr/>
                </p:nvGrpSpPr>
                <p:grpSpPr bwMode="auto">
                  <a:xfrm>
                    <a:off x="555" y="742"/>
                    <a:ext cx="2495" cy="509"/>
                    <a:chOff x="1009" y="742"/>
                    <a:chExt cx="2495" cy="509"/>
                  </a:xfrm>
                </p:grpSpPr>
                <p:sp>
                  <p:nvSpPr>
                    <p:cNvPr id="52" name="Freeform 28"/>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53" name="Freeform 29"/>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49" name="Group 30"/>
                  <p:cNvGrpSpPr>
                    <a:grpSpLocks/>
                  </p:cNvGrpSpPr>
                  <p:nvPr/>
                </p:nvGrpSpPr>
                <p:grpSpPr bwMode="auto">
                  <a:xfrm>
                    <a:off x="3050" y="742"/>
                    <a:ext cx="2495" cy="509"/>
                    <a:chOff x="1009" y="742"/>
                    <a:chExt cx="2495" cy="509"/>
                  </a:xfrm>
                </p:grpSpPr>
                <p:sp>
                  <p:nvSpPr>
                    <p:cNvPr id="50" name="Freeform 31"/>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51" name="Freeform 32"/>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34" name="Group 33"/>
                <p:cNvGrpSpPr>
                  <a:grpSpLocks/>
                </p:cNvGrpSpPr>
                <p:nvPr/>
              </p:nvGrpSpPr>
              <p:grpSpPr bwMode="auto">
                <a:xfrm>
                  <a:off x="499" y="1423"/>
                  <a:ext cx="4990" cy="509"/>
                  <a:chOff x="555" y="742"/>
                  <a:chExt cx="4990" cy="509"/>
                </a:xfrm>
              </p:grpSpPr>
              <p:grpSp>
                <p:nvGrpSpPr>
                  <p:cNvPr id="42" name="Group 34"/>
                  <p:cNvGrpSpPr>
                    <a:grpSpLocks/>
                  </p:cNvGrpSpPr>
                  <p:nvPr/>
                </p:nvGrpSpPr>
                <p:grpSpPr bwMode="auto">
                  <a:xfrm>
                    <a:off x="555" y="742"/>
                    <a:ext cx="2495" cy="509"/>
                    <a:chOff x="1009" y="742"/>
                    <a:chExt cx="2495" cy="509"/>
                  </a:xfrm>
                </p:grpSpPr>
                <p:sp>
                  <p:nvSpPr>
                    <p:cNvPr id="46" name="Freeform 35"/>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7" name="Freeform 36"/>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43" name="Group 37"/>
                  <p:cNvGrpSpPr>
                    <a:grpSpLocks/>
                  </p:cNvGrpSpPr>
                  <p:nvPr/>
                </p:nvGrpSpPr>
                <p:grpSpPr bwMode="auto">
                  <a:xfrm>
                    <a:off x="3050" y="742"/>
                    <a:ext cx="2495" cy="509"/>
                    <a:chOff x="1009" y="742"/>
                    <a:chExt cx="2495" cy="509"/>
                  </a:xfrm>
                </p:grpSpPr>
                <p:sp>
                  <p:nvSpPr>
                    <p:cNvPr id="44" name="Freeform 38"/>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5" name="Freeform 39"/>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35" name="Group 40"/>
                <p:cNvGrpSpPr>
                  <a:grpSpLocks/>
                </p:cNvGrpSpPr>
                <p:nvPr/>
              </p:nvGrpSpPr>
              <p:grpSpPr bwMode="auto">
                <a:xfrm>
                  <a:off x="499" y="2103"/>
                  <a:ext cx="4990" cy="509"/>
                  <a:chOff x="555" y="742"/>
                  <a:chExt cx="4990" cy="509"/>
                </a:xfrm>
              </p:grpSpPr>
              <p:grpSp>
                <p:nvGrpSpPr>
                  <p:cNvPr id="36" name="Group 41"/>
                  <p:cNvGrpSpPr>
                    <a:grpSpLocks/>
                  </p:cNvGrpSpPr>
                  <p:nvPr/>
                </p:nvGrpSpPr>
                <p:grpSpPr bwMode="auto">
                  <a:xfrm>
                    <a:off x="555" y="742"/>
                    <a:ext cx="2495" cy="509"/>
                    <a:chOff x="1009" y="742"/>
                    <a:chExt cx="2495" cy="509"/>
                  </a:xfrm>
                </p:grpSpPr>
                <p:sp>
                  <p:nvSpPr>
                    <p:cNvPr id="40" name="Freeform 42"/>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1" name="Freeform 43"/>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37" name="Group 44"/>
                  <p:cNvGrpSpPr>
                    <a:grpSpLocks/>
                  </p:cNvGrpSpPr>
                  <p:nvPr/>
                </p:nvGrpSpPr>
                <p:grpSpPr bwMode="auto">
                  <a:xfrm>
                    <a:off x="3050" y="742"/>
                    <a:ext cx="2495" cy="509"/>
                    <a:chOff x="1009" y="742"/>
                    <a:chExt cx="2495" cy="509"/>
                  </a:xfrm>
                </p:grpSpPr>
                <p:sp>
                  <p:nvSpPr>
                    <p:cNvPr id="38" name="Freeform 45"/>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39" name="Freeform 46"/>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grpSp>
        <p:sp>
          <p:nvSpPr>
            <p:cNvPr id="30" name="Text Box 118"/>
            <p:cNvSpPr txBox="1">
              <a:spLocks noChangeArrowheads="1"/>
            </p:cNvSpPr>
            <p:nvPr/>
          </p:nvSpPr>
          <p:spPr bwMode="auto">
            <a:xfrm>
              <a:off x="1518452" y="1914262"/>
              <a:ext cx="1524847" cy="5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400" b="1" dirty="0">
                  <a:solidFill>
                    <a:schemeClr val="tx1">
                      <a:lumMod val="95000"/>
                      <a:lumOff val="5000"/>
                    </a:schemeClr>
                  </a:solidFill>
                  <a:latin typeface="Times New Roman" charset="0"/>
                </a:rPr>
                <a:t>重力波</a:t>
              </a:r>
            </a:p>
          </p:txBody>
        </p:sp>
      </p:grpSp>
    </p:spTree>
    <p:extLst>
      <p:ext uri="{BB962C8B-B14F-4D97-AF65-F5344CB8AC3E}">
        <p14:creationId xmlns:p14="http://schemas.microsoft.com/office/powerpoint/2010/main" val="27904429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20</a:t>
            </a:fld>
            <a:endParaRPr kumimoji="1" lang="ja-JP" altLang="en-US"/>
          </a:p>
        </p:txBody>
      </p:sp>
    </p:spTree>
    <p:extLst>
      <p:ext uri="{BB962C8B-B14F-4D97-AF65-F5344CB8AC3E}">
        <p14:creationId xmlns:p14="http://schemas.microsoft.com/office/powerpoint/2010/main" val="19647673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21</a:t>
            </a:fld>
            <a:endParaRPr kumimoji="1" lang="ja-JP" altLang="en-US"/>
          </a:p>
        </p:txBody>
      </p:sp>
    </p:spTree>
    <p:extLst>
      <p:ext uri="{BB962C8B-B14F-4D97-AF65-F5344CB8AC3E}">
        <p14:creationId xmlns:p14="http://schemas.microsoft.com/office/powerpoint/2010/main" val="29982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a:xfrm>
            <a:off x="457200" y="1600200"/>
            <a:ext cx="8229600" cy="4876800"/>
          </a:xfrm>
        </p:spPr>
        <p:txBody>
          <a:bodyPr>
            <a:normAutofit lnSpcReduction="10000"/>
          </a:bodyPr>
          <a:lstStyle/>
          <a:p>
            <a:r>
              <a:rPr lang="en-US" altLang="ja-JP" sz="4000" dirty="0" smtClean="0"/>
              <a:t>Abstract</a:t>
            </a:r>
          </a:p>
          <a:p>
            <a:r>
              <a:rPr lang="en-US" altLang="ja-JP" sz="4000" dirty="0" smtClean="0"/>
              <a:t>Introduction … </a:t>
            </a:r>
            <a:r>
              <a:rPr lang="ja-JP" altLang="en-US" sz="2800" dirty="0" smtClean="0"/>
              <a:t>重力波解析について</a:t>
            </a:r>
            <a:endParaRPr kumimoji="1" lang="en-US" altLang="ja-JP" sz="2800" dirty="0" smtClean="0"/>
          </a:p>
          <a:p>
            <a:r>
              <a:rPr lang="en-US" altLang="ja-JP" sz="4000" dirty="0" smtClean="0"/>
              <a:t>Motivation … </a:t>
            </a:r>
          </a:p>
          <a:p>
            <a:r>
              <a:rPr lang="en-US" altLang="ja-JP" sz="4000" dirty="0" smtClean="0"/>
              <a:t>Aims … </a:t>
            </a:r>
            <a:endParaRPr kumimoji="1" lang="en-US" altLang="ja-JP" sz="4000" dirty="0" smtClean="0"/>
          </a:p>
          <a:p>
            <a:r>
              <a:rPr lang="en-US" altLang="ja-JP" sz="4000" dirty="0" smtClean="0"/>
              <a:t>Method … </a:t>
            </a:r>
          </a:p>
          <a:p>
            <a:r>
              <a:rPr kumimoji="1" lang="en-US" altLang="ja-JP" sz="4000" dirty="0" smtClean="0"/>
              <a:t>Result … </a:t>
            </a:r>
          </a:p>
          <a:p>
            <a:r>
              <a:rPr lang="en-US" altLang="ja-JP" sz="4000" dirty="0" smtClean="0"/>
              <a:t>Summary … </a:t>
            </a:r>
            <a:endParaRPr kumimoji="1" lang="ja-JP" altLang="en-US" sz="4000" dirty="0"/>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22</a:t>
            </a:fld>
            <a:endParaRPr kumimoji="1" lang="ja-JP" altLang="en-US" sz="3200"/>
          </a:p>
        </p:txBody>
      </p:sp>
    </p:spTree>
    <p:extLst>
      <p:ext uri="{BB962C8B-B14F-4D97-AF65-F5344CB8AC3E}">
        <p14:creationId xmlns:p14="http://schemas.microsoft.com/office/powerpoint/2010/main" val="2465929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kumimoji="1" lang="ja-JP" altLang="en-US" dirty="0"/>
          </a:p>
        </p:txBody>
      </p:sp>
      <p:sp>
        <p:nvSpPr>
          <p:cNvPr id="3" name="コンテンツ プレースホルダー 2"/>
          <p:cNvSpPr>
            <a:spLocks noGrp="1"/>
          </p:cNvSpPr>
          <p:nvPr>
            <p:ph idx="1"/>
          </p:nvPr>
        </p:nvSpPr>
        <p:spPr>
          <a:xfrm>
            <a:off x="155505" y="1523999"/>
            <a:ext cx="8988495" cy="5227097"/>
          </a:xfrm>
        </p:spPr>
        <p:txBody>
          <a:bodyPr>
            <a:noAutofit/>
          </a:bodyPr>
          <a:lstStyle/>
          <a:p>
            <a:r>
              <a:rPr lang="ja-JP" altLang="en-US" sz="2800" dirty="0" smtClean="0"/>
              <a:t>重力波望遠鏡自身が持ちうる強いパワーの狭帯域のノイズ（＝ライン）は、同帯域に中心周波数を持つバースト性重力波の検出を困難にしている</a:t>
            </a:r>
            <a:endParaRPr lang="en-US" altLang="ja-JP" sz="2800" dirty="0" smtClean="0"/>
          </a:p>
          <a:p>
            <a:r>
              <a:rPr kumimoji="1" lang="ja-JP" altLang="en-US" sz="2800" dirty="0" smtClean="0"/>
              <a:t>データ解析の段階でラインと重力波信号を切り分けることが望まれる</a:t>
            </a:r>
            <a:r>
              <a:rPr lang="ja-JP" altLang="en-US" sz="2800" dirty="0" smtClean="0"/>
              <a:t>が、従来の解析手法ではライン除去の際に重力波信号のエネルギーロスが起きてしまう</a:t>
            </a:r>
            <a:endParaRPr lang="en-US" altLang="ja-JP" sz="2800" dirty="0" smtClean="0"/>
          </a:p>
          <a:p>
            <a:r>
              <a:rPr kumimoji="1" lang="ja-JP" altLang="en-US" sz="2800" dirty="0" smtClean="0"/>
              <a:t>今回提案する新たな手法によれば</a:t>
            </a:r>
            <a:r>
              <a:rPr lang="ja-JP" altLang="en-US" sz="2800" dirty="0" smtClean="0"/>
              <a:t>ノイズ除去に際して重力波信号に及ぼす影響を抑えられると期待される</a:t>
            </a:r>
            <a:endParaRPr kumimoji="1" lang="en-US" altLang="ja-JP" sz="2800" dirty="0" smtClean="0"/>
          </a:p>
          <a:p>
            <a:r>
              <a:rPr kumimoji="1" lang="ja-JP" altLang="en-US" sz="2800" dirty="0" smtClean="0">
                <a:solidFill>
                  <a:srgbClr val="292934"/>
                </a:solidFill>
              </a:rPr>
              <a:t>解析シミュレーションによってその有用性を確認したい</a:t>
            </a:r>
            <a:endParaRPr kumimoji="1" lang="en-US" altLang="ja-JP" sz="2800" dirty="0" smtClean="0">
              <a:solidFill>
                <a:srgbClr val="292934"/>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mtClean="0"/>
              <a:t>23</a:t>
            </a:fld>
            <a:endParaRPr kumimoji="1" lang="ja-JP" altLang="en-US"/>
          </a:p>
        </p:txBody>
      </p:sp>
    </p:spTree>
    <p:extLst>
      <p:ext uri="{BB962C8B-B14F-4D97-AF65-F5344CB8AC3E}">
        <p14:creationId xmlns:p14="http://schemas.microsoft.com/office/powerpoint/2010/main" val="40255068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557192"/>
            <a:ext cx="8837850" cy="5919808"/>
          </a:xfrm>
        </p:spPr>
        <p:txBody>
          <a:bodyPr/>
          <a:lstStyle/>
          <a:p>
            <a:r>
              <a:rPr kumimoji="1" lang="ja-JP" altLang="en-US" sz="2800" dirty="0" smtClean="0"/>
              <a:t>今回提案する解析手法</a:t>
            </a:r>
            <a:endParaRPr lang="en-US" altLang="ja-JP" sz="2800" dirty="0" smtClean="0">
              <a:solidFill>
                <a:srgbClr val="292934"/>
              </a:solidFill>
            </a:endParaRPr>
          </a:p>
          <a:p>
            <a:pPr marL="274320" lvl="1" indent="0">
              <a:buNone/>
            </a:pPr>
            <a:r>
              <a:rPr lang="ja-JP" altLang="en-US" sz="2800" dirty="0" smtClean="0">
                <a:solidFill>
                  <a:srgbClr val="292934"/>
                </a:solidFill>
              </a:rPr>
              <a:t>ヘテロダインによるライン除去</a:t>
            </a:r>
            <a:endParaRPr lang="en-US" altLang="ja-JP" sz="2800" dirty="0" smtClean="0">
              <a:solidFill>
                <a:srgbClr val="292934"/>
              </a:solidFill>
            </a:endParaRPr>
          </a:p>
          <a:p>
            <a:pPr lvl="2">
              <a:buFont typeface="Wingdings" charset="2"/>
              <a:buChar char="ü"/>
            </a:pPr>
            <a:r>
              <a:rPr lang="ja-JP" altLang="en-US" sz="2600" dirty="0" smtClean="0">
                <a:solidFill>
                  <a:srgbClr val="292934"/>
                </a:solidFill>
              </a:rPr>
              <a:t>突発的な信号に対して有効な手法</a:t>
            </a:r>
            <a:endParaRPr lang="en-US" altLang="ja-JP" sz="2600" dirty="0" smtClean="0">
              <a:solidFill>
                <a:srgbClr val="292934"/>
              </a:solidFill>
            </a:endParaRPr>
          </a:p>
          <a:p>
            <a:pPr marL="548640" lvl="2" indent="0">
              <a:buNone/>
            </a:pPr>
            <a:r>
              <a:rPr lang="en-US" altLang="ja-JP" sz="2600" dirty="0" smtClean="0">
                <a:solidFill>
                  <a:srgbClr val="292934"/>
                </a:solidFill>
              </a:rPr>
              <a:t>→</a:t>
            </a:r>
            <a:r>
              <a:rPr lang="ja-JP" altLang="en-US" sz="2600" dirty="0" smtClean="0">
                <a:solidFill>
                  <a:srgbClr val="292934"/>
                </a:solidFill>
              </a:rPr>
              <a:t>時間的に局在する</a:t>
            </a:r>
            <a:r>
              <a:rPr lang="ja-JP" altLang="en-US" sz="2600" u="sng" dirty="0" smtClean="0">
                <a:solidFill>
                  <a:srgbClr val="292934"/>
                </a:solidFill>
              </a:rPr>
              <a:t>バースト性重力波解析に適している</a:t>
            </a:r>
            <a:endParaRPr lang="en-US" altLang="ja-JP" u="sng"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r>
              <a:rPr kumimoji="1" lang="ja-JP" altLang="en-US" sz="2800" dirty="0" smtClean="0"/>
              <a:t>従来の手法より優れた点</a:t>
            </a:r>
            <a:endParaRPr kumimoji="1" lang="en-US" altLang="ja-JP" dirty="0" smtClean="0"/>
          </a:p>
          <a:p>
            <a:pPr lvl="1">
              <a:buFont typeface="Wingdings" charset="2"/>
              <a:buChar char="ü"/>
            </a:pPr>
            <a:r>
              <a:rPr lang="ja-JP" altLang="en-US" sz="2800" dirty="0" smtClean="0"/>
              <a:t>ラインのモデルは必要ない</a:t>
            </a:r>
            <a:endParaRPr lang="en-US" altLang="ja-JP" sz="2800" dirty="0" smtClean="0"/>
          </a:p>
          <a:p>
            <a:pPr lvl="1">
              <a:buFont typeface="Wingdings" charset="2"/>
              <a:buChar char="ü"/>
            </a:pPr>
            <a:r>
              <a:rPr lang="en-US" altLang="ja-JP" sz="2800" dirty="0"/>
              <a:t>t</a:t>
            </a:r>
            <a:r>
              <a:rPr kumimoji="1" lang="en-US" altLang="ja-JP" sz="2800" dirty="0" smtClean="0"/>
              <a:t>ransient</a:t>
            </a:r>
            <a:r>
              <a:rPr kumimoji="1" lang="ja-JP" altLang="en-US" sz="2800" dirty="0" smtClean="0"/>
              <a:t>が存在しても対応できる</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24</a:t>
            </a:fld>
            <a:endParaRPr kumimoji="1" lang="ja-JP" altLang="en-US"/>
          </a:p>
        </p:txBody>
      </p:sp>
    </p:spTree>
    <p:extLst>
      <p:ext uri="{BB962C8B-B14F-4D97-AF65-F5344CB8AC3E}">
        <p14:creationId xmlns:p14="http://schemas.microsoft.com/office/powerpoint/2010/main" val="21269656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3865" y="1406419"/>
            <a:ext cx="8835046" cy="5297967"/>
          </a:xfrm>
        </p:spPr>
        <p:txBody>
          <a:bodyPr>
            <a:normAutofit/>
          </a:bodyPr>
          <a:lstStyle/>
          <a:p>
            <a:r>
              <a:rPr kumimoji="1" lang="ja-JP" altLang="en-US" sz="2800" dirty="0" smtClean="0"/>
              <a:t>重力波望遠鏡では鏡をワイヤーで吊るすため、その共振</a:t>
            </a:r>
            <a:r>
              <a:rPr lang="en-US" altLang="en-US" sz="2800" dirty="0" smtClean="0"/>
              <a:t>モード</a:t>
            </a:r>
            <a:r>
              <a:rPr kumimoji="1" lang="ja-JP" altLang="en-US" sz="2800" dirty="0" smtClean="0"/>
              <a:t>によって励起されるようなノイズ</a:t>
            </a:r>
            <a:r>
              <a:rPr lang="ja-JP" altLang="en-US" sz="2800" dirty="0" smtClean="0"/>
              <a:t>（＝ライン）が存在する</a:t>
            </a:r>
            <a:endParaRPr lang="en-US" altLang="ja-JP" sz="2800" dirty="0" smtClean="0"/>
          </a:p>
          <a:p>
            <a:r>
              <a:rPr lang="ja-JP" altLang="en-US" sz="2800" dirty="0" smtClean="0"/>
              <a:t>例：吊り糸</a:t>
            </a:r>
            <a:r>
              <a:rPr lang="ja-JP" altLang="en-US" sz="2800" dirty="0"/>
              <a:t>の弾性振動</a:t>
            </a:r>
            <a:endParaRPr lang="en-US" altLang="ja-JP" sz="2800" dirty="0"/>
          </a:p>
          <a:p>
            <a:endParaRPr kumimoji="1" lang="en-US" altLang="ja-JP" sz="2800" dirty="0" smtClean="0"/>
          </a:p>
        </p:txBody>
      </p:sp>
      <p:grpSp>
        <p:nvGrpSpPr>
          <p:cNvPr id="12" name="図形グループ 11"/>
          <p:cNvGrpSpPr/>
          <p:nvPr/>
        </p:nvGrpSpPr>
        <p:grpSpPr>
          <a:xfrm>
            <a:off x="1671689" y="3446816"/>
            <a:ext cx="1941667" cy="2778124"/>
            <a:chOff x="1394469" y="2511756"/>
            <a:chExt cx="1936259" cy="2904078"/>
          </a:xfrm>
        </p:grpSpPr>
        <p:cxnSp>
          <p:nvCxnSpPr>
            <p:cNvPr id="13" name="直線矢印コネクタ 12"/>
            <p:cNvCxnSpPr/>
            <p:nvPr/>
          </p:nvCxnSpPr>
          <p:spPr>
            <a:xfrm>
              <a:off x="1708430" y="5097547"/>
              <a:ext cx="1600655"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2168984" y="3579573"/>
              <a:ext cx="432828"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図形グループ 14"/>
            <p:cNvGrpSpPr/>
            <p:nvPr/>
          </p:nvGrpSpPr>
          <p:grpSpPr>
            <a:xfrm>
              <a:off x="1394469" y="2511756"/>
              <a:ext cx="1936259" cy="2904078"/>
              <a:chOff x="805655" y="2116456"/>
              <a:chExt cx="2321418" cy="3752523"/>
            </a:xfrm>
          </p:grpSpPr>
          <p:cxnSp>
            <p:nvCxnSpPr>
              <p:cNvPr id="16" name="直線コネクタ 15"/>
              <p:cNvCxnSpPr/>
              <p:nvPr/>
            </p:nvCxnSpPr>
            <p:spPr>
              <a:xfrm>
                <a:off x="805655" y="2116456"/>
                <a:ext cx="23214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フリーフォーム 16"/>
              <p:cNvSpPr/>
              <p:nvPr/>
            </p:nvSpPr>
            <p:spPr>
              <a:xfrm>
                <a:off x="1866707" y="2116456"/>
                <a:ext cx="386455" cy="2977704"/>
              </a:xfrm>
              <a:custGeom>
                <a:avLst/>
                <a:gdLst>
                  <a:gd name="connsiteX0" fmla="*/ 167948 w 386455"/>
                  <a:gd name="connsiteY0" fmla="*/ 0 h 2977704"/>
                  <a:gd name="connsiteX1" fmla="*/ 4083 w 386455"/>
                  <a:gd name="connsiteY1" fmla="*/ 245782 h 2977704"/>
                  <a:gd name="connsiteX2" fmla="*/ 318158 w 386455"/>
                  <a:gd name="connsiteY2" fmla="*/ 532528 h 2977704"/>
                  <a:gd name="connsiteX3" fmla="*/ 99671 w 386455"/>
                  <a:gd name="connsiteY3" fmla="*/ 873891 h 2977704"/>
                  <a:gd name="connsiteX4" fmla="*/ 331813 w 386455"/>
                  <a:gd name="connsiteY4" fmla="*/ 1092364 h 2977704"/>
                  <a:gd name="connsiteX5" fmla="*/ 86016 w 386455"/>
                  <a:gd name="connsiteY5" fmla="*/ 1433728 h 2977704"/>
                  <a:gd name="connsiteX6" fmla="*/ 345468 w 386455"/>
                  <a:gd name="connsiteY6" fmla="*/ 1679510 h 2977704"/>
                  <a:gd name="connsiteX7" fmla="*/ 167948 w 386455"/>
                  <a:gd name="connsiteY7" fmla="*/ 1979910 h 2977704"/>
                  <a:gd name="connsiteX8" fmla="*/ 386435 w 386455"/>
                  <a:gd name="connsiteY8" fmla="*/ 2266656 h 2977704"/>
                  <a:gd name="connsiteX9" fmla="*/ 181604 w 386455"/>
                  <a:gd name="connsiteY9" fmla="*/ 2580711 h 2977704"/>
                  <a:gd name="connsiteX10" fmla="*/ 290847 w 386455"/>
                  <a:gd name="connsiteY10" fmla="*/ 2976693 h 2977704"/>
                  <a:gd name="connsiteX11" fmla="*/ 290847 w 386455"/>
                  <a:gd name="connsiteY11" fmla="*/ 2976693 h 2977704"/>
                  <a:gd name="connsiteX12" fmla="*/ 318158 w 386455"/>
                  <a:gd name="connsiteY12" fmla="*/ 2976693 h 2977704"/>
                  <a:gd name="connsiteX13" fmla="*/ 318158 w 386455"/>
                  <a:gd name="connsiteY13" fmla="*/ 2976693 h 2977704"/>
                  <a:gd name="connsiteX14" fmla="*/ 304502 w 386455"/>
                  <a:gd name="connsiteY14" fmla="*/ 2976693 h 2977704"/>
                  <a:gd name="connsiteX15" fmla="*/ 222570 w 386455"/>
                  <a:gd name="connsiteY15" fmla="*/ 2963038 h 2977704"/>
                  <a:gd name="connsiteX16" fmla="*/ 277191 w 386455"/>
                  <a:gd name="connsiteY16" fmla="*/ 2935729 h 29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455" h="2977704">
                    <a:moveTo>
                      <a:pt x="167948" y="0"/>
                    </a:moveTo>
                    <a:cubicBezTo>
                      <a:pt x="73498" y="78513"/>
                      <a:pt x="-20952" y="157027"/>
                      <a:pt x="4083" y="245782"/>
                    </a:cubicBezTo>
                    <a:cubicBezTo>
                      <a:pt x="29118" y="334537"/>
                      <a:pt x="302227" y="427843"/>
                      <a:pt x="318158" y="532528"/>
                    </a:cubicBezTo>
                    <a:cubicBezTo>
                      <a:pt x="334089" y="637213"/>
                      <a:pt x="97395" y="780585"/>
                      <a:pt x="99671" y="873891"/>
                    </a:cubicBezTo>
                    <a:cubicBezTo>
                      <a:pt x="101947" y="967197"/>
                      <a:pt x="334089" y="999058"/>
                      <a:pt x="331813" y="1092364"/>
                    </a:cubicBezTo>
                    <a:cubicBezTo>
                      <a:pt x="329537" y="1185670"/>
                      <a:pt x="83740" y="1335870"/>
                      <a:pt x="86016" y="1433728"/>
                    </a:cubicBezTo>
                    <a:cubicBezTo>
                      <a:pt x="88292" y="1531586"/>
                      <a:pt x="331813" y="1588480"/>
                      <a:pt x="345468" y="1679510"/>
                    </a:cubicBezTo>
                    <a:cubicBezTo>
                      <a:pt x="359123" y="1770540"/>
                      <a:pt x="161120" y="1882052"/>
                      <a:pt x="167948" y="1979910"/>
                    </a:cubicBezTo>
                    <a:cubicBezTo>
                      <a:pt x="174776" y="2077768"/>
                      <a:pt x="384159" y="2166523"/>
                      <a:pt x="386435" y="2266656"/>
                    </a:cubicBezTo>
                    <a:cubicBezTo>
                      <a:pt x="388711" y="2366789"/>
                      <a:pt x="197535" y="2462372"/>
                      <a:pt x="181604" y="2580711"/>
                    </a:cubicBezTo>
                    <a:cubicBezTo>
                      <a:pt x="165673" y="2699050"/>
                      <a:pt x="290847" y="2976693"/>
                      <a:pt x="290847" y="2976693"/>
                    </a:cubicBezTo>
                    <a:lnTo>
                      <a:pt x="290847" y="2976693"/>
                    </a:lnTo>
                    <a:lnTo>
                      <a:pt x="318158" y="2976693"/>
                    </a:lnTo>
                    <a:lnTo>
                      <a:pt x="318158" y="2976693"/>
                    </a:lnTo>
                    <a:cubicBezTo>
                      <a:pt x="315882" y="2976693"/>
                      <a:pt x="320433" y="2978969"/>
                      <a:pt x="304502" y="2976693"/>
                    </a:cubicBezTo>
                    <a:cubicBezTo>
                      <a:pt x="288571" y="2974417"/>
                      <a:pt x="227122" y="2969865"/>
                      <a:pt x="222570" y="2963038"/>
                    </a:cubicBezTo>
                    <a:cubicBezTo>
                      <a:pt x="218018" y="2956211"/>
                      <a:pt x="272639" y="2940280"/>
                      <a:pt x="277191" y="2935729"/>
                    </a:cubicBezTo>
                  </a:path>
                </a:pathLst>
              </a:custGeom>
              <a:ln>
                <a:solidFill>
                  <a:srgbClr val="2929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1734236" y="4970258"/>
                <a:ext cx="819325" cy="898721"/>
              </a:xfrm>
              <a:prstGeom prst="ellipse">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19" name="図形グループ 18"/>
          <p:cNvGrpSpPr/>
          <p:nvPr/>
        </p:nvGrpSpPr>
        <p:grpSpPr>
          <a:xfrm>
            <a:off x="129590" y="4464508"/>
            <a:ext cx="3031499" cy="2180601"/>
            <a:chOff x="279832" y="3945898"/>
            <a:chExt cx="3031499" cy="2180601"/>
          </a:xfrm>
        </p:grpSpPr>
        <p:sp>
          <p:nvSpPr>
            <p:cNvPr id="20" name="テキスト ボックス 19"/>
            <p:cNvSpPr txBox="1"/>
            <p:nvPr/>
          </p:nvSpPr>
          <p:spPr>
            <a:xfrm>
              <a:off x="279832" y="4926170"/>
              <a:ext cx="3031499" cy="1200329"/>
            </a:xfrm>
            <a:prstGeom prst="rect">
              <a:avLst/>
            </a:prstGeom>
            <a:noFill/>
          </p:spPr>
          <p:txBody>
            <a:bodyPr wrap="square" rtlCol="0">
              <a:spAutoFit/>
            </a:bodyPr>
            <a:lstStyle/>
            <a:p>
              <a:r>
                <a:rPr lang="en-US" altLang="en-US" dirty="0" smtClean="0"/>
                <a:t>現実の吊り糸は</a:t>
              </a:r>
            </a:p>
            <a:p>
              <a:r>
                <a:rPr lang="en-US" altLang="en-US" dirty="0" smtClean="0"/>
                <a:t>有限の綿密度を</a:t>
              </a:r>
            </a:p>
            <a:p>
              <a:r>
                <a:rPr lang="en-US" altLang="en-US" dirty="0" smtClean="0"/>
                <a:t>持つので</a:t>
              </a:r>
            </a:p>
            <a:p>
              <a:r>
                <a:rPr lang="en-US" altLang="en-US" dirty="0" smtClean="0"/>
                <a:t>弾性振動</a:t>
              </a:r>
              <a:r>
                <a:rPr lang="ja-JP" altLang="en-US" dirty="0" smtClean="0"/>
                <a:t>をする</a:t>
              </a:r>
              <a:endParaRPr kumimoji="1" lang="ja-JP" altLang="en-US" dirty="0"/>
            </a:p>
          </p:txBody>
        </p:sp>
        <p:cxnSp>
          <p:nvCxnSpPr>
            <p:cNvPr id="21" name="曲線コネクタ 20"/>
            <p:cNvCxnSpPr/>
            <p:nvPr/>
          </p:nvCxnSpPr>
          <p:spPr>
            <a:xfrm flipV="1">
              <a:off x="607442" y="3945898"/>
              <a:ext cx="1758474" cy="980272"/>
            </a:xfrm>
            <a:prstGeom prst="curvedConnector3">
              <a:avLst>
                <a:gd name="adj1" fmla="val -11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4182750" y="2241728"/>
            <a:ext cx="4979075" cy="4276126"/>
            <a:chOff x="3981530" y="947266"/>
            <a:chExt cx="5787153" cy="5006110"/>
          </a:xfrm>
        </p:grpSpPr>
        <p:pic>
          <p:nvPicPr>
            <p:cNvPr id="29" name="図 28"/>
            <p:cNvPicPr>
              <a:picLocks noChangeAspect="1"/>
            </p:cNvPicPr>
            <p:nvPr/>
          </p:nvPicPr>
          <p:blipFill>
            <a:blip r:embed="rId2"/>
            <a:stretch>
              <a:fillRect/>
            </a:stretch>
          </p:blipFill>
          <p:spPr>
            <a:xfrm>
              <a:off x="4424364" y="947266"/>
              <a:ext cx="3850814" cy="5006110"/>
            </a:xfrm>
            <a:prstGeom prst="rect">
              <a:avLst/>
            </a:prstGeom>
            <a:scene3d>
              <a:camera prst="orthographicFront">
                <a:rot lat="0" lon="0" rev="16200000"/>
              </a:camera>
              <a:lightRig rig="threePt" dir="t"/>
            </a:scene3d>
          </p:spPr>
        </p:pic>
        <p:sp>
          <p:nvSpPr>
            <p:cNvPr id="30" name="テキスト ボックス 29"/>
            <p:cNvSpPr txBox="1"/>
            <p:nvPr/>
          </p:nvSpPr>
          <p:spPr>
            <a:xfrm>
              <a:off x="3981530" y="1145674"/>
              <a:ext cx="5787153" cy="468413"/>
            </a:xfrm>
            <a:prstGeom prst="rect">
              <a:avLst/>
            </a:prstGeom>
            <a:noFill/>
          </p:spPr>
          <p:txBody>
            <a:bodyPr wrap="square" rtlCol="0">
              <a:spAutoFit/>
            </a:bodyPr>
            <a:lstStyle/>
            <a:p>
              <a:r>
                <a:rPr kumimoji="1" lang="ja-JP" altLang="en-US" sz="2000" dirty="0" smtClean="0"/>
                <a:t>振り子の支点の振動に対する</a:t>
              </a:r>
              <a:r>
                <a:rPr lang="ja-JP" altLang="en-US" sz="2000" dirty="0" smtClean="0"/>
                <a:t>伝達関数</a:t>
              </a:r>
              <a:endParaRPr kumimoji="1" lang="ja-JP" altLang="en-US" sz="2000" dirty="0"/>
            </a:p>
          </p:txBody>
        </p:sp>
        <p:sp>
          <p:nvSpPr>
            <p:cNvPr id="31" name="ドーナツ 30"/>
            <p:cNvSpPr/>
            <p:nvPr/>
          </p:nvSpPr>
          <p:spPr>
            <a:xfrm>
              <a:off x="6868667" y="2594364"/>
              <a:ext cx="2357263" cy="1789719"/>
            </a:xfrm>
            <a:prstGeom prst="donut">
              <a:avLst>
                <a:gd name="adj" fmla="val 46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p:cNvSpPr txBox="1"/>
            <p:nvPr/>
          </p:nvSpPr>
          <p:spPr>
            <a:xfrm>
              <a:off x="7184691" y="1999276"/>
              <a:ext cx="2237565" cy="432381"/>
            </a:xfrm>
            <a:prstGeom prst="rect">
              <a:avLst/>
            </a:prstGeom>
            <a:noFill/>
          </p:spPr>
          <p:txBody>
            <a:bodyPr wrap="square" rtlCol="0">
              <a:spAutoFit/>
            </a:bodyPr>
            <a:lstStyle/>
            <a:p>
              <a:r>
                <a:rPr lang="ja-JP" altLang="en-US" dirty="0" smtClean="0">
                  <a:solidFill>
                    <a:srgbClr val="FF0000"/>
                  </a:solidFill>
                </a:rPr>
                <a:t>弦の共振モード</a:t>
              </a:r>
              <a:endParaRPr kumimoji="1" lang="ja-JP" altLang="en-US" dirty="0">
                <a:solidFill>
                  <a:srgbClr val="FF0000"/>
                </a:solidFill>
              </a:endParaRPr>
            </a:p>
          </p:txBody>
        </p:sp>
        <p:sp>
          <p:nvSpPr>
            <p:cNvPr id="33" name="テキスト ボックス 32"/>
            <p:cNvSpPr txBox="1"/>
            <p:nvPr/>
          </p:nvSpPr>
          <p:spPr>
            <a:xfrm>
              <a:off x="4632428" y="2920542"/>
              <a:ext cx="1695220" cy="756667"/>
            </a:xfrm>
            <a:prstGeom prst="rect">
              <a:avLst/>
            </a:prstGeom>
            <a:noFill/>
          </p:spPr>
          <p:txBody>
            <a:bodyPr wrap="square" rtlCol="0">
              <a:spAutoFit/>
            </a:bodyPr>
            <a:lstStyle/>
            <a:p>
              <a:r>
                <a:rPr kumimoji="1" lang="ja-JP" altLang="en-US" dirty="0" smtClean="0">
                  <a:solidFill>
                    <a:srgbClr val="FF0000"/>
                  </a:solidFill>
                </a:rPr>
                <a:t>振り子運動の共振モード</a:t>
              </a:r>
              <a:endParaRPr kumimoji="1" lang="ja-JP" altLang="en-US" dirty="0">
                <a:solidFill>
                  <a:srgbClr val="FF0000"/>
                </a:solidFill>
              </a:endParaRPr>
            </a:p>
          </p:txBody>
        </p:sp>
      </p:grpSp>
      <p:pic>
        <p:nvPicPr>
          <p:cNvPr id="36" name="図 35"/>
          <p:cNvPicPr>
            <a:picLocks noChangeAspect="1"/>
          </p:cNvPicPr>
          <p:nvPr/>
        </p:nvPicPr>
        <p:blipFill>
          <a:blip r:embed="rId3"/>
          <a:stretch>
            <a:fillRect/>
          </a:stretch>
        </p:blipFill>
        <p:spPr>
          <a:xfrm>
            <a:off x="3526300" y="5924146"/>
            <a:ext cx="5575300" cy="825500"/>
          </a:xfrm>
          <a:prstGeom prst="rect">
            <a:avLst/>
          </a:prstGeom>
        </p:spPr>
      </p:pic>
      <p:sp>
        <p:nvSpPr>
          <p:cNvPr id="6" name="タイトル 5"/>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mtClean="0"/>
              <a:t>25</a:t>
            </a:fld>
            <a:endParaRPr kumimoji="1" lang="ja-JP" altLang="en-US"/>
          </a:p>
        </p:txBody>
      </p:sp>
    </p:spTree>
    <p:extLst>
      <p:ext uri="{BB962C8B-B14F-4D97-AF65-F5344CB8AC3E}">
        <p14:creationId xmlns:p14="http://schemas.microsoft.com/office/powerpoint/2010/main" val="12342366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466487"/>
            <a:ext cx="8850809" cy="6010513"/>
          </a:xfrm>
        </p:spPr>
        <p:txBody>
          <a:bodyPr>
            <a:normAutofit/>
          </a:bodyPr>
          <a:lstStyle/>
          <a:p>
            <a:r>
              <a:rPr kumimoji="1" lang="en-US" altLang="ja-JP" sz="2800" dirty="0" smtClean="0">
                <a:solidFill>
                  <a:srgbClr val="0000FF"/>
                </a:solidFill>
              </a:rPr>
              <a:t>MBLT</a:t>
            </a:r>
            <a:r>
              <a:rPr kumimoji="1" lang="ja-JP" altLang="en-US" sz="2800" dirty="0" smtClean="0"/>
              <a:t>アルゴリズムの概略</a:t>
            </a:r>
            <a:endParaRPr kumimoji="1" lang="ja-JP" altLang="en-US" sz="2800"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26</a:t>
            </a:fld>
            <a:endParaRPr kumimoji="1" lang="ja-JP" altLang="en-US"/>
          </a:p>
        </p:txBody>
      </p:sp>
    </p:spTree>
    <p:extLst>
      <p:ext uri="{BB962C8B-B14F-4D97-AF65-F5344CB8AC3E}">
        <p14:creationId xmlns:p14="http://schemas.microsoft.com/office/powerpoint/2010/main" val="29869367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15" y="403820"/>
            <a:ext cx="8229600" cy="632816"/>
          </a:xfrm>
        </p:spPr>
        <p:txBody>
          <a:bodyPr>
            <a:normAutofit/>
          </a:bodyPr>
          <a:lstStyle/>
          <a:p>
            <a:r>
              <a:rPr kumimoji="1" lang="en-US" altLang="ja-JP" sz="3200" dirty="0" smtClean="0"/>
              <a:t>LCGT</a:t>
            </a:r>
            <a:r>
              <a:rPr kumimoji="1" lang="ja-JP" altLang="en-US" sz="3200" dirty="0" smtClean="0"/>
              <a:t>が捉えようとしている重力波の波源</a:t>
            </a:r>
            <a:endParaRPr kumimoji="1" lang="ja-JP" altLang="en-US" sz="3200" dirty="0"/>
          </a:p>
        </p:txBody>
      </p:sp>
      <p:sp>
        <p:nvSpPr>
          <p:cNvPr id="3" name="コンテンツ プレースホルダー 2"/>
          <p:cNvSpPr>
            <a:spLocks noGrp="1"/>
          </p:cNvSpPr>
          <p:nvPr>
            <p:ph idx="1"/>
          </p:nvPr>
        </p:nvSpPr>
        <p:spPr>
          <a:xfrm>
            <a:off x="116628" y="1036636"/>
            <a:ext cx="8928561" cy="5440364"/>
          </a:xfrm>
        </p:spPr>
        <p:txBody>
          <a:bodyPr/>
          <a:lstStyle/>
          <a:p>
            <a:r>
              <a:rPr lang="ja-JP" altLang="en-US" sz="2800" dirty="0" smtClean="0"/>
              <a:t>連星系からの重力波</a:t>
            </a:r>
            <a:endParaRPr lang="en-US" altLang="ja-JP" sz="2800" dirty="0" smtClean="0"/>
          </a:p>
          <a:p>
            <a:pPr lvl="1">
              <a:buFont typeface="Wingdings" charset="2"/>
              <a:buChar char="ü"/>
            </a:pPr>
            <a:r>
              <a:rPr lang="ja-JP" altLang="en-US" sz="2400" dirty="0" smtClean="0"/>
              <a:t>中性子星連星系、ブラックホール連星系</a:t>
            </a:r>
            <a:endParaRPr lang="en-US" altLang="ja-JP" dirty="0" smtClean="0"/>
          </a:p>
          <a:p>
            <a:r>
              <a:rPr lang="ja-JP" altLang="en-US" sz="2800" dirty="0" smtClean="0"/>
              <a:t>パルサーからの連続波</a:t>
            </a:r>
            <a:endParaRPr lang="en-US" altLang="ja-JP" sz="2800" dirty="0" smtClean="0"/>
          </a:p>
          <a:p>
            <a:r>
              <a:rPr lang="ja-JP" altLang="en-US" sz="2800" dirty="0"/>
              <a:t>バースト性</a:t>
            </a:r>
            <a:r>
              <a:rPr lang="ja-JP" altLang="en-US" sz="2800" dirty="0" smtClean="0"/>
              <a:t>重力波</a:t>
            </a:r>
            <a:endParaRPr lang="en-US" altLang="ja-JP" sz="2800" dirty="0"/>
          </a:p>
          <a:p>
            <a:pPr lvl="1">
              <a:buFont typeface="Wingdings" charset="2"/>
              <a:buChar char="ü"/>
            </a:pPr>
            <a:r>
              <a:rPr lang="ja-JP" altLang="en-US" sz="2400" dirty="0"/>
              <a:t>重力崩壊型超新星（</a:t>
            </a:r>
            <a:r>
              <a:rPr lang="en-US" altLang="ja-JP" sz="2400" dirty="0"/>
              <a:t>II</a:t>
            </a:r>
            <a:r>
              <a:rPr lang="ja-JP" altLang="en-US" sz="2400" dirty="0"/>
              <a:t>型）、ガンマ線バースト、中性子星の星震、</a:t>
            </a:r>
            <a:r>
              <a:rPr lang="en-US" altLang="ja-JP" sz="2400" dirty="0"/>
              <a:t>etc</a:t>
            </a:r>
            <a:r>
              <a:rPr lang="en-US" altLang="ja-JP" dirty="0" smtClean="0"/>
              <a:t>…</a:t>
            </a:r>
          </a:p>
          <a:p>
            <a:pPr lvl="1">
              <a:buFont typeface="Wingdings" charset="2"/>
              <a:buChar char="ü"/>
            </a:pPr>
            <a:endParaRPr lang="en-US" altLang="ja-JP" dirty="0"/>
          </a:p>
          <a:p>
            <a:r>
              <a:rPr lang="ja-JP" altLang="en-US" sz="2800" dirty="0" smtClean="0"/>
              <a:t>現在</a:t>
            </a:r>
            <a:r>
              <a:rPr lang="ja-JP" altLang="en-US" sz="2800" dirty="0"/>
              <a:t>の重力波解析手法</a:t>
            </a:r>
            <a:r>
              <a:rPr lang="en-US" altLang="ja-JP" sz="2800" dirty="0"/>
              <a:t>:</a:t>
            </a:r>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3</a:t>
            </a:fld>
            <a:endParaRPr kumimoji="1" lang="ja-JP" altLang="en-US" sz="3200" dirty="0"/>
          </a:p>
        </p:txBody>
      </p:sp>
      <p:grpSp>
        <p:nvGrpSpPr>
          <p:cNvPr id="5" name="図形グループ 4"/>
          <p:cNvGrpSpPr/>
          <p:nvPr/>
        </p:nvGrpSpPr>
        <p:grpSpPr>
          <a:xfrm>
            <a:off x="535754" y="4630827"/>
            <a:ext cx="8151046" cy="2040543"/>
            <a:chOff x="535754" y="4231099"/>
            <a:chExt cx="8151046" cy="2040543"/>
          </a:xfrm>
        </p:grpSpPr>
        <p:grpSp>
          <p:nvGrpSpPr>
            <p:cNvPr id="6" name="図形グループ 5"/>
            <p:cNvGrpSpPr/>
            <p:nvPr/>
          </p:nvGrpSpPr>
          <p:grpSpPr>
            <a:xfrm>
              <a:off x="535754" y="4231099"/>
              <a:ext cx="8151046" cy="2040543"/>
              <a:chOff x="609052" y="2630466"/>
              <a:chExt cx="8151046" cy="2040543"/>
            </a:xfrm>
          </p:grpSpPr>
          <p:sp>
            <p:nvSpPr>
              <p:cNvPr id="8" name="角丸四角形 7"/>
              <p:cNvSpPr/>
              <p:nvPr/>
            </p:nvSpPr>
            <p:spPr>
              <a:xfrm>
                <a:off x="609052" y="2928500"/>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連星系・パルサー</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テキスト ボックス 8"/>
              <p:cNvSpPr txBox="1"/>
              <p:nvPr/>
            </p:nvSpPr>
            <p:spPr>
              <a:xfrm>
                <a:off x="3550683" y="2630466"/>
                <a:ext cx="1917899" cy="369332"/>
              </a:xfrm>
              <a:prstGeom prst="rect">
                <a:avLst/>
              </a:prstGeom>
              <a:noFill/>
            </p:spPr>
            <p:txBody>
              <a:bodyPr wrap="square" rtlCol="0">
                <a:spAutoFit/>
              </a:bodyPr>
              <a:lstStyle/>
              <a:p>
                <a:r>
                  <a:rPr kumimoji="1" lang="ja-JP" altLang="en-US" dirty="0" smtClean="0"/>
                  <a:t>波形予測できる？</a:t>
                </a:r>
                <a:endParaRPr kumimoji="1" lang="ja-JP" altLang="en-US" dirty="0"/>
              </a:p>
            </p:txBody>
          </p:sp>
          <p:sp>
            <p:nvSpPr>
              <p:cNvPr id="10" name="角丸四角形 9"/>
              <p:cNvSpPr/>
              <p:nvPr/>
            </p:nvSpPr>
            <p:spPr>
              <a:xfrm>
                <a:off x="6090601" y="2902582"/>
                <a:ext cx="2669497" cy="738606"/>
              </a:xfrm>
              <a:prstGeom prst="roundRect">
                <a:avLst/>
              </a:prstGeom>
              <a:solidFill>
                <a:srgbClr val="17C91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テンプレートによる相関がとれる</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609052" y="4013873"/>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超新星爆発</a:t>
                </a:r>
                <a:endParaRPr lang="en-US" altLang="ja-JP"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（バースト性重力波）</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角丸四角形 11"/>
              <p:cNvSpPr/>
              <p:nvPr/>
            </p:nvSpPr>
            <p:spPr>
              <a:xfrm>
                <a:off x="6090601" y="3923165"/>
                <a:ext cx="2669497" cy="73860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の利用</a:t>
                </a: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期待できない</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右矢印 12"/>
              <p:cNvSpPr/>
              <p:nvPr/>
            </p:nvSpPr>
            <p:spPr>
              <a:xfrm>
                <a:off x="3991287" y="2993288"/>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YES</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右矢印 13"/>
              <p:cNvSpPr/>
              <p:nvPr/>
            </p:nvSpPr>
            <p:spPr>
              <a:xfrm>
                <a:off x="3991287" y="4049027"/>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難しい</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テキスト ボックス 6"/>
            <p:cNvSpPr txBox="1"/>
            <p:nvPr/>
          </p:nvSpPr>
          <p:spPr>
            <a:xfrm>
              <a:off x="652384" y="5189989"/>
              <a:ext cx="2315159" cy="369332"/>
            </a:xfrm>
            <a:prstGeom prst="rect">
              <a:avLst/>
            </a:prstGeom>
            <a:noFill/>
          </p:spPr>
          <p:txBody>
            <a:bodyPr wrap="square" rtlCol="0">
              <a:spAutoFit/>
            </a:bodyPr>
            <a:lstStyle/>
            <a:p>
              <a:r>
                <a:rPr kumimoji="1" lang="ja-JP" altLang="en-US" dirty="0" smtClean="0"/>
                <a:t>（代表的な重力波源）</a:t>
              </a:r>
              <a:endParaRPr kumimoji="1" lang="ja-JP" altLang="en-US" dirty="0"/>
            </a:p>
          </p:txBody>
        </p:sp>
      </p:grpSp>
    </p:spTree>
    <p:extLst>
      <p:ext uri="{BB962C8B-B14F-4D97-AF65-F5344CB8AC3E}">
        <p14:creationId xmlns:p14="http://schemas.microsoft.com/office/powerpoint/2010/main" val="782742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53529"/>
            <a:ext cx="9144000" cy="6271651"/>
          </a:xfrm>
        </p:spPr>
        <p:txBody>
          <a:bodyPr>
            <a:normAutofit/>
          </a:bodyPr>
          <a:lstStyle/>
          <a:p>
            <a:r>
              <a:rPr lang="ja-JP" altLang="en-US" sz="2800" dirty="0"/>
              <a:t>バースト状の</a:t>
            </a:r>
            <a:r>
              <a:rPr lang="ja-JP" altLang="en-US" sz="2800" dirty="0" smtClean="0"/>
              <a:t>波形</a:t>
            </a:r>
            <a:r>
              <a:rPr lang="ja-JP" altLang="en-US" sz="2800" dirty="0" smtClean="0"/>
              <a:t>：非定常的な波</a:t>
            </a:r>
            <a:endParaRPr lang="en-US" altLang="ja-JP" sz="2800" dirty="0"/>
          </a:p>
          <a:p>
            <a:pPr marL="274320" lvl="1" indent="0" algn="ctr">
              <a:buNone/>
            </a:pPr>
            <a:r>
              <a:rPr lang="ja-JP" altLang="en-US" sz="2800" dirty="0">
                <a:solidFill>
                  <a:srgbClr val="FF0000"/>
                </a:solidFill>
              </a:rPr>
              <a:t>時間的に</a:t>
            </a:r>
            <a:r>
              <a:rPr lang="ja-JP" altLang="en-US" sz="2800" dirty="0" smtClean="0">
                <a:solidFill>
                  <a:srgbClr val="FF0000"/>
                </a:solidFill>
              </a:rPr>
              <a:t>局在</a:t>
            </a:r>
            <a:r>
              <a:rPr lang="ja-JP" altLang="en-US" sz="2800" dirty="0" smtClean="0">
                <a:solidFill>
                  <a:srgbClr val="FF0000"/>
                </a:solidFill>
              </a:rPr>
              <a:t>（</a:t>
            </a:r>
            <a:r>
              <a:rPr lang="en-US" altLang="ja-JP" sz="2800" dirty="0" smtClean="0">
                <a:solidFill>
                  <a:srgbClr val="FF0000"/>
                </a:solidFill>
              </a:rPr>
              <a:t>&lt;100msec</a:t>
            </a:r>
            <a:r>
              <a:rPr lang="ja-JP" altLang="en-US" sz="2800" dirty="0" smtClean="0">
                <a:solidFill>
                  <a:srgbClr val="FF0000"/>
                </a:solidFill>
              </a:rPr>
              <a:t>）</a:t>
            </a:r>
            <a:r>
              <a:rPr lang="ja-JP" altLang="en-US" sz="2800" dirty="0" smtClean="0">
                <a:solidFill>
                  <a:srgbClr val="FF0000"/>
                </a:solidFill>
              </a:rPr>
              <a:t>していて</a:t>
            </a:r>
            <a:endParaRPr lang="en-US" altLang="ja-JP" sz="2800" dirty="0" smtClean="0">
              <a:solidFill>
                <a:srgbClr val="FF0000"/>
              </a:solidFill>
            </a:endParaRPr>
          </a:p>
          <a:p>
            <a:pPr marL="274320" lvl="1" indent="0" algn="ctr">
              <a:buNone/>
            </a:pPr>
            <a:r>
              <a:rPr lang="ja-JP" altLang="en-US" sz="2800" dirty="0" smtClean="0">
                <a:solidFill>
                  <a:srgbClr val="FF0000"/>
                </a:solidFill>
              </a:rPr>
              <a:t>広い</a:t>
            </a:r>
            <a:r>
              <a:rPr lang="ja-JP" altLang="en-US" sz="2800" dirty="0">
                <a:solidFill>
                  <a:srgbClr val="FF0000"/>
                </a:solidFill>
              </a:rPr>
              <a:t>周波数帯域に広がっている</a:t>
            </a:r>
            <a:endParaRPr lang="en-US" altLang="ja-JP" dirty="0"/>
          </a:p>
          <a:p>
            <a:pPr lvl="1">
              <a:buFont typeface="Wingdings" charset="2"/>
              <a:buChar char="ü"/>
            </a:pPr>
            <a:r>
              <a:rPr lang="ja-JP" altLang="en-US" sz="2800" dirty="0"/>
              <a:t>バースト性重力波</a:t>
            </a:r>
            <a:endParaRPr lang="en-US" altLang="ja-JP" sz="2800" dirty="0"/>
          </a:p>
          <a:p>
            <a:pPr marL="548640" lvl="2" indent="0">
              <a:buNone/>
            </a:pPr>
            <a:r>
              <a:rPr lang="ja-JP" altLang="en-US" sz="2400" dirty="0"/>
              <a:t>超新星爆発やガンマ線バースト、中性子星の星震等</a:t>
            </a:r>
            <a:r>
              <a:rPr lang="en-US" altLang="en-US" sz="2400" dirty="0"/>
              <a:t>が</a:t>
            </a:r>
            <a:r>
              <a:rPr lang="ja-JP" altLang="en-US" sz="2400" dirty="0"/>
              <a:t>波源</a:t>
            </a:r>
            <a:endParaRPr lang="en-US" altLang="ja-JP" sz="2400" dirty="0"/>
          </a:p>
          <a:p>
            <a:pPr marL="548640" lvl="2" indent="0">
              <a:buNone/>
            </a:pPr>
            <a:r>
              <a:rPr lang="ja-JP" altLang="en-US" sz="2400" dirty="0"/>
              <a:t>計算が難しく重力波の波形を予測しにくい</a:t>
            </a:r>
            <a:endParaRPr lang="en-US" altLang="ja-JP" sz="2400" dirty="0"/>
          </a:p>
          <a:p>
            <a:pPr lvl="1">
              <a:buFont typeface="Wingdings" charset="2"/>
              <a:buChar char="ü"/>
            </a:pPr>
            <a:r>
              <a:rPr lang="ja-JP" altLang="en-US" sz="2800" dirty="0"/>
              <a:t>バースト性雑音</a:t>
            </a:r>
            <a:endParaRPr lang="en-US" altLang="ja-JP" sz="2800" dirty="0"/>
          </a:p>
          <a:p>
            <a:pPr marL="548640" lvl="2" indent="0">
              <a:buNone/>
            </a:pPr>
            <a:r>
              <a:rPr lang="ja-JP" altLang="en-US" sz="2400" dirty="0"/>
              <a:t>望遠鏡自体が持つ非定常</a:t>
            </a:r>
            <a:r>
              <a:rPr lang="ja-JP" altLang="en-US" sz="2400" dirty="0" smtClean="0"/>
              <a:t>雑音</a:t>
            </a:r>
            <a:endParaRPr lang="en-US" altLang="ja-JP" sz="2400" dirty="0" smtClean="0"/>
          </a:p>
          <a:p>
            <a:pPr marL="548640" lvl="2" indent="0">
              <a:buNone/>
            </a:pPr>
            <a:r>
              <a:rPr lang="ja-JP" altLang="en-US" sz="2400" dirty="0" smtClean="0"/>
              <a:t>（バースト性重力波との切り分けも一つの問題だが</a:t>
            </a:r>
            <a:r>
              <a:rPr lang="en-US" altLang="ja-JP" sz="2400" dirty="0" smtClean="0"/>
              <a:t>…</a:t>
            </a:r>
            <a:r>
              <a:rPr lang="ja-JP" altLang="en-US" sz="2400" dirty="0" smtClean="0"/>
              <a:t>）</a:t>
            </a:r>
            <a:endParaRPr lang="en-US" altLang="ja-JP" sz="2400" dirty="0"/>
          </a:p>
          <a:p>
            <a:pPr marL="0" indent="0" algn="ctr">
              <a:buNone/>
            </a:pPr>
            <a:endParaRPr kumimoji="1" lang="en-US" altLang="ja-JP" sz="2800" dirty="0" smtClean="0"/>
          </a:p>
          <a:p>
            <a:pPr marL="0" indent="0" algn="ctr">
              <a:buNone/>
            </a:pPr>
            <a:r>
              <a:rPr lang="ja-JP" altLang="en-US" sz="2800" dirty="0" smtClean="0">
                <a:solidFill>
                  <a:srgbClr val="FF0000"/>
                </a:solidFill>
              </a:rPr>
              <a:t>本講演ではバースト状の波形を検出する上で</a:t>
            </a:r>
            <a:endParaRPr lang="en-US" altLang="ja-JP" sz="2800" dirty="0" smtClean="0">
              <a:solidFill>
                <a:srgbClr val="FF0000"/>
              </a:solidFill>
            </a:endParaRPr>
          </a:p>
          <a:p>
            <a:pPr marL="0" indent="0" algn="ctr">
              <a:buNone/>
            </a:pPr>
            <a:r>
              <a:rPr kumimoji="1" lang="ja-JP" altLang="en-US" sz="2800" dirty="0" smtClean="0">
                <a:solidFill>
                  <a:srgbClr val="FF0000"/>
                </a:solidFill>
              </a:rPr>
              <a:t>重要なステップに注目</a:t>
            </a:r>
            <a:endParaRPr kumimoji="1" lang="en-US" altLang="ja-JP" sz="2800"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4</a:t>
            </a:fld>
            <a:endParaRPr kumimoji="1" lang="ja-JP" altLang="en-US" sz="3200" dirty="0"/>
          </a:p>
        </p:txBody>
      </p:sp>
    </p:spTree>
    <p:extLst>
      <p:ext uri="{BB962C8B-B14F-4D97-AF65-F5344CB8AC3E}">
        <p14:creationId xmlns:p14="http://schemas.microsoft.com/office/powerpoint/2010/main" val="38676868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943" y="347472"/>
            <a:ext cx="8229600" cy="749438"/>
          </a:xfrm>
        </p:spPr>
        <p:txBody>
          <a:bodyPr>
            <a:normAutofit/>
          </a:bodyPr>
          <a:lstStyle/>
          <a:p>
            <a:r>
              <a:rPr lang="ja-JP" altLang="en-US" sz="3200" dirty="0" smtClean="0"/>
              <a:t>地上の重力波望遠鏡が持つ雑音</a:t>
            </a:r>
            <a:endParaRPr kumimoji="1" lang="ja-JP" altLang="en-US" sz="3200" dirty="0"/>
          </a:p>
        </p:txBody>
      </p:sp>
      <p:sp>
        <p:nvSpPr>
          <p:cNvPr id="3" name="コンテンツ プレースホルダー 2"/>
          <p:cNvSpPr>
            <a:spLocks noGrp="1"/>
          </p:cNvSpPr>
          <p:nvPr>
            <p:ph idx="1"/>
          </p:nvPr>
        </p:nvSpPr>
        <p:spPr>
          <a:xfrm>
            <a:off x="129587" y="1096911"/>
            <a:ext cx="8876727" cy="5380090"/>
          </a:xfrm>
        </p:spPr>
        <p:txBody>
          <a:bodyPr/>
          <a:lstStyle/>
          <a:p>
            <a:r>
              <a:rPr lang="ja-JP" altLang="en-US" sz="3000" dirty="0"/>
              <a:t>地上重力波望遠鏡の持ちうる狭帯域雑音＝</a:t>
            </a:r>
            <a:r>
              <a:rPr lang="ja-JP" altLang="en-US" sz="3000" u="sng" dirty="0">
                <a:solidFill>
                  <a:srgbClr val="FF0000"/>
                </a:solidFill>
              </a:rPr>
              <a:t>ライン</a:t>
            </a:r>
            <a:endParaRPr lang="en-US" altLang="ja-JP" sz="3000" u="sng" dirty="0">
              <a:solidFill>
                <a:srgbClr val="FF0000"/>
              </a:solidFill>
            </a:endParaRPr>
          </a:p>
          <a:p>
            <a:pPr lvl="1">
              <a:buFont typeface="Wingdings" charset="2"/>
              <a:buChar char="ü"/>
            </a:pPr>
            <a:r>
              <a:rPr lang="ja-JP" altLang="en-US" sz="2600" dirty="0"/>
              <a:t>電源</a:t>
            </a:r>
            <a:r>
              <a:rPr lang="ja-JP" altLang="en-US" sz="2600" dirty="0" smtClean="0"/>
              <a:t>や懸架系</a:t>
            </a:r>
            <a:r>
              <a:rPr lang="ja-JP" altLang="en-US" sz="2600" dirty="0" smtClean="0"/>
              <a:t>のワイヤーの弾性振動</a:t>
            </a:r>
            <a:r>
              <a:rPr lang="ja-JP" altLang="en-US" sz="2600" dirty="0" smtClean="0"/>
              <a:t>で</a:t>
            </a:r>
            <a:r>
              <a:rPr lang="ja-JP" altLang="en-US" sz="2600" dirty="0"/>
              <a:t>生じてしまう</a:t>
            </a:r>
            <a:endParaRPr lang="en-US" altLang="ja-JP" sz="2600" dirty="0"/>
          </a:p>
          <a:p>
            <a:pPr lvl="1">
              <a:buFont typeface="Wingdings" charset="2"/>
              <a:buChar char="ü"/>
            </a:pPr>
            <a:r>
              <a:rPr lang="en-US" altLang="en-US" sz="2600" dirty="0"/>
              <a:t>LCGT</a:t>
            </a:r>
            <a:r>
              <a:rPr lang="ja-JP" altLang="en-US" sz="2600" dirty="0"/>
              <a:t>の場合</a:t>
            </a:r>
            <a:r>
              <a:rPr lang="en-US" altLang="en-US" sz="2600" dirty="0"/>
              <a:t>最も感度の良い帯</a:t>
            </a:r>
            <a:r>
              <a:rPr lang="en-US" altLang="en-US" sz="2600" dirty="0" smtClean="0"/>
              <a:t>域</a:t>
            </a:r>
            <a:r>
              <a:rPr lang="ja-JP" altLang="en-US" sz="2600" dirty="0" smtClean="0"/>
              <a:t>（</a:t>
            </a:r>
            <a:r>
              <a:rPr lang="en-US" altLang="ja-JP" sz="2600" dirty="0" smtClean="0"/>
              <a:t>100-1kHz</a:t>
            </a:r>
            <a:r>
              <a:rPr lang="ja-JP" altLang="en-US" sz="2600" dirty="0" smtClean="0"/>
              <a:t>）</a:t>
            </a:r>
            <a:r>
              <a:rPr lang="en-US" altLang="en-US" sz="2600" dirty="0" smtClean="0"/>
              <a:t>に</a:t>
            </a:r>
            <a:r>
              <a:rPr lang="en-US" altLang="en-US" sz="2600" dirty="0"/>
              <a:t>ライン</a:t>
            </a:r>
            <a:endParaRPr lang="en-US" altLang="ja-JP" sz="3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5</a:t>
            </a:fld>
            <a:endParaRPr kumimoji="1" lang="ja-JP" altLang="en-US" sz="3200"/>
          </a:p>
        </p:txBody>
      </p:sp>
      <p:grpSp>
        <p:nvGrpSpPr>
          <p:cNvPr id="5" name="図形グループ 4"/>
          <p:cNvGrpSpPr/>
          <p:nvPr/>
        </p:nvGrpSpPr>
        <p:grpSpPr>
          <a:xfrm>
            <a:off x="1840135" y="2726767"/>
            <a:ext cx="6717702" cy="4103344"/>
            <a:chOff x="912950" y="3196822"/>
            <a:chExt cx="6742658" cy="3988263"/>
          </a:xfrm>
        </p:grpSpPr>
        <p:grpSp>
          <p:nvGrpSpPr>
            <p:cNvPr id="6" name="図形グループ 5"/>
            <p:cNvGrpSpPr/>
            <p:nvPr/>
          </p:nvGrpSpPr>
          <p:grpSpPr>
            <a:xfrm>
              <a:off x="912950" y="3196822"/>
              <a:ext cx="6742658" cy="3988263"/>
              <a:chOff x="1568320" y="3178481"/>
              <a:chExt cx="6742658" cy="3988263"/>
            </a:xfrm>
          </p:grpSpPr>
          <p:pic>
            <p:nvPicPr>
              <p:cNvPr id="8" name="図 7"/>
              <p:cNvPicPr>
                <a:picLocks noChangeAspect="1"/>
              </p:cNvPicPr>
              <p:nvPr/>
            </p:nvPicPr>
            <p:blipFill>
              <a:blip r:embed="rId2"/>
              <a:stretch>
                <a:fillRect/>
              </a:stretch>
            </p:blipFill>
            <p:spPr>
              <a:xfrm>
                <a:off x="1568320" y="3534918"/>
                <a:ext cx="5775050" cy="3631826"/>
              </a:xfrm>
              <a:prstGeom prst="rect">
                <a:avLst/>
              </a:prstGeom>
            </p:spPr>
          </p:pic>
          <p:sp>
            <p:nvSpPr>
              <p:cNvPr id="9" name="テキスト ボックス 8"/>
              <p:cNvSpPr txBox="1"/>
              <p:nvPr/>
            </p:nvSpPr>
            <p:spPr>
              <a:xfrm>
                <a:off x="1891812" y="3178481"/>
                <a:ext cx="2857907" cy="377916"/>
              </a:xfrm>
              <a:prstGeom prst="rect">
                <a:avLst/>
              </a:prstGeom>
              <a:noFill/>
            </p:spPr>
            <p:txBody>
              <a:bodyPr wrap="square" rtlCol="0">
                <a:spAutoFit/>
              </a:bodyPr>
              <a:lstStyle/>
              <a:p>
                <a:r>
                  <a:rPr kumimoji="1" lang="en-US" altLang="ja-JP" dirty="0" smtClean="0"/>
                  <a:t>LCGT</a:t>
                </a:r>
                <a:r>
                  <a:rPr kumimoji="1" lang="ja-JP" altLang="en-US" dirty="0" smtClean="0"/>
                  <a:t>の</a:t>
                </a:r>
                <a:r>
                  <a:rPr lang="ja-JP" altLang="en-US" dirty="0" smtClean="0"/>
                  <a:t>ノイズスペクトル</a:t>
                </a:r>
                <a:endParaRPr kumimoji="1" lang="ja-JP" altLang="en-US" dirty="0"/>
              </a:p>
            </p:txBody>
          </p:sp>
          <p:grpSp>
            <p:nvGrpSpPr>
              <p:cNvPr id="10" name="図形グループ 9"/>
              <p:cNvGrpSpPr/>
              <p:nvPr/>
            </p:nvGrpSpPr>
            <p:grpSpPr>
              <a:xfrm>
                <a:off x="5247444" y="3322915"/>
                <a:ext cx="3063534" cy="1410452"/>
                <a:chOff x="5520545" y="3644362"/>
                <a:chExt cx="3063534" cy="1410452"/>
              </a:xfrm>
            </p:grpSpPr>
            <p:cxnSp>
              <p:nvCxnSpPr>
                <p:cNvPr id="11" name="曲線コネクタ 10"/>
                <p:cNvCxnSpPr/>
                <p:nvPr/>
              </p:nvCxnSpPr>
              <p:spPr>
                <a:xfrm rot="10800000" flipV="1">
                  <a:off x="5520545" y="4159208"/>
                  <a:ext cx="510324" cy="895606"/>
                </a:xfrm>
                <a:prstGeom prst="curved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030869" y="3644362"/>
                  <a:ext cx="2553210" cy="724339"/>
                </a:xfrm>
                <a:prstGeom prst="rect">
                  <a:avLst/>
                </a:prstGeom>
                <a:solidFill>
                  <a:schemeClr val="bg1"/>
                </a:solidFill>
                <a:ln>
                  <a:solidFill>
                    <a:schemeClr val="tx1"/>
                  </a:solidFill>
                </a:ln>
              </p:spPr>
              <p:txBody>
                <a:bodyPr wrap="square" rtlCol="0">
                  <a:spAutoFit/>
                </a:bodyPr>
                <a:lstStyle/>
                <a:p>
                  <a:r>
                    <a:rPr kumimoji="1" lang="ja-JP" altLang="en-US" sz="2000" dirty="0" smtClean="0"/>
                    <a:t>ワイヤーの弾性振動由来の</a:t>
                  </a:r>
                  <a:r>
                    <a:rPr kumimoji="1" lang="ja-JP" altLang="en-US" sz="2000" dirty="0" smtClean="0"/>
                    <a:t>ライン</a:t>
                  </a:r>
                  <a:endParaRPr kumimoji="1" lang="ja-JP" altLang="en-US" sz="2000" dirty="0"/>
                </a:p>
              </p:txBody>
            </p:sp>
          </p:grpSp>
        </p:grpSp>
        <p:sp>
          <p:nvSpPr>
            <p:cNvPr id="7" name="ドーナツ 6"/>
            <p:cNvSpPr/>
            <p:nvPr/>
          </p:nvSpPr>
          <p:spPr>
            <a:xfrm>
              <a:off x="2817540" y="4328412"/>
              <a:ext cx="2922341" cy="1751653"/>
            </a:xfrm>
            <a:prstGeom prst="donut">
              <a:avLst>
                <a:gd name="adj" fmla="val 2271"/>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6820376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975" y="1279168"/>
            <a:ext cx="9097025" cy="5471928"/>
          </a:xfrm>
        </p:spPr>
        <p:txBody>
          <a:bodyPr>
            <a:noAutofit/>
          </a:bodyPr>
          <a:lstStyle/>
          <a:p>
            <a:r>
              <a:rPr lang="ja-JP" altLang="en-US" sz="2800" dirty="0" smtClean="0"/>
              <a:t>バースト状の波形とラインの</a:t>
            </a:r>
            <a:r>
              <a:rPr lang="ja-JP" altLang="en-US" sz="2800" dirty="0" smtClean="0">
                <a:solidFill>
                  <a:srgbClr val="FF0000"/>
                </a:solidFill>
              </a:rPr>
              <a:t>中心周波数が重なると検出が難しくなる</a:t>
            </a:r>
            <a:endParaRPr lang="en-US" altLang="ja-JP" sz="2800" dirty="0" smtClean="0">
              <a:solidFill>
                <a:srgbClr val="FF0000"/>
              </a:solidFill>
            </a:endParaRPr>
          </a:p>
          <a:p>
            <a:r>
              <a:rPr lang="ja-JP" altLang="en-US" sz="2800" dirty="0" smtClean="0"/>
              <a:t>従来</a:t>
            </a:r>
            <a:r>
              <a:rPr lang="ja-JP" altLang="en-US" sz="2800" dirty="0" smtClean="0"/>
              <a:t>の</a:t>
            </a:r>
            <a:r>
              <a:rPr lang="ja-JP" altLang="en-US" sz="2800" dirty="0"/>
              <a:t>ライン</a:t>
            </a:r>
            <a:r>
              <a:rPr lang="ja-JP" altLang="en-US" sz="2800" dirty="0" smtClean="0"/>
              <a:t>除去</a:t>
            </a:r>
            <a:r>
              <a:rPr lang="ja-JP" altLang="en-US" sz="2800" dirty="0" smtClean="0"/>
              <a:t>：例）</a:t>
            </a:r>
            <a:r>
              <a:rPr lang="en-US" altLang="ja-JP" sz="2800" dirty="0" smtClean="0"/>
              <a:t>TAMA300</a:t>
            </a:r>
            <a:endParaRPr lang="en-US" altLang="ja-JP" sz="2800" dirty="0" smtClean="0"/>
          </a:p>
          <a:p>
            <a:pPr lvl="1">
              <a:buFont typeface="Wingdings" charset="2"/>
              <a:buChar char="ü"/>
            </a:pPr>
            <a:r>
              <a:rPr lang="ja-JP" altLang="en-US" sz="2400" dirty="0" smtClean="0"/>
              <a:t>ラインのある帯域は解析していなかった</a:t>
            </a:r>
            <a:endParaRPr lang="en-US" altLang="ja-JP" sz="2400" dirty="0" smtClean="0"/>
          </a:p>
          <a:p>
            <a:pPr marL="274320" lvl="1" indent="0">
              <a:buNone/>
            </a:pPr>
            <a:r>
              <a:rPr lang="en-US" altLang="ja-JP" sz="2400" dirty="0" smtClean="0"/>
              <a:t>→</a:t>
            </a:r>
            <a:r>
              <a:rPr lang="ja-JP" altLang="en-US" sz="2400" dirty="0" smtClean="0"/>
              <a:t>そもそも感度の良い帯域（</a:t>
            </a:r>
            <a:r>
              <a:rPr lang="en-US" altLang="ja-JP" sz="2400" dirty="0" smtClean="0"/>
              <a:t>800Hz</a:t>
            </a:r>
            <a:r>
              <a:rPr lang="ja-JP" altLang="en-US" sz="2400" dirty="0" smtClean="0"/>
              <a:t>）でラインの影響が少なかった</a:t>
            </a:r>
            <a:endParaRPr lang="en-US" altLang="ja-JP" dirty="0"/>
          </a:p>
          <a:p>
            <a:pPr marL="274320" lvl="1" indent="0">
              <a:buNone/>
            </a:pPr>
            <a:endParaRPr lang="en-US" altLang="ja-JP" sz="2400" dirty="0" smtClean="0"/>
          </a:p>
          <a:p>
            <a:pPr marL="0" indent="0" algn="ctr">
              <a:buNone/>
            </a:pPr>
            <a:r>
              <a:rPr lang="en-US" altLang="ja-JP" sz="2800" dirty="0" smtClean="0">
                <a:solidFill>
                  <a:srgbClr val="292934"/>
                </a:solidFill>
              </a:rPr>
              <a:t>LCGT</a:t>
            </a:r>
            <a:r>
              <a:rPr lang="ja-JP" altLang="en-US" sz="2800" dirty="0" smtClean="0">
                <a:solidFill>
                  <a:srgbClr val="292934"/>
                </a:solidFill>
              </a:rPr>
              <a:t>は感度の良い帯域にラインが存在するので</a:t>
            </a:r>
            <a:endParaRPr lang="en-US" altLang="ja-JP" sz="2800" dirty="0" smtClean="0">
              <a:solidFill>
                <a:srgbClr val="292934"/>
              </a:solidFill>
            </a:endParaRPr>
          </a:p>
          <a:p>
            <a:pPr marL="0" indent="0" algn="ctr">
              <a:buNone/>
            </a:pPr>
            <a:r>
              <a:rPr lang="ja-JP" altLang="en-US" sz="2800" dirty="0" smtClean="0">
                <a:solidFill>
                  <a:srgbClr val="292934"/>
                </a:solidFill>
              </a:rPr>
              <a:t>影響はとても大きい</a:t>
            </a:r>
            <a:endParaRPr lang="en-US" altLang="ja-JP" sz="2800" dirty="0" smtClean="0">
              <a:solidFill>
                <a:srgbClr val="292934"/>
              </a:solidFill>
            </a:endParaRPr>
          </a:p>
          <a:p>
            <a:endParaRPr lang="en-US" altLang="ja-JP" sz="2800" dirty="0" smtClean="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6</a:t>
            </a:fld>
            <a:endParaRPr kumimoji="1" lang="ja-JP" altLang="en-US" sz="3200" dirty="0"/>
          </a:p>
        </p:txBody>
      </p:sp>
      <p:sp>
        <p:nvSpPr>
          <p:cNvPr id="6" name="タイトル 1"/>
          <p:cNvSpPr>
            <a:spLocks noGrp="1"/>
          </p:cNvSpPr>
          <p:nvPr>
            <p:ph type="title"/>
          </p:nvPr>
        </p:nvSpPr>
        <p:spPr>
          <a:xfrm>
            <a:off x="253211" y="288568"/>
            <a:ext cx="8229600" cy="990600"/>
          </a:xfrm>
        </p:spPr>
        <p:txBody>
          <a:bodyPr>
            <a:normAutofit/>
          </a:bodyPr>
          <a:lstStyle/>
          <a:p>
            <a:r>
              <a:rPr lang="ja-JP" altLang="en-US" sz="3200" dirty="0" smtClean="0"/>
              <a:t>ラインによって起こる問題</a:t>
            </a:r>
            <a:endParaRPr kumimoji="1" lang="ja-JP" altLang="en-US" sz="3200" dirty="0"/>
          </a:p>
        </p:txBody>
      </p:sp>
      <p:sp>
        <p:nvSpPr>
          <p:cNvPr id="7" name="テキスト ボックス 6"/>
          <p:cNvSpPr txBox="1"/>
          <p:nvPr/>
        </p:nvSpPr>
        <p:spPr>
          <a:xfrm>
            <a:off x="155505" y="5364596"/>
            <a:ext cx="8850809" cy="1077218"/>
          </a:xfrm>
          <a:prstGeom prst="rect">
            <a:avLst/>
          </a:prstGeom>
          <a:noFill/>
          <a:ln>
            <a:solidFill>
              <a:srgbClr val="FF6600"/>
            </a:solidFill>
          </a:ln>
        </p:spPr>
        <p:txBody>
          <a:bodyPr wrap="square" rtlCol="0">
            <a:spAutoFit/>
          </a:bodyPr>
          <a:lstStyle/>
          <a:p>
            <a:r>
              <a:rPr lang="en-US" altLang="en-US" sz="3200" b="1" u="sng" dirty="0">
                <a:solidFill>
                  <a:srgbClr val="FF0000"/>
                </a:solidFill>
              </a:rPr>
              <a:t>LCGT</a:t>
            </a:r>
            <a:r>
              <a:rPr lang="ja-JP" altLang="en-US" sz="3200" b="1" u="sng" dirty="0">
                <a:solidFill>
                  <a:srgbClr val="FF0000"/>
                </a:solidFill>
              </a:rPr>
              <a:t>世代の地上重力波望遠鏡が持ちうるラインとバースト状波形</a:t>
            </a:r>
            <a:r>
              <a:rPr lang="ja-JP" altLang="en-US" sz="3200" b="1" u="sng" dirty="0" smtClean="0">
                <a:solidFill>
                  <a:srgbClr val="FF0000"/>
                </a:solidFill>
              </a:rPr>
              <a:t>を</a:t>
            </a:r>
            <a:r>
              <a:rPr lang="ja-JP" altLang="en-US" sz="3200" b="1" u="sng" dirty="0" smtClean="0">
                <a:solidFill>
                  <a:srgbClr val="FF0000"/>
                </a:solidFill>
              </a:rPr>
              <a:t>データ解析上で</a:t>
            </a:r>
            <a:r>
              <a:rPr lang="ja-JP" altLang="en-US" sz="3200" b="1" u="sng" dirty="0" smtClean="0">
                <a:solidFill>
                  <a:srgbClr val="FF0000"/>
                </a:solidFill>
              </a:rPr>
              <a:t>切り分け</a:t>
            </a:r>
            <a:r>
              <a:rPr lang="ja-JP" altLang="en-US" sz="3200" b="1" u="sng" dirty="0" smtClean="0">
                <a:solidFill>
                  <a:srgbClr val="FF0000"/>
                </a:solidFill>
              </a:rPr>
              <a:t>たい！</a:t>
            </a:r>
            <a:endParaRPr lang="en-US" altLang="en-US" sz="3200" b="1" u="sng" dirty="0">
              <a:solidFill>
                <a:srgbClr val="FF0000"/>
              </a:solidFill>
            </a:endParaRPr>
          </a:p>
        </p:txBody>
      </p:sp>
    </p:spTree>
    <p:extLst>
      <p:ext uri="{BB962C8B-B14F-4D97-AF65-F5344CB8AC3E}">
        <p14:creationId xmlns:p14="http://schemas.microsoft.com/office/powerpoint/2010/main" val="42425981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5774" y="377904"/>
            <a:ext cx="8229600" cy="697606"/>
          </a:xfrm>
        </p:spPr>
        <p:txBody>
          <a:bodyPr>
            <a:normAutofit/>
          </a:bodyPr>
          <a:lstStyle/>
          <a:p>
            <a:r>
              <a:rPr lang="ja-JP" altLang="en-US" sz="3200" dirty="0" smtClean="0"/>
              <a:t>ライン処理</a:t>
            </a:r>
            <a:endParaRPr kumimoji="1" lang="ja-JP" altLang="en-US" sz="3200" dirty="0"/>
          </a:p>
        </p:txBody>
      </p:sp>
      <p:sp>
        <p:nvSpPr>
          <p:cNvPr id="3" name="コンテンツ プレースホルダー 2"/>
          <p:cNvSpPr>
            <a:spLocks noGrp="1"/>
          </p:cNvSpPr>
          <p:nvPr>
            <p:ph idx="1"/>
          </p:nvPr>
        </p:nvSpPr>
        <p:spPr>
          <a:xfrm>
            <a:off x="1" y="1166216"/>
            <a:ext cx="9144000" cy="5310784"/>
          </a:xfrm>
        </p:spPr>
        <p:txBody>
          <a:bodyPr/>
          <a:lstStyle/>
          <a:p>
            <a:r>
              <a:rPr kumimoji="1" lang="ja-JP" altLang="en-US" sz="2800" dirty="0" smtClean="0"/>
              <a:t>従来</a:t>
            </a:r>
            <a:r>
              <a:rPr kumimoji="1" lang="ja-JP" altLang="en-US" sz="2800" dirty="0" smtClean="0"/>
              <a:t>の</a:t>
            </a:r>
            <a:r>
              <a:rPr lang="ja-JP" altLang="en-US" sz="2800" dirty="0" smtClean="0"/>
              <a:t>ライン処理</a:t>
            </a:r>
            <a:endParaRPr kumimoji="1" lang="en-US" altLang="ja-JP" sz="2800" dirty="0" smtClean="0"/>
          </a:p>
          <a:p>
            <a:pPr marL="274320" lvl="1" indent="0" algn="ctr">
              <a:buNone/>
            </a:pPr>
            <a:r>
              <a:rPr lang="ja-JP" altLang="en-US" sz="2800" dirty="0" smtClean="0">
                <a:solidFill>
                  <a:srgbClr val="FF0000"/>
                </a:solidFill>
              </a:rPr>
              <a:t>ラインとバースト信号の中心周波数が一致する</a:t>
            </a:r>
            <a:r>
              <a:rPr lang="ja-JP" altLang="en-US" sz="2800" dirty="0" smtClean="0">
                <a:solidFill>
                  <a:srgbClr val="FF0000"/>
                </a:solidFill>
              </a:rPr>
              <a:t>時</a:t>
            </a:r>
            <a:r>
              <a:rPr lang="ja-JP" altLang="en-US" sz="2800" dirty="0" smtClean="0">
                <a:solidFill>
                  <a:srgbClr val="FF0000"/>
                </a:solidFill>
              </a:rPr>
              <a:t>、</a:t>
            </a:r>
            <a:endParaRPr lang="en-US" altLang="ja-JP" sz="2800" dirty="0" smtClean="0">
              <a:solidFill>
                <a:srgbClr val="FF0000"/>
              </a:solidFill>
            </a:endParaRPr>
          </a:p>
          <a:p>
            <a:pPr lvl="1">
              <a:buFont typeface="Wingdings" charset="2"/>
              <a:buChar char="ü"/>
            </a:pPr>
            <a:r>
              <a:rPr lang="ja-JP" altLang="en-US" sz="2800" dirty="0" smtClean="0"/>
              <a:t>ラインの</a:t>
            </a:r>
            <a:r>
              <a:rPr lang="ja-JP" altLang="en-US" sz="2800" dirty="0" smtClean="0"/>
              <a:t>周波数帯</a:t>
            </a:r>
            <a:r>
              <a:rPr lang="ja-JP" altLang="en-US" sz="2800" dirty="0" smtClean="0"/>
              <a:t>は</a:t>
            </a:r>
            <a:r>
              <a:rPr lang="ja-JP" altLang="en-US" sz="2800" dirty="0" smtClean="0"/>
              <a:t>ノッチフィルター</a:t>
            </a:r>
            <a:r>
              <a:rPr lang="ja-JP" altLang="en-US" sz="2800" dirty="0" smtClean="0"/>
              <a:t>のように抑制</a:t>
            </a:r>
            <a:endParaRPr lang="en-US" altLang="ja-JP" sz="2800" dirty="0" smtClean="0"/>
          </a:p>
          <a:p>
            <a:pPr marL="548640" lvl="2" indent="0">
              <a:buNone/>
            </a:pPr>
            <a:r>
              <a:rPr lang="en-US" altLang="ja-JP" sz="2400" dirty="0" smtClean="0"/>
              <a:t>→</a:t>
            </a:r>
            <a:r>
              <a:rPr lang="ja-JP" altLang="en-US" sz="2400" dirty="0" smtClean="0"/>
              <a:t>バースト性</a:t>
            </a:r>
            <a:r>
              <a:rPr lang="ja-JP" altLang="en-US" sz="2400" dirty="0" smtClean="0"/>
              <a:t>重力波</a:t>
            </a:r>
            <a:r>
              <a:rPr lang="ja-JP" altLang="en-US" sz="2400" dirty="0" smtClean="0"/>
              <a:t>の</a:t>
            </a:r>
            <a:r>
              <a:rPr lang="ja-JP" altLang="en-US" sz="2400" dirty="0" smtClean="0"/>
              <a:t>信号雑音比まで悪くしてしまう</a:t>
            </a:r>
            <a:r>
              <a:rPr lang="ja-JP" altLang="en-US" sz="2400" dirty="0" smtClean="0"/>
              <a:t>恐れ</a:t>
            </a:r>
            <a:endParaRPr lang="en-US" altLang="ja-JP" sz="2800" dirty="0" smtClean="0"/>
          </a:p>
          <a:p>
            <a:pPr lvl="1">
              <a:buFont typeface="Wingdings" charset="2"/>
              <a:buChar char="ü"/>
            </a:pPr>
            <a:r>
              <a:rPr lang="ja-JP" altLang="en-US" sz="2800" dirty="0" smtClean="0"/>
              <a:t>バースト</a:t>
            </a:r>
            <a:r>
              <a:rPr lang="ja-JP" altLang="en-US" sz="2800" dirty="0" smtClean="0"/>
              <a:t>状の波形</a:t>
            </a:r>
            <a:r>
              <a:rPr lang="ja-JP" altLang="en-US" sz="2800" dirty="0" smtClean="0"/>
              <a:t>に対して</a:t>
            </a:r>
            <a:r>
              <a:rPr lang="ja-JP" altLang="en-US" sz="2800" dirty="0" smtClean="0"/>
              <a:t>十分配慮されていなかった</a:t>
            </a:r>
            <a:endParaRPr lang="en-US" altLang="ja-JP" sz="2800" dirty="0" smtClean="0"/>
          </a:p>
          <a:p>
            <a:endParaRPr lang="en-US" altLang="ja-JP" sz="2800" dirty="0" smtClean="0"/>
          </a:p>
          <a:p>
            <a:r>
              <a:rPr lang="ja-JP" altLang="en-US" sz="2800" dirty="0" smtClean="0"/>
              <a:t>今回</a:t>
            </a:r>
            <a:r>
              <a:rPr lang="ja-JP" altLang="en-US" sz="2800" dirty="0"/>
              <a:t>提案する解析手法</a:t>
            </a:r>
            <a:endParaRPr lang="en-US" altLang="ja-JP" sz="2800" dirty="0">
              <a:solidFill>
                <a:srgbClr val="292934"/>
              </a:solidFill>
            </a:endParaRPr>
          </a:p>
          <a:p>
            <a:pPr marL="274320" lvl="1" indent="0">
              <a:buNone/>
            </a:pPr>
            <a:r>
              <a:rPr lang="en-US" altLang="ja-JP" sz="2800" b="1" u="sng" dirty="0">
                <a:solidFill>
                  <a:srgbClr val="0000FF"/>
                </a:solidFill>
              </a:rPr>
              <a:t>MBLT : Median Based Line Tracker</a:t>
            </a:r>
          </a:p>
          <a:p>
            <a:pPr marL="274320" lvl="1" indent="0">
              <a:buNone/>
            </a:pPr>
            <a:r>
              <a:rPr lang="en-US" altLang="ja-JP" sz="2800" dirty="0">
                <a:solidFill>
                  <a:srgbClr val="292934"/>
                </a:solidFill>
              </a:rPr>
              <a:t>t</a:t>
            </a:r>
            <a:r>
              <a:rPr lang="en-US" altLang="ja-JP" sz="2800" dirty="0" smtClean="0">
                <a:solidFill>
                  <a:srgbClr val="292934"/>
                </a:solidFill>
              </a:rPr>
              <a:t>ransient</a:t>
            </a:r>
            <a:r>
              <a:rPr lang="ja-JP" altLang="en-US" sz="2800" dirty="0" smtClean="0">
                <a:solidFill>
                  <a:srgbClr val="292934"/>
                </a:solidFill>
              </a:rPr>
              <a:t>な信号をラインから切り離すことに優れている</a:t>
            </a:r>
            <a:endParaRPr kumimoji="1" lang="en-US" altLang="ja-JP" sz="2800" dirty="0" smtClean="0">
              <a:solidFill>
                <a:srgbClr val="292934"/>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7</a:t>
            </a:fld>
            <a:endParaRPr kumimoji="1" lang="ja-JP" altLang="en-US" sz="3200" dirty="0"/>
          </a:p>
        </p:txBody>
      </p:sp>
      <p:sp>
        <p:nvSpPr>
          <p:cNvPr id="6" name="テキスト ボックス 5"/>
          <p:cNvSpPr txBox="1"/>
          <p:nvPr/>
        </p:nvSpPr>
        <p:spPr>
          <a:xfrm>
            <a:off x="-440597" y="3161742"/>
            <a:ext cx="184666" cy="369332"/>
          </a:xfrm>
          <a:prstGeom prst="rect">
            <a:avLst/>
          </a:prstGeom>
          <a:noFill/>
        </p:spPr>
        <p:txBody>
          <a:bodyPr wrap="none" rtlCol="0">
            <a:spAutoFit/>
          </a:bodyPr>
          <a:lstStyle/>
          <a:p>
            <a:r>
              <a:rPr kumimoji="1" lang="en-US" altLang="ja-JP" dirty="0" smtClean="0"/>
              <a:t>	</a:t>
            </a:r>
            <a:endParaRPr kumimoji="1" lang="ja-JP" altLang="en-US" dirty="0"/>
          </a:p>
        </p:txBody>
      </p:sp>
      <p:sp>
        <p:nvSpPr>
          <p:cNvPr id="7" name="テキスト ボックス 6"/>
          <p:cNvSpPr txBox="1"/>
          <p:nvPr/>
        </p:nvSpPr>
        <p:spPr>
          <a:xfrm>
            <a:off x="5760426" y="4025139"/>
            <a:ext cx="3382227" cy="646331"/>
          </a:xfrm>
          <a:prstGeom prst="rect">
            <a:avLst/>
          </a:prstGeom>
          <a:noFill/>
        </p:spPr>
        <p:txBody>
          <a:bodyPr wrap="square" rtlCol="0">
            <a:spAutoFit/>
          </a:bodyPr>
          <a:lstStyle/>
          <a:p>
            <a:r>
              <a:rPr kumimoji="1" lang="en-US" altLang="ja-JP" dirty="0" err="1" smtClean="0"/>
              <a:t>Soumya</a:t>
            </a:r>
            <a:r>
              <a:rPr kumimoji="1" lang="en-US" altLang="ja-JP" dirty="0" smtClean="0"/>
              <a:t> D </a:t>
            </a:r>
            <a:r>
              <a:rPr kumimoji="1" lang="en-US" altLang="ja-JP" dirty="0" err="1" smtClean="0"/>
              <a:t>Mohanty</a:t>
            </a:r>
            <a:r>
              <a:rPr kumimoji="1" lang="en-US" altLang="ja-JP" dirty="0" smtClean="0"/>
              <a:t>, 2002</a:t>
            </a:r>
          </a:p>
          <a:p>
            <a:r>
              <a:rPr lang="en-US" altLang="ja-JP" dirty="0" err="1"/>
              <a:t>s</a:t>
            </a:r>
            <a:r>
              <a:rPr lang="en-US" altLang="ja-JP" dirty="0" err="1" smtClean="0"/>
              <a:t>tacks.iop.org</a:t>
            </a:r>
            <a:r>
              <a:rPr lang="en-US" altLang="ja-JP" dirty="0" smtClean="0"/>
              <a:t>/CQG/19/1513</a:t>
            </a:r>
            <a:endParaRPr kumimoji="1" lang="ja-JP" altLang="en-US" dirty="0"/>
          </a:p>
        </p:txBody>
      </p:sp>
    </p:spTree>
    <p:extLst>
      <p:ext uri="{BB962C8B-B14F-4D97-AF65-F5344CB8AC3E}">
        <p14:creationId xmlns:p14="http://schemas.microsoft.com/office/powerpoint/2010/main" val="803382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6" y="453529"/>
            <a:ext cx="9014413" cy="6404471"/>
          </a:xfrm>
        </p:spPr>
        <p:txBody>
          <a:bodyPr>
            <a:normAutofit/>
          </a:bodyPr>
          <a:lstStyle/>
          <a:p>
            <a:pPr marL="274320" lvl="1" indent="0">
              <a:buNone/>
            </a:pPr>
            <a:r>
              <a:rPr lang="en-US" altLang="ja-JP" sz="2800" b="1" dirty="0" smtClean="0">
                <a:solidFill>
                  <a:srgbClr val="0000FF"/>
                </a:solidFill>
              </a:rPr>
              <a:t>MBLT</a:t>
            </a:r>
            <a:r>
              <a:rPr lang="ja-JP" altLang="en-US" sz="2800" dirty="0" smtClean="0">
                <a:solidFill>
                  <a:srgbClr val="292934"/>
                </a:solidFill>
              </a:rPr>
              <a:t>のアルゴリズム</a:t>
            </a:r>
            <a:endParaRPr lang="en-US" altLang="ja-JP" sz="2800" b="1" dirty="0" smtClean="0">
              <a:solidFill>
                <a:srgbClr val="0000FF"/>
              </a:solidFill>
            </a:endParaRPr>
          </a:p>
          <a:p>
            <a:pPr marL="274320" lvl="1" indent="0">
              <a:buNone/>
            </a:pPr>
            <a:r>
              <a:rPr lang="ja-JP" altLang="en-US" sz="2800" dirty="0" smtClean="0">
                <a:solidFill>
                  <a:srgbClr val="292934"/>
                </a:solidFill>
              </a:rPr>
              <a:t>時系列上でヘテロダイン＋</a:t>
            </a:r>
            <a:r>
              <a:rPr lang="en-US" altLang="ja-JP" sz="2800" dirty="0" smtClean="0">
                <a:solidFill>
                  <a:srgbClr val="292934"/>
                </a:solidFill>
              </a:rPr>
              <a:t>median</a:t>
            </a:r>
            <a:r>
              <a:rPr lang="ja-JP" altLang="en-US" sz="2800" dirty="0" smtClean="0">
                <a:solidFill>
                  <a:srgbClr val="292934"/>
                </a:solidFill>
              </a:rPr>
              <a:t>を用いるライン除去</a:t>
            </a:r>
            <a:endParaRPr lang="en-US" altLang="ja-JP" sz="2800" dirty="0" smtClean="0">
              <a:solidFill>
                <a:srgbClr val="292934"/>
              </a:solidFill>
            </a:endParaRPr>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endParaRPr kumimoji="1" lang="en-US" altLang="ja-JP" sz="2800" dirty="0" smtClean="0"/>
          </a:p>
          <a:p>
            <a:endParaRPr kumimoji="1" lang="en-US" altLang="ja-JP" sz="2800" dirty="0" smtClean="0"/>
          </a:p>
          <a:p>
            <a:endParaRPr kumimoji="1" lang="en-US" altLang="ja-JP" sz="2800" dirty="0" smtClean="0"/>
          </a:p>
          <a:p>
            <a:pPr marL="0" indent="0">
              <a:buNone/>
            </a:pPr>
            <a:endParaRPr kumimoji="1" lang="en-US" altLang="ja-JP" sz="2800" dirty="0" smtClean="0"/>
          </a:p>
        </p:txBody>
      </p:sp>
      <p:grpSp>
        <p:nvGrpSpPr>
          <p:cNvPr id="21" name="図形グループ 20"/>
          <p:cNvGrpSpPr/>
          <p:nvPr/>
        </p:nvGrpSpPr>
        <p:grpSpPr>
          <a:xfrm>
            <a:off x="0" y="1664519"/>
            <a:ext cx="9253029" cy="4199417"/>
            <a:chOff x="129580" y="1846428"/>
            <a:chExt cx="9280440" cy="4371223"/>
          </a:xfrm>
        </p:grpSpPr>
        <p:grpSp>
          <p:nvGrpSpPr>
            <p:cNvPr id="18" name="図形グループ 17"/>
            <p:cNvGrpSpPr/>
            <p:nvPr/>
          </p:nvGrpSpPr>
          <p:grpSpPr>
            <a:xfrm>
              <a:off x="129580" y="1846428"/>
              <a:ext cx="9280440" cy="1943806"/>
              <a:chOff x="401719" y="1548394"/>
              <a:chExt cx="9280440" cy="1943806"/>
            </a:xfrm>
          </p:grpSpPr>
          <p:grpSp>
            <p:nvGrpSpPr>
              <p:cNvPr id="13" name="図形グループ 12"/>
              <p:cNvGrpSpPr/>
              <p:nvPr/>
            </p:nvGrpSpPr>
            <p:grpSpPr>
              <a:xfrm>
                <a:off x="1503211" y="1567912"/>
                <a:ext cx="6408360" cy="1516082"/>
                <a:chOff x="1555047" y="1684534"/>
                <a:chExt cx="6408360" cy="1516082"/>
              </a:xfrm>
            </p:grpSpPr>
            <p:grpSp>
              <p:nvGrpSpPr>
                <p:cNvPr id="5" name="図形グループ 4"/>
                <p:cNvGrpSpPr/>
                <p:nvPr/>
              </p:nvGrpSpPr>
              <p:grpSpPr>
                <a:xfrm>
                  <a:off x="2164118" y="1684534"/>
                  <a:ext cx="997821" cy="1101427"/>
                  <a:chOff x="1619840" y="1762282"/>
                  <a:chExt cx="997821" cy="1101427"/>
                </a:xfrm>
              </p:grpSpPr>
              <p:sp>
                <p:nvSpPr>
                  <p:cNvPr id="2" name="円/楕円 1"/>
                  <p:cNvSpPr/>
                  <p:nvPr/>
                </p:nvSpPr>
                <p:spPr>
                  <a:xfrm>
                    <a:off x="1684634" y="1930736"/>
                    <a:ext cx="829359" cy="790435"/>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乗算記号 3"/>
                  <p:cNvSpPr/>
                  <p:nvPr/>
                </p:nvSpPr>
                <p:spPr>
                  <a:xfrm>
                    <a:off x="1619840" y="1762282"/>
                    <a:ext cx="997821" cy="1101427"/>
                  </a:xfrm>
                  <a:prstGeom prst="mathMultiply">
                    <a:avLst>
                      <a:gd name="adj1" fmla="val 0"/>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3874650" y="1852988"/>
                  <a:ext cx="1114460" cy="790435"/>
                </a:xfrm>
                <a:prstGeom prst="rect">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dirty="0" smtClean="0">
                      <a:ln w="10160">
                        <a:solidFill>
                          <a:srgbClr val="000000"/>
                        </a:solidFill>
                        <a:prstDash val="solid"/>
                      </a:ln>
                      <a:solidFill>
                        <a:schemeClr val="bg1"/>
                      </a:solidFill>
                      <a:effectLst>
                        <a:outerShdw blurRad="38100" dist="32000" dir="5400000" algn="tl">
                          <a:srgbClr val="000000">
                            <a:alpha val="30000"/>
                          </a:srgbClr>
                        </a:outerShdw>
                      </a:effectLst>
                    </a:rPr>
                    <a:t>LPF</a:t>
                  </a:r>
                  <a:endParaRPr kumimoji="1" lang="ja-JP" altLang="en-US" sz="3600" b="1" dirty="0">
                    <a:ln w="10160">
                      <a:solidFill>
                        <a:srgbClr val="000000"/>
                      </a:solidFill>
                      <a:prstDash val="solid"/>
                    </a:ln>
                    <a:solidFill>
                      <a:schemeClr val="bg1"/>
                    </a:solidFill>
                    <a:effectLst>
                      <a:outerShdw blurRad="41275" dist="20320" dir="1800000" algn="tl" rotWithShape="0">
                        <a:srgbClr val="000000">
                          <a:alpha val="40000"/>
                        </a:srgbClr>
                      </a:outerShdw>
                    </a:effectLst>
                  </a:endParaRPr>
                </a:p>
              </p:txBody>
            </p:sp>
            <p:sp>
              <p:nvSpPr>
                <p:cNvPr id="7" name="右矢印 6"/>
                <p:cNvSpPr/>
                <p:nvPr/>
              </p:nvSpPr>
              <p:spPr>
                <a:xfrm>
                  <a:off x="3187858" y="2176937"/>
                  <a:ext cx="583131"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555047" y="2160883"/>
                  <a:ext cx="609071" cy="184508"/>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上矢印 8"/>
                <p:cNvSpPr/>
                <p:nvPr/>
              </p:nvSpPr>
              <p:spPr>
                <a:xfrm>
                  <a:off x="2552869" y="2734129"/>
                  <a:ext cx="181422" cy="466487"/>
                </a:xfrm>
                <a:prstGeom prst="up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92780" y="2176937"/>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779591" y="1995526"/>
                  <a:ext cx="1503212" cy="492402"/>
                </a:xfrm>
                <a:prstGeom prst="ellipse">
                  <a:avLst/>
                </a:prstGeom>
                <a:solidFill>
                  <a:srgbClr val="275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t>median</a:t>
                  </a:r>
                  <a:endParaRPr kumimoji="1" lang="ja-JP" altLang="en-US" sz="2000" dirty="0"/>
                </a:p>
              </p:txBody>
            </p:sp>
            <p:sp>
              <p:nvSpPr>
                <p:cNvPr id="12" name="右矢印 11"/>
                <p:cNvSpPr/>
                <p:nvPr/>
              </p:nvSpPr>
              <p:spPr>
                <a:xfrm>
                  <a:off x="7383369" y="2160883"/>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401719" y="1853771"/>
                <a:ext cx="1593923" cy="646331"/>
              </a:xfrm>
              <a:prstGeom prst="rect">
                <a:avLst/>
              </a:prstGeom>
              <a:noFill/>
            </p:spPr>
            <p:txBody>
              <a:bodyPr wrap="square" rtlCol="0">
                <a:spAutoFit/>
              </a:bodyPr>
              <a:lstStyle/>
              <a:p>
                <a:r>
                  <a:rPr lang="ja-JP" altLang="en-US" dirty="0" smtClean="0"/>
                  <a:t>測定信号</a:t>
                </a:r>
                <a:endParaRPr lang="en-US" altLang="ja-JP" dirty="0" smtClean="0"/>
              </a:p>
              <a:p>
                <a:r>
                  <a:rPr lang="ja-JP" altLang="en-US" dirty="0" smtClean="0"/>
                  <a:t>＋雑音</a:t>
                </a:r>
                <a:endParaRPr kumimoji="1" lang="ja-JP" altLang="en-US" dirty="0"/>
              </a:p>
            </p:txBody>
          </p:sp>
          <p:sp>
            <p:nvSpPr>
              <p:cNvPr id="15" name="テキスト ボックス 14"/>
              <p:cNvSpPr txBox="1"/>
              <p:nvPr/>
            </p:nvSpPr>
            <p:spPr>
              <a:xfrm>
                <a:off x="2060442" y="3122868"/>
                <a:ext cx="1542089" cy="369332"/>
              </a:xfrm>
              <a:prstGeom prst="rect">
                <a:avLst/>
              </a:prstGeom>
              <a:noFill/>
            </p:spPr>
            <p:txBody>
              <a:bodyPr wrap="square" rtlCol="0">
                <a:spAutoFit/>
              </a:bodyPr>
              <a:lstStyle/>
              <a:p>
                <a:r>
                  <a:rPr lang="ja-JP" altLang="en-US" dirty="0" smtClean="0"/>
                  <a:t>参照信号</a:t>
                </a:r>
                <a:endParaRPr kumimoji="1" lang="ja-JP" altLang="en-US" dirty="0"/>
              </a:p>
            </p:txBody>
          </p:sp>
          <p:sp>
            <p:nvSpPr>
              <p:cNvPr id="17" name="テキスト ボックス 16"/>
              <p:cNvSpPr txBox="1"/>
              <p:nvPr/>
            </p:nvSpPr>
            <p:spPr>
              <a:xfrm>
                <a:off x="7931006" y="1548394"/>
                <a:ext cx="1751153" cy="1200329"/>
              </a:xfrm>
              <a:prstGeom prst="rect">
                <a:avLst/>
              </a:prstGeom>
              <a:noFill/>
            </p:spPr>
            <p:txBody>
              <a:bodyPr wrap="square" rtlCol="0">
                <a:spAutoFit/>
              </a:bodyPr>
              <a:lstStyle/>
              <a:p>
                <a:r>
                  <a:rPr lang="ja-JP" altLang="en-US" dirty="0" smtClean="0">
                    <a:solidFill>
                      <a:srgbClr val="FF0000"/>
                    </a:solidFill>
                  </a:rPr>
                  <a:t>再構築された</a:t>
                </a:r>
                <a:endParaRPr lang="en-US" altLang="ja-JP" dirty="0" smtClean="0">
                  <a:solidFill>
                    <a:srgbClr val="FF0000"/>
                  </a:solidFill>
                </a:endParaRPr>
              </a:p>
              <a:p>
                <a:r>
                  <a:rPr kumimoji="1" lang="ja-JP" altLang="en-US" dirty="0" smtClean="0">
                    <a:solidFill>
                      <a:srgbClr val="FF0000"/>
                    </a:solidFill>
                  </a:rPr>
                  <a:t>ライン雑音を</a:t>
                </a:r>
                <a:endParaRPr kumimoji="1" lang="en-US" altLang="ja-JP" dirty="0" smtClean="0">
                  <a:solidFill>
                    <a:srgbClr val="FF0000"/>
                  </a:solidFill>
                </a:endParaRPr>
              </a:p>
              <a:p>
                <a:r>
                  <a:rPr lang="ja-JP" altLang="en-US" dirty="0" smtClean="0">
                    <a:solidFill>
                      <a:srgbClr val="FF0000"/>
                    </a:solidFill>
                  </a:rPr>
                  <a:t>元の時系列</a:t>
                </a:r>
                <a:r>
                  <a:rPr lang="ja-JP" altLang="en-US" dirty="0" smtClean="0">
                    <a:solidFill>
                      <a:srgbClr val="FF0000"/>
                    </a:solidFill>
                  </a:rPr>
                  <a:t>から</a:t>
                </a:r>
                <a:r>
                  <a:rPr lang="ja-JP" altLang="en-US" dirty="0" smtClean="0">
                    <a:solidFill>
                      <a:srgbClr val="FF0000"/>
                    </a:solidFill>
                  </a:rPr>
                  <a:t>差し引く</a:t>
                </a:r>
                <a:endParaRPr kumimoji="1" lang="ja-JP" altLang="en-US" dirty="0">
                  <a:solidFill>
                    <a:srgbClr val="FF0000"/>
                  </a:solidFill>
                </a:endParaRPr>
              </a:p>
            </p:txBody>
          </p:sp>
        </p:grpSp>
        <p:sp>
          <p:nvSpPr>
            <p:cNvPr id="19" name="テキスト ボックス 18"/>
            <p:cNvSpPr txBox="1"/>
            <p:nvPr/>
          </p:nvSpPr>
          <p:spPr>
            <a:xfrm>
              <a:off x="441510" y="4327478"/>
              <a:ext cx="8617087" cy="1890173"/>
            </a:xfrm>
            <a:prstGeom prst="rect">
              <a:avLst/>
            </a:prstGeom>
            <a:noFill/>
            <a:ln>
              <a:solidFill>
                <a:srgbClr val="FF0000"/>
              </a:solidFill>
            </a:ln>
          </p:spPr>
          <p:txBody>
            <a:bodyPr wrap="square" rtlCol="0">
              <a:spAutoFit/>
            </a:bodyPr>
            <a:lstStyle/>
            <a:p>
              <a:pPr marL="457200" indent="-457200">
                <a:buFont typeface="+mj-lt"/>
                <a:buAutoNum type="arabicPeriod"/>
              </a:pPr>
              <a:r>
                <a:rPr lang="ja-JP" altLang="en-US" sz="2800" dirty="0" smtClean="0"/>
                <a:t>バースト波形とラインを切り離し、</a:t>
              </a:r>
              <a:r>
                <a:rPr kumimoji="1" lang="ja-JP" altLang="en-US" sz="2800" dirty="0" smtClean="0"/>
                <a:t>うなり</a:t>
              </a:r>
              <a:r>
                <a:rPr kumimoji="1" lang="ja-JP" altLang="en-US" sz="2800" dirty="0" smtClean="0"/>
                <a:t>成分の</a:t>
              </a:r>
              <a:r>
                <a:rPr kumimoji="1" lang="ja-JP" altLang="en-US" sz="2800" dirty="0" smtClean="0"/>
                <a:t>振幅</a:t>
              </a:r>
              <a:r>
                <a:rPr kumimoji="1" lang="ja-JP" altLang="en-US" sz="2800" dirty="0" smtClean="0"/>
                <a:t>・位相情報</a:t>
              </a:r>
              <a:r>
                <a:rPr lang="ja-JP" altLang="en-US" sz="2800" dirty="0" smtClean="0"/>
                <a:t>の</a:t>
              </a:r>
              <a:r>
                <a:rPr kumimoji="1" lang="en-US" altLang="ja-JP" sz="2800" dirty="0" smtClean="0"/>
                <a:t>median</a:t>
              </a:r>
              <a:r>
                <a:rPr kumimoji="1" lang="ja-JP" altLang="en-US" sz="2800" dirty="0" smtClean="0"/>
                <a:t>を</a:t>
              </a:r>
              <a:r>
                <a:rPr lang="ja-JP" altLang="en-US" sz="2800" dirty="0" smtClean="0"/>
                <a:t>とる</a:t>
              </a:r>
              <a:endParaRPr kumimoji="1" lang="en-US" altLang="ja-JP" sz="2800" dirty="0" smtClean="0"/>
            </a:p>
            <a:p>
              <a:pPr marL="457200" indent="-457200">
                <a:buFont typeface="+mj-lt"/>
                <a:buAutoNum type="arabicPeriod"/>
              </a:pPr>
              <a:r>
                <a:rPr lang="ja-JP" altLang="en-US" sz="2800" dirty="0" smtClean="0"/>
                <a:t>各周波数の</a:t>
              </a:r>
              <a:r>
                <a:rPr lang="en-US" altLang="ja-JP" sz="2800" dirty="0" smtClean="0"/>
                <a:t>median</a:t>
              </a:r>
              <a:r>
                <a:rPr lang="ja-JP" altLang="en-US" sz="2800" dirty="0" smtClean="0"/>
                <a:t>からラインを再構成</a:t>
              </a:r>
              <a:endParaRPr kumimoji="1" lang="en-US" altLang="ja-JP" sz="2800" dirty="0" smtClean="0"/>
            </a:p>
            <a:p>
              <a:pPr marL="457200" indent="-457200">
                <a:buFont typeface="+mj-lt"/>
                <a:buAutoNum type="arabicPeriod"/>
              </a:pPr>
              <a:r>
                <a:rPr kumimoji="1" lang="ja-JP" altLang="en-US" sz="2800" dirty="0" smtClean="0"/>
                <a:t>元の時系列信号</a:t>
              </a:r>
              <a:r>
                <a:rPr kumimoji="1" lang="ja-JP" altLang="en-US" sz="2800" dirty="0" smtClean="0"/>
                <a:t>から</a:t>
              </a:r>
              <a:r>
                <a:rPr lang="ja-JP" altLang="en-US" sz="2800" dirty="0" smtClean="0"/>
                <a:t>再構成したライン情報</a:t>
              </a:r>
              <a:r>
                <a:rPr kumimoji="1" lang="ja-JP" altLang="en-US" sz="2800" dirty="0" smtClean="0"/>
                <a:t>を差し引</a:t>
              </a:r>
              <a:r>
                <a:rPr kumimoji="1" lang="ja-JP" altLang="en-US" sz="2800" dirty="0" smtClean="0"/>
                <a:t>く</a:t>
              </a:r>
              <a:endParaRPr kumimoji="1" lang="ja-JP" altLang="en-US" sz="2800" u="sng" dirty="0"/>
            </a:p>
          </p:txBody>
        </p:sp>
      </p:grpSp>
      <p:sp>
        <p:nvSpPr>
          <p:cNvPr id="16" name="スライド番号プレースホルダー 15"/>
          <p:cNvSpPr>
            <a:spLocks noGrp="1"/>
          </p:cNvSpPr>
          <p:nvPr>
            <p:ph type="sldNum" sz="quarter" idx="12"/>
          </p:nvPr>
        </p:nvSpPr>
        <p:spPr/>
        <p:txBody>
          <a:bodyPr/>
          <a:lstStyle/>
          <a:p>
            <a:fld id="{7C0C097A-C1D5-534C-9548-92DAEB5CBB9E}" type="slidenum">
              <a:rPr kumimoji="1" lang="ja-JP" altLang="en-US" sz="3200" smtClean="0"/>
              <a:t>8</a:t>
            </a:fld>
            <a:endParaRPr kumimoji="1" lang="ja-JP" altLang="en-US" sz="3200" dirty="0"/>
          </a:p>
        </p:txBody>
      </p:sp>
    </p:spTree>
    <p:extLst>
      <p:ext uri="{BB962C8B-B14F-4D97-AF65-F5344CB8AC3E}">
        <p14:creationId xmlns:p14="http://schemas.microsoft.com/office/powerpoint/2010/main" val="16923879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64520"/>
            <a:ext cx="8229600" cy="5712480"/>
          </a:xfrm>
        </p:spPr>
        <p:txBody>
          <a:bodyPr/>
          <a:lstStyle/>
          <a:p>
            <a:r>
              <a:rPr lang="en-US" altLang="ja-JP" dirty="0" smtClean="0"/>
              <a:t>m</a:t>
            </a:r>
            <a:r>
              <a:rPr kumimoji="1" lang="en-US" altLang="ja-JP" dirty="0" smtClean="0"/>
              <a:t>ean</a:t>
            </a:r>
            <a:r>
              <a:rPr lang="ja-JP" altLang="en-US" dirty="0" smtClean="0"/>
              <a:t>と</a:t>
            </a:r>
            <a:r>
              <a:rPr kumimoji="1" lang="en-US" altLang="ja-JP" dirty="0" smtClean="0"/>
              <a:t>median</a:t>
            </a:r>
            <a:r>
              <a:rPr kumimoji="1" lang="ja-JP" altLang="en-US" dirty="0" smtClean="0"/>
              <a:t>の比較</a:t>
            </a:r>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600" smtClean="0"/>
              <a:t>9</a:t>
            </a:fld>
            <a:endParaRPr kumimoji="1" lang="ja-JP" altLang="en-US" sz="3600" dirty="0"/>
          </a:p>
        </p:txBody>
      </p:sp>
    </p:spTree>
    <p:extLst>
      <p:ext uri="{BB962C8B-B14F-4D97-AF65-F5344CB8AC3E}">
        <p14:creationId xmlns:p14="http://schemas.microsoft.com/office/powerpoint/2010/main" val="17335336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16458</TotalTime>
  <Words>1116</Words>
  <Application>Microsoft Macintosh PowerPoint</Application>
  <PresentationFormat>画面に合わせる (4:3)</PresentationFormat>
  <Paragraphs>187</Paragraphs>
  <Slides>26</Slides>
  <Notes>1</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クラリティ</vt:lpstr>
      <vt:lpstr>重力波望遠鏡における 狭帯域雑音の 高効率除去法の提案</vt:lpstr>
      <vt:lpstr>地上の重力波望遠鏡</vt:lpstr>
      <vt:lpstr>LCGTが捉えようとしている重力波の波源</vt:lpstr>
      <vt:lpstr>PowerPoint プレゼンテーション</vt:lpstr>
      <vt:lpstr>地上の重力波望遠鏡が持つ雑音</vt:lpstr>
      <vt:lpstr>ラインによって起こる問題</vt:lpstr>
      <vt:lpstr>ライン処理</vt:lpstr>
      <vt:lpstr>PowerPoint プレゼンテーション</vt:lpstr>
      <vt:lpstr>PowerPoint プレゼンテーション</vt:lpstr>
      <vt:lpstr>検証に用いたデータ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vt:lpstr>
      <vt:lpstr>PowerPoint プレゼンテーション</vt:lpstr>
      <vt:lpstr>PowerPoint プレゼンテーション</vt:lpstr>
      <vt:lpstr>Abstract</vt:lpstr>
      <vt:lpstr>PowerPoint プレゼンテーション</vt:lpstr>
      <vt:lpstr>PowerPoint プレゼンテーション</vt:lpstr>
      <vt:lpstr>Contents</vt:lpstr>
      <vt:lpstr>Introduction</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重力波望遠鏡における 狭帯域雑音の 高効率除去法の提案</dc:title>
  <dc:creator>橋詰 克也</dc:creator>
  <cp:lastModifiedBy>橋詰 克也</cp:lastModifiedBy>
  <cp:revision>383</cp:revision>
  <dcterms:created xsi:type="dcterms:W3CDTF">2011-08-19T04:53:40Z</dcterms:created>
  <dcterms:modified xsi:type="dcterms:W3CDTF">2011-09-18T13:54:02Z</dcterms:modified>
</cp:coreProperties>
</file>