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sldIdLst>
    <p:sldId id="256" r:id="rId2"/>
    <p:sldId id="257" r:id="rId3"/>
    <p:sldId id="259" r:id="rId4"/>
    <p:sldId id="278" r:id="rId5"/>
    <p:sldId id="258" r:id="rId6"/>
    <p:sldId id="271" r:id="rId7"/>
    <p:sldId id="263" r:id="rId8"/>
    <p:sldId id="260" r:id="rId9"/>
    <p:sldId id="261" r:id="rId10"/>
    <p:sldId id="264" r:id="rId11"/>
    <p:sldId id="265" r:id="rId12"/>
    <p:sldId id="279" r:id="rId13"/>
    <p:sldId id="280" r:id="rId14"/>
    <p:sldId id="273" r:id="rId15"/>
    <p:sldId id="267" r:id="rId16"/>
    <p:sldId id="281" r:id="rId17"/>
    <p:sldId id="266" r:id="rId18"/>
    <p:sldId id="269" r:id="rId19"/>
    <p:sldId id="277" r:id="rId20"/>
    <p:sldId id="276" r:id="rId21"/>
    <p:sldId id="274"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FF"/>
    <a:srgbClr val="FF0CC0"/>
    <a:srgbClr val="FF5798"/>
    <a:srgbClr val="17C911"/>
    <a:srgbClr val="5DE516"/>
    <a:srgbClr val="27D950"/>
    <a:srgbClr val="2C64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1" autoAdjust="0"/>
    <p:restoredTop sz="94237" autoAdjust="0"/>
  </p:normalViewPr>
  <p:slideViewPr>
    <p:cSldViewPr snapToGrid="0" snapToObjects="1">
      <p:cViewPr varScale="1">
        <p:scale>
          <a:sx n="98" d="100"/>
          <a:sy n="98" d="100"/>
        </p:scale>
        <p:origin x="-10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32E8AD-74B2-ED49-B4A5-E7C5880C9784}" type="datetimeFigureOut">
              <a:rPr kumimoji="1" lang="ja-JP" altLang="en-US" smtClean="0"/>
              <a:t>11/09/14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B32E8AD-74B2-ED49-B4A5-E7C5880C9784}" type="datetimeFigureOut">
              <a:rPr kumimoji="1" lang="ja-JP" altLang="en-US" smtClean="0"/>
              <a:t>11/09/14</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0C097A-C1D5-534C-9548-92DAEB5CBB9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8055"/>
            <a:ext cx="7772400" cy="2861134"/>
          </a:xfrm>
        </p:spPr>
        <p:txBody>
          <a:bodyPr>
            <a:normAutofit/>
          </a:bodyPr>
          <a:lstStyle/>
          <a:p>
            <a:pPr algn="ctr"/>
            <a:r>
              <a:rPr kumimoji="1" lang="ja-JP" altLang="en-US" sz="6000" dirty="0" smtClean="0"/>
              <a:t>重力波望遠鏡における</a:t>
            </a:r>
            <a:r>
              <a:rPr kumimoji="1" lang="en-US" altLang="ja-JP" sz="6000" dirty="0" smtClean="0"/>
              <a:t/>
            </a:r>
            <a:br>
              <a:rPr kumimoji="1" lang="en-US" altLang="ja-JP" sz="6000" dirty="0" smtClean="0"/>
            </a:br>
            <a:r>
              <a:rPr kumimoji="1" lang="ja-JP" altLang="en-US" sz="6000" dirty="0" smtClean="0"/>
              <a:t>狭帯域雑音の</a:t>
            </a:r>
            <a:r>
              <a:rPr kumimoji="1" lang="en-US" altLang="ja-JP" sz="6000" dirty="0" smtClean="0"/>
              <a:t/>
            </a:r>
            <a:br>
              <a:rPr kumimoji="1" lang="en-US" altLang="ja-JP" sz="6000" dirty="0" smtClean="0"/>
            </a:br>
            <a:r>
              <a:rPr lang="ja-JP" altLang="en-US" sz="6000" dirty="0" smtClean="0"/>
              <a:t>高効率</a:t>
            </a:r>
            <a:r>
              <a:rPr lang="ja-JP" altLang="en-US" sz="6000" dirty="0" smtClean="0"/>
              <a:t>除去法の提案</a:t>
            </a:r>
            <a:endParaRPr kumimoji="1" lang="ja-JP" altLang="en-US" sz="6000" dirty="0"/>
          </a:p>
        </p:txBody>
      </p:sp>
      <p:sp>
        <p:nvSpPr>
          <p:cNvPr id="3" name="サブタイトル 2"/>
          <p:cNvSpPr>
            <a:spLocks noGrp="1"/>
          </p:cNvSpPr>
          <p:nvPr>
            <p:ph type="subTitle" idx="1"/>
          </p:nvPr>
        </p:nvSpPr>
        <p:spPr>
          <a:xfrm>
            <a:off x="685800" y="4011812"/>
            <a:ext cx="7772400" cy="2324553"/>
          </a:xfrm>
        </p:spPr>
        <p:txBody>
          <a:bodyPr>
            <a:noAutofit/>
          </a:bodyPr>
          <a:lstStyle/>
          <a:p>
            <a:pPr algn="ctr"/>
            <a:r>
              <a:rPr lang="ja-JP" altLang="en-US" sz="2800" dirty="0" smtClean="0">
                <a:solidFill>
                  <a:schemeClr val="tx1"/>
                </a:solidFill>
              </a:rPr>
              <a:t>総合研究大学院大学</a:t>
            </a:r>
            <a:r>
              <a:rPr lang="en-US" altLang="ja-JP" sz="2800" dirty="0">
                <a:solidFill>
                  <a:schemeClr val="tx1"/>
                </a:solidFill>
              </a:rPr>
              <a:t> </a:t>
            </a:r>
            <a:r>
              <a:rPr kumimoji="1" lang="ja-JP" altLang="en-US" sz="2800" dirty="0" smtClean="0">
                <a:solidFill>
                  <a:schemeClr val="tx1"/>
                </a:solidFill>
              </a:rPr>
              <a:t>天文科学専攻</a:t>
            </a:r>
            <a:endParaRPr kumimoji="1" lang="en-US" altLang="ja-JP" sz="2800" dirty="0" smtClean="0">
              <a:solidFill>
                <a:schemeClr val="tx1"/>
              </a:solidFill>
            </a:endParaRPr>
          </a:p>
          <a:p>
            <a:pPr algn="ctr"/>
            <a:r>
              <a:rPr kumimoji="1" lang="en-US" altLang="ja-JP" sz="2800" dirty="0" smtClean="0">
                <a:solidFill>
                  <a:schemeClr val="tx1"/>
                </a:solidFill>
              </a:rPr>
              <a:t>M1</a:t>
            </a:r>
            <a:r>
              <a:rPr lang="en-US" altLang="ja-JP" sz="2800" dirty="0">
                <a:solidFill>
                  <a:schemeClr val="tx1"/>
                </a:solidFill>
              </a:rPr>
              <a:t> </a:t>
            </a:r>
            <a:r>
              <a:rPr lang="ja-JP" altLang="en-US" sz="2800" dirty="0" smtClean="0">
                <a:solidFill>
                  <a:schemeClr val="tx1"/>
                </a:solidFill>
              </a:rPr>
              <a:t>橋詰克也</a:t>
            </a:r>
            <a:endParaRPr lang="en-US" altLang="ja-JP" sz="2800" dirty="0">
              <a:solidFill>
                <a:schemeClr val="tx1"/>
              </a:solidFill>
            </a:endParaRPr>
          </a:p>
          <a:p>
            <a:pPr lvl="2"/>
            <a:r>
              <a:rPr lang="en-US" altLang="en-US" sz="2200" dirty="0" smtClean="0">
                <a:solidFill>
                  <a:schemeClr val="tx1"/>
                </a:solidFill>
              </a:rPr>
              <a:t>端山</a:t>
            </a:r>
            <a:r>
              <a:rPr lang="ja-JP" altLang="en-US" sz="2200" dirty="0" smtClean="0">
                <a:solidFill>
                  <a:schemeClr val="tx1"/>
                </a:solidFill>
              </a:rPr>
              <a:t>和大（</a:t>
            </a:r>
            <a:r>
              <a:rPr lang="en-US" altLang="ja-JP" sz="2200" dirty="0" smtClean="0">
                <a:solidFill>
                  <a:schemeClr val="tx1"/>
                </a:solidFill>
              </a:rPr>
              <a:t>NAOJ</a:t>
            </a:r>
            <a:r>
              <a:rPr lang="ja-JP" altLang="en-US" sz="2200" dirty="0" smtClean="0">
                <a:solidFill>
                  <a:schemeClr val="tx1"/>
                </a:solidFill>
              </a:rPr>
              <a:t>）、阿久津智忠（</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2"/>
            <a:r>
              <a:rPr lang="en-US" altLang="ja-JP" sz="2200" dirty="0" err="1" smtClean="0">
                <a:solidFill>
                  <a:schemeClr val="tx1"/>
                </a:solidFill>
              </a:rPr>
              <a:t>Soumya</a:t>
            </a:r>
            <a:r>
              <a:rPr lang="en-US" altLang="ja-JP" sz="2200" dirty="0" smtClean="0">
                <a:solidFill>
                  <a:schemeClr val="tx1"/>
                </a:solidFill>
              </a:rPr>
              <a:t> D </a:t>
            </a:r>
            <a:r>
              <a:rPr lang="en-US" altLang="ja-JP" sz="2200" dirty="0" err="1" smtClean="0">
                <a:solidFill>
                  <a:schemeClr val="tx1"/>
                </a:solidFill>
              </a:rPr>
              <a:t>Mohanty</a:t>
            </a:r>
            <a:r>
              <a:rPr lang="ja-JP" altLang="en-US" sz="2200" dirty="0" smtClean="0">
                <a:solidFill>
                  <a:schemeClr val="tx1"/>
                </a:solidFill>
              </a:rPr>
              <a:t>（</a:t>
            </a:r>
            <a:r>
              <a:rPr lang="en-US" altLang="ja-JP" sz="2200" dirty="0" smtClean="0">
                <a:solidFill>
                  <a:schemeClr val="tx1"/>
                </a:solidFill>
              </a:rPr>
              <a:t>Texas</a:t>
            </a:r>
            <a:r>
              <a:rPr lang="ja-JP" altLang="en-US" sz="2200" dirty="0" smtClean="0">
                <a:solidFill>
                  <a:schemeClr val="tx1"/>
                </a:solidFill>
              </a:rPr>
              <a:t>大学）、藤本眞克（</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1"/>
            <a:endParaRPr lang="en-US" altLang="ja-JP" sz="2400" dirty="0" smtClean="0">
              <a:solidFill>
                <a:schemeClr val="tx1"/>
              </a:solidFill>
            </a:endParaRPr>
          </a:p>
        </p:txBody>
      </p:sp>
    </p:spTree>
    <p:extLst>
      <p:ext uri="{BB962C8B-B14F-4D97-AF65-F5344CB8AC3E}">
        <p14:creationId xmlns:p14="http://schemas.microsoft.com/office/powerpoint/2010/main" val="543491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6" y="453529"/>
            <a:ext cx="9014413" cy="6023471"/>
          </a:xfrm>
        </p:spPr>
        <p:txBody>
          <a:bodyPr/>
          <a:lstStyle/>
          <a:p>
            <a:r>
              <a:rPr kumimoji="1" lang="ja-JP" altLang="en-US" sz="2800" dirty="0" smtClean="0"/>
              <a:t>今回提案する解析手法</a:t>
            </a:r>
            <a:endParaRPr lang="en-US" altLang="ja-JP" sz="2800" dirty="0" smtClean="0">
              <a:solidFill>
                <a:srgbClr val="292934"/>
              </a:solidFill>
            </a:endParaRPr>
          </a:p>
          <a:p>
            <a:pPr marL="274320" lvl="1" indent="0">
              <a:buNone/>
            </a:pPr>
            <a:r>
              <a:rPr lang="ja-JP" altLang="en-US" sz="2800" u="sng" dirty="0" smtClean="0">
                <a:solidFill>
                  <a:srgbClr val="292934"/>
                </a:solidFill>
              </a:rPr>
              <a:t>時系列上で</a:t>
            </a:r>
            <a:r>
              <a:rPr lang="ja-JP" altLang="en-US" sz="2800" u="sng" dirty="0" smtClean="0">
                <a:solidFill>
                  <a:srgbClr val="292934"/>
                </a:solidFill>
              </a:rPr>
              <a:t>ヘテロダイン</a:t>
            </a:r>
            <a:r>
              <a:rPr lang="ja-JP" altLang="en-US" sz="2800" u="sng" dirty="0" smtClean="0">
                <a:solidFill>
                  <a:srgbClr val="292934"/>
                </a:solidFill>
              </a:rPr>
              <a:t>＋</a:t>
            </a:r>
            <a:r>
              <a:rPr lang="en-US" altLang="ja-JP" sz="2800" u="sng" dirty="0" smtClean="0">
                <a:solidFill>
                  <a:srgbClr val="292934"/>
                </a:solidFill>
              </a:rPr>
              <a:t>median</a:t>
            </a:r>
            <a:r>
              <a:rPr lang="ja-JP" altLang="en-US" sz="2800" u="sng" dirty="0" smtClean="0">
                <a:solidFill>
                  <a:srgbClr val="292934"/>
                </a:solidFill>
              </a:rPr>
              <a:t>を用いる</a:t>
            </a:r>
            <a:r>
              <a:rPr lang="ja-JP" altLang="en-US" sz="2800" u="sng" dirty="0" smtClean="0">
                <a:solidFill>
                  <a:srgbClr val="292934"/>
                </a:solidFill>
              </a:rPr>
              <a:t>ライン</a:t>
            </a:r>
            <a:r>
              <a:rPr lang="ja-JP" altLang="en-US" sz="2800" u="sng" dirty="0" smtClean="0">
                <a:solidFill>
                  <a:srgbClr val="292934"/>
                </a:solidFill>
              </a:rPr>
              <a:t>除去</a:t>
            </a:r>
            <a:endParaRPr lang="en-US" altLang="ja-JP" sz="2800" u="sng" dirty="0" smtClean="0">
              <a:solidFill>
                <a:srgbClr val="292934"/>
              </a:solidFill>
            </a:endParaRP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endParaRPr kumimoji="1" lang="en-US" altLang="ja-JP" sz="2800" dirty="0" smtClean="0"/>
          </a:p>
          <a:p>
            <a:endParaRPr kumimoji="1" lang="en-US" altLang="ja-JP" sz="2800" dirty="0" smtClean="0"/>
          </a:p>
          <a:p>
            <a:r>
              <a:rPr kumimoji="1" lang="ja-JP" altLang="en-US" sz="2800" dirty="0" smtClean="0"/>
              <a:t>従来の手法より優れた点</a:t>
            </a:r>
            <a:endParaRPr kumimoji="1" lang="en-US" altLang="ja-JP" dirty="0" smtClean="0"/>
          </a:p>
          <a:p>
            <a:pPr lvl="1">
              <a:buFont typeface="Wingdings" charset="2"/>
              <a:buChar char="ü"/>
            </a:pPr>
            <a:r>
              <a:rPr lang="ja-JP" altLang="en-US" sz="2800" dirty="0" smtClean="0"/>
              <a:t>ラインのモデルは必要ない</a:t>
            </a:r>
            <a:endParaRPr lang="en-US" altLang="ja-JP" sz="2800" dirty="0" smtClean="0"/>
          </a:p>
          <a:p>
            <a:pPr lvl="1">
              <a:buFont typeface="Wingdings" charset="2"/>
              <a:buChar char="ü"/>
            </a:pPr>
            <a:r>
              <a:rPr lang="ja-JP" altLang="en-US" sz="2800" dirty="0" smtClean="0"/>
              <a:t>バースト性信号に</a:t>
            </a:r>
            <a:r>
              <a:rPr lang="ja-JP" altLang="en-US" sz="2800" dirty="0" smtClean="0"/>
              <a:t>対して</a:t>
            </a:r>
            <a:r>
              <a:rPr lang="ja-JP" altLang="en-US" sz="2800" dirty="0" smtClean="0"/>
              <a:t>ライン</a:t>
            </a:r>
            <a:r>
              <a:rPr lang="ja-JP" altLang="en-US" sz="2800" dirty="0" smtClean="0"/>
              <a:t>除去</a:t>
            </a:r>
            <a:r>
              <a:rPr lang="ja-JP" altLang="en-US" sz="2800" dirty="0" smtClean="0"/>
              <a:t>の影響を</a:t>
            </a:r>
            <a:r>
              <a:rPr lang="ja-JP" altLang="en-US" sz="2800" dirty="0" smtClean="0"/>
              <a:t>抑えられる</a:t>
            </a:r>
            <a:endParaRPr lang="en-US" altLang="ja-JP" sz="2800" dirty="0" smtClean="0"/>
          </a:p>
          <a:p>
            <a:pPr marL="548640" lvl="2" indent="0">
              <a:buNone/>
            </a:pPr>
            <a:r>
              <a:rPr lang="en-US" altLang="ja-JP" sz="2600" dirty="0" smtClean="0"/>
              <a:t>→</a:t>
            </a:r>
            <a:r>
              <a:rPr kumimoji="1" lang="en-US" altLang="ja-JP" sz="2600" dirty="0" smtClean="0"/>
              <a:t>median</a:t>
            </a:r>
            <a:r>
              <a:rPr kumimoji="1" lang="ja-JP" altLang="en-US" sz="2600" dirty="0" smtClean="0"/>
              <a:t>ならばサンプル内の非定常信号に影響されにくい</a:t>
            </a:r>
            <a:endParaRPr kumimoji="1" lang="en-US" altLang="ja-JP" sz="2600" dirty="0" smtClean="0"/>
          </a:p>
        </p:txBody>
      </p:sp>
      <p:grpSp>
        <p:nvGrpSpPr>
          <p:cNvPr id="21" name="図形グループ 20"/>
          <p:cNvGrpSpPr/>
          <p:nvPr/>
        </p:nvGrpSpPr>
        <p:grpSpPr>
          <a:xfrm>
            <a:off x="38874" y="1431824"/>
            <a:ext cx="9019283" cy="2715606"/>
            <a:chOff x="129580" y="1665068"/>
            <a:chExt cx="9046002" cy="2715606"/>
          </a:xfrm>
        </p:grpSpPr>
        <p:grpSp>
          <p:nvGrpSpPr>
            <p:cNvPr id="18" name="図形グループ 17"/>
            <p:cNvGrpSpPr/>
            <p:nvPr/>
          </p:nvGrpSpPr>
          <p:grpSpPr>
            <a:xfrm>
              <a:off x="129580" y="1865946"/>
              <a:ext cx="8864037" cy="1924288"/>
              <a:chOff x="401719" y="1567912"/>
              <a:chExt cx="8864037" cy="1924288"/>
            </a:xfrm>
          </p:grpSpPr>
          <p:grpSp>
            <p:nvGrpSpPr>
              <p:cNvPr id="13" name="図形グループ 12"/>
              <p:cNvGrpSpPr/>
              <p:nvPr/>
            </p:nvGrpSpPr>
            <p:grpSpPr>
              <a:xfrm>
                <a:off x="1503211" y="1567912"/>
                <a:ext cx="6408360" cy="1516082"/>
                <a:chOff x="1555047" y="1684534"/>
                <a:chExt cx="6408360" cy="1516082"/>
              </a:xfrm>
            </p:grpSpPr>
            <p:grpSp>
              <p:nvGrpSpPr>
                <p:cNvPr id="5" name="図形グループ 4"/>
                <p:cNvGrpSpPr/>
                <p:nvPr/>
              </p:nvGrpSpPr>
              <p:grpSpPr>
                <a:xfrm>
                  <a:off x="2164118" y="1684534"/>
                  <a:ext cx="997821" cy="1101427"/>
                  <a:chOff x="1619840" y="1762282"/>
                  <a:chExt cx="997821" cy="1101427"/>
                </a:xfrm>
              </p:grpSpPr>
              <p:sp>
                <p:nvSpPr>
                  <p:cNvPr id="2" name="円/楕円 1"/>
                  <p:cNvSpPr/>
                  <p:nvPr/>
                </p:nvSpPr>
                <p:spPr>
                  <a:xfrm>
                    <a:off x="1684634" y="1930736"/>
                    <a:ext cx="829359" cy="790435"/>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乗算記号 3"/>
                  <p:cNvSpPr/>
                  <p:nvPr/>
                </p:nvSpPr>
                <p:spPr>
                  <a:xfrm>
                    <a:off x="1619840" y="1762282"/>
                    <a:ext cx="997821" cy="1101427"/>
                  </a:xfrm>
                  <a:prstGeom prst="mathMultiply">
                    <a:avLst>
                      <a:gd name="adj1" fmla="val 0"/>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874650" y="1852988"/>
                  <a:ext cx="1114460" cy="790435"/>
                </a:xfrm>
                <a:prstGeom prst="rect">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dirty="0" smtClean="0">
                      <a:ln w="10160">
                        <a:solidFill>
                          <a:srgbClr val="000000"/>
                        </a:solidFill>
                        <a:prstDash val="solid"/>
                      </a:ln>
                      <a:solidFill>
                        <a:schemeClr val="bg1"/>
                      </a:solidFill>
                      <a:effectLst>
                        <a:outerShdw blurRad="38100" dist="32000" dir="5400000" algn="tl">
                          <a:srgbClr val="000000">
                            <a:alpha val="30000"/>
                          </a:srgbClr>
                        </a:outerShdw>
                      </a:effectLst>
                    </a:rPr>
                    <a:t>LPF</a:t>
                  </a:r>
                  <a:endParaRPr kumimoji="1" lang="ja-JP" altLang="en-US" sz="3600" b="1" dirty="0">
                    <a:ln w="10160">
                      <a:solidFill>
                        <a:srgbClr val="000000"/>
                      </a:solidFill>
                      <a:prstDash val="solid"/>
                    </a:ln>
                    <a:solidFill>
                      <a:schemeClr val="bg1"/>
                    </a:solidFill>
                    <a:effectLst>
                      <a:outerShdw blurRad="41275" dist="20320" dir="1800000" algn="tl" rotWithShape="0">
                        <a:srgbClr val="000000">
                          <a:alpha val="40000"/>
                        </a:srgbClr>
                      </a:outerShdw>
                    </a:effectLst>
                  </a:endParaRPr>
                </a:p>
              </p:txBody>
            </p:sp>
            <p:sp>
              <p:nvSpPr>
                <p:cNvPr id="7" name="右矢印 6"/>
                <p:cNvSpPr/>
                <p:nvPr/>
              </p:nvSpPr>
              <p:spPr>
                <a:xfrm>
                  <a:off x="3187858" y="2176937"/>
                  <a:ext cx="583131"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555047" y="2160883"/>
                  <a:ext cx="609071" cy="184508"/>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2552869" y="2734129"/>
                  <a:ext cx="181422" cy="466487"/>
                </a:xfrm>
                <a:prstGeom prst="up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92780" y="2176937"/>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79591" y="1995526"/>
                  <a:ext cx="1503212" cy="492402"/>
                </a:xfrm>
                <a:prstGeom prst="ellipse">
                  <a:avLst/>
                </a:prstGeom>
                <a:solidFill>
                  <a:srgbClr val="275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t>median</a:t>
                  </a:r>
                  <a:endParaRPr kumimoji="1" lang="ja-JP" altLang="en-US" sz="2000" dirty="0"/>
                </a:p>
              </p:txBody>
            </p:sp>
            <p:sp>
              <p:nvSpPr>
                <p:cNvPr id="12" name="右矢印 11"/>
                <p:cNvSpPr/>
                <p:nvPr/>
              </p:nvSpPr>
              <p:spPr>
                <a:xfrm>
                  <a:off x="7383369" y="2160883"/>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01719" y="1853771"/>
                <a:ext cx="1593923" cy="646331"/>
              </a:xfrm>
              <a:prstGeom prst="rect">
                <a:avLst/>
              </a:prstGeom>
              <a:noFill/>
            </p:spPr>
            <p:txBody>
              <a:bodyPr wrap="square" rtlCol="0">
                <a:spAutoFit/>
              </a:bodyPr>
              <a:lstStyle/>
              <a:p>
                <a:r>
                  <a:rPr lang="ja-JP" altLang="en-US" dirty="0" smtClean="0"/>
                  <a:t>測定信号</a:t>
                </a:r>
                <a:endParaRPr lang="en-US" altLang="ja-JP" dirty="0" smtClean="0"/>
              </a:p>
              <a:p>
                <a:r>
                  <a:rPr lang="ja-JP" altLang="en-US" dirty="0" smtClean="0"/>
                  <a:t>＋雑音</a:t>
                </a:r>
                <a:endParaRPr kumimoji="1" lang="ja-JP" altLang="en-US" dirty="0"/>
              </a:p>
            </p:txBody>
          </p:sp>
          <p:sp>
            <p:nvSpPr>
              <p:cNvPr id="15" name="テキスト ボックス 14"/>
              <p:cNvSpPr txBox="1"/>
              <p:nvPr/>
            </p:nvSpPr>
            <p:spPr>
              <a:xfrm>
                <a:off x="2060442" y="3122868"/>
                <a:ext cx="1542089" cy="369332"/>
              </a:xfrm>
              <a:prstGeom prst="rect">
                <a:avLst/>
              </a:prstGeom>
              <a:noFill/>
            </p:spPr>
            <p:txBody>
              <a:bodyPr wrap="square" rtlCol="0">
                <a:spAutoFit/>
              </a:bodyPr>
              <a:lstStyle/>
              <a:p>
                <a:r>
                  <a:rPr lang="ja-JP" altLang="en-US" dirty="0" smtClean="0"/>
                  <a:t>参照信号</a:t>
                </a:r>
                <a:endParaRPr kumimoji="1" lang="ja-JP" altLang="en-US" dirty="0"/>
              </a:p>
            </p:txBody>
          </p:sp>
          <p:sp>
            <p:nvSpPr>
              <p:cNvPr id="16" name="テキスト ボックス 15"/>
              <p:cNvSpPr txBox="1"/>
              <p:nvPr/>
            </p:nvSpPr>
            <p:spPr>
              <a:xfrm>
                <a:off x="7230967" y="1593828"/>
                <a:ext cx="1367415" cy="375781"/>
              </a:xfrm>
              <a:prstGeom prst="rect">
                <a:avLst/>
              </a:prstGeom>
              <a:noFill/>
            </p:spPr>
            <p:txBody>
              <a:bodyPr wrap="square" rtlCol="0">
                <a:spAutoFit/>
              </a:bodyPr>
              <a:lstStyle/>
              <a:p>
                <a:r>
                  <a:rPr kumimoji="1" lang="ja-JP" altLang="en-US" dirty="0" smtClean="0"/>
                  <a:t>復調</a:t>
                </a:r>
                <a:endParaRPr kumimoji="1" lang="ja-JP" altLang="en-US" dirty="0"/>
              </a:p>
            </p:txBody>
          </p:sp>
          <p:sp>
            <p:nvSpPr>
              <p:cNvPr id="17" name="テキスト ボックス 16"/>
              <p:cNvSpPr txBox="1"/>
              <p:nvPr/>
            </p:nvSpPr>
            <p:spPr>
              <a:xfrm>
                <a:off x="7931007" y="1762282"/>
                <a:ext cx="1334749" cy="923330"/>
              </a:xfrm>
              <a:prstGeom prst="rect">
                <a:avLst/>
              </a:prstGeom>
              <a:noFill/>
            </p:spPr>
            <p:txBody>
              <a:bodyPr wrap="square" rtlCol="0">
                <a:spAutoFit/>
              </a:bodyPr>
              <a:lstStyle/>
              <a:p>
                <a:r>
                  <a:rPr kumimoji="1" lang="ja-JP" altLang="en-US" dirty="0" smtClean="0">
                    <a:solidFill>
                      <a:srgbClr val="FF0000"/>
                    </a:solidFill>
                  </a:rPr>
                  <a:t>推定</a:t>
                </a:r>
                <a:r>
                  <a:rPr kumimoji="1" lang="ja-JP" altLang="en-US" dirty="0" smtClean="0">
                    <a:solidFill>
                      <a:srgbClr val="FF0000"/>
                    </a:solidFill>
                  </a:rPr>
                  <a:t>された</a:t>
                </a:r>
                <a:r>
                  <a:rPr kumimoji="1" lang="ja-JP" altLang="en-US" dirty="0" smtClean="0">
                    <a:solidFill>
                      <a:srgbClr val="FF0000"/>
                    </a:solidFill>
                  </a:rPr>
                  <a:t>時系列の</a:t>
                </a:r>
                <a:endParaRPr kumimoji="1" lang="en-US" altLang="ja-JP" dirty="0" smtClean="0">
                  <a:solidFill>
                    <a:srgbClr val="FF0000"/>
                  </a:solidFill>
                </a:endParaRPr>
              </a:p>
              <a:p>
                <a:r>
                  <a:rPr kumimoji="1" lang="ja-JP" altLang="en-US" dirty="0" smtClean="0">
                    <a:solidFill>
                      <a:srgbClr val="FF0000"/>
                    </a:solidFill>
                  </a:rPr>
                  <a:t>ライン</a:t>
                </a:r>
                <a:r>
                  <a:rPr kumimoji="1" lang="ja-JP" altLang="en-US" dirty="0" smtClean="0">
                    <a:solidFill>
                      <a:srgbClr val="FF0000"/>
                    </a:solidFill>
                  </a:rPr>
                  <a:t>信号</a:t>
                </a:r>
                <a:endParaRPr kumimoji="1" lang="ja-JP" altLang="en-US" dirty="0">
                  <a:solidFill>
                    <a:srgbClr val="FF0000"/>
                  </a:solidFill>
                </a:endParaRPr>
              </a:p>
            </p:txBody>
          </p:sp>
        </p:grpSp>
        <p:sp>
          <p:nvSpPr>
            <p:cNvPr id="19" name="テキスト ボックス 18"/>
            <p:cNvSpPr txBox="1"/>
            <p:nvPr/>
          </p:nvSpPr>
          <p:spPr>
            <a:xfrm>
              <a:off x="3330393" y="3057235"/>
              <a:ext cx="5845189" cy="1323439"/>
            </a:xfrm>
            <a:prstGeom prst="rect">
              <a:avLst/>
            </a:prstGeom>
            <a:noFill/>
            <a:ln>
              <a:solidFill>
                <a:srgbClr val="FF0000"/>
              </a:solidFill>
            </a:ln>
          </p:spPr>
          <p:txBody>
            <a:bodyPr wrap="square" rtlCol="0">
              <a:spAutoFit/>
            </a:bodyPr>
            <a:lstStyle/>
            <a:p>
              <a:pPr marL="342900" indent="-342900">
                <a:buFont typeface="Arial"/>
                <a:buChar char="•"/>
              </a:pPr>
              <a:r>
                <a:rPr lang="ja-JP" altLang="en-US" sz="2000" dirty="0" smtClean="0"/>
                <a:t>時系列サンプル内の</a:t>
              </a:r>
              <a:r>
                <a:rPr kumimoji="1" lang="ja-JP" altLang="en-US" sz="2000" dirty="0" smtClean="0"/>
                <a:t>うなり成分の振幅で</a:t>
              </a:r>
              <a:r>
                <a:rPr kumimoji="1" lang="en-US" altLang="ja-JP" sz="2000" dirty="0" smtClean="0"/>
                <a:t>median</a:t>
              </a:r>
              <a:r>
                <a:rPr kumimoji="1" lang="ja-JP" altLang="en-US" sz="2000" dirty="0" smtClean="0"/>
                <a:t>をとる</a:t>
              </a:r>
              <a:endParaRPr kumimoji="1" lang="en-US" altLang="ja-JP" sz="2000" dirty="0" smtClean="0"/>
            </a:p>
            <a:p>
              <a:pPr marL="342900" indent="-342900">
                <a:buFont typeface="Arial"/>
                <a:buChar char="•"/>
              </a:pPr>
              <a:r>
                <a:rPr kumimoji="1" lang="ja-JP" altLang="en-US" sz="2000" u="sng" dirty="0" smtClean="0"/>
                <a:t>元</a:t>
              </a:r>
              <a:r>
                <a:rPr kumimoji="1" lang="ja-JP" altLang="en-US" sz="2000" u="sng" dirty="0" smtClean="0"/>
                <a:t>の時系列信号から推定信号を差し引けば</a:t>
              </a:r>
              <a:r>
                <a:rPr kumimoji="1" lang="ja-JP" altLang="en-US" sz="2000" dirty="0" smtClean="0"/>
                <a:t>ラインが除去される</a:t>
              </a:r>
              <a:endParaRPr kumimoji="1" lang="ja-JP" altLang="en-US" sz="2000" dirty="0"/>
            </a:p>
          </p:txBody>
        </p:sp>
        <p:sp>
          <p:nvSpPr>
            <p:cNvPr id="20" name="テキスト ボックス 19"/>
            <p:cNvSpPr txBox="1"/>
            <p:nvPr/>
          </p:nvSpPr>
          <p:spPr>
            <a:xfrm>
              <a:off x="2410316" y="1665068"/>
              <a:ext cx="829363" cy="369332"/>
            </a:xfrm>
            <a:prstGeom prst="rect">
              <a:avLst/>
            </a:prstGeom>
            <a:noFill/>
          </p:spPr>
          <p:txBody>
            <a:bodyPr wrap="square" rtlCol="0">
              <a:spAutoFit/>
            </a:bodyPr>
            <a:lstStyle/>
            <a:p>
              <a:r>
                <a:rPr kumimoji="1" lang="ja-JP" altLang="en-US" dirty="0" smtClean="0"/>
                <a:t>変調</a:t>
              </a:r>
              <a:endParaRPr kumimoji="1" lang="ja-JP" altLang="en-US" dirty="0"/>
            </a:p>
          </p:txBody>
        </p:sp>
      </p:grpSp>
    </p:spTree>
    <p:extLst>
      <p:ext uri="{BB962C8B-B14F-4D97-AF65-F5344CB8AC3E}">
        <p14:creationId xmlns:p14="http://schemas.microsoft.com/office/powerpoint/2010/main" val="16923879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638"/>
            <a:ext cx="8229600" cy="990600"/>
          </a:xfrm>
        </p:spPr>
        <p:txBody>
          <a:bodyPr/>
          <a:lstStyle/>
          <a:p>
            <a:r>
              <a:rPr lang="en-US" altLang="ja-JP" dirty="0" smtClean="0"/>
              <a:t>Result</a:t>
            </a:r>
            <a:endParaRPr kumimoji="1" lang="ja-JP" altLang="en-US" dirty="0"/>
          </a:p>
        </p:txBody>
      </p:sp>
      <p:sp>
        <p:nvSpPr>
          <p:cNvPr id="3" name="コンテンツ プレースホルダー 2"/>
          <p:cNvSpPr>
            <a:spLocks noGrp="1"/>
          </p:cNvSpPr>
          <p:nvPr>
            <p:ph idx="1"/>
          </p:nvPr>
        </p:nvSpPr>
        <p:spPr>
          <a:xfrm>
            <a:off x="457200" y="971847"/>
            <a:ext cx="8229600" cy="5740375"/>
          </a:xfrm>
        </p:spPr>
        <p:txBody>
          <a:bodyPr/>
          <a:lstStyle/>
          <a:p>
            <a:r>
              <a:rPr kumimoji="1" lang="ja-JP" altLang="en-US" dirty="0" smtClean="0"/>
              <a:t>ホワイトノイズ＋ライン＋バースト性信号の時系列データ</a:t>
            </a:r>
            <a:endParaRPr kumimoji="1" lang="ja-JP" altLang="en-US" dirty="0"/>
          </a:p>
        </p:txBody>
      </p:sp>
      <p:sp>
        <p:nvSpPr>
          <p:cNvPr id="8" name="テキスト ボックス 7"/>
          <p:cNvSpPr txBox="1"/>
          <p:nvPr/>
        </p:nvSpPr>
        <p:spPr>
          <a:xfrm>
            <a:off x="4211053" y="4977170"/>
            <a:ext cx="4932947" cy="1323439"/>
          </a:xfrm>
          <a:prstGeom prst="rect">
            <a:avLst/>
          </a:prstGeom>
          <a:noFill/>
        </p:spPr>
        <p:txBody>
          <a:bodyPr wrap="square" rtlCol="0">
            <a:spAutoFit/>
          </a:bodyPr>
          <a:lstStyle/>
          <a:p>
            <a:r>
              <a:rPr kumimoji="1" lang="ja-JP" altLang="en-US" sz="2000" dirty="0" smtClean="0"/>
              <a:t>ライン信号は</a:t>
            </a:r>
            <a:r>
              <a:rPr kumimoji="1" lang="en-US" altLang="ja-JP" sz="2000" dirty="0" smtClean="0"/>
              <a:t>64Hz</a:t>
            </a:r>
            <a:r>
              <a:rPr kumimoji="1" lang="ja-JP" altLang="en-US" sz="2000" dirty="0" smtClean="0"/>
              <a:t>の</a:t>
            </a:r>
            <a:r>
              <a:rPr kumimoji="1" lang="en-US" altLang="ja-JP" sz="2000" dirty="0" smtClean="0"/>
              <a:t>sin</a:t>
            </a:r>
            <a:r>
              <a:rPr kumimoji="1" lang="ja-JP" altLang="en-US" sz="2000" dirty="0" smtClean="0"/>
              <a:t>波</a:t>
            </a:r>
            <a:endParaRPr kumimoji="1" lang="en-US" altLang="ja-JP" sz="2000" dirty="0" smtClean="0"/>
          </a:p>
          <a:p>
            <a:endParaRPr kumimoji="1" lang="en-US" altLang="ja-JP" sz="2000" dirty="0" smtClean="0"/>
          </a:p>
          <a:p>
            <a:r>
              <a:rPr kumimoji="1" lang="ja-JP" altLang="en-US" sz="2000" dirty="0" smtClean="0"/>
              <a:t>バースト性信号に</a:t>
            </a:r>
            <a:endParaRPr kumimoji="1" lang="en-US" altLang="ja-JP" sz="2000" dirty="0" smtClean="0"/>
          </a:p>
          <a:p>
            <a:r>
              <a:rPr kumimoji="1" lang="en-US" altLang="ja-JP" sz="2000" dirty="0" smtClean="0"/>
              <a:t>64Hz</a:t>
            </a:r>
            <a:r>
              <a:rPr kumimoji="1" lang="ja-JP" altLang="en-US" sz="2000" dirty="0" smtClean="0"/>
              <a:t>に中心周波数を持つ</a:t>
            </a:r>
            <a:r>
              <a:rPr kumimoji="1" lang="en-US" altLang="ja-JP" sz="2000" dirty="0" smtClean="0"/>
              <a:t>sin-Gaussian</a:t>
            </a:r>
            <a:r>
              <a:rPr kumimoji="1" lang="ja-JP" altLang="en-US" sz="2000" dirty="0" smtClean="0"/>
              <a:t>波</a:t>
            </a:r>
            <a:endParaRPr kumimoji="1" lang="ja-JP" altLang="en-US" sz="2000" dirty="0"/>
          </a:p>
        </p:txBody>
      </p:sp>
      <p:pic>
        <p:nvPicPr>
          <p:cNvPr id="6" name="図 5"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55500"/>
            <a:ext cx="3732412" cy="2807640"/>
          </a:xfrm>
          <a:prstGeom prst="rect">
            <a:avLst/>
          </a:prstGeom>
        </p:spPr>
      </p:pic>
      <p:pic>
        <p:nvPicPr>
          <p:cNvPr id="10" name="図 9" descr="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687" y="1375467"/>
            <a:ext cx="3705868" cy="2787673"/>
          </a:xfrm>
          <a:prstGeom prst="rect">
            <a:avLst/>
          </a:prstGeom>
        </p:spPr>
      </p:pic>
      <p:pic>
        <p:nvPicPr>
          <p:cNvPr id="11" name="図 10" descr="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87" y="4072434"/>
            <a:ext cx="3703067" cy="2785566"/>
          </a:xfrm>
          <a:prstGeom prst="rect">
            <a:avLst/>
          </a:prstGeom>
        </p:spPr>
      </p:pic>
      <p:pic>
        <p:nvPicPr>
          <p:cNvPr id="12" name="図 11" descr="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812" y="1502984"/>
            <a:ext cx="6482258" cy="4876163"/>
          </a:xfrm>
          <a:prstGeom prst="rect">
            <a:avLst/>
          </a:prstGeom>
        </p:spPr>
      </p:pic>
    </p:spTree>
    <p:extLst>
      <p:ext uri="{BB962C8B-B14F-4D97-AF65-F5344CB8AC3E}">
        <p14:creationId xmlns:p14="http://schemas.microsoft.com/office/powerpoint/2010/main" val="3280467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88739"/>
            <a:ext cx="8229600" cy="6088261"/>
          </a:xfrm>
        </p:spPr>
        <p:txBody>
          <a:bodyPr/>
          <a:lstStyle/>
          <a:p>
            <a:r>
              <a:rPr kumimoji="1" lang="ja-JP" altLang="en-US" dirty="0" smtClean="0"/>
              <a:t>時系列信号から作ったパワースペクトル密度</a:t>
            </a:r>
            <a:endParaRPr kumimoji="1" lang="ja-JP" altLang="en-US" dirty="0"/>
          </a:p>
        </p:txBody>
      </p:sp>
      <p:sp>
        <p:nvSpPr>
          <p:cNvPr id="7" name="テキスト ボックス 6"/>
          <p:cNvSpPr txBox="1"/>
          <p:nvPr/>
        </p:nvSpPr>
        <p:spPr>
          <a:xfrm>
            <a:off x="4807686" y="4313022"/>
            <a:ext cx="4047577" cy="2246769"/>
          </a:xfrm>
          <a:prstGeom prst="rect">
            <a:avLst/>
          </a:prstGeom>
          <a:noFill/>
        </p:spPr>
        <p:txBody>
          <a:bodyPr wrap="square" rtlCol="0">
            <a:spAutoFit/>
          </a:bodyPr>
          <a:lstStyle/>
          <a:p>
            <a:pPr marL="285750" indent="-285750">
              <a:buFont typeface="Arial"/>
              <a:buChar char="•"/>
            </a:pPr>
            <a:r>
              <a:rPr kumimoji="1" lang="ja-JP" altLang="en-US" sz="2000" dirty="0" smtClean="0"/>
              <a:t>ホワイトノイズは全周波数帯で同じパワー</a:t>
            </a:r>
            <a:endParaRPr kumimoji="1" lang="en-US" altLang="ja-JP" sz="2000" dirty="0" smtClean="0"/>
          </a:p>
          <a:p>
            <a:endParaRPr kumimoji="1" lang="en-US" altLang="ja-JP" sz="2000" dirty="0" smtClean="0"/>
          </a:p>
          <a:p>
            <a:pPr marL="285750" indent="-285750">
              <a:buFont typeface="Arial"/>
              <a:buChar char="•"/>
            </a:pPr>
            <a:r>
              <a:rPr lang="ja-JP" altLang="en-US" sz="2000" dirty="0" smtClean="0"/>
              <a:t>ラインは狭帯域で強いパワー</a:t>
            </a:r>
            <a:endParaRPr lang="en-US" altLang="ja-JP" sz="2000" dirty="0" smtClean="0"/>
          </a:p>
          <a:p>
            <a:endParaRPr kumimoji="1" lang="en-US" altLang="ja-JP" sz="2000" dirty="0" smtClean="0"/>
          </a:p>
          <a:p>
            <a:pPr marL="285750" indent="-285750">
              <a:buFont typeface="Arial"/>
              <a:buChar char="•"/>
            </a:pPr>
            <a:r>
              <a:rPr lang="ja-JP" altLang="en-US" sz="2000" dirty="0" smtClean="0"/>
              <a:t>バースト性信号は広帯域に広がっている</a:t>
            </a:r>
            <a:endParaRPr kumimoji="1" lang="ja-JP" altLang="en-US" sz="2000" dirty="0"/>
          </a:p>
        </p:txBody>
      </p:sp>
      <p:pic>
        <p:nvPicPr>
          <p:cNvPr id="2" name="図 1" descr="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1003"/>
            <a:ext cx="4000601" cy="3009381"/>
          </a:xfrm>
          <a:prstGeom prst="rect">
            <a:avLst/>
          </a:prstGeom>
        </p:spPr>
      </p:pic>
      <p:pic>
        <p:nvPicPr>
          <p:cNvPr id="9" name="図 8"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522" y="868045"/>
            <a:ext cx="4017827" cy="3022339"/>
          </a:xfrm>
          <a:prstGeom prst="rect">
            <a:avLst/>
          </a:prstGeom>
        </p:spPr>
      </p:pic>
      <p:pic>
        <p:nvPicPr>
          <p:cNvPr id="10" name="図 9" descr="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848620"/>
            <a:ext cx="4000601" cy="3009380"/>
          </a:xfrm>
          <a:prstGeom prst="rect">
            <a:avLst/>
          </a:prstGeom>
        </p:spPr>
      </p:pic>
      <p:pic>
        <p:nvPicPr>
          <p:cNvPr id="11" name="図 10" descr="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386" y="881002"/>
            <a:ext cx="7439189" cy="5595997"/>
          </a:xfrm>
          <a:prstGeom prst="rect">
            <a:avLst/>
          </a:prstGeom>
        </p:spPr>
      </p:pic>
    </p:spTree>
    <p:extLst>
      <p:ext uri="{BB962C8B-B14F-4D97-AF65-F5344CB8AC3E}">
        <p14:creationId xmlns:p14="http://schemas.microsoft.com/office/powerpoint/2010/main" val="1140305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88739"/>
            <a:ext cx="8229600" cy="6088261"/>
          </a:xfrm>
        </p:spPr>
        <p:txBody>
          <a:bodyPr/>
          <a:lstStyle/>
          <a:p>
            <a:r>
              <a:rPr kumimoji="1" lang="ja-JP" altLang="en-US" dirty="0" smtClean="0"/>
              <a:t>今回の手法を用いたライン</a:t>
            </a:r>
            <a:r>
              <a:rPr kumimoji="1" lang="ja-JP" altLang="en-US" dirty="0" smtClean="0"/>
              <a:t>除去</a:t>
            </a:r>
            <a:r>
              <a:rPr kumimoji="1" lang="ja-JP" altLang="en-US" dirty="0" smtClean="0"/>
              <a:t>（</a:t>
            </a:r>
            <a:r>
              <a:rPr lang="ja-JP" altLang="en-US" dirty="0" smtClean="0"/>
              <a:t>除去前後の比較）</a:t>
            </a:r>
            <a:endParaRPr kumimoji="1" lang="ja-JP" altLang="en-US" dirty="0"/>
          </a:p>
        </p:txBody>
      </p:sp>
      <p:pic>
        <p:nvPicPr>
          <p:cNvPr id="7" name="図 6"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48" y="777338"/>
            <a:ext cx="4082750" cy="3071176"/>
          </a:xfrm>
          <a:prstGeom prst="rect">
            <a:avLst/>
          </a:prstGeom>
        </p:spPr>
      </p:pic>
      <p:pic>
        <p:nvPicPr>
          <p:cNvPr id="8" name="図 7" descr="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504" y="777338"/>
            <a:ext cx="4323578" cy="2989027"/>
          </a:xfrm>
          <a:prstGeom prst="rect">
            <a:avLst/>
          </a:prstGeom>
        </p:spPr>
      </p:pic>
      <p:pic>
        <p:nvPicPr>
          <p:cNvPr id="9" name="図 8" descr="5.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08" y="3786217"/>
            <a:ext cx="4062024" cy="3055585"/>
          </a:xfrm>
          <a:prstGeom prst="rect">
            <a:avLst/>
          </a:prstGeom>
        </p:spPr>
      </p:pic>
      <p:sp>
        <p:nvSpPr>
          <p:cNvPr id="10" name="テキスト ボックス 9"/>
          <p:cNvSpPr txBox="1"/>
          <p:nvPr/>
        </p:nvSpPr>
        <p:spPr>
          <a:xfrm>
            <a:off x="4241899" y="4068799"/>
            <a:ext cx="4725538" cy="2185214"/>
          </a:xfrm>
          <a:prstGeom prst="rect">
            <a:avLst/>
          </a:prstGeom>
          <a:noFill/>
        </p:spPr>
        <p:txBody>
          <a:bodyPr wrap="square" rtlCol="0">
            <a:spAutoFit/>
          </a:bodyPr>
          <a:lstStyle/>
          <a:p>
            <a:r>
              <a:rPr kumimoji="1" lang="ja-JP" altLang="en-US" dirty="0" smtClean="0"/>
              <a:t>青：除去前　緑：除去後</a:t>
            </a:r>
            <a:endParaRPr kumimoji="1" lang="en-US" altLang="ja-JP" dirty="0" smtClean="0"/>
          </a:p>
          <a:p>
            <a:endParaRPr lang="en-US" altLang="ja-JP" dirty="0" smtClean="0"/>
          </a:p>
          <a:p>
            <a:pPr marL="285750" indent="-285750">
              <a:buFont typeface="Arial"/>
              <a:buChar char="•"/>
            </a:pPr>
            <a:r>
              <a:rPr lang="ja-JP" altLang="en-US" sz="2000" dirty="0" smtClean="0"/>
              <a:t>ホワイトノイズとバースト性信号は処理前後でほぼ一致している</a:t>
            </a:r>
            <a:endParaRPr lang="en-US" altLang="ja-JP" sz="2000" dirty="0" smtClean="0"/>
          </a:p>
          <a:p>
            <a:endParaRPr kumimoji="1" lang="en-US" altLang="ja-JP" sz="2000" dirty="0"/>
          </a:p>
          <a:p>
            <a:pPr marL="285750" indent="-285750">
              <a:buFont typeface="Arial"/>
              <a:buChar char="•"/>
            </a:pPr>
            <a:r>
              <a:rPr kumimoji="1" lang="ja-JP" altLang="en-US" sz="2000" dirty="0" smtClean="0"/>
              <a:t>ライン信号はほぼ除去されてフラットな信号になっている</a:t>
            </a:r>
            <a:endParaRPr kumimoji="1" lang="ja-JP" altLang="en-US" sz="2000" dirty="0"/>
          </a:p>
        </p:txBody>
      </p:sp>
      <p:pic>
        <p:nvPicPr>
          <p:cNvPr id="11" name="図 10" descr="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70" y="906919"/>
            <a:ext cx="7356867" cy="5534072"/>
          </a:xfrm>
          <a:prstGeom prst="rect">
            <a:avLst/>
          </a:prstGeom>
        </p:spPr>
      </p:pic>
    </p:spTree>
    <p:extLst>
      <p:ext uri="{BB962C8B-B14F-4D97-AF65-F5344CB8AC3E}">
        <p14:creationId xmlns:p14="http://schemas.microsoft.com/office/powerpoint/2010/main" val="315356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457200" y="427613"/>
            <a:ext cx="8229600" cy="6049387"/>
          </a:xfrm>
        </p:spPr>
        <p:txBody>
          <a:bodyPr/>
          <a:lstStyle/>
          <a:p>
            <a:r>
              <a:rPr kumimoji="1" lang="ja-JP" altLang="en-US" dirty="0" smtClean="0"/>
              <a:t>処理前後の比較：</a:t>
            </a:r>
            <a:r>
              <a:rPr kumimoji="1" lang="en-US" altLang="ja-JP" dirty="0" smtClean="0"/>
              <a:t>PSD</a:t>
            </a:r>
            <a:endParaRPr kumimoji="1" lang="ja-JP" altLang="en-US" dirty="0"/>
          </a:p>
        </p:txBody>
      </p:sp>
      <p:pic>
        <p:nvPicPr>
          <p:cNvPr id="2" name="図 1" descr="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7" y="997624"/>
            <a:ext cx="6307204" cy="4744481"/>
          </a:xfrm>
          <a:prstGeom prst="rect">
            <a:avLst/>
          </a:prstGeom>
        </p:spPr>
      </p:pic>
      <p:sp>
        <p:nvSpPr>
          <p:cNvPr id="3" name="テキスト ボックス 2"/>
          <p:cNvSpPr txBox="1"/>
          <p:nvPr/>
        </p:nvSpPr>
        <p:spPr>
          <a:xfrm>
            <a:off x="971884" y="5936475"/>
            <a:ext cx="5092778" cy="461665"/>
          </a:xfrm>
          <a:prstGeom prst="rect">
            <a:avLst/>
          </a:prstGeom>
          <a:noFill/>
        </p:spPr>
        <p:txBody>
          <a:bodyPr wrap="square" rtlCol="0">
            <a:spAutoFit/>
          </a:bodyPr>
          <a:lstStyle/>
          <a:p>
            <a:r>
              <a:rPr kumimoji="1" lang="ja-JP" altLang="en-US" sz="2400" dirty="0" smtClean="0">
                <a:solidFill>
                  <a:srgbClr val="FF0000"/>
                </a:solidFill>
              </a:rPr>
              <a:t>ほぼライン成分だけを除去できている</a:t>
            </a:r>
            <a:endParaRPr kumimoji="1" lang="ja-JP" altLang="en-US" sz="2400" dirty="0">
              <a:solidFill>
                <a:srgbClr val="FF0000"/>
              </a:solidFill>
            </a:endParaRPr>
          </a:p>
        </p:txBody>
      </p:sp>
    </p:spTree>
    <p:extLst>
      <p:ext uri="{BB962C8B-B14F-4D97-AF65-F5344CB8AC3E}">
        <p14:creationId xmlns:p14="http://schemas.microsoft.com/office/powerpoint/2010/main" val="2119143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427613"/>
            <a:ext cx="8902644" cy="6232778"/>
          </a:xfrm>
        </p:spPr>
        <p:txBody>
          <a:bodyPr>
            <a:normAutofit/>
          </a:bodyPr>
          <a:lstStyle/>
          <a:p>
            <a:r>
              <a:rPr lang="ja-JP" altLang="en-US" sz="2800" dirty="0" smtClean="0"/>
              <a:t>解析手法の比較に用いる</a:t>
            </a:r>
            <a:r>
              <a:rPr kumimoji="1" lang="en-US" altLang="ja-JP" sz="2800" dirty="0" smtClean="0"/>
              <a:t>LCGT</a:t>
            </a:r>
            <a:r>
              <a:rPr kumimoji="1" lang="ja-JP" altLang="en-US" sz="2800" dirty="0" smtClean="0"/>
              <a:t>型のノイズパワースペクトル密度</a:t>
            </a:r>
            <a:endParaRPr kumimoji="1" lang="ja-JP" altLang="en-US" sz="2800" dirty="0"/>
          </a:p>
        </p:txBody>
      </p:sp>
      <p:pic>
        <p:nvPicPr>
          <p:cNvPr id="2" name="図 1" descr="LCGT noi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7" y="1386363"/>
            <a:ext cx="6747806" cy="5075917"/>
          </a:xfrm>
          <a:prstGeom prst="rect">
            <a:avLst/>
          </a:prstGeom>
        </p:spPr>
      </p:pic>
      <p:pic>
        <p:nvPicPr>
          <p:cNvPr id="4" name="図 3" descr="LCGT ti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81" y="1386363"/>
            <a:ext cx="6430319" cy="4837093"/>
          </a:xfrm>
          <a:prstGeom prst="rect">
            <a:avLst/>
          </a:prstGeom>
        </p:spPr>
      </p:pic>
    </p:spTree>
    <p:extLst>
      <p:ext uri="{BB962C8B-B14F-4D97-AF65-F5344CB8AC3E}">
        <p14:creationId xmlns:p14="http://schemas.microsoft.com/office/powerpoint/2010/main" val="414639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05360"/>
            <a:ext cx="8229600" cy="5971640"/>
          </a:xfrm>
        </p:spPr>
        <p:txBody>
          <a:bodyPr/>
          <a:lstStyle/>
          <a:p>
            <a:r>
              <a:rPr kumimoji="1" lang="ja-JP" altLang="en-US" dirty="0" smtClean="0"/>
              <a:t>従来の手法：ノッチフィルタリングとの比較</a:t>
            </a:r>
            <a:endParaRPr kumimoji="1" lang="ja-JP" altLang="en-US" dirty="0"/>
          </a:p>
        </p:txBody>
      </p:sp>
    </p:spTree>
    <p:extLst>
      <p:ext uri="{BB962C8B-B14F-4D97-AF65-F5344CB8AC3E}">
        <p14:creationId xmlns:p14="http://schemas.microsoft.com/office/powerpoint/2010/main" val="36361791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0558650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2088" y="3252448"/>
            <a:ext cx="6064683" cy="646331"/>
          </a:xfrm>
          <a:prstGeom prst="rect">
            <a:avLst/>
          </a:prstGeom>
          <a:noFill/>
        </p:spPr>
        <p:txBody>
          <a:bodyPr wrap="square" rtlCol="0">
            <a:spAutoFit/>
          </a:bodyPr>
          <a:lstStyle/>
          <a:p>
            <a:pPr algn="ctr"/>
            <a:r>
              <a:rPr kumimoji="1" lang="ja-JP" altLang="en-US" sz="3600" dirty="0" smtClean="0">
                <a:solidFill>
                  <a:srgbClr val="3366FF"/>
                </a:solidFill>
              </a:rPr>
              <a:t>ご清聴ありがとうございました</a:t>
            </a:r>
            <a:endParaRPr kumimoji="1" lang="ja-JP" altLang="en-US" sz="3600" dirty="0">
              <a:solidFill>
                <a:srgbClr val="3366FF"/>
              </a:solidFill>
            </a:endParaRPr>
          </a:p>
        </p:txBody>
      </p:sp>
    </p:spTree>
    <p:extLst>
      <p:ext uri="{BB962C8B-B14F-4D97-AF65-F5344CB8AC3E}">
        <p14:creationId xmlns:p14="http://schemas.microsoft.com/office/powerpoint/2010/main" val="9418561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155505" y="1523999"/>
            <a:ext cx="8988495" cy="5227097"/>
          </a:xfrm>
        </p:spPr>
        <p:txBody>
          <a:bodyPr>
            <a:noAutofit/>
          </a:bodyPr>
          <a:lstStyle/>
          <a:p>
            <a:r>
              <a:rPr lang="ja-JP" altLang="en-US" sz="2800" dirty="0" smtClean="0"/>
              <a:t>重力波望遠鏡自身が持ちうる強いパワーの狭帯域のノイズ（＝ライン）は、同帯域に中心周波数を持つバースト性重力波の検出を困難にしている</a:t>
            </a:r>
            <a:endParaRPr lang="en-US" altLang="ja-JP" sz="2800" dirty="0" smtClean="0"/>
          </a:p>
          <a:p>
            <a:r>
              <a:rPr kumimoji="1" lang="ja-JP" altLang="en-US" sz="2800" dirty="0" smtClean="0"/>
              <a:t>データ解析の段階でラインと重力波信号を切り分けることが望まれる</a:t>
            </a:r>
            <a:r>
              <a:rPr lang="ja-JP" altLang="en-US" sz="2800" dirty="0" smtClean="0"/>
              <a:t>が、従来の解析手法ではライン除去の際に重力波信号のエネルギーロスが起きてしまう</a:t>
            </a:r>
            <a:endParaRPr lang="en-US" altLang="ja-JP" sz="2800" dirty="0" smtClean="0"/>
          </a:p>
          <a:p>
            <a:r>
              <a:rPr kumimoji="1" lang="ja-JP" altLang="en-US" sz="2800" dirty="0" smtClean="0"/>
              <a:t>今回提案する新たな手法によれば</a:t>
            </a:r>
            <a:r>
              <a:rPr lang="ja-JP" altLang="en-US" sz="2800" dirty="0" smtClean="0"/>
              <a:t>ノイズ除去に際して重力波信号に及ぼす影響を抑えられると期待される</a:t>
            </a:r>
            <a:endParaRPr kumimoji="1" lang="en-US" altLang="ja-JP" sz="2800" dirty="0" smtClean="0"/>
          </a:p>
          <a:p>
            <a:r>
              <a:rPr kumimoji="1" lang="ja-JP" altLang="en-US" sz="2800" dirty="0" smtClean="0">
                <a:solidFill>
                  <a:srgbClr val="292934"/>
                </a:solidFill>
              </a:rPr>
              <a:t>解析シミュレーションによってその有用性を確認したい</a:t>
            </a:r>
            <a:endParaRPr kumimoji="1" lang="en-US" altLang="ja-JP" sz="2800" dirty="0" smtClean="0">
              <a:solidFill>
                <a:srgbClr val="292934"/>
              </a:solidFill>
            </a:endParaRPr>
          </a:p>
        </p:txBody>
      </p:sp>
    </p:spTree>
    <p:extLst>
      <p:ext uri="{BB962C8B-B14F-4D97-AF65-F5344CB8AC3E}">
        <p14:creationId xmlns:p14="http://schemas.microsoft.com/office/powerpoint/2010/main" val="4025506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smtClean="0"/>
              <a:t>Introduction</a:t>
            </a:r>
            <a:endParaRPr kumimoji="1" lang="en-US" altLang="ja-JP" sz="4000" dirty="0" smtClean="0"/>
          </a:p>
          <a:p>
            <a:r>
              <a:rPr lang="en-US" altLang="ja-JP" sz="4000" dirty="0" smtClean="0"/>
              <a:t>Motivation</a:t>
            </a:r>
          </a:p>
          <a:p>
            <a:r>
              <a:rPr lang="en-US" altLang="ja-JP" sz="4000" dirty="0" smtClean="0"/>
              <a:t>Aims</a:t>
            </a:r>
            <a:endParaRPr kumimoji="1" lang="en-US" altLang="ja-JP" sz="4000" dirty="0" smtClean="0"/>
          </a:p>
          <a:p>
            <a:r>
              <a:rPr lang="en-US" altLang="ja-JP" sz="4000" dirty="0" smtClean="0"/>
              <a:t>Method</a:t>
            </a:r>
          </a:p>
          <a:p>
            <a:r>
              <a:rPr kumimoji="1" lang="en-US" altLang="ja-JP" sz="4000" dirty="0" smtClean="0"/>
              <a:t>Result</a:t>
            </a:r>
          </a:p>
          <a:p>
            <a:r>
              <a:rPr lang="en-US" altLang="ja-JP" sz="4000" dirty="0" smtClean="0"/>
              <a:t>Summary</a:t>
            </a:r>
            <a:endParaRPr kumimoji="1" lang="ja-JP" altLang="en-US" sz="4000" dirty="0"/>
          </a:p>
        </p:txBody>
      </p:sp>
    </p:spTree>
    <p:extLst>
      <p:ext uri="{BB962C8B-B14F-4D97-AF65-F5344CB8AC3E}">
        <p14:creationId xmlns:p14="http://schemas.microsoft.com/office/powerpoint/2010/main" val="2465929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557192"/>
            <a:ext cx="8837850" cy="5919808"/>
          </a:xfrm>
        </p:spPr>
        <p:txBody>
          <a:bodyPr/>
          <a:lstStyle/>
          <a:p>
            <a:r>
              <a:rPr kumimoji="1" lang="ja-JP" altLang="en-US" sz="2800" dirty="0" smtClean="0"/>
              <a:t>今回提案する解析手法</a:t>
            </a:r>
            <a:endParaRPr lang="en-US" altLang="ja-JP" sz="2800" dirty="0" smtClean="0">
              <a:solidFill>
                <a:srgbClr val="292934"/>
              </a:solidFill>
            </a:endParaRPr>
          </a:p>
          <a:p>
            <a:pPr marL="274320" lvl="1" indent="0">
              <a:buNone/>
            </a:pPr>
            <a:r>
              <a:rPr lang="ja-JP" altLang="en-US" sz="2800" dirty="0" smtClean="0">
                <a:solidFill>
                  <a:srgbClr val="292934"/>
                </a:solidFill>
              </a:rPr>
              <a:t>ヘテロダインによるライン除去</a:t>
            </a:r>
            <a:endParaRPr lang="en-US" altLang="ja-JP" sz="2800" dirty="0" smtClean="0">
              <a:solidFill>
                <a:srgbClr val="292934"/>
              </a:solidFill>
            </a:endParaRPr>
          </a:p>
          <a:p>
            <a:pPr lvl="2">
              <a:buFont typeface="Wingdings" charset="2"/>
              <a:buChar char="ü"/>
            </a:pPr>
            <a:r>
              <a:rPr lang="ja-JP" altLang="en-US" sz="2600" dirty="0" smtClean="0">
                <a:solidFill>
                  <a:srgbClr val="292934"/>
                </a:solidFill>
              </a:rPr>
              <a:t>突発的な信号に対して有効な手法</a:t>
            </a:r>
            <a:endParaRPr lang="en-US" altLang="ja-JP" sz="2600" dirty="0" smtClean="0">
              <a:solidFill>
                <a:srgbClr val="292934"/>
              </a:solidFill>
            </a:endParaRPr>
          </a:p>
          <a:p>
            <a:pPr marL="548640" lvl="2" indent="0">
              <a:buNone/>
            </a:pPr>
            <a:r>
              <a:rPr lang="en-US" altLang="ja-JP" sz="2600" dirty="0" smtClean="0">
                <a:solidFill>
                  <a:srgbClr val="292934"/>
                </a:solidFill>
              </a:rPr>
              <a:t>→</a:t>
            </a:r>
            <a:r>
              <a:rPr lang="ja-JP" altLang="en-US" sz="2600" dirty="0" smtClean="0">
                <a:solidFill>
                  <a:srgbClr val="292934"/>
                </a:solidFill>
              </a:rPr>
              <a:t>時間的に局在する</a:t>
            </a:r>
            <a:r>
              <a:rPr lang="ja-JP" altLang="en-US" sz="2600" u="sng" dirty="0" smtClean="0">
                <a:solidFill>
                  <a:srgbClr val="292934"/>
                </a:solidFill>
              </a:rPr>
              <a:t>バースト性重力波解析に適している</a:t>
            </a:r>
            <a:endParaRPr lang="en-US" altLang="ja-JP" u="sng"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r>
              <a:rPr kumimoji="1" lang="ja-JP" altLang="en-US" sz="2800" dirty="0" smtClean="0"/>
              <a:t>従来の手法より優れた点</a:t>
            </a:r>
            <a:endParaRPr kumimoji="1" lang="en-US" altLang="ja-JP" dirty="0" smtClean="0"/>
          </a:p>
          <a:p>
            <a:pPr lvl="1">
              <a:buFont typeface="Wingdings" charset="2"/>
              <a:buChar char="ü"/>
            </a:pPr>
            <a:r>
              <a:rPr lang="ja-JP" altLang="en-US" sz="2800" dirty="0" smtClean="0"/>
              <a:t>ラインのモデルは必要ない</a:t>
            </a:r>
            <a:endParaRPr lang="en-US" altLang="ja-JP" sz="2800" dirty="0" smtClean="0"/>
          </a:p>
          <a:p>
            <a:pPr lvl="1">
              <a:buFont typeface="Wingdings" charset="2"/>
              <a:buChar char="ü"/>
            </a:pPr>
            <a:r>
              <a:rPr lang="en-US" altLang="ja-JP" sz="2800" dirty="0"/>
              <a:t>t</a:t>
            </a:r>
            <a:r>
              <a:rPr kumimoji="1" lang="en-US" altLang="ja-JP" sz="2800" dirty="0" smtClean="0"/>
              <a:t>ransient</a:t>
            </a:r>
            <a:r>
              <a:rPr kumimoji="1" lang="ja-JP" altLang="en-US" sz="2800" dirty="0" smtClean="0"/>
              <a:t>が存在しても対応できる</a:t>
            </a:r>
            <a:endParaRPr kumimoji="1" lang="en-US" altLang="ja-JP" sz="2800" dirty="0" smtClean="0"/>
          </a:p>
        </p:txBody>
      </p:sp>
    </p:spTree>
    <p:extLst>
      <p:ext uri="{BB962C8B-B14F-4D97-AF65-F5344CB8AC3E}">
        <p14:creationId xmlns:p14="http://schemas.microsoft.com/office/powerpoint/2010/main" val="21269656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466487"/>
            <a:ext cx="8850809" cy="6010513"/>
          </a:xfrm>
        </p:spPr>
        <p:txBody>
          <a:bodyPr>
            <a:normAutofit/>
          </a:bodyPr>
          <a:lstStyle/>
          <a:p>
            <a:r>
              <a:rPr kumimoji="1" lang="en-US" altLang="ja-JP" sz="2800" dirty="0" smtClean="0">
                <a:solidFill>
                  <a:srgbClr val="0000FF"/>
                </a:solidFill>
              </a:rPr>
              <a:t>MBLT</a:t>
            </a:r>
            <a:r>
              <a:rPr kumimoji="1" lang="ja-JP" altLang="en-US" sz="2800" dirty="0" smtClean="0"/>
              <a:t>アルゴリズムの概略</a:t>
            </a:r>
            <a:endParaRPr kumimoji="1" lang="ja-JP" altLang="en-US" sz="2800" dirty="0"/>
          </a:p>
        </p:txBody>
      </p:sp>
    </p:spTree>
    <p:extLst>
      <p:ext uri="{BB962C8B-B14F-4D97-AF65-F5344CB8AC3E}">
        <p14:creationId xmlns:p14="http://schemas.microsoft.com/office/powerpoint/2010/main" val="2986936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155505" y="1399460"/>
            <a:ext cx="8988495" cy="5351636"/>
          </a:xfrm>
        </p:spPr>
        <p:txBody>
          <a:bodyPr>
            <a:noAutofit/>
          </a:bodyPr>
          <a:lstStyle/>
          <a:p>
            <a:r>
              <a:rPr lang="ja-JP" altLang="en-US" sz="2800" dirty="0" smtClean="0"/>
              <a:t>重力波望遠鏡自身が持ちうる強いパワーの狭帯域のノイズ（＝ライン）は、同帯域に中心周波数を持つ</a:t>
            </a:r>
            <a:r>
              <a:rPr lang="ja-JP" altLang="en-US" sz="2800" dirty="0" smtClean="0"/>
              <a:t>バースト</a:t>
            </a:r>
            <a:r>
              <a:rPr lang="ja-JP" altLang="en-US" sz="2800" dirty="0" smtClean="0"/>
              <a:t>性</a:t>
            </a:r>
            <a:r>
              <a:rPr lang="ja-JP" altLang="en-US" sz="2800" dirty="0" smtClean="0"/>
              <a:t>信号</a:t>
            </a:r>
            <a:r>
              <a:rPr lang="ja-JP" altLang="en-US" sz="2800" dirty="0" smtClean="0"/>
              <a:t>の検出を困難</a:t>
            </a:r>
            <a:r>
              <a:rPr lang="ja-JP" altLang="en-US" sz="2800" dirty="0" smtClean="0"/>
              <a:t>に</a:t>
            </a:r>
            <a:r>
              <a:rPr lang="ja-JP" altLang="en-US" sz="2800" dirty="0" smtClean="0"/>
              <a:t>す</a:t>
            </a:r>
            <a:r>
              <a:rPr lang="ja-JP" altLang="en-US" sz="2800" dirty="0" smtClean="0"/>
              <a:t>る</a:t>
            </a:r>
            <a:endParaRPr lang="en-US" altLang="ja-JP" sz="2800" dirty="0" smtClean="0"/>
          </a:p>
          <a:p>
            <a:endParaRPr lang="en-US" altLang="ja-JP" sz="2800" dirty="0" smtClean="0"/>
          </a:p>
          <a:p>
            <a:r>
              <a:rPr kumimoji="1" lang="ja-JP" altLang="en-US" sz="2800" dirty="0" smtClean="0"/>
              <a:t>データ解析の段階でラインと</a:t>
            </a:r>
            <a:r>
              <a:rPr lang="ja-JP" altLang="en-US" sz="2800" dirty="0" smtClean="0"/>
              <a:t>バースト性</a:t>
            </a:r>
            <a:r>
              <a:rPr kumimoji="1" lang="ja-JP" altLang="en-US" sz="2800" dirty="0" smtClean="0"/>
              <a:t>信号を切り分けることが望まれる</a:t>
            </a:r>
            <a:r>
              <a:rPr lang="ja-JP" altLang="en-US" sz="2800" dirty="0" smtClean="0"/>
              <a:t>が、従来の解析手法ではライン除去の際に重力波信号のエネルギーロスが起きて</a:t>
            </a:r>
            <a:r>
              <a:rPr lang="ja-JP" altLang="en-US" sz="2800" dirty="0" smtClean="0"/>
              <a:t>しまう</a:t>
            </a:r>
            <a:endParaRPr lang="en-US" altLang="ja-JP" sz="2800" dirty="0" smtClean="0"/>
          </a:p>
          <a:p>
            <a:endParaRPr lang="en-US" altLang="ja-JP" sz="2800" dirty="0" smtClean="0"/>
          </a:p>
          <a:p>
            <a:r>
              <a:rPr lang="ja-JP" altLang="en-US" sz="2800" dirty="0" smtClean="0"/>
              <a:t>バースト性信号への影響を抑えつつラインを除去する新たな方法が必要である</a:t>
            </a:r>
            <a:endParaRPr lang="en-US" altLang="ja-JP" sz="2800" dirty="0" smtClean="0"/>
          </a:p>
        </p:txBody>
      </p:sp>
    </p:spTree>
    <p:extLst>
      <p:ext uri="{BB962C8B-B14F-4D97-AF65-F5344CB8AC3E}">
        <p14:creationId xmlns:p14="http://schemas.microsoft.com/office/powerpoint/2010/main" val="2897940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53530"/>
            <a:ext cx="9144000" cy="6155030"/>
          </a:xfrm>
        </p:spPr>
        <p:txBody>
          <a:bodyPr>
            <a:normAutofit/>
          </a:bodyPr>
          <a:lstStyle/>
          <a:p>
            <a:r>
              <a:rPr kumimoji="1" lang="ja-JP" altLang="en-US" sz="2800" dirty="0" smtClean="0"/>
              <a:t>バースト性</a:t>
            </a:r>
            <a:r>
              <a:rPr kumimoji="1" lang="ja-JP" altLang="en-US" sz="2800" dirty="0" smtClean="0"/>
              <a:t>信号</a:t>
            </a:r>
            <a:endParaRPr kumimoji="1" lang="en-US" altLang="ja-JP" sz="2800" dirty="0" smtClean="0"/>
          </a:p>
          <a:p>
            <a:pPr marL="274320" lvl="1" indent="0" algn="ctr">
              <a:buNone/>
            </a:pPr>
            <a:r>
              <a:rPr lang="ja-JP" altLang="en-US" sz="2400" dirty="0" smtClean="0">
                <a:solidFill>
                  <a:srgbClr val="FF0000"/>
                </a:solidFill>
              </a:rPr>
              <a:t>時間的に局在しており広帯域に広がる信号</a:t>
            </a:r>
            <a:endParaRPr kumimoji="1" lang="en-US" altLang="ja-JP" sz="2400" dirty="0" smtClean="0">
              <a:solidFill>
                <a:srgbClr val="FF0000"/>
              </a:solidFill>
            </a:endParaRPr>
          </a:p>
          <a:p>
            <a:pPr lvl="1">
              <a:buFont typeface="Wingdings" charset="2"/>
              <a:buChar char="ü"/>
            </a:pPr>
            <a:endParaRPr lang="en-US" altLang="ja-JP" dirty="0" smtClean="0"/>
          </a:p>
          <a:p>
            <a:pPr lvl="1">
              <a:buFont typeface="Wingdings" charset="2"/>
              <a:buChar char="ü"/>
            </a:pPr>
            <a:r>
              <a:rPr lang="ja-JP" altLang="en-US" sz="2400" dirty="0" smtClean="0"/>
              <a:t>バースト性</a:t>
            </a:r>
            <a:r>
              <a:rPr lang="ja-JP" altLang="en-US" sz="2400" dirty="0" smtClean="0"/>
              <a:t>重力波</a:t>
            </a:r>
            <a:endParaRPr lang="en-US" altLang="ja-JP" sz="2400" dirty="0" smtClean="0"/>
          </a:p>
          <a:p>
            <a:pPr marL="548640" lvl="2" indent="0">
              <a:buNone/>
            </a:pPr>
            <a:r>
              <a:rPr kumimoji="1" lang="ja-JP" altLang="en-US" sz="2200" dirty="0" smtClean="0"/>
              <a:t>超新星爆発やガンマ線バースト、中性子星の星震を波源とする</a:t>
            </a:r>
            <a:endParaRPr kumimoji="1" lang="en-US" altLang="ja-JP" sz="2200" dirty="0" smtClean="0"/>
          </a:p>
          <a:p>
            <a:pPr marL="548640" lvl="2" indent="0">
              <a:buNone/>
            </a:pPr>
            <a:r>
              <a:rPr lang="ja-JP" altLang="en-US" sz="2200" dirty="0" smtClean="0"/>
              <a:t>計算が難しく重力波の波形を予測しにくい</a:t>
            </a:r>
            <a:endParaRPr kumimoji="1" lang="en-US" altLang="ja-JP" sz="2200" dirty="0"/>
          </a:p>
          <a:p>
            <a:pPr lvl="1">
              <a:buFont typeface="Wingdings" charset="2"/>
              <a:buChar char="ü"/>
            </a:pPr>
            <a:endParaRPr lang="en-US" altLang="ja-JP" sz="2400" dirty="0" smtClean="0"/>
          </a:p>
          <a:p>
            <a:pPr lvl="1">
              <a:buFont typeface="Wingdings" charset="2"/>
              <a:buChar char="ü"/>
            </a:pPr>
            <a:r>
              <a:rPr kumimoji="1" lang="ja-JP" altLang="en-US" sz="2400" dirty="0" smtClean="0"/>
              <a:t>バースト性</a:t>
            </a:r>
            <a:r>
              <a:rPr kumimoji="1" lang="ja-JP" altLang="en-US" sz="2400" dirty="0" smtClean="0"/>
              <a:t>雑音</a:t>
            </a:r>
            <a:endParaRPr kumimoji="1" lang="en-US" altLang="ja-JP" sz="2400" dirty="0" smtClean="0"/>
          </a:p>
          <a:p>
            <a:pPr marL="548640" lvl="2" indent="0">
              <a:buNone/>
            </a:pPr>
            <a:r>
              <a:rPr kumimoji="1" lang="ja-JP" altLang="en-US" sz="2200" dirty="0" smtClean="0"/>
              <a:t>望遠鏡自体が持つ非定常雑音</a:t>
            </a:r>
            <a:endParaRPr kumimoji="1" lang="en-US" altLang="ja-JP" sz="2200" dirty="0" smtClean="0"/>
          </a:p>
          <a:p>
            <a:pPr marL="0" indent="0">
              <a:buNone/>
            </a:pPr>
            <a:endParaRPr lang="en-US" altLang="ja-JP" sz="2800" dirty="0"/>
          </a:p>
          <a:p>
            <a:pPr marL="0" indent="0" algn="ctr">
              <a:buNone/>
            </a:pPr>
            <a:r>
              <a:rPr kumimoji="1" lang="ja-JP" altLang="en-US" sz="2800" dirty="0" smtClean="0"/>
              <a:t>これらの信号の区別も重要だが、今回は解析の初期段階における</a:t>
            </a:r>
            <a:r>
              <a:rPr kumimoji="1" lang="ja-JP" altLang="en-US" sz="2800" dirty="0" smtClean="0">
                <a:solidFill>
                  <a:srgbClr val="FF0000"/>
                </a:solidFill>
              </a:rPr>
              <a:t>ラインとバースト性信号の切り分け手法</a:t>
            </a:r>
            <a:r>
              <a:rPr lang="ja-JP" altLang="en-US" sz="2800" dirty="0" smtClean="0"/>
              <a:t>に</a:t>
            </a:r>
            <a:r>
              <a:rPr kumimoji="1" lang="ja-JP" altLang="en-US" sz="2800" dirty="0" smtClean="0"/>
              <a:t>注目する</a:t>
            </a:r>
            <a:endParaRPr kumimoji="1" lang="en-US" altLang="ja-JP" sz="2800" dirty="0" smtClean="0"/>
          </a:p>
        </p:txBody>
      </p:sp>
    </p:spTree>
    <p:extLst>
      <p:ext uri="{BB962C8B-B14F-4D97-AF65-F5344CB8AC3E}">
        <p14:creationId xmlns:p14="http://schemas.microsoft.com/office/powerpoint/2010/main" val="3867686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Motivation</a:t>
            </a:r>
            <a:endParaRPr kumimoji="1" lang="ja-JP" altLang="en-US" dirty="0"/>
          </a:p>
        </p:txBody>
      </p:sp>
      <p:sp>
        <p:nvSpPr>
          <p:cNvPr id="3" name="コンテンツ プレースホルダー 2"/>
          <p:cNvSpPr>
            <a:spLocks noGrp="1"/>
          </p:cNvSpPr>
          <p:nvPr>
            <p:ph idx="1"/>
          </p:nvPr>
        </p:nvSpPr>
        <p:spPr>
          <a:xfrm>
            <a:off x="163865" y="1406419"/>
            <a:ext cx="8835046" cy="5297967"/>
          </a:xfrm>
        </p:spPr>
        <p:txBody>
          <a:bodyPr>
            <a:normAutofit/>
          </a:bodyPr>
          <a:lstStyle/>
          <a:p>
            <a:r>
              <a:rPr kumimoji="1" lang="ja-JP" altLang="en-US" sz="2800" dirty="0" smtClean="0"/>
              <a:t>重力波望遠鏡では鏡をワイヤーで吊るすため、その共振</a:t>
            </a:r>
            <a:r>
              <a:rPr lang="en-US" altLang="en-US" sz="2800" dirty="0" smtClean="0"/>
              <a:t>モード</a:t>
            </a:r>
            <a:r>
              <a:rPr kumimoji="1" lang="ja-JP" altLang="en-US" sz="2800" dirty="0" smtClean="0"/>
              <a:t>によって励起されるようなノイズ</a:t>
            </a:r>
            <a:r>
              <a:rPr lang="ja-JP" altLang="en-US" sz="2800" dirty="0" smtClean="0"/>
              <a:t>（＝ライン）が存在する</a:t>
            </a:r>
            <a:endParaRPr lang="en-US" altLang="ja-JP" sz="2800" dirty="0" smtClean="0"/>
          </a:p>
          <a:p>
            <a:r>
              <a:rPr lang="ja-JP" altLang="en-US" sz="2800" dirty="0" smtClean="0"/>
              <a:t>例：吊り糸</a:t>
            </a:r>
            <a:r>
              <a:rPr lang="ja-JP" altLang="en-US" sz="2800" dirty="0"/>
              <a:t>の弾性振動</a:t>
            </a:r>
            <a:endParaRPr lang="en-US" altLang="ja-JP" sz="2800" dirty="0"/>
          </a:p>
          <a:p>
            <a:endParaRPr kumimoji="1" lang="en-US" altLang="ja-JP" sz="2800" dirty="0" smtClean="0"/>
          </a:p>
        </p:txBody>
      </p:sp>
      <p:grpSp>
        <p:nvGrpSpPr>
          <p:cNvPr id="12" name="図形グループ 11"/>
          <p:cNvGrpSpPr/>
          <p:nvPr/>
        </p:nvGrpSpPr>
        <p:grpSpPr>
          <a:xfrm>
            <a:off x="1671689" y="3446816"/>
            <a:ext cx="1941667" cy="2778124"/>
            <a:chOff x="1394469" y="2511756"/>
            <a:chExt cx="1936259" cy="2904078"/>
          </a:xfrm>
        </p:grpSpPr>
        <p:cxnSp>
          <p:nvCxnSpPr>
            <p:cNvPr id="13" name="直線矢印コネクタ 12"/>
            <p:cNvCxnSpPr/>
            <p:nvPr/>
          </p:nvCxnSpPr>
          <p:spPr>
            <a:xfrm>
              <a:off x="1708430" y="5097547"/>
              <a:ext cx="1600655"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2168984" y="3579573"/>
              <a:ext cx="43282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図形グループ 14"/>
            <p:cNvGrpSpPr/>
            <p:nvPr/>
          </p:nvGrpSpPr>
          <p:grpSpPr>
            <a:xfrm>
              <a:off x="1394469" y="2511756"/>
              <a:ext cx="1936259" cy="2904078"/>
              <a:chOff x="805655" y="2116456"/>
              <a:chExt cx="2321418" cy="3752523"/>
            </a:xfrm>
          </p:grpSpPr>
          <p:cxnSp>
            <p:nvCxnSpPr>
              <p:cNvPr id="16" name="直線コネクタ 15"/>
              <p:cNvCxnSpPr/>
              <p:nvPr/>
            </p:nvCxnSpPr>
            <p:spPr>
              <a:xfrm>
                <a:off x="805655" y="2116456"/>
                <a:ext cx="2321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フリーフォーム 16"/>
              <p:cNvSpPr/>
              <p:nvPr/>
            </p:nvSpPr>
            <p:spPr>
              <a:xfrm>
                <a:off x="1866707" y="2116456"/>
                <a:ext cx="386455" cy="2977704"/>
              </a:xfrm>
              <a:custGeom>
                <a:avLst/>
                <a:gdLst>
                  <a:gd name="connsiteX0" fmla="*/ 167948 w 386455"/>
                  <a:gd name="connsiteY0" fmla="*/ 0 h 2977704"/>
                  <a:gd name="connsiteX1" fmla="*/ 4083 w 386455"/>
                  <a:gd name="connsiteY1" fmla="*/ 245782 h 2977704"/>
                  <a:gd name="connsiteX2" fmla="*/ 318158 w 386455"/>
                  <a:gd name="connsiteY2" fmla="*/ 532528 h 2977704"/>
                  <a:gd name="connsiteX3" fmla="*/ 99671 w 386455"/>
                  <a:gd name="connsiteY3" fmla="*/ 873891 h 2977704"/>
                  <a:gd name="connsiteX4" fmla="*/ 331813 w 386455"/>
                  <a:gd name="connsiteY4" fmla="*/ 1092364 h 2977704"/>
                  <a:gd name="connsiteX5" fmla="*/ 86016 w 386455"/>
                  <a:gd name="connsiteY5" fmla="*/ 1433728 h 2977704"/>
                  <a:gd name="connsiteX6" fmla="*/ 345468 w 386455"/>
                  <a:gd name="connsiteY6" fmla="*/ 1679510 h 2977704"/>
                  <a:gd name="connsiteX7" fmla="*/ 167948 w 386455"/>
                  <a:gd name="connsiteY7" fmla="*/ 1979910 h 2977704"/>
                  <a:gd name="connsiteX8" fmla="*/ 386435 w 386455"/>
                  <a:gd name="connsiteY8" fmla="*/ 2266656 h 2977704"/>
                  <a:gd name="connsiteX9" fmla="*/ 181604 w 386455"/>
                  <a:gd name="connsiteY9" fmla="*/ 2580711 h 2977704"/>
                  <a:gd name="connsiteX10" fmla="*/ 290847 w 386455"/>
                  <a:gd name="connsiteY10" fmla="*/ 2976693 h 2977704"/>
                  <a:gd name="connsiteX11" fmla="*/ 290847 w 386455"/>
                  <a:gd name="connsiteY11" fmla="*/ 2976693 h 2977704"/>
                  <a:gd name="connsiteX12" fmla="*/ 318158 w 386455"/>
                  <a:gd name="connsiteY12" fmla="*/ 2976693 h 2977704"/>
                  <a:gd name="connsiteX13" fmla="*/ 318158 w 386455"/>
                  <a:gd name="connsiteY13" fmla="*/ 2976693 h 2977704"/>
                  <a:gd name="connsiteX14" fmla="*/ 304502 w 386455"/>
                  <a:gd name="connsiteY14" fmla="*/ 2976693 h 2977704"/>
                  <a:gd name="connsiteX15" fmla="*/ 222570 w 386455"/>
                  <a:gd name="connsiteY15" fmla="*/ 2963038 h 2977704"/>
                  <a:gd name="connsiteX16" fmla="*/ 277191 w 386455"/>
                  <a:gd name="connsiteY16" fmla="*/ 2935729 h 29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455" h="2977704">
                    <a:moveTo>
                      <a:pt x="167948" y="0"/>
                    </a:moveTo>
                    <a:cubicBezTo>
                      <a:pt x="73498" y="78513"/>
                      <a:pt x="-20952" y="157027"/>
                      <a:pt x="4083" y="245782"/>
                    </a:cubicBezTo>
                    <a:cubicBezTo>
                      <a:pt x="29118" y="334537"/>
                      <a:pt x="302227" y="427843"/>
                      <a:pt x="318158" y="532528"/>
                    </a:cubicBezTo>
                    <a:cubicBezTo>
                      <a:pt x="334089" y="637213"/>
                      <a:pt x="97395" y="780585"/>
                      <a:pt x="99671" y="873891"/>
                    </a:cubicBezTo>
                    <a:cubicBezTo>
                      <a:pt x="101947" y="967197"/>
                      <a:pt x="334089" y="999058"/>
                      <a:pt x="331813" y="1092364"/>
                    </a:cubicBezTo>
                    <a:cubicBezTo>
                      <a:pt x="329537" y="1185670"/>
                      <a:pt x="83740" y="1335870"/>
                      <a:pt x="86016" y="1433728"/>
                    </a:cubicBezTo>
                    <a:cubicBezTo>
                      <a:pt x="88292" y="1531586"/>
                      <a:pt x="331813" y="1588480"/>
                      <a:pt x="345468" y="1679510"/>
                    </a:cubicBezTo>
                    <a:cubicBezTo>
                      <a:pt x="359123" y="1770540"/>
                      <a:pt x="161120" y="1882052"/>
                      <a:pt x="167948" y="1979910"/>
                    </a:cubicBezTo>
                    <a:cubicBezTo>
                      <a:pt x="174776" y="2077768"/>
                      <a:pt x="384159" y="2166523"/>
                      <a:pt x="386435" y="2266656"/>
                    </a:cubicBezTo>
                    <a:cubicBezTo>
                      <a:pt x="388711" y="2366789"/>
                      <a:pt x="197535" y="2462372"/>
                      <a:pt x="181604" y="2580711"/>
                    </a:cubicBezTo>
                    <a:cubicBezTo>
                      <a:pt x="165673" y="2699050"/>
                      <a:pt x="290847" y="2976693"/>
                      <a:pt x="290847" y="2976693"/>
                    </a:cubicBezTo>
                    <a:lnTo>
                      <a:pt x="290847" y="2976693"/>
                    </a:lnTo>
                    <a:lnTo>
                      <a:pt x="318158" y="2976693"/>
                    </a:lnTo>
                    <a:lnTo>
                      <a:pt x="318158" y="2976693"/>
                    </a:lnTo>
                    <a:cubicBezTo>
                      <a:pt x="315882" y="2976693"/>
                      <a:pt x="320433" y="2978969"/>
                      <a:pt x="304502" y="2976693"/>
                    </a:cubicBezTo>
                    <a:cubicBezTo>
                      <a:pt x="288571" y="2974417"/>
                      <a:pt x="227122" y="2969865"/>
                      <a:pt x="222570" y="2963038"/>
                    </a:cubicBezTo>
                    <a:cubicBezTo>
                      <a:pt x="218018" y="2956211"/>
                      <a:pt x="272639" y="2940280"/>
                      <a:pt x="277191" y="2935729"/>
                    </a:cubicBezTo>
                  </a:path>
                </a:pathLst>
              </a:custGeom>
              <a:ln>
                <a:solidFill>
                  <a:srgbClr val="2929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1734236" y="4970258"/>
                <a:ext cx="819325" cy="898721"/>
              </a:xfrm>
              <a:prstGeom prst="ellipse">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9" name="図形グループ 18"/>
          <p:cNvGrpSpPr/>
          <p:nvPr/>
        </p:nvGrpSpPr>
        <p:grpSpPr>
          <a:xfrm>
            <a:off x="129590" y="4464508"/>
            <a:ext cx="3031499" cy="2180601"/>
            <a:chOff x="279832" y="3945898"/>
            <a:chExt cx="3031499" cy="2180601"/>
          </a:xfrm>
        </p:grpSpPr>
        <p:sp>
          <p:nvSpPr>
            <p:cNvPr id="20" name="テキスト ボックス 19"/>
            <p:cNvSpPr txBox="1"/>
            <p:nvPr/>
          </p:nvSpPr>
          <p:spPr>
            <a:xfrm>
              <a:off x="279832" y="4926170"/>
              <a:ext cx="3031499" cy="1200329"/>
            </a:xfrm>
            <a:prstGeom prst="rect">
              <a:avLst/>
            </a:prstGeom>
            <a:noFill/>
          </p:spPr>
          <p:txBody>
            <a:bodyPr wrap="square" rtlCol="0">
              <a:spAutoFit/>
            </a:bodyPr>
            <a:lstStyle/>
            <a:p>
              <a:r>
                <a:rPr lang="en-US" altLang="en-US" dirty="0" smtClean="0"/>
                <a:t>現実の吊り糸は</a:t>
              </a:r>
            </a:p>
            <a:p>
              <a:r>
                <a:rPr lang="en-US" altLang="en-US" dirty="0" smtClean="0"/>
                <a:t>有限の綿密度を</a:t>
              </a:r>
            </a:p>
            <a:p>
              <a:r>
                <a:rPr lang="en-US" altLang="en-US" dirty="0" smtClean="0"/>
                <a:t>持つので</a:t>
              </a:r>
            </a:p>
            <a:p>
              <a:r>
                <a:rPr lang="en-US" altLang="en-US" dirty="0" smtClean="0"/>
                <a:t>弾性振動</a:t>
              </a:r>
              <a:r>
                <a:rPr lang="ja-JP" altLang="en-US" dirty="0" smtClean="0"/>
                <a:t>をする</a:t>
              </a:r>
              <a:endParaRPr kumimoji="1" lang="ja-JP" altLang="en-US" dirty="0"/>
            </a:p>
          </p:txBody>
        </p:sp>
        <p:cxnSp>
          <p:nvCxnSpPr>
            <p:cNvPr id="21" name="曲線コネクタ 20"/>
            <p:cNvCxnSpPr/>
            <p:nvPr/>
          </p:nvCxnSpPr>
          <p:spPr>
            <a:xfrm flipV="1">
              <a:off x="607442" y="3945898"/>
              <a:ext cx="1758474" cy="980272"/>
            </a:xfrm>
            <a:prstGeom prst="curvedConnector3">
              <a:avLst>
                <a:gd name="adj1" fmla="val -11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4182750" y="2241728"/>
            <a:ext cx="4979075" cy="4276126"/>
            <a:chOff x="3981530" y="947266"/>
            <a:chExt cx="5787153" cy="5006110"/>
          </a:xfrm>
        </p:grpSpPr>
        <p:pic>
          <p:nvPicPr>
            <p:cNvPr id="29" name="図 28"/>
            <p:cNvPicPr>
              <a:picLocks noChangeAspect="1"/>
            </p:cNvPicPr>
            <p:nvPr/>
          </p:nvPicPr>
          <p:blipFill>
            <a:blip r:embed="rId2"/>
            <a:stretch>
              <a:fillRect/>
            </a:stretch>
          </p:blipFill>
          <p:spPr>
            <a:xfrm>
              <a:off x="4424364" y="947266"/>
              <a:ext cx="3850814" cy="5006110"/>
            </a:xfrm>
            <a:prstGeom prst="rect">
              <a:avLst/>
            </a:prstGeom>
            <a:scene3d>
              <a:camera prst="orthographicFront">
                <a:rot lat="0" lon="0" rev="16200000"/>
              </a:camera>
              <a:lightRig rig="threePt" dir="t"/>
            </a:scene3d>
          </p:spPr>
        </p:pic>
        <p:sp>
          <p:nvSpPr>
            <p:cNvPr id="30" name="テキスト ボックス 29"/>
            <p:cNvSpPr txBox="1"/>
            <p:nvPr/>
          </p:nvSpPr>
          <p:spPr>
            <a:xfrm>
              <a:off x="3981530" y="1145674"/>
              <a:ext cx="5787153" cy="468413"/>
            </a:xfrm>
            <a:prstGeom prst="rect">
              <a:avLst/>
            </a:prstGeom>
            <a:noFill/>
          </p:spPr>
          <p:txBody>
            <a:bodyPr wrap="square" rtlCol="0">
              <a:spAutoFit/>
            </a:bodyPr>
            <a:lstStyle/>
            <a:p>
              <a:r>
                <a:rPr kumimoji="1" lang="ja-JP" altLang="en-US" sz="2000" dirty="0" smtClean="0"/>
                <a:t>振り子の支点の振動に対する</a:t>
              </a:r>
              <a:r>
                <a:rPr lang="ja-JP" altLang="en-US" sz="2000" dirty="0" smtClean="0"/>
                <a:t>伝達関数</a:t>
              </a:r>
              <a:endParaRPr kumimoji="1" lang="ja-JP" altLang="en-US" sz="2000" dirty="0"/>
            </a:p>
          </p:txBody>
        </p:sp>
        <p:sp>
          <p:nvSpPr>
            <p:cNvPr id="31" name="ドーナツ 30"/>
            <p:cNvSpPr/>
            <p:nvPr/>
          </p:nvSpPr>
          <p:spPr>
            <a:xfrm>
              <a:off x="6868667" y="2594364"/>
              <a:ext cx="2357263" cy="1789719"/>
            </a:xfrm>
            <a:prstGeom prst="donut">
              <a:avLst>
                <a:gd name="adj" fmla="val 46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7184691" y="1999276"/>
              <a:ext cx="2237565" cy="432381"/>
            </a:xfrm>
            <a:prstGeom prst="rect">
              <a:avLst/>
            </a:prstGeom>
            <a:noFill/>
          </p:spPr>
          <p:txBody>
            <a:bodyPr wrap="square" rtlCol="0">
              <a:spAutoFit/>
            </a:bodyPr>
            <a:lstStyle/>
            <a:p>
              <a:r>
                <a:rPr lang="ja-JP" altLang="en-US" dirty="0" smtClean="0">
                  <a:solidFill>
                    <a:srgbClr val="FF0000"/>
                  </a:solidFill>
                </a:rPr>
                <a:t>弦の共振モード</a:t>
              </a:r>
              <a:endParaRPr kumimoji="1" lang="ja-JP" altLang="en-US" dirty="0">
                <a:solidFill>
                  <a:srgbClr val="FF0000"/>
                </a:solidFill>
              </a:endParaRPr>
            </a:p>
          </p:txBody>
        </p:sp>
        <p:sp>
          <p:nvSpPr>
            <p:cNvPr id="33" name="テキスト ボックス 32"/>
            <p:cNvSpPr txBox="1"/>
            <p:nvPr/>
          </p:nvSpPr>
          <p:spPr>
            <a:xfrm>
              <a:off x="4632428" y="2920542"/>
              <a:ext cx="1695220" cy="756667"/>
            </a:xfrm>
            <a:prstGeom prst="rect">
              <a:avLst/>
            </a:prstGeom>
            <a:noFill/>
          </p:spPr>
          <p:txBody>
            <a:bodyPr wrap="square" rtlCol="0">
              <a:spAutoFit/>
            </a:bodyPr>
            <a:lstStyle/>
            <a:p>
              <a:r>
                <a:rPr kumimoji="1" lang="ja-JP" altLang="en-US" dirty="0" smtClean="0">
                  <a:solidFill>
                    <a:srgbClr val="FF0000"/>
                  </a:solidFill>
                </a:rPr>
                <a:t>振り子運動の共振モード</a:t>
              </a:r>
              <a:endParaRPr kumimoji="1" lang="ja-JP" altLang="en-US" dirty="0">
                <a:solidFill>
                  <a:srgbClr val="FF0000"/>
                </a:solidFill>
              </a:endParaRPr>
            </a:p>
          </p:txBody>
        </p:sp>
      </p:grpSp>
      <p:pic>
        <p:nvPicPr>
          <p:cNvPr id="36" name="図 35"/>
          <p:cNvPicPr>
            <a:picLocks noChangeAspect="1"/>
          </p:cNvPicPr>
          <p:nvPr/>
        </p:nvPicPr>
        <p:blipFill>
          <a:blip r:embed="rId3"/>
          <a:stretch>
            <a:fillRect/>
          </a:stretch>
        </p:blipFill>
        <p:spPr>
          <a:xfrm>
            <a:off x="3526300" y="5924146"/>
            <a:ext cx="5575300" cy="825500"/>
          </a:xfrm>
          <a:prstGeom prst="rect">
            <a:avLst/>
          </a:prstGeom>
        </p:spPr>
      </p:pic>
    </p:spTree>
    <p:extLst>
      <p:ext uri="{BB962C8B-B14F-4D97-AF65-F5344CB8AC3E}">
        <p14:creationId xmlns:p14="http://schemas.microsoft.com/office/powerpoint/2010/main" val="12342366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6629" y="453529"/>
            <a:ext cx="8889685" cy="6404471"/>
          </a:xfrm>
        </p:spPr>
        <p:txBody>
          <a:bodyPr>
            <a:normAutofit/>
          </a:bodyPr>
          <a:lstStyle/>
          <a:p>
            <a:r>
              <a:rPr lang="en-US" altLang="en-US" sz="3200" dirty="0">
                <a:solidFill>
                  <a:srgbClr val="FF0000"/>
                </a:solidFill>
              </a:rPr>
              <a:t>ライン</a:t>
            </a:r>
            <a:r>
              <a:rPr lang="ja-JP" altLang="en-US" sz="3200" dirty="0">
                <a:solidFill>
                  <a:srgbClr val="FF0000"/>
                </a:solidFill>
              </a:rPr>
              <a:t>の何が問題か</a:t>
            </a:r>
            <a:endParaRPr lang="en-US" altLang="en-US" sz="3200" dirty="0">
              <a:solidFill>
                <a:srgbClr val="FF0000"/>
              </a:solidFill>
            </a:endParaRPr>
          </a:p>
          <a:p>
            <a:pPr lvl="1">
              <a:buFont typeface="Wingdings" charset="2"/>
              <a:buChar char="ü"/>
            </a:pPr>
            <a:endParaRPr lang="en-US" altLang="en-US" sz="2800" dirty="0" smtClean="0"/>
          </a:p>
          <a:p>
            <a:pPr lvl="1">
              <a:buFont typeface="Wingdings" charset="2"/>
              <a:buChar char="ü"/>
            </a:pPr>
            <a:endParaRPr lang="en-US" altLang="en-US" sz="2800" dirty="0"/>
          </a:p>
          <a:p>
            <a:pPr lvl="1">
              <a:buFont typeface="Wingdings" charset="2"/>
              <a:buChar char="ü"/>
            </a:pPr>
            <a:endParaRPr lang="en-US" altLang="en-US" sz="2800" dirty="0" smtClean="0"/>
          </a:p>
          <a:p>
            <a:pPr lvl="1">
              <a:buFont typeface="Wingdings" charset="2"/>
              <a:buChar char="ü"/>
            </a:pPr>
            <a:endParaRPr lang="en-US" altLang="en-US" sz="2800" dirty="0"/>
          </a:p>
          <a:p>
            <a:pPr lvl="1">
              <a:buFont typeface="Wingdings" charset="2"/>
              <a:buChar char="ü"/>
            </a:pPr>
            <a:endParaRPr lang="en-US" altLang="en-US" sz="2800" dirty="0" smtClean="0"/>
          </a:p>
          <a:p>
            <a:pPr lvl="1">
              <a:buFont typeface="Wingdings" charset="2"/>
              <a:buChar char="ü"/>
            </a:pPr>
            <a:endParaRPr lang="en-US" altLang="en-US" sz="2800" dirty="0"/>
          </a:p>
          <a:p>
            <a:pPr marL="274320" lvl="1" indent="0">
              <a:buNone/>
            </a:pPr>
            <a:endParaRPr lang="en-US" altLang="en-US" sz="2800" dirty="0" smtClean="0"/>
          </a:p>
          <a:p>
            <a:pPr lvl="1">
              <a:buFont typeface="Wingdings" charset="2"/>
              <a:buChar char="ü"/>
            </a:pPr>
            <a:r>
              <a:rPr lang="en-US" altLang="ja-JP" sz="2800" dirty="0" smtClean="0"/>
              <a:t>LCGT</a:t>
            </a:r>
            <a:r>
              <a:rPr lang="ja-JP" altLang="en-US" sz="2800" dirty="0"/>
              <a:t>世代の望遠鏡</a:t>
            </a:r>
            <a:r>
              <a:rPr lang="ja-JP" altLang="en-US" sz="2800" dirty="0" smtClean="0"/>
              <a:t>でも最も</a:t>
            </a:r>
            <a:r>
              <a:rPr lang="ja-JP" altLang="en-US" sz="2800" dirty="0"/>
              <a:t>感度の良い帯域</a:t>
            </a:r>
            <a:r>
              <a:rPr lang="ja-JP" altLang="en-US" sz="2800" dirty="0" smtClean="0"/>
              <a:t>にライン</a:t>
            </a:r>
            <a:r>
              <a:rPr lang="ja-JP" altLang="en-US" sz="2800" dirty="0"/>
              <a:t>が存在して</a:t>
            </a:r>
            <a:r>
              <a:rPr lang="ja-JP" altLang="en-US" sz="2800" dirty="0" smtClean="0"/>
              <a:t>しまう</a:t>
            </a:r>
            <a:endParaRPr lang="en-US" altLang="ja-JP" sz="2800" dirty="0" smtClean="0"/>
          </a:p>
          <a:p>
            <a:pPr lvl="1">
              <a:buFont typeface="Wingdings" charset="2"/>
              <a:buChar char="ü"/>
            </a:pPr>
            <a:r>
              <a:rPr lang="en-US" altLang="en-US" sz="2800" dirty="0"/>
              <a:t>狭帯域で</a:t>
            </a:r>
            <a:r>
              <a:rPr lang="ja-JP" altLang="en-US" sz="2800" dirty="0"/>
              <a:t>強いパワーを</a:t>
            </a:r>
            <a:r>
              <a:rPr lang="ja-JP" altLang="en-US" sz="2800" dirty="0" smtClean="0"/>
              <a:t>持つので、</a:t>
            </a:r>
            <a:r>
              <a:rPr lang="en-US" altLang="en-US" sz="2800" dirty="0">
                <a:solidFill>
                  <a:srgbClr val="FF0000"/>
                </a:solidFill>
              </a:rPr>
              <a:t>同じ帯</a:t>
            </a:r>
            <a:r>
              <a:rPr lang="en-US" altLang="en-US" sz="2800" dirty="0" smtClean="0">
                <a:solidFill>
                  <a:srgbClr val="FF0000"/>
                </a:solidFill>
              </a:rPr>
              <a:t>域</a:t>
            </a:r>
            <a:r>
              <a:rPr lang="ja-JP" altLang="en-US" sz="2800" dirty="0" smtClean="0">
                <a:solidFill>
                  <a:srgbClr val="FF0000"/>
                </a:solidFill>
              </a:rPr>
              <a:t>に中心周波数を持つ</a:t>
            </a:r>
            <a:r>
              <a:rPr lang="en-US" altLang="en-US" sz="2800" dirty="0" smtClean="0">
                <a:solidFill>
                  <a:srgbClr val="FF0000"/>
                </a:solidFill>
              </a:rPr>
              <a:t>バースト</a:t>
            </a:r>
            <a:r>
              <a:rPr lang="en-US" altLang="en-US" sz="2800" dirty="0">
                <a:solidFill>
                  <a:srgbClr val="FF0000"/>
                </a:solidFill>
              </a:rPr>
              <a:t>性重力波の観測を困難にする</a:t>
            </a:r>
          </a:p>
          <a:p>
            <a:pPr lvl="1">
              <a:buFont typeface="Wingdings" charset="2"/>
              <a:buChar char="ü"/>
            </a:pPr>
            <a:endParaRPr lang="en-US" altLang="ja-JP" sz="2800" dirty="0"/>
          </a:p>
          <a:p>
            <a:pPr lvl="1"/>
            <a:endParaRPr lang="en-US" altLang="ja-JP" dirty="0"/>
          </a:p>
          <a:p>
            <a:endParaRPr kumimoji="1" lang="ja-JP" altLang="en-US" dirty="0"/>
          </a:p>
        </p:txBody>
      </p:sp>
      <p:grpSp>
        <p:nvGrpSpPr>
          <p:cNvPr id="4" name="図形グループ 3"/>
          <p:cNvGrpSpPr/>
          <p:nvPr/>
        </p:nvGrpSpPr>
        <p:grpSpPr>
          <a:xfrm>
            <a:off x="1939883" y="530580"/>
            <a:ext cx="5869340" cy="4171174"/>
            <a:chOff x="912950" y="3095186"/>
            <a:chExt cx="5775050" cy="4089899"/>
          </a:xfrm>
        </p:grpSpPr>
        <p:grpSp>
          <p:nvGrpSpPr>
            <p:cNvPr id="5" name="図形グループ 4"/>
            <p:cNvGrpSpPr/>
            <p:nvPr/>
          </p:nvGrpSpPr>
          <p:grpSpPr>
            <a:xfrm>
              <a:off x="912950" y="3095186"/>
              <a:ext cx="5775050" cy="4089899"/>
              <a:chOff x="1568320" y="3076845"/>
              <a:chExt cx="5775050" cy="4089899"/>
            </a:xfrm>
          </p:grpSpPr>
          <p:pic>
            <p:nvPicPr>
              <p:cNvPr id="7" name="図 6"/>
              <p:cNvPicPr>
                <a:picLocks noChangeAspect="1"/>
              </p:cNvPicPr>
              <p:nvPr/>
            </p:nvPicPr>
            <p:blipFill>
              <a:blip r:embed="rId2"/>
              <a:stretch>
                <a:fillRect/>
              </a:stretch>
            </p:blipFill>
            <p:spPr>
              <a:xfrm>
                <a:off x="1568320" y="3534918"/>
                <a:ext cx="5775050" cy="3631826"/>
              </a:xfrm>
              <a:prstGeom prst="rect">
                <a:avLst/>
              </a:prstGeom>
            </p:spPr>
          </p:pic>
          <p:sp>
            <p:nvSpPr>
              <p:cNvPr id="8" name="テキスト ボックス 7"/>
              <p:cNvSpPr txBox="1"/>
              <p:nvPr/>
            </p:nvSpPr>
            <p:spPr>
              <a:xfrm>
                <a:off x="4657787" y="3076845"/>
                <a:ext cx="2553619" cy="458073"/>
              </a:xfrm>
              <a:prstGeom prst="rect">
                <a:avLst/>
              </a:prstGeom>
              <a:noFill/>
            </p:spPr>
            <p:txBody>
              <a:bodyPr wrap="square" rtlCol="0">
                <a:spAutoFit/>
              </a:bodyPr>
              <a:lstStyle/>
              <a:p>
                <a:r>
                  <a:rPr kumimoji="1" lang="en-US" altLang="ja-JP" dirty="0" smtClean="0"/>
                  <a:t>LCGT</a:t>
                </a:r>
                <a:r>
                  <a:rPr kumimoji="1" lang="ja-JP" altLang="en-US" dirty="0" smtClean="0"/>
                  <a:t>の感度曲線</a:t>
                </a:r>
                <a:endParaRPr kumimoji="1" lang="ja-JP" altLang="en-US" dirty="0"/>
              </a:p>
            </p:txBody>
          </p:sp>
          <p:grpSp>
            <p:nvGrpSpPr>
              <p:cNvPr id="9" name="図形グループ 8"/>
              <p:cNvGrpSpPr/>
              <p:nvPr/>
            </p:nvGrpSpPr>
            <p:grpSpPr>
              <a:xfrm>
                <a:off x="5247444" y="3593062"/>
                <a:ext cx="1586592" cy="1140305"/>
                <a:chOff x="5520545" y="3914509"/>
                <a:chExt cx="1586592" cy="1140305"/>
              </a:xfrm>
            </p:grpSpPr>
            <p:cxnSp>
              <p:nvCxnSpPr>
                <p:cNvPr id="10" name="曲線コネクタ 9"/>
                <p:cNvCxnSpPr/>
                <p:nvPr/>
              </p:nvCxnSpPr>
              <p:spPr>
                <a:xfrm rot="10800000" flipV="1">
                  <a:off x="5520545" y="4159208"/>
                  <a:ext cx="510324" cy="895606"/>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6030869" y="3914509"/>
                  <a:ext cx="1076268" cy="496246"/>
                </a:xfrm>
                <a:prstGeom prst="rect">
                  <a:avLst/>
                </a:prstGeom>
                <a:noFill/>
              </p:spPr>
              <p:txBody>
                <a:bodyPr wrap="square" rtlCol="0">
                  <a:spAutoFit/>
                </a:bodyPr>
                <a:lstStyle/>
                <a:p>
                  <a:r>
                    <a:rPr kumimoji="1" lang="ja-JP" altLang="en-US" sz="2000" dirty="0" smtClean="0"/>
                    <a:t>ライン</a:t>
                  </a:r>
                  <a:endParaRPr kumimoji="1" lang="ja-JP" altLang="en-US" sz="2000" dirty="0"/>
                </a:p>
              </p:txBody>
            </p:sp>
          </p:grpSp>
        </p:grpSp>
        <p:sp>
          <p:nvSpPr>
            <p:cNvPr id="6" name="ドーナツ 5"/>
            <p:cNvSpPr/>
            <p:nvPr/>
          </p:nvSpPr>
          <p:spPr>
            <a:xfrm>
              <a:off x="2817540" y="4328412"/>
              <a:ext cx="2922341" cy="1751653"/>
            </a:xfrm>
            <a:prstGeom prst="donut">
              <a:avLst>
                <a:gd name="adj" fmla="val 2271"/>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4571711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5588" y="832928"/>
            <a:ext cx="8944290" cy="5644072"/>
          </a:xfrm>
        </p:spPr>
        <p:txBody>
          <a:bodyPr>
            <a:normAutofit/>
          </a:bodyPr>
          <a:lstStyle/>
          <a:p>
            <a:r>
              <a:rPr lang="ja-JP" altLang="en-US" sz="3200" dirty="0"/>
              <a:t>現在の解析</a:t>
            </a:r>
            <a:r>
              <a:rPr lang="ja-JP" altLang="en-US" sz="3200" dirty="0" smtClean="0"/>
              <a:t>手法</a:t>
            </a:r>
            <a:r>
              <a:rPr lang="en-US" altLang="ja-JP" sz="3200" dirty="0" smtClean="0"/>
              <a:t>:</a:t>
            </a:r>
          </a:p>
          <a:p>
            <a:pPr lvl="1">
              <a:buFont typeface="Wingdings" charset="2"/>
              <a:buChar char="ü"/>
            </a:pPr>
            <a:endParaRPr lang="en-US" altLang="ja-JP" sz="2800" dirty="0" smtClean="0"/>
          </a:p>
          <a:p>
            <a:pPr lvl="1">
              <a:buFont typeface="Wingdings" charset="2"/>
              <a:buChar char="ü"/>
            </a:pPr>
            <a:endParaRPr lang="en-US" altLang="ja-JP" sz="2800" dirty="0"/>
          </a:p>
          <a:p>
            <a:pPr lvl="1">
              <a:buFont typeface="Wingdings" charset="2"/>
              <a:buChar char="ü"/>
            </a:pPr>
            <a:endParaRPr lang="en-US" altLang="ja-JP" sz="2800" dirty="0" smtClean="0"/>
          </a:p>
          <a:p>
            <a:pPr lvl="1">
              <a:buFont typeface="Wingdings" charset="2"/>
              <a:buChar char="ü"/>
            </a:pPr>
            <a:endParaRPr lang="en-US" altLang="ja-JP" sz="2800" dirty="0"/>
          </a:p>
          <a:p>
            <a:pPr lvl="1">
              <a:buFont typeface="Wingdings" charset="2"/>
              <a:buChar char="ü"/>
            </a:pPr>
            <a:endParaRPr lang="en-US" altLang="ja-JP" sz="2800" dirty="0" smtClean="0"/>
          </a:p>
          <a:p>
            <a:pPr lvl="1">
              <a:buFont typeface="Wingdings" charset="2"/>
              <a:buChar char="ü"/>
            </a:pPr>
            <a:r>
              <a:rPr lang="ja-JP" altLang="en-US" sz="2800" dirty="0" smtClean="0"/>
              <a:t>現在の</a:t>
            </a:r>
            <a:r>
              <a:rPr lang="ja-JP" altLang="en-US" sz="2800" dirty="0" smtClean="0"/>
              <a:t>ライン除去</a:t>
            </a:r>
            <a:r>
              <a:rPr lang="ja-JP" altLang="en-US" sz="2800" dirty="0" smtClean="0"/>
              <a:t>では</a:t>
            </a:r>
            <a:r>
              <a:rPr lang="ja-JP" altLang="en-US" sz="2800" dirty="0" smtClean="0"/>
              <a:t>同帯域の</a:t>
            </a:r>
            <a:r>
              <a:rPr lang="ja-JP" altLang="en-US" sz="2800" dirty="0" smtClean="0"/>
              <a:t>バースト性</a:t>
            </a:r>
            <a:r>
              <a:rPr lang="ja-JP" altLang="en-US" sz="2800" dirty="0" smtClean="0"/>
              <a:t>信号</a:t>
            </a:r>
            <a:r>
              <a:rPr lang="ja-JP" altLang="en-US" sz="2800" dirty="0"/>
              <a:t>も抑制</a:t>
            </a:r>
            <a:r>
              <a:rPr lang="ja-JP" altLang="en-US" sz="2800" dirty="0" smtClean="0"/>
              <a:t>してしまい、</a:t>
            </a:r>
            <a:r>
              <a:rPr lang="ja-JP" altLang="en-US" sz="2800" b="1" dirty="0" smtClean="0"/>
              <a:t>重力波の情報が</a:t>
            </a:r>
            <a:r>
              <a:rPr lang="ja-JP" altLang="en-US" sz="2800" b="1" dirty="0" smtClean="0"/>
              <a:t>失われる</a:t>
            </a:r>
            <a:r>
              <a:rPr lang="ja-JP" altLang="en-US" sz="2800" b="1" dirty="0" smtClean="0"/>
              <a:t>可能性</a:t>
            </a:r>
            <a:endParaRPr lang="en-US" altLang="ja-JP" sz="2800" b="1" dirty="0" smtClean="0"/>
          </a:p>
          <a:p>
            <a:pPr marL="0" indent="0" algn="ctr">
              <a:buNone/>
            </a:pPr>
            <a:r>
              <a:rPr lang="ja-JP" altLang="en-US" sz="3600" b="1" u="sng" dirty="0" smtClean="0">
                <a:solidFill>
                  <a:srgbClr val="FF0000"/>
                </a:solidFill>
              </a:rPr>
              <a:t>この</a:t>
            </a:r>
            <a:r>
              <a:rPr lang="ja-JP" altLang="en-US" sz="3600" b="1" u="sng" dirty="0">
                <a:solidFill>
                  <a:srgbClr val="FF0000"/>
                </a:solidFill>
              </a:rPr>
              <a:t>困難を解決</a:t>
            </a:r>
            <a:r>
              <a:rPr lang="ja-JP" altLang="en-US" sz="3600" b="1" u="sng" dirty="0" smtClean="0">
                <a:solidFill>
                  <a:srgbClr val="FF0000"/>
                </a:solidFill>
              </a:rPr>
              <a:t>できる</a:t>
            </a:r>
            <a:endParaRPr lang="en-US" altLang="ja-JP" sz="3600" b="1" u="sng" dirty="0" smtClean="0">
              <a:solidFill>
                <a:srgbClr val="FF0000"/>
              </a:solidFill>
            </a:endParaRPr>
          </a:p>
          <a:p>
            <a:pPr marL="0" indent="0" algn="ctr">
              <a:buNone/>
            </a:pPr>
            <a:r>
              <a:rPr lang="ja-JP" altLang="en-US" sz="3600" b="1" u="sng" dirty="0" smtClean="0">
                <a:solidFill>
                  <a:srgbClr val="FF0000"/>
                </a:solidFill>
              </a:rPr>
              <a:t>新た</a:t>
            </a:r>
            <a:r>
              <a:rPr lang="ja-JP" altLang="en-US" sz="3600" b="1" u="sng" dirty="0">
                <a:solidFill>
                  <a:srgbClr val="FF0000"/>
                </a:solidFill>
              </a:rPr>
              <a:t>な解析手法が</a:t>
            </a:r>
            <a:r>
              <a:rPr lang="ja-JP" altLang="en-US" sz="3600" b="1" u="sng" dirty="0" smtClean="0">
                <a:solidFill>
                  <a:srgbClr val="FF0000"/>
                </a:solidFill>
              </a:rPr>
              <a:t>必要</a:t>
            </a:r>
            <a:endParaRPr lang="en-US" altLang="ja-JP" sz="3600" b="1" u="sng" dirty="0">
              <a:solidFill>
                <a:srgbClr val="FF0000"/>
              </a:solidFill>
            </a:endParaRPr>
          </a:p>
          <a:p>
            <a:endParaRPr kumimoji="1" lang="ja-JP" altLang="en-US" dirty="0"/>
          </a:p>
        </p:txBody>
      </p:sp>
      <p:grpSp>
        <p:nvGrpSpPr>
          <p:cNvPr id="10" name="図形グループ 9"/>
          <p:cNvGrpSpPr/>
          <p:nvPr/>
        </p:nvGrpSpPr>
        <p:grpSpPr>
          <a:xfrm>
            <a:off x="609052" y="1541998"/>
            <a:ext cx="8151046" cy="2040543"/>
            <a:chOff x="609052" y="2630466"/>
            <a:chExt cx="8151046" cy="2040543"/>
          </a:xfrm>
        </p:grpSpPr>
        <p:sp>
          <p:nvSpPr>
            <p:cNvPr id="2" name="角丸四角形 1"/>
            <p:cNvSpPr/>
            <p:nvPr/>
          </p:nvSpPr>
          <p:spPr>
            <a:xfrm>
              <a:off x="609052" y="2928500"/>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連星系・パルサー</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テキスト ボックス 3"/>
            <p:cNvSpPr txBox="1"/>
            <p:nvPr/>
          </p:nvSpPr>
          <p:spPr>
            <a:xfrm>
              <a:off x="3550683" y="2630466"/>
              <a:ext cx="1917899" cy="369332"/>
            </a:xfrm>
            <a:prstGeom prst="rect">
              <a:avLst/>
            </a:prstGeom>
            <a:noFill/>
          </p:spPr>
          <p:txBody>
            <a:bodyPr wrap="square" rtlCol="0">
              <a:spAutoFit/>
            </a:bodyPr>
            <a:lstStyle/>
            <a:p>
              <a:r>
                <a:rPr kumimoji="1" lang="ja-JP" altLang="en-US" dirty="0" smtClean="0"/>
                <a:t>波形予測できる？</a:t>
              </a:r>
              <a:endParaRPr kumimoji="1" lang="ja-JP" altLang="en-US" dirty="0"/>
            </a:p>
          </p:txBody>
        </p:sp>
        <p:sp>
          <p:nvSpPr>
            <p:cNvPr id="5" name="角丸四角形 4"/>
            <p:cNvSpPr/>
            <p:nvPr/>
          </p:nvSpPr>
          <p:spPr>
            <a:xfrm>
              <a:off x="6090601" y="2902582"/>
              <a:ext cx="2669497" cy="738606"/>
            </a:xfrm>
            <a:prstGeom prst="roundRect">
              <a:avLst/>
            </a:prstGeom>
            <a:solidFill>
              <a:srgbClr val="17C91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テンプレートによる相関がとれる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角丸四角形 5"/>
            <p:cNvSpPr/>
            <p:nvPr/>
          </p:nvSpPr>
          <p:spPr>
            <a:xfrm>
              <a:off x="609052" y="4013873"/>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バースト性</a:t>
              </a: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重力波</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角丸四角形 6"/>
            <p:cNvSpPr/>
            <p:nvPr/>
          </p:nvSpPr>
          <p:spPr>
            <a:xfrm>
              <a:off x="6090601" y="3923165"/>
              <a:ext cx="2669497" cy="738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の利用</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期待</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できない</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右矢印 7"/>
            <p:cNvSpPr/>
            <p:nvPr/>
          </p:nvSpPr>
          <p:spPr>
            <a:xfrm>
              <a:off x="3991287" y="2993288"/>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右矢印 8"/>
            <p:cNvSpPr/>
            <p:nvPr/>
          </p:nvSpPr>
          <p:spPr>
            <a:xfrm>
              <a:off x="3991287" y="4049027"/>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難しい</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790442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Aims</a:t>
            </a:r>
            <a:endParaRPr kumimoji="1" lang="ja-JP" altLang="en-US" dirty="0"/>
          </a:p>
        </p:txBody>
      </p:sp>
      <p:sp>
        <p:nvSpPr>
          <p:cNvPr id="3" name="コンテンツ プレースホルダー 2"/>
          <p:cNvSpPr>
            <a:spLocks noGrp="1"/>
          </p:cNvSpPr>
          <p:nvPr>
            <p:ph idx="1"/>
          </p:nvPr>
        </p:nvSpPr>
        <p:spPr>
          <a:xfrm>
            <a:off x="194381" y="1891862"/>
            <a:ext cx="8811933" cy="4585138"/>
          </a:xfrm>
        </p:spPr>
        <p:txBody>
          <a:bodyPr>
            <a:normAutofit/>
          </a:bodyPr>
          <a:lstStyle/>
          <a:p>
            <a:endParaRPr kumimoji="1" lang="en-US" altLang="ja-JP" sz="3200" dirty="0" smtClean="0"/>
          </a:p>
          <a:p>
            <a:r>
              <a:rPr kumimoji="1" lang="en-US" altLang="ja-JP" sz="3200" dirty="0" smtClean="0"/>
              <a:t>LCGT</a:t>
            </a:r>
            <a:r>
              <a:rPr kumimoji="1" lang="ja-JP" altLang="en-US" sz="3200" dirty="0" smtClean="0"/>
              <a:t>世代の重力波望遠鏡に存在しうるラインとバースト性</a:t>
            </a:r>
            <a:r>
              <a:rPr lang="ja-JP" altLang="en-US" sz="3200" dirty="0" smtClean="0"/>
              <a:t>の</a:t>
            </a:r>
            <a:r>
              <a:rPr kumimoji="1" lang="ja-JP" altLang="en-US" sz="3200" dirty="0" smtClean="0"/>
              <a:t>信号を</a:t>
            </a:r>
            <a:r>
              <a:rPr kumimoji="1" lang="ja-JP" altLang="en-US" sz="3200" dirty="0" smtClean="0">
                <a:solidFill>
                  <a:srgbClr val="FF0000"/>
                </a:solidFill>
              </a:rPr>
              <a:t>データ解析上で分離できる手法</a:t>
            </a:r>
            <a:r>
              <a:rPr lang="ja-JP" altLang="en-US" sz="3200" dirty="0" smtClean="0"/>
              <a:t>の確立を目指す</a:t>
            </a:r>
            <a:endParaRPr kumimoji="1" lang="ja-JP" altLang="en-US" sz="3200" dirty="0"/>
          </a:p>
        </p:txBody>
      </p:sp>
    </p:spTree>
    <p:extLst>
      <p:ext uri="{BB962C8B-B14F-4D97-AF65-F5344CB8AC3E}">
        <p14:creationId xmlns:p14="http://schemas.microsoft.com/office/powerpoint/2010/main" val="17342446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Method</a:t>
            </a:r>
            <a:endParaRPr kumimoji="1" lang="ja-JP" altLang="en-US" dirty="0"/>
          </a:p>
        </p:txBody>
      </p:sp>
      <p:sp>
        <p:nvSpPr>
          <p:cNvPr id="3" name="コンテンツ プレースホルダー 2"/>
          <p:cNvSpPr>
            <a:spLocks noGrp="1"/>
          </p:cNvSpPr>
          <p:nvPr>
            <p:ph idx="1"/>
          </p:nvPr>
        </p:nvSpPr>
        <p:spPr>
          <a:xfrm>
            <a:off x="1" y="1425376"/>
            <a:ext cx="9144000" cy="5051624"/>
          </a:xfrm>
        </p:spPr>
        <p:txBody>
          <a:bodyPr/>
          <a:lstStyle/>
          <a:p>
            <a:r>
              <a:rPr kumimoji="1" lang="ja-JP" altLang="en-US" sz="2800" dirty="0" smtClean="0"/>
              <a:t>従来用いられて</a:t>
            </a:r>
            <a:r>
              <a:rPr kumimoji="1" lang="ja-JP" altLang="en-US" sz="2800" dirty="0" smtClean="0"/>
              <a:t>きた</a:t>
            </a:r>
            <a:r>
              <a:rPr lang="ja-JP" altLang="en-US" sz="2800" dirty="0" smtClean="0"/>
              <a:t>ライン除去</a:t>
            </a:r>
            <a:r>
              <a:rPr kumimoji="1" lang="ja-JP" altLang="en-US" sz="2800" dirty="0" smtClean="0"/>
              <a:t>法</a:t>
            </a:r>
            <a:endParaRPr kumimoji="1" lang="en-US" altLang="ja-JP" sz="2800" dirty="0" smtClean="0"/>
          </a:p>
          <a:p>
            <a:pPr lvl="1">
              <a:buFont typeface="Wingdings" charset="2"/>
              <a:buChar char="ü"/>
            </a:pPr>
            <a:r>
              <a:rPr lang="ja-JP" altLang="en-US" sz="2800" dirty="0" smtClean="0"/>
              <a:t>ラインの周波数帯に</a:t>
            </a:r>
            <a:r>
              <a:rPr lang="ja-JP" altLang="en-US" sz="2800" dirty="0" smtClean="0"/>
              <a:t>対してノッチフィルター</a:t>
            </a:r>
            <a:r>
              <a:rPr lang="ja-JP" altLang="en-US" sz="2800" dirty="0" smtClean="0"/>
              <a:t>をかけて</a:t>
            </a:r>
            <a:r>
              <a:rPr lang="ja-JP" altLang="en-US" sz="2800" dirty="0" smtClean="0"/>
              <a:t>除去</a:t>
            </a:r>
            <a:endParaRPr lang="en-US" altLang="ja-JP" sz="2800" dirty="0" smtClean="0"/>
          </a:p>
          <a:p>
            <a:pPr marL="548640" lvl="2" indent="0">
              <a:buNone/>
            </a:pPr>
            <a:r>
              <a:rPr lang="en-US" altLang="ja-JP" sz="2600" dirty="0" smtClean="0"/>
              <a:t>→</a:t>
            </a:r>
            <a:r>
              <a:rPr lang="ja-JP" altLang="en-US" sz="2600" dirty="0" smtClean="0"/>
              <a:t>バースト性信号の</a:t>
            </a:r>
            <a:r>
              <a:rPr lang="ja-JP" altLang="en-US" sz="2600" dirty="0" smtClean="0"/>
              <a:t>信号雑音比まで悪くしてしまう恐れ</a:t>
            </a:r>
            <a:endParaRPr lang="en-US" altLang="ja-JP" sz="2600" dirty="0" smtClean="0"/>
          </a:p>
          <a:p>
            <a:pPr lvl="1">
              <a:buFont typeface="Wingdings" charset="2"/>
              <a:buChar char="ü"/>
            </a:pPr>
            <a:r>
              <a:rPr lang="ja-JP" altLang="en-US" sz="2800" dirty="0" smtClean="0"/>
              <a:t>ラインのモデルを立ててデータから</a:t>
            </a:r>
            <a:r>
              <a:rPr lang="ja-JP" altLang="en-US" sz="2800" dirty="0" smtClean="0"/>
              <a:t>除去</a:t>
            </a:r>
            <a:endParaRPr lang="en-US" altLang="ja-JP" sz="2800" dirty="0" smtClean="0"/>
          </a:p>
          <a:p>
            <a:pPr marL="548640" lvl="2" indent="0">
              <a:buNone/>
            </a:pPr>
            <a:r>
              <a:rPr lang="en-US" altLang="ja-JP" sz="2600" dirty="0" smtClean="0"/>
              <a:t>→</a:t>
            </a:r>
            <a:r>
              <a:rPr lang="ja-JP" altLang="en-US" sz="2600" dirty="0" smtClean="0"/>
              <a:t>モデルから外れたラインに対しては適用されない</a:t>
            </a:r>
            <a:endParaRPr lang="en-US" altLang="ja-JP" sz="2600" dirty="0"/>
          </a:p>
          <a:p>
            <a:pPr marL="0" indent="0">
              <a:buNone/>
            </a:pPr>
            <a:endParaRPr kumimoji="1" lang="en-US" altLang="ja-JP" dirty="0" smtClean="0"/>
          </a:p>
          <a:p>
            <a:r>
              <a:rPr lang="ja-JP" altLang="en-US" sz="2800" dirty="0" smtClean="0"/>
              <a:t>問題点</a:t>
            </a:r>
            <a:endParaRPr lang="en-US" altLang="ja-JP" sz="2800" dirty="0" smtClean="0"/>
          </a:p>
          <a:p>
            <a:pPr lvl="1">
              <a:buFont typeface="Wingdings" charset="2"/>
              <a:buChar char="ü"/>
            </a:pPr>
            <a:r>
              <a:rPr lang="ja-JP" altLang="en-US" sz="2800" dirty="0" smtClean="0"/>
              <a:t>バースト性信号に対して考慮された手法ではない</a:t>
            </a:r>
            <a:endParaRPr lang="en-US" altLang="ja-JP" sz="2800" dirty="0" smtClean="0"/>
          </a:p>
          <a:p>
            <a:pPr lvl="1">
              <a:buFont typeface="Wingdings" charset="2"/>
              <a:buChar char="ü"/>
            </a:pPr>
            <a:endParaRPr kumimoji="1" lang="ja-JP" altLang="en-US" sz="2800" dirty="0">
              <a:solidFill>
                <a:srgbClr val="FF0000"/>
              </a:solidFill>
            </a:endParaRPr>
          </a:p>
        </p:txBody>
      </p:sp>
    </p:spTree>
    <p:extLst>
      <p:ext uri="{BB962C8B-B14F-4D97-AF65-F5344CB8AC3E}">
        <p14:creationId xmlns:p14="http://schemas.microsoft.com/office/powerpoint/2010/main" val="803382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10902</TotalTime>
  <Words>833</Words>
  <Application>Microsoft Macintosh PowerPoint</Application>
  <PresentationFormat>画面に合わせる (4:3)</PresentationFormat>
  <Paragraphs>145</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クラリティ</vt:lpstr>
      <vt:lpstr>重力波望遠鏡における 狭帯域雑音の 高効率除去法の提案</vt:lpstr>
      <vt:lpstr>Contents</vt:lpstr>
      <vt:lpstr>Introduction</vt:lpstr>
      <vt:lpstr>PowerPoint プレゼンテーション</vt:lpstr>
      <vt:lpstr>Motivation</vt:lpstr>
      <vt:lpstr>PowerPoint プレゼンテーション</vt:lpstr>
      <vt:lpstr>PowerPoint プレゼンテーション</vt:lpstr>
      <vt:lpstr>Aims</vt:lpstr>
      <vt:lpstr>Method</vt:lpstr>
      <vt:lpstr>PowerPoint プレゼンテーション</vt:lpstr>
      <vt:lpstr>Result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vt:lpstr>
      <vt:lpstr>PowerPoint プレゼンテーション</vt:lpstr>
      <vt:lpstr>Introduction</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重力波望遠鏡における 狭帯域雑音の 高効率除去法の提案</dc:title>
  <dc:creator>橋詰 克也</dc:creator>
  <cp:lastModifiedBy>橋詰 克也</cp:lastModifiedBy>
  <cp:revision>211</cp:revision>
  <dcterms:created xsi:type="dcterms:W3CDTF">2011-08-19T04:53:40Z</dcterms:created>
  <dcterms:modified xsi:type="dcterms:W3CDTF">2011-09-14T07:29:04Z</dcterms:modified>
</cp:coreProperties>
</file>