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6" r:id="rId1"/>
  </p:sldMasterIdLst>
  <p:sldIdLst>
    <p:sldId id="256" r:id="rId2"/>
    <p:sldId id="257" r:id="rId3"/>
    <p:sldId id="259" r:id="rId4"/>
    <p:sldId id="258" r:id="rId5"/>
    <p:sldId id="271" r:id="rId6"/>
    <p:sldId id="263" r:id="rId7"/>
    <p:sldId id="260" r:id="rId8"/>
    <p:sldId id="261" r:id="rId9"/>
    <p:sldId id="264" r:id="rId10"/>
    <p:sldId id="267" r:id="rId11"/>
    <p:sldId id="265" r:id="rId12"/>
    <p:sldId id="273" r:id="rId13"/>
    <p:sldId id="266" r:id="rId14"/>
    <p:sldId id="269" r:id="rId15"/>
    <p:sldId id="276" r:id="rId16"/>
    <p:sldId id="274" r:id="rId1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5FFF"/>
    <a:srgbClr val="FF0CC0"/>
    <a:srgbClr val="FF5798"/>
    <a:srgbClr val="17C911"/>
    <a:srgbClr val="5DE516"/>
    <a:srgbClr val="27D950"/>
    <a:srgbClr val="2C64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01" autoAdjust="0"/>
    <p:restoredTop sz="94237" autoAdjust="0"/>
  </p:normalViewPr>
  <p:slideViewPr>
    <p:cSldViewPr snapToGrid="0" snapToObjects="1">
      <p:cViewPr varScale="1">
        <p:scale>
          <a:sx n="98" d="100"/>
          <a:sy n="98" d="100"/>
        </p:scale>
        <p:origin x="-10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B32E8AD-74B2-ED49-B4A5-E7C5880C9784}" type="datetimeFigureOut">
              <a:rPr kumimoji="1" lang="ja-JP" altLang="en-US" smtClean="0"/>
              <a:t>11/09/11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0C097A-C1D5-534C-9548-92DAEB5CBB9E}"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B32E8AD-74B2-ED49-B4A5-E7C5880C9784}" type="datetimeFigureOut">
              <a:rPr kumimoji="1" lang="ja-JP" altLang="en-US" smtClean="0"/>
              <a:t>11/09/11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0C097A-C1D5-534C-9548-92DAEB5CBB9E}"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B32E8AD-74B2-ED49-B4A5-E7C5880C9784}" type="datetimeFigureOut">
              <a:rPr kumimoji="1" lang="ja-JP" altLang="en-US" smtClean="0"/>
              <a:t>11/09/11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0C097A-C1D5-534C-9548-92DAEB5CBB9E}"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BB32E8AD-74B2-ED49-B4A5-E7C5880C9784}" type="datetimeFigureOut">
              <a:rPr kumimoji="1" lang="ja-JP" altLang="en-US" smtClean="0"/>
              <a:t>11/09/11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0C097A-C1D5-534C-9548-92DAEB5CBB9E}"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B32E8AD-74B2-ED49-B4A5-E7C5880C9784}" type="datetimeFigureOut">
              <a:rPr kumimoji="1" lang="ja-JP" altLang="en-US" smtClean="0"/>
              <a:t>11/09/11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0C097A-C1D5-534C-9548-92DAEB5CBB9E}"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B32E8AD-74B2-ED49-B4A5-E7C5880C9784}" type="datetimeFigureOut">
              <a:rPr kumimoji="1" lang="ja-JP" altLang="en-US" smtClean="0"/>
              <a:t>11/09/11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0C097A-C1D5-534C-9548-92DAEB5CBB9E}"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B32E8AD-74B2-ED49-B4A5-E7C5880C9784}" type="datetimeFigureOut">
              <a:rPr kumimoji="1" lang="ja-JP" altLang="en-US" smtClean="0"/>
              <a:t>11/09/11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0C097A-C1D5-534C-9548-92DAEB5CBB9E}"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BB32E8AD-74B2-ED49-B4A5-E7C5880C9784}" type="datetimeFigureOut">
              <a:rPr kumimoji="1" lang="ja-JP" altLang="en-US" smtClean="0"/>
              <a:t>11/09/11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0C097A-C1D5-534C-9548-92DAEB5CBB9E}"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2E8AD-74B2-ED49-B4A5-E7C5880C9784}" type="datetimeFigureOut">
              <a:rPr kumimoji="1" lang="ja-JP" altLang="en-US" smtClean="0"/>
              <a:t>11/09/11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0C097A-C1D5-534C-9548-92DAEB5CBB9E}"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B32E8AD-74B2-ED49-B4A5-E7C5880C9784}" type="datetimeFigureOut">
              <a:rPr kumimoji="1" lang="ja-JP" altLang="en-US" smtClean="0"/>
              <a:t>11/09/11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0C097A-C1D5-534C-9548-92DAEB5CBB9E}"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B32E8AD-74B2-ED49-B4A5-E7C5880C9784}" type="datetimeFigureOut">
              <a:rPr kumimoji="1" lang="ja-JP" altLang="en-US" smtClean="0"/>
              <a:t>11/09/11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0C097A-C1D5-534C-9548-92DAEB5CBB9E}"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B32E8AD-74B2-ED49-B4A5-E7C5880C9784}" type="datetimeFigureOut">
              <a:rPr kumimoji="1" lang="ja-JP" altLang="en-US" smtClean="0"/>
              <a:t>11/09/11</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C0C097A-C1D5-534C-9548-92DAEB5CBB9E}"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628055"/>
            <a:ext cx="7772400" cy="2861134"/>
          </a:xfrm>
        </p:spPr>
        <p:txBody>
          <a:bodyPr>
            <a:normAutofit/>
          </a:bodyPr>
          <a:lstStyle/>
          <a:p>
            <a:pPr algn="ctr"/>
            <a:r>
              <a:rPr kumimoji="1" lang="ja-JP" altLang="en-US" sz="6000" dirty="0" smtClean="0"/>
              <a:t>重力波望遠鏡における</a:t>
            </a:r>
            <a:r>
              <a:rPr kumimoji="1" lang="en-US" altLang="ja-JP" sz="6000" dirty="0" smtClean="0"/>
              <a:t/>
            </a:r>
            <a:br>
              <a:rPr kumimoji="1" lang="en-US" altLang="ja-JP" sz="6000" dirty="0" smtClean="0"/>
            </a:br>
            <a:r>
              <a:rPr kumimoji="1" lang="ja-JP" altLang="en-US" sz="6000" dirty="0" smtClean="0"/>
              <a:t>狭帯域雑音の</a:t>
            </a:r>
            <a:r>
              <a:rPr kumimoji="1" lang="en-US" altLang="ja-JP" sz="6000" dirty="0" smtClean="0"/>
              <a:t/>
            </a:r>
            <a:br>
              <a:rPr kumimoji="1" lang="en-US" altLang="ja-JP" sz="6000" dirty="0" smtClean="0"/>
            </a:br>
            <a:r>
              <a:rPr lang="ja-JP" altLang="en-US" sz="6000" dirty="0" smtClean="0"/>
              <a:t>高効率除去法の提案</a:t>
            </a:r>
            <a:endParaRPr kumimoji="1" lang="ja-JP" altLang="en-US" sz="6000" dirty="0"/>
          </a:p>
        </p:txBody>
      </p:sp>
      <p:sp>
        <p:nvSpPr>
          <p:cNvPr id="3" name="サブタイトル 2"/>
          <p:cNvSpPr>
            <a:spLocks noGrp="1"/>
          </p:cNvSpPr>
          <p:nvPr>
            <p:ph type="subTitle" idx="1"/>
          </p:nvPr>
        </p:nvSpPr>
        <p:spPr>
          <a:xfrm>
            <a:off x="685800" y="4011812"/>
            <a:ext cx="7772400" cy="2324553"/>
          </a:xfrm>
        </p:spPr>
        <p:txBody>
          <a:bodyPr>
            <a:noAutofit/>
          </a:bodyPr>
          <a:lstStyle/>
          <a:p>
            <a:pPr algn="ctr"/>
            <a:r>
              <a:rPr lang="ja-JP" altLang="en-US" sz="2800" dirty="0" smtClean="0">
                <a:solidFill>
                  <a:schemeClr val="tx1"/>
                </a:solidFill>
              </a:rPr>
              <a:t>総合研究大学院大学</a:t>
            </a:r>
            <a:r>
              <a:rPr lang="en-US" altLang="ja-JP" sz="2800" dirty="0">
                <a:solidFill>
                  <a:schemeClr val="tx1"/>
                </a:solidFill>
              </a:rPr>
              <a:t> </a:t>
            </a:r>
            <a:r>
              <a:rPr kumimoji="1" lang="ja-JP" altLang="en-US" sz="2800" dirty="0" smtClean="0">
                <a:solidFill>
                  <a:schemeClr val="tx1"/>
                </a:solidFill>
              </a:rPr>
              <a:t>天文科学専攻</a:t>
            </a:r>
            <a:endParaRPr kumimoji="1" lang="en-US" altLang="ja-JP" sz="2800" dirty="0" smtClean="0">
              <a:solidFill>
                <a:schemeClr val="tx1"/>
              </a:solidFill>
            </a:endParaRPr>
          </a:p>
          <a:p>
            <a:pPr algn="ctr"/>
            <a:r>
              <a:rPr kumimoji="1" lang="en-US" altLang="ja-JP" sz="2800" dirty="0" smtClean="0">
                <a:solidFill>
                  <a:schemeClr val="tx1"/>
                </a:solidFill>
              </a:rPr>
              <a:t>M1</a:t>
            </a:r>
            <a:r>
              <a:rPr lang="en-US" altLang="ja-JP" sz="2800" dirty="0">
                <a:solidFill>
                  <a:schemeClr val="tx1"/>
                </a:solidFill>
              </a:rPr>
              <a:t> </a:t>
            </a:r>
            <a:r>
              <a:rPr lang="ja-JP" altLang="en-US" sz="2800" dirty="0" smtClean="0">
                <a:solidFill>
                  <a:schemeClr val="tx1"/>
                </a:solidFill>
              </a:rPr>
              <a:t>橋詰克也</a:t>
            </a:r>
            <a:endParaRPr lang="en-US" altLang="ja-JP" sz="2800" dirty="0">
              <a:solidFill>
                <a:schemeClr val="tx1"/>
              </a:solidFill>
            </a:endParaRPr>
          </a:p>
          <a:p>
            <a:pPr lvl="2"/>
            <a:r>
              <a:rPr lang="en-US" altLang="en-US" sz="2200" dirty="0" smtClean="0">
                <a:solidFill>
                  <a:schemeClr val="tx1"/>
                </a:solidFill>
              </a:rPr>
              <a:t>端山</a:t>
            </a:r>
            <a:r>
              <a:rPr lang="ja-JP" altLang="en-US" sz="2200" dirty="0" smtClean="0">
                <a:solidFill>
                  <a:schemeClr val="tx1"/>
                </a:solidFill>
              </a:rPr>
              <a:t>和大（</a:t>
            </a:r>
            <a:r>
              <a:rPr lang="en-US" altLang="ja-JP" sz="2200" dirty="0" smtClean="0">
                <a:solidFill>
                  <a:schemeClr val="tx1"/>
                </a:solidFill>
              </a:rPr>
              <a:t>NAOJ</a:t>
            </a:r>
            <a:r>
              <a:rPr lang="ja-JP" altLang="en-US" sz="2200" dirty="0" smtClean="0">
                <a:solidFill>
                  <a:schemeClr val="tx1"/>
                </a:solidFill>
              </a:rPr>
              <a:t>）、阿久津智忠（</a:t>
            </a:r>
            <a:r>
              <a:rPr lang="en-US" altLang="ja-JP" sz="2200" dirty="0" smtClean="0">
                <a:solidFill>
                  <a:schemeClr val="tx1"/>
                </a:solidFill>
              </a:rPr>
              <a:t>NAOJ</a:t>
            </a:r>
            <a:r>
              <a:rPr lang="ja-JP" altLang="en-US" sz="2200" dirty="0" smtClean="0">
                <a:solidFill>
                  <a:schemeClr val="tx1"/>
                </a:solidFill>
              </a:rPr>
              <a:t>）、</a:t>
            </a:r>
            <a:endParaRPr lang="en-US" altLang="ja-JP" sz="2200" dirty="0" smtClean="0">
              <a:solidFill>
                <a:schemeClr val="tx1"/>
              </a:solidFill>
            </a:endParaRPr>
          </a:p>
          <a:p>
            <a:pPr lvl="2"/>
            <a:r>
              <a:rPr lang="en-US" altLang="ja-JP" sz="2200" dirty="0" err="1" smtClean="0">
                <a:solidFill>
                  <a:schemeClr val="tx1"/>
                </a:solidFill>
              </a:rPr>
              <a:t>Soumya</a:t>
            </a:r>
            <a:r>
              <a:rPr lang="en-US" altLang="ja-JP" sz="2200" dirty="0" smtClean="0">
                <a:solidFill>
                  <a:schemeClr val="tx1"/>
                </a:solidFill>
              </a:rPr>
              <a:t> D </a:t>
            </a:r>
            <a:r>
              <a:rPr lang="en-US" altLang="ja-JP" sz="2200" dirty="0" err="1" smtClean="0">
                <a:solidFill>
                  <a:schemeClr val="tx1"/>
                </a:solidFill>
              </a:rPr>
              <a:t>Mohanty</a:t>
            </a:r>
            <a:r>
              <a:rPr lang="ja-JP" altLang="en-US" sz="2200" dirty="0" smtClean="0">
                <a:solidFill>
                  <a:schemeClr val="tx1"/>
                </a:solidFill>
              </a:rPr>
              <a:t>（</a:t>
            </a:r>
            <a:r>
              <a:rPr lang="en-US" altLang="ja-JP" sz="2200" dirty="0" smtClean="0">
                <a:solidFill>
                  <a:schemeClr val="tx1"/>
                </a:solidFill>
              </a:rPr>
              <a:t>Texas</a:t>
            </a:r>
            <a:r>
              <a:rPr lang="ja-JP" altLang="en-US" sz="2200" dirty="0" smtClean="0">
                <a:solidFill>
                  <a:schemeClr val="tx1"/>
                </a:solidFill>
              </a:rPr>
              <a:t>大学）、藤本眞克（</a:t>
            </a:r>
            <a:r>
              <a:rPr lang="en-US" altLang="ja-JP" sz="2200" dirty="0" smtClean="0">
                <a:solidFill>
                  <a:schemeClr val="tx1"/>
                </a:solidFill>
              </a:rPr>
              <a:t>NAOJ</a:t>
            </a:r>
            <a:r>
              <a:rPr lang="ja-JP" altLang="en-US" sz="2200" dirty="0" smtClean="0">
                <a:solidFill>
                  <a:schemeClr val="tx1"/>
                </a:solidFill>
              </a:rPr>
              <a:t>）</a:t>
            </a:r>
            <a:endParaRPr lang="en-US" altLang="ja-JP" sz="2200" dirty="0" smtClean="0">
              <a:solidFill>
                <a:schemeClr val="tx1"/>
              </a:solidFill>
            </a:endParaRPr>
          </a:p>
          <a:p>
            <a:pPr lvl="1"/>
            <a:endParaRPr lang="en-US" altLang="ja-JP" sz="2400" dirty="0" smtClean="0">
              <a:solidFill>
                <a:schemeClr val="tx1"/>
              </a:solidFill>
            </a:endParaRPr>
          </a:p>
        </p:txBody>
      </p:sp>
    </p:spTree>
    <p:extLst>
      <p:ext uri="{BB962C8B-B14F-4D97-AF65-F5344CB8AC3E}">
        <p14:creationId xmlns:p14="http://schemas.microsoft.com/office/powerpoint/2010/main" val="54349124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9587" y="427613"/>
            <a:ext cx="8902644" cy="6232778"/>
          </a:xfrm>
        </p:spPr>
        <p:txBody>
          <a:bodyPr>
            <a:normAutofit/>
          </a:bodyPr>
          <a:lstStyle/>
          <a:p>
            <a:r>
              <a:rPr lang="ja-JP" altLang="en-US" sz="2800" dirty="0" smtClean="0"/>
              <a:t>解析手法の比較に用いる</a:t>
            </a:r>
            <a:r>
              <a:rPr kumimoji="1" lang="en-US" altLang="ja-JP" sz="2800" dirty="0" smtClean="0"/>
              <a:t>LCGT</a:t>
            </a:r>
            <a:r>
              <a:rPr kumimoji="1" lang="ja-JP" altLang="en-US" sz="2800" dirty="0" smtClean="0"/>
              <a:t>型</a:t>
            </a:r>
            <a:r>
              <a:rPr kumimoji="1" lang="ja-JP" altLang="en-US" sz="2800" dirty="0" smtClean="0"/>
              <a:t>のノイズパワースペクトル</a:t>
            </a:r>
            <a:r>
              <a:rPr kumimoji="1" lang="ja-JP" altLang="en-US" sz="2800" dirty="0" smtClean="0"/>
              <a:t>密度</a:t>
            </a:r>
            <a:endParaRPr kumimoji="1" lang="ja-JP" altLang="en-US" sz="2800" dirty="0"/>
          </a:p>
        </p:txBody>
      </p:sp>
    </p:spTree>
    <p:extLst>
      <p:ext uri="{BB962C8B-B14F-4D97-AF65-F5344CB8AC3E}">
        <p14:creationId xmlns:p14="http://schemas.microsoft.com/office/powerpoint/2010/main" val="41463938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Result</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2804670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11914336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30558650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542088" y="3252448"/>
            <a:ext cx="6064683" cy="646331"/>
          </a:xfrm>
          <a:prstGeom prst="rect">
            <a:avLst/>
          </a:prstGeom>
          <a:noFill/>
        </p:spPr>
        <p:txBody>
          <a:bodyPr wrap="square" rtlCol="0">
            <a:spAutoFit/>
          </a:bodyPr>
          <a:lstStyle/>
          <a:p>
            <a:pPr algn="ctr"/>
            <a:r>
              <a:rPr kumimoji="1" lang="ja-JP" altLang="en-US" sz="3600" dirty="0" smtClean="0">
                <a:solidFill>
                  <a:srgbClr val="3366FF"/>
                </a:solidFill>
              </a:rPr>
              <a:t>ご清聴ありがとうございました</a:t>
            </a:r>
            <a:endParaRPr kumimoji="1" lang="ja-JP" altLang="en-US" sz="3600" dirty="0">
              <a:solidFill>
                <a:srgbClr val="3366FF"/>
              </a:solidFill>
            </a:endParaRPr>
          </a:p>
        </p:txBody>
      </p:sp>
    </p:spTree>
    <p:extLst>
      <p:ext uri="{BB962C8B-B14F-4D97-AF65-F5344CB8AC3E}">
        <p14:creationId xmlns:p14="http://schemas.microsoft.com/office/powerpoint/2010/main" val="94185616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9587" y="557192"/>
            <a:ext cx="8837850" cy="5919808"/>
          </a:xfrm>
        </p:spPr>
        <p:txBody>
          <a:bodyPr/>
          <a:lstStyle/>
          <a:p>
            <a:r>
              <a:rPr kumimoji="1" lang="ja-JP" altLang="en-US" sz="2800" dirty="0" smtClean="0"/>
              <a:t>今回提案する解析</a:t>
            </a:r>
            <a:r>
              <a:rPr kumimoji="1" lang="ja-JP" altLang="en-US" sz="2800" dirty="0" smtClean="0"/>
              <a:t>手法</a:t>
            </a:r>
            <a:endParaRPr lang="en-US" altLang="ja-JP" sz="2800" dirty="0" smtClean="0">
              <a:solidFill>
                <a:srgbClr val="292934"/>
              </a:solidFill>
            </a:endParaRPr>
          </a:p>
          <a:p>
            <a:pPr marL="274320" lvl="1" indent="0">
              <a:buNone/>
            </a:pPr>
            <a:r>
              <a:rPr lang="ja-JP" altLang="en-US" sz="2800" dirty="0" smtClean="0">
                <a:solidFill>
                  <a:srgbClr val="292934"/>
                </a:solidFill>
              </a:rPr>
              <a:t>ヘテロダインによるライン除去</a:t>
            </a:r>
            <a:endParaRPr lang="en-US" altLang="ja-JP" sz="2800" dirty="0" smtClean="0">
              <a:solidFill>
                <a:srgbClr val="292934"/>
              </a:solidFill>
            </a:endParaRPr>
          </a:p>
          <a:p>
            <a:pPr lvl="2">
              <a:buFont typeface="Wingdings" charset="2"/>
              <a:buChar char="ü"/>
            </a:pPr>
            <a:r>
              <a:rPr lang="ja-JP" altLang="en-US" sz="2600" dirty="0" smtClean="0">
                <a:solidFill>
                  <a:srgbClr val="292934"/>
                </a:solidFill>
              </a:rPr>
              <a:t>突発的</a:t>
            </a:r>
            <a:r>
              <a:rPr lang="ja-JP" altLang="en-US" sz="2600" dirty="0" smtClean="0">
                <a:solidFill>
                  <a:srgbClr val="292934"/>
                </a:solidFill>
              </a:rPr>
              <a:t>な信号に対して有効な手法</a:t>
            </a:r>
            <a:endParaRPr lang="en-US" altLang="ja-JP" sz="2600" dirty="0" smtClean="0">
              <a:solidFill>
                <a:srgbClr val="292934"/>
              </a:solidFill>
            </a:endParaRPr>
          </a:p>
          <a:p>
            <a:pPr marL="548640" lvl="2" indent="0">
              <a:buNone/>
            </a:pPr>
            <a:r>
              <a:rPr lang="en-US" altLang="ja-JP" sz="2600" dirty="0" smtClean="0">
                <a:solidFill>
                  <a:srgbClr val="292934"/>
                </a:solidFill>
              </a:rPr>
              <a:t>→</a:t>
            </a:r>
            <a:r>
              <a:rPr lang="ja-JP" altLang="en-US" sz="2600" dirty="0" smtClean="0">
                <a:solidFill>
                  <a:srgbClr val="292934"/>
                </a:solidFill>
              </a:rPr>
              <a:t>時間的に局在する</a:t>
            </a:r>
            <a:r>
              <a:rPr lang="ja-JP" altLang="en-US" sz="2600" u="sng" dirty="0" smtClean="0">
                <a:solidFill>
                  <a:srgbClr val="292934"/>
                </a:solidFill>
              </a:rPr>
              <a:t>バースト性重力波解析に適している</a:t>
            </a:r>
            <a:endParaRPr lang="en-US" altLang="ja-JP" u="sng" dirty="0" smtClean="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r>
              <a:rPr kumimoji="1" lang="ja-JP" altLang="en-US" sz="2800" dirty="0" smtClean="0"/>
              <a:t>従来の手法より優れた点</a:t>
            </a:r>
            <a:endParaRPr kumimoji="1" lang="en-US" altLang="ja-JP" dirty="0" smtClean="0"/>
          </a:p>
          <a:p>
            <a:pPr lvl="1">
              <a:buFont typeface="Wingdings" charset="2"/>
              <a:buChar char="ü"/>
            </a:pPr>
            <a:r>
              <a:rPr lang="ja-JP" altLang="en-US" sz="2800" dirty="0" smtClean="0"/>
              <a:t>ライン</a:t>
            </a:r>
            <a:r>
              <a:rPr lang="ja-JP" altLang="en-US" sz="2800" dirty="0" smtClean="0"/>
              <a:t>のモデルは必要ない</a:t>
            </a:r>
            <a:endParaRPr lang="en-US" altLang="ja-JP" sz="2800" dirty="0" smtClean="0"/>
          </a:p>
          <a:p>
            <a:pPr lvl="1">
              <a:buFont typeface="Wingdings" charset="2"/>
              <a:buChar char="ü"/>
            </a:pPr>
            <a:r>
              <a:rPr lang="en-US" altLang="ja-JP" sz="2800" dirty="0"/>
              <a:t>t</a:t>
            </a:r>
            <a:r>
              <a:rPr kumimoji="1" lang="en-US" altLang="ja-JP" sz="2800" dirty="0" smtClean="0"/>
              <a:t>ransient</a:t>
            </a:r>
            <a:r>
              <a:rPr kumimoji="1" lang="ja-JP" altLang="en-US" sz="2800" dirty="0" smtClean="0"/>
              <a:t>が存在しても対応</a:t>
            </a:r>
            <a:r>
              <a:rPr kumimoji="1" lang="ja-JP" altLang="en-US" sz="2800" dirty="0" smtClean="0"/>
              <a:t>できる</a:t>
            </a:r>
            <a:endParaRPr kumimoji="1" lang="en-US" altLang="ja-JP" sz="2800" dirty="0" smtClean="0"/>
          </a:p>
        </p:txBody>
      </p:sp>
    </p:spTree>
    <p:extLst>
      <p:ext uri="{BB962C8B-B14F-4D97-AF65-F5344CB8AC3E}">
        <p14:creationId xmlns:p14="http://schemas.microsoft.com/office/powerpoint/2010/main" val="21269656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9587" y="466487"/>
            <a:ext cx="8850809" cy="6010513"/>
          </a:xfrm>
        </p:spPr>
        <p:txBody>
          <a:bodyPr>
            <a:normAutofit/>
          </a:bodyPr>
          <a:lstStyle/>
          <a:p>
            <a:r>
              <a:rPr kumimoji="1" lang="en-US" altLang="ja-JP" sz="2800" dirty="0" smtClean="0">
                <a:solidFill>
                  <a:srgbClr val="0000FF"/>
                </a:solidFill>
              </a:rPr>
              <a:t>MBLT</a:t>
            </a:r>
            <a:r>
              <a:rPr kumimoji="1" lang="ja-JP" altLang="en-US" sz="2800" dirty="0" smtClean="0"/>
              <a:t>アルゴリズムの概略</a:t>
            </a:r>
            <a:endParaRPr kumimoji="1" lang="ja-JP" altLang="en-US" sz="2800" dirty="0"/>
          </a:p>
        </p:txBody>
      </p:sp>
    </p:spTree>
    <p:extLst>
      <p:ext uri="{BB962C8B-B14F-4D97-AF65-F5344CB8AC3E}">
        <p14:creationId xmlns:p14="http://schemas.microsoft.com/office/powerpoint/2010/main" val="29869367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Contents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4000" dirty="0" smtClean="0"/>
              <a:t>Introduction</a:t>
            </a:r>
            <a:endParaRPr kumimoji="1" lang="en-US" altLang="ja-JP" sz="4000" dirty="0" smtClean="0"/>
          </a:p>
          <a:p>
            <a:r>
              <a:rPr lang="en-US" altLang="ja-JP" sz="4000" dirty="0" smtClean="0"/>
              <a:t>Motivation</a:t>
            </a:r>
          </a:p>
          <a:p>
            <a:r>
              <a:rPr lang="en-US" altLang="ja-JP" sz="4000" dirty="0" smtClean="0"/>
              <a:t>Aims</a:t>
            </a:r>
            <a:endParaRPr kumimoji="1" lang="en-US" altLang="ja-JP" sz="4000" dirty="0" smtClean="0"/>
          </a:p>
          <a:p>
            <a:r>
              <a:rPr lang="en-US" altLang="ja-JP" sz="4000" dirty="0" smtClean="0"/>
              <a:t>Method</a:t>
            </a:r>
          </a:p>
          <a:p>
            <a:r>
              <a:rPr kumimoji="1" lang="en-US" altLang="ja-JP" sz="4000" dirty="0" smtClean="0"/>
              <a:t>Result</a:t>
            </a:r>
          </a:p>
          <a:p>
            <a:r>
              <a:rPr lang="en-US" altLang="ja-JP" sz="4000" dirty="0" smtClean="0"/>
              <a:t>Summary</a:t>
            </a:r>
            <a:endParaRPr kumimoji="1" lang="ja-JP" altLang="en-US" sz="4000" dirty="0"/>
          </a:p>
        </p:txBody>
      </p:sp>
    </p:spTree>
    <p:extLst>
      <p:ext uri="{BB962C8B-B14F-4D97-AF65-F5344CB8AC3E}">
        <p14:creationId xmlns:p14="http://schemas.microsoft.com/office/powerpoint/2010/main" val="2465929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Introduction</a:t>
            </a:r>
            <a:endParaRPr kumimoji="1" lang="ja-JP" altLang="en-US" dirty="0"/>
          </a:p>
        </p:txBody>
      </p:sp>
      <p:sp>
        <p:nvSpPr>
          <p:cNvPr id="3" name="コンテンツ プレースホルダー 2"/>
          <p:cNvSpPr>
            <a:spLocks noGrp="1"/>
          </p:cNvSpPr>
          <p:nvPr>
            <p:ph idx="1"/>
          </p:nvPr>
        </p:nvSpPr>
        <p:spPr>
          <a:xfrm>
            <a:off x="155505" y="1523999"/>
            <a:ext cx="8988495" cy="5227097"/>
          </a:xfrm>
        </p:spPr>
        <p:txBody>
          <a:bodyPr>
            <a:noAutofit/>
          </a:bodyPr>
          <a:lstStyle/>
          <a:p>
            <a:r>
              <a:rPr lang="ja-JP" altLang="en-US" sz="2800" dirty="0" smtClean="0"/>
              <a:t>重力波望遠鏡自身が</a:t>
            </a:r>
            <a:r>
              <a:rPr lang="ja-JP" altLang="en-US" sz="2800" dirty="0" smtClean="0"/>
              <a:t>持ちうる</a:t>
            </a:r>
            <a:r>
              <a:rPr lang="ja-JP" altLang="en-US" sz="2800" dirty="0" smtClean="0"/>
              <a:t>強いパワーの</a:t>
            </a:r>
            <a:r>
              <a:rPr lang="ja-JP" altLang="en-US" sz="2800" dirty="0" smtClean="0"/>
              <a:t>狭</a:t>
            </a:r>
            <a:r>
              <a:rPr lang="ja-JP" altLang="en-US" sz="2800" dirty="0" smtClean="0"/>
              <a:t>帯域</a:t>
            </a:r>
            <a:r>
              <a:rPr lang="ja-JP" altLang="en-US" sz="2800" dirty="0" smtClean="0"/>
              <a:t>のノイズ</a:t>
            </a:r>
            <a:r>
              <a:rPr lang="ja-JP" altLang="en-US" sz="2800" dirty="0" smtClean="0"/>
              <a:t>（＝ライン）は、</a:t>
            </a:r>
            <a:r>
              <a:rPr lang="ja-JP" altLang="en-US" sz="2800" dirty="0" smtClean="0"/>
              <a:t>同帯域</a:t>
            </a:r>
            <a:r>
              <a:rPr lang="ja-JP" altLang="en-US" sz="2800" dirty="0" smtClean="0"/>
              <a:t>に中心周波数を持つ</a:t>
            </a:r>
            <a:r>
              <a:rPr lang="ja-JP" altLang="en-US" sz="2800" dirty="0" smtClean="0"/>
              <a:t>バースト性</a:t>
            </a:r>
            <a:r>
              <a:rPr lang="ja-JP" altLang="en-US" sz="2800" dirty="0" smtClean="0"/>
              <a:t>重力波の検出を困難にして</a:t>
            </a:r>
            <a:r>
              <a:rPr lang="ja-JP" altLang="en-US" sz="2800" dirty="0" smtClean="0"/>
              <a:t>いる</a:t>
            </a:r>
            <a:endParaRPr lang="en-US" altLang="ja-JP" sz="2800" dirty="0" smtClean="0"/>
          </a:p>
          <a:p>
            <a:r>
              <a:rPr kumimoji="1" lang="ja-JP" altLang="en-US" sz="2800" dirty="0" smtClean="0"/>
              <a:t>データ解析の段階でラインと重力波信号を切り分けることが望まれる</a:t>
            </a:r>
            <a:r>
              <a:rPr lang="ja-JP" altLang="en-US" sz="2800" dirty="0" smtClean="0"/>
              <a:t>が、従来の解析手法</a:t>
            </a:r>
            <a:r>
              <a:rPr lang="ja-JP" altLang="en-US" sz="2800" dirty="0" smtClean="0"/>
              <a:t>では</a:t>
            </a:r>
            <a:r>
              <a:rPr lang="ja-JP" altLang="en-US" sz="2800" dirty="0" smtClean="0"/>
              <a:t>ライン除去の際に重力波信号のエネルギー</a:t>
            </a:r>
            <a:r>
              <a:rPr lang="ja-JP" altLang="en-US" sz="2800" dirty="0" smtClean="0"/>
              <a:t>ロスが起きてしまう</a:t>
            </a:r>
            <a:endParaRPr lang="en-US" altLang="ja-JP" sz="2800" dirty="0" smtClean="0"/>
          </a:p>
          <a:p>
            <a:r>
              <a:rPr kumimoji="1" lang="ja-JP" altLang="en-US" sz="2800" dirty="0" smtClean="0"/>
              <a:t>今回提案する新たな</a:t>
            </a:r>
            <a:r>
              <a:rPr kumimoji="1" lang="ja-JP" altLang="en-US" sz="2800" dirty="0" smtClean="0"/>
              <a:t>手法によれば</a:t>
            </a:r>
            <a:r>
              <a:rPr lang="ja-JP" altLang="en-US" sz="2800" dirty="0" smtClean="0"/>
              <a:t>ノイズ除去に際して重力波信号に及ぼす影響を抑えられると期待される</a:t>
            </a:r>
            <a:endParaRPr kumimoji="1" lang="en-US" altLang="ja-JP" sz="2800" dirty="0" smtClean="0"/>
          </a:p>
          <a:p>
            <a:r>
              <a:rPr kumimoji="1" lang="ja-JP" altLang="en-US" sz="2800" dirty="0" smtClean="0">
                <a:solidFill>
                  <a:srgbClr val="292934"/>
                </a:solidFill>
              </a:rPr>
              <a:t>解析</a:t>
            </a:r>
            <a:r>
              <a:rPr kumimoji="1" lang="ja-JP" altLang="en-US" sz="2800" dirty="0" smtClean="0">
                <a:solidFill>
                  <a:srgbClr val="292934"/>
                </a:solidFill>
              </a:rPr>
              <a:t>シミュレーションによってその有用性を確認</a:t>
            </a:r>
            <a:r>
              <a:rPr kumimoji="1" lang="ja-JP" altLang="en-US" sz="2800" dirty="0" smtClean="0">
                <a:solidFill>
                  <a:srgbClr val="292934"/>
                </a:solidFill>
              </a:rPr>
              <a:t>した</a:t>
            </a:r>
            <a:r>
              <a:rPr kumimoji="1" lang="ja-JP" altLang="en-US" sz="2800" dirty="0" smtClean="0">
                <a:solidFill>
                  <a:srgbClr val="292934"/>
                </a:solidFill>
              </a:rPr>
              <a:t>い</a:t>
            </a:r>
            <a:endParaRPr kumimoji="1" lang="en-US" altLang="ja-JP" sz="2800" dirty="0" smtClean="0">
              <a:solidFill>
                <a:srgbClr val="292934"/>
              </a:solidFill>
            </a:endParaRPr>
          </a:p>
        </p:txBody>
      </p:sp>
    </p:spTree>
    <p:extLst>
      <p:ext uri="{BB962C8B-B14F-4D97-AF65-F5344CB8AC3E}">
        <p14:creationId xmlns:p14="http://schemas.microsoft.com/office/powerpoint/2010/main" val="28979408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Motivation</a:t>
            </a:r>
            <a:endParaRPr kumimoji="1" lang="ja-JP" altLang="en-US" dirty="0"/>
          </a:p>
        </p:txBody>
      </p:sp>
      <p:sp>
        <p:nvSpPr>
          <p:cNvPr id="3" name="コンテンツ プレースホルダー 2"/>
          <p:cNvSpPr>
            <a:spLocks noGrp="1"/>
          </p:cNvSpPr>
          <p:nvPr>
            <p:ph idx="1"/>
          </p:nvPr>
        </p:nvSpPr>
        <p:spPr>
          <a:xfrm>
            <a:off x="163865" y="1406419"/>
            <a:ext cx="8835046" cy="5297967"/>
          </a:xfrm>
        </p:spPr>
        <p:txBody>
          <a:bodyPr>
            <a:normAutofit/>
          </a:bodyPr>
          <a:lstStyle/>
          <a:p>
            <a:r>
              <a:rPr kumimoji="1" lang="ja-JP" altLang="en-US" sz="2800" dirty="0" smtClean="0"/>
              <a:t>重力波望遠鏡では鏡をワイヤーで吊るすため、その共振</a:t>
            </a:r>
            <a:r>
              <a:rPr lang="en-US" altLang="en-US" sz="2800" dirty="0" smtClean="0"/>
              <a:t>モード</a:t>
            </a:r>
            <a:r>
              <a:rPr kumimoji="1" lang="ja-JP" altLang="en-US" sz="2800" dirty="0" smtClean="0"/>
              <a:t>によって励起されるようなノイズ</a:t>
            </a:r>
            <a:r>
              <a:rPr lang="ja-JP" altLang="en-US" sz="2800" dirty="0" smtClean="0"/>
              <a:t>（＝ライン）が存在する</a:t>
            </a:r>
            <a:endParaRPr lang="en-US" altLang="ja-JP" sz="2800" dirty="0" smtClean="0"/>
          </a:p>
          <a:p>
            <a:r>
              <a:rPr lang="ja-JP" altLang="en-US" sz="2800" dirty="0" smtClean="0"/>
              <a:t>例：吊り糸</a:t>
            </a:r>
            <a:r>
              <a:rPr lang="ja-JP" altLang="en-US" sz="2800" dirty="0"/>
              <a:t>の弾性振動</a:t>
            </a:r>
            <a:endParaRPr lang="en-US" altLang="ja-JP" sz="2800" dirty="0"/>
          </a:p>
          <a:p>
            <a:endParaRPr kumimoji="1" lang="en-US" altLang="ja-JP" sz="2800" dirty="0" smtClean="0"/>
          </a:p>
        </p:txBody>
      </p:sp>
      <p:grpSp>
        <p:nvGrpSpPr>
          <p:cNvPr id="12" name="図形グループ 11"/>
          <p:cNvGrpSpPr/>
          <p:nvPr/>
        </p:nvGrpSpPr>
        <p:grpSpPr>
          <a:xfrm>
            <a:off x="1671689" y="3446816"/>
            <a:ext cx="1941667" cy="2778124"/>
            <a:chOff x="1394469" y="2511756"/>
            <a:chExt cx="1936259" cy="2904078"/>
          </a:xfrm>
        </p:grpSpPr>
        <p:cxnSp>
          <p:nvCxnSpPr>
            <p:cNvPr id="13" name="直線矢印コネクタ 12"/>
            <p:cNvCxnSpPr/>
            <p:nvPr/>
          </p:nvCxnSpPr>
          <p:spPr>
            <a:xfrm>
              <a:off x="1708430" y="5097547"/>
              <a:ext cx="1600655" cy="0"/>
            </a:xfrm>
            <a:prstGeom prst="straightConnector1">
              <a:avLst/>
            </a:prstGeom>
            <a:ln>
              <a:solidFill>
                <a:srgbClr val="FF66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直線矢印コネクタ 13"/>
            <p:cNvCxnSpPr/>
            <p:nvPr/>
          </p:nvCxnSpPr>
          <p:spPr>
            <a:xfrm>
              <a:off x="2168984" y="3579573"/>
              <a:ext cx="432828" cy="0"/>
            </a:xfrm>
            <a:prstGeom prst="straightConnector1">
              <a:avLst/>
            </a:prstGeom>
            <a:ln>
              <a:solidFill>
                <a:srgbClr val="FF6600"/>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15" name="図形グループ 14"/>
            <p:cNvGrpSpPr/>
            <p:nvPr/>
          </p:nvGrpSpPr>
          <p:grpSpPr>
            <a:xfrm>
              <a:off x="1394469" y="2511756"/>
              <a:ext cx="1936259" cy="2904078"/>
              <a:chOff x="805655" y="2116456"/>
              <a:chExt cx="2321418" cy="3752523"/>
            </a:xfrm>
          </p:grpSpPr>
          <p:cxnSp>
            <p:nvCxnSpPr>
              <p:cNvPr id="16" name="直線コネクタ 15"/>
              <p:cNvCxnSpPr/>
              <p:nvPr/>
            </p:nvCxnSpPr>
            <p:spPr>
              <a:xfrm>
                <a:off x="805655" y="2116456"/>
                <a:ext cx="23214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フリーフォーム 16"/>
              <p:cNvSpPr/>
              <p:nvPr/>
            </p:nvSpPr>
            <p:spPr>
              <a:xfrm>
                <a:off x="1866707" y="2116456"/>
                <a:ext cx="386455" cy="2977704"/>
              </a:xfrm>
              <a:custGeom>
                <a:avLst/>
                <a:gdLst>
                  <a:gd name="connsiteX0" fmla="*/ 167948 w 386455"/>
                  <a:gd name="connsiteY0" fmla="*/ 0 h 2977704"/>
                  <a:gd name="connsiteX1" fmla="*/ 4083 w 386455"/>
                  <a:gd name="connsiteY1" fmla="*/ 245782 h 2977704"/>
                  <a:gd name="connsiteX2" fmla="*/ 318158 w 386455"/>
                  <a:gd name="connsiteY2" fmla="*/ 532528 h 2977704"/>
                  <a:gd name="connsiteX3" fmla="*/ 99671 w 386455"/>
                  <a:gd name="connsiteY3" fmla="*/ 873891 h 2977704"/>
                  <a:gd name="connsiteX4" fmla="*/ 331813 w 386455"/>
                  <a:gd name="connsiteY4" fmla="*/ 1092364 h 2977704"/>
                  <a:gd name="connsiteX5" fmla="*/ 86016 w 386455"/>
                  <a:gd name="connsiteY5" fmla="*/ 1433728 h 2977704"/>
                  <a:gd name="connsiteX6" fmla="*/ 345468 w 386455"/>
                  <a:gd name="connsiteY6" fmla="*/ 1679510 h 2977704"/>
                  <a:gd name="connsiteX7" fmla="*/ 167948 w 386455"/>
                  <a:gd name="connsiteY7" fmla="*/ 1979910 h 2977704"/>
                  <a:gd name="connsiteX8" fmla="*/ 386435 w 386455"/>
                  <a:gd name="connsiteY8" fmla="*/ 2266656 h 2977704"/>
                  <a:gd name="connsiteX9" fmla="*/ 181604 w 386455"/>
                  <a:gd name="connsiteY9" fmla="*/ 2580711 h 2977704"/>
                  <a:gd name="connsiteX10" fmla="*/ 290847 w 386455"/>
                  <a:gd name="connsiteY10" fmla="*/ 2976693 h 2977704"/>
                  <a:gd name="connsiteX11" fmla="*/ 290847 w 386455"/>
                  <a:gd name="connsiteY11" fmla="*/ 2976693 h 2977704"/>
                  <a:gd name="connsiteX12" fmla="*/ 318158 w 386455"/>
                  <a:gd name="connsiteY12" fmla="*/ 2976693 h 2977704"/>
                  <a:gd name="connsiteX13" fmla="*/ 318158 w 386455"/>
                  <a:gd name="connsiteY13" fmla="*/ 2976693 h 2977704"/>
                  <a:gd name="connsiteX14" fmla="*/ 304502 w 386455"/>
                  <a:gd name="connsiteY14" fmla="*/ 2976693 h 2977704"/>
                  <a:gd name="connsiteX15" fmla="*/ 222570 w 386455"/>
                  <a:gd name="connsiteY15" fmla="*/ 2963038 h 2977704"/>
                  <a:gd name="connsiteX16" fmla="*/ 277191 w 386455"/>
                  <a:gd name="connsiteY16" fmla="*/ 2935729 h 2977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6455" h="2977704">
                    <a:moveTo>
                      <a:pt x="167948" y="0"/>
                    </a:moveTo>
                    <a:cubicBezTo>
                      <a:pt x="73498" y="78513"/>
                      <a:pt x="-20952" y="157027"/>
                      <a:pt x="4083" y="245782"/>
                    </a:cubicBezTo>
                    <a:cubicBezTo>
                      <a:pt x="29118" y="334537"/>
                      <a:pt x="302227" y="427843"/>
                      <a:pt x="318158" y="532528"/>
                    </a:cubicBezTo>
                    <a:cubicBezTo>
                      <a:pt x="334089" y="637213"/>
                      <a:pt x="97395" y="780585"/>
                      <a:pt x="99671" y="873891"/>
                    </a:cubicBezTo>
                    <a:cubicBezTo>
                      <a:pt x="101947" y="967197"/>
                      <a:pt x="334089" y="999058"/>
                      <a:pt x="331813" y="1092364"/>
                    </a:cubicBezTo>
                    <a:cubicBezTo>
                      <a:pt x="329537" y="1185670"/>
                      <a:pt x="83740" y="1335870"/>
                      <a:pt x="86016" y="1433728"/>
                    </a:cubicBezTo>
                    <a:cubicBezTo>
                      <a:pt x="88292" y="1531586"/>
                      <a:pt x="331813" y="1588480"/>
                      <a:pt x="345468" y="1679510"/>
                    </a:cubicBezTo>
                    <a:cubicBezTo>
                      <a:pt x="359123" y="1770540"/>
                      <a:pt x="161120" y="1882052"/>
                      <a:pt x="167948" y="1979910"/>
                    </a:cubicBezTo>
                    <a:cubicBezTo>
                      <a:pt x="174776" y="2077768"/>
                      <a:pt x="384159" y="2166523"/>
                      <a:pt x="386435" y="2266656"/>
                    </a:cubicBezTo>
                    <a:cubicBezTo>
                      <a:pt x="388711" y="2366789"/>
                      <a:pt x="197535" y="2462372"/>
                      <a:pt x="181604" y="2580711"/>
                    </a:cubicBezTo>
                    <a:cubicBezTo>
                      <a:pt x="165673" y="2699050"/>
                      <a:pt x="290847" y="2976693"/>
                      <a:pt x="290847" y="2976693"/>
                    </a:cubicBezTo>
                    <a:lnTo>
                      <a:pt x="290847" y="2976693"/>
                    </a:lnTo>
                    <a:lnTo>
                      <a:pt x="318158" y="2976693"/>
                    </a:lnTo>
                    <a:lnTo>
                      <a:pt x="318158" y="2976693"/>
                    </a:lnTo>
                    <a:cubicBezTo>
                      <a:pt x="315882" y="2976693"/>
                      <a:pt x="320433" y="2978969"/>
                      <a:pt x="304502" y="2976693"/>
                    </a:cubicBezTo>
                    <a:cubicBezTo>
                      <a:pt x="288571" y="2974417"/>
                      <a:pt x="227122" y="2969865"/>
                      <a:pt x="222570" y="2963038"/>
                    </a:cubicBezTo>
                    <a:cubicBezTo>
                      <a:pt x="218018" y="2956211"/>
                      <a:pt x="272639" y="2940280"/>
                      <a:pt x="277191" y="2935729"/>
                    </a:cubicBezTo>
                  </a:path>
                </a:pathLst>
              </a:custGeom>
              <a:ln>
                <a:solidFill>
                  <a:srgbClr val="29293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8" name="円/楕円 17"/>
              <p:cNvSpPr/>
              <p:nvPr/>
            </p:nvSpPr>
            <p:spPr>
              <a:xfrm>
                <a:off x="1734236" y="4970258"/>
                <a:ext cx="819325" cy="898721"/>
              </a:xfrm>
              <a:prstGeom prst="ellipse">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nvGrpSpPr>
          <p:cNvPr id="19" name="図形グループ 18"/>
          <p:cNvGrpSpPr/>
          <p:nvPr/>
        </p:nvGrpSpPr>
        <p:grpSpPr>
          <a:xfrm>
            <a:off x="129590" y="4464508"/>
            <a:ext cx="3031499" cy="2180601"/>
            <a:chOff x="279832" y="3945898"/>
            <a:chExt cx="3031499" cy="2180601"/>
          </a:xfrm>
        </p:grpSpPr>
        <p:sp>
          <p:nvSpPr>
            <p:cNvPr id="20" name="テキスト ボックス 19"/>
            <p:cNvSpPr txBox="1"/>
            <p:nvPr/>
          </p:nvSpPr>
          <p:spPr>
            <a:xfrm>
              <a:off x="279832" y="4926170"/>
              <a:ext cx="3031499" cy="1200329"/>
            </a:xfrm>
            <a:prstGeom prst="rect">
              <a:avLst/>
            </a:prstGeom>
            <a:noFill/>
          </p:spPr>
          <p:txBody>
            <a:bodyPr wrap="square" rtlCol="0">
              <a:spAutoFit/>
            </a:bodyPr>
            <a:lstStyle/>
            <a:p>
              <a:r>
                <a:rPr lang="en-US" altLang="en-US" dirty="0" smtClean="0"/>
                <a:t>現実の吊り糸は</a:t>
              </a:r>
            </a:p>
            <a:p>
              <a:r>
                <a:rPr lang="en-US" altLang="en-US" dirty="0" smtClean="0"/>
                <a:t>有限の綿密度を</a:t>
              </a:r>
            </a:p>
            <a:p>
              <a:r>
                <a:rPr lang="en-US" altLang="en-US" dirty="0" smtClean="0"/>
                <a:t>持つので</a:t>
              </a:r>
            </a:p>
            <a:p>
              <a:r>
                <a:rPr lang="en-US" altLang="en-US" dirty="0" smtClean="0"/>
                <a:t>弾性振動</a:t>
              </a:r>
              <a:r>
                <a:rPr lang="ja-JP" altLang="en-US" dirty="0" smtClean="0"/>
                <a:t>をする</a:t>
              </a:r>
              <a:endParaRPr kumimoji="1" lang="ja-JP" altLang="en-US" dirty="0"/>
            </a:p>
          </p:txBody>
        </p:sp>
        <p:cxnSp>
          <p:nvCxnSpPr>
            <p:cNvPr id="21" name="曲線コネクタ 20"/>
            <p:cNvCxnSpPr/>
            <p:nvPr/>
          </p:nvCxnSpPr>
          <p:spPr>
            <a:xfrm flipV="1">
              <a:off x="607442" y="3945898"/>
              <a:ext cx="1758474" cy="980272"/>
            </a:xfrm>
            <a:prstGeom prst="curvedConnector3">
              <a:avLst>
                <a:gd name="adj1" fmla="val -11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grpSp>
        <p:nvGrpSpPr>
          <p:cNvPr id="28" name="図形グループ 27"/>
          <p:cNvGrpSpPr/>
          <p:nvPr/>
        </p:nvGrpSpPr>
        <p:grpSpPr>
          <a:xfrm>
            <a:off x="4182750" y="2241728"/>
            <a:ext cx="4979075" cy="4276126"/>
            <a:chOff x="3981530" y="947266"/>
            <a:chExt cx="5787153" cy="5006110"/>
          </a:xfrm>
        </p:grpSpPr>
        <p:pic>
          <p:nvPicPr>
            <p:cNvPr id="29" name="図 28"/>
            <p:cNvPicPr>
              <a:picLocks noChangeAspect="1"/>
            </p:cNvPicPr>
            <p:nvPr/>
          </p:nvPicPr>
          <p:blipFill>
            <a:blip r:embed="rId2"/>
            <a:stretch>
              <a:fillRect/>
            </a:stretch>
          </p:blipFill>
          <p:spPr>
            <a:xfrm>
              <a:off x="4424364" y="947266"/>
              <a:ext cx="3850814" cy="5006110"/>
            </a:xfrm>
            <a:prstGeom prst="rect">
              <a:avLst/>
            </a:prstGeom>
            <a:scene3d>
              <a:camera prst="orthographicFront">
                <a:rot lat="0" lon="0" rev="16200000"/>
              </a:camera>
              <a:lightRig rig="threePt" dir="t"/>
            </a:scene3d>
          </p:spPr>
        </p:pic>
        <p:sp>
          <p:nvSpPr>
            <p:cNvPr id="30" name="テキスト ボックス 29"/>
            <p:cNvSpPr txBox="1"/>
            <p:nvPr/>
          </p:nvSpPr>
          <p:spPr>
            <a:xfrm>
              <a:off x="3981530" y="1145674"/>
              <a:ext cx="5787153" cy="468413"/>
            </a:xfrm>
            <a:prstGeom prst="rect">
              <a:avLst/>
            </a:prstGeom>
            <a:noFill/>
          </p:spPr>
          <p:txBody>
            <a:bodyPr wrap="square" rtlCol="0">
              <a:spAutoFit/>
            </a:bodyPr>
            <a:lstStyle/>
            <a:p>
              <a:r>
                <a:rPr kumimoji="1" lang="ja-JP" altLang="en-US" sz="2000" dirty="0" smtClean="0"/>
                <a:t>振り子の支点の振動に対する</a:t>
              </a:r>
              <a:r>
                <a:rPr lang="ja-JP" altLang="en-US" sz="2000" dirty="0" smtClean="0"/>
                <a:t>伝達関数</a:t>
              </a:r>
              <a:endParaRPr kumimoji="1" lang="ja-JP" altLang="en-US" sz="2000" dirty="0"/>
            </a:p>
          </p:txBody>
        </p:sp>
        <p:sp>
          <p:nvSpPr>
            <p:cNvPr id="31" name="ドーナツ 30"/>
            <p:cNvSpPr/>
            <p:nvPr/>
          </p:nvSpPr>
          <p:spPr>
            <a:xfrm>
              <a:off x="6868667" y="2594364"/>
              <a:ext cx="2357263" cy="1789719"/>
            </a:xfrm>
            <a:prstGeom prst="donut">
              <a:avLst>
                <a:gd name="adj" fmla="val 467"/>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テキスト ボックス 31"/>
            <p:cNvSpPr txBox="1"/>
            <p:nvPr/>
          </p:nvSpPr>
          <p:spPr>
            <a:xfrm>
              <a:off x="7184691" y="1999276"/>
              <a:ext cx="2237565" cy="432381"/>
            </a:xfrm>
            <a:prstGeom prst="rect">
              <a:avLst/>
            </a:prstGeom>
            <a:noFill/>
          </p:spPr>
          <p:txBody>
            <a:bodyPr wrap="square" rtlCol="0">
              <a:spAutoFit/>
            </a:bodyPr>
            <a:lstStyle/>
            <a:p>
              <a:r>
                <a:rPr lang="ja-JP" altLang="en-US" dirty="0" smtClean="0">
                  <a:solidFill>
                    <a:srgbClr val="FF0000"/>
                  </a:solidFill>
                </a:rPr>
                <a:t>弦の共振モード</a:t>
              </a:r>
              <a:endParaRPr kumimoji="1" lang="ja-JP" altLang="en-US" dirty="0">
                <a:solidFill>
                  <a:srgbClr val="FF0000"/>
                </a:solidFill>
              </a:endParaRPr>
            </a:p>
          </p:txBody>
        </p:sp>
        <p:sp>
          <p:nvSpPr>
            <p:cNvPr id="33" name="テキスト ボックス 32"/>
            <p:cNvSpPr txBox="1"/>
            <p:nvPr/>
          </p:nvSpPr>
          <p:spPr>
            <a:xfrm>
              <a:off x="4632428" y="2920542"/>
              <a:ext cx="1695220" cy="756667"/>
            </a:xfrm>
            <a:prstGeom prst="rect">
              <a:avLst/>
            </a:prstGeom>
            <a:noFill/>
          </p:spPr>
          <p:txBody>
            <a:bodyPr wrap="square" rtlCol="0">
              <a:spAutoFit/>
            </a:bodyPr>
            <a:lstStyle/>
            <a:p>
              <a:r>
                <a:rPr kumimoji="1" lang="ja-JP" altLang="en-US" dirty="0" smtClean="0">
                  <a:solidFill>
                    <a:srgbClr val="FF0000"/>
                  </a:solidFill>
                </a:rPr>
                <a:t>振り子運動の共振モード</a:t>
              </a:r>
              <a:endParaRPr kumimoji="1" lang="ja-JP" altLang="en-US" dirty="0">
                <a:solidFill>
                  <a:srgbClr val="FF0000"/>
                </a:solidFill>
              </a:endParaRPr>
            </a:p>
          </p:txBody>
        </p:sp>
      </p:grpSp>
      <p:pic>
        <p:nvPicPr>
          <p:cNvPr id="36" name="図 35"/>
          <p:cNvPicPr>
            <a:picLocks noChangeAspect="1"/>
          </p:cNvPicPr>
          <p:nvPr/>
        </p:nvPicPr>
        <p:blipFill>
          <a:blip r:embed="rId3"/>
          <a:stretch>
            <a:fillRect/>
          </a:stretch>
        </p:blipFill>
        <p:spPr>
          <a:xfrm>
            <a:off x="3526300" y="5924146"/>
            <a:ext cx="5575300" cy="825500"/>
          </a:xfrm>
          <a:prstGeom prst="rect">
            <a:avLst/>
          </a:prstGeom>
        </p:spPr>
      </p:pic>
    </p:spTree>
    <p:extLst>
      <p:ext uri="{BB962C8B-B14F-4D97-AF65-F5344CB8AC3E}">
        <p14:creationId xmlns:p14="http://schemas.microsoft.com/office/powerpoint/2010/main" val="12342366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6629" y="453529"/>
            <a:ext cx="8889685" cy="6404471"/>
          </a:xfrm>
        </p:spPr>
        <p:txBody>
          <a:bodyPr>
            <a:normAutofit/>
          </a:bodyPr>
          <a:lstStyle/>
          <a:p>
            <a:r>
              <a:rPr lang="en-US" altLang="en-US" sz="3200" dirty="0">
                <a:solidFill>
                  <a:srgbClr val="FF0000"/>
                </a:solidFill>
              </a:rPr>
              <a:t>ライン</a:t>
            </a:r>
            <a:r>
              <a:rPr lang="ja-JP" altLang="en-US" sz="3200" dirty="0">
                <a:solidFill>
                  <a:srgbClr val="FF0000"/>
                </a:solidFill>
              </a:rPr>
              <a:t>の何が問題か</a:t>
            </a:r>
            <a:endParaRPr lang="en-US" altLang="en-US" sz="3200" dirty="0">
              <a:solidFill>
                <a:srgbClr val="FF0000"/>
              </a:solidFill>
            </a:endParaRPr>
          </a:p>
          <a:p>
            <a:pPr lvl="1">
              <a:buFont typeface="Wingdings" charset="2"/>
              <a:buChar char="ü"/>
            </a:pPr>
            <a:endParaRPr lang="en-US" altLang="en-US" sz="2800" dirty="0" smtClean="0"/>
          </a:p>
          <a:p>
            <a:pPr lvl="1">
              <a:buFont typeface="Wingdings" charset="2"/>
              <a:buChar char="ü"/>
            </a:pPr>
            <a:endParaRPr lang="en-US" altLang="en-US" sz="2800" dirty="0"/>
          </a:p>
          <a:p>
            <a:pPr lvl="1">
              <a:buFont typeface="Wingdings" charset="2"/>
              <a:buChar char="ü"/>
            </a:pPr>
            <a:endParaRPr lang="en-US" altLang="en-US" sz="2800" dirty="0" smtClean="0"/>
          </a:p>
          <a:p>
            <a:pPr lvl="1">
              <a:buFont typeface="Wingdings" charset="2"/>
              <a:buChar char="ü"/>
            </a:pPr>
            <a:endParaRPr lang="en-US" altLang="en-US" sz="2800" dirty="0"/>
          </a:p>
          <a:p>
            <a:pPr lvl="1">
              <a:buFont typeface="Wingdings" charset="2"/>
              <a:buChar char="ü"/>
            </a:pPr>
            <a:endParaRPr lang="en-US" altLang="en-US" sz="2800" dirty="0" smtClean="0"/>
          </a:p>
          <a:p>
            <a:pPr lvl="1">
              <a:buFont typeface="Wingdings" charset="2"/>
              <a:buChar char="ü"/>
            </a:pPr>
            <a:endParaRPr lang="en-US" altLang="en-US" sz="2800" dirty="0"/>
          </a:p>
          <a:p>
            <a:pPr marL="274320" lvl="1" indent="0">
              <a:buNone/>
            </a:pPr>
            <a:endParaRPr lang="en-US" altLang="en-US" sz="2800" dirty="0" smtClean="0"/>
          </a:p>
          <a:p>
            <a:pPr lvl="1">
              <a:buFont typeface="Wingdings" charset="2"/>
              <a:buChar char="ü"/>
            </a:pPr>
            <a:r>
              <a:rPr lang="en-US" altLang="ja-JP" sz="2800" dirty="0" smtClean="0"/>
              <a:t>LCGT</a:t>
            </a:r>
            <a:r>
              <a:rPr lang="ja-JP" altLang="en-US" sz="2800" dirty="0"/>
              <a:t>世代の望遠鏡</a:t>
            </a:r>
            <a:r>
              <a:rPr lang="ja-JP" altLang="en-US" sz="2800" dirty="0" smtClean="0"/>
              <a:t>でも最も</a:t>
            </a:r>
            <a:r>
              <a:rPr lang="ja-JP" altLang="en-US" sz="2800" dirty="0"/>
              <a:t>感度の良い帯域</a:t>
            </a:r>
            <a:r>
              <a:rPr lang="ja-JP" altLang="en-US" sz="2800" dirty="0" smtClean="0"/>
              <a:t>にライン</a:t>
            </a:r>
            <a:r>
              <a:rPr lang="ja-JP" altLang="en-US" sz="2800" dirty="0"/>
              <a:t>が存在して</a:t>
            </a:r>
            <a:r>
              <a:rPr lang="ja-JP" altLang="en-US" sz="2800" dirty="0" smtClean="0"/>
              <a:t>しまう</a:t>
            </a:r>
            <a:endParaRPr lang="en-US" altLang="ja-JP" sz="2800" dirty="0" smtClean="0"/>
          </a:p>
          <a:p>
            <a:pPr lvl="1">
              <a:buFont typeface="Wingdings" charset="2"/>
              <a:buChar char="ü"/>
            </a:pPr>
            <a:r>
              <a:rPr lang="en-US" altLang="en-US" sz="2800" dirty="0"/>
              <a:t>狭帯域で</a:t>
            </a:r>
            <a:r>
              <a:rPr lang="ja-JP" altLang="en-US" sz="2800" dirty="0"/>
              <a:t>強いパワーを持ち、</a:t>
            </a:r>
            <a:r>
              <a:rPr lang="en-US" altLang="en-US" sz="2800" dirty="0">
                <a:solidFill>
                  <a:srgbClr val="FF0000"/>
                </a:solidFill>
              </a:rPr>
              <a:t>同じ帯</a:t>
            </a:r>
            <a:r>
              <a:rPr lang="en-US" altLang="en-US" sz="2800" dirty="0" smtClean="0">
                <a:solidFill>
                  <a:srgbClr val="FF0000"/>
                </a:solidFill>
              </a:rPr>
              <a:t>域</a:t>
            </a:r>
            <a:r>
              <a:rPr lang="ja-JP" altLang="en-US" sz="2800" dirty="0" smtClean="0">
                <a:solidFill>
                  <a:srgbClr val="FF0000"/>
                </a:solidFill>
              </a:rPr>
              <a:t>に中心周波数を持つ</a:t>
            </a:r>
            <a:r>
              <a:rPr lang="en-US" altLang="en-US" sz="2800" dirty="0" smtClean="0">
                <a:solidFill>
                  <a:srgbClr val="FF0000"/>
                </a:solidFill>
              </a:rPr>
              <a:t>バースト</a:t>
            </a:r>
            <a:r>
              <a:rPr lang="en-US" altLang="en-US" sz="2800" dirty="0">
                <a:solidFill>
                  <a:srgbClr val="FF0000"/>
                </a:solidFill>
              </a:rPr>
              <a:t>性重力波の観測を困難にする</a:t>
            </a:r>
          </a:p>
          <a:p>
            <a:pPr lvl="1">
              <a:buFont typeface="Wingdings" charset="2"/>
              <a:buChar char="ü"/>
            </a:pPr>
            <a:endParaRPr lang="en-US" altLang="ja-JP" sz="2800" dirty="0"/>
          </a:p>
          <a:p>
            <a:pPr lvl="1"/>
            <a:endParaRPr lang="en-US" altLang="ja-JP" dirty="0"/>
          </a:p>
          <a:p>
            <a:endParaRPr kumimoji="1" lang="ja-JP" altLang="en-US" dirty="0"/>
          </a:p>
        </p:txBody>
      </p:sp>
      <p:grpSp>
        <p:nvGrpSpPr>
          <p:cNvPr id="4" name="図形グループ 3"/>
          <p:cNvGrpSpPr/>
          <p:nvPr/>
        </p:nvGrpSpPr>
        <p:grpSpPr>
          <a:xfrm>
            <a:off x="1939883" y="530580"/>
            <a:ext cx="5869340" cy="4171174"/>
            <a:chOff x="912950" y="3095186"/>
            <a:chExt cx="5775050" cy="4089899"/>
          </a:xfrm>
        </p:grpSpPr>
        <p:grpSp>
          <p:nvGrpSpPr>
            <p:cNvPr id="5" name="図形グループ 4"/>
            <p:cNvGrpSpPr/>
            <p:nvPr/>
          </p:nvGrpSpPr>
          <p:grpSpPr>
            <a:xfrm>
              <a:off x="912950" y="3095186"/>
              <a:ext cx="5775050" cy="4089899"/>
              <a:chOff x="1568320" y="3076845"/>
              <a:chExt cx="5775050" cy="4089899"/>
            </a:xfrm>
          </p:grpSpPr>
          <p:pic>
            <p:nvPicPr>
              <p:cNvPr id="7" name="図 6"/>
              <p:cNvPicPr>
                <a:picLocks noChangeAspect="1"/>
              </p:cNvPicPr>
              <p:nvPr/>
            </p:nvPicPr>
            <p:blipFill>
              <a:blip r:embed="rId2"/>
              <a:stretch>
                <a:fillRect/>
              </a:stretch>
            </p:blipFill>
            <p:spPr>
              <a:xfrm>
                <a:off x="1568320" y="3534918"/>
                <a:ext cx="5775050" cy="3631826"/>
              </a:xfrm>
              <a:prstGeom prst="rect">
                <a:avLst/>
              </a:prstGeom>
            </p:spPr>
          </p:pic>
          <p:sp>
            <p:nvSpPr>
              <p:cNvPr id="8" name="テキスト ボックス 7"/>
              <p:cNvSpPr txBox="1"/>
              <p:nvPr/>
            </p:nvSpPr>
            <p:spPr>
              <a:xfrm>
                <a:off x="4657787" y="3076845"/>
                <a:ext cx="2553619" cy="458073"/>
              </a:xfrm>
              <a:prstGeom prst="rect">
                <a:avLst/>
              </a:prstGeom>
              <a:noFill/>
            </p:spPr>
            <p:txBody>
              <a:bodyPr wrap="square" rtlCol="0">
                <a:spAutoFit/>
              </a:bodyPr>
              <a:lstStyle/>
              <a:p>
                <a:r>
                  <a:rPr kumimoji="1" lang="en-US" altLang="ja-JP" dirty="0" smtClean="0"/>
                  <a:t>LCGT</a:t>
                </a:r>
                <a:r>
                  <a:rPr kumimoji="1" lang="ja-JP" altLang="en-US" dirty="0" smtClean="0"/>
                  <a:t>の感度曲線</a:t>
                </a:r>
                <a:endParaRPr kumimoji="1" lang="ja-JP" altLang="en-US" dirty="0"/>
              </a:p>
            </p:txBody>
          </p:sp>
          <p:grpSp>
            <p:nvGrpSpPr>
              <p:cNvPr id="9" name="図形グループ 8"/>
              <p:cNvGrpSpPr/>
              <p:nvPr/>
            </p:nvGrpSpPr>
            <p:grpSpPr>
              <a:xfrm>
                <a:off x="5247444" y="3593062"/>
                <a:ext cx="1586592" cy="1140305"/>
                <a:chOff x="5520545" y="3914509"/>
                <a:chExt cx="1586592" cy="1140305"/>
              </a:xfrm>
            </p:grpSpPr>
            <p:cxnSp>
              <p:nvCxnSpPr>
                <p:cNvPr id="10" name="曲線コネクタ 9"/>
                <p:cNvCxnSpPr/>
                <p:nvPr/>
              </p:nvCxnSpPr>
              <p:spPr>
                <a:xfrm rot="10800000" flipV="1">
                  <a:off x="5520545" y="4159208"/>
                  <a:ext cx="510324" cy="895606"/>
                </a:xfrm>
                <a:prstGeom prst="curvedConnector2">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テキスト ボックス 10"/>
                <p:cNvSpPr txBox="1"/>
                <p:nvPr/>
              </p:nvSpPr>
              <p:spPr>
                <a:xfrm>
                  <a:off x="6030869" y="3914509"/>
                  <a:ext cx="1076268" cy="496246"/>
                </a:xfrm>
                <a:prstGeom prst="rect">
                  <a:avLst/>
                </a:prstGeom>
                <a:noFill/>
              </p:spPr>
              <p:txBody>
                <a:bodyPr wrap="square" rtlCol="0">
                  <a:spAutoFit/>
                </a:bodyPr>
                <a:lstStyle/>
                <a:p>
                  <a:r>
                    <a:rPr kumimoji="1" lang="ja-JP" altLang="en-US" sz="2000" dirty="0" smtClean="0"/>
                    <a:t>ライン</a:t>
                  </a:r>
                  <a:endParaRPr kumimoji="1" lang="ja-JP" altLang="en-US" sz="2000" dirty="0"/>
                </a:p>
              </p:txBody>
            </p:sp>
          </p:grpSp>
        </p:grpSp>
        <p:sp>
          <p:nvSpPr>
            <p:cNvPr id="6" name="ドーナツ 5"/>
            <p:cNvSpPr/>
            <p:nvPr/>
          </p:nvSpPr>
          <p:spPr>
            <a:xfrm>
              <a:off x="2817540" y="4328412"/>
              <a:ext cx="2922341" cy="1751653"/>
            </a:xfrm>
            <a:prstGeom prst="donut">
              <a:avLst>
                <a:gd name="adj" fmla="val 2271"/>
              </a:avLst>
            </a:prstGeom>
            <a:solidFill>
              <a:srgbClr val="FF66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34571711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5588" y="832928"/>
            <a:ext cx="8944290" cy="5644072"/>
          </a:xfrm>
        </p:spPr>
        <p:txBody>
          <a:bodyPr/>
          <a:lstStyle/>
          <a:p>
            <a:r>
              <a:rPr lang="ja-JP" altLang="en-US" sz="3200" dirty="0"/>
              <a:t>現在の解析</a:t>
            </a:r>
            <a:r>
              <a:rPr lang="ja-JP" altLang="en-US" sz="3200" dirty="0" smtClean="0"/>
              <a:t>手法</a:t>
            </a:r>
            <a:r>
              <a:rPr lang="en-US" altLang="ja-JP" sz="3200" dirty="0" smtClean="0"/>
              <a:t>:</a:t>
            </a:r>
          </a:p>
          <a:p>
            <a:pPr lvl="1">
              <a:buFont typeface="Wingdings" charset="2"/>
              <a:buChar char="ü"/>
            </a:pPr>
            <a:r>
              <a:rPr lang="ja-JP" altLang="en-US" sz="2800" dirty="0" smtClean="0"/>
              <a:t>ライン</a:t>
            </a:r>
            <a:r>
              <a:rPr lang="ja-JP" altLang="en-US" sz="2800" dirty="0"/>
              <a:t>除去の</a:t>
            </a:r>
            <a:r>
              <a:rPr lang="ja-JP" altLang="en-US" sz="2800" dirty="0" smtClean="0"/>
              <a:t>際に同帯域の重力波</a:t>
            </a:r>
            <a:r>
              <a:rPr lang="ja-JP" altLang="en-US" sz="2800" dirty="0"/>
              <a:t>信号も抑制</a:t>
            </a:r>
            <a:r>
              <a:rPr lang="ja-JP" altLang="en-US" sz="2800" dirty="0" smtClean="0"/>
              <a:t>してしまい、</a:t>
            </a:r>
            <a:r>
              <a:rPr lang="ja-JP" altLang="en-US" sz="2800" b="1" dirty="0" smtClean="0"/>
              <a:t>重力波の情報が</a:t>
            </a:r>
            <a:r>
              <a:rPr lang="ja-JP" altLang="en-US" sz="2800" b="1" dirty="0" smtClean="0"/>
              <a:t>失われ</a:t>
            </a:r>
            <a:r>
              <a:rPr lang="ja-JP" altLang="en-US" sz="2800" b="1" dirty="0" smtClean="0"/>
              <a:t>る</a:t>
            </a:r>
            <a:endParaRPr lang="en-US" altLang="ja-JP" sz="2800" b="1" dirty="0" smtClean="0"/>
          </a:p>
          <a:p>
            <a:pPr marL="0" indent="0" algn="ctr">
              <a:buNone/>
            </a:pPr>
            <a:endParaRPr lang="en-US" altLang="ja-JP" sz="2800" b="1" dirty="0"/>
          </a:p>
          <a:p>
            <a:pPr marL="0" indent="0" algn="ctr">
              <a:buNone/>
            </a:pPr>
            <a:endParaRPr lang="en-US" altLang="ja-JP" sz="2800" b="1" dirty="0" smtClean="0"/>
          </a:p>
          <a:p>
            <a:pPr marL="0" indent="0" algn="ctr">
              <a:buNone/>
            </a:pPr>
            <a:endParaRPr lang="en-US" altLang="ja-JP" sz="2800" b="1" dirty="0"/>
          </a:p>
          <a:p>
            <a:pPr marL="0" indent="0" algn="ctr">
              <a:buNone/>
            </a:pPr>
            <a:endParaRPr lang="en-US" altLang="ja-JP" sz="2800" b="1" dirty="0" smtClean="0"/>
          </a:p>
          <a:p>
            <a:pPr marL="0" indent="0" algn="ctr">
              <a:buNone/>
            </a:pPr>
            <a:endParaRPr lang="en-US" altLang="ja-JP" sz="3200" dirty="0"/>
          </a:p>
          <a:p>
            <a:pPr marL="0" indent="0" algn="ctr">
              <a:buNone/>
            </a:pPr>
            <a:r>
              <a:rPr lang="ja-JP" altLang="en-US" sz="3600" b="1" u="sng" dirty="0">
                <a:solidFill>
                  <a:srgbClr val="FF0000"/>
                </a:solidFill>
              </a:rPr>
              <a:t>これらの困難を解決</a:t>
            </a:r>
            <a:r>
              <a:rPr lang="ja-JP" altLang="en-US" sz="3600" b="1" u="sng" dirty="0" smtClean="0">
                <a:solidFill>
                  <a:srgbClr val="FF0000"/>
                </a:solidFill>
              </a:rPr>
              <a:t>できる</a:t>
            </a:r>
            <a:endParaRPr lang="en-US" altLang="ja-JP" sz="3600" b="1" u="sng" dirty="0" smtClean="0">
              <a:solidFill>
                <a:srgbClr val="FF0000"/>
              </a:solidFill>
            </a:endParaRPr>
          </a:p>
          <a:p>
            <a:pPr marL="0" indent="0" algn="ctr">
              <a:buNone/>
            </a:pPr>
            <a:r>
              <a:rPr lang="ja-JP" altLang="en-US" sz="3600" b="1" u="sng" dirty="0" smtClean="0">
                <a:solidFill>
                  <a:srgbClr val="FF0000"/>
                </a:solidFill>
              </a:rPr>
              <a:t>新た</a:t>
            </a:r>
            <a:r>
              <a:rPr lang="ja-JP" altLang="en-US" sz="3600" b="1" u="sng" dirty="0">
                <a:solidFill>
                  <a:srgbClr val="FF0000"/>
                </a:solidFill>
              </a:rPr>
              <a:t>な解析手法が必要！！</a:t>
            </a:r>
            <a:endParaRPr lang="en-US" altLang="ja-JP" sz="3600" b="1" u="sng" dirty="0">
              <a:solidFill>
                <a:srgbClr val="FF0000"/>
              </a:solidFill>
            </a:endParaRPr>
          </a:p>
          <a:p>
            <a:endParaRPr kumimoji="1" lang="ja-JP" altLang="en-US" dirty="0"/>
          </a:p>
        </p:txBody>
      </p:sp>
      <p:grpSp>
        <p:nvGrpSpPr>
          <p:cNvPr id="10" name="図形グループ 9"/>
          <p:cNvGrpSpPr/>
          <p:nvPr/>
        </p:nvGrpSpPr>
        <p:grpSpPr>
          <a:xfrm>
            <a:off x="609052" y="2630466"/>
            <a:ext cx="8151046" cy="2040543"/>
            <a:chOff x="609052" y="2630466"/>
            <a:chExt cx="8151046" cy="2040543"/>
          </a:xfrm>
        </p:grpSpPr>
        <p:sp>
          <p:nvSpPr>
            <p:cNvPr id="2" name="角丸四角形 1"/>
            <p:cNvSpPr/>
            <p:nvPr/>
          </p:nvSpPr>
          <p:spPr>
            <a:xfrm>
              <a:off x="609052" y="2928500"/>
              <a:ext cx="2475117" cy="647898"/>
            </a:xfrm>
            <a:prstGeom prst="roundRect">
              <a:avLst/>
            </a:prstGeom>
            <a:solidFill>
              <a:srgbClr val="2C64DA"/>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連星系・パルサー</a:t>
              </a:r>
              <a:endParaRPr kumimoji="1" lang="ja-JP"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テキスト ボックス 3"/>
            <p:cNvSpPr txBox="1"/>
            <p:nvPr/>
          </p:nvSpPr>
          <p:spPr>
            <a:xfrm>
              <a:off x="3550683" y="2630466"/>
              <a:ext cx="1917899" cy="369332"/>
            </a:xfrm>
            <a:prstGeom prst="rect">
              <a:avLst/>
            </a:prstGeom>
            <a:noFill/>
          </p:spPr>
          <p:txBody>
            <a:bodyPr wrap="square" rtlCol="0">
              <a:spAutoFit/>
            </a:bodyPr>
            <a:lstStyle/>
            <a:p>
              <a:r>
                <a:rPr kumimoji="1" lang="ja-JP" altLang="en-US" dirty="0" smtClean="0"/>
                <a:t>波形予測できる？</a:t>
              </a:r>
              <a:endParaRPr kumimoji="1" lang="ja-JP" altLang="en-US" dirty="0"/>
            </a:p>
          </p:txBody>
        </p:sp>
        <p:sp>
          <p:nvSpPr>
            <p:cNvPr id="5" name="角丸四角形 4"/>
            <p:cNvSpPr/>
            <p:nvPr/>
          </p:nvSpPr>
          <p:spPr>
            <a:xfrm>
              <a:off x="6090601" y="2902582"/>
              <a:ext cx="2669497" cy="738606"/>
            </a:xfrm>
            <a:prstGeom prst="roundRect">
              <a:avLst/>
            </a:prstGeom>
            <a:solidFill>
              <a:srgbClr val="17C91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テンプレートによる相関がとれる</a:t>
              </a: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角丸四角形 5"/>
            <p:cNvSpPr/>
            <p:nvPr/>
          </p:nvSpPr>
          <p:spPr>
            <a:xfrm>
              <a:off x="609052" y="4013873"/>
              <a:ext cx="2475117" cy="647898"/>
            </a:xfrm>
            <a:prstGeom prst="roundRect">
              <a:avLst/>
            </a:prstGeom>
            <a:solidFill>
              <a:srgbClr val="2C64DA"/>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バースト性重力波源</a:t>
              </a:r>
              <a:endParaRPr kumimoji="1" lang="ja-JP"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角丸四角形 6"/>
            <p:cNvSpPr/>
            <p:nvPr/>
          </p:nvSpPr>
          <p:spPr>
            <a:xfrm>
              <a:off x="6090601" y="3923165"/>
              <a:ext cx="2669497" cy="738606"/>
            </a:xfrm>
            <a:prstGeom prst="round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テンプレートによる相関は期待できない</a:t>
              </a: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右矢印 7"/>
            <p:cNvSpPr/>
            <p:nvPr/>
          </p:nvSpPr>
          <p:spPr>
            <a:xfrm>
              <a:off x="3991287" y="2993288"/>
              <a:ext cx="984863" cy="62198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en-US" altLang="ja-JP"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YES</a:t>
              </a: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右矢印 8"/>
            <p:cNvSpPr/>
            <p:nvPr/>
          </p:nvSpPr>
          <p:spPr>
            <a:xfrm>
              <a:off x="3991287" y="4049027"/>
              <a:ext cx="984863" cy="621982"/>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難しい</a:t>
              </a:r>
              <a:endParaRPr kumimoji="1" lang="en-US" altLang="ja-JP"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Tree>
    <p:extLst>
      <p:ext uri="{BB962C8B-B14F-4D97-AF65-F5344CB8AC3E}">
        <p14:creationId xmlns:p14="http://schemas.microsoft.com/office/powerpoint/2010/main" val="27904429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Aims</a:t>
            </a:r>
            <a:endParaRPr kumimoji="1" lang="ja-JP" altLang="en-US" dirty="0"/>
          </a:p>
        </p:txBody>
      </p:sp>
      <p:sp>
        <p:nvSpPr>
          <p:cNvPr id="3" name="コンテンツ プレースホルダー 2"/>
          <p:cNvSpPr>
            <a:spLocks noGrp="1"/>
          </p:cNvSpPr>
          <p:nvPr>
            <p:ph idx="1"/>
          </p:nvPr>
        </p:nvSpPr>
        <p:spPr>
          <a:xfrm>
            <a:off x="194381" y="1891862"/>
            <a:ext cx="8811933" cy="4585138"/>
          </a:xfrm>
        </p:spPr>
        <p:txBody>
          <a:bodyPr>
            <a:normAutofit/>
          </a:bodyPr>
          <a:lstStyle/>
          <a:p>
            <a:r>
              <a:rPr kumimoji="1" lang="en-US" altLang="ja-JP" sz="3200" dirty="0" smtClean="0"/>
              <a:t>LCGT</a:t>
            </a:r>
            <a:r>
              <a:rPr kumimoji="1" lang="ja-JP" altLang="en-US" sz="3200" dirty="0" smtClean="0"/>
              <a:t>世代の重力波望遠鏡に存在しうるラインとバースト性重力波信号を</a:t>
            </a:r>
            <a:r>
              <a:rPr kumimoji="1" lang="ja-JP" altLang="en-US" sz="3200" dirty="0" smtClean="0">
                <a:solidFill>
                  <a:srgbClr val="FF0000"/>
                </a:solidFill>
              </a:rPr>
              <a:t>データ解析上で分離できる手法</a:t>
            </a:r>
            <a:r>
              <a:rPr lang="ja-JP" altLang="en-US" sz="3200" dirty="0" smtClean="0"/>
              <a:t>の確立を目指す</a:t>
            </a:r>
            <a:endParaRPr kumimoji="1" lang="ja-JP" altLang="en-US" sz="3200" dirty="0"/>
          </a:p>
        </p:txBody>
      </p:sp>
    </p:spTree>
    <p:extLst>
      <p:ext uri="{BB962C8B-B14F-4D97-AF65-F5344CB8AC3E}">
        <p14:creationId xmlns:p14="http://schemas.microsoft.com/office/powerpoint/2010/main" val="17342446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Method</a:t>
            </a:r>
            <a:endParaRPr kumimoji="1" lang="ja-JP" altLang="en-US" dirty="0"/>
          </a:p>
        </p:txBody>
      </p:sp>
      <p:sp>
        <p:nvSpPr>
          <p:cNvPr id="3" name="コンテンツ プレースホルダー 2"/>
          <p:cNvSpPr>
            <a:spLocks noGrp="1"/>
          </p:cNvSpPr>
          <p:nvPr>
            <p:ph idx="1"/>
          </p:nvPr>
        </p:nvSpPr>
        <p:spPr>
          <a:xfrm>
            <a:off x="142545" y="1600200"/>
            <a:ext cx="8824891" cy="4876800"/>
          </a:xfrm>
        </p:spPr>
        <p:txBody>
          <a:bodyPr/>
          <a:lstStyle/>
          <a:p>
            <a:r>
              <a:rPr kumimoji="1" lang="ja-JP" altLang="en-US" sz="2800" dirty="0" smtClean="0"/>
              <a:t>従来用いられてきた解析手法</a:t>
            </a:r>
            <a:endParaRPr kumimoji="1" lang="en-US" altLang="ja-JP" sz="2800" dirty="0" smtClean="0"/>
          </a:p>
          <a:p>
            <a:pPr lvl="1">
              <a:buFont typeface="Wingdings" charset="2"/>
              <a:buChar char="ü"/>
            </a:pPr>
            <a:r>
              <a:rPr lang="ja-JP" altLang="en-US" sz="2800" dirty="0" smtClean="0"/>
              <a:t>ラインの周波数帯に対しての</a:t>
            </a:r>
            <a:r>
              <a:rPr lang="ja-JP" altLang="en-US" sz="2800" dirty="0" smtClean="0"/>
              <a:t>ノッチフィルター</a:t>
            </a:r>
            <a:r>
              <a:rPr lang="ja-JP" altLang="en-US" sz="2800" dirty="0" smtClean="0"/>
              <a:t>で除去</a:t>
            </a:r>
            <a:endParaRPr lang="en-US" altLang="ja-JP" sz="2800" dirty="0" smtClean="0"/>
          </a:p>
          <a:p>
            <a:pPr lvl="1">
              <a:buFont typeface="Wingdings" charset="2"/>
              <a:buChar char="ü"/>
            </a:pPr>
            <a:r>
              <a:rPr lang="ja-JP" altLang="en-US" sz="2800" dirty="0" smtClean="0"/>
              <a:t>ラインのモデルを立ててデータから除去</a:t>
            </a:r>
            <a:endParaRPr lang="en-US" altLang="ja-JP" sz="2800" dirty="0"/>
          </a:p>
          <a:p>
            <a:endParaRPr kumimoji="1" lang="en-US" altLang="ja-JP" dirty="0" smtClean="0"/>
          </a:p>
          <a:p>
            <a:pPr marL="0" indent="0">
              <a:buNone/>
            </a:pPr>
            <a:endParaRPr kumimoji="1" lang="en-US" altLang="ja-JP" dirty="0" smtClean="0"/>
          </a:p>
          <a:p>
            <a:r>
              <a:rPr lang="ja-JP" altLang="en-US" sz="2800" dirty="0" smtClean="0"/>
              <a:t>問題点</a:t>
            </a:r>
            <a:endParaRPr lang="en-US" altLang="ja-JP" sz="2800" dirty="0" smtClean="0"/>
          </a:p>
          <a:p>
            <a:pPr lvl="1">
              <a:buFont typeface="Wingdings" charset="2"/>
              <a:buChar char="ü"/>
            </a:pPr>
            <a:r>
              <a:rPr kumimoji="1" lang="ja-JP" altLang="en-US" sz="2800" dirty="0" smtClean="0"/>
              <a:t>バースト性重力波のように波形がわかっていない信号については、ライン除去の際に</a:t>
            </a:r>
            <a:r>
              <a:rPr kumimoji="1" lang="ja-JP" altLang="en-US" sz="2800" dirty="0" smtClean="0">
                <a:solidFill>
                  <a:srgbClr val="FF0000"/>
                </a:solidFill>
              </a:rPr>
              <a:t>重力波信号にも影響してしまう可能性</a:t>
            </a:r>
            <a:endParaRPr kumimoji="1" lang="ja-JP" altLang="en-US" sz="2800" dirty="0">
              <a:solidFill>
                <a:srgbClr val="FF0000"/>
              </a:solidFill>
            </a:endParaRPr>
          </a:p>
        </p:txBody>
      </p:sp>
    </p:spTree>
    <p:extLst>
      <p:ext uri="{BB962C8B-B14F-4D97-AF65-F5344CB8AC3E}">
        <p14:creationId xmlns:p14="http://schemas.microsoft.com/office/powerpoint/2010/main" val="8033829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9587" y="557192"/>
            <a:ext cx="8837850" cy="5919808"/>
          </a:xfrm>
        </p:spPr>
        <p:txBody>
          <a:bodyPr/>
          <a:lstStyle/>
          <a:p>
            <a:r>
              <a:rPr kumimoji="1" lang="ja-JP" altLang="en-US" sz="2800" dirty="0" smtClean="0"/>
              <a:t>今回提案する解析</a:t>
            </a:r>
            <a:r>
              <a:rPr kumimoji="1" lang="ja-JP" altLang="en-US" sz="2800" dirty="0" smtClean="0"/>
              <a:t>手法</a:t>
            </a:r>
            <a:endParaRPr lang="en-US" altLang="ja-JP" sz="2800" dirty="0" smtClean="0">
              <a:solidFill>
                <a:srgbClr val="292934"/>
              </a:solidFill>
            </a:endParaRPr>
          </a:p>
          <a:p>
            <a:pPr marL="274320" lvl="1" indent="0">
              <a:buNone/>
            </a:pPr>
            <a:r>
              <a:rPr lang="ja-JP" altLang="en-US" sz="2800" dirty="0" smtClean="0">
                <a:solidFill>
                  <a:srgbClr val="292934"/>
                </a:solidFill>
              </a:rPr>
              <a:t>ヘテロダイン＋</a:t>
            </a:r>
            <a:r>
              <a:rPr lang="en-US" altLang="ja-JP" sz="2800" dirty="0" smtClean="0">
                <a:solidFill>
                  <a:srgbClr val="292934"/>
                </a:solidFill>
              </a:rPr>
              <a:t>median</a:t>
            </a:r>
            <a:r>
              <a:rPr lang="ja-JP" altLang="en-US" sz="2800" dirty="0" smtClean="0">
                <a:solidFill>
                  <a:srgbClr val="292934"/>
                </a:solidFill>
              </a:rPr>
              <a:t>によるライン除去</a:t>
            </a:r>
            <a:endParaRPr lang="en-US" altLang="ja-JP" sz="2800" dirty="0" smtClean="0">
              <a:solidFill>
                <a:srgbClr val="292934"/>
              </a:solidFill>
            </a:endParaRPr>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endParaRPr kumimoji="1" lang="en-US" altLang="ja-JP" sz="2800" dirty="0" smtClean="0"/>
          </a:p>
          <a:p>
            <a:endParaRPr kumimoji="1" lang="en-US" altLang="ja-JP" sz="2800" dirty="0" smtClean="0"/>
          </a:p>
          <a:p>
            <a:r>
              <a:rPr kumimoji="1" lang="ja-JP" altLang="en-US" sz="2800" dirty="0" smtClean="0"/>
              <a:t>従来</a:t>
            </a:r>
            <a:r>
              <a:rPr kumimoji="1" lang="ja-JP" altLang="en-US" sz="2800" dirty="0" smtClean="0"/>
              <a:t>の手法より優れた点</a:t>
            </a:r>
            <a:endParaRPr kumimoji="1" lang="en-US" altLang="ja-JP" dirty="0" smtClean="0"/>
          </a:p>
          <a:p>
            <a:pPr lvl="1">
              <a:buFont typeface="Wingdings" charset="2"/>
              <a:buChar char="ü"/>
            </a:pPr>
            <a:r>
              <a:rPr lang="ja-JP" altLang="en-US" sz="2800" dirty="0" smtClean="0"/>
              <a:t>ライン</a:t>
            </a:r>
            <a:r>
              <a:rPr lang="ja-JP" altLang="en-US" sz="2800" dirty="0" smtClean="0"/>
              <a:t>のモデルは必要ない</a:t>
            </a:r>
            <a:endParaRPr lang="en-US" altLang="ja-JP" sz="2800" dirty="0" smtClean="0"/>
          </a:p>
          <a:p>
            <a:pPr lvl="1">
              <a:buFont typeface="Wingdings" charset="2"/>
              <a:buChar char="ü"/>
            </a:pPr>
            <a:r>
              <a:rPr lang="en-US" altLang="ja-JP" sz="2800" dirty="0"/>
              <a:t>t</a:t>
            </a:r>
            <a:r>
              <a:rPr kumimoji="1" lang="en-US" altLang="ja-JP" sz="2800" dirty="0" smtClean="0"/>
              <a:t>ransient</a:t>
            </a:r>
            <a:r>
              <a:rPr kumimoji="1" lang="ja-JP" altLang="en-US" sz="2800" dirty="0" smtClean="0"/>
              <a:t>が存在しても対応</a:t>
            </a:r>
            <a:r>
              <a:rPr kumimoji="1" lang="ja-JP" altLang="en-US" sz="2800" dirty="0" smtClean="0"/>
              <a:t>できる</a:t>
            </a:r>
            <a:endParaRPr kumimoji="1" lang="en-US" altLang="ja-JP" sz="2800" dirty="0" smtClean="0"/>
          </a:p>
        </p:txBody>
      </p:sp>
      <p:grpSp>
        <p:nvGrpSpPr>
          <p:cNvPr id="18" name="図形グループ 17"/>
          <p:cNvGrpSpPr/>
          <p:nvPr/>
        </p:nvGrpSpPr>
        <p:grpSpPr>
          <a:xfrm>
            <a:off x="129580" y="1567912"/>
            <a:ext cx="8864037" cy="1924288"/>
            <a:chOff x="401719" y="1567912"/>
            <a:chExt cx="8864037" cy="1924288"/>
          </a:xfrm>
        </p:grpSpPr>
        <p:grpSp>
          <p:nvGrpSpPr>
            <p:cNvPr id="13" name="図形グループ 12"/>
            <p:cNvGrpSpPr/>
            <p:nvPr/>
          </p:nvGrpSpPr>
          <p:grpSpPr>
            <a:xfrm>
              <a:off x="1503211" y="1567912"/>
              <a:ext cx="6408360" cy="1516082"/>
              <a:chOff x="1555047" y="1684534"/>
              <a:chExt cx="6408360" cy="1516082"/>
            </a:xfrm>
          </p:grpSpPr>
          <p:grpSp>
            <p:nvGrpSpPr>
              <p:cNvPr id="5" name="図形グループ 4"/>
              <p:cNvGrpSpPr/>
              <p:nvPr/>
            </p:nvGrpSpPr>
            <p:grpSpPr>
              <a:xfrm>
                <a:off x="2164118" y="1684534"/>
                <a:ext cx="997821" cy="1101427"/>
                <a:chOff x="1619840" y="1762282"/>
                <a:chExt cx="997821" cy="1101427"/>
              </a:xfrm>
            </p:grpSpPr>
            <p:sp>
              <p:nvSpPr>
                <p:cNvPr id="2" name="円/楕円 1"/>
                <p:cNvSpPr/>
                <p:nvPr/>
              </p:nvSpPr>
              <p:spPr>
                <a:xfrm>
                  <a:off x="1684634" y="1930736"/>
                  <a:ext cx="829359" cy="790435"/>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乗算記号 3"/>
                <p:cNvSpPr/>
                <p:nvPr/>
              </p:nvSpPr>
              <p:spPr>
                <a:xfrm>
                  <a:off x="1619840" y="1762282"/>
                  <a:ext cx="997821" cy="1101427"/>
                </a:xfrm>
                <a:prstGeom prst="mathMultiply">
                  <a:avLst>
                    <a:gd name="adj1" fmla="val 0"/>
                  </a:avLst>
                </a:prstGeom>
                <a:ln>
                  <a:solidFill>
                    <a:srgbClr val="2929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6" name="正方形/長方形 5"/>
              <p:cNvSpPr/>
              <p:nvPr/>
            </p:nvSpPr>
            <p:spPr>
              <a:xfrm>
                <a:off x="3874650" y="1852988"/>
                <a:ext cx="1114460" cy="790435"/>
              </a:xfrm>
              <a:prstGeom prst="rect">
                <a:avLst/>
              </a:prstGeom>
              <a:solidFill>
                <a:srgbClr val="FFFFFF"/>
              </a:solidFill>
              <a:ln>
                <a:solidFill>
                  <a:srgbClr val="29293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3600" dirty="0" smtClean="0">
                    <a:ln w="10160">
                      <a:solidFill>
                        <a:srgbClr val="000000"/>
                      </a:solidFill>
                      <a:prstDash val="solid"/>
                    </a:ln>
                    <a:solidFill>
                      <a:schemeClr val="bg1"/>
                    </a:solidFill>
                    <a:effectLst>
                      <a:outerShdw blurRad="38100" dist="32000" dir="5400000" algn="tl">
                        <a:srgbClr val="000000">
                          <a:alpha val="30000"/>
                        </a:srgbClr>
                      </a:outerShdw>
                    </a:effectLst>
                  </a:rPr>
                  <a:t>LPF</a:t>
                </a:r>
                <a:endParaRPr kumimoji="1" lang="ja-JP" altLang="en-US" sz="3600" b="1" dirty="0">
                  <a:ln w="10160">
                    <a:solidFill>
                      <a:srgbClr val="000000"/>
                    </a:solidFill>
                    <a:prstDash val="solid"/>
                  </a:ln>
                  <a:solidFill>
                    <a:schemeClr val="bg1"/>
                  </a:solidFill>
                  <a:effectLst>
                    <a:outerShdw blurRad="41275" dist="20320" dir="1800000" algn="tl" rotWithShape="0">
                      <a:srgbClr val="000000">
                        <a:alpha val="40000"/>
                      </a:srgbClr>
                    </a:outerShdw>
                  </a:effectLst>
                </a:endParaRPr>
              </a:p>
            </p:txBody>
          </p:sp>
          <p:sp>
            <p:nvSpPr>
              <p:cNvPr id="7" name="右矢印 6"/>
              <p:cNvSpPr/>
              <p:nvPr/>
            </p:nvSpPr>
            <p:spPr>
              <a:xfrm>
                <a:off x="3187858" y="2176937"/>
                <a:ext cx="583131" cy="168454"/>
              </a:xfrm>
              <a:prstGeom prst="rightArrow">
                <a:avLst/>
              </a:prstGeom>
              <a:solidFill>
                <a:srgbClr val="FFFFFF"/>
              </a:solidFill>
              <a:ln>
                <a:solidFill>
                  <a:srgbClr val="2929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1555047" y="2160883"/>
                <a:ext cx="609071" cy="184508"/>
              </a:xfrm>
              <a:prstGeom prst="rightArrow">
                <a:avLst/>
              </a:prstGeom>
              <a:solidFill>
                <a:srgbClr val="FFFFFF"/>
              </a:solidFill>
              <a:ln>
                <a:solidFill>
                  <a:srgbClr val="2929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上矢印 8"/>
              <p:cNvSpPr/>
              <p:nvPr/>
            </p:nvSpPr>
            <p:spPr>
              <a:xfrm>
                <a:off x="2552869" y="2734129"/>
                <a:ext cx="181422" cy="466487"/>
              </a:xfrm>
              <a:prstGeom prst="upArrow">
                <a:avLst/>
              </a:prstGeom>
              <a:solidFill>
                <a:srgbClr val="FFFFFF"/>
              </a:solidFill>
              <a:ln>
                <a:solidFill>
                  <a:srgbClr val="2929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5092780" y="2176937"/>
                <a:ext cx="580038" cy="168454"/>
              </a:xfrm>
              <a:prstGeom prst="rightArrow">
                <a:avLst/>
              </a:prstGeom>
              <a:solidFill>
                <a:srgbClr val="FFFFFF"/>
              </a:solidFill>
              <a:ln>
                <a:solidFill>
                  <a:srgbClr val="2929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5779591" y="1995526"/>
                <a:ext cx="1503212" cy="492402"/>
              </a:xfrm>
              <a:prstGeom prst="ellipse">
                <a:avLst/>
              </a:prstGeom>
              <a:solidFill>
                <a:srgbClr val="275FFF"/>
              </a:solidFill>
              <a:ln>
                <a:solidFill>
                  <a:srgbClr val="29293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smtClean="0"/>
                  <a:t>median</a:t>
                </a:r>
                <a:endParaRPr kumimoji="1" lang="ja-JP" altLang="en-US" sz="2000" dirty="0"/>
              </a:p>
            </p:txBody>
          </p:sp>
          <p:sp>
            <p:nvSpPr>
              <p:cNvPr id="12" name="右矢印 11"/>
              <p:cNvSpPr/>
              <p:nvPr/>
            </p:nvSpPr>
            <p:spPr>
              <a:xfrm>
                <a:off x="7383369" y="2160883"/>
                <a:ext cx="580038" cy="168454"/>
              </a:xfrm>
              <a:prstGeom prst="rightArrow">
                <a:avLst/>
              </a:prstGeom>
              <a:solidFill>
                <a:srgbClr val="FFFFFF"/>
              </a:solidFill>
              <a:ln>
                <a:solidFill>
                  <a:srgbClr val="29293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4" name="テキスト ボックス 13"/>
            <p:cNvSpPr txBox="1"/>
            <p:nvPr/>
          </p:nvSpPr>
          <p:spPr>
            <a:xfrm>
              <a:off x="401719" y="1853771"/>
              <a:ext cx="1593923" cy="646331"/>
            </a:xfrm>
            <a:prstGeom prst="rect">
              <a:avLst/>
            </a:prstGeom>
            <a:noFill/>
          </p:spPr>
          <p:txBody>
            <a:bodyPr wrap="square" rtlCol="0">
              <a:spAutoFit/>
            </a:bodyPr>
            <a:lstStyle/>
            <a:p>
              <a:r>
                <a:rPr lang="ja-JP" altLang="en-US" dirty="0" smtClean="0"/>
                <a:t>測定信号</a:t>
              </a:r>
              <a:endParaRPr lang="en-US" altLang="ja-JP" dirty="0" smtClean="0"/>
            </a:p>
            <a:p>
              <a:r>
                <a:rPr lang="ja-JP" altLang="en-US" dirty="0" smtClean="0"/>
                <a:t>＋雑音</a:t>
              </a:r>
              <a:endParaRPr kumimoji="1" lang="ja-JP" altLang="en-US" dirty="0"/>
            </a:p>
          </p:txBody>
        </p:sp>
        <p:sp>
          <p:nvSpPr>
            <p:cNvPr id="15" name="テキスト ボックス 14"/>
            <p:cNvSpPr txBox="1"/>
            <p:nvPr/>
          </p:nvSpPr>
          <p:spPr>
            <a:xfrm>
              <a:off x="2060442" y="3122868"/>
              <a:ext cx="1542089" cy="369332"/>
            </a:xfrm>
            <a:prstGeom prst="rect">
              <a:avLst/>
            </a:prstGeom>
            <a:noFill/>
          </p:spPr>
          <p:txBody>
            <a:bodyPr wrap="square" rtlCol="0">
              <a:spAutoFit/>
            </a:bodyPr>
            <a:lstStyle/>
            <a:p>
              <a:r>
                <a:rPr lang="ja-JP" altLang="en-US" dirty="0" smtClean="0"/>
                <a:t>参照信号</a:t>
              </a:r>
              <a:endParaRPr kumimoji="1" lang="ja-JP" altLang="en-US" dirty="0"/>
            </a:p>
          </p:txBody>
        </p:sp>
        <p:sp>
          <p:nvSpPr>
            <p:cNvPr id="16" name="テキスト ボックス 15"/>
            <p:cNvSpPr txBox="1"/>
            <p:nvPr/>
          </p:nvSpPr>
          <p:spPr>
            <a:xfrm>
              <a:off x="7230967" y="1593828"/>
              <a:ext cx="1367415" cy="375781"/>
            </a:xfrm>
            <a:prstGeom prst="rect">
              <a:avLst/>
            </a:prstGeom>
            <a:noFill/>
          </p:spPr>
          <p:txBody>
            <a:bodyPr wrap="square" rtlCol="0">
              <a:spAutoFit/>
            </a:bodyPr>
            <a:lstStyle/>
            <a:p>
              <a:r>
                <a:rPr kumimoji="1" lang="ja-JP" altLang="en-US" dirty="0" smtClean="0"/>
                <a:t>復調</a:t>
              </a:r>
              <a:endParaRPr kumimoji="1" lang="ja-JP" altLang="en-US" dirty="0"/>
            </a:p>
          </p:txBody>
        </p:sp>
        <p:sp>
          <p:nvSpPr>
            <p:cNvPr id="17" name="テキスト ボックス 16"/>
            <p:cNvSpPr txBox="1"/>
            <p:nvPr/>
          </p:nvSpPr>
          <p:spPr>
            <a:xfrm>
              <a:off x="7931007" y="1762282"/>
              <a:ext cx="1334749" cy="646331"/>
            </a:xfrm>
            <a:prstGeom prst="rect">
              <a:avLst/>
            </a:prstGeom>
            <a:noFill/>
          </p:spPr>
          <p:txBody>
            <a:bodyPr wrap="square" rtlCol="0">
              <a:spAutoFit/>
            </a:bodyPr>
            <a:lstStyle/>
            <a:p>
              <a:r>
                <a:rPr kumimoji="1" lang="ja-JP" altLang="en-US" dirty="0" smtClean="0">
                  <a:solidFill>
                    <a:srgbClr val="FF0000"/>
                  </a:solidFill>
                </a:rPr>
                <a:t>推定されたライン信号</a:t>
              </a:r>
              <a:endParaRPr kumimoji="1" lang="ja-JP" altLang="en-US" dirty="0">
                <a:solidFill>
                  <a:srgbClr val="FF0000"/>
                </a:solidFill>
              </a:endParaRPr>
            </a:p>
          </p:txBody>
        </p:sp>
      </p:grpSp>
      <p:sp>
        <p:nvSpPr>
          <p:cNvPr id="19" name="テキスト ボックス 18"/>
          <p:cNvSpPr txBox="1"/>
          <p:nvPr/>
        </p:nvSpPr>
        <p:spPr>
          <a:xfrm>
            <a:off x="4444843" y="3030535"/>
            <a:ext cx="4393007" cy="646331"/>
          </a:xfrm>
          <a:prstGeom prst="rect">
            <a:avLst/>
          </a:prstGeom>
          <a:noFill/>
        </p:spPr>
        <p:txBody>
          <a:bodyPr wrap="square" rtlCol="0">
            <a:spAutoFit/>
          </a:bodyPr>
          <a:lstStyle/>
          <a:p>
            <a:r>
              <a:rPr kumimoji="1" lang="ja-JP" altLang="en-US" dirty="0" smtClean="0"/>
              <a:t>元の時系列信号から推定信号を差し引けばラインが除去される</a:t>
            </a:r>
            <a:endParaRPr kumimoji="1" lang="ja-JP" altLang="en-US" dirty="0"/>
          </a:p>
        </p:txBody>
      </p:sp>
    </p:spTree>
    <p:extLst>
      <p:ext uri="{BB962C8B-B14F-4D97-AF65-F5344CB8AC3E}">
        <p14:creationId xmlns:p14="http://schemas.microsoft.com/office/powerpoint/2010/main" val="169238796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クラリティ.thmx</Template>
  <TotalTime>10091</TotalTime>
  <Words>549</Words>
  <Application>Microsoft Macintosh PowerPoint</Application>
  <PresentationFormat>画面に合わせる (4:3)</PresentationFormat>
  <Paragraphs>101</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クラリティ</vt:lpstr>
      <vt:lpstr>重力波望遠鏡における 狭帯域雑音の 高効率除去法の提案</vt:lpstr>
      <vt:lpstr>Contents</vt:lpstr>
      <vt:lpstr>Introduction</vt:lpstr>
      <vt:lpstr>Motivation</vt:lpstr>
      <vt:lpstr>PowerPoint プレゼンテーション</vt:lpstr>
      <vt:lpstr>PowerPoint プレゼンテーション</vt:lpstr>
      <vt:lpstr>Aims</vt:lpstr>
      <vt:lpstr>Method</vt:lpstr>
      <vt:lpstr>PowerPoint プレゼンテーション</vt:lpstr>
      <vt:lpstr>PowerPoint プレゼンテーション</vt:lpstr>
      <vt:lpstr>Result</vt:lpstr>
      <vt:lpstr>PowerPoint プレゼンテーション</vt:lpstr>
      <vt:lpstr>Summary</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重力波望遠鏡における 狭帯域雑音の 高効率除去法の提案</dc:title>
  <dc:creator>橋詰 克也</dc:creator>
  <cp:lastModifiedBy>橋詰 克也</cp:lastModifiedBy>
  <cp:revision>134</cp:revision>
  <dcterms:created xsi:type="dcterms:W3CDTF">2011-08-19T04:53:40Z</dcterms:created>
  <dcterms:modified xsi:type="dcterms:W3CDTF">2011-09-12T16:05:36Z</dcterms:modified>
</cp:coreProperties>
</file>