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76" r:id="rId1"/>
  </p:sldMasterIdLst>
  <p:sldIdLst>
    <p:sldId id="256" r:id="rId2"/>
    <p:sldId id="257" r:id="rId3"/>
    <p:sldId id="259" r:id="rId4"/>
    <p:sldId id="258" r:id="rId5"/>
    <p:sldId id="268" r:id="rId6"/>
    <p:sldId id="263" r:id="rId7"/>
    <p:sldId id="260" r:id="rId8"/>
    <p:sldId id="261" r:id="rId9"/>
    <p:sldId id="264" r:id="rId10"/>
    <p:sldId id="267" r:id="rId11"/>
    <p:sldId id="265" r:id="rId12"/>
    <p:sldId id="266" r:id="rId13"/>
    <p:sldId id="269" r:id="rId14"/>
    <p:sldId id="270" r:id="rId15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3" d="100"/>
          <a:sy n="93" d="100"/>
        </p:scale>
        <p:origin x="-152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2E8AD-74B2-ED49-B4A5-E7C5880C9784}" type="datetimeFigureOut">
              <a:rPr kumimoji="1" lang="ja-JP" altLang="en-US" smtClean="0"/>
              <a:t>11/09/06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C097A-C1D5-534C-9548-92DAEB5CBB9E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2E8AD-74B2-ED49-B4A5-E7C5880C9784}" type="datetimeFigureOut">
              <a:rPr kumimoji="1" lang="ja-JP" altLang="en-US" smtClean="0"/>
              <a:t>11/09/06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C097A-C1D5-534C-9548-92DAEB5CBB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2E8AD-74B2-ED49-B4A5-E7C5880C9784}" type="datetimeFigureOut">
              <a:rPr kumimoji="1" lang="ja-JP" altLang="en-US" smtClean="0"/>
              <a:t>11/09/06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C097A-C1D5-534C-9548-92DAEB5CBB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2E8AD-74B2-ED49-B4A5-E7C5880C9784}" type="datetimeFigureOut">
              <a:rPr kumimoji="1" lang="ja-JP" altLang="en-US" smtClean="0"/>
              <a:t>11/09/06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C097A-C1D5-534C-9548-92DAEB5CBB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2E8AD-74B2-ED49-B4A5-E7C5880C9784}" type="datetimeFigureOut">
              <a:rPr kumimoji="1" lang="ja-JP" altLang="en-US" smtClean="0"/>
              <a:t>11/09/06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C097A-C1D5-534C-9548-92DAEB5CBB9E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2E8AD-74B2-ED49-B4A5-E7C5880C9784}" type="datetimeFigureOut">
              <a:rPr kumimoji="1" lang="ja-JP" altLang="en-US" smtClean="0"/>
              <a:t>11/09/06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C097A-C1D5-534C-9548-92DAEB5CBB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2E8AD-74B2-ED49-B4A5-E7C5880C9784}" type="datetimeFigureOut">
              <a:rPr kumimoji="1" lang="ja-JP" altLang="en-US" smtClean="0"/>
              <a:t>11/09/06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C097A-C1D5-534C-9548-92DAEB5CBB9E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2E8AD-74B2-ED49-B4A5-E7C5880C9784}" type="datetimeFigureOut">
              <a:rPr kumimoji="1" lang="ja-JP" altLang="en-US" smtClean="0"/>
              <a:t>11/09/06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C097A-C1D5-534C-9548-92DAEB5CBB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2E8AD-74B2-ED49-B4A5-E7C5880C9784}" type="datetimeFigureOut">
              <a:rPr kumimoji="1" lang="ja-JP" altLang="en-US" smtClean="0"/>
              <a:t>11/09/06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C097A-C1D5-534C-9548-92DAEB5CBB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2E8AD-74B2-ED49-B4A5-E7C5880C9784}" type="datetimeFigureOut">
              <a:rPr kumimoji="1" lang="ja-JP" altLang="en-US" smtClean="0"/>
              <a:t>11/09/06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C097A-C1D5-534C-9548-92DAEB5CBB9E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プレースホルダーまでドラッグするかアイコンをクリックして図を追加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2E8AD-74B2-ED49-B4A5-E7C5880C9784}" type="datetimeFigureOut">
              <a:rPr kumimoji="1" lang="ja-JP" altLang="en-US" smtClean="0"/>
              <a:t>11/09/06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C097A-C1D5-534C-9548-92DAEB5CBB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B32E8AD-74B2-ED49-B4A5-E7C5880C9784}" type="datetimeFigureOut">
              <a:rPr kumimoji="1" lang="ja-JP" altLang="en-US" smtClean="0"/>
              <a:t>11/09/06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7C0C097A-C1D5-534C-9548-92DAEB5CBB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  <p:sldLayoutId id="2147483778" r:id="rId2"/>
    <p:sldLayoutId id="2147483779" r:id="rId3"/>
    <p:sldLayoutId id="2147483780" r:id="rId4"/>
    <p:sldLayoutId id="2147483781" r:id="rId5"/>
    <p:sldLayoutId id="2147483782" r:id="rId6"/>
    <p:sldLayoutId id="2147483783" r:id="rId7"/>
    <p:sldLayoutId id="2147483784" r:id="rId8"/>
    <p:sldLayoutId id="2147483785" r:id="rId9"/>
    <p:sldLayoutId id="2147483786" r:id="rId10"/>
    <p:sldLayoutId id="2147483787" r:id="rId11"/>
  </p:sldLayoutIdLst>
  <p:txStyles>
    <p:titleStyle>
      <a:lvl1pPr algn="l" defTabSz="914400" rtl="0" eaLnBrk="1" latinLnBrk="0" hangingPunct="1">
        <a:spcBef>
          <a:spcPct val="0"/>
        </a:spcBef>
        <a:buNone/>
        <a:defRPr kumimoji="1"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kumimoji="1"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628055"/>
            <a:ext cx="7772400" cy="2861134"/>
          </a:xfrm>
        </p:spPr>
        <p:txBody>
          <a:bodyPr>
            <a:normAutofit/>
          </a:bodyPr>
          <a:lstStyle/>
          <a:p>
            <a:pPr algn="ctr"/>
            <a:r>
              <a:rPr kumimoji="1" lang="ja-JP" altLang="en-US" sz="6000" dirty="0" smtClean="0"/>
              <a:t>重力波望遠鏡における</a:t>
            </a:r>
            <a:r>
              <a:rPr kumimoji="1" lang="en-US" altLang="ja-JP" sz="6000" dirty="0" smtClean="0"/>
              <a:t/>
            </a:r>
            <a:br>
              <a:rPr kumimoji="1" lang="en-US" altLang="ja-JP" sz="6000" dirty="0" smtClean="0"/>
            </a:br>
            <a:r>
              <a:rPr kumimoji="1" lang="ja-JP" altLang="en-US" sz="6000" dirty="0" smtClean="0"/>
              <a:t>狭帯域雑音の</a:t>
            </a:r>
            <a:r>
              <a:rPr kumimoji="1" lang="en-US" altLang="ja-JP" sz="6000" dirty="0" smtClean="0"/>
              <a:t/>
            </a:r>
            <a:br>
              <a:rPr kumimoji="1" lang="en-US" altLang="ja-JP" sz="6000" dirty="0" smtClean="0"/>
            </a:br>
            <a:r>
              <a:rPr lang="ja-JP" altLang="en-US" sz="6000" dirty="0" smtClean="0"/>
              <a:t>高効率除去法の提案</a:t>
            </a:r>
            <a:endParaRPr kumimoji="1" lang="ja-JP" altLang="en-US" sz="60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85800" y="4011812"/>
            <a:ext cx="7772400" cy="2324553"/>
          </a:xfrm>
        </p:spPr>
        <p:txBody>
          <a:bodyPr>
            <a:noAutofit/>
          </a:bodyPr>
          <a:lstStyle/>
          <a:p>
            <a:pPr algn="ctr"/>
            <a:r>
              <a:rPr lang="ja-JP" altLang="en-US" sz="2800" dirty="0" smtClean="0">
                <a:solidFill>
                  <a:schemeClr val="tx1"/>
                </a:solidFill>
              </a:rPr>
              <a:t>総合研究大学院大学</a:t>
            </a:r>
            <a:r>
              <a:rPr lang="en-US" altLang="ja-JP" sz="2800" dirty="0">
                <a:solidFill>
                  <a:schemeClr val="tx1"/>
                </a:solidFill>
              </a:rPr>
              <a:t> </a:t>
            </a:r>
            <a:r>
              <a:rPr kumimoji="1" lang="ja-JP" altLang="en-US" sz="2800" dirty="0" smtClean="0">
                <a:solidFill>
                  <a:schemeClr val="tx1"/>
                </a:solidFill>
              </a:rPr>
              <a:t>天文科学専攻</a:t>
            </a:r>
            <a:endParaRPr kumimoji="1" lang="en-US" altLang="ja-JP" sz="2800" dirty="0" smtClean="0">
              <a:solidFill>
                <a:schemeClr val="tx1"/>
              </a:solidFill>
            </a:endParaRPr>
          </a:p>
          <a:p>
            <a:pPr algn="ctr"/>
            <a:r>
              <a:rPr kumimoji="1" lang="en-US" altLang="ja-JP" sz="2800" dirty="0" smtClean="0">
                <a:solidFill>
                  <a:schemeClr val="tx1"/>
                </a:solidFill>
              </a:rPr>
              <a:t>M1</a:t>
            </a:r>
            <a:r>
              <a:rPr lang="en-US" altLang="ja-JP" sz="2800" dirty="0">
                <a:solidFill>
                  <a:schemeClr val="tx1"/>
                </a:solidFill>
              </a:rPr>
              <a:t> </a:t>
            </a:r>
            <a:r>
              <a:rPr lang="ja-JP" altLang="en-US" sz="2800" dirty="0" smtClean="0">
                <a:solidFill>
                  <a:schemeClr val="tx1"/>
                </a:solidFill>
              </a:rPr>
              <a:t>橋詰克也</a:t>
            </a:r>
            <a:endParaRPr lang="en-US" altLang="ja-JP" sz="2800" dirty="0">
              <a:solidFill>
                <a:schemeClr val="tx1"/>
              </a:solidFill>
            </a:endParaRPr>
          </a:p>
          <a:p>
            <a:pPr lvl="1"/>
            <a:r>
              <a:rPr lang="en-US" altLang="en-US" sz="2400" dirty="0" smtClean="0">
                <a:solidFill>
                  <a:schemeClr val="tx1"/>
                </a:solidFill>
              </a:rPr>
              <a:t>端山</a:t>
            </a:r>
            <a:r>
              <a:rPr lang="ja-JP" altLang="en-US" sz="2400" dirty="0" smtClean="0">
                <a:solidFill>
                  <a:schemeClr val="tx1"/>
                </a:solidFill>
              </a:rPr>
              <a:t>和大（</a:t>
            </a:r>
            <a:r>
              <a:rPr lang="en-US" altLang="ja-JP" sz="2400" dirty="0" smtClean="0">
                <a:solidFill>
                  <a:schemeClr val="tx1"/>
                </a:solidFill>
              </a:rPr>
              <a:t>NAOJ</a:t>
            </a:r>
            <a:r>
              <a:rPr lang="ja-JP" altLang="en-US" sz="2400" dirty="0" smtClean="0">
                <a:solidFill>
                  <a:schemeClr val="tx1"/>
                </a:solidFill>
              </a:rPr>
              <a:t>）、阿久津智忠（</a:t>
            </a:r>
            <a:r>
              <a:rPr lang="en-US" altLang="ja-JP" sz="2400" dirty="0" smtClean="0">
                <a:solidFill>
                  <a:schemeClr val="tx1"/>
                </a:solidFill>
              </a:rPr>
              <a:t>NAOJ</a:t>
            </a:r>
            <a:r>
              <a:rPr lang="ja-JP" altLang="en-US" sz="2400" dirty="0" smtClean="0">
                <a:solidFill>
                  <a:schemeClr val="tx1"/>
                </a:solidFill>
              </a:rPr>
              <a:t>）、</a:t>
            </a:r>
            <a:endParaRPr lang="en-US" altLang="ja-JP" sz="2400" dirty="0" smtClean="0">
              <a:solidFill>
                <a:schemeClr val="tx1"/>
              </a:solidFill>
            </a:endParaRPr>
          </a:p>
          <a:p>
            <a:pPr lvl="1"/>
            <a:r>
              <a:rPr lang="en-US" altLang="ja-JP" sz="2400" dirty="0" err="1" smtClean="0">
                <a:solidFill>
                  <a:schemeClr val="tx1"/>
                </a:solidFill>
              </a:rPr>
              <a:t>Soumya</a:t>
            </a:r>
            <a:r>
              <a:rPr lang="en-US" altLang="ja-JP" sz="2400" dirty="0" smtClean="0">
                <a:solidFill>
                  <a:schemeClr val="tx1"/>
                </a:solidFill>
              </a:rPr>
              <a:t> D </a:t>
            </a:r>
            <a:r>
              <a:rPr lang="en-US" altLang="ja-JP" sz="2400" dirty="0" err="1" smtClean="0">
                <a:solidFill>
                  <a:schemeClr val="tx1"/>
                </a:solidFill>
              </a:rPr>
              <a:t>Mohanty</a:t>
            </a:r>
            <a:r>
              <a:rPr lang="ja-JP" altLang="en-US" sz="2400" dirty="0" smtClean="0">
                <a:solidFill>
                  <a:schemeClr val="tx1"/>
                </a:solidFill>
              </a:rPr>
              <a:t>（</a:t>
            </a:r>
            <a:r>
              <a:rPr lang="en-US" altLang="ja-JP" sz="2400" dirty="0" smtClean="0">
                <a:solidFill>
                  <a:schemeClr val="tx1"/>
                </a:solidFill>
              </a:rPr>
              <a:t>Texas</a:t>
            </a:r>
            <a:r>
              <a:rPr lang="ja-JP" altLang="en-US" sz="2400" dirty="0" smtClean="0">
                <a:solidFill>
                  <a:schemeClr val="tx1"/>
                </a:solidFill>
              </a:rPr>
              <a:t>大学）、藤本眞克（</a:t>
            </a:r>
            <a:r>
              <a:rPr lang="en-US" altLang="ja-JP" sz="2400" dirty="0" smtClean="0">
                <a:solidFill>
                  <a:schemeClr val="tx1"/>
                </a:solidFill>
              </a:rPr>
              <a:t>NAOJ</a:t>
            </a:r>
            <a:r>
              <a:rPr lang="ja-JP" altLang="en-US" sz="2400" dirty="0" smtClean="0">
                <a:solidFill>
                  <a:schemeClr val="tx1"/>
                </a:solidFill>
              </a:rPr>
              <a:t>）</a:t>
            </a:r>
            <a:endParaRPr lang="en-US" altLang="ja-JP" sz="2400" dirty="0" smtClean="0">
              <a:solidFill>
                <a:schemeClr val="tx1"/>
              </a:solidFill>
            </a:endParaRPr>
          </a:p>
          <a:p>
            <a:pPr lvl="1"/>
            <a:endParaRPr lang="en-US" altLang="ja-JP" sz="24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34912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696382"/>
            <a:ext cx="8229600" cy="5780618"/>
          </a:xfrm>
        </p:spPr>
        <p:txBody>
          <a:bodyPr/>
          <a:lstStyle/>
          <a:p>
            <a:r>
              <a:rPr kumimoji="1" lang="ja-JP" altLang="en-US" dirty="0" smtClean="0"/>
              <a:t>作成した</a:t>
            </a:r>
            <a:r>
              <a:rPr kumimoji="1" lang="en-US" altLang="ja-JP" dirty="0" smtClean="0"/>
              <a:t>LCGT</a:t>
            </a:r>
            <a:r>
              <a:rPr kumimoji="1" lang="ja-JP" altLang="en-US" dirty="0" smtClean="0"/>
              <a:t>型のノイズパワースペクトル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463938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Result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04670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Summary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58650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18561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図形グループ 23"/>
          <p:cNvGrpSpPr/>
          <p:nvPr/>
        </p:nvGrpSpPr>
        <p:grpSpPr>
          <a:xfrm>
            <a:off x="805655" y="2116456"/>
            <a:ext cx="2321418" cy="3645766"/>
            <a:chOff x="805655" y="2116456"/>
            <a:chExt cx="2321418" cy="3645766"/>
          </a:xfrm>
        </p:grpSpPr>
        <p:cxnSp>
          <p:nvCxnSpPr>
            <p:cNvPr id="5" name="直線コネクタ 4"/>
            <p:cNvCxnSpPr/>
            <p:nvPr/>
          </p:nvCxnSpPr>
          <p:spPr>
            <a:xfrm>
              <a:off x="805655" y="2116456"/>
              <a:ext cx="232141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フリーフォーム 21"/>
            <p:cNvSpPr/>
            <p:nvPr/>
          </p:nvSpPr>
          <p:spPr>
            <a:xfrm>
              <a:off x="1866707" y="2116456"/>
              <a:ext cx="386455" cy="2977704"/>
            </a:xfrm>
            <a:custGeom>
              <a:avLst/>
              <a:gdLst>
                <a:gd name="connsiteX0" fmla="*/ 167948 w 386455"/>
                <a:gd name="connsiteY0" fmla="*/ 0 h 2977704"/>
                <a:gd name="connsiteX1" fmla="*/ 4083 w 386455"/>
                <a:gd name="connsiteY1" fmla="*/ 245782 h 2977704"/>
                <a:gd name="connsiteX2" fmla="*/ 318158 w 386455"/>
                <a:gd name="connsiteY2" fmla="*/ 532528 h 2977704"/>
                <a:gd name="connsiteX3" fmla="*/ 99671 w 386455"/>
                <a:gd name="connsiteY3" fmla="*/ 873891 h 2977704"/>
                <a:gd name="connsiteX4" fmla="*/ 331813 w 386455"/>
                <a:gd name="connsiteY4" fmla="*/ 1092364 h 2977704"/>
                <a:gd name="connsiteX5" fmla="*/ 86016 w 386455"/>
                <a:gd name="connsiteY5" fmla="*/ 1433728 h 2977704"/>
                <a:gd name="connsiteX6" fmla="*/ 345468 w 386455"/>
                <a:gd name="connsiteY6" fmla="*/ 1679510 h 2977704"/>
                <a:gd name="connsiteX7" fmla="*/ 167948 w 386455"/>
                <a:gd name="connsiteY7" fmla="*/ 1979910 h 2977704"/>
                <a:gd name="connsiteX8" fmla="*/ 386435 w 386455"/>
                <a:gd name="connsiteY8" fmla="*/ 2266656 h 2977704"/>
                <a:gd name="connsiteX9" fmla="*/ 181604 w 386455"/>
                <a:gd name="connsiteY9" fmla="*/ 2580711 h 2977704"/>
                <a:gd name="connsiteX10" fmla="*/ 290847 w 386455"/>
                <a:gd name="connsiteY10" fmla="*/ 2976693 h 2977704"/>
                <a:gd name="connsiteX11" fmla="*/ 290847 w 386455"/>
                <a:gd name="connsiteY11" fmla="*/ 2976693 h 2977704"/>
                <a:gd name="connsiteX12" fmla="*/ 318158 w 386455"/>
                <a:gd name="connsiteY12" fmla="*/ 2976693 h 2977704"/>
                <a:gd name="connsiteX13" fmla="*/ 318158 w 386455"/>
                <a:gd name="connsiteY13" fmla="*/ 2976693 h 2977704"/>
                <a:gd name="connsiteX14" fmla="*/ 304502 w 386455"/>
                <a:gd name="connsiteY14" fmla="*/ 2976693 h 2977704"/>
                <a:gd name="connsiteX15" fmla="*/ 222570 w 386455"/>
                <a:gd name="connsiteY15" fmla="*/ 2963038 h 2977704"/>
                <a:gd name="connsiteX16" fmla="*/ 277191 w 386455"/>
                <a:gd name="connsiteY16" fmla="*/ 2935729 h 29777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86455" h="2977704">
                  <a:moveTo>
                    <a:pt x="167948" y="0"/>
                  </a:moveTo>
                  <a:cubicBezTo>
                    <a:pt x="73498" y="78513"/>
                    <a:pt x="-20952" y="157027"/>
                    <a:pt x="4083" y="245782"/>
                  </a:cubicBezTo>
                  <a:cubicBezTo>
                    <a:pt x="29118" y="334537"/>
                    <a:pt x="302227" y="427843"/>
                    <a:pt x="318158" y="532528"/>
                  </a:cubicBezTo>
                  <a:cubicBezTo>
                    <a:pt x="334089" y="637213"/>
                    <a:pt x="97395" y="780585"/>
                    <a:pt x="99671" y="873891"/>
                  </a:cubicBezTo>
                  <a:cubicBezTo>
                    <a:pt x="101947" y="967197"/>
                    <a:pt x="334089" y="999058"/>
                    <a:pt x="331813" y="1092364"/>
                  </a:cubicBezTo>
                  <a:cubicBezTo>
                    <a:pt x="329537" y="1185670"/>
                    <a:pt x="83740" y="1335870"/>
                    <a:pt x="86016" y="1433728"/>
                  </a:cubicBezTo>
                  <a:cubicBezTo>
                    <a:pt x="88292" y="1531586"/>
                    <a:pt x="331813" y="1588480"/>
                    <a:pt x="345468" y="1679510"/>
                  </a:cubicBezTo>
                  <a:cubicBezTo>
                    <a:pt x="359123" y="1770540"/>
                    <a:pt x="161120" y="1882052"/>
                    <a:pt x="167948" y="1979910"/>
                  </a:cubicBezTo>
                  <a:cubicBezTo>
                    <a:pt x="174776" y="2077768"/>
                    <a:pt x="384159" y="2166523"/>
                    <a:pt x="386435" y="2266656"/>
                  </a:cubicBezTo>
                  <a:cubicBezTo>
                    <a:pt x="388711" y="2366789"/>
                    <a:pt x="197535" y="2462372"/>
                    <a:pt x="181604" y="2580711"/>
                  </a:cubicBezTo>
                  <a:cubicBezTo>
                    <a:pt x="165673" y="2699050"/>
                    <a:pt x="290847" y="2976693"/>
                    <a:pt x="290847" y="2976693"/>
                  </a:cubicBezTo>
                  <a:lnTo>
                    <a:pt x="290847" y="2976693"/>
                  </a:lnTo>
                  <a:lnTo>
                    <a:pt x="318158" y="2976693"/>
                  </a:lnTo>
                  <a:lnTo>
                    <a:pt x="318158" y="2976693"/>
                  </a:lnTo>
                  <a:cubicBezTo>
                    <a:pt x="315882" y="2976693"/>
                    <a:pt x="320433" y="2978969"/>
                    <a:pt x="304502" y="2976693"/>
                  </a:cubicBezTo>
                  <a:cubicBezTo>
                    <a:pt x="288571" y="2974417"/>
                    <a:pt x="227122" y="2969865"/>
                    <a:pt x="222570" y="2963038"/>
                  </a:cubicBezTo>
                  <a:cubicBezTo>
                    <a:pt x="218018" y="2956211"/>
                    <a:pt x="272639" y="2940280"/>
                    <a:pt x="277191" y="2935729"/>
                  </a:cubicBezTo>
                </a:path>
              </a:pathLst>
            </a:custGeom>
            <a:ln>
              <a:solidFill>
                <a:srgbClr val="292934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円/楕円 22"/>
            <p:cNvSpPr/>
            <p:nvPr/>
          </p:nvSpPr>
          <p:spPr>
            <a:xfrm>
              <a:off x="1734236" y="4970258"/>
              <a:ext cx="819325" cy="791964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4834956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Contents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sz="4000" dirty="0" smtClean="0"/>
              <a:t>Abstract</a:t>
            </a:r>
            <a:endParaRPr kumimoji="1" lang="en-US" altLang="ja-JP" sz="4000" dirty="0" smtClean="0"/>
          </a:p>
          <a:p>
            <a:r>
              <a:rPr lang="en-US" altLang="ja-JP" sz="4000" dirty="0" smtClean="0"/>
              <a:t>Motivation</a:t>
            </a:r>
          </a:p>
          <a:p>
            <a:r>
              <a:rPr lang="en-US" altLang="ja-JP" sz="4000" dirty="0" smtClean="0"/>
              <a:t>Aims</a:t>
            </a:r>
            <a:endParaRPr kumimoji="1" lang="en-US" altLang="ja-JP" sz="4000" dirty="0" smtClean="0"/>
          </a:p>
          <a:p>
            <a:r>
              <a:rPr lang="en-US" altLang="ja-JP" sz="4000" dirty="0" smtClean="0"/>
              <a:t>Method</a:t>
            </a:r>
          </a:p>
          <a:p>
            <a:r>
              <a:rPr kumimoji="1" lang="en-US" altLang="ja-JP" sz="4000" dirty="0" smtClean="0"/>
              <a:t>Result</a:t>
            </a:r>
          </a:p>
          <a:p>
            <a:r>
              <a:rPr lang="en-US" altLang="ja-JP" sz="4000" dirty="0" smtClean="0"/>
              <a:t>Summary</a:t>
            </a:r>
            <a:endParaRPr kumimoji="1" lang="ja-JP" altLang="en-US" sz="4000" dirty="0"/>
          </a:p>
        </p:txBody>
      </p:sp>
    </p:spTree>
    <p:extLst>
      <p:ext uri="{BB962C8B-B14F-4D97-AF65-F5344CB8AC3E}">
        <p14:creationId xmlns:p14="http://schemas.microsoft.com/office/powerpoint/2010/main" val="2465929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Abstract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79408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Motivation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63865" y="1406419"/>
            <a:ext cx="8835046" cy="5297967"/>
          </a:xfrm>
        </p:spPr>
        <p:txBody>
          <a:bodyPr>
            <a:normAutofit/>
          </a:bodyPr>
          <a:lstStyle/>
          <a:p>
            <a:r>
              <a:rPr kumimoji="1" lang="ja-JP" altLang="en-US" sz="2800" dirty="0" smtClean="0"/>
              <a:t>重力波望遠鏡では鏡をワイヤーで吊るすため、その共振周波数によって励起されるようなノイズ</a:t>
            </a:r>
            <a:r>
              <a:rPr lang="ja-JP" altLang="en-US" sz="2800" dirty="0" smtClean="0"/>
              <a:t>（＝ライン）が存在する</a:t>
            </a:r>
            <a:endParaRPr kumimoji="1" lang="en-US" altLang="ja-JP" sz="2800" dirty="0" smtClean="0"/>
          </a:p>
          <a:p>
            <a:r>
              <a:rPr lang="en-US" altLang="en-US" sz="2800" dirty="0" smtClean="0">
                <a:solidFill>
                  <a:srgbClr val="FF0000"/>
                </a:solidFill>
              </a:rPr>
              <a:t>ライン</a:t>
            </a:r>
            <a:r>
              <a:rPr lang="ja-JP" altLang="en-US" sz="2800" dirty="0" smtClean="0">
                <a:solidFill>
                  <a:srgbClr val="FF0000"/>
                </a:solidFill>
              </a:rPr>
              <a:t>の何が問題か</a:t>
            </a:r>
            <a:endParaRPr lang="en-US" altLang="en-US" sz="2800" dirty="0" smtClean="0">
              <a:solidFill>
                <a:srgbClr val="FF0000"/>
              </a:solidFill>
            </a:endParaRPr>
          </a:p>
          <a:p>
            <a:pPr lvl="1">
              <a:buFont typeface="Wingdings" charset="2"/>
              <a:buChar char="ü"/>
            </a:pPr>
            <a:r>
              <a:rPr lang="en-US" altLang="en-US" sz="2400" dirty="0" smtClean="0"/>
              <a:t>狭帯域で</a:t>
            </a:r>
            <a:r>
              <a:rPr lang="ja-JP" altLang="en-US" sz="2400" dirty="0" smtClean="0"/>
              <a:t>強いパワーを持ち、</a:t>
            </a:r>
            <a:r>
              <a:rPr lang="en-US" altLang="en-US" sz="2400" dirty="0" smtClean="0"/>
              <a:t>同じ帯域のバースト性重力波の観測を困難にする</a:t>
            </a:r>
          </a:p>
          <a:p>
            <a:pPr lvl="1">
              <a:buFont typeface="Wingdings" charset="2"/>
              <a:buChar char="ü"/>
            </a:pPr>
            <a:r>
              <a:rPr lang="en-US" altLang="ja-JP" sz="2400" dirty="0" smtClean="0"/>
              <a:t>LCGT</a:t>
            </a:r>
            <a:r>
              <a:rPr lang="ja-JP" altLang="en-US" sz="2400" dirty="0" smtClean="0"/>
              <a:t>世代の望遠鏡でも</a:t>
            </a:r>
            <a:endParaRPr lang="en-US" altLang="ja-JP" sz="2400" dirty="0" smtClean="0"/>
          </a:p>
          <a:p>
            <a:pPr marL="274320" lvl="1" indent="0">
              <a:buNone/>
            </a:pPr>
            <a:r>
              <a:rPr lang="ja-JP" altLang="ja-JP" sz="2400" dirty="0"/>
              <a:t>　</a:t>
            </a:r>
            <a:r>
              <a:rPr lang="ja-JP" altLang="en-US" sz="2400" dirty="0" smtClean="0"/>
              <a:t>最も感度の良い帯域に</a:t>
            </a:r>
            <a:endParaRPr lang="en-US" altLang="ja-JP" sz="2400" dirty="0" smtClean="0"/>
          </a:p>
          <a:p>
            <a:pPr marL="274320" lvl="1" indent="0">
              <a:buNone/>
            </a:pPr>
            <a:r>
              <a:rPr lang="ja-JP" altLang="ja-JP" sz="2400" dirty="0"/>
              <a:t>　</a:t>
            </a:r>
            <a:r>
              <a:rPr lang="ja-JP" altLang="en-US" sz="2400" dirty="0" smtClean="0"/>
              <a:t>ラインが存在してしまう</a:t>
            </a:r>
            <a:endParaRPr lang="en-US" altLang="ja-JP" sz="2400" dirty="0" smtClean="0"/>
          </a:p>
          <a:p>
            <a:pPr lvl="1"/>
            <a:endParaRPr lang="en-US" altLang="ja-JP" dirty="0" smtClean="0"/>
          </a:p>
        </p:txBody>
      </p:sp>
      <p:grpSp>
        <p:nvGrpSpPr>
          <p:cNvPr id="4" name="図形グループ 3"/>
          <p:cNvGrpSpPr/>
          <p:nvPr/>
        </p:nvGrpSpPr>
        <p:grpSpPr>
          <a:xfrm>
            <a:off x="2052122" y="3741348"/>
            <a:ext cx="7091878" cy="3116652"/>
            <a:chOff x="-1212557" y="3553259"/>
            <a:chExt cx="7900557" cy="3631826"/>
          </a:xfrm>
        </p:grpSpPr>
        <p:grpSp>
          <p:nvGrpSpPr>
            <p:cNvPr id="5" name="図形グループ 4"/>
            <p:cNvGrpSpPr/>
            <p:nvPr/>
          </p:nvGrpSpPr>
          <p:grpSpPr>
            <a:xfrm>
              <a:off x="-1212557" y="3553259"/>
              <a:ext cx="7900557" cy="3631826"/>
              <a:chOff x="-557187" y="3534918"/>
              <a:chExt cx="7900557" cy="3631826"/>
            </a:xfrm>
          </p:grpSpPr>
          <p:pic>
            <p:nvPicPr>
              <p:cNvPr id="7" name="図 6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568320" y="3534918"/>
                <a:ext cx="5775050" cy="3631826"/>
              </a:xfrm>
              <a:prstGeom prst="rect">
                <a:avLst/>
              </a:prstGeom>
            </p:spPr>
          </p:pic>
          <p:sp>
            <p:nvSpPr>
              <p:cNvPr id="8" name="テキスト ボックス 7"/>
              <p:cNvSpPr txBox="1"/>
              <p:nvPr/>
            </p:nvSpPr>
            <p:spPr>
              <a:xfrm>
                <a:off x="-557187" y="6433468"/>
                <a:ext cx="2553619" cy="4580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dirty="0" smtClean="0"/>
                  <a:t>LCGT</a:t>
                </a:r>
                <a:r>
                  <a:rPr kumimoji="1" lang="ja-JP" altLang="en-US" dirty="0" smtClean="0"/>
                  <a:t>の感度曲線</a:t>
                </a:r>
                <a:endParaRPr kumimoji="1" lang="ja-JP" altLang="en-US" dirty="0"/>
              </a:p>
            </p:txBody>
          </p:sp>
          <p:grpSp>
            <p:nvGrpSpPr>
              <p:cNvPr id="9" name="図形グループ 8"/>
              <p:cNvGrpSpPr/>
              <p:nvPr/>
            </p:nvGrpSpPr>
            <p:grpSpPr>
              <a:xfrm>
                <a:off x="5247444" y="3593062"/>
                <a:ext cx="1586592" cy="1140305"/>
                <a:chOff x="5520545" y="3914509"/>
                <a:chExt cx="1586592" cy="1140305"/>
              </a:xfrm>
            </p:grpSpPr>
            <p:cxnSp>
              <p:nvCxnSpPr>
                <p:cNvPr id="10" name="曲線コネクタ 9"/>
                <p:cNvCxnSpPr/>
                <p:nvPr/>
              </p:nvCxnSpPr>
              <p:spPr>
                <a:xfrm rot="10800000" flipV="1">
                  <a:off x="5520545" y="4159208"/>
                  <a:ext cx="510324" cy="895606"/>
                </a:xfrm>
                <a:prstGeom prst="curvedConnector2">
                  <a:avLst/>
                </a:prstGeom>
                <a:ln>
                  <a:solidFill>
                    <a:schemeClr val="tx1"/>
                  </a:solidFill>
                  <a:tailEnd type="arrow"/>
                </a:ln>
              </p:spPr>
              <p:style>
                <a:lnRef idx="2">
                  <a:schemeClr val="accent1"/>
                </a:lnRef>
                <a:fillRef idx="0">
                  <a:schemeClr val="accent1"/>
                </a:fillRef>
                <a:effectRef idx="1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1" name="テキスト ボックス 10"/>
                <p:cNvSpPr txBox="1"/>
                <p:nvPr/>
              </p:nvSpPr>
              <p:spPr>
                <a:xfrm>
                  <a:off x="6030869" y="3914509"/>
                  <a:ext cx="1076268" cy="49624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kumimoji="1" lang="ja-JP" altLang="en-US" sz="2000" dirty="0" smtClean="0"/>
                    <a:t>ライン</a:t>
                  </a:r>
                  <a:endParaRPr kumimoji="1" lang="ja-JP" altLang="en-US" sz="2000" dirty="0"/>
                </a:p>
              </p:txBody>
            </p:sp>
          </p:grpSp>
        </p:grpSp>
        <p:sp>
          <p:nvSpPr>
            <p:cNvPr id="6" name="ドーナツ 5"/>
            <p:cNvSpPr/>
            <p:nvPr/>
          </p:nvSpPr>
          <p:spPr>
            <a:xfrm>
              <a:off x="2817540" y="4328412"/>
              <a:ext cx="2922341" cy="1751653"/>
            </a:xfrm>
            <a:prstGeom prst="donut">
              <a:avLst>
                <a:gd name="adj" fmla="val 2271"/>
              </a:avLst>
            </a:prstGeom>
            <a:solidFill>
              <a:srgbClr val="FF66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342366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669073"/>
            <a:ext cx="8229600" cy="5807927"/>
          </a:xfrm>
        </p:spPr>
        <p:txBody>
          <a:bodyPr>
            <a:normAutofit/>
          </a:bodyPr>
          <a:lstStyle/>
          <a:p>
            <a:r>
              <a:rPr lang="ja-JP" altLang="en-US" sz="3200" dirty="0" smtClean="0"/>
              <a:t>吊り糸の弾性振動</a:t>
            </a:r>
            <a:endParaRPr lang="en-US" altLang="ja-JP" sz="3200" dirty="0" smtClean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24364" y="947266"/>
            <a:ext cx="3850814" cy="5006110"/>
          </a:xfrm>
          <a:prstGeom prst="rect">
            <a:avLst/>
          </a:prstGeom>
          <a:scene3d>
            <a:camera prst="orthographicFront">
              <a:rot lat="0" lon="0" rev="16200000"/>
            </a:camera>
            <a:lightRig rig="threePt" dir="t"/>
          </a:scene3d>
        </p:spPr>
      </p:pic>
      <p:grpSp>
        <p:nvGrpSpPr>
          <p:cNvPr id="14" name="図形グループ 13"/>
          <p:cNvGrpSpPr/>
          <p:nvPr/>
        </p:nvGrpSpPr>
        <p:grpSpPr>
          <a:xfrm>
            <a:off x="465929" y="1829006"/>
            <a:ext cx="2442671" cy="3359725"/>
            <a:chOff x="1394469" y="2511756"/>
            <a:chExt cx="1936259" cy="2904078"/>
          </a:xfrm>
        </p:grpSpPr>
        <p:cxnSp>
          <p:nvCxnSpPr>
            <p:cNvPr id="13" name="直線矢印コネクタ 12"/>
            <p:cNvCxnSpPr/>
            <p:nvPr/>
          </p:nvCxnSpPr>
          <p:spPr>
            <a:xfrm>
              <a:off x="1708430" y="5097547"/>
              <a:ext cx="1600655" cy="0"/>
            </a:xfrm>
            <a:prstGeom prst="straightConnector1">
              <a:avLst/>
            </a:prstGeom>
            <a:ln>
              <a:solidFill>
                <a:srgbClr val="FF6600"/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矢印コネクタ 10"/>
            <p:cNvCxnSpPr/>
            <p:nvPr/>
          </p:nvCxnSpPr>
          <p:spPr>
            <a:xfrm>
              <a:off x="2168984" y="3579573"/>
              <a:ext cx="432828" cy="0"/>
            </a:xfrm>
            <a:prstGeom prst="straightConnector1">
              <a:avLst/>
            </a:prstGeom>
            <a:ln>
              <a:solidFill>
                <a:srgbClr val="FF6600"/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" name="図形グループ 4"/>
            <p:cNvGrpSpPr/>
            <p:nvPr/>
          </p:nvGrpSpPr>
          <p:grpSpPr>
            <a:xfrm>
              <a:off x="1394469" y="2511756"/>
              <a:ext cx="1936259" cy="2904078"/>
              <a:chOff x="805655" y="2116456"/>
              <a:chExt cx="2321418" cy="3752523"/>
            </a:xfrm>
          </p:grpSpPr>
          <p:cxnSp>
            <p:nvCxnSpPr>
              <p:cNvPr id="6" name="直線コネクタ 5"/>
              <p:cNvCxnSpPr/>
              <p:nvPr/>
            </p:nvCxnSpPr>
            <p:spPr>
              <a:xfrm>
                <a:off x="805655" y="2116456"/>
                <a:ext cx="2321418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" name="フリーフォーム 6"/>
              <p:cNvSpPr/>
              <p:nvPr/>
            </p:nvSpPr>
            <p:spPr>
              <a:xfrm>
                <a:off x="1866707" y="2116456"/>
                <a:ext cx="386455" cy="2977704"/>
              </a:xfrm>
              <a:custGeom>
                <a:avLst/>
                <a:gdLst>
                  <a:gd name="connsiteX0" fmla="*/ 167948 w 386455"/>
                  <a:gd name="connsiteY0" fmla="*/ 0 h 2977704"/>
                  <a:gd name="connsiteX1" fmla="*/ 4083 w 386455"/>
                  <a:gd name="connsiteY1" fmla="*/ 245782 h 2977704"/>
                  <a:gd name="connsiteX2" fmla="*/ 318158 w 386455"/>
                  <a:gd name="connsiteY2" fmla="*/ 532528 h 2977704"/>
                  <a:gd name="connsiteX3" fmla="*/ 99671 w 386455"/>
                  <a:gd name="connsiteY3" fmla="*/ 873891 h 2977704"/>
                  <a:gd name="connsiteX4" fmla="*/ 331813 w 386455"/>
                  <a:gd name="connsiteY4" fmla="*/ 1092364 h 2977704"/>
                  <a:gd name="connsiteX5" fmla="*/ 86016 w 386455"/>
                  <a:gd name="connsiteY5" fmla="*/ 1433728 h 2977704"/>
                  <a:gd name="connsiteX6" fmla="*/ 345468 w 386455"/>
                  <a:gd name="connsiteY6" fmla="*/ 1679510 h 2977704"/>
                  <a:gd name="connsiteX7" fmla="*/ 167948 w 386455"/>
                  <a:gd name="connsiteY7" fmla="*/ 1979910 h 2977704"/>
                  <a:gd name="connsiteX8" fmla="*/ 386435 w 386455"/>
                  <a:gd name="connsiteY8" fmla="*/ 2266656 h 2977704"/>
                  <a:gd name="connsiteX9" fmla="*/ 181604 w 386455"/>
                  <a:gd name="connsiteY9" fmla="*/ 2580711 h 2977704"/>
                  <a:gd name="connsiteX10" fmla="*/ 290847 w 386455"/>
                  <a:gd name="connsiteY10" fmla="*/ 2976693 h 2977704"/>
                  <a:gd name="connsiteX11" fmla="*/ 290847 w 386455"/>
                  <a:gd name="connsiteY11" fmla="*/ 2976693 h 2977704"/>
                  <a:gd name="connsiteX12" fmla="*/ 318158 w 386455"/>
                  <a:gd name="connsiteY12" fmla="*/ 2976693 h 2977704"/>
                  <a:gd name="connsiteX13" fmla="*/ 318158 w 386455"/>
                  <a:gd name="connsiteY13" fmla="*/ 2976693 h 2977704"/>
                  <a:gd name="connsiteX14" fmla="*/ 304502 w 386455"/>
                  <a:gd name="connsiteY14" fmla="*/ 2976693 h 2977704"/>
                  <a:gd name="connsiteX15" fmla="*/ 222570 w 386455"/>
                  <a:gd name="connsiteY15" fmla="*/ 2963038 h 2977704"/>
                  <a:gd name="connsiteX16" fmla="*/ 277191 w 386455"/>
                  <a:gd name="connsiteY16" fmla="*/ 2935729 h 297770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386455" h="2977704">
                    <a:moveTo>
                      <a:pt x="167948" y="0"/>
                    </a:moveTo>
                    <a:cubicBezTo>
                      <a:pt x="73498" y="78513"/>
                      <a:pt x="-20952" y="157027"/>
                      <a:pt x="4083" y="245782"/>
                    </a:cubicBezTo>
                    <a:cubicBezTo>
                      <a:pt x="29118" y="334537"/>
                      <a:pt x="302227" y="427843"/>
                      <a:pt x="318158" y="532528"/>
                    </a:cubicBezTo>
                    <a:cubicBezTo>
                      <a:pt x="334089" y="637213"/>
                      <a:pt x="97395" y="780585"/>
                      <a:pt x="99671" y="873891"/>
                    </a:cubicBezTo>
                    <a:cubicBezTo>
                      <a:pt x="101947" y="967197"/>
                      <a:pt x="334089" y="999058"/>
                      <a:pt x="331813" y="1092364"/>
                    </a:cubicBezTo>
                    <a:cubicBezTo>
                      <a:pt x="329537" y="1185670"/>
                      <a:pt x="83740" y="1335870"/>
                      <a:pt x="86016" y="1433728"/>
                    </a:cubicBezTo>
                    <a:cubicBezTo>
                      <a:pt x="88292" y="1531586"/>
                      <a:pt x="331813" y="1588480"/>
                      <a:pt x="345468" y="1679510"/>
                    </a:cubicBezTo>
                    <a:cubicBezTo>
                      <a:pt x="359123" y="1770540"/>
                      <a:pt x="161120" y="1882052"/>
                      <a:pt x="167948" y="1979910"/>
                    </a:cubicBezTo>
                    <a:cubicBezTo>
                      <a:pt x="174776" y="2077768"/>
                      <a:pt x="384159" y="2166523"/>
                      <a:pt x="386435" y="2266656"/>
                    </a:cubicBezTo>
                    <a:cubicBezTo>
                      <a:pt x="388711" y="2366789"/>
                      <a:pt x="197535" y="2462372"/>
                      <a:pt x="181604" y="2580711"/>
                    </a:cubicBezTo>
                    <a:cubicBezTo>
                      <a:pt x="165673" y="2699050"/>
                      <a:pt x="290847" y="2976693"/>
                      <a:pt x="290847" y="2976693"/>
                    </a:cubicBezTo>
                    <a:lnTo>
                      <a:pt x="290847" y="2976693"/>
                    </a:lnTo>
                    <a:lnTo>
                      <a:pt x="318158" y="2976693"/>
                    </a:lnTo>
                    <a:lnTo>
                      <a:pt x="318158" y="2976693"/>
                    </a:lnTo>
                    <a:cubicBezTo>
                      <a:pt x="315882" y="2976693"/>
                      <a:pt x="320433" y="2978969"/>
                      <a:pt x="304502" y="2976693"/>
                    </a:cubicBezTo>
                    <a:cubicBezTo>
                      <a:pt x="288571" y="2974417"/>
                      <a:pt x="227122" y="2969865"/>
                      <a:pt x="222570" y="2963038"/>
                    </a:cubicBezTo>
                    <a:cubicBezTo>
                      <a:pt x="218018" y="2956211"/>
                      <a:pt x="272639" y="2940280"/>
                      <a:pt x="277191" y="2935729"/>
                    </a:cubicBezTo>
                  </a:path>
                </a:pathLst>
              </a:custGeom>
              <a:ln>
                <a:solidFill>
                  <a:srgbClr val="292934"/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" name="円/楕円 7"/>
              <p:cNvSpPr/>
              <p:nvPr/>
            </p:nvSpPr>
            <p:spPr>
              <a:xfrm>
                <a:off x="1734236" y="4970258"/>
                <a:ext cx="819325" cy="898721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sp>
        <p:nvSpPr>
          <p:cNvPr id="9" name="テキスト ボックス 8"/>
          <p:cNvSpPr txBox="1"/>
          <p:nvPr/>
        </p:nvSpPr>
        <p:spPr>
          <a:xfrm>
            <a:off x="3960094" y="1145674"/>
            <a:ext cx="54621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振り子の支点の振動に対する</a:t>
            </a:r>
            <a:r>
              <a:rPr lang="ja-JP" altLang="en-US" sz="2400" dirty="0" smtClean="0"/>
              <a:t>伝達関数</a:t>
            </a:r>
            <a:endParaRPr kumimoji="1" lang="ja-JP" altLang="en-US" sz="2400" dirty="0"/>
          </a:p>
        </p:txBody>
      </p:sp>
      <p:sp>
        <p:nvSpPr>
          <p:cNvPr id="15" name="ドーナツ 14"/>
          <p:cNvSpPr/>
          <p:nvPr/>
        </p:nvSpPr>
        <p:spPr>
          <a:xfrm>
            <a:off x="6868667" y="2594364"/>
            <a:ext cx="2357263" cy="1789719"/>
          </a:xfrm>
          <a:prstGeom prst="donut">
            <a:avLst>
              <a:gd name="adj" fmla="val 467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91176" y="5387835"/>
            <a:ext cx="30314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dirty="0" smtClean="0"/>
              <a:t>現実の吊り糸は有限の</a:t>
            </a:r>
          </a:p>
          <a:p>
            <a:r>
              <a:rPr lang="en-US" altLang="en-US" dirty="0" smtClean="0"/>
              <a:t>綿密度を持つので弾性振動</a:t>
            </a:r>
            <a:r>
              <a:rPr lang="ja-JP" altLang="en-US" dirty="0" smtClean="0"/>
              <a:t>をする</a:t>
            </a:r>
            <a:endParaRPr kumimoji="1" lang="ja-JP" altLang="en-US" dirty="0"/>
          </a:p>
        </p:txBody>
      </p:sp>
      <p:cxnSp>
        <p:nvCxnSpPr>
          <p:cNvPr id="18" name="曲線コネクタ 17"/>
          <p:cNvCxnSpPr/>
          <p:nvPr/>
        </p:nvCxnSpPr>
        <p:spPr>
          <a:xfrm rot="5400000" flipH="1" flipV="1">
            <a:off x="-81247" y="3863581"/>
            <a:ext cx="1960546" cy="1087971"/>
          </a:xfrm>
          <a:prstGeom prst="curvedConnector3">
            <a:avLst>
              <a:gd name="adj1" fmla="val 101539"/>
            </a:avLst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テキスト ボックス 9"/>
          <p:cNvSpPr txBox="1"/>
          <p:nvPr/>
        </p:nvSpPr>
        <p:spPr>
          <a:xfrm>
            <a:off x="7184692" y="1999276"/>
            <a:ext cx="19390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solidFill>
                  <a:srgbClr val="FF0000"/>
                </a:solidFill>
              </a:rPr>
              <a:t>弦の共振モード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587242" y="2832876"/>
            <a:ext cx="16952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振り子運動の</a:t>
            </a:r>
            <a:endParaRPr kumimoji="1" lang="en-US" altLang="ja-JP" dirty="0" smtClean="0">
              <a:solidFill>
                <a:srgbClr val="FF0000"/>
              </a:solidFill>
            </a:endParaRPr>
          </a:p>
          <a:p>
            <a:r>
              <a:rPr kumimoji="1" lang="ja-JP" altLang="en-US" dirty="0" smtClean="0">
                <a:solidFill>
                  <a:srgbClr val="FF0000"/>
                </a:solidFill>
              </a:rPr>
              <a:t>共振モード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pic>
        <p:nvPicPr>
          <p:cNvPr id="17" name="図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31915" y="5444700"/>
            <a:ext cx="5575300" cy="825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68379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95588" y="832928"/>
            <a:ext cx="8944290" cy="5644072"/>
          </a:xfrm>
        </p:spPr>
        <p:txBody>
          <a:bodyPr/>
          <a:lstStyle/>
          <a:p>
            <a:r>
              <a:rPr lang="ja-JP" altLang="en-US" sz="3200" dirty="0"/>
              <a:t>現在の解析</a:t>
            </a:r>
            <a:r>
              <a:rPr lang="ja-JP" altLang="en-US" sz="3200" dirty="0" smtClean="0"/>
              <a:t>手法</a:t>
            </a:r>
            <a:r>
              <a:rPr lang="en-US" altLang="ja-JP" sz="3200" dirty="0" smtClean="0"/>
              <a:t>:</a:t>
            </a:r>
          </a:p>
          <a:p>
            <a:pPr lvl="1">
              <a:buFont typeface="Wingdings" charset="2"/>
              <a:buChar char="ü"/>
            </a:pPr>
            <a:r>
              <a:rPr lang="ja-JP" altLang="en-US" sz="2800" dirty="0" smtClean="0"/>
              <a:t>ライン</a:t>
            </a:r>
            <a:r>
              <a:rPr lang="ja-JP" altLang="en-US" sz="2800" dirty="0"/>
              <a:t>除去の</a:t>
            </a:r>
            <a:r>
              <a:rPr lang="ja-JP" altLang="en-US" sz="2800" dirty="0" smtClean="0"/>
              <a:t>際に同帯域</a:t>
            </a:r>
            <a:r>
              <a:rPr lang="ja-JP" altLang="en-US" sz="2800" dirty="0" smtClean="0"/>
              <a:t>の重力波</a:t>
            </a:r>
            <a:r>
              <a:rPr lang="ja-JP" altLang="en-US" sz="2800" dirty="0"/>
              <a:t>信号も抑制</a:t>
            </a:r>
            <a:r>
              <a:rPr lang="ja-JP" altLang="en-US" sz="2800" dirty="0" smtClean="0"/>
              <a:t>してしまい、</a:t>
            </a:r>
            <a:r>
              <a:rPr lang="ja-JP" altLang="en-US" sz="2800" b="1" dirty="0" smtClean="0"/>
              <a:t>重力波の情報が失われてしまう</a:t>
            </a:r>
            <a:endParaRPr lang="en-US" altLang="ja-JP" sz="2800" b="1" dirty="0" smtClean="0"/>
          </a:p>
          <a:p>
            <a:pPr marL="274320" lvl="1" indent="0">
              <a:buNone/>
            </a:pPr>
            <a:endParaRPr lang="en-US" altLang="ja-JP" sz="2800" b="1" dirty="0" smtClean="0"/>
          </a:p>
          <a:p>
            <a:pPr lvl="1">
              <a:buFont typeface="Wingdings" charset="2"/>
              <a:buChar char="ü"/>
            </a:pPr>
            <a:r>
              <a:rPr lang="ja-JP" altLang="en-US" sz="2800" b="1" dirty="0" smtClean="0"/>
              <a:t>バースト性重力波は波形が未知なので検出がより難化</a:t>
            </a:r>
            <a:endParaRPr lang="en-US" altLang="ja-JP" sz="2800" b="1" dirty="0"/>
          </a:p>
          <a:p>
            <a:pPr marL="0" indent="0" algn="ctr">
              <a:buNone/>
            </a:pPr>
            <a:endParaRPr lang="en-US" altLang="ja-JP" sz="3200" dirty="0"/>
          </a:p>
          <a:p>
            <a:pPr marL="0" indent="0" algn="ctr">
              <a:buNone/>
            </a:pPr>
            <a:r>
              <a:rPr lang="ja-JP" altLang="en-US" sz="3600" b="1" u="sng" dirty="0">
                <a:solidFill>
                  <a:srgbClr val="FF0000"/>
                </a:solidFill>
              </a:rPr>
              <a:t>これらの困難を解決</a:t>
            </a:r>
            <a:r>
              <a:rPr lang="ja-JP" altLang="en-US" sz="3600" b="1" u="sng" dirty="0" smtClean="0">
                <a:solidFill>
                  <a:srgbClr val="FF0000"/>
                </a:solidFill>
              </a:rPr>
              <a:t>できる</a:t>
            </a:r>
            <a:endParaRPr lang="en-US" altLang="ja-JP" sz="3600" b="1" u="sng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ja-JP" altLang="en-US" sz="3600" b="1" u="sng" dirty="0" smtClean="0">
                <a:solidFill>
                  <a:srgbClr val="FF0000"/>
                </a:solidFill>
              </a:rPr>
              <a:t>新た</a:t>
            </a:r>
            <a:r>
              <a:rPr lang="ja-JP" altLang="en-US" sz="3600" b="1" u="sng" dirty="0">
                <a:solidFill>
                  <a:srgbClr val="FF0000"/>
                </a:solidFill>
              </a:rPr>
              <a:t>な解析手法が必要！！</a:t>
            </a:r>
            <a:endParaRPr lang="en-US" altLang="ja-JP" sz="3600" b="1" u="sng" dirty="0">
              <a:solidFill>
                <a:srgbClr val="FF0000"/>
              </a:solidFill>
            </a:endParaRP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904429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Aims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342446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Method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従来用いられてきた解析手法</a:t>
            </a:r>
            <a:endParaRPr kumimoji="1" lang="en-US" altLang="ja-JP" dirty="0" smtClean="0"/>
          </a:p>
          <a:p>
            <a:endParaRPr lang="en-US" altLang="ja-JP" dirty="0"/>
          </a:p>
          <a:p>
            <a:endParaRPr kumimoji="1" lang="en-US" altLang="ja-JP" dirty="0" smtClean="0"/>
          </a:p>
          <a:p>
            <a:endParaRPr lang="en-US" altLang="ja-JP" dirty="0"/>
          </a:p>
          <a:p>
            <a:endParaRPr kumimoji="1" lang="en-US" altLang="ja-JP" dirty="0" smtClean="0"/>
          </a:p>
          <a:p>
            <a:r>
              <a:rPr lang="ja-JP" altLang="en-US" dirty="0" smtClean="0"/>
              <a:t>問題点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033829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751000"/>
            <a:ext cx="8229600" cy="5726000"/>
          </a:xfrm>
        </p:spPr>
        <p:txBody>
          <a:bodyPr/>
          <a:lstStyle/>
          <a:p>
            <a:r>
              <a:rPr kumimoji="1" lang="ja-JP" altLang="en-US" sz="2800" dirty="0" smtClean="0"/>
              <a:t>今回提案する解析手法</a:t>
            </a:r>
            <a:endParaRPr kumimoji="1" lang="en-US" altLang="ja-JP" sz="2800" dirty="0" smtClean="0"/>
          </a:p>
          <a:p>
            <a:pPr marL="274320" lvl="1" indent="0">
              <a:buNone/>
            </a:pPr>
            <a:r>
              <a:rPr lang="en-US" altLang="ja-JP" sz="2800" u="sng" dirty="0" smtClean="0">
                <a:solidFill>
                  <a:srgbClr val="3366FF"/>
                </a:solidFill>
              </a:rPr>
              <a:t>MBLT : Median Based Line Tracker</a:t>
            </a:r>
            <a:endParaRPr lang="en-US" altLang="ja-JP" sz="2800" u="sng" dirty="0">
              <a:solidFill>
                <a:srgbClr val="3366FF"/>
              </a:solidFill>
            </a:endParaRPr>
          </a:p>
          <a:p>
            <a:endParaRPr kumimoji="1" lang="en-US" altLang="ja-JP" dirty="0" smtClean="0"/>
          </a:p>
          <a:p>
            <a:endParaRPr lang="en-US" altLang="ja-JP" dirty="0"/>
          </a:p>
          <a:p>
            <a:endParaRPr kumimoji="1" lang="en-US" altLang="ja-JP" dirty="0" smtClean="0"/>
          </a:p>
          <a:p>
            <a:endParaRPr lang="en-US" altLang="ja-JP" dirty="0"/>
          </a:p>
          <a:p>
            <a:r>
              <a:rPr kumimoji="1" lang="ja-JP" altLang="en-US" sz="2800" dirty="0" smtClean="0"/>
              <a:t>従来の手法より優れた</a:t>
            </a:r>
            <a:r>
              <a:rPr kumimoji="1" lang="ja-JP" altLang="en-US" sz="2800" dirty="0" smtClean="0"/>
              <a:t>点</a:t>
            </a:r>
            <a:endParaRPr kumimoji="1" lang="en-US" altLang="ja-JP" dirty="0" smtClean="0"/>
          </a:p>
          <a:p>
            <a:pPr lvl="1">
              <a:buFont typeface="Wingdings" charset="2"/>
              <a:buChar char="ü"/>
            </a:pPr>
            <a:r>
              <a:rPr lang="ja-JP" altLang="en-US" sz="2400" dirty="0" smtClean="0"/>
              <a:t>ライン発展の</a:t>
            </a:r>
            <a:r>
              <a:rPr lang="en-US" altLang="ja-JP" sz="2400" dirty="0" smtClean="0"/>
              <a:t>model</a:t>
            </a:r>
            <a:r>
              <a:rPr lang="ja-JP" altLang="en-US" sz="2400" dirty="0" smtClean="0"/>
              <a:t>から独立</a:t>
            </a:r>
            <a:endParaRPr lang="en-US" altLang="ja-JP" sz="2400" dirty="0" smtClean="0"/>
          </a:p>
          <a:p>
            <a:pPr lvl="1">
              <a:buFont typeface="Wingdings" charset="2"/>
              <a:buChar char="ü"/>
            </a:pPr>
            <a:r>
              <a:rPr lang="en-US" altLang="ja-JP" sz="2400" dirty="0"/>
              <a:t>t</a:t>
            </a:r>
            <a:r>
              <a:rPr kumimoji="1" lang="en-US" altLang="ja-JP" sz="2400" dirty="0" smtClean="0"/>
              <a:t>ransient</a:t>
            </a:r>
            <a:r>
              <a:rPr kumimoji="1" lang="ja-JP" altLang="en-US" sz="2400" dirty="0" smtClean="0"/>
              <a:t>が存在しても対応できる</a:t>
            </a:r>
            <a:endParaRPr kumimoji="1" lang="en-US" altLang="ja-JP" sz="2400" dirty="0" smtClean="0"/>
          </a:p>
          <a:p>
            <a:pPr lvl="1">
              <a:buFont typeface="Wingdings" charset="2"/>
              <a:buChar char="ü"/>
            </a:pPr>
            <a:r>
              <a:rPr lang="ja-JP" altLang="en-US" sz="2400" dirty="0" smtClean="0"/>
              <a:t>時間領域で動くアルゴリズム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6923879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クラリティ">
  <a:themeElements>
    <a:clrScheme name="クラリティ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クラシック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クラリティ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クラリティ.thmx</Template>
  <TotalTime>7882</TotalTime>
  <Words>270</Words>
  <Application>Microsoft Macintosh PowerPoint</Application>
  <PresentationFormat>画面に合わせる (4:3)</PresentationFormat>
  <Paragraphs>57</Paragraphs>
  <Slides>14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14</vt:i4>
      </vt:variant>
    </vt:vector>
  </HeadingPairs>
  <TitlesOfParts>
    <vt:vector size="15" baseType="lpstr">
      <vt:lpstr>クラリティ</vt:lpstr>
      <vt:lpstr>重力波望遠鏡における 狭帯域雑音の 高効率除去法の提案</vt:lpstr>
      <vt:lpstr>Contents</vt:lpstr>
      <vt:lpstr>Abstract</vt:lpstr>
      <vt:lpstr>Motivation</vt:lpstr>
      <vt:lpstr>PowerPoint プレゼンテーション</vt:lpstr>
      <vt:lpstr>PowerPoint プレゼンテーション</vt:lpstr>
      <vt:lpstr>Aims</vt:lpstr>
      <vt:lpstr>Method</vt:lpstr>
      <vt:lpstr>PowerPoint プレゼンテーション</vt:lpstr>
      <vt:lpstr>PowerPoint プレゼンテーション</vt:lpstr>
      <vt:lpstr>Result</vt:lpstr>
      <vt:lpstr>Summary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重力波望遠鏡における 狭帯域雑音の 高効率除去法の提案</dc:title>
  <dc:creator>橋詰 克也</dc:creator>
  <cp:lastModifiedBy>橋詰 克也</cp:lastModifiedBy>
  <cp:revision>55</cp:revision>
  <dcterms:created xsi:type="dcterms:W3CDTF">2011-08-19T04:53:40Z</dcterms:created>
  <dcterms:modified xsi:type="dcterms:W3CDTF">2011-09-06T12:37:43Z</dcterms:modified>
</cp:coreProperties>
</file>