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__6.bin" ContentType="application/vnd.openxmlformats-officedocument.oleObject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embeddings/Microsoft___2.bin" ContentType="application/vnd.openxmlformats-officedocument.oleObject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embeddings/Microsoft___3.bin" ContentType="application/vnd.openxmlformats-officedocument.oleObject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__4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__5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Microsoft___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4" r:id="rId3"/>
    <p:sldId id="315" r:id="rId4"/>
    <p:sldId id="308" r:id="rId5"/>
    <p:sldId id="309" r:id="rId6"/>
    <p:sldId id="310" r:id="rId7"/>
    <p:sldId id="295" r:id="rId8"/>
    <p:sldId id="296" r:id="rId9"/>
    <p:sldId id="272" r:id="rId10"/>
    <p:sldId id="298" r:id="rId11"/>
    <p:sldId id="289" r:id="rId12"/>
    <p:sldId id="275" r:id="rId13"/>
    <p:sldId id="297" r:id="rId14"/>
    <p:sldId id="311" r:id="rId15"/>
    <p:sldId id="312" r:id="rId16"/>
    <p:sldId id="299" r:id="rId17"/>
    <p:sldId id="300" r:id="rId18"/>
    <p:sldId id="301" r:id="rId19"/>
    <p:sldId id="313" r:id="rId20"/>
    <p:sldId id="302" r:id="rId21"/>
    <p:sldId id="303" r:id="rId22"/>
    <p:sldId id="305" r:id="rId23"/>
    <p:sldId id="314" r:id="rId24"/>
    <p:sldId id="306" r:id="rId25"/>
    <p:sldId id="307" r:id="rId26"/>
    <p:sldId id="304" r:id="rId27"/>
    <p:sldId id="269" r:id="rId28"/>
    <p:sldId id="286" r:id="rId29"/>
    <p:sldId id="288" r:id="rId30"/>
    <p:sldId id="293" r:id="rId31"/>
    <p:sldId id="271" r:id="rId32"/>
    <p:sldId id="287" r:id="rId33"/>
  </p:sldIdLst>
  <p:sldSz cx="9144000" cy="6858000" type="screen4x3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scaleToFitPaper="1" frameSlides="1"/>
  <p:showPr showNarration="1" useTimings="0">
    <p:present/>
    <p:sldAll/>
    <p:penClr>
      <a:schemeClr val="tx1"/>
    </p:penClr>
  </p:showPr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529" autoAdjust="0"/>
    <p:restoredTop sz="90844" autoAdjust="0"/>
  </p:normalViewPr>
  <p:slideViewPr>
    <p:cSldViewPr snapToGrid="0" snapToObjects="1">
      <p:cViewPr varScale="1">
        <p:scale>
          <a:sx n="92" d="100"/>
          <a:sy n="92" d="100"/>
        </p:scale>
        <p:origin x="-86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Relationship Id="rId2" Type="http://schemas.openxmlformats.org/officeDocument/2006/relationships/image" Target="../media/image1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ict"/><Relationship Id="rId2" Type="http://schemas.openxmlformats.org/officeDocument/2006/relationships/image" Target="../media/image47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902652-296A-9241-B27B-D274CBD65087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53D047-4A61-FC49-B858-F6EE7924B5C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5167DB-E8C6-934A-8424-EF168874CDE0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513AED-6B76-404E-ADD2-1F349032F6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735B-6053-5E47-B0B2-A583114BBE58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A91FB-E538-664D-8F41-71C803686E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E4E19-E8DE-894D-B0DF-36FF7105F7E2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383F-CEEF-2142-9B64-B5A7D09B11D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8071-2BF6-AA41-B3C8-4DE4B97D33CC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DE746-D985-6749-A6C6-DF63719AFDF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9C8BA-4135-D84C-BAB0-B7315A4304AB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5A87-75A2-1146-A55E-2349F7B4D0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7A5F4-250A-AD42-AF8E-17BE6250F9B8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0A8AA-76C3-E64F-BEC3-A0B18615D9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BD518-1F6B-7B4C-BDD6-2C8A2B856744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E3E19-6713-BB40-B56C-BA53CEFC9B2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DC84A-C89B-C646-A698-342BB763C876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E88DB-EC73-504E-AB7A-7D8C561F1FF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5D63A-AE7A-A74E-B5D9-73FF06BB1D86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8B93-7948-994C-8B5F-FC61296D9C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D71F-866B-F547-B326-352710B28E9B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8FF3C-515E-D54F-A09F-A22CA5921C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9E5C3-A2A7-384A-BDB9-E5B2A491B832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EAC09-8B05-7B46-AF1C-75F3AE8AAE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07F95-8E3E-AC4E-B27F-1761C3442ECE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F8A7F-0F8C-8247-BC31-2965FA4125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55952"/>
            <a:ext cx="8229600" cy="63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765DF2-30E6-8740-8560-FF063A9002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731741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6" Type="http://schemas.openxmlformats.org/officeDocument/2006/relationships/image" Target="../media/image13.pdf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1.bin"/><Relationship Id="rId4" Type="http://schemas.openxmlformats.org/officeDocument/2006/relationships/oleObject" Target="../embeddings/Microsoft___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df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5" Type="http://schemas.openxmlformats.org/officeDocument/2006/relationships/image" Target="../media/image33.pdf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Relationship Id="rId3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df"/><Relationship Id="rId3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df"/><Relationship Id="rId5" Type="http://schemas.openxmlformats.org/officeDocument/2006/relationships/image" Target="../media/image45.png"/><Relationship Id="rId6" Type="http://schemas.openxmlformats.org/officeDocument/2006/relationships/image" Target="../media/image19.pdf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d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df"/><Relationship Id="rId4" Type="http://schemas.openxmlformats.org/officeDocument/2006/relationships/image" Target="../media/image49.png"/><Relationship Id="rId5" Type="http://schemas.openxmlformats.org/officeDocument/2006/relationships/oleObject" Target="../embeddings/Microsoft___3.bin"/><Relationship Id="rId6" Type="http://schemas.openxmlformats.org/officeDocument/2006/relationships/oleObject" Target="../embeddings/Microsoft___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df"/><Relationship Id="rId4" Type="http://schemas.openxmlformats.org/officeDocument/2006/relationships/image" Target="../media/image52.png"/><Relationship Id="rId5" Type="http://schemas.openxmlformats.org/officeDocument/2006/relationships/oleObject" Target="../embeddings/Microsoft___5.bin"/><Relationship Id="rId6" Type="http://schemas.openxmlformats.org/officeDocument/2006/relationships/image" Target="../media/image53.pdf"/><Relationship Id="rId7" Type="http://schemas.openxmlformats.org/officeDocument/2006/relationships/image" Target="../media/image54.png"/><Relationship Id="rId8" Type="http://schemas.openxmlformats.org/officeDocument/2006/relationships/image" Target="../media/image55.pdf"/><Relationship Id="rId9" Type="http://schemas.openxmlformats.org/officeDocument/2006/relationships/image" Target="../media/image5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d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2474913"/>
          </a:xfrm>
        </p:spPr>
        <p:txBody>
          <a:bodyPr/>
          <a:lstStyle/>
          <a:p>
            <a:r>
              <a:rPr lang="en-US" altLang="ja-JP" dirty="0" smtClean="0"/>
              <a:t>Science by LCGT</a:t>
            </a:r>
            <a:endParaRPr lang="ja-JP" altLang="en-US" dirty="0" smtClean="0"/>
          </a:p>
        </p:txBody>
      </p:sp>
      <p:sp>
        <p:nvSpPr>
          <p:cNvPr id="15363" name="サブタイトル 2"/>
          <p:cNvSpPr>
            <a:spLocks noGrp="1"/>
          </p:cNvSpPr>
          <p:nvPr>
            <p:ph type="subTitle" idx="1"/>
          </p:nvPr>
        </p:nvSpPr>
        <p:spPr>
          <a:xfrm>
            <a:off x="1479550" y="4332288"/>
            <a:ext cx="6400800" cy="1255712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Hideyuki Tagoshi</a:t>
            </a:r>
          </a:p>
          <a:p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(Osaka University)</a:t>
            </a:r>
            <a:endParaRPr lang="ja-JP" alt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C82D5-EE4B-A74D-BD01-DE654634E62E}" type="slidenum">
              <a:rPr lang="ja-JP" altLang="en-US"/>
              <a:pPr>
                <a:defRPr/>
              </a:pPr>
              <a:t>1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12753" y="6356350"/>
            <a:ext cx="2583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2011/02/04  LCGT f2f meeting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8FF3C-515E-D54F-A09F-A22CA5921C9E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dirty="0" smtClean="0"/>
              <a:t>Parameter estimation accuracy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4319832"/>
            <a:ext cx="4993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dirty="0" smtClean="0">
                <a:solidFill>
                  <a:srgbClr val="FF0000"/>
                </a:solidFill>
              </a:rPr>
              <a:t>Detectors’ orientation (Curvature of the Earth)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>
                <a:solidFill>
                  <a:srgbClr val="FF0000"/>
                </a:solidFill>
              </a:rPr>
              <a:t>The </a:t>
            </a:r>
            <a:r>
              <a:rPr lang="en-US" altLang="ja-JP" dirty="0" smtClean="0">
                <a:solidFill>
                  <a:srgbClr val="FF0000"/>
                </a:solidFill>
              </a:rPr>
              <a:t>difference of the arrival time 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5327" y="857056"/>
            <a:ext cx="29041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Parameters of </a:t>
            </a:r>
            <a:r>
              <a:rPr lang="en-US" altLang="ja-JP" dirty="0" err="1" smtClean="0"/>
              <a:t>inspiral</a:t>
            </a:r>
            <a:r>
              <a:rPr lang="en-US" altLang="ja-JP" dirty="0" smtClean="0"/>
              <a:t> signals </a:t>
            </a:r>
            <a:endParaRPr kumimoji="1" lang="ja-JP" altLang="en-US" dirty="0"/>
          </a:p>
        </p:txBody>
      </p:sp>
      <p:pic>
        <p:nvPicPr>
          <p:cNvPr id="7" name="図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54531" y="1411054"/>
            <a:ext cx="7152640" cy="401950"/>
          </a:xfrm>
          <a:prstGeom prst="rect">
            <a:avLst/>
          </a:prstGeom>
        </p:spPr>
      </p:pic>
      <p:pic>
        <p:nvPicPr>
          <p:cNvPr id="9" name="図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54531" y="1952979"/>
            <a:ext cx="4656143" cy="398109"/>
          </a:xfrm>
          <a:prstGeom prst="rect">
            <a:avLst/>
          </a:prstGeom>
        </p:spPr>
      </p:pic>
      <p:sp>
        <p:nvSpPr>
          <p:cNvPr id="10" name="左中かっこ 9"/>
          <p:cNvSpPr/>
          <p:nvPr/>
        </p:nvSpPr>
        <p:spPr>
          <a:xfrm flipH="1">
            <a:off x="6741156" y="1411054"/>
            <a:ext cx="172719" cy="925645"/>
          </a:xfrm>
          <a:prstGeom prst="leftBrace">
            <a:avLst>
              <a:gd name="adj1" fmla="val 8333"/>
              <a:gd name="adj2" fmla="val 50000"/>
            </a:avLst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54292" y="1920240"/>
            <a:ext cx="1519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Direction</a:t>
            </a:r>
          </a:p>
          <a:p>
            <a:r>
              <a:rPr lang="en-US" altLang="ja-JP" dirty="0" smtClean="0"/>
              <a:t>to the source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68589" y="808210"/>
            <a:ext cx="1390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Polarization</a:t>
            </a:r>
          </a:p>
          <a:p>
            <a:r>
              <a:rPr lang="en-US" altLang="ja-JP" dirty="0" smtClean="0"/>
              <a:t>angle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rot="5400000">
            <a:off x="7495489" y="1178180"/>
            <a:ext cx="307772" cy="221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934960" y="1952979"/>
            <a:ext cx="122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Inclination</a:t>
            </a:r>
          </a:p>
          <a:p>
            <a:r>
              <a:rPr lang="en-US" altLang="ja-JP" dirty="0" smtClean="0"/>
              <a:t>angle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rot="16200000" flipV="1">
            <a:off x="7882777" y="1820024"/>
            <a:ext cx="276579" cy="172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49089" y="3897415"/>
            <a:ext cx="206299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The effects included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5327" y="2599310"/>
            <a:ext cx="14063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Fisher matrix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7200" y="3085546"/>
            <a:ext cx="7215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Assume maximum likelihood detection strategy for multiple detectors</a:t>
            </a:r>
          </a:p>
          <a:p>
            <a:r>
              <a:rPr kumimoji="1" lang="en-US" altLang="ja-JP" dirty="0" smtClean="0"/>
              <a:t>(coherent detection) </a:t>
            </a:r>
            <a:r>
              <a:rPr lang="en-US" altLang="ja-JP" dirty="0" smtClean="0"/>
              <a:t>and evaluate by using the Fisher matrix 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35327" y="5267400"/>
            <a:ext cx="7027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Various value of                                   are generated randomly, and </a:t>
            </a:r>
          </a:p>
          <a:p>
            <a:r>
              <a:rPr lang="en-US" altLang="ja-JP" dirty="0" smtClean="0"/>
              <a:t>the distribution of the</a:t>
            </a:r>
            <a:r>
              <a:rPr kumimoji="1" lang="en-US" altLang="ja-JP" dirty="0" smtClean="0"/>
              <a:t> standard deviation of parameters are drawn.</a:t>
            </a:r>
            <a:endParaRPr kumimoji="1" lang="ja-JP" altLang="en-US" dirty="0"/>
          </a:p>
        </p:txBody>
      </p:sp>
      <p:pic>
        <p:nvPicPr>
          <p:cNvPr id="26" name="図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987116" y="5227017"/>
            <a:ext cx="1880489" cy="409715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372494" y="85705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Angular resolution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6333" y="814401"/>
            <a:ext cx="3901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(1.4,1.4)Msolar,  @200Mpc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6333" y="1700199"/>
            <a:ext cx="88475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Average S/N (</a:t>
            </a:r>
            <a:r>
              <a:rPr kumimoji="1" lang="en-US" altLang="ja-JP" sz="2400" dirty="0" err="1" smtClean="0"/>
              <a:t>ρ</a:t>
            </a:r>
            <a:r>
              <a:rPr kumimoji="1" lang="en-US" altLang="ja-JP" sz="2400" dirty="0" smtClean="0"/>
              <a:t>)            8.2-8.9</a:t>
            </a:r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(at each detector)</a:t>
            </a:r>
          </a:p>
          <a:p>
            <a:r>
              <a:rPr kumimoji="1" lang="en-US" altLang="ja-JP" sz="2400" dirty="0" smtClean="0"/>
              <a:t>Average resolution:    </a:t>
            </a:r>
            <a:r>
              <a:rPr lang="en-US" altLang="ja-JP" sz="2400" dirty="0" smtClean="0">
                <a:solidFill>
                  <a:srgbClr val="FF00FF"/>
                </a:solidFill>
              </a:rPr>
              <a:t>m</a:t>
            </a:r>
            <a:r>
              <a:rPr kumimoji="1" lang="en-US" altLang="ja-JP" sz="2400" dirty="0" smtClean="0">
                <a:solidFill>
                  <a:srgbClr val="FF00FF"/>
                </a:solidFill>
              </a:rPr>
              <a:t>ajor axis</a:t>
            </a:r>
            <a:r>
              <a:rPr lang="en-US" altLang="ja-JP" sz="2400" dirty="0" smtClean="0">
                <a:solidFill>
                  <a:srgbClr val="FF00FF"/>
                </a:solidFill>
              </a:rPr>
              <a:t> 7.6 deg.</a:t>
            </a:r>
            <a:r>
              <a:rPr lang="ja-JP" altLang="en-US" sz="2400" dirty="0" smtClean="0">
                <a:solidFill>
                  <a:srgbClr val="FF00FF"/>
                </a:solidFill>
              </a:rPr>
              <a:t>，</a:t>
            </a:r>
            <a:r>
              <a:rPr lang="en-US" altLang="ja-JP" sz="2400" dirty="0" smtClean="0">
                <a:solidFill>
                  <a:srgbClr val="FF00FF"/>
                </a:solidFill>
              </a:rPr>
              <a:t>minor axis  0.99 deg.</a:t>
            </a:r>
          </a:p>
          <a:p>
            <a:r>
              <a:rPr lang="en-US" altLang="ja-JP" sz="2400" dirty="0" smtClean="0"/>
              <a:t>Typical value:             major axis </a:t>
            </a:r>
            <a:r>
              <a:rPr lang="en-US" altLang="ja-JP" sz="2400" dirty="0" smtClean="0">
                <a:solidFill>
                  <a:srgbClr val="FF0000"/>
                </a:solidFill>
              </a:rPr>
              <a:t>1-2 deg</a:t>
            </a:r>
            <a:r>
              <a:rPr lang="en-US" altLang="ja-JP" sz="2400" dirty="0" smtClean="0"/>
              <a:t>., minor axis </a:t>
            </a:r>
            <a:r>
              <a:rPr lang="en-US" altLang="ja-JP" sz="2400" dirty="0" smtClean="0">
                <a:solidFill>
                  <a:srgbClr val="FF0000"/>
                </a:solidFill>
              </a:rPr>
              <a:t>0.5-1 deg</a:t>
            </a:r>
            <a:r>
              <a:rPr lang="en-US" altLang="ja-JP" sz="2400" dirty="0" smtClean="0"/>
              <a:t>.</a:t>
            </a:r>
          </a:p>
        </p:txBody>
      </p:sp>
      <p:grpSp>
        <p:nvGrpSpPr>
          <p:cNvPr id="17" name="図形グループ 16"/>
          <p:cNvGrpSpPr/>
          <p:nvPr/>
        </p:nvGrpSpPr>
        <p:grpSpPr>
          <a:xfrm>
            <a:off x="5269015" y="3395194"/>
            <a:ext cx="3508327" cy="1086497"/>
            <a:chOff x="4837325" y="4128879"/>
            <a:chExt cx="4165950" cy="1347440"/>
          </a:xfrm>
        </p:grpSpPr>
        <p:sp>
          <p:nvSpPr>
            <p:cNvPr id="7" name="円/楕円 6"/>
            <p:cNvSpPr/>
            <p:nvPr/>
          </p:nvSpPr>
          <p:spPr>
            <a:xfrm rot="20216845">
              <a:off x="4972792" y="4917519"/>
              <a:ext cx="2699474" cy="5588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V="1">
              <a:off x="4837325" y="4155522"/>
              <a:ext cx="2437008" cy="110066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 rot="20137761">
              <a:off x="5261915" y="4128879"/>
              <a:ext cx="1236485" cy="80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Major axis</a:t>
              </a:r>
              <a:endParaRPr kumimoji="1" lang="ja-JP" altLang="en-US" dirty="0"/>
            </a:p>
          </p:txBody>
        </p:sp>
        <p:cxnSp>
          <p:nvCxnSpPr>
            <p:cNvPr id="13" name="直線矢印コネクタ 12"/>
            <p:cNvCxnSpPr/>
            <p:nvPr/>
          </p:nvCxnSpPr>
          <p:spPr>
            <a:xfrm rot="16200000" flipH="1">
              <a:off x="7514615" y="4443576"/>
              <a:ext cx="521522" cy="25377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7766790" y="4309699"/>
              <a:ext cx="1236485" cy="80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Minor axis</a:t>
              </a:r>
              <a:endParaRPr kumimoji="1" lang="ja-JP" altLang="en-US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5045944" y="5862365"/>
            <a:ext cx="341778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D</a:t>
            </a:r>
            <a:r>
              <a:rPr kumimoji="1" lang="en-US" altLang="ja-JP" dirty="0" smtClean="0"/>
              <a:t>irection</a:t>
            </a:r>
            <a:r>
              <a:rPr kumimoji="1" lang="ja-JP" altLang="en-US" dirty="0" smtClean="0"/>
              <a:t>，</a:t>
            </a:r>
            <a:r>
              <a:rPr kumimoji="1" lang="en-US" altLang="ja-JP" dirty="0" smtClean="0"/>
              <a:t>inclination</a:t>
            </a:r>
            <a:r>
              <a:rPr kumimoji="1" lang="ja-JP" altLang="en-US" dirty="0" smtClean="0"/>
              <a:t>，</a:t>
            </a:r>
            <a:r>
              <a:rPr kumimoji="1" lang="en-US" altLang="ja-JP" dirty="0" smtClean="0"/>
              <a:t>polarization</a:t>
            </a:r>
          </a:p>
          <a:p>
            <a:r>
              <a:rPr lang="en-US" altLang="ja-JP" dirty="0" smtClean="0"/>
              <a:t>a</a:t>
            </a:r>
            <a:r>
              <a:rPr kumimoji="1" lang="en-US" altLang="ja-JP" dirty="0" smtClean="0"/>
              <a:t>re given randomly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00" y="1330867"/>
            <a:ext cx="404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LIGO-L1, VIRGO, LCGT (</a:t>
            </a:r>
            <a:r>
              <a:rPr kumimoji="1" lang="en-US" altLang="ja-JP" dirty="0" smtClean="0">
                <a:solidFill>
                  <a:srgbClr val="FF0000"/>
                </a:solidFill>
              </a:rPr>
              <a:t>3 detectors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6" name="図 15" descr="listsigma1414_isc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16420" b="16420"/>
              <a:stretch>
                <a:fillRect/>
              </a:stretch>
            </p:blipFill>
          </mc:Choice>
          <mc:Fallback>
            <p:blipFill>
              <a:blip r:embed="rId3"/>
              <a:srcRect t="16420" b="16420"/>
              <a:stretch>
                <a:fillRect/>
              </a:stretch>
            </p:blipFill>
          </mc:Fallback>
        </mc:AlternateContent>
        <p:spPr>
          <a:xfrm>
            <a:off x="138703" y="2835838"/>
            <a:ext cx="4639866" cy="403267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905177" y="4787703"/>
            <a:ext cx="14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Error ellipse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874662" y="2994264"/>
            <a:ext cx="698047" cy="156444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874662" y="5157035"/>
            <a:ext cx="698047" cy="156444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14"/>
          <p:cNvSpPr txBox="1">
            <a:spLocks noChangeArrowheads="1"/>
          </p:cNvSpPr>
          <p:nvPr/>
        </p:nvSpPr>
        <p:spPr bwMode="auto">
          <a:xfrm>
            <a:off x="4391843" y="814401"/>
            <a:ext cx="4725987" cy="522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Calibri" charset="0"/>
              </a:rPr>
              <a:t>Advanced LIGO noise spectrum</a:t>
            </a:r>
            <a:endParaRPr lang="ja-JP" altLang="en-US" sz="2800" dirty="0">
              <a:solidFill>
                <a:srgbClr val="FF0000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5461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dirty="0" smtClean="0">
                <a:cs typeface="+mj-cs"/>
              </a:rPr>
              <a:t>Parameter estimation accuracy</a:t>
            </a:r>
            <a:endParaRPr lang="ja-JP" altLang="en-US" dirty="0" smtClean="0">
              <a:cs typeface="+mj-cs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542088" y="1720850"/>
          <a:ext cx="2466975" cy="968375"/>
        </p:xfrm>
        <a:graphic>
          <a:graphicData uri="http://schemas.openxmlformats.org/presentationml/2006/ole">
            <p:oleObj spid="_x0000_s50178" name="数式" r:id="rId3" imgW="2070100" imgH="812800" progId="Equation.3">
              <p:embed/>
            </p:oleObj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220663" y="1700213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LIGO-L1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LIGO-H1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VIRGO-V1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LCGT-K1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RWF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8.3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8.1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FWF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7.9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15" name="テキスト ボックス 10"/>
          <p:cNvSpPr txBox="1">
            <a:spLocks noChangeArrowheads="1"/>
          </p:cNvSpPr>
          <p:nvPr/>
        </p:nvSpPr>
        <p:spPr bwMode="auto">
          <a:xfrm>
            <a:off x="1035050" y="1238250"/>
            <a:ext cx="6320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>
                <a:latin typeface="Calibri" charset="0"/>
              </a:rPr>
              <a:t>Signal to noise ratio at each </a:t>
            </a:r>
            <a:r>
              <a:rPr lang="en-US" altLang="ja-JP" sz="2400" dirty="0" smtClean="0">
                <a:latin typeface="Calibri" charset="0"/>
              </a:rPr>
              <a:t>detector (up to ISCO)</a:t>
            </a:r>
            <a:endParaRPr lang="ja-JP" altLang="en-US" sz="2400" dirty="0">
              <a:latin typeface="Calibri" charset="0"/>
            </a:endParaRPr>
          </a:p>
        </p:txBody>
      </p:sp>
      <p:sp>
        <p:nvSpPr>
          <p:cNvPr id="16416" name="テキスト ボックス 11"/>
          <p:cNvSpPr txBox="1">
            <a:spLocks noChangeArrowheads="1"/>
          </p:cNvSpPr>
          <p:nvPr/>
        </p:nvSpPr>
        <p:spPr bwMode="auto">
          <a:xfrm>
            <a:off x="1963738" y="2921000"/>
            <a:ext cx="5269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>
                <a:latin typeface="Calibri" charset="0"/>
              </a:rPr>
              <a:t>Parameter estimation </a:t>
            </a:r>
            <a:r>
              <a:rPr lang="en-US" altLang="ja-JP" sz="2400" dirty="0" smtClean="0">
                <a:latin typeface="Calibri" charset="0"/>
              </a:rPr>
              <a:t>errors (up to ISCO)</a:t>
            </a:r>
            <a:endParaRPr lang="ja-JP" altLang="en-US" sz="2400" dirty="0">
              <a:latin typeface="Calibri" charset="0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220663" y="4769556"/>
          <a:ext cx="8816972" cy="1178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539"/>
                <a:gridCol w="883546"/>
                <a:gridCol w="801543"/>
                <a:gridCol w="801543"/>
                <a:gridCol w="801543"/>
                <a:gridCol w="801543"/>
                <a:gridCol w="801543"/>
                <a:gridCol w="801543"/>
                <a:gridCol w="801543"/>
                <a:gridCol w="801543"/>
                <a:gridCol w="801543"/>
              </a:tblGrid>
              <a:tr h="466446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ln(r</a:t>
                      </a:r>
                      <a:r>
                        <a:rPr kumimoji="1" lang="en-US" altLang="ja-JP" sz="1200" dirty="0" smtClean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ln(Mc</a:t>
                      </a:r>
                      <a:r>
                        <a:rPr kumimoji="1" lang="en-US" altLang="ja-JP" sz="1200" dirty="0" smtClean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ln(eta</a:t>
                      </a:r>
                      <a:r>
                        <a:rPr kumimoji="1" lang="en-US" altLang="ja-JP" sz="1200" dirty="0" smtClean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tc[msec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theta[min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phi[min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Omega[sr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bg1"/>
                          </a:solidFill>
                        </a:rPr>
                        <a:t>minor</a:t>
                      </a:r>
                      <a:r>
                        <a:rPr kumimoji="1" lang="en-US" altLang="ja-JP" sz="1200" baseline="0" dirty="0" smtClean="0">
                          <a:solidFill>
                            <a:schemeClr val="bg1"/>
                          </a:solidFill>
                        </a:rPr>
                        <a:t> axis [min]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bg1"/>
                          </a:solidFill>
                        </a:rPr>
                        <a:t>Major axis</a:t>
                      </a:r>
                      <a:r>
                        <a:rPr kumimoji="1" lang="en-US" altLang="ja-JP" sz="1200" baseline="0" dirty="0" smtClean="0">
                          <a:solidFill>
                            <a:schemeClr val="bg1"/>
                          </a:solidFill>
                        </a:rPr>
                        <a:t> [min]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8829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RWF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LHVK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FF"/>
                          </a:solidFill>
                        </a:rPr>
                        <a:t>0.46</a:t>
                      </a:r>
                      <a:endParaRPr kumimoji="1" lang="ja-JP" alt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9.0x10</a:t>
                      </a:r>
                      <a:r>
                        <a:rPr kumimoji="1" lang="en-US" altLang="ja-JP" sz="1400" baseline="30000" dirty="0" smtClean="0"/>
                        <a:t>-5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8.9x10</a:t>
                      </a:r>
                      <a:r>
                        <a:rPr kumimoji="1" lang="en-US" altLang="ja-JP" sz="1400" baseline="30000" dirty="0" smtClean="0"/>
                        <a:t>-3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0.35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75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4.3x10</a:t>
                      </a:r>
                      <a:r>
                        <a:rPr kumimoji="1" lang="en-US" altLang="ja-JP" sz="1400" baseline="30000" dirty="0" smtClean="0"/>
                        <a:t>-4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FF"/>
                          </a:solidFill>
                        </a:rPr>
                        <a:t>22</a:t>
                      </a:r>
                      <a:endParaRPr kumimoji="1" lang="ja-JP" alt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FF"/>
                          </a:solidFill>
                        </a:rPr>
                        <a:t>150</a:t>
                      </a:r>
                      <a:endParaRPr kumimoji="1" lang="ja-JP" alt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23332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LVK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FF"/>
                          </a:solidFill>
                        </a:rPr>
                        <a:t>0.48</a:t>
                      </a:r>
                      <a:endParaRPr kumimoji="1" lang="ja-JP" alt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1.1x10</a:t>
                      </a:r>
                      <a:r>
                        <a:rPr kumimoji="1" lang="en-US" altLang="ja-JP" sz="1400" baseline="30000" dirty="0" smtClean="0"/>
                        <a:t>-4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1.1x10</a:t>
                      </a:r>
                      <a:r>
                        <a:rPr kumimoji="1" lang="en-US" altLang="ja-JP" sz="1400" baseline="30000" dirty="0" smtClean="0"/>
                        <a:t>-2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0.42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94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5.6x10</a:t>
                      </a:r>
                      <a:r>
                        <a:rPr kumimoji="1" lang="en-US" altLang="ja-JP" sz="1400" baseline="30000" dirty="0" smtClean="0"/>
                        <a:t>-4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FF"/>
                          </a:solidFill>
                        </a:rPr>
                        <a:t>22</a:t>
                      </a:r>
                      <a:endParaRPr kumimoji="1" lang="ja-JP" alt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FF"/>
                          </a:solidFill>
                        </a:rPr>
                        <a:t>188</a:t>
                      </a:r>
                      <a:endParaRPr kumimoji="1" lang="ja-JP" alt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220663" y="3382963"/>
          <a:ext cx="8762446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089"/>
                <a:gridCol w="878083"/>
                <a:gridCol w="796586"/>
                <a:gridCol w="796586"/>
                <a:gridCol w="796586"/>
                <a:gridCol w="796586"/>
                <a:gridCol w="796586"/>
                <a:gridCol w="796586"/>
                <a:gridCol w="796586"/>
                <a:gridCol w="796586"/>
                <a:gridCol w="796586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ln(r</a:t>
                      </a:r>
                      <a:r>
                        <a:rPr kumimoji="1" lang="en-US" altLang="ja-JP" sz="1200" dirty="0" smtClean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ln(Mc</a:t>
                      </a:r>
                      <a:r>
                        <a:rPr kumimoji="1" lang="en-US" altLang="ja-JP" sz="1200" dirty="0" smtClean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delta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tc[msec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theta[min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phi[min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Omega[sr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bg1"/>
                          </a:solidFill>
                        </a:rPr>
                        <a:t>minor</a:t>
                      </a:r>
                      <a:r>
                        <a:rPr kumimoji="1" lang="en-US" altLang="ja-JP" sz="1200" baseline="0" dirty="0" smtClean="0">
                          <a:solidFill>
                            <a:schemeClr val="bg1"/>
                          </a:solidFill>
                        </a:rPr>
                        <a:t> axis [min]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bg1"/>
                          </a:solidFill>
                        </a:rPr>
                        <a:t>Major axis</a:t>
                      </a:r>
                      <a:r>
                        <a:rPr kumimoji="1" lang="en-US" altLang="ja-JP" sz="1200" baseline="0" dirty="0" smtClean="0">
                          <a:solidFill>
                            <a:schemeClr val="bg1"/>
                          </a:solidFill>
                        </a:rPr>
                        <a:t> [min]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FWF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LHVK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0.49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FF"/>
                          </a:solidFill>
                        </a:rPr>
                        <a:t>3.7x10</a:t>
                      </a:r>
                      <a:r>
                        <a:rPr kumimoji="1" lang="en-US" altLang="ja-JP" sz="1400" baseline="30000" dirty="0" smtClean="0">
                          <a:solidFill>
                            <a:srgbClr val="FF00FF"/>
                          </a:solidFill>
                        </a:rPr>
                        <a:t>-5</a:t>
                      </a:r>
                      <a:endParaRPr kumimoji="1" lang="ja-JP" altLang="en-US" sz="1400" baseline="300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aseline="0" dirty="0" smtClean="0"/>
                        <a:t>0.34</a:t>
                      </a:r>
                      <a:endParaRPr kumimoji="1" lang="ja-JP" alt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0.17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80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4.9x10</a:t>
                      </a:r>
                      <a:r>
                        <a:rPr kumimoji="1" lang="en-US" altLang="ja-JP" sz="1400" baseline="30000" dirty="0" smtClean="0"/>
                        <a:t>-4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160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LVK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0.50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FF"/>
                          </a:solidFill>
                        </a:rPr>
                        <a:t>4.4x10</a:t>
                      </a:r>
                      <a:r>
                        <a:rPr kumimoji="1" lang="en-US" altLang="ja-JP" sz="1400" baseline="30000" dirty="0" smtClean="0">
                          <a:solidFill>
                            <a:srgbClr val="FF00FF"/>
                          </a:solidFill>
                        </a:rPr>
                        <a:t>-5</a:t>
                      </a:r>
                      <a:endParaRPr kumimoji="1" lang="ja-JP" altLang="en-US" sz="1400" baseline="300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aseline="0" dirty="0" smtClean="0"/>
                        <a:t>0.41</a:t>
                      </a:r>
                      <a:endParaRPr kumimoji="1" lang="ja-JP" alt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0.20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100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6.4x10</a:t>
                      </a:r>
                      <a:r>
                        <a:rPr kumimoji="1" lang="en-US" altLang="ja-JP" sz="1400" baseline="30000" dirty="0" smtClean="0"/>
                        <a:t>-4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517" name="テキスト ボックス 14"/>
          <p:cNvSpPr txBox="1">
            <a:spLocks noChangeArrowheads="1"/>
          </p:cNvSpPr>
          <p:nvPr/>
        </p:nvSpPr>
        <p:spPr bwMode="auto">
          <a:xfrm>
            <a:off x="220663" y="733425"/>
            <a:ext cx="4725987" cy="522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Calibri" charset="0"/>
              </a:rPr>
              <a:t>Advanced LIGO noise spectrum</a:t>
            </a:r>
            <a:endParaRPr lang="ja-JP" altLang="en-US" sz="2800" dirty="0">
              <a:solidFill>
                <a:srgbClr val="FF0000"/>
              </a:solidFill>
              <a:latin typeface="Calibri" charset="0"/>
            </a:endParaRP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453063" y="889000"/>
          <a:ext cx="1781175" cy="366713"/>
        </p:xfrm>
        <a:graphic>
          <a:graphicData uri="http://schemas.openxmlformats.org/presentationml/2006/ole">
            <p:oleObj spid="_x0000_s50179" name="数式" r:id="rId4" imgW="863600" imgH="177800" progId="Equation.3">
              <p:embed/>
            </p:oleObj>
          </a:graphicData>
        </a:graphic>
      </p:graphicFrame>
      <p:sp>
        <p:nvSpPr>
          <p:cNvPr id="11" name="円/楕円 10"/>
          <p:cNvSpPr/>
          <p:nvPr/>
        </p:nvSpPr>
        <p:spPr>
          <a:xfrm>
            <a:off x="1715683" y="3382665"/>
            <a:ext cx="790559" cy="1199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7355109" y="3382665"/>
            <a:ext cx="1653954" cy="1199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Parameter estimation accuracy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5636" y="1262985"/>
            <a:ext cx="8401164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200" dirty="0" smtClean="0"/>
              <a:t>Angular resolution </a:t>
            </a:r>
            <a:r>
              <a:rPr lang="en-US" altLang="ja-JP" sz="2200" dirty="0" smtClean="0"/>
              <a:t>is not very good for sources at typical distance (@200Mpc).</a:t>
            </a:r>
          </a:p>
          <a:p>
            <a:endParaRPr lang="en-US" altLang="ja-JP" sz="2200" dirty="0" smtClean="0"/>
          </a:p>
          <a:p>
            <a:pPr>
              <a:buFont typeface="Arial"/>
              <a:buChar char="•"/>
            </a:pPr>
            <a:r>
              <a:rPr lang="en-US" altLang="ja-JP" sz="2200" dirty="0" smtClean="0"/>
              <a:t>The direction of the source may not be determined by GW alone.</a:t>
            </a:r>
          </a:p>
          <a:p>
            <a:endParaRPr lang="en-US" altLang="ja-JP" sz="2200" dirty="0" smtClean="0"/>
          </a:p>
          <a:p>
            <a:r>
              <a:rPr lang="en-US" altLang="ja-JP" sz="2200" dirty="0" smtClean="0">
                <a:solidFill>
                  <a:srgbClr val="FF00FF"/>
                </a:solidFill>
              </a:rPr>
              <a:t>Detection of the electromagnetic and neutrino counterpart is necessary to identify the host galaxy.</a:t>
            </a:r>
            <a:endParaRPr kumimoji="1" lang="ja-JP" altLang="en-US" sz="2200" dirty="0">
              <a:solidFill>
                <a:srgbClr val="FF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7236" y="739765"/>
            <a:ext cx="317485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Angular resolution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7199" y="4463703"/>
            <a:ext cx="80253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2200" dirty="0" smtClean="0"/>
              <a:t>Chirp signal is often called  “the standard siren”.</a:t>
            </a:r>
          </a:p>
          <a:p>
            <a:endParaRPr lang="en-US" altLang="ja-JP" sz="2200" dirty="0" smtClean="0"/>
          </a:p>
          <a:p>
            <a:pPr>
              <a:buFont typeface="Arial"/>
              <a:buChar char="•"/>
            </a:pPr>
            <a:r>
              <a:rPr lang="en-US" altLang="ja-JP" sz="2200" dirty="0" smtClean="0">
                <a:solidFill>
                  <a:srgbClr val="FF00FF"/>
                </a:solidFill>
              </a:rPr>
              <a:t>However, distance can not be determined very accurately</a:t>
            </a:r>
          </a:p>
          <a:p>
            <a:r>
              <a:rPr lang="en-US" altLang="ja-JP" sz="2200" dirty="0" smtClean="0">
                <a:solidFill>
                  <a:srgbClr val="FF00FF"/>
                </a:solidFill>
              </a:rPr>
              <a:t>due to the pure accuracy of polarization and inclination angle.</a:t>
            </a:r>
          </a:p>
          <a:p>
            <a:r>
              <a:rPr lang="en-US" altLang="ja-JP" sz="2200" dirty="0" smtClean="0"/>
              <a:t>We have to wait for more sensitive detectors like Einstein telescope to study cosmology by chirp signals.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7236" y="3864923"/>
            <a:ext cx="149788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Distance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Low latency search for CBC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52" y="807815"/>
            <a:ext cx="828927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want to analyze data as fast as possible.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Naive question: Is it possible to predict (or forecast) of the compact star merger</a:t>
            </a:r>
          </a:p>
          <a:p>
            <a:r>
              <a:rPr lang="en-US" altLang="ja-JP" dirty="0" smtClean="0"/>
              <a:t>before the merger time by using </a:t>
            </a:r>
            <a:r>
              <a:rPr lang="en-US" altLang="ja-JP" dirty="0" err="1" smtClean="0"/>
              <a:t>inspiral</a:t>
            </a:r>
            <a:r>
              <a:rPr lang="en-US" altLang="ja-JP" dirty="0" smtClean="0"/>
              <a:t> signal?</a:t>
            </a:r>
          </a:p>
          <a:p>
            <a:endParaRPr lang="en-US" altLang="ja-JP" dirty="0" smtClean="0"/>
          </a:p>
          <a:p>
            <a:r>
              <a:rPr kumimoji="1" lang="en-US" altLang="ja-JP" dirty="0" err="1" smtClean="0"/>
              <a:t>Inspiral</a:t>
            </a:r>
            <a:r>
              <a:rPr kumimoji="1" lang="en-US" altLang="ja-JP" dirty="0" smtClean="0"/>
              <a:t> signal continues for a few seconds.</a:t>
            </a:r>
          </a:p>
          <a:p>
            <a:r>
              <a:rPr lang="en-US" altLang="ja-JP" dirty="0" smtClean="0"/>
              <a:t>However, if we cut off the integration of the matched filter before the ISCO time,</a:t>
            </a:r>
          </a:p>
          <a:p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FF00FF"/>
                </a:solidFill>
              </a:rPr>
              <a:t>S/N ratio decreases rapidly.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FF00FF"/>
                </a:solidFill>
              </a:rPr>
              <a:t>Parameter estimation accuracy become </a:t>
            </a:r>
          </a:p>
          <a:p>
            <a:r>
              <a:rPr lang="en-US" altLang="ja-JP" dirty="0" smtClean="0">
                <a:solidFill>
                  <a:srgbClr val="FF00FF"/>
                </a:solidFill>
              </a:rPr>
              <a:t>very bad. </a:t>
            </a:r>
            <a:endParaRPr kumimoji="1" lang="en-US" altLang="ja-JP" dirty="0" smtClean="0">
              <a:solidFill>
                <a:srgbClr val="FF00FF"/>
              </a:solidFill>
            </a:endParaRP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6" name="図 5" descr="LIGOrholist_NS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3082" t="28395" r="16297" b="28765"/>
              <a:stretch>
                <a:fillRect/>
              </a:stretch>
            </p:blipFill>
          </mc:Choice>
          <mc:Fallback>
            <p:blipFill>
              <a:blip r:embed="rId3"/>
              <a:srcRect l="13082" t="28395" r="16297" b="28765"/>
              <a:stretch>
                <a:fillRect/>
              </a:stretch>
            </p:blipFill>
          </mc:Fallback>
        </mc:AlternateContent>
        <p:spPr>
          <a:xfrm>
            <a:off x="4361489" y="3002675"/>
            <a:ext cx="4502872" cy="353506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328423" y="3947136"/>
            <a:ext cx="3249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ρ</a:t>
            </a:r>
            <a:r>
              <a:rPr lang="en-US" altLang="ja-JP" dirty="0" smtClean="0"/>
              <a:t> : S/N </a:t>
            </a:r>
            <a:r>
              <a:rPr lang="en-US" altLang="ja-JP" dirty="0" err="1" smtClean="0"/>
              <a:t>cutted</a:t>
            </a:r>
            <a:r>
              <a:rPr lang="en-US" altLang="ja-JP" dirty="0" smtClean="0"/>
              <a:t> off before ISCO</a:t>
            </a:r>
          </a:p>
          <a:p>
            <a:r>
              <a:rPr lang="en-US" altLang="ja-JP" dirty="0" smtClean="0"/>
              <a:t>ρ0: S/N up to ISCO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8995" y="4593467"/>
            <a:ext cx="3901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(1.4,1.4)Msolar,  @200Mpc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5131366"/>
            <a:ext cx="485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Cutoff frequency : 50Hz (13 sec before ISCO)</a:t>
            </a:r>
            <a:endParaRPr kumimoji="1" lang="ja-JP" altLang="en-US" dirty="0"/>
          </a:p>
        </p:txBody>
      </p:sp>
      <p:sp>
        <p:nvSpPr>
          <p:cNvPr id="11" name="下矢印 10"/>
          <p:cNvSpPr/>
          <p:nvPr/>
        </p:nvSpPr>
        <p:spPr>
          <a:xfrm>
            <a:off x="1883887" y="5500698"/>
            <a:ext cx="294357" cy="33643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8995" y="6005350"/>
            <a:ext cx="416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Angular resolution : several 10 degree.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0467" y="1667994"/>
            <a:ext cx="1724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Cutoff at 50Hz</a:t>
            </a:r>
          </a:p>
          <a:p>
            <a:r>
              <a:rPr lang="en-US" altLang="ja-JP" dirty="0" smtClean="0"/>
              <a:t>(13 sec. before </a:t>
            </a:r>
          </a:p>
          <a:p>
            <a:r>
              <a:rPr lang="en-US" altLang="ja-JP" dirty="0" smtClean="0"/>
              <a:t>ISCO)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2157" y="775995"/>
            <a:ext cx="328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(1.4,1.4)Msolar,  @200Mpc</a:t>
            </a:r>
            <a:endParaRPr kumimoji="1" lang="ja-JP" altLang="en-US" sz="2000" dirty="0"/>
          </a:p>
        </p:txBody>
      </p:sp>
      <p:pic>
        <p:nvPicPr>
          <p:cNvPr id="8" name="図 7" descr="listsigma1414_50Hz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17531" b="16420"/>
              <a:stretch>
                <a:fillRect/>
              </a:stretch>
            </p:blipFill>
          </mc:Choice>
          <mc:Fallback>
            <p:blipFill>
              <a:blip r:embed="rId3"/>
              <a:srcRect t="17531" b="16420"/>
              <a:stretch>
                <a:fillRect/>
              </a:stretch>
            </p:blipFill>
          </mc:Fallback>
        </mc:AlternateContent>
        <p:spPr>
          <a:xfrm>
            <a:off x="0" y="846667"/>
            <a:ext cx="7120467" cy="60862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Supernova (Gravitational Collapse)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083" y="1332085"/>
            <a:ext cx="88480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V</a:t>
            </a:r>
            <a:r>
              <a:rPr kumimoji="1" lang="en-US" altLang="ja-JP" sz="2400" dirty="0" smtClean="0"/>
              <a:t>arious possible gravitational wave emission mechanism.</a:t>
            </a:r>
          </a:p>
          <a:p>
            <a:endParaRPr lang="en-US" altLang="ja-JP" sz="2400" dirty="0" smtClean="0"/>
          </a:p>
          <a:p>
            <a:pPr>
              <a:buFont typeface="Arial"/>
              <a:buChar char="•"/>
            </a:pPr>
            <a:r>
              <a:rPr kumimoji="1" lang="en-US" altLang="ja-JP" sz="2400" dirty="0" smtClean="0"/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Core collapse and bounce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Rotational</a:t>
            </a:r>
            <a:r>
              <a:rPr kumimoji="1" lang="en-US" altLang="ja-JP" sz="2400" dirty="0" smtClean="0"/>
              <a:t> non-</a:t>
            </a:r>
            <a:r>
              <a:rPr kumimoji="1" lang="en-US" altLang="ja-JP" sz="2400" dirty="0" err="1" smtClean="0"/>
              <a:t>axisymmetric</a:t>
            </a:r>
            <a:r>
              <a:rPr kumimoji="1" lang="en-US" altLang="ja-JP" sz="2400" dirty="0" smtClean="0"/>
              <a:t> instabilities of proto-neutron star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</a:t>
            </a:r>
            <a:r>
              <a:rPr lang="en-US" altLang="ja-JP" sz="2400" dirty="0" smtClean="0">
                <a:solidFill>
                  <a:srgbClr val="3366FF"/>
                </a:solidFill>
              </a:rPr>
              <a:t>Post-bounce convection</a:t>
            </a:r>
          </a:p>
          <a:p>
            <a:pPr>
              <a:buFont typeface="Arial"/>
              <a:buChar char="•"/>
            </a:pPr>
            <a:r>
              <a:rPr kumimoji="1" lang="en-US" altLang="ja-JP" sz="2400" dirty="0" smtClean="0">
                <a:solidFill>
                  <a:srgbClr val="3366FF"/>
                </a:solidFill>
              </a:rPr>
              <a:t> Non-radial pulsations of proto-neutron star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Anisotropic neutrino emission</a:t>
            </a:r>
          </a:p>
          <a:p>
            <a:r>
              <a:rPr kumimoji="1" lang="en-US" altLang="ja-JP" sz="2400" dirty="0" smtClean="0"/>
              <a:t>  etc.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05620" y="925567"/>
            <a:ext cx="722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Ref. </a:t>
            </a:r>
            <a:r>
              <a:rPr kumimoji="1" lang="en-US" altLang="ja-JP" dirty="0" err="1" smtClean="0"/>
              <a:t>Ott</a:t>
            </a:r>
            <a:r>
              <a:rPr kumimoji="1" lang="en-US" altLang="ja-JP" dirty="0" smtClean="0"/>
              <a:t>, CQG, 26, 063001 (2009), Fryer and New, LRR, 14, 1 (2011)</a:t>
            </a:r>
            <a:endParaRPr kumimoji="1" lang="ja-JP" altLang="en-US" dirty="0"/>
          </a:p>
        </p:txBody>
      </p:sp>
      <p:sp>
        <p:nvSpPr>
          <p:cNvPr id="7" name="右中かっこ 6"/>
          <p:cNvSpPr/>
          <p:nvPr/>
        </p:nvSpPr>
        <p:spPr>
          <a:xfrm>
            <a:off x="6198324" y="2901745"/>
            <a:ext cx="193435" cy="68969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91759" y="2945104"/>
            <a:ext cx="2661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366FF"/>
                </a:solidFill>
              </a:rPr>
              <a:t>Related to the explosion</a:t>
            </a:r>
          </a:p>
          <a:p>
            <a:r>
              <a:rPr lang="en-US" altLang="ja-JP" dirty="0" smtClean="0">
                <a:solidFill>
                  <a:srgbClr val="3366FF"/>
                </a:solidFill>
              </a:rPr>
              <a:t>mechanism</a:t>
            </a:r>
            <a:r>
              <a:rPr kumimoji="1" lang="en-US" altLang="ja-JP" dirty="0" smtClean="0">
                <a:solidFill>
                  <a:srgbClr val="3366FF"/>
                </a:solidFill>
              </a:rPr>
              <a:t> 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28" y="4379073"/>
            <a:ext cx="2856422" cy="247681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3666850" y="6033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/>
              <a:t>Collapse and bounce wave form from </a:t>
            </a:r>
          </a:p>
          <a:p>
            <a:r>
              <a:rPr lang="en-US" altLang="ja-JP" dirty="0" err="1" smtClean="0"/>
              <a:t>Dimmelmeier</a:t>
            </a:r>
            <a:r>
              <a:rPr lang="en-US" altLang="ja-JP" dirty="0" smtClean="0"/>
              <a:t> et al. 2008 [PRD 78, 064056] </a:t>
            </a:r>
            <a:endParaRPr lang="ja-JP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Gravitational Collapse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  <p:pic>
        <p:nvPicPr>
          <p:cNvPr id="5" name="図 4" descr="spectrum_VRS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0130" y="823241"/>
            <a:ext cx="7759797" cy="5788891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4962023" y="3919456"/>
            <a:ext cx="546670" cy="8915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4255572" y="4087673"/>
            <a:ext cx="378459" cy="3364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62222" y="2832895"/>
            <a:ext cx="1599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2"/>
                </a:solidFill>
              </a:rPr>
              <a:t>Gravitational Collapse at 10kpc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52245" y="6211669"/>
            <a:ext cx="2634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Dimmelmeier</a:t>
            </a:r>
            <a:r>
              <a:rPr kumimoji="1" lang="en-US" altLang="ja-JP" dirty="0" smtClean="0"/>
              <a:t> et al. (‘08)</a:t>
            </a:r>
          </a:p>
          <a:p>
            <a:r>
              <a:rPr lang="en-US" altLang="ja-JP" dirty="0" smtClean="0"/>
              <a:t>PRD 78, 064056 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59885" y="2363077"/>
            <a:ext cx="533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Location of characteristic frequency and amplitude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Continuous wave (rotating NS)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  <p:pic>
        <p:nvPicPr>
          <p:cNvPr id="7" name="コンテンツ プレースホルダ 6" descr="pulsar_VRSED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1938" r="1177"/>
              <a:stretch>
                <a:fillRect/>
              </a:stretch>
            </p:blipFill>
          </mc:Choice>
          <mc:Fallback>
            <p:blipFill>
              <a:blip r:embed="rId3"/>
              <a:srcRect l="1938" r="1177"/>
              <a:stretch>
                <a:fillRect/>
              </a:stretch>
            </p:blipFill>
          </mc:Fallback>
        </mc:AlternateContent>
        <p:spPr>
          <a:xfrm>
            <a:off x="457200" y="836531"/>
            <a:ext cx="7642820" cy="5884943"/>
          </a:xfrm>
        </p:spPr>
      </p:pic>
      <p:sp>
        <p:nvSpPr>
          <p:cNvPr id="8" name="テキスト ボックス 7"/>
          <p:cNvSpPr txBox="1"/>
          <p:nvPr/>
        </p:nvSpPr>
        <p:spPr>
          <a:xfrm>
            <a:off x="7010579" y="844999"/>
            <a:ext cx="128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ε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/>
              <a:t>ellipticity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81273" y="6356350"/>
            <a:ext cx="174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Frequency </a:t>
            </a:r>
            <a:r>
              <a:rPr kumimoji="1" lang="en-US" altLang="ja-JP" dirty="0" smtClean="0"/>
              <a:t>[Hz]</a:t>
            </a:r>
            <a:endParaRPr kumimoji="1" lang="ja-JP" altLang="en-US" dirty="0"/>
          </a:p>
        </p:txBody>
      </p:sp>
      <p:pic>
        <p:nvPicPr>
          <p:cNvPr id="10" name="図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16200000">
            <a:off x="-176541" y="3320558"/>
            <a:ext cx="1595034" cy="32755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836308" y="836531"/>
            <a:ext cx="449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Maximum possible amplitude from pulsars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LIGO  -Crab pulsar-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875102"/>
            <a:ext cx="3406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Neutron star in Crab nebula</a:t>
            </a:r>
            <a:r>
              <a:rPr lang="en-US" altLang="ja-JP" sz="2000" dirty="0" smtClean="0"/>
              <a:t> </a:t>
            </a:r>
          </a:p>
          <a:p>
            <a:r>
              <a:rPr lang="en-US" altLang="ja-JP" sz="2000" dirty="0" smtClean="0"/>
              <a:t>Borne in 1054 by supernova</a:t>
            </a:r>
            <a:endParaRPr kumimoji="1" lang="en-US" altLang="ja-JP" sz="2000" dirty="0" smtClean="0"/>
          </a:p>
        </p:txBody>
      </p:sp>
      <p:pic>
        <p:nvPicPr>
          <p:cNvPr id="6" name="Picture 10" descr="latex-imag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6784" y="2656293"/>
            <a:ext cx="2133600" cy="312738"/>
          </a:xfrm>
          <a:prstGeom prst="rect">
            <a:avLst/>
          </a:prstGeom>
          <a:noFill/>
        </p:spPr>
      </p:pic>
      <p:pic>
        <p:nvPicPr>
          <p:cNvPr id="7" name="Picture 12" descr="600px-Chandra-cr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371600"/>
            <a:ext cx="2819400" cy="2819400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6870116" y="1002268"/>
            <a:ext cx="1442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Crab nebula 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08579" y="4206388"/>
            <a:ext cx="2648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Spin frequency 29.78Hz</a:t>
            </a:r>
          </a:p>
          <a:p>
            <a:r>
              <a:rPr lang="en-US" altLang="ja-JP" dirty="0" smtClean="0"/>
              <a:t>Distance  2kpc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1361" y="1850761"/>
            <a:ext cx="526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Upper limit of gravitational </a:t>
            </a:r>
            <a:r>
              <a:rPr lang="en-US" altLang="ja-JP" dirty="0" smtClean="0"/>
              <a:t>amplitude derived from</a:t>
            </a:r>
          </a:p>
          <a:p>
            <a:r>
              <a:rPr lang="en-US" altLang="ja-JP" dirty="0" smtClean="0"/>
              <a:t>the spin down rate of pulsar:  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291361" y="3244334"/>
            <a:ext cx="4021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LIGO 9 months data from 2005-2006:</a:t>
            </a:r>
            <a:endParaRPr lang="ja-JP" altLang="en-US" dirty="0"/>
          </a:p>
        </p:txBody>
      </p:sp>
      <p:pic>
        <p:nvPicPr>
          <p:cNvPr id="12" name="Picture 1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6784" y="3734419"/>
            <a:ext cx="2133600" cy="3000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623427" y="4191000"/>
            <a:ext cx="33783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dirty="0" smtClean="0"/>
              <a:t> </a:t>
            </a:r>
            <a:r>
              <a:rPr lang="en-US" altLang="ja-JP" sz="1600" dirty="0" err="1"/>
              <a:t>Astrophys</a:t>
            </a:r>
            <a:r>
              <a:rPr lang="en-US" altLang="ja-JP" sz="1600" dirty="0"/>
              <a:t>. J. </a:t>
            </a:r>
            <a:r>
              <a:rPr lang="en-US" altLang="ja-JP" sz="1600" dirty="0" err="1"/>
              <a:t>Lett</a:t>
            </a:r>
            <a:r>
              <a:rPr lang="en-US" altLang="ja-JP" sz="1600" dirty="0"/>
              <a:t>. 683, L45 (2008)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156798" y="5340892"/>
            <a:ext cx="4777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Most recent LIGO 2yrs data from 2005-2007:</a:t>
            </a:r>
            <a:endParaRPr lang="ja-JP" altLang="en-US" dirty="0"/>
          </a:p>
        </p:txBody>
      </p:sp>
      <p:pic>
        <p:nvPicPr>
          <p:cNvPr id="15" name="図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164400" y="5829653"/>
            <a:ext cx="2100262" cy="350044"/>
          </a:xfrm>
          <a:prstGeom prst="rect">
            <a:avLst/>
          </a:prstGeom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755200" y="5829653"/>
            <a:ext cx="29220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dirty="0" smtClean="0"/>
              <a:t> </a:t>
            </a:r>
            <a:r>
              <a:rPr lang="en-US" altLang="ja-JP" sz="1600" dirty="0" err="1"/>
              <a:t>Astrophys</a:t>
            </a:r>
            <a:r>
              <a:rPr lang="en-US" altLang="ja-JP" sz="1600" dirty="0"/>
              <a:t>. J.</a:t>
            </a:r>
            <a:r>
              <a:rPr lang="en-US" altLang="ja-JP" sz="1600" dirty="0" smtClean="0"/>
              <a:t> 713, 671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2010)</a:t>
            </a:r>
            <a:endParaRPr lang="en-US" altLang="ja-JP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7200" y="4694561"/>
            <a:ext cx="6908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FF"/>
                </a:solidFill>
              </a:rPr>
              <a:t>It was shown directory for the first time that </a:t>
            </a:r>
          </a:p>
          <a:p>
            <a:r>
              <a:rPr lang="en-US" altLang="ja-JP" dirty="0" smtClean="0">
                <a:solidFill>
                  <a:srgbClr val="FF00FF"/>
                </a:solidFill>
              </a:rPr>
              <a:t>the </a:t>
            </a:r>
            <a:r>
              <a:rPr kumimoji="1" lang="en-US" altLang="ja-JP" dirty="0" smtClean="0">
                <a:solidFill>
                  <a:srgbClr val="FF00FF"/>
                </a:solidFill>
              </a:rPr>
              <a:t>gravitational radiation is </a:t>
            </a:r>
            <a:r>
              <a:rPr lang="en-US" altLang="ja-JP" dirty="0" smtClean="0">
                <a:solidFill>
                  <a:srgbClr val="FF00FF"/>
                </a:solidFill>
              </a:rPr>
              <a:t>not the major source of the </a:t>
            </a:r>
            <a:r>
              <a:rPr kumimoji="1" lang="en-US" altLang="ja-JP" dirty="0" smtClean="0">
                <a:solidFill>
                  <a:srgbClr val="FF00FF"/>
                </a:solidFill>
              </a:rPr>
              <a:t>spin down.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9359" y="1200758"/>
            <a:ext cx="65836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800" dirty="0" smtClean="0"/>
              <a:t>Compact binary </a:t>
            </a:r>
            <a:r>
              <a:rPr lang="en-US" altLang="ja-JP" sz="2800" dirty="0" smtClean="0"/>
              <a:t>Coalescence </a:t>
            </a:r>
            <a:r>
              <a:rPr kumimoji="1" lang="en-US" altLang="ja-JP" sz="2800" dirty="0" smtClean="0"/>
              <a:t>(CBC)</a:t>
            </a:r>
          </a:p>
          <a:p>
            <a:r>
              <a:rPr lang="en-US" altLang="ja-JP" sz="2800" dirty="0" smtClean="0"/>
              <a:t>     NS-NS Merger rate, event rate</a:t>
            </a:r>
          </a:p>
          <a:p>
            <a:r>
              <a:rPr lang="en-US" altLang="ja-JP" sz="2800" dirty="0" smtClean="0"/>
              <a:t>     Parameter estimation accuracy</a:t>
            </a:r>
          </a:p>
          <a:p>
            <a:endParaRPr lang="en-US" altLang="ja-JP" sz="2800" dirty="0" smtClean="0"/>
          </a:p>
          <a:p>
            <a:pPr>
              <a:buFont typeface="Arial"/>
              <a:buChar char="•"/>
            </a:pPr>
            <a:r>
              <a:rPr lang="en-US" altLang="ja-JP" sz="2800" dirty="0" smtClean="0"/>
              <a:t>Gravitational Collapse</a:t>
            </a:r>
          </a:p>
          <a:p>
            <a:r>
              <a:rPr kumimoji="1" lang="en-US" altLang="ja-JP" sz="2800" dirty="0" smtClean="0"/>
              <a:t>     </a:t>
            </a:r>
          </a:p>
          <a:p>
            <a:pPr>
              <a:buFont typeface="Arial"/>
              <a:buChar char="•"/>
            </a:pPr>
            <a:r>
              <a:rPr kumimoji="1" lang="en-US" altLang="ja-JP" sz="2800" dirty="0" smtClean="0"/>
              <a:t>Pulsar</a:t>
            </a:r>
          </a:p>
          <a:p>
            <a:pPr>
              <a:buFont typeface="Arial"/>
              <a:buChar char="•"/>
            </a:pPr>
            <a:endParaRPr kumimoji="1" lang="en-US" altLang="ja-JP" sz="2800" dirty="0" smtClean="0"/>
          </a:p>
          <a:p>
            <a:pPr>
              <a:buFont typeface="Arial"/>
              <a:buChar char="•"/>
            </a:pPr>
            <a:r>
              <a:rPr lang="en-US" altLang="ja-JP" sz="2800" dirty="0" smtClean="0"/>
              <a:t>Stochastic background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Magnetars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75895"/>
            <a:ext cx="9144000" cy="5745579"/>
          </a:xfrm>
        </p:spPr>
        <p:txBody>
          <a:bodyPr/>
          <a:lstStyle/>
          <a:p>
            <a:r>
              <a:rPr lang="en-US" altLang="ja-JP" dirty="0" smtClean="0"/>
              <a:t>Soft gamma repeaters, anomalous X-ray pulsars </a:t>
            </a:r>
          </a:p>
          <a:p>
            <a:pPr>
              <a:buNone/>
            </a:pPr>
            <a:r>
              <a:rPr lang="en-US" altLang="ja-JP" dirty="0" smtClean="0"/>
              <a:t>   compact X-ray sources, occasional short burst (〜0.1sec) </a:t>
            </a:r>
          </a:p>
          <a:p>
            <a:r>
              <a:rPr lang="en-US" altLang="ja-JP" dirty="0" smtClean="0"/>
              <a:t>Neutron stars with strong magnetic field(〜10</a:t>
            </a:r>
            <a:r>
              <a:rPr lang="en-US" altLang="ja-JP" baseline="30000" dirty="0" smtClean="0"/>
              <a:t>15</a:t>
            </a:r>
            <a:r>
              <a:rPr lang="en-US" altLang="ja-JP" dirty="0" smtClean="0"/>
              <a:t>G)</a:t>
            </a:r>
          </a:p>
          <a:p>
            <a:r>
              <a:rPr lang="en-US" altLang="ja-JP" dirty="0" smtClean="0"/>
              <a:t>20 such objects are known</a:t>
            </a:r>
          </a:p>
          <a:p>
            <a:r>
              <a:rPr lang="en-US" altLang="ja-JP" dirty="0" smtClean="0"/>
              <a:t>Possible GW source</a:t>
            </a:r>
          </a:p>
          <a:p>
            <a:pPr>
              <a:buNone/>
            </a:pPr>
            <a:r>
              <a:rPr lang="en-US" altLang="ja-JP" dirty="0" smtClean="0"/>
              <a:t>   </a:t>
            </a: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Non-radial pulsation modes may be exited.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3366FF"/>
                </a:solidFill>
              </a:rPr>
              <a:t>   </a:t>
            </a:r>
            <a:r>
              <a:rPr lang="en-US" altLang="ja-JP" dirty="0" smtClean="0">
                <a:solidFill>
                  <a:srgbClr val="FF00FF"/>
                </a:solidFill>
              </a:rPr>
              <a:t>Time and direction will be inferred from X- and </a:t>
            </a:r>
            <a:r>
              <a:rPr lang="en-US" altLang="en-US" dirty="0" err="1" smtClean="0">
                <a:solidFill>
                  <a:srgbClr val="FF00FF"/>
                </a:solidFill>
              </a:rPr>
              <a:t>γ</a:t>
            </a:r>
            <a:r>
              <a:rPr lang="en-US" altLang="en-US" dirty="0" smtClean="0">
                <a:solidFill>
                  <a:srgbClr val="FF00FF"/>
                </a:solidFill>
              </a:rPr>
              <a:t>-ray.</a:t>
            </a:r>
          </a:p>
          <a:p>
            <a:pPr>
              <a:buNone/>
            </a:pPr>
            <a:r>
              <a:rPr lang="en-US" altLang="en-US" dirty="0" smtClean="0">
                <a:solidFill>
                  <a:srgbClr val="3366FF"/>
                </a:solidFill>
              </a:rPr>
              <a:t>  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They exist in our Galaxy. Much closer than CBC or </a:t>
            </a:r>
            <a:r>
              <a:rPr lang="en-US" altLang="en-US" dirty="0" err="1" smtClean="0">
                <a:solidFill>
                  <a:schemeClr val="bg2">
                    <a:lumMod val="50000"/>
                  </a:schemeClr>
                </a:solidFill>
              </a:rPr>
              <a:t>SNs</a:t>
            </a:r>
            <a:endParaRPr lang="en-US" alt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LIGO analysis of </a:t>
            </a:r>
            <a:r>
              <a:rPr lang="en-US" altLang="ja-JP" dirty="0" err="1" smtClean="0"/>
              <a:t>magnetars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689686"/>
            <a:ext cx="184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arXiv:1011.4079</a:t>
            </a:r>
            <a:endParaRPr kumimoji="1" lang="ja-JP" altLang="en-US" dirty="0"/>
          </a:p>
        </p:txBody>
      </p:sp>
      <p:sp>
        <p:nvSpPr>
          <p:cNvPr id="6" name="スライド番号プレースホル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65A87-75A2-1146-A55E-2349F7B4D05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図 6" descr="activity_blu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7256" y="1057108"/>
            <a:ext cx="7505700" cy="54864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573262" y="2986079"/>
            <a:ext cx="59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(54)</a:t>
            </a:r>
            <a:endParaRPr kumimoji="1" lang="ja-JP" altLang="en-US" dirty="0"/>
          </a:p>
        </p:txBody>
      </p:sp>
      <p:cxnSp>
        <p:nvCxnSpPr>
          <p:cNvPr id="11" name="直線コネクタ 10"/>
          <p:cNvCxnSpPr/>
          <p:nvPr/>
        </p:nvCxnSpPr>
        <p:spPr>
          <a:xfrm rot="5400000">
            <a:off x="1761696" y="3841230"/>
            <a:ext cx="5569833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右矢印 11"/>
          <p:cNvSpPr/>
          <p:nvPr/>
        </p:nvSpPr>
        <p:spPr>
          <a:xfrm>
            <a:off x="4601681" y="6356350"/>
            <a:ext cx="518428" cy="351656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テキスト ボックス 12"/>
          <p:cNvSpPr txBox="1"/>
          <p:nvPr/>
        </p:nvSpPr>
        <p:spPr>
          <a:xfrm>
            <a:off x="5120109" y="6358842"/>
            <a:ext cx="110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analysed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44947" y="733942"/>
            <a:ext cx="1968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IPN event    1217</a:t>
            </a:r>
          </a:p>
          <a:p>
            <a:r>
              <a:rPr lang="en-US" altLang="ja-JP" dirty="0" smtClean="0"/>
              <a:t>Fermi            8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6316631" y="3184185"/>
            <a:ext cx="125663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685002" y="5987018"/>
            <a:ext cx="124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Total 1279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75952" y="4608290"/>
            <a:ext cx="93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１</a:t>
            </a:r>
            <a:r>
              <a:rPr kumimoji="1" lang="en-US" altLang="ja-JP" dirty="0" err="1" smtClean="0"/>
              <a:t>kpc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354850" y="5358672"/>
            <a:ext cx="93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〜</a:t>
            </a:r>
            <a:r>
              <a:rPr lang="ja-JP" altLang="en-US" dirty="0" smtClean="0"/>
              <a:t>２</a:t>
            </a:r>
            <a:r>
              <a:rPr kumimoji="1" lang="en-US" altLang="ja-JP" dirty="0" err="1" smtClean="0"/>
              <a:t>kpc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305369" y="3918857"/>
            <a:ext cx="90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〜</a:t>
            </a:r>
            <a:r>
              <a:rPr lang="en-US" altLang="ja-JP" dirty="0" smtClean="0"/>
              <a:t>4</a:t>
            </a:r>
            <a:r>
              <a:rPr kumimoji="1" lang="en-US" altLang="ja-JP" dirty="0" smtClean="0"/>
              <a:t>kpc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257090" y="2364192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〜</a:t>
            </a:r>
            <a:r>
              <a:rPr lang="en-US" altLang="ja-JP" dirty="0" smtClean="0"/>
              <a:t>10</a:t>
            </a:r>
            <a:r>
              <a:rPr kumimoji="1" lang="en-US" altLang="ja-JP" dirty="0" smtClean="0"/>
              <a:t>kpc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305369" y="1698954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〜</a:t>
            </a:r>
            <a:r>
              <a:rPr lang="en-US" altLang="ja-JP" dirty="0" smtClean="0"/>
              <a:t>10</a:t>
            </a:r>
            <a:r>
              <a:rPr kumimoji="1" lang="en-US" altLang="ja-JP" dirty="0" smtClean="0"/>
              <a:t>kpc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407175" y="336708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〜</a:t>
            </a:r>
            <a:r>
              <a:rPr lang="en-US" altLang="ja-JP" dirty="0" smtClean="0"/>
              <a:t>11</a:t>
            </a:r>
            <a:r>
              <a:rPr kumimoji="1" lang="en-US" altLang="ja-JP" dirty="0" smtClean="0"/>
              <a:t>kpc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425402" y="1685646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３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309952" y="2355280"/>
            <a:ext cx="65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２０７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513210" y="3193963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56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471746" y="3918857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844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425402" y="4608290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166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524755" y="535867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LIGO analysis of </a:t>
            </a:r>
            <a:r>
              <a:rPr lang="en-US" altLang="ja-JP" dirty="0" err="1" smtClean="0"/>
              <a:t>magnetars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pic>
        <p:nvPicPr>
          <p:cNvPr id="5" name="コンテンツ プレースホルダ 6" descr="a5extract2oct.jpg"/>
          <p:cNvPicPr>
            <a:picLocks noChangeAspect="1"/>
          </p:cNvPicPr>
          <p:nvPr/>
        </p:nvPicPr>
        <p:blipFill>
          <a:blip r:embed="rId2"/>
          <a:srcRect l="12946" t="-2995" r="7513" b="-3592"/>
          <a:stretch>
            <a:fillRect/>
          </a:stretch>
        </p:blipFill>
        <p:spPr>
          <a:xfrm>
            <a:off x="120950" y="1203498"/>
            <a:ext cx="8824821" cy="4532568"/>
          </a:xfrm>
          <a:prstGeom prst="rect">
            <a:avLst/>
          </a:prstGeom>
        </p:spPr>
      </p:pic>
      <p:sp>
        <p:nvSpPr>
          <p:cNvPr id="6" name="右大かっこ 5"/>
          <p:cNvSpPr/>
          <p:nvPr/>
        </p:nvSpPr>
        <p:spPr>
          <a:xfrm>
            <a:off x="8412878" y="1593870"/>
            <a:ext cx="253308" cy="1182951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745716" y="1428350"/>
            <a:ext cx="400110" cy="14793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400" dirty="0" smtClean="0"/>
              <a:t>White noise burst</a:t>
            </a:r>
            <a:endParaRPr kumimoji="1" lang="ja-JP" altLang="en-US" sz="1400" dirty="0"/>
          </a:p>
        </p:txBody>
      </p:sp>
      <p:sp>
        <p:nvSpPr>
          <p:cNvPr id="8" name="右大かっこ 7"/>
          <p:cNvSpPr/>
          <p:nvPr/>
        </p:nvSpPr>
        <p:spPr>
          <a:xfrm>
            <a:off x="8433492" y="2929221"/>
            <a:ext cx="232694" cy="2138788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743890" y="3429353"/>
            <a:ext cx="400110" cy="8907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400" dirty="0" err="1" smtClean="0"/>
              <a:t>Ringdown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10732" y="5551400"/>
            <a:ext cx="354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Each color represent a </a:t>
            </a:r>
            <a:r>
              <a:rPr kumimoji="1" lang="en-US" altLang="ja-JP" dirty="0" err="1" smtClean="0"/>
              <a:t>magnetar</a:t>
            </a:r>
            <a:endParaRPr kumimoji="1"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689686"/>
            <a:ext cx="184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arXiv:1011.4079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50181" y="1059018"/>
            <a:ext cx="430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Upper limit to the energy radiated in GW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Gravitation theory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6453" y="1085000"/>
            <a:ext cx="7098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Scalar tensor theory of gravity (including </a:t>
            </a:r>
            <a:r>
              <a:rPr lang="en-US" altLang="ja-JP" sz="2000" dirty="0" err="1" smtClean="0"/>
              <a:t>Brans-Dicke</a:t>
            </a:r>
            <a:r>
              <a:rPr lang="en-US" altLang="ja-JP" sz="2000" dirty="0" smtClean="0"/>
              <a:t> theory</a:t>
            </a:r>
            <a:r>
              <a:rPr kumimoji="1" lang="en-US" altLang="ja-JP" sz="2000" dirty="0" smtClean="0"/>
              <a:t>) 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453" y="1598435"/>
            <a:ext cx="275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Scalar gravitational wave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970" y="1783101"/>
            <a:ext cx="3786863" cy="398242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26453" y="2170746"/>
            <a:ext cx="809586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dirty="0" smtClean="0"/>
              <a:t>Binary NS-BH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emit scalar gravitational waves.</a:t>
            </a:r>
          </a:p>
          <a:p>
            <a:r>
              <a:rPr lang="en-US" altLang="ja-JP" dirty="0" smtClean="0"/>
              <a:t>(In NS-NS case, scalar wave emission is </a:t>
            </a:r>
          </a:p>
          <a:p>
            <a:r>
              <a:rPr lang="en-US" altLang="ja-JP" dirty="0" smtClean="0"/>
              <a:t>suppressed due to symmetry)</a:t>
            </a:r>
          </a:p>
          <a:p>
            <a:r>
              <a:rPr kumimoji="1" lang="en-US" altLang="ja-JP" dirty="0" smtClean="0"/>
              <a:t>However, in </a:t>
            </a:r>
            <a:r>
              <a:rPr kumimoji="1" lang="en-US" altLang="ja-JP" dirty="0" err="1" smtClean="0"/>
              <a:t>Brans-Dicke</a:t>
            </a:r>
            <a:r>
              <a:rPr kumimoji="1" lang="en-US" altLang="ja-JP" dirty="0" smtClean="0"/>
              <a:t> type theory, </a:t>
            </a:r>
          </a:p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Brans-Dicke</a:t>
            </a:r>
            <a:r>
              <a:rPr lang="en-US" altLang="ja-JP" dirty="0" smtClean="0"/>
              <a:t> parameter, ω</a:t>
            </a:r>
            <a:r>
              <a:rPr lang="en-US" altLang="ja-JP" baseline="-25000" dirty="0" smtClean="0"/>
              <a:t>BD</a:t>
            </a:r>
            <a:r>
              <a:rPr lang="en-US" altLang="ja-JP" dirty="0" smtClean="0"/>
              <a:t> , are already </a:t>
            </a:r>
          </a:p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onstrained experimentally </a:t>
            </a:r>
          </a:p>
          <a:p>
            <a:r>
              <a:rPr kumimoji="1" lang="en-US" altLang="ja-JP" dirty="0" smtClean="0"/>
              <a:t>(</a:t>
            </a:r>
            <a:r>
              <a:rPr lang="en-US" altLang="ja-JP" dirty="0" smtClean="0"/>
              <a:t>ω</a:t>
            </a:r>
            <a:r>
              <a:rPr lang="en-US" altLang="ja-JP" baseline="-25000" dirty="0" smtClean="0"/>
              <a:t>BD</a:t>
            </a:r>
            <a:r>
              <a:rPr lang="en-US" altLang="ja-JP" dirty="0" smtClean="0"/>
              <a:t> &gt;40000, Cassini satellite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It is difficult to defeat this bound by using</a:t>
            </a:r>
          </a:p>
          <a:p>
            <a:r>
              <a:rPr kumimoji="1" lang="en-US" altLang="ja-JP" dirty="0" err="1" smtClean="0"/>
              <a:t>inspiral</a:t>
            </a:r>
            <a:r>
              <a:rPr kumimoji="1" lang="en-US" altLang="ja-JP" dirty="0" smtClean="0"/>
              <a:t> signal.</a:t>
            </a:r>
          </a:p>
          <a:p>
            <a:endParaRPr lang="en-US" altLang="ja-JP" dirty="0" smtClean="0"/>
          </a:p>
          <a:p>
            <a:pPr>
              <a:buFont typeface="Arial"/>
              <a:buChar char="•"/>
            </a:pPr>
            <a:r>
              <a:rPr lang="en-US" altLang="ja-JP" dirty="0" smtClean="0"/>
              <a:t>Spherical core collapse of stars produce </a:t>
            </a:r>
          </a:p>
          <a:p>
            <a:r>
              <a:rPr kumimoji="1" lang="en-US" altLang="ja-JP" dirty="0" smtClean="0"/>
              <a:t>scalar GW even if it is spherical symmetric.</a:t>
            </a:r>
          </a:p>
          <a:p>
            <a:r>
              <a:rPr lang="en-US" altLang="ja-JP" dirty="0" smtClean="0"/>
              <a:t>If ω</a:t>
            </a:r>
            <a:r>
              <a:rPr lang="en-US" altLang="ja-JP" baseline="-25000" dirty="0" smtClean="0"/>
              <a:t>BD</a:t>
            </a:r>
            <a:r>
              <a:rPr lang="en-US" altLang="ja-JP" dirty="0" smtClean="0"/>
              <a:t> =160,000 , we can detect scalar GW due to</a:t>
            </a:r>
          </a:p>
          <a:p>
            <a:r>
              <a:rPr kumimoji="1" lang="en-US" altLang="ja-JP" dirty="0" smtClean="0"/>
              <a:t>Spherical core collapse occurred at 10kpc.   (</a:t>
            </a:r>
            <a:r>
              <a:rPr kumimoji="1" lang="en-US" altLang="ja-JP" dirty="0" err="1" smtClean="0"/>
              <a:t>Hayama</a:t>
            </a:r>
            <a:r>
              <a:rPr lang="en-US" altLang="ja-JP" dirty="0" smtClean="0"/>
              <a:t>, talk at GWPAW(2011))</a:t>
            </a:r>
            <a:endParaRPr kumimoji="1" lang="en-US" altLang="ja-JP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Stochastic background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964" y="1182793"/>
            <a:ext cx="5869735" cy="44902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56381" y="6072637"/>
            <a:ext cx="383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LSC&amp;Virgo</a:t>
            </a:r>
            <a:r>
              <a:rPr kumimoji="1" lang="en-US" altLang="ja-JP" dirty="0" smtClean="0"/>
              <a:t>, Nature 460, 990 (2009)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843634"/>
            <a:ext cx="915436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LCGT and advanced LIGO, advanced Virgo will </a:t>
            </a:r>
            <a:r>
              <a:rPr lang="en-US" altLang="ja-JP" sz="2400" dirty="0" smtClean="0"/>
              <a:t>observe</a:t>
            </a:r>
            <a:r>
              <a:rPr kumimoji="1" lang="en-US" altLang="ja-JP" sz="2400" dirty="0" smtClean="0"/>
              <a:t> GW from</a:t>
            </a:r>
          </a:p>
          <a:p>
            <a:endParaRPr lang="en-US" altLang="ja-JP" sz="2400" dirty="0" smtClean="0"/>
          </a:p>
          <a:p>
            <a:pPr>
              <a:buFont typeface="Arial"/>
              <a:buChar char="•"/>
            </a:pPr>
            <a:r>
              <a:rPr kumimoji="1" lang="en-US" altLang="ja-JP" sz="2400" dirty="0" smtClean="0"/>
              <a:t> CBC (NS-NS, possibly NS-BH, BH-BH) =&gt; GRB </a:t>
            </a:r>
            <a:r>
              <a:rPr lang="en-US" altLang="ja-JP" sz="2400" dirty="0" smtClean="0"/>
              <a:t>progenitor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Stellar core collapse within several 100 </a:t>
            </a:r>
            <a:r>
              <a:rPr lang="en-US" altLang="ja-JP" sz="2400" dirty="0" err="1" smtClean="0"/>
              <a:t>kpc</a:t>
            </a:r>
            <a:r>
              <a:rPr lang="en-US" altLang="ja-JP" sz="2400" dirty="0" smtClean="0"/>
              <a:t>. 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might observe GW from (at least give strong constraint to)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continuous waves from rotating NS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burst waves  from </a:t>
            </a:r>
            <a:r>
              <a:rPr lang="en-US" altLang="ja-JP" sz="2400" dirty="0" err="1" smtClean="0"/>
              <a:t>magnetars</a:t>
            </a:r>
            <a:r>
              <a:rPr lang="en-US" altLang="ja-JP" sz="2400" dirty="0" smtClean="0"/>
              <a:t> (SGR, AXP)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may not observe stochastic background (from inflation)</a:t>
            </a:r>
          </a:p>
          <a:p>
            <a:r>
              <a:rPr lang="en-US" altLang="ja-JP" sz="2400" dirty="0" smtClean="0"/>
              <a:t>but some constraint are given.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may not be determine the distance to the source accurately.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60" y="5802352"/>
            <a:ext cx="8562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Multimessenger</a:t>
            </a:r>
            <a:r>
              <a:rPr kumimoji="1" lang="en-US" altLang="ja-JP" dirty="0" smtClean="0"/>
              <a:t> gravitational wave astronomy is essential part </a:t>
            </a:r>
            <a:r>
              <a:rPr lang="en-US" altLang="ja-JP" dirty="0" smtClean="0"/>
              <a:t>to perform science.</a:t>
            </a:r>
          </a:p>
          <a:p>
            <a:r>
              <a:rPr lang="en-US" altLang="ja-JP" dirty="0" smtClean="0"/>
              <a:t>(EM wave, neutrino, </a:t>
            </a:r>
            <a:r>
              <a:rPr lang="en-US" altLang="ja-JP" smtClean="0"/>
              <a:t>cosmic ray, …) </a:t>
            </a:r>
            <a:r>
              <a:rPr kumimoji="1" lang="en-US" altLang="ja-JP" smtClean="0"/>
              <a:t> 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spectrum_LCGT_aLIG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2934" t="29686" r="14212" b="27598"/>
              <a:stretch>
                <a:fillRect/>
              </a:stretch>
            </p:blipFill>
          </mc:Choice>
          <mc:Fallback>
            <p:blipFill>
              <a:blip r:embed="rId3"/>
              <a:srcRect l="12934" t="29686" r="14212" b="27598"/>
              <a:stretch>
                <a:fillRect/>
              </a:stretch>
            </p:blipFill>
          </mc:Fallback>
        </mc:AlternateContent>
        <p:spPr>
          <a:xfrm>
            <a:off x="233324" y="1186707"/>
            <a:ext cx="7697473" cy="5840626"/>
          </a:xfrm>
          <a:prstGeom prst="rect">
            <a:avLst/>
          </a:prstGeom>
        </p:spPr>
      </p:pic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8FF3C-515E-D54F-A09F-A22CA5921C9E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dirty="0" smtClean="0"/>
              <a:t>Detectors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3325" y="817375"/>
            <a:ext cx="753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Noise power </a:t>
            </a:r>
            <a:r>
              <a:rPr lang="en-US" altLang="ja-JP" dirty="0" smtClean="0">
                <a:solidFill>
                  <a:srgbClr val="FF0000"/>
                </a:solidFill>
              </a:rPr>
              <a:t>spectrum</a:t>
            </a:r>
            <a:r>
              <a:rPr lang="ja-JP" altLang="en-US" dirty="0" smtClean="0">
                <a:solidFill>
                  <a:srgbClr val="FF0000"/>
                </a:solidFill>
              </a:rPr>
              <a:t>・・・</a:t>
            </a:r>
            <a:r>
              <a:rPr lang="en-US" altLang="ja-JP" dirty="0" smtClean="0">
                <a:solidFill>
                  <a:srgbClr val="FF0000"/>
                </a:solidFill>
              </a:rPr>
              <a:t> assume all detectors have the same spectrum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45482" y="1138688"/>
            <a:ext cx="437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LCGT (red)  </a:t>
            </a:r>
            <a:r>
              <a:rPr kumimoji="1" lang="en-US" altLang="ja-JP" dirty="0" smtClean="0"/>
              <a:t>and  Advanced LIGO (black)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30095" y="5008119"/>
            <a:ext cx="1813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Today’s results</a:t>
            </a:r>
          </a:p>
          <a:p>
            <a:r>
              <a:rPr lang="en-US" altLang="ja-JP" dirty="0" smtClean="0"/>
              <a:t>are obtained by</a:t>
            </a:r>
          </a:p>
          <a:p>
            <a:r>
              <a:rPr kumimoji="1" lang="en-US" altLang="ja-JP" dirty="0" smtClean="0"/>
              <a:t>Using </a:t>
            </a:r>
            <a:r>
              <a:rPr kumimoji="1" lang="en-US" altLang="ja-JP" dirty="0" err="1" smtClean="0"/>
              <a:t>aLIGO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669218" y="2066738"/>
            <a:ext cx="1485783" cy="46480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合体前でのカットオフと</a:t>
            </a:r>
            <a:r>
              <a:rPr lang="en-US" altLang="ja-JP" dirty="0" smtClean="0"/>
              <a:t>S/N</a:t>
            </a:r>
            <a:r>
              <a:rPr lang="ja-JP" altLang="en-US" dirty="0" smtClean="0"/>
              <a:t>減少率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  <p:pic>
        <p:nvPicPr>
          <p:cNvPr id="5" name="図 4" descr="frequency-tim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1164" t="29061" r="16457" b="26989"/>
              <a:stretch>
                <a:fillRect/>
              </a:stretch>
            </p:blipFill>
          </mc:Choice>
          <mc:Fallback>
            <p:blipFill>
              <a:blip r:embed="rId3"/>
              <a:srcRect l="11164" t="29061" r="16457" b="26989"/>
              <a:stretch>
                <a:fillRect/>
              </a:stretch>
            </p:blipFill>
          </mc:Fallback>
        </mc:AlternateContent>
        <p:spPr>
          <a:xfrm>
            <a:off x="101600" y="1185333"/>
            <a:ext cx="3835400" cy="301413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79395" y="856733"/>
            <a:ext cx="377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軌道周波数と合体までの時間の関係</a:t>
            </a:r>
            <a:endParaRPr kumimoji="1" lang="ja-JP" altLang="en-US" dirty="0"/>
          </a:p>
        </p:txBody>
      </p:sp>
      <p:pic>
        <p:nvPicPr>
          <p:cNvPr id="7" name="図 6" descr="LIGOrholist2_NS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10365" t="26345" r="16617" b="27235"/>
              <a:stretch>
                <a:fillRect/>
              </a:stretch>
            </p:blipFill>
          </mc:Choice>
          <mc:Fallback>
            <p:blipFill>
              <a:blip r:embed="rId5"/>
              <a:srcRect l="10365" t="26345" r="16617" b="27235"/>
              <a:stretch>
                <a:fillRect/>
              </a:stretch>
            </p:blipFill>
          </mc:Fallback>
        </mc:AlternateContent>
        <p:spPr>
          <a:xfrm>
            <a:off x="4343356" y="1016001"/>
            <a:ext cx="3869267" cy="318346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758223" y="831335"/>
            <a:ext cx="3204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Cutoff</a:t>
            </a:r>
            <a:r>
              <a:rPr lang="ja-JP" altLang="en-US" dirty="0" smtClean="0"/>
              <a:t>周波数と</a:t>
            </a:r>
            <a:r>
              <a:rPr lang="en-US" altLang="ja-JP" dirty="0" smtClean="0"/>
              <a:t>S/N</a:t>
            </a:r>
            <a:r>
              <a:rPr lang="ja-JP" altLang="en-US" dirty="0" smtClean="0"/>
              <a:t>の減少割合</a:t>
            </a:r>
            <a:endParaRPr kumimoji="1" lang="ja-JP" altLang="en-US" dirty="0"/>
          </a:p>
        </p:txBody>
      </p:sp>
      <p:pic>
        <p:nvPicPr>
          <p:cNvPr id="9" name="図 8" descr="LIGOrholist_NS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13082" t="28395" r="16297" b="28765"/>
              <a:stretch>
                <a:fillRect/>
              </a:stretch>
            </p:blipFill>
          </mc:Choice>
          <mc:Fallback>
            <p:blipFill>
              <a:blip r:embed="rId7"/>
              <a:srcRect l="13082" t="28395" r="16297" b="28765"/>
              <a:stretch>
                <a:fillRect/>
              </a:stretch>
            </p:blipFill>
          </mc:Fallback>
        </mc:AlternateContent>
        <p:spPr>
          <a:xfrm>
            <a:off x="3587750" y="4139431"/>
            <a:ext cx="3462846" cy="271856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743679" y="4732867"/>
            <a:ext cx="2348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合体前打ち切り時間と</a:t>
            </a:r>
            <a:endParaRPr kumimoji="1" lang="en-US" altLang="ja-JP" dirty="0" smtClean="0"/>
          </a:p>
          <a:p>
            <a:r>
              <a:rPr lang="en-US" altLang="ja-JP" dirty="0" smtClean="0"/>
              <a:t>S/N</a:t>
            </a:r>
            <a:r>
              <a:rPr lang="ja-JP" altLang="en-US" dirty="0" smtClean="0"/>
              <a:t>の減少率</a:t>
            </a:r>
            <a:endParaRPr kumimoji="1" lang="ja-JP" altLang="en-US" dirty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0" y="4391266"/>
          <a:ext cx="33873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827"/>
                <a:gridCol w="846827"/>
                <a:gridCol w="846827"/>
                <a:gridCol w="846827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合体前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(1.4,1.4)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(10,1.4)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(10,10)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60</a:t>
                      </a:r>
                      <a:r>
                        <a:rPr kumimoji="1" lang="ja-JP" altLang="en-US" sz="1400" dirty="0" smtClean="0"/>
                        <a:t>秒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14.3Hz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8.2Hz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4.2Hz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10</a:t>
                      </a:r>
                      <a:r>
                        <a:rPr kumimoji="1" lang="ja-JP" altLang="en-US" sz="1400" dirty="0" smtClean="0"/>
                        <a:t>秒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28Hz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16Hz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8.2Hz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279395" y="4064029"/>
            <a:ext cx="308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合体までの時間と軌道周波数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合体前でのカットオフと</a:t>
            </a:r>
            <a:r>
              <a:rPr lang="en-US" altLang="ja-JP" dirty="0" smtClean="0"/>
              <a:t>S/N</a:t>
            </a:r>
            <a:r>
              <a:rPr lang="ja-JP" altLang="en-US" dirty="0" smtClean="0"/>
              <a:t>減少率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38664" y="1784066"/>
          <a:ext cx="834813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356"/>
                <a:gridCol w="1391356"/>
                <a:gridCol w="1391356"/>
                <a:gridCol w="1391356"/>
                <a:gridCol w="1391356"/>
                <a:gridCol w="1391356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合体前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60</a:t>
                      </a:r>
                      <a:r>
                        <a:rPr kumimoji="1" lang="ja-JP" altLang="en-US" sz="2400" dirty="0" smtClean="0"/>
                        <a:t>秒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30</a:t>
                      </a:r>
                      <a:r>
                        <a:rPr kumimoji="1" lang="ja-JP" altLang="en-US" sz="2400" dirty="0" smtClean="0"/>
                        <a:t>秒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10</a:t>
                      </a:r>
                      <a:r>
                        <a:rPr kumimoji="1" lang="ja-JP" altLang="en-US" sz="2400" dirty="0" smtClean="0"/>
                        <a:t>秒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5</a:t>
                      </a:r>
                      <a:r>
                        <a:rPr kumimoji="1" lang="ja-JP" altLang="en-US" sz="2400" dirty="0" smtClean="0"/>
                        <a:t>秒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r>
                        <a:rPr kumimoji="1" lang="ja-JP" altLang="en-US" sz="2400" dirty="0" smtClean="0"/>
                        <a:t>秒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軌道周波数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14.4Hz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18.6Hz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28.1Hz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36.5Hz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66.7Hz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ρ/ρ</a:t>
                      </a:r>
                      <a:r>
                        <a:rPr kumimoji="1" lang="en-US" altLang="ja-JP" sz="2400" baseline="-25000" dirty="0" smtClean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0.15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0.21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0.37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0.50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0.76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292527" y="1110734"/>
            <a:ext cx="6614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合体までの時間と軌道周波数，</a:t>
            </a:r>
            <a:r>
              <a:rPr kumimoji="1" lang="en-US" altLang="ja-JP" sz="2400" dirty="0" smtClean="0"/>
              <a:t>S/N</a:t>
            </a:r>
            <a:r>
              <a:rPr kumimoji="1" lang="ja-JP" altLang="en-US" sz="2400" dirty="0" smtClean="0"/>
              <a:t>減少率の関係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64200" y="741402"/>
            <a:ext cx="339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(1.4,1.4)Msolar</a:t>
            </a:r>
            <a:r>
              <a:rPr kumimoji="1" lang="ja-JP" altLang="en-US" sz="2000" dirty="0" smtClean="0"/>
              <a:t>の場合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96991" y="3155666"/>
            <a:ext cx="3832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ρ</a:t>
            </a:r>
            <a:r>
              <a:rPr kumimoji="1" lang="en-US" altLang="ja-JP" sz="2000" baseline="-25000" dirty="0" smtClean="0"/>
              <a:t>0</a:t>
            </a:r>
            <a:r>
              <a:rPr kumimoji="1" lang="en-US" altLang="ja-JP" sz="2000" dirty="0" smtClean="0"/>
              <a:t>: ISCO</a:t>
            </a:r>
            <a:r>
              <a:rPr kumimoji="1" lang="ja-JP" altLang="en-US" sz="2000" dirty="0" smtClean="0"/>
              <a:t>まで積分する場合の</a:t>
            </a:r>
            <a:r>
              <a:rPr kumimoji="1" lang="en-US" altLang="ja-JP" sz="2000" dirty="0" smtClean="0"/>
              <a:t>S/N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5000" y="4080933"/>
            <a:ext cx="303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ISCO</a:t>
            </a:r>
            <a:r>
              <a:rPr kumimoji="1" lang="ja-JP" altLang="en-US" dirty="0" smtClean="0"/>
              <a:t>での周波数</a:t>
            </a:r>
            <a:r>
              <a:rPr kumimoji="1" lang="en-US" altLang="ja-JP" dirty="0" smtClean="0"/>
              <a:t>: 〜1570Hz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Detection of GW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0631" y="882419"/>
            <a:ext cx="8677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Many aspect of general relativity have not been</a:t>
            </a:r>
          </a:p>
          <a:p>
            <a:r>
              <a:rPr kumimoji="1" lang="en-US" altLang="ja-JP" sz="2800" dirty="0" smtClean="0"/>
              <a:t>tested experimentally.</a:t>
            </a:r>
          </a:p>
          <a:p>
            <a:r>
              <a:rPr lang="en-US" altLang="ja-JP" sz="2800" dirty="0" smtClean="0"/>
              <a:t>Gravity Probe B project (USA):  </a:t>
            </a:r>
          </a:p>
          <a:p>
            <a:r>
              <a:rPr lang="en-US" altLang="ja-JP" sz="2800" dirty="0" smtClean="0"/>
              <a:t>                              test of frame dragging effect</a:t>
            </a:r>
          </a:p>
          <a:p>
            <a:r>
              <a:rPr kumimoji="1" lang="en-US" altLang="ja-JP" sz="2800" dirty="0" smtClean="0"/>
              <a:t>                              around a rotating body</a:t>
            </a:r>
          </a:p>
          <a:p>
            <a:endParaRPr lang="en-US" altLang="ja-JP" sz="2800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179465" y="5767368"/>
            <a:ext cx="8738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Gravitational wave: tensor mode propagating with</a:t>
            </a:r>
          </a:p>
          <a:p>
            <a:r>
              <a:rPr lang="en-US" altLang="ja-JP" sz="2800" dirty="0" smtClean="0"/>
              <a:t>                                speed of light</a:t>
            </a:r>
          </a:p>
        </p:txBody>
      </p:sp>
      <p:pic>
        <p:nvPicPr>
          <p:cNvPr id="8" name="図 7" descr="スクリーンショット（2011-02-03 19.52.05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192" y="3247751"/>
            <a:ext cx="3967173" cy="243678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テンプレート数、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パワー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29260" y="1533406"/>
          <a:ext cx="8673628" cy="215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407"/>
                <a:gridCol w="2168407"/>
                <a:gridCol w="2168407"/>
                <a:gridCol w="2168407"/>
              </a:tblGrid>
              <a:tr h="718099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m</a:t>
                      </a:r>
                      <a:r>
                        <a:rPr kumimoji="1" lang="en-US" altLang="ja-JP" sz="2400" baseline="-25000" dirty="0" smtClean="0"/>
                        <a:t>1</a:t>
                      </a:r>
                      <a:r>
                        <a:rPr kumimoji="1" lang="en-US" altLang="ja-JP" sz="2400" dirty="0" smtClean="0"/>
                        <a:t>, m</a:t>
                      </a:r>
                      <a:r>
                        <a:rPr kumimoji="1" lang="en-US" altLang="ja-JP" sz="2400" baseline="-25000" dirty="0" smtClean="0"/>
                        <a:t>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1-40Msolar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1-2Msolar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1.3-</a:t>
                      </a:r>
                      <a:r>
                        <a:rPr kumimoji="1" lang="en-US" altLang="ja-JP" sz="2400" baseline="0" dirty="0" smtClean="0"/>
                        <a:t>1.5Msolar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718099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テンプレート数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1.1 </a:t>
                      </a:r>
                      <a:r>
                        <a:rPr kumimoji="1" lang="en-US" altLang="ja-JP" sz="2400" dirty="0" err="1" smtClean="0"/>
                        <a:t>x</a:t>
                      </a:r>
                      <a:r>
                        <a:rPr kumimoji="1" lang="en-US" altLang="ja-JP" sz="2400" dirty="0" smtClean="0"/>
                        <a:t> 10</a:t>
                      </a:r>
                      <a:r>
                        <a:rPr kumimoji="1" lang="en-US" altLang="ja-JP" sz="2400" baseline="30000" dirty="0" smtClean="0"/>
                        <a:t>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4800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36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718099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CPU</a:t>
                      </a:r>
                      <a:r>
                        <a:rPr kumimoji="1" lang="en-US" altLang="ja-JP" sz="2400" baseline="0" dirty="0" smtClean="0"/>
                        <a:t> power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28Gflops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1.2Gflops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8.8Mflops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162322" y="887778"/>
            <a:ext cx="278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aLIGO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ノイズスペクトラム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568221" y="4099356"/>
            <a:ext cx="3762963" cy="2414568"/>
          </a:xfrm>
          <a:prstGeom prst="rect">
            <a:avLst/>
          </a:prstGeom>
        </p:spPr>
      </p:pic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6413499" y="6178550"/>
          <a:ext cx="331611" cy="422050"/>
        </p:xfrm>
        <a:graphic>
          <a:graphicData uri="http://schemas.openxmlformats.org/presentationml/2006/ole">
            <p:oleObj spid="_x0000_s72706" name="数式" r:id="rId5" imgW="139700" imgH="177800" progId="Equation.3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2059753" y="3888218"/>
          <a:ext cx="331788" cy="422275"/>
        </p:xfrm>
        <a:graphic>
          <a:graphicData uri="http://schemas.openxmlformats.org/presentationml/2006/ole">
            <p:oleObj spid="_x0000_s72707" name="数式" r:id="rId6" imgW="139700" imgH="177800" progId="Equation.3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8FF3C-515E-D54F-A09F-A22CA5921C9E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5610" y="870404"/>
            <a:ext cx="8131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Maximum likelihood </a:t>
            </a:r>
            <a:r>
              <a:rPr kumimoji="1" lang="ja-JP" altLang="en-US" dirty="0" smtClean="0"/>
              <a:t>法による重力波信号検出を想定する．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それによるパラメータ推定誤差をフィッシャー行列により評価する．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複数の検出器のときは、検出器間のノイズに相関がなければ、</a:t>
            </a:r>
            <a:endParaRPr kumimoji="1" lang="en-US" altLang="ja-JP" dirty="0" smtClean="0"/>
          </a:p>
          <a:p>
            <a:r>
              <a:rPr lang="ja-JP" altLang="en-US" dirty="0" smtClean="0"/>
              <a:t>検出器ネットワークの</a:t>
            </a:r>
            <a:r>
              <a:rPr kumimoji="1" lang="en-US" altLang="ja-JP" dirty="0" smtClean="0"/>
              <a:t>Fisher</a:t>
            </a:r>
            <a:r>
              <a:rPr kumimoji="1" lang="ja-JP" altLang="en-US" dirty="0" smtClean="0"/>
              <a:t>行列は、各検出器の</a:t>
            </a:r>
            <a:r>
              <a:rPr kumimoji="1" lang="en-US" altLang="ja-JP" dirty="0" smtClean="0"/>
              <a:t>Fisher</a:t>
            </a:r>
            <a:r>
              <a:rPr kumimoji="1" lang="ja-JP" altLang="en-US" dirty="0" smtClean="0"/>
              <a:t>行列の和になる．</a:t>
            </a:r>
            <a:endParaRPr kumimoji="1" lang="ja-JP" altLang="en-US" dirty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01031" y="2431323"/>
            <a:ext cx="1994774" cy="1021022"/>
          </a:xfrm>
          <a:prstGeom prst="rect">
            <a:avLst/>
          </a:prstGeom>
        </p:spPr>
      </p:pic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298586" y="4663899"/>
          <a:ext cx="2819400" cy="690562"/>
        </p:xfrm>
        <a:graphic>
          <a:graphicData uri="http://schemas.openxmlformats.org/presentationml/2006/ole">
            <p:oleObj spid="_x0000_s44034" name="数式" r:id="rId5" imgW="1244600" imgH="304800" progId="Equation.3">
              <p:embed/>
            </p:oleObj>
          </a:graphicData>
        </a:graphic>
      </p:graphicFrame>
      <p:pic>
        <p:nvPicPr>
          <p:cNvPr id="6" name="図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117986" y="2431323"/>
            <a:ext cx="4119047" cy="782619"/>
          </a:xfrm>
          <a:prstGeom prst="rect">
            <a:avLst/>
          </a:prstGeom>
        </p:spPr>
      </p:pic>
      <p:sp>
        <p:nvSpPr>
          <p:cNvPr id="7" name="タイトル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z="3600" dirty="0" smtClean="0"/>
              <a:t>パラメータ推定誤差</a:t>
            </a:r>
            <a:endParaRPr lang="ja-JP" altLang="en-US" sz="3600" dirty="0"/>
          </a:p>
        </p:txBody>
      </p:sp>
      <p:pic>
        <p:nvPicPr>
          <p:cNvPr id="10" name="図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597014" y="3920446"/>
            <a:ext cx="2323042" cy="38405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77865" y="392044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誤差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17986" y="397933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の分布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パラメータ推定誤差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220663" y="1525991"/>
          <a:ext cx="8816972" cy="296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539"/>
                <a:gridCol w="883546"/>
                <a:gridCol w="801543"/>
                <a:gridCol w="801543"/>
                <a:gridCol w="801543"/>
                <a:gridCol w="801543"/>
                <a:gridCol w="801543"/>
                <a:gridCol w="801543"/>
                <a:gridCol w="801543"/>
                <a:gridCol w="801543"/>
                <a:gridCol w="801543"/>
              </a:tblGrid>
              <a:tr h="466446"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fcutoff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Time to </a:t>
                      </a:r>
                      <a:r>
                        <a:rPr kumimoji="1" lang="en-US" altLang="ja-JP" sz="1200" dirty="0" err="1" smtClean="0"/>
                        <a:t>coalesce[sec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ln(r</a:t>
                      </a:r>
                      <a:r>
                        <a:rPr kumimoji="1" lang="en-US" altLang="ja-JP" sz="1200" dirty="0" smtClean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ln(Mc</a:t>
                      </a:r>
                      <a:r>
                        <a:rPr kumimoji="1" lang="en-US" altLang="ja-JP" sz="1200" dirty="0" smtClean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ln(eta</a:t>
                      </a:r>
                      <a:r>
                        <a:rPr kumimoji="1" lang="en-US" altLang="ja-JP" sz="1200" dirty="0" smtClean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tc[msec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theta[min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phi[min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Omega[sr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bg1"/>
                          </a:solidFill>
                        </a:rPr>
                        <a:t>minor</a:t>
                      </a:r>
                      <a:r>
                        <a:rPr kumimoji="1" lang="en-US" altLang="ja-JP" sz="1200" baseline="0" dirty="0" smtClean="0">
                          <a:solidFill>
                            <a:schemeClr val="bg1"/>
                          </a:solidFill>
                        </a:rPr>
                        <a:t> axis [min]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bg1"/>
                          </a:solidFill>
                        </a:rPr>
                        <a:t>Major axis</a:t>
                      </a:r>
                      <a:r>
                        <a:rPr kumimoji="1" lang="en-US" altLang="ja-JP" sz="1200" baseline="0" dirty="0" smtClean="0">
                          <a:solidFill>
                            <a:schemeClr val="bg1"/>
                          </a:solidFill>
                        </a:rPr>
                        <a:t> [min]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8829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ISCO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---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0.48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2.9x10</a:t>
                      </a:r>
                      <a:r>
                        <a:rPr kumimoji="1" lang="en-US" altLang="ja-JP" sz="1400" baseline="30000" dirty="0" smtClean="0"/>
                        <a:t>-5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5.7x10</a:t>
                      </a:r>
                      <a:r>
                        <a:rPr kumimoji="1" lang="en-US" altLang="ja-JP" sz="1400" baseline="30000" dirty="0" smtClean="0"/>
                        <a:t>-3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0.32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94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5.6x10</a:t>
                      </a:r>
                      <a:r>
                        <a:rPr kumimoji="1" lang="en-US" altLang="ja-JP" sz="1400" baseline="30000" dirty="0" smtClean="0"/>
                        <a:t>-4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187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333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400Hz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rgbClr val="0000FF"/>
                          </a:solidFill>
                        </a:rPr>
                        <a:t>0.53</a:t>
                      </a:r>
                      <a:endParaRPr kumimoji="1" lang="ja-JP" alt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0.50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3.1x10</a:t>
                      </a:r>
                      <a:r>
                        <a:rPr kumimoji="1" lang="en-US" altLang="ja-JP" sz="1400" baseline="30000" dirty="0" smtClean="0"/>
                        <a:t>-5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6.9x10</a:t>
                      </a:r>
                      <a:r>
                        <a:rPr kumimoji="1" lang="en-US" altLang="ja-JP" sz="1400" baseline="30000" dirty="0" smtClean="0"/>
                        <a:t>-3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0.44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103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6.8x10</a:t>
                      </a:r>
                      <a:r>
                        <a:rPr kumimoji="1" lang="en-US" altLang="ja-JP" sz="1400" baseline="30000" dirty="0" smtClean="0"/>
                        <a:t>-4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207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333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200Hz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rgbClr val="0000FF"/>
                          </a:solidFill>
                        </a:rPr>
                        <a:t>0.34</a:t>
                      </a:r>
                      <a:endParaRPr kumimoji="1" lang="ja-JP" alt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0.63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3.5x10</a:t>
                      </a:r>
                      <a:r>
                        <a:rPr kumimoji="1" lang="en-US" altLang="ja-JP" sz="1400" baseline="30000" dirty="0" smtClean="0"/>
                        <a:t>-5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1.0x10</a:t>
                      </a:r>
                      <a:r>
                        <a:rPr kumimoji="1" lang="en-US" altLang="ja-JP" sz="1400" baseline="30000" dirty="0" smtClean="0"/>
                        <a:t>-2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0.99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171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1.9x10</a:t>
                      </a:r>
                      <a:r>
                        <a:rPr kumimoji="1" lang="en-US" altLang="ja-JP" sz="1400" baseline="30000" dirty="0" smtClean="0"/>
                        <a:t>-3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41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343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333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100Hz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rgbClr val="0000FF"/>
                          </a:solidFill>
                        </a:rPr>
                        <a:t>2.15</a:t>
                      </a:r>
                      <a:endParaRPr kumimoji="1" lang="ja-JP" alt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1.1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4.7x10</a:t>
                      </a:r>
                      <a:r>
                        <a:rPr kumimoji="1" lang="en-US" altLang="ja-JP" sz="1400" baseline="30000" dirty="0" smtClean="0"/>
                        <a:t>-5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2.2x10</a:t>
                      </a:r>
                      <a:r>
                        <a:rPr kumimoji="1" lang="en-US" altLang="ja-JP" sz="1400" baseline="30000" dirty="0" smtClean="0"/>
                        <a:t>-2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3.9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187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437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1.2x10</a:t>
                      </a:r>
                      <a:r>
                        <a:rPr kumimoji="1" lang="en-US" altLang="ja-JP" sz="1400" baseline="30000" dirty="0" smtClean="0"/>
                        <a:t>-2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102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877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333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  50Hz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rgbClr val="0000FF"/>
                          </a:solidFill>
                        </a:rPr>
                        <a:t>13.7</a:t>
                      </a:r>
                      <a:endParaRPr kumimoji="1" lang="ja-JP" alt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2.7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aseline="0" dirty="0" smtClean="0"/>
                        <a:t>7.6x10</a:t>
                      </a:r>
                      <a:r>
                        <a:rPr kumimoji="1" lang="en-US" altLang="ja-JP" sz="1400" baseline="30000" dirty="0" smtClean="0"/>
                        <a:t>-5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6.5x10</a:t>
                      </a:r>
                      <a:r>
                        <a:rPr kumimoji="1" lang="en-US" altLang="ja-JP" sz="1400" baseline="30000" dirty="0" smtClean="0"/>
                        <a:t>-2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24.5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805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1623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1.8x10</a:t>
                      </a:r>
                      <a:r>
                        <a:rPr kumimoji="1" lang="en-US" altLang="ja-JP" sz="1400" baseline="30000" dirty="0" smtClean="0"/>
                        <a:t>-1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6.9</a:t>
                      </a:r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</a:rPr>
                        <a:t>度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54</a:t>
                      </a:r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</a:rPr>
                        <a:t>度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333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  30Hz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rgbClr val="0000FF"/>
                          </a:solidFill>
                        </a:rPr>
                        <a:t>53</a:t>
                      </a:r>
                      <a:endParaRPr kumimoji="1" lang="ja-JP" alt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6.2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1.3x10</a:t>
                      </a:r>
                      <a:r>
                        <a:rPr kumimoji="1" lang="en-US" altLang="ja-JP" sz="1400" baseline="30000" dirty="0" smtClean="0"/>
                        <a:t>-4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2.0x10</a:t>
                      </a:r>
                      <a:r>
                        <a:rPr kumimoji="1" lang="en-US" altLang="ja-JP" sz="1400" baseline="30000" dirty="0" smtClean="0"/>
                        <a:t>-1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128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2841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4813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1.9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</a:rPr>
                        <a:t>度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161</a:t>
                      </a:r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</a:rPr>
                        <a:t>度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333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  20Hz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rgbClr val="0000FF"/>
                          </a:solidFill>
                        </a:rPr>
                        <a:t>157</a:t>
                      </a:r>
                      <a:endParaRPr kumimoji="1" lang="ja-JP" alt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12.3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2.4x10</a:t>
                      </a:r>
                      <a:r>
                        <a:rPr kumimoji="1" lang="en-US" altLang="ja-JP" sz="1400" baseline="30000" dirty="0" smtClean="0"/>
                        <a:t>-4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6.0x10</a:t>
                      </a:r>
                      <a:r>
                        <a:rPr kumimoji="1" lang="en-US" altLang="ja-JP" sz="1400" baseline="30000" dirty="0" smtClean="0"/>
                        <a:t>-1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575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124</a:t>
                      </a:r>
                      <a:r>
                        <a:rPr kumimoji="1" lang="ja-JP" altLang="en-US" sz="1400" dirty="0" smtClean="0"/>
                        <a:t>度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177</a:t>
                      </a:r>
                      <a:r>
                        <a:rPr kumimoji="1" lang="ja-JP" altLang="en-US" sz="1400" dirty="0" smtClean="0"/>
                        <a:t>度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12.3</a:t>
                      </a:r>
                      <a:endParaRPr kumimoji="1" lang="ja-JP" altLang="en-US" sz="1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72</a:t>
                      </a:r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</a:rPr>
                        <a:t>度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357</a:t>
                      </a:r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</a:rPr>
                        <a:t>度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テキスト ボックス 11"/>
          <p:cNvSpPr txBox="1">
            <a:spLocks noChangeArrowheads="1"/>
          </p:cNvSpPr>
          <p:nvPr/>
        </p:nvSpPr>
        <p:spPr bwMode="auto">
          <a:xfrm>
            <a:off x="220663" y="901257"/>
            <a:ext cx="7347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>
                <a:latin typeface="Calibri" charset="0"/>
              </a:rPr>
              <a:t>Parameter estimation </a:t>
            </a:r>
            <a:r>
              <a:rPr lang="en-US" altLang="ja-JP" sz="2400" dirty="0" smtClean="0">
                <a:latin typeface="Calibri" charset="0"/>
              </a:rPr>
              <a:t>errors (LVK 3 detectors’ case, RWF)</a:t>
            </a:r>
            <a:endParaRPr lang="ja-JP" altLang="en-US" sz="2400" dirty="0">
              <a:latin typeface="Calibri" charset="0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157163" y="4545013"/>
          <a:ext cx="941387" cy="400050"/>
        </p:xfrm>
        <a:graphic>
          <a:graphicData uri="http://schemas.openxmlformats.org/presentationml/2006/ole">
            <p:oleObj spid="_x0000_s70658" name="数式" r:id="rId3" imgW="482600" imgH="203200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err="1" smtClean="0"/>
              <a:t>Multimessenger</a:t>
            </a:r>
            <a:r>
              <a:rPr lang="en-US" altLang="ja-JP" sz="3200" dirty="0" smtClean="0"/>
              <a:t> gravitational-wave astronomy </a:t>
            </a:r>
            <a:endParaRPr lang="ja-JP" altLang="en-US" sz="32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3135" y="923322"/>
            <a:ext cx="8578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FF"/>
                </a:solidFill>
              </a:rPr>
              <a:t>Coordinated observations using different kinds of radiation : </a:t>
            </a:r>
          </a:p>
          <a:p>
            <a:r>
              <a:rPr kumimoji="1" lang="en-US" altLang="ja-JP" sz="2400" dirty="0" smtClean="0">
                <a:solidFill>
                  <a:srgbClr val="FF00FF"/>
                </a:solidFill>
              </a:rPr>
              <a:t>electromagnetic, neutrino, cosmic ray, and gravitational wave.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1917" y="2338217"/>
            <a:ext cx="737012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Information of time and direction from other observation tools</a:t>
            </a:r>
          </a:p>
          <a:p>
            <a:r>
              <a:rPr lang="en-US" altLang="ja-JP" sz="2000" dirty="0" smtClean="0"/>
              <a:t>is extremely advantageous for the gravitational-wave detection.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Gamma ray burst: </a:t>
            </a:r>
            <a:r>
              <a:rPr lang="en-US" altLang="ja-JP" sz="2000" dirty="0" smtClean="0"/>
              <a:t>stellar core collapse, compact binary merger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Neutrino:</a:t>
            </a:r>
            <a:r>
              <a:rPr lang="en-US" altLang="ja-JP" sz="2000" dirty="0" smtClean="0"/>
              <a:t> Supernova in/near our Galaxy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Wide field optical/IR telescope:  </a:t>
            </a:r>
            <a:r>
              <a:rPr lang="en-US" altLang="ja-JP" sz="2000" dirty="0" smtClean="0"/>
              <a:t>watch CBC, GRB, SN </a:t>
            </a:r>
            <a:endParaRPr kumimoji="1" lang="ja-JP" altLang="en-US" sz="2000" dirty="0"/>
          </a:p>
        </p:txBody>
      </p:sp>
      <p:sp>
        <p:nvSpPr>
          <p:cNvPr id="8" name="テキスト ボックス 14"/>
          <p:cNvSpPr txBox="1">
            <a:spLocks noChangeArrowheads="1"/>
          </p:cNvSpPr>
          <p:nvPr/>
        </p:nvSpPr>
        <p:spPr bwMode="auto">
          <a:xfrm>
            <a:off x="113135" y="1848710"/>
            <a:ext cx="258245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  <a:latin typeface="Calibri" charset="0"/>
              </a:rPr>
              <a:t>Triggered search</a:t>
            </a:r>
            <a:endParaRPr lang="ja-JP" altLang="en-US" sz="28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9" name="テキスト ボックス 14"/>
          <p:cNvSpPr txBox="1">
            <a:spLocks noChangeArrowheads="1"/>
          </p:cNvSpPr>
          <p:nvPr/>
        </p:nvSpPr>
        <p:spPr bwMode="auto">
          <a:xfrm>
            <a:off x="113135" y="3969433"/>
            <a:ext cx="265592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  <a:latin typeface="Calibri" charset="0"/>
              </a:rPr>
              <a:t>Follow-up search</a:t>
            </a:r>
            <a:endParaRPr lang="ja-JP" altLang="en-US" sz="28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5535" y="4492653"/>
            <a:ext cx="85674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Laser interferometer GW detector is wide field telescope by nature.</a:t>
            </a:r>
          </a:p>
          <a:p>
            <a:r>
              <a:rPr lang="en-US" altLang="ja-JP" sz="2000" dirty="0" smtClean="0"/>
              <a:t>First detect GW candidate events, and use the information of the time and</a:t>
            </a:r>
          </a:p>
          <a:p>
            <a:r>
              <a:rPr lang="en-US" altLang="ja-JP" sz="2000" dirty="0" smtClean="0"/>
              <a:t>direction in the electromagnetic observation.</a:t>
            </a:r>
          </a:p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Low latency data analysis </a:t>
            </a:r>
            <a:r>
              <a:rPr lang="en-US" altLang="ja-JP" sz="2000" dirty="0" smtClean="0">
                <a:solidFill>
                  <a:srgbClr val="FF0000"/>
                </a:solidFill>
              </a:rPr>
              <a:t>pipeline is essential for this purpose.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LIGO analysis : GRB070201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9799" y="1127054"/>
            <a:ext cx="6565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GRB070201:  Short gamma ray burst (SGRB) </a:t>
            </a:r>
          </a:p>
          <a:p>
            <a:r>
              <a:rPr lang="en-US" altLang="ja-JP" sz="2400" dirty="0" smtClean="0"/>
              <a:t>     </a:t>
            </a:r>
            <a:r>
              <a:rPr kumimoji="1" lang="en-US" altLang="ja-JP" sz="2400" dirty="0" smtClean="0"/>
              <a:t>Direction: M31(Andromeda nebula, 770kpc)</a:t>
            </a:r>
            <a:endParaRPr kumimoji="1" lang="ja-JP" altLang="en-US" sz="2400" dirty="0"/>
          </a:p>
        </p:txBody>
      </p:sp>
      <p:pic>
        <p:nvPicPr>
          <p:cNvPr id="6" name="Picture 7" descr="IPN_Error_Box_GRB07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7582" y="2128043"/>
            <a:ext cx="3146111" cy="4025602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336409" y="1969445"/>
            <a:ext cx="4768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Progenitor candidate of SGRB: </a:t>
            </a:r>
          </a:p>
          <a:p>
            <a:r>
              <a:rPr lang="en-US" altLang="ja-JP" sz="2400" dirty="0" smtClean="0"/>
              <a:t>coalescence  of NS-NS or NS-BH </a:t>
            </a:r>
            <a:endParaRPr kumimoji="1" lang="ja-JP" altLang="en-US" sz="2400" dirty="0"/>
          </a:p>
        </p:txBody>
      </p:sp>
      <p:sp>
        <p:nvSpPr>
          <p:cNvPr id="9" name="下矢印 8"/>
          <p:cNvSpPr/>
          <p:nvPr/>
        </p:nvSpPr>
        <p:spPr>
          <a:xfrm>
            <a:off x="1917528" y="2800442"/>
            <a:ext cx="319588" cy="4125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3212946"/>
            <a:ext cx="59327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However, </a:t>
            </a:r>
            <a:r>
              <a:rPr kumimoji="1" lang="en-US" altLang="ja-JP" sz="2400" dirty="0" err="1" smtClean="0"/>
              <a:t>inspiral</a:t>
            </a:r>
            <a:r>
              <a:rPr kumimoji="1" lang="en-US" altLang="ja-JP" sz="2400" dirty="0" smtClean="0"/>
              <a:t> signals </a:t>
            </a:r>
            <a:r>
              <a:rPr lang="en-US" altLang="ja-JP" sz="2400" dirty="0" smtClean="0"/>
              <a:t>are </a:t>
            </a:r>
          </a:p>
          <a:p>
            <a:r>
              <a:rPr kumimoji="1" lang="en-US" altLang="ja-JP" sz="2400" dirty="0" smtClean="0"/>
              <a:t>not detected around the GRB trigger time</a:t>
            </a:r>
          </a:p>
          <a:p>
            <a:endParaRPr lang="en-US" altLang="ja-JP" sz="2400" dirty="0" smtClean="0"/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Thus, it is not the binary merger event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occurred in M31 (at 99% C.L.)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789922" y="757722"/>
            <a:ext cx="3354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Astrophys</a:t>
            </a:r>
            <a:r>
              <a:rPr lang="en-US" altLang="ja-JP" dirty="0" smtClean="0"/>
              <a:t>. J. 681, 1419 (2008)</a:t>
            </a:r>
            <a:endParaRPr lang="en-US" altLang="ja-JP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01654"/>
            <a:ext cx="8229600" cy="633734"/>
          </a:xfrm>
        </p:spPr>
        <p:txBody>
          <a:bodyPr/>
          <a:lstStyle/>
          <a:p>
            <a:r>
              <a:rPr lang="en-US" altLang="ja-JP" dirty="0" smtClean="0"/>
              <a:t>Compact binary coalescence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NS-NS merger rate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84" y="1666377"/>
            <a:ext cx="5446816" cy="237200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3816" y="1020046"/>
            <a:ext cx="814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There are about 10 known and likely neutron star binaries. </a:t>
            </a:r>
          </a:p>
          <a:p>
            <a:r>
              <a:rPr lang="en-US" altLang="ja-JP" dirty="0" smtClean="0"/>
              <a:t>6 neutron star binaries have life time is shorter than the age of the universe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237381" y="2735466"/>
            <a:ext cx="4965804" cy="252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237381" y="3337922"/>
            <a:ext cx="4965804" cy="252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90387" y="3337922"/>
            <a:ext cx="2739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Most recently discovered (2006)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04799" y="2735466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Double pulsar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53200" y="1815503"/>
            <a:ext cx="2516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(</a:t>
            </a:r>
            <a:r>
              <a:rPr kumimoji="1" lang="en-US" altLang="ja-JP" sz="1400" dirty="0" err="1" smtClean="0"/>
              <a:t>Lorimer</a:t>
            </a:r>
            <a:r>
              <a:rPr lang="en-US" altLang="ja-JP" sz="1400" dirty="0" smtClean="0"/>
              <a:t>, LRR, 11, (2008), 8)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NS-NS merger rate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72633" y="1361783"/>
            <a:ext cx="227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Galactic merger rate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18811" y="2007526"/>
            <a:ext cx="442677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Current standard LCGT design (VRSE-D)</a:t>
            </a:r>
          </a:p>
          <a:p>
            <a:r>
              <a:rPr kumimoji="1" lang="en-US" altLang="ja-JP" dirty="0" smtClean="0"/>
              <a:t>gives horizon distance (@</a:t>
            </a:r>
            <a:r>
              <a:rPr kumimoji="1" lang="en-US" altLang="ja-JP" dirty="0" err="1" smtClean="0"/>
              <a:t>ρ</a:t>
            </a:r>
            <a:r>
              <a:rPr kumimoji="1" lang="en-US" altLang="ja-JP" dirty="0" smtClean="0"/>
              <a:t>=8) </a:t>
            </a:r>
          </a:p>
          <a:p>
            <a:r>
              <a:rPr kumimoji="1" lang="en-US" altLang="ja-JP" dirty="0" smtClean="0"/>
              <a:t>= 282Mpc (</a:t>
            </a:r>
            <a:r>
              <a:rPr kumimoji="1" lang="en-US" altLang="ja-JP" dirty="0" err="1" smtClean="0"/>
              <a:t>z</a:t>
            </a:r>
            <a:r>
              <a:rPr kumimoji="1" lang="en-US" altLang="ja-JP" dirty="0" smtClean="0"/>
              <a:t>=0.065)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Event rate </a:t>
            </a:r>
            <a:r>
              <a:rPr lang="en-US" altLang="ja-JP" dirty="0" smtClean="0">
                <a:solidFill>
                  <a:srgbClr val="FF0000"/>
                </a:solidFill>
              </a:rPr>
              <a:t>for</a:t>
            </a:r>
            <a:r>
              <a:rPr kumimoji="1" lang="en-US" altLang="ja-JP" dirty="0" smtClean="0">
                <a:solidFill>
                  <a:srgbClr val="FF0000"/>
                </a:solidFill>
              </a:rPr>
              <a:t> LCGT :  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8" name="図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84463" y="1396579"/>
            <a:ext cx="1679282" cy="34180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69937" y="5758884"/>
            <a:ext cx="269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(Kim (’08), </a:t>
            </a:r>
            <a:r>
              <a:rPr kumimoji="1" lang="en-US" altLang="ja-JP" dirty="0" err="1" smtClean="0"/>
              <a:t>Lorimer</a:t>
            </a:r>
            <a:r>
              <a:rPr kumimoji="1" lang="en-US" altLang="ja-JP" dirty="0" smtClean="0"/>
              <a:t> (‘08))</a:t>
            </a:r>
            <a:endParaRPr kumimoji="1" lang="ja-JP" altLang="en-US" dirty="0"/>
          </a:p>
        </p:txBody>
      </p:sp>
      <p:pic>
        <p:nvPicPr>
          <p:cNvPr id="10" name="図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711203" y="3394683"/>
            <a:ext cx="1376863" cy="34231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350576" y="4906013"/>
            <a:ext cx="440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However, systematic errors which are not</a:t>
            </a:r>
          </a:p>
          <a:p>
            <a:r>
              <a:rPr lang="en-US" altLang="ja-JP" dirty="0" smtClean="0"/>
              <a:t>included in this evaluation may be large.</a:t>
            </a:r>
            <a:endParaRPr kumimoji="1" lang="ja-JP" altLang="en-US" dirty="0"/>
          </a:p>
        </p:txBody>
      </p:sp>
      <p:grpSp>
        <p:nvGrpSpPr>
          <p:cNvPr id="13" name="図形グループ 12"/>
          <p:cNvGrpSpPr/>
          <p:nvPr/>
        </p:nvGrpSpPr>
        <p:grpSpPr>
          <a:xfrm>
            <a:off x="457200" y="960670"/>
            <a:ext cx="3639488" cy="4798214"/>
            <a:chOff x="457200" y="960670"/>
            <a:chExt cx="3639488" cy="479821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" y="960670"/>
              <a:ext cx="3639488" cy="4798214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>
              <a:off x="969937" y="960670"/>
              <a:ext cx="2929441" cy="2849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8FF3C-515E-D54F-A09F-A22CA5921C9E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dirty="0" smtClean="0"/>
              <a:t>Parameter estimation accuracy</a:t>
            </a:r>
            <a:endParaRPr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99892" y="1055487"/>
            <a:ext cx="697603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Parameter </a:t>
            </a:r>
            <a:r>
              <a:rPr lang="en-US" altLang="ja-JP" sz="2400" dirty="0" smtClean="0"/>
              <a:t>estimation accuracy is the k</a:t>
            </a:r>
            <a:r>
              <a:rPr kumimoji="1" lang="en-US" altLang="ja-JP" sz="2400" dirty="0" smtClean="0"/>
              <a:t>ey factor </a:t>
            </a:r>
          </a:p>
          <a:p>
            <a:r>
              <a:rPr lang="en-US" altLang="ja-JP" sz="2400" dirty="0" smtClean="0"/>
              <a:t>toward the gravitational wave physics / astronomy</a:t>
            </a:r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Especially, angular resolution is important for the</a:t>
            </a:r>
          </a:p>
          <a:p>
            <a:r>
              <a:rPr lang="en-US" altLang="ja-JP" sz="2400" dirty="0" err="1" smtClean="0"/>
              <a:t>multimessenger</a:t>
            </a:r>
            <a:r>
              <a:rPr lang="en-US" altLang="ja-JP" sz="2400" dirty="0" smtClean="0"/>
              <a:t>  gravitational wave astronomy.</a:t>
            </a:r>
          </a:p>
          <a:p>
            <a:endParaRPr lang="en-US" altLang="ja-JP" sz="2400" dirty="0" smtClean="0"/>
          </a:p>
          <a:p>
            <a:r>
              <a:rPr kumimoji="1" lang="en-US" altLang="ja-JP" sz="2400" dirty="0" smtClean="0">
                <a:solidFill>
                  <a:schemeClr val="accent1">
                    <a:lumMod val="75000"/>
                  </a:schemeClr>
                </a:solidFill>
              </a:rPr>
              <a:t>Can we identify the host galaxy of the source?</a:t>
            </a:r>
          </a:p>
          <a:p>
            <a:endParaRPr lang="en-US" altLang="ja-JP" sz="2400" dirty="0" smtClean="0"/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The answer is pessimistic.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2157</Words>
  <Application>Microsoft Macintosh PowerPoint</Application>
  <PresentationFormat>画面に合わせる (4:3)</PresentationFormat>
  <Paragraphs>514</Paragraphs>
  <Slides>32</Slides>
  <Notes>0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4" baseType="lpstr">
      <vt:lpstr>Office テーマ</vt:lpstr>
      <vt:lpstr>数式</vt:lpstr>
      <vt:lpstr>Science by LCGT</vt:lpstr>
      <vt:lpstr>Contents</vt:lpstr>
      <vt:lpstr>Detection of GW</vt:lpstr>
      <vt:lpstr>Multimessenger gravitational-wave astronomy </vt:lpstr>
      <vt:lpstr>LIGO analysis : GRB070201</vt:lpstr>
      <vt:lpstr>Compact binary coalescence</vt:lpstr>
      <vt:lpstr>NS-NS merger rate</vt:lpstr>
      <vt:lpstr>NS-NS merger rate</vt:lpstr>
      <vt:lpstr>Parameter estimation accuracy</vt:lpstr>
      <vt:lpstr>Parameter estimation accuracy</vt:lpstr>
      <vt:lpstr>Angular resolution</vt:lpstr>
      <vt:lpstr>Parameter estimation accuracy</vt:lpstr>
      <vt:lpstr>Parameter estimation accuracy</vt:lpstr>
      <vt:lpstr>Low latency search for CBC</vt:lpstr>
      <vt:lpstr>スライド 15</vt:lpstr>
      <vt:lpstr>Supernova (Gravitational Collapse)</vt:lpstr>
      <vt:lpstr>Gravitational Collapse</vt:lpstr>
      <vt:lpstr>Continuous wave (rotating NS)</vt:lpstr>
      <vt:lpstr>LIGO  -Crab pulsar-</vt:lpstr>
      <vt:lpstr>Magnetars</vt:lpstr>
      <vt:lpstr>LIGO analysis of magnetars</vt:lpstr>
      <vt:lpstr>LIGO analysis of magnetars</vt:lpstr>
      <vt:lpstr>Gravitation theory</vt:lpstr>
      <vt:lpstr>Stochastic background</vt:lpstr>
      <vt:lpstr>Summary</vt:lpstr>
      <vt:lpstr>スライド 26</vt:lpstr>
      <vt:lpstr>Detectors</vt:lpstr>
      <vt:lpstr>合体前でのカットオフとS/N減少率</vt:lpstr>
      <vt:lpstr>合体前でのカットオフとS/N減少率</vt:lpstr>
      <vt:lpstr>テンプレート数、CPUパワー</vt:lpstr>
      <vt:lpstr>パラメータ推定誤差</vt:lpstr>
      <vt:lpstr>パラメータ推定誤差</vt:lpstr>
    </vt:vector>
  </TitlesOfParts>
  <Company>大阪大学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地上レーザー干渉計ネットワークによる連星合体重力波のパラメータ決定精度 --- 大豊修論の続き ---</dc:title>
  <dc:creator>Tagoshi Hideyuki</dc:creator>
  <cp:lastModifiedBy>田越 秀行</cp:lastModifiedBy>
  <cp:revision>464</cp:revision>
  <cp:lastPrinted>2010-03-14T13:17:46Z</cp:lastPrinted>
  <dcterms:created xsi:type="dcterms:W3CDTF">2011-02-04T01:41:25Z</dcterms:created>
  <dcterms:modified xsi:type="dcterms:W3CDTF">2011-02-04T01:55:19Z</dcterms:modified>
</cp:coreProperties>
</file>