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70" r:id="rId9"/>
    <p:sldId id="265" r:id="rId10"/>
    <p:sldId id="268" r:id="rId11"/>
    <p:sldId id="267" r:id="rId12"/>
    <p:sldId id="269" r:id="rId13"/>
    <p:sldId id="262" r:id="rId14"/>
    <p:sldId id="263" r:id="rId15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4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862C53-2B09-4821-A2D5-52C88B0C8426}" type="datetimeFigureOut">
              <a:rPr kumimoji="1" lang="ja-JP" altLang="en-US" smtClean="0"/>
              <a:t>2011/2/3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30C9ED-1585-40B1-A3CF-69BBDFA4D0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26354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1C2CC7-2831-4FFE-BE8C-951AF20D729C}" type="datetimeFigureOut">
              <a:rPr kumimoji="1" lang="ja-JP" altLang="en-US" smtClean="0"/>
              <a:t>2011/2/3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AA7BCF-AEB2-4E98-A63D-5B95649700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0228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074B1-8E0C-49BB-8807-CF1DB723BECA}" type="datetime1">
              <a:rPr kumimoji="1" lang="ja-JP" altLang="en-US" smtClean="0"/>
              <a:t>2011/2/3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772B-2A13-4973-B1CD-85006D001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0254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4D88-0F13-4F91-A1A7-F3E84419D815}" type="datetime1">
              <a:rPr kumimoji="1" lang="ja-JP" altLang="en-US" smtClean="0"/>
              <a:t>2011/2/3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772B-2A13-4973-B1CD-85006D001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184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98EE6-1BAA-4D0C-87B3-78B3A8B324D6}" type="datetime1">
              <a:rPr kumimoji="1" lang="ja-JP" altLang="en-US" smtClean="0"/>
              <a:t>2011/2/3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772B-2A13-4973-B1CD-85006D001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7398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28F4E-A09B-40DA-9E02-C61E8AC73067}" type="datetime1">
              <a:rPr kumimoji="1" lang="ja-JP" altLang="en-US" smtClean="0"/>
              <a:t>2011/2/3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fld id="{8D92772B-2A13-4973-B1CD-85006D00125A}" type="slidenum">
              <a:rPr lang="ja-JP" altLang="en-US" smtClean="0"/>
              <a:pPr/>
              <a:t>‹#›</a:t>
            </a:fld>
            <a:r>
              <a:rPr lang="en-US" altLang="ja-JP" dirty="0" smtClean="0"/>
              <a:t>/8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327928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6E237-1EFA-4EAE-85A4-01E491D6C255}" type="datetime1">
              <a:rPr kumimoji="1" lang="ja-JP" altLang="en-US" smtClean="0"/>
              <a:t>2011/2/3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772B-2A13-4973-B1CD-85006D001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6278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EA39-F7CD-4B1E-AA53-47C0EFCCFC7D}" type="datetime1">
              <a:rPr kumimoji="1" lang="ja-JP" altLang="en-US" smtClean="0"/>
              <a:t>2011/2/3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772B-2A13-4973-B1CD-85006D001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6736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33582-7170-4B41-8128-7AE9A6D5862B}" type="datetime1">
              <a:rPr kumimoji="1" lang="ja-JP" altLang="en-US" smtClean="0"/>
              <a:t>2011/2/3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772B-2A13-4973-B1CD-85006D001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586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D2034-D5AF-4243-B831-A5FEF369AAA3}" type="datetime1">
              <a:rPr kumimoji="1" lang="ja-JP" altLang="en-US" smtClean="0"/>
              <a:t>2011/2/3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772B-2A13-4973-B1CD-85006D001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4007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E7622-BC02-46E4-8949-E010CD204E9A}" type="datetime1">
              <a:rPr kumimoji="1" lang="ja-JP" altLang="en-US" smtClean="0"/>
              <a:t>2011/2/3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772B-2A13-4973-B1CD-85006D001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8710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B8E63-028A-4B96-AD02-2301EE111985}" type="datetime1">
              <a:rPr kumimoji="1" lang="ja-JP" altLang="en-US" smtClean="0"/>
              <a:t>2011/2/3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772B-2A13-4973-B1CD-85006D001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2286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D26D7-806D-4E64-89B5-075937199EED}" type="datetime1">
              <a:rPr kumimoji="1" lang="ja-JP" altLang="en-US" smtClean="0"/>
              <a:t>2011/2/3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772B-2A13-4973-B1CD-85006D001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1964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576F8-DC5E-4FA3-9659-F83567EAC674}" type="datetime1">
              <a:rPr kumimoji="1" lang="ja-JP" altLang="en-US" smtClean="0"/>
              <a:t>2011/2/3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2772B-2A13-4973-B1CD-85006D001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7318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1470025"/>
          </a:xfrm>
        </p:spPr>
        <p:txBody>
          <a:bodyPr/>
          <a:lstStyle/>
          <a:p>
            <a:r>
              <a:rPr kumimoji="1" lang="en-US" altLang="ja-JP" dirty="0" smtClean="0"/>
              <a:t>Two Layers SAS:</a:t>
            </a:r>
            <a:br>
              <a:rPr kumimoji="1" lang="en-US" altLang="ja-JP" dirty="0" smtClean="0"/>
            </a:br>
            <a:r>
              <a:rPr kumimoji="1" lang="en-US" altLang="ja-JP" dirty="0" smtClean="0"/>
              <a:t>Damping</a:t>
            </a:r>
            <a:r>
              <a:rPr lang="ja-JP" altLang="en-US" dirty="0" smtClean="0"/>
              <a:t> </a:t>
            </a:r>
            <a:r>
              <a:rPr lang="en-US" altLang="ja-JP" dirty="0" smtClean="0"/>
              <a:t>of Torsion Mode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717032"/>
            <a:ext cx="6400800" cy="2711152"/>
          </a:xfrm>
        </p:spPr>
        <p:txBody>
          <a:bodyPr>
            <a:normAutofit/>
          </a:bodyPr>
          <a:lstStyle/>
          <a:p>
            <a:r>
              <a:rPr kumimoji="1" lang="en-US" altLang="ja-JP" sz="2800" dirty="0" smtClean="0"/>
              <a:t>Feb. 5th, 2011</a:t>
            </a:r>
          </a:p>
          <a:p>
            <a:r>
              <a:rPr lang="en-US" altLang="ja-JP" sz="2800" dirty="0" smtClean="0"/>
              <a:t>F2F Meeting</a:t>
            </a:r>
            <a:endParaRPr kumimoji="1" lang="en-US" altLang="ja-JP" sz="2800" dirty="0" smtClean="0"/>
          </a:p>
          <a:p>
            <a:r>
              <a:rPr kumimoji="1" lang="en-US" altLang="ja-JP" sz="2800" dirty="0" err="1" smtClean="0"/>
              <a:t>Takanori</a:t>
            </a:r>
            <a:r>
              <a:rPr kumimoji="1" lang="en-US" altLang="ja-JP" sz="2800" dirty="0" smtClean="0"/>
              <a:t> </a:t>
            </a:r>
            <a:r>
              <a:rPr kumimoji="1" lang="en-US" altLang="ja-JP" sz="2800" dirty="0" err="1" smtClean="0"/>
              <a:t>Sekiguchi</a:t>
            </a:r>
            <a:r>
              <a:rPr kumimoji="1" lang="en-US" altLang="ja-JP" sz="2800" dirty="0" smtClean="0"/>
              <a:t>,</a:t>
            </a:r>
          </a:p>
          <a:p>
            <a:r>
              <a:rPr lang="en-US" altLang="ja-JP" sz="2800" dirty="0" smtClean="0"/>
              <a:t>Riccardo </a:t>
            </a:r>
            <a:r>
              <a:rPr lang="en-US" altLang="ja-JP" sz="2800" dirty="0" err="1" smtClean="0"/>
              <a:t>DeSalvo</a:t>
            </a:r>
            <a:r>
              <a:rPr lang="en-US" altLang="ja-JP" sz="2800" dirty="0" smtClean="0"/>
              <a:t>,</a:t>
            </a:r>
            <a:r>
              <a:rPr lang="en-US" altLang="ja-JP" sz="2800" dirty="0"/>
              <a:t> </a:t>
            </a:r>
            <a:r>
              <a:rPr kumimoji="1" lang="en-US" altLang="ja-JP" sz="2800" dirty="0" smtClean="0"/>
              <a:t>Ryutaro Takahashi</a:t>
            </a:r>
            <a:endParaRPr kumimoji="1" lang="ja-JP" altLang="en-US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772B-2A13-4973-B1CD-85006D00125A}" type="slidenum">
              <a:rPr kumimoji="1" lang="ja-JP" altLang="en-US" sz="1400" smtClean="0">
                <a:solidFill>
                  <a:schemeClr val="tx1"/>
                </a:solidFill>
              </a:rPr>
              <a:t>1</a:t>
            </a:fld>
            <a:r>
              <a:rPr kumimoji="1" lang="en-US" altLang="ja-JP" sz="1400" dirty="0" smtClean="0">
                <a:solidFill>
                  <a:schemeClr val="tx1"/>
                </a:solidFill>
              </a:rPr>
              <a:t>/8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pic>
        <p:nvPicPr>
          <p:cNvPr id="5" name="Picture 1" descr="Macintosh HD:Users:ric:Desktop:passive SEI:a HAM mechanics:a-HAM-SAS:a-drawings for bids:a-Ham_51100:HAM_seismbuster.logo.pd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3608" y="519004"/>
            <a:ext cx="120237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2437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88399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 txBox="1">
            <a:spLocks/>
          </p:cNvSpPr>
          <p:nvPr/>
        </p:nvSpPr>
        <p:spPr>
          <a:xfrm>
            <a:off x="685800" y="2947342"/>
            <a:ext cx="7772400" cy="7350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dirty="0" smtClean="0"/>
              <a:t>Appendix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154655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Parameters Used in the Simulation</a:t>
            </a:r>
            <a:endParaRPr kumimoji="1" lang="ja-JP" altLang="en-US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772B-2A13-4973-B1CD-85006D00125A}" type="slidenum">
              <a:rPr lang="ja-JP" altLang="en-US" smtClean="0"/>
              <a:pPr/>
              <a:t>12</a:t>
            </a:fld>
            <a:r>
              <a:rPr lang="en-US" altLang="ja-JP" dirty="0" smtClean="0"/>
              <a:t>/8</a:t>
            </a:r>
            <a:endParaRPr lang="ja-JP" altLang="en-US" dirty="0"/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467544" y="1484784"/>
            <a:ext cx="7992888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400" dirty="0" smtClean="0"/>
              <a:t>Moment of inertia of each filter</a:t>
            </a: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7165687"/>
              </p:ext>
            </p:extLst>
          </p:nvPr>
        </p:nvGraphicFramePr>
        <p:xfrm>
          <a:off x="2051720" y="2132856"/>
          <a:ext cx="4824536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4909"/>
                <a:gridCol w="1512168"/>
                <a:gridCol w="1617459"/>
              </a:tblGrid>
              <a:tr h="1555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Filter Name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Detail</a:t>
                      </a:r>
                      <a:endParaRPr lang="ja-JP" sz="18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Moment </a:t>
                      </a:r>
                      <a:r>
                        <a:rPr lang="en-US" sz="1800" kern="100" dirty="0" smtClean="0">
                          <a:effectLst/>
                        </a:rPr>
                        <a:t>of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</a:rPr>
                        <a:t> </a:t>
                      </a:r>
                      <a:r>
                        <a:rPr lang="en-US" sz="1800" kern="100" dirty="0">
                          <a:effectLst/>
                        </a:rPr>
                        <a:t>Inertia [kgm</a:t>
                      </a:r>
                      <a:r>
                        <a:rPr lang="en-US" sz="1800" kern="100" baseline="30000" dirty="0">
                          <a:effectLst/>
                        </a:rPr>
                        <a:t>2</a:t>
                      </a:r>
                      <a:r>
                        <a:rPr lang="en-US" sz="1800" kern="100" dirty="0">
                          <a:effectLst/>
                        </a:rPr>
                        <a:t>]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41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Standard Filter</a:t>
                      </a:r>
                      <a:endParaRPr lang="ja-JP" sz="18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Filter 1~3</a:t>
                      </a:r>
                      <a:endParaRPr lang="ja-JP" sz="18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6.24</a:t>
                      </a:r>
                      <a:endParaRPr lang="ja-JP" sz="18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4145">
                <a:tc rowSpan="6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Payload</a:t>
                      </a:r>
                      <a:endParaRPr lang="ja-JP" sz="18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Platform</a:t>
                      </a:r>
                      <a:endParaRPr lang="ja-JP" sz="18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1.95</a:t>
                      </a:r>
                      <a:endParaRPr lang="ja-JP" sz="18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414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Magnet Box</a:t>
                      </a:r>
                      <a:endParaRPr lang="ja-JP" sz="18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2.35</a:t>
                      </a:r>
                      <a:endParaRPr lang="ja-JP" sz="18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414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Intermediate Mass</a:t>
                      </a:r>
                      <a:endParaRPr lang="ja-JP" sz="18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0.69</a:t>
                      </a:r>
                      <a:endParaRPr lang="ja-JP" sz="18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414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Recoil Mass</a:t>
                      </a:r>
                      <a:endParaRPr lang="ja-JP" sz="18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0.45</a:t>
                      </a:r>
                      <a:endParaRPr lang="ja-JP" sz="18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414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Test Mass</a:t>
                      </a:r>
                      <a:endParaRPr lang="ja-JP" sz="18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0.17</a:t>
                      </a:r>
                      <a:endParaRPr lang="ja-JP" sz="18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414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Total</a:t>
                      </a:r>
                      <a:endParaRPr lang="ja-JP" sz="18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5.61</a:t>
                      </a:r>
                      <a:endParaRPr lang="ja-JP" sz="18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41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Control Box</a:t>
                      </a:r>
                      <a:endParaRPr lang="ja-JP" sz="18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 </a:t>
                      </a:r>
                      <a:endParaRPr lang="ja-JP" sz="18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</a:rPr>
                        <a:t>2.0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41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Magnet Disc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 </a:t>
                      </a:r>
                      <a:endParaRPr lang="ja-JP" sz="18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</a:rPr>
                        <a:t>1.84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コンテンツ プレースホルダー 2"/>
          <p:cNvSpPr txBox="1">
            <a:spLocks/>
          </p:cNvSpPr>
          <p:nvPr/>
        </p:nvSpPr>
        <p:spPr>
          <a:xfrm>
            <a:off x="467544" y="5733256"/>
            <a:ext cx="7992888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400" dirty="0" smtClean="0"/>
              <a:t>As the design of the control box is not fixed, its moment of inertia may change.</a:t>
            </a:r>
          </a:p>
        </p:txBody>
      </p:sp>
    </p:spTree>
    <p:extLst>
      <p:ext uri="{BB962C8B-B14F-4D97-AF65-F5344CB8AC3E}">
        <p14:creationId xmlns:p14="http://schemas.microsoft.com/office/powerpoint/2010/main" val="115860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Proposed Wire </a:t>
            </a:r>
            <a:r>
              <a:rPr kumimoji="1" lang="en-US" altLang="ja-JP" dirty="0" smtClean="0"/>
              <a:t>Design </a:t>
            </a:r>
            <a:r>
              <a:rPr kumimoji="1" lang="en-US" altLang="ja-JP" sz="2800" dirty="0" smtClean="0"/>
              <a:t>(Detail)</a:t>
            </a:r>
            <a:endParaRPr kumimoji="1" lang="ja-JP" altLang="en-US" sz="2800" dirty="0"/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4958030"/>
              </p:ext>
            </p:extLst>
          </p:nvPr>
        </p:nvGraphicFramePr>
        <p:xfrm>
          <a:off x="1331640" y="2204864"/>
          <a:ext cx="3690953" cy="2096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593"/>
                <a:gridCol w="1800200"/>
                <a:gridCol w="1440160"/>
              </a:tblGrid>
              <a:tr h="5726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#</a:t>
                      </a:r>
                      <a:endParaRPr lang="ja-JP" sz="2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Diameter </a:t>
                      </a:r>
                      <a:r>
                        <a:rPr lang="en-US" sz="2000" kern="100" dirty="0" smtClean="0">
                          <a:effectLst/>
                        </a:rPr>
                        <a:t>[</a:t>
                      </a:r>
                      <a:r>
                        <a:rPr lang="en-US" sz="2000" kern="100" dirty="0">
                          <a:effectLst/>
                        </a:rPr>
                        <a:t>mm]</a:t>
                      </a:r>
                      <a:endParaRPr lang="ja-JP" sz="2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Length [m]</a:t>
                      </a:r>
                      <a:endParaRPr lang="ja-JP" sz="2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307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1</a:t>
                      </a:r>
                      <a:endParaRPr lang="ja-JP" sz="2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3.74</a:t>
                      </a:r>
                      <a:endParaRPr lang="ja-JP" sz="2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2.1</a:t>
                      </a:r>
                      <a:endParaRPr lang="ja-JP" sz="20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307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2</a:t>
                      </a:r>
                      <a:endParaRPr lang="ja-JP" sz="20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3.74</a:t>
                      </a:r>
                      <a:endParaRPr lang="ja-JP" sz="2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2.1</a:t>
                      </a:r>
                      <a:endParaRPr lang="ja-JP" sz="2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307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3</a:t>
                      </a:r>
                      <a:endParaRPr lang="ja-JP" sz="20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3.74</a:t>
                      </a:r>
                      <a:endParaRPr lang="ja-JP" sz="2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2.1</a:t>
                      </a:r>
                      <a:endParaRPr lang="ja-JP" sz="2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307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4</a:t>
                      </a:r>
                      <a:endParaRPr lang="ja-JP" sz="20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2.94</a:t>
                      </a:r>
                      <a:endParaRPr lang="ja-JP" sz="20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2.1</a:t>
                      </a:r>
                      <a:endParaRPr lang="ja-JP" sz="2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307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5</a:t>
                      </a:r>
                      <a:endParaRPr lang="ja-JP" sz="20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2.45</a:t>
                      </a:r>
                      <a:endParaRPr lang="ja-JP" sz="2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1.0</a:t>
                      </a:r>
                      <a:endParaRPr lang="ja-JP" sz="2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772B-2A13-4973-B1CD-85006D00125A}" type="slidenum">
              <a:rPr lang="ja-JP" altLang="en-US" smtClean="0"/>
              <a:pPr/>
              <a:t>13</a:t>
            </a:fld>
            <a:r>
              <a:rPr lang="en-US" altLang="ja-JP" dirty="0" smtClean="0"/>
              <a:t>/8</a:t>
            </a:r>
            <a:endParaRPr lang="ja-JP" altLang="en-US" dirty="0"/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467544" y="1484784"/>
            <a:ext cx="7992888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400" dirty="0" smtClean="0"/>
              <a:t>From the torsional stiffness, wire diameters are calculated.</a:t>
            </a:r>
          </a:p>
        </p:txBody>
      </p:sp>
      <p:sp>
        <p:nvSpPr>
          <p:cNvPr id="12" name="コンテンツ プレースホルダー 2"/>
          <p:cNvSpPr txBox="1">
            <a:spLocks/>
          </p:cNvSpPr>
          <p:nvPr/>
        </p:nvSpPr>
        <p:spPr>
          <a:xfrm>
            <a:off x="467544" y="5278440"/>
            <a:ext cx="7992888" cy="9721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400" dirty="0" smtClean="0"/>
              <a:t>Thick wires are not good for horizontal attenuation.</a:t>
            </a:r>
            <a:br>
              <a:rPr lang="en-US" altLang="ja-JP" sz="2400" dirty="0" smtClean="0"/>
            </a:br>
            <a:r>
              <a:rPr lang="en-US" altLang="ja-JP" sz="2400" dirty="0" smtClean="0"/>
              <a:t>(Elasticity of wires may worsen the performance of SAS.)</a:t>
            </a:r>
            <a:endParaRPr lang="en-US" altLang="ja-JP" sz="2400" dirty="0" smtClean="0"/>
          </a:p>
        </p:txBody>
      </p:sp>
      <p:sp>
        <p:nvSpPr>
          <p:cNvPr id="14" name="コンテンツ プレースホルダー 2"/>
          <p:cNvSpPr txBox="1">
            <a:spLocks/>
          </p:cNvSpPr>
          <p:nvPr/>
        </p:nvSpPr>
        <p:spPr>
          <a:xfrm>
            <a:off x="467544" y="4653136"/>
            <a:ext cx="7992888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400" dirty="0" smtClean="0"/>
              <a:t>Relatively thick wires (almost rods)</a:t>
            </a: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995696"/>
            <a:ext cx="1724247" cy="2945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244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tsekiguchi\Documents\3.Research\31.SAS\MyDocument\101210_Torsion_en\110202_effective_bendi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996952"/>
            <a:ext cx="2376264" cy="3636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図 10"/>
          <p:cNvPicPr/>
          <p:nvPr/>
        </p:nvPicPr>
        <p:blipFill>
          <a:blip r:embed="rId3"/>
          <a:stretch>
            <a:fillRect/>
          </a:stretch>
        </p:blipFill>
        <p:spPr>
          <a:xfrm>
            <a:off x="899592" y="2834322"/>
            <a:ext cx="4251767" cy="1879528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Proposed Wire Design </a:t>
            </a:r>
            <a:r>
              <a:rPr lang="en-US" altLang="ja-JP" sz="2800" dirty="0"/>
              <a:t>(Detail)</a:t>
            </a:r>
            <a:endParaRPr kumimoji="1" lang="ja-JP" altLang="en-US" dirty="0"/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7804131"/>
              </p:ext>
            </p:extLst>
          </p:nvPr>
        </p:nvGraphicFramePr>
        <p:xfrm>
          <a:off x="446700" y="4656936"/>
          <a:ext cx="5616624" cy="2084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7"/>
                <a:gridCol w="1728193"/>
                <a:gridCol w="1944216"/>
                <a:gridCol w="1512168"/>
              </a:tblGrid>
              <a:tr h="5955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#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Diameter (End) [mm]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Diameter (Middle) [mm]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Length [m]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777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1</a:t>
                      </a:r>
                      <a:endParaRPr lang="ja-JP" sz="18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3.74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3.74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2.1</a:t>
                      </a:r>
                      <a:endParaRPr lang="ja-JP" sz="18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777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2</a:t>
                      </a:r>
                      <a:endParaRPr lang="ja-JP" sz="18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3.44</a:t>
                      </a:r>
                      <a:endParaRPr lang="ja-JP" sz="18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3.74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2.1</a:t>
                      </a:r>
                      <a:endParaRPr lang="ja-JP" sz="18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777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3</a:t>
                      </a:r>
                      <a:endParaRPr lang="ja-JP" sz="18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3.11</a:t>
                      </a:r>
                      <a:endParaRPr lang="ja-JP" sz="18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3.74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2.1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777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4</a:t>
                      </a:r>
                      <a:endParaRPr lang="ja-JP" sz="18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2.74</a:t>
                      </a:r>
                      <a:endParaRPr lang="ja-JP" sz="18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2.94</a:t>
                      </a:r>
                      <a:endParaRPr lang="ja-JP" sz="18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2.1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777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5</a:t>
                      </a:r>
                      <a:endParaRPr lang="ja-JP" sz="18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2.45</a:t>
                      </a:r>
                      <a:endParaRPr lang="ja-JP" sz="18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2.45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1.0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772B-2A13-4973-B1CD-85006D00125A}" type="slidenum">
              <a:rPr lang="ja-JP" altLang="en-US" smtClean="0"/>
              <a:pPr/>
              <a:t>14</a:t>
            </a:fld>
            <a:r>
              <a:rPr lang="en-US" altLang="ja-JP" dirty="0" smtClean="0"/>
              <a:t>/8</a:t>
            </a:r>
            <a:endParaRPr lang="ja-JP" altLang="en-US" dirty="0"/>
          </a:p>
        </p:txBody>
      </p:sp>
      <p:sp>
        <p:nvSpPr>
          <p:cNvPr id="8" name="コンテンツ プレースホルダー 2"/>
          <p:cNvSpPr txBox="1">
            <a:spLocks/>
          </p:cNvSpPr>
          <p:nvPr/>
        </p:nvSpPr>
        <p:spPr>
          <a:xfrm>
            <a:off x="467544" y="1373807"/>
            <a:ext cx="7992888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400" dirty="0" smtClean="0"/>
              <a:t>This elastic stiffness only depends on the thickness of first few cm from the head of the wire.</a:t>
            </a:r>
            <a:endParaRPr lang="en-US" altLang="ja-JP" sz="2400" dirty="0" smtClean="0"/>
          </a:p>
        </p:txBody>
      </p:sp>
      <p:sp>
        <p:nvSpPr>
          <p:cNvPr id="9" name="コンテンツ プレースホルダー 2"/>
          <p:cNvSpPr txBox="1">
            <a:spLocks/>
          </p:cNvSpPr>
          <p:nvPr/>
        </p:nvSpPr>
        <p:spPr>
          <a:xfrm>
            <a:off x="467544" y="2309911"/>
            <a:ext cx="7992888" cy="4680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400" dirty="0" smtClean="0"/>
              <a:t>We can make wires </a:t>
            </a:r>
            <a:r>
              <a:rPr lang="en-US" altLang="ja-JP" sz="2400" dirty="0" smtClean="0">
                <a:solidFill>
                  <a:srgbClr val="FF0000"/>
                </a:solidFill>
              </a:rPr>
              <a:t>thick in the middle </a:t>
            </a:r>
            <a:r>
              <a:rPr lang="en-US" altLang="ja-JP" sz="2400" dirty="0" smtClean="0"/>
              <a:t>&amp; </a:t>
            </a:r>
            <a:r>
              <a:rPr lang="en-US" altLang="ja-JP" sz="2400" dirty="0" smtClean="0">
                <a:solidFill>
                  <a:srgbClr val="0070C0"/>
                </a:solidFill>
              </a:rPr>
              <a:t>thin at the ends.</a:t>
            </a:r>
            <a:endParaRPr lang="en-US" altLang="ja-JP" sz="24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74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C:\Users\tsekiguchi\Documents\3.Research\31.SAS\MyDocument\101210_Torsion_en\110114_SAS_view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309635"/>
            <a:ext cx="4397747" cy="514370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Torsion Mode of Filters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5194920" cy="4997152"/>
          </a:xfrm>
        </p:spPr>
        <p:txBody>
          <a:bodyPr>
            <a:normAutofit/>
          </a:bodyPr>
          <a:lstStyle/>
          <a:p>
            <a:r>
              <a:rPr lang="en-US" altLang="ja-JP" sz="2400" dirty="0" smtClean="0"/>
              <a:t>Each</a:t>
            </a:r>
            <a:r>
              <a:rPr kumimoji="1" lang="en-US" altLang="ja-JP" sz="2400" dirty="0" smtClean="0"/>
              <a:t> GAS filter is suspended by a single wire.</a:t>
            </a:r>
            <a:endParaRPr lang="en-US" altLang="ja-JP" sz="2400" dirty="0"/>
          </a:p>
          <a:p>
            <a:r>
              <a:rPr lang="en-US" altLang="ja-JP" sz="2400" dirty="0" smtClean="0"/>
              <a:t>Single wire is flexible in torsion mode </a:t>
            </a:r>
            <a:br>
              <a:rPr lang="en-US" altLang="ja-JP" sz="2400" dirty="0" smtClean="0"/>
            </a:br>
            <a:r>
              <a:rPr lang="en-US" altLang="ja-JP" sz="2400" dirty="0" smtClean="0">
                <a:sym typeface="Wingdings" pitchFamily="2" charset="2"/>
              </a:rPr>
              <a:t> good attenuation in yaw mode </a:t>
            </a:r>
            <a:br>
              <a:rPr lang="en-US" altLang="ja-JP" sz="2400" dirty="0" smtClean="0">
                <a:sym typeface="Wingdings" pitchFamily="2" charset="2"/>
              </a:rPr>
            </a:br>
            <a:r>
              <a:rPr lang="en-US" altLang="ja-JP" sz="2400" dirty="0" smtClean="0">
                <a:sym typeface="Wingdings" pitchFamily="2" charset="2"/>
              </a:rPr>
              <a:t>      (rotation about vertical axis)</a:t>
            </a:r>
          </a:p>
          <a:p>
            <a:endParaRPr kumimoji="1" lang="en-US" altLang="ja-JP" sz="2400" dirty="0" smtClean="0">
              <a:sym typeface="Wingdings" pitchFamily="2" charset="2"/>
            </a:endParaRPr>
          </a:p>
          <a:p>
            <a:r>
              <a:rPr kumimoji="1" lang="en-US" altLang="ja-JP" sz="2400" dirty="0" smtClean="0">
                <a:sym typeface="Wingdings" pitchFamily="2" charset="2"/>
              </a:rPr>
              <a:t>This mode has </a:t>
            </a:r>
            <a:r>
              <a:rPr kumimoji="1" lang="en-US" altLang="ja-JP" sz="2400" dirty="0" smtClean="0">
                <a:solidFill>
                  <a:schemeClr val="accent1"/>
                </a:solidFill>
                <a:sym typeface="Wingdings" pitchFamily="2" charset="2"/>
              </a:rPr>
              <a:t>quite low resonant frequency</a:t>
            </a:r>
            <a:r>
              <a:rPr kumimoji="1" lang="en-US" altLang="ja-JP" sz="2400" dirty="0" smtClean="0">
                <a:sym typeface="Wingdings" pitchFamily="2" charset="2"/>
              </a:rPr>
              <a:t> &amp; </a:t>
            </a:r>
            <a:r>
              <a:rPr kumimoji="1" lang="en-US" altLang="ja-JP" sz="2400" dirty="0" smtClean="0">
                <a:solidFill>
                  <a:srgbClr val="FF0000"/>
                </a:solidFill>
                <a:sym typeface="Wingdings" pitchFamily="2" charset="2"/>
              </a:rPr>
              <a:t>high Q</a:t>
            </a:r>
            <a:endParaRPr kumimoji="1" lang="en-US" altLang="ja-JP" sz="2400" dirty="0" smtClean="0">
              <a:solidFill>
                <a:srgbClr val="FF0000"/>
              </a:solidFill>
            </a:endParaRPr>
          </a:p>
          <a:p>
            <a:r>
              <a:rPr lang="en-US" altLang="ja-JP" sz="2400" dirty="0" smtClean="0"/>
              <a:t>Once this mode is excited, filters keep oscillating for a long time.(During this time, we cannot lock interferometer.)</a:t>
            </a:r>
            <a:endParaRPr kumimoji="1" lang="ja-JP" altLang="en-US" sz="2400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772B-2A13-4973-B1CD-85006D00125A}" type="slidenum">
              <a:rPr lang="ja-JP" altLang="en-US" smtClean="0"/>
              <a:pPr/>
              <a:t>2</a:t>
            </a:fld>
            <a:r>
              <a:rPr lang="en-US" altLang="ja-JP" dirty="0" smtClean="0"/>
              <a:t>/8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33695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/>
          <p:nvPr/>
        </p:nvPicPr>
        <p:blipFill>
          <a:blip r:embed="rId2"/>
          <a:stretch>
            <a:fillRect/>
          </a:stretch>
        </p:blipFill>
        <p:spPr>
          <a:xfrm>
            <a:off x="5868144" y="3140968"/>
            <a:ext cx="2699792" cy="3119219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How to Damp This Mode?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1"/>
            <a:ext cx="7859216" cy="1324743"/>
          </a:xfrm>
        </p:spPr>
        <p:txBody>
          <a:bodyPr>
            <a:normAutofit/>
          </a:bodyPr>
          <a:lstStyle/>
          <a:p>
            <a:r>
              <a:rPr lang="en-US" altLang="ja-JP" sz="2400" dirty="0" smtClean="0"/>
              <a:t>A disc is suspended from Filter 0.</a:t>
            </a:r>
            <a:endParaRPr lang="en-US" altLang="ja-JP" sz="2400" dirty="0"/>
          </a:p>
          <a:p>
            <a:r>
              <a:rPr lang="en-US" altLang="ja-JP" sz="2400" dirty="0" smtClean="0"/>
              <a:t>Permanent magnets attached to the disc damp the motion of Filter 1 </a:t>
            </a:r>
            <a:r>
              <a:rPr lang="en-US" altLang="ja-JP" sz="2400" dirty="0" smtClean="0">
                <a:solidFill>
                  <a:srgbClr val="7030A0"/>
                </a:solidFill>
              </a:rPr>
              <a:t>by eddy current.</a:t>
            </a:r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457200" y="2996952"/>
            <a:ext cx="4978896" cy="32632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2400" dirty="0"/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457200" y="3068960"/>
            <a:ext cx="4978896" cy="1368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400" dirty="0" smtClean="0"/>
              <a:t>The motion of Filter 2 &amp; 3 is also damped, if the torsional stiffness of each wire is optimal.</a:t>
            </a:r>
            <a:endParaRPr lang="en-US" altLang="ja-JP" sz="2400" dirty="0"/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457200" y="4365104"/>
            <a:ext cx="4978896" cy="2160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400" dirty="0" smtClean="0"/>
              <a:t>We need to optimize the damping strength &amp; torsional stiffness of every wires.</a:t>
            </a:r>
            <a:br>
              <a:rPr lang="en-US" altLang="ja-JP" sz="2400" dirty="0" smtClean="0"/>
            </a:br>
            <a:r>
              <a:rPr lang="en-US" altLang="ja-JP" sz="3600" dirty="0" smtClean="0">
                <a:solidFill>
                  <a:srgbClr val="FF0000"/>
                </a:solidFill>
                <a:sym typeface="Wingdings" pitchFamily="2" charset="2"/>
              </a:rPr>
              <a:t>Need Simulation</a:t>
            </a:r>
            <a:endParaRPr lang="en-US" altLang="ja-JP" sz="3600" dirty="0">
              <a:solidFill>
                <a:srgbClr val="FF0000"/>
              </a:solidFill>
            </a:endParaRPr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772B-2A13-4973-B1CD-85006D00125A}" type="slidenum">
              <a:rPr lang="ja-JP" altLang="en-US" smtClean="0"/>
              <a:pPr/>
              <a:t>3</a:t>
            </a:fld>
            <a:r>
              <a:rPr lang="en-US" altLang="ja-JP" dirty="0" smtClean="0"/>
              <a:t>/8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8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Torsional Stiffness of Wire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32656"/>
          </a:xfrm>
        </p:spPr>
        <p:txBody>
          <a:bodyPr>
            <a:normAutofit/>
          </a:bodyPr>
          <a:lstStyle/>
          <a:p>
            <a:r>
              <a:rPr kumimoji="1" lang="en-US" altLang="ja-JP" sz="2400" dirty="0" smtClean="0"/>
              <a:t>Torsional stiffness  depends on the thickness of the wire.</a:t>
            </a:r>
            <a:endParaRPr kumimoji="1" lang="ja-JP" altLang="en-US" sz="2400" dirty="0"/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2564857"/>
              </p:ext>
            </p:extLst>
          </p:nvPr>
        </p:nvGraphicFramePr>
        <p:xfrm>
          <a:off x="1979712" y="2125291"/>
          <a:ext cx="1374775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数式" r:id="rId3" imgW="533160" imgH="253800" progId="Equation.3">
                  <p:embed/>
                </p:oleObj>
              </mc:Choice>
              <mc:Fallback>
                <p:oleObj name="数式" r:id="rId3" imgW="533160" imgH="253800" progId="Equation.3">
                  <p:embed/>
                  <p:pic>
                    <p:nvPicPr>
                      <p:cNvPr id="0" name="オブジェクト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2125291"/>
                        <a:ext cx="1374775" cy="655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3707904" y="2197299"/>
            <a:ext cx="2890664" cy="5326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2400" i="1" dirty="0" smtClean="0"/>
              <a:t>D</a:t>
            </a:r>
            <a:r>
              <a:rPr lang="en-US" altLang="ja-JP" sz="2400" dirty="0" smtClean="0"/>
              <a:t>: Wire Diameter</a:t>
            </a:r>
            <a:endParaRPr lang="ja-JP" altLang="en-US" sz="2400" dirty="0"/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457200" y="3068960"/>
            <a:ext cx="8229600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400" dirty="0" smtClean="0"/>
              <a:t>Find optimal torsional stiffness of each wire</a:t>
            </a:r>
            <a:br>
              <a:rPr lang="en-US" altLang="ja-JP" sz="2400" dirty="0" smtClean="0"/>
            </a:br>
            <a:r>
              <a:rPr lang="en-US" altLang="ja-JP" sz="2400" dirty="0">
                <a:solidFill>
                  <a:srgbClr val="FF0000"/>
                </a:solidFill>
                <a:sym typeface="Wingdings" pitchFamily="2" charset="2"/>
              </a:rPr>
              <a:t>=</a:t>
            </a:r>
            <a:r>
              <a:rPr lang="en-US" altLang="ja-JP" sz="2400" dirty="0" smtClean="0">
                <a:solidFill>
                  <a:srgbClr val="FF0000"/>
                </a:solidFill>
                <a:sym typeface="Wingdings" pitchFamily="2" charset="2"/>
              </a:rPr>
              <a:t> Find optimal thickness of each wire</a:t>
            </a:r>
            <a:endParaRPr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331640" y="4889924"/>
            <a:ext cx="288032" cy="5040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7452320" y="4889924"/>
            <a:ext cx="288032" cy="5040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1499240" y="5090708"/>
            <a:ext cx="6097096" cy="1440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3966792" y="4797152"/>
            <a:ext cx="3930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↓</a:t>
            </a:r>
            <a:endParaRPr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3966792" y="5157192"/>
            <a:ext cx="3930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↑</a:t>
            </a:r>
            <a:endParaRPr lang="ja-JP" alt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4253649" y="4520592"/>
            <a:ext cx="6783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i="1" dirty="0" smtClean="0"/>
              <a:t>ΦD</a:t>
            </a:r>
            <a:endParaRPr lang="ja-JP" altLang="en-US" sz="2800" dirty="0"/>
          </a:p>
        </p:txBody>
      </p:sp>
      <p:sp>
        <p:nvSpPr>
          <p:cNvPr id="13" name="スライド番号プレースホルダー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772B-2A13-4973-B1CD-85006D00125A}" type="slidenum">
              <a:rPr lang="ja-JP" altLang="en-US" smtClean="0"/>
              <a:pPr/>
              <a:t>4</a:t>
            </a:fld>
            <a:r>
              <a:rPr lang="en-US" altLang="ja-JP" dirty="0" smtClean="0"/>
              <a:t>/8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437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 descr="C:\Users\tsekiguchi\Documents\3.Research\31.SAS\MyDocument\101210_Torsion_en\110114_GAS_chain_model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9002" y="1357661"/>
            <a:ext cx="5194126" cy="490252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Simulatio</a:t>
            </a:r>
            <a:r>
              <a:rPr lang="en-US" altLang="ja-JP" dirty="0" smtClean="0"/>
              <a:t>n Model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1628800"/>
            <a:ext cx="4104456" cy="4824536"/>
          </a:xfrm>
        </p:spPr>
        <p:txBody>
          <a:bodyPr>
            <a:normAutofit lnSpcReduction="10000"/>
          </a:bodyPr>
          <a:lstStyle/>
          <a:p>
            <a:r>
              <a:rPr lang="en-US" altLang="ja-JP" sz="2400" dirty="0" smtClean="0"/>
              <a:t>1-D “point-mass” model</a:t>
            </a:r>
          </a:p>
          <a:p>
            <a:endParaRPr lang="en-US" altLang="ja-JP" sz="2400" dirty="0"/>
          </a:p>
          <a:p>
            <a:r>
              <a:rPr lang="en-US" altLang="ja-JP" sz="2400" dirty="0" smtClean="0"/>
              <a:t>Impulsive torque is exerted to the payload, and angular displacement of the payload is sensed.</a:t>
            </a:r>
          </a:p>
          <a:p>
            <a:endParaRPr lang="en-US" altLang="ja-JP" sz="2400" dirty="0"/>
          </a:p>
          <a:p>
            <a:r>
              <a:rPr lang="en-US" altLang="ja-JP" sz="2400" dirty="0" smtClean="0"/>
              <a:t>Calculate impulsive response</a:t>
            </a:r>
            <a:br>
              <a:rPr lang="en-US" altLang="ja-JP" sz="2400" dirty="0" smtClean="0"/>
            </a:br>
            <a:r>
              <a:rPr lang="en-US" altLang="ja-JP" sz="2400" dirty="0" smtClean="0">
                <a:sym typeface="Wingdings" pitchFamily="2" charset="2"/>
              </a:rPr>
              <a:t> Estimate damping time</a:t>
            </a:r>
          </a:p>
          <a:p>
            <a:endParaRPr lang="en-US" altLang="ja-JP" sz="2400" dirty="0">
              <a:sym typeface="Wingdings" pitchFamily="2" charset="2"/>
            </a:endParaRPr>
          </a:p>
          <a:p>
            <a:r>
              <a:rPr lang="en-US" altLang="ja-JP" sz="2400" dirty="0" smtClean="0">
                <a:sym typeface="Wingdings" pitchFamily="2" charset="2"/>
              </a:rPr>
              <a:t>Find best parameters that shorten the damping time most</a:t>
            </a:r>
            <a:endParaRPr lang="en-US" altLang="ja-JP" sz="24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772B-2A13-4973-B1CD-85006D00125A}" type="slidenum">
              <a:rPr lang="ja-JP" altLang="en-US" smtClean="0"/>
              <a:pPr/>
              <a:t>5</a:t>
            </a:fld>
            <a:r>
              <a:rPr lang="en-US" altLang="ja-JP" dirty="0" smtClean="0"/>
              <a:t>/8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192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3600" dirty="0" smtClean="0"/>
              <a:t>Simulation Result &amp; Optimized Parameters</a:t>
            </a:r>
            <a:endParaRPr kumimoji="1" lang="ja-JP" altLang="en-US" sz="3600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7780949"/>
              </p:ext>
            </p:extLst>
          </p:nvPr>
        </p:nvGraphicFramePr>
        <p:xfrm>
          <a:off x="5796136" y="1700808"/>
          <a:ext cx="2736304" cy="26642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/>
                <a:gridCol w="2160240"/>
              </a:tblGrid>
              <a:tr h="45121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2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 smtClean="0">
                          <a:effectLst/>
                        </a:rPr>
                        <a:t>Value [Nm/rad]</a:t>
                      </a:r>
                      <a:endParaRPr lang="ja-JP" sz="2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88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baseline="0" dirty="0" smtClean="0">
                          <a:effectLst/>
                        </a:rPr>
                        <a:t>k</a:t>
                      </a:r>
                      <a:r>
                        <a:rPr lang="en-US" sz="2400" kern="100" baseline="-25000" dirty="0" smtClean="0">
                          <a:effectLst/>
                        </a:rPr>
                        <a:t>1</a:t>
                      </a:r>
                      <a:endParaRPr lang="ja-JP" sz="2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0.70</a:t>
                      </a:r>
                      <a:endParaRPr lang="ja-JP" sz="2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88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k</a:t>
                      </a:r>
                      <a:r>
                        <a:rPr lang="en-US" sz="2400" kern="100" baseline="-25000" dirty="0">
                          <a:effectLst/>
                        </a:rPr>
                        <a:t>2</a:t>
                      </a:r>
                      <a:endParaRPr lang="ja-JP" sz="2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 smtClean="0">
                          <a:effectLst/>
                        </a:rPr>
                        <a:t>0.70</a:t>
                      </a:r>
                      <a:endParaRPr lang="ja-JP" sz="2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88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k</a:t>
                      </a:r>
                      <a:r>
                        <a:rPr lang="en-US" sz="2400" kern="100" baseline="-25000">
                          <a:effectLst/>
                        </a:rPr>
                        <a:t>3</a:t>
                      </a:r>
                      <a:endParaRPr lang="ja-JP" sz="24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 smtClean="0">
                          <a:effectLst/>
                        </a:rPr>
                        <a:t>0.70</a:t>
                      </a:r>
                      <a:endParaRPr lang="ja-JP" sz="2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88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k</a:t>
                      </a:r>
                      <a:r>
                        <a:rPr lang="en-US" sz="2400" kern="100" baseline="-25000">
                          <a:effectLst/>
                        </a:rPr>
                        <a:t>4</a:t>
                      </a:r>
                      <a:endParaRPr lang="ja-JP" sz="24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 smtClean="0">
                          <a:effectLst/>
                        </a:rPr>
                        <a:t>0.27</a:t>
                      </a:r>
                      <a:endParaRPr lang="ja-JP" sz="2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88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k</a:t>
                      </a:r>
                      <a:r>
                        <a:rPr lang="en-US" sz="2400" kern="100" baseline="-25000" dirty="0">
                          <a:effectLst/>
                        </a:rPr>
                        <a:t>5</a:t>
                      </a:r>
                      <a:endParaRPr lang="ja-JP" sz="2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0.27</a:t>
                      </a:r>
                      <a:endParaRPr lang="ja-JP" sz="2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8847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400" kern="100" baseline="0" dirty="0" smtClean="0">
                          <a:effectLst/>
                        </a:rPr>
                        <a:t>k</a:t>
                      </a:r>
                      <a:r>
                        <a:rPr lang="en-US" altLang="ja-JP" sz="2400" kern="100" baseline="-25000" dirty="0" smtClean="0">
                          <a:effectLst/>
                        </a:rPr>
                        <a:t>6</a:t>
                      </a:r>
                      <a:endParaRPr lang="ja-JP" altLang="ja-JP" sz="2400" kern="100" dirty="0" smtClean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2400" kern="100" dirty="0" smtClean="0">
                          <a:effectLst/>
                          <a:latin typeface="Century"/>
                          <a:ea typeface="ＭＳ 明朝"/>
                          <a:cs typeface="Times New Roman"/>
                        </a:rPr>
                        <a:t>&gt;10</a:t>
                      </a:r>
                      <a:endParaRPr lang="ja-JP" sz="2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7" name="図 6"/>
          <p:cNvPicPr/>
          <p:nvPr/>
        </p:nvPicPr>
        <p:blipFill>
          <a:blip r:embed="rId2"/>
          <a:stretch>
            <a:fillRect/>
          </a:stretch>
        </p:blipFill>
        <p:spPr>
          <a:xfrm>
            <a:off x="611560" y="1700808"/>
            <a:ext cx="4752528" cy="4672267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3923928" y="4581128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solidFill>
                  <a:srgbClr val="FF0000"/>
                </a:solidFill>
              </a:rPr>
              <a:t>↑</a:t>
            </a:r>
            <a:r>
              <a:rPr lang="en-US" altLang="ja-JP" sz="2400" dirty="0" smtClean="0">
                <a:solidFill>
                  <a:srgbClr val="FF0000"/>
                </a:solidFill>
              </a:rPr>
              <a:t>10 min.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555776" y="4581128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solidFill>
                  <a:srgbClr val="FF0000"/>
                </a:solidFill>
              </a:rPr>
              <a:t>↑</a:t>
            </a:r>
            <a:r>
              <a:rPr lang="en-US" altLang="ja-JP" sz="2400" dirty="0">
                <a:solidFill>
                  <a:srgbClr val="FF0000"/>
                </a:solidFill>
              </a:rPr>
              <a:t>5</a:t>
            </a:r>
            <a:r>
              <a:rPr lang="en-US" altLang="ja-JP" sz="2400" dirty="0" smtClean="0">
                <a:solidFill>
                  <a:srgbClr val="FF0000"/>
                </a:solidFill>
              </a:rPr>
              <a:t> min.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772B-2A13-4973-B1CD-85006D00125A}" type="slidenum">
              <a:rPr lang="ja-JP" altLang="en-US" smtClean="0"/>
              <a:pPr/>
              <a:t>6</a:t>
            </a:fld>
            <a:r>
              <a:rPr lang="en-US" altLang="ja-JP" dirty="0" smtClean="0"/>
              <a:t>/8</a:t>
            </a:r>
            <a:endParaRPr lang="ja-JP" altLang="en-US" dirty="0"/>
          </a:p>
        </p:txBody>
      </p:sp>
      <p:sp>
        <p:nvSpPr>
          <p:cNvPr id="11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580112" y="4581128"/>
            <a:ext cx="2808312" cy="9933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2400" dirty="0" smtClean="0"/>
              <a:t>Torsional modes are damped in &lt; 10 min.</a:t>
            </a:r>
          </a:p>
        </p:txBody>
      </p:sp>
      <p:sp>
        <p:nvSpPr>
          <p:cNvPr id="12" name="コンテンツ プレースホルダー 2"/>
          <p:cNvSpPr txBox="1">
            <a:spLocks/>
          </p:cNvSpPr>
          <p:nvPr/>
        </p:nvSpPr>
        <p:spPr>
          <a:xfrm>
            <a:off x="2855600" y="2204864"/>
            <a:ext cx="2148448" cy="4966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ja-JP" sz="2400" dirty="0" err="1" smtClean="0"/>
              <a:t>C</a:t>
            </a:r>
            <a:r>
              <a:rPr lang="en-US" altLang="ja-JP" sz="2400" baseline="-25000" dirty="0" err="1" smtClean="0"/>
              <a:t>Eddy</a:t>
            </a:r>
            <a:r>
              <a:rPr lang="en-US" altLang="ja-JP" sz="2400" dirty="0" smtClean="0"/>
              <a:t> = 5 kgm</a:t>
            </a:r>
            <a:r>
              <a:rPr lang="en-US" altLang="ja-JP" sz="2400" baseline="30000" dirty="0" smtClean="0"/>
              <a:t>2</a:t>
            </a:r>
            <a:r>
              <a:rPr lang="en-US" altLang="ja-JP" sz="2400" dirty="0" smtClean="0"/>
              <a:t>/s</a:t>
            </a:r>
            <a:endParaRPr lang="en-US" altLang="ja-JP" sz="2400" dirty="0" smtClean="0"/>
          </a:p>
        </p:txBody>
      </p:sp>
    </p:spTree>
    <p:extLst>
      <p:ext uri="{BB962C8B-B14F-4D97-AF65-F5344CB8AC3E}">
        <p14:creationId xmlns:p14="http://schemas.microsoft.com/office/powerpoint/2010/main" val="116788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Proposed Wire Design</a:t>
            </a:r>
            <a:endParaRPr kumimoji="1" lang="ja-JP" altLang="en-US" dirty="0"/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2842412"/>
              </p:ext>
            </p:extLst>
          </p:nvPr>
        </p:nvGraphicFramePr>
        <p:xfrm>
          <a:off x="2609239" y="2492896"/>
          <a:ext cx="3690953" cy="2096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593"/>
                <a:gridCol w="1800200"/>
                <a:gridCol w="1440160"/>
              </a:tblGrid>
              <a:tr h="5726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#</a:t>
                      </a:r>
                      <a:endParaRPr lang="ja-JP" sz="2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Diameter </a:t>
                      </a:r>
                      <a:r>
                        <a:rPr lang="en-US" sz="2000" kern="100" dirty="0" smtClean="0">
                          <a:effectLst/>
                        </a:rPr>
                        <a:t>[</a:t>
                      </a:r>
                      <a:r>
                        <a:rPr lang="en-US" sz="2000" kern="100" dirty="0">
                          <a:effectLst/>
                        </a:rPr>
                        <a:t>mm]</a:t>
                      </a:r>
                      <a:endParaRPr lang="ja-JP" sz="2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Length [m]</a:t>
                      </a:r>
                      <a:endParaRPr lang="ja-JP" sz="2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307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1</a:t>
                      </a:r>
                      <a:endParaRPr lang="ja-JP" sz="2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3.74</a:t>
                      </a:r>
                      <a:endParaRPr lang="ja-JP" sz="2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2.1</a:t>
                      </a:r>
                      <a:endParaRPr lang="ja-JP" sz="20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307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2</a:t>
                      </a:r>
                      <a:endParaRPr lang="ja-JP" sz="20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3.74</a:t>
                      </a:r>
                      <a:endParaRPr lang="ja-JP" sz="2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2.1</a:t>
                      </a:r>
                      <a:endParaRPr lang="ja-JP" sz="2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307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3</a:t>
                      </a:r>
                      <a:endParaRPr lang="ja-JP" sz="20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3.74</a:t>
                      </a:r>
                      <a:endParaRPr lang="ja-JP" sz="2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2.1</a:t>
                      </a:r>
                      <a:endParaRPr lang="ja-JP" sz="2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307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4</a:t>
                      </a:r>
                      <a:endParaRPr lang="ja-JP" sz="2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2.94</a:t>
                      </a:r>
                      <a:endParaRPr lang="ja-JP" sz="20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2.1</a:t>
                      </a:r>
                      <a:endParaRPr lang="ja-JP" sz="2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307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5</a:t>
                      </a:r>
                      <a:endParaRPr lang="ja-JP" sz="20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2.45</a:t>
                      </a:r>
                      <a:endParaRPr lang="ja-JP" sz="2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1.0</a:t>
                      </a:r>
                      <a:endParaRPr lang="ja-JP" sz="2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772B-2A13-4973-B1CD-85006D00125A}" type="slidenum">
              <a:rPr lang="ja-JP" altLang="en-US" smtClean="0"/>
              <a:pPr/>
              <a:t>7</a:t>
            </a:fld>
            <a:r>
              <a:rPr lang="en-US" altLang="ja-JP" dirty="0" smtClean="0"/>
              <a:t>/8</a:t>
            </a:r>
            <a:endParaRPr lang="ja-JP" altLang="en-US" dirty="0"/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467544" y="1628800"/>
            <a:ext cx="7992888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400" dirty="0" smtClean="0"/>
              <a:t>From the torsional stiffness, wire diameters are calculated.</a:t>
            </a:r>
          </a:p>
        </p:txBody>
      </p:sp>
    </p:spTree>
    <p:extLst>
      <p:ext uri="{BB962C8B-B14F-4D97-AF65-F5344CB8AC3E}">
        <p14:creationId xmlns:p14="http://schemas.microsoft.com/office/powerpoint/2010/main" val="65725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Note: Wiring Problem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772B-2A13-4973-B1CD-85006D00125A}" type="slidenum">
              <a:rPr lang="ja-JP" altLang="en-US" smtClean="0"/>
              <a:pPr/>
              <a:t>8</a:t>
            </a:fld>
            <a:r>
              <a:rPr lang="en-US" altLang="ja-JP" dirty="0" smtClean="0"/>
              <a:t>/8</a:t>
            </a:r>
            <a:endParaRPr lang="ja-JP" altLang="en-US" dirty="0"/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467544" y="1628800"/>
            <a:ext cx="5018856" cy="4248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400" dirty="0" smtClean="0"/>
              <a:t>In real case, wiring (for sensors and actuators) also introduces distributed damping.</a:t>
            </a:r>
          </a:p>
          <a:p>
            <a:endParaRPr lang="en-US" altLang="ja-JP" sz="2400" dirty="0"/>
          </a:p>
          <a:p>
            <a:r>
              <a:rPr lang="en-US" altLang="ja-JP" sz="2400" dirty="0" smtClean="0"/>
              <a:t>This damping is less welcome because it may introduce creak noise.</a:t>
            </a:r>
          </a:p>
          <a:p>
            <a:endParaRPr lang="en-US" altLang="ja-JP" sz="2400" dirty="0"/>
          </a:p>
          <a:p>
            <a:r>
              <a:rPr lang="en-US" altLang="ja-JP" sz="2400" dirty="0" smtClean="0"/>
              <a:t>We will</a:t>
            </a:r>
            <a:r>
              <a:rPr lang="en-US" altLang="ja-JP" sz="2400" dirty="0" smtClean="0"/>
              <a:t> study wiring configuration experimentally with prototype.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352128"/>
            <a:ext cx="1828402" cy="4639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672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 txBox="1">
            <a:spLocks/>
          </p:cNvSpPr>
          <p:nvPr/>
        </p:nvSpPr>
        <p:spPr>
          <a:xfrm>
            <a:off x="685800" y="2947342"/>
            <a:ext cx="7772400" cy="7350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dirty="0" smtClean="0"/>
              <a:t>End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46009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597</TotalTime>
  <Words>506</Words>
  <Application>Microsoft Office PowerPoint</Application>
  <PresentationFormat>画面に合わせる (4:3)</PresentationFormat>
  <Paragraphs>166</Paragraphs>
  <Slides>14</Slides>
  <Notes>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6" baseType="lpstr">
      <vt:lpstr>Office ​​テーマ</vt:lpstr>
      <vt:lpstr>数式</vt:lpstr>
      <vt:lpstr>Two Layers SAS: Damping of Torsion Mode</vt:lpstr>
      <vt:lpstr>Torsion Mode of Filters</vt:lpstr>
      <vt:lpstr>How to Damp This Mode?</vt:lpstr>
      <vt:lpstr>Torsional Stiffness of Wire</vt:lpstr>
      <vt:lpstr>Simulation Model</vt:lpstr>
      <vt:lpstr>Simulation Result &amp; Optimized Parameters</vt:lpstr>
      <vt:lpstr>Proposed Wire Design</vt:lpstr>
      <vt:lpstr>Note: Wiring Problem</vt:lpstr>
      <vt:lpstr>PowerPoint プレゼンテーション</vt:lpstr>
      <vt:lpstr>PowerPoint プレゼンテーション</vt:lpstr>
      <vt:lpstr>PowerPoint プレゼンテーション</vt:lpstr>
      <vt:lpstr>Parameters Used in the Simulation</vt:lpstr>
      <vt:lpstr>Proposed Wire Design (Detail)</vt:lpstr>
      <vt:lpstr>Proposed Wire Design (Detail)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Torsional Mode Damping for the GAS filter Chain</dc:title>
  <dc:creator>tsekiguchi</dc:creator>
  <cp:lastModifiedBy>tsekiguchi</cp:lastModifiedBy>
  <cp:revision>36</cp:revision>
  <cp:lastPrinted>2011-02-03T08:09:42Z</cp:lastPrinted>
  <dcterms:created xsi:type="dcterms:W3CDTF">2011-02-02T02:51:34Z</dcterms:created>
  <dcterms:modified xsi:type="dcterms:W3CDTF">2011-02-03T09:19:40Z</dcterms:modified>
</cp:coreProperties>
</file>