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483" r:id="rId2"/>
    <p:sldId id="554" r:id="rId3"/>
    <p:sldId id="526" r:id="rId4"/>
    <p:sldId id="527" r:id="rId5"/>
    <p:sldId id="530" r:id="rId6"/>
    <p:sldId id="564" r:id="rId7"/>
    <p:sldId id="532" r:id="rId8"/>
    <p:sldId id="533" r:id="rId9"/>
    <p:sldId id="557" r:id="rId10"/>
    <p:sldId id="563" r:id="rId11"/>
    <p:sldId id="481" r:id="rId12"/>
    <p:sldId id="523" r:id="rId13"/>
    <p:sldId id="518" r:id="rId14"/>
    <p:sldId id="500" r:id="rId15"/>
    <p:sldId id="561" r:id="rId16"/>
    <p:sldId id="447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1BC21"/>
    <a:srgbClr val="808000"/>
    <a:srgbClr val="0080FF"/>
    <a:srgbClr val="00FF00"/>
    <a:srgbClr val="FF00FF"/>
    <a:srgbClr val="FF0080"/>
    <a:srgbClr val="008000"/>
    <a:srgbClr val="800040"/>
    <a:srgbClr val="E7E7E7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5652" autoAdjust="0"/>
  </p:normalViewPr>
  <p:slideViewPr>
    <p:cSldViewPr snapToGrid="0">
      <p:cViewPr varScale="1">
        <p:scale>
          <a:sx n="99" d="100"/>
          <a:sy n="99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D93-B0F4-8C46-B438-09D0C035BB3D}" type="datetimeFigureOut">
              <a:rPr lang="ja-JP" altLang="en-US" smtClean="0"/>
              <a:pPr/>
              <a:t>10.5.11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1390-6B05-2849-A41C-E5CD9A513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BD43-3642-5441-8EEB-1270FA20BA7B}" type="datetimeFigureOut">
              <a:rPr lang="ja-JP" altLang="en-US" smtClean="0"/>
              <a:pPr/>
              <a:t>10.5.11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5AC-7AF3-BE4A-BF3E-A8B3247CD7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407" y="8685617"/>
            <a:ext cx="2971963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FA3DF8-F870-4AEB-93F0-351C1FEE07BE}" type="slidenum">
              <a:rPr lang="en-US" altLang="ja-JP" sz="1200"/>
              <a:pPr algn="r"/>
              <a:t>3</a:t>
            </a:fld>
            <a:endParaRPr lang="en-US" altLang="ja-JP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407" y="8685617"/>
            <a:ext cx="2971963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A9DF25-873E-4F48-88E3-D47A0A73F17B}" type="slidenum">
              <a:rPr lang="en-US" altLang="ja-JP" sz="1200"/>
              <a:pPr algn="r"/>
              <a:t>4</a:t>
            </a:fld>
            <a:endParaRPr lang="en-US" altLang="ja-JP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407" y="8685617"/>
            <a:ext cx="2971963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78856D2-C683-AB4A-99F3-88F3305E7C1F}" type="slidenum">
              <a:rPr lang="en-US" altLang="ja-JP" sz="1200"/>
              <a:pPr algn="r"/>
              <a:t>5</a:t>
            </a:fld>
            <a:endParaRPr lang="en-US" altLang="ja-JP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30728-9A91-4C1C-A7D7-506087D77655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407" y="8685617"/>
            <a:ext cx="2971963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16180E-DAF3-4C94-A37B-B6997B5719F0}" type="slidenum">
              <a:rPr lang="en-US" altLang="ja-JP" sz="1200"/>
              <a:pPr algn="r"/>
              <a:t>8</a:t>
            </a:fld>
            <a:endParaRPr lang="en-US" altLang="ja-JP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5/17/2010 GWADW at Kyoto Osamu Miyakawa</a:t>
            </a:r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6" descr="CLIO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000" y="304802"/>
            <a:ext cx="1524000" cy="4255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905256"/>
            <a:ext cx="8229600" cy="9144"/>
          </a:xfrm>
          <a:prstGeom prst="line">
            <a:avLst/>
          </a:prstGeom>
          <a:ln w="539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hdr_lg_icrr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16800" y="330201"/>
            <a:ext cx="1270000" cy="50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200" b="0" kern="1200">
          <a:solidFill>
            <a:srgbClr val="00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Commissioning work on</a:t>
            </a:r>
            <a:br>
              <a:rPr lang="en-US" altLang="ja-JP" dirty="0" smtClean="0"/>
            </a:br>
            <a:r>
              <a:rPr lang="en-US" altLang="ja-JP" dirty="0" smtClean="0"/>
              <a:t>the low temperature interferometer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015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5/17/2010 GWADW at Kyoto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Osamu Miyakawa (ICRR</a:t>
            </a:r>
            <a:r>
              <a:rPr lang="en-US" altLang="ja-JP" dirty="0" smtClean="0"/>
              <a:t>, U-Tokyo</a:t>
            </a:r>
            <a:r>
              <a:rPr lang="en-US" altLang="ja-JP" dirty="0" smtClean="0"/>
              <a:t>) and CLIO collaboration</a:t>
            </a:r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Possibility of a digital control system</a:t>
            </a:r>
            <a:br>
              <a:rPr lang="en-US" altLang="ja-JP" sz="2800" dirty="0" smtClean="0"/>
            </a:br>
            <a:endParaRPr lang="ja-JP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1. Increased the number of person 1-&gt;4 at </a:t>
            </a:r>
            <a:r>
              <a:rPr lang="en-US" altLang="ja-JP" dirty="0" smtClean="0"/>
              <a:t>site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2. Scheduled commissioning plan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3. Flexibility</a:t>
            </a:r>
          </a:p>
          <a:p>
            <a:pPr>
              <a:buNone/>
            </a:pPr>
            <a:r>
              <a:rPr lang="en-US" altLang="ja-JP" dirty="0" smtClean="0"/>
              <a:t>4. As a prototype of LCGT</a:t>
            </a:r>
          </a:p>
          <a:p>
            <a:pPr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Installation of a digital system at CLIO with help of </a:t>
            </a:r>
            <a:r>
              <a:rPr lang="en-US" altLang="ja-JP" dirty="0" err="1" smtClean="0"/>
              <a:t>aLIGO</a:t>
            </a:r>
            <a:r>
              <a:rPr lang="en-US" altLang="ja-JP" dirty="0" smtClean="0"/>
              <a:t> engineers</a:t>
            </a:r>
          </a:p>
          <a:p>
            <a:pPr>
              <a:buNone/>
            </a:pPr>
            <a:r>
              <a:rPr lang="en-US" altLang="ja-JP" dirty="0" smtClean="0"/>
              <a:t>        -&gt;Shrink the time for noise hunting!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4" y="965201"/>
            <a:ext cx="4419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Pictures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28600" y="3505200"/>
            <a:ext cx="457200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66688" indent="-166688"/>
            <a:r>
              <a:rPr lang="en-US" altLang="ja-JP" b="1" dirty="0" err="1" smtClean="0">
                <a:solidFill>
                  <a:srgbClr val="FF0000"/>
                </a:solidFill>
              </a:rPr>
              <a:t>CentOS</a:t>
            </a:r>
            <a:r>
              <a:rPr lang="en-US" altLang="ja-JP" b="1" dirty="0" smtClean="0">
                <a:solidFill>
                  <a:srgbClr val="FF0000"/>
                </a:solidFill>
              </a:rPr>
              <a:t> 5.2+real time kernel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4core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x</a:t>
            </a:r>
            <a:r>
              <a:rPr lang="en-US" altLang="ja-JP" b="1" dirty="0" smtClean="0">
                <a:solidFill>
                  <a:srgbClr val="FF0000"/>
                </a:solidFill>
              </a:rPr>
              <a:t> 2 Xeon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2232278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ADC/DAC</a:t>
            </a:r>
          </a:p>
          <a:p>
            <a:r>
              <a:rPr lang="en-US" altLang="ja-JP" b="1" dirty="0" smtClean="0">
                <a:solidFill>
                  <a:srgbClr val="00FF00"/>
                </a:solidFill>
              </a:rPr>
              <a:t>In Expansion Chassis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218" y="1295400"/>
            <a:ext cx="1997850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Anti Imaging filters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2" y="2034064"/>
            <a:ext cx="1697901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Anti Alias filters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4230469"/>
            <a:ext cx="182880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Timing slave 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200400"/>
            <a:ext cx="1386618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Real time PC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1480066"/>
            <a:ext cx="1122747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timing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71600" y="5433024"/>
            <a:ext cx="4572000" cy="92333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ADC:32ch/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$4K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DAC:16ch/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$3.5K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Binary Output:32ch/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7632" y="2831068"/>
            <a:ext cx="1394620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ADC adapter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7632" y="1676400"/>
            <a:ext cx="1386505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DAC adapter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55" y="965201"/>
            <a:ext cx="4556933" cy="5918621"/>
          </a:xfrm>
          <a:prstGeom prst="rect">
            <a:avLst/>
          </a:prstGeom>
        </p:spPr>
      </p:pic>
      <p:cxnSp>
        <p:nvCxnSpPr>
          <p:cNvPr id="24" name="曲線コネクタ 23"/>
          <p:cNvCxnSpPr/>
          <p:nvPr/>
        </p:nvCxnSpPr>
        <p:spPr>
          <a:xfrm rot="16200000" flipH="1">
            <a:off x="2934524" y="4249379"/>
            <a:ext cx="1674513" cy="692776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7333" y="4151531"/>
            <a:ext cx="10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6600"/>
                </a:solidFill>
              </a:rPr>
              <a:t>PCIe</a:t>
            </a:r>
            <a:r>
              <a:rPr kumimoji="1" lang="ja-JP" altLang="en-US" dirty="0" smtClean="0">
                <a:solidFill>
                  <a:srgbClr val="FF6600"/>
                </a:solidFill>
              </a:rPr>
              <a:t>接続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339" y="5848522"/>
            <a:ext cx="1009261" cy="39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To NIM</a:t>
            </a:r>
          </a:p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modules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5400000">
            <a:off x="160336" y="6424614"/>
            <a:ext cx="365128" cy="22860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V="1">
            <a:off x="5103022" y="6013672"/>
            <a:ext cx="1198347" cy="218855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23557" y="5569098"/>
            <a:ext cx="1133356" cy="39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From DAC</a:t>
            </a:r>
          </a:p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adapter</a:t>
            </a:r>
          </a:p>
        </p:txBody>
      </p:sp>
      <p:cxnSp>
        <p:nvCxnSpPr>
          <p:cNvPr id="36" name="直線矢印コネクタ 35"/>
          <p:cNvCxnSpPr/>
          <p:nvPr/>
        </p:nvCxnSpPr>
        <p:spPr>
          <a:xfrm rot="16200000" flipH="1">
            <a:off x="6013502" y="5801574"/>
            <a:ext cx="1604029" cy="237367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24722" y="5370539"/>
            <a:ext cx="934871" cy="39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To ADC</a:t>
            </a:r>
          </a:p>
          <a:p>
            <a:pPr>
              <a:lnSpc>
                <a:spcPts val="1060"/>
              </a:lnSpc>
            </a:pPr>
            <a:r>
              <a:rPr kumimoji="1" lang="en-US" altLang="ja-JP" b="1" dirty="0" smtClean="0">
                <a:solidFill>
                  <a:srgbClr val="FF6600"/>
                </a:solidFill>
              </a:rPr>
              <a:t>adapter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43817" y="1578083"/>
            <a:ext cx="1697901" cy="4676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kumimoji="1" lang="en-US" altLang="ja-JP" b="1" dirty="0" smtClean="0">
                <a:solidFill>
                  <a:srgbClr val="00FF00"/>
                </a:solidFill>
              </a:rPr>
              <a:t>Differential</a:t>
            </a:r>
          </a:p>
          <a:p>
            <a:pPr algn="ctr">
              <a:lnSpc>
                <a:spcPts val="1360"/>
              </a:lnSpc>
            </a:pPr>
            <a:r>
              <a:rPr lang="en-US" altLang="ja-JP" b="1" dirty="0" smtClean="0">
                <a:solidFill>
                  <a:srgbClr val="00FF00"/>
                </a:solidFill>
              </a:rPr>
              <a:t>receiver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75771" y="1964307"/>
            <a:ext cx="1697901" cy="4676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kumimoji="1" lang="en-US" altLang="ja-JP" b="1" dirty="0" smtClean="0">
                <a:solidFill>
                  <a:srgbClr val="00FF00"/>
                </a:solidFill>
              </a:rPr>
              <a:t>Differential</a:t>
            </a:r>
          </a:p>
          <a:p>
            <a:pPr algn="ctr">
              <a:lnSpc>
                <a:spcPts val="1360"/>
              </a:lnSpc>
            </a:pPr>
            <a:r>
              <a:rPr lang="en-US" altLang="ja-JP" b="1" dirty="0" smtClean="0">
                <a:solidFill>
                  <a:srgbClr val="00FF00"/>
                </a:solidFill>
              </a:rPr>
              <a:t>driver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Arm</a:t>
            </a:r>
            <a:r>
              <a:rPr lang="en-US" altLang="ja-JP" dirty="0" smtClean="0"/>
              <a:t> </a:t>
            </a:r>
            <a:r>
              <a:rPr lang="en-US" altLang="ja-JP" dirty="0" smtClean="0"/>
              <a:t>locked  by digital loop!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END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pic>
        <p:nvPicPr>
          <p:cNvPr id="9" name="図 8" descr="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597"/>
            <a:ext cx="9144000" cy="5529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1737" y="4015174"/>
            <a:ext cx="130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33FF"/>
                </a:solidFill>
              </a:rPr>
              <a:t>Transmitted</a:t>
            </a:r>
          </a:p>
          <a:p>
            <a:r>
              <a:rPr lang="en-US" altLang="ja-JP" dirty="0" smtClean="0">
                <a:solidFill>
                  <a:srgbClr val="0033FF"/>
                </a:solidFill>
              </a:rPr>
              <a:t>light</a:t>
            </a:r>
            <a:endParaRPr kumimoji="1" lang="en-US" altLang="ja-JP" dirty="0" smtClean="0">
              <a:solidFill>
                <a:srgbClr val="00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9785" y="198829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Reflected light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8227" y="2786278"/>
            <a:ext cx="124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Error signal</a:t>
            </a:r>
            <a:endParaRPr kumimoji="1" lang="en-US" altLang="ja-JP" dirty="0" smtClean="0">
              <a:solidFill>
                <a:srgbClr val="008000"/>
              </a:solidFill>
            </a:endParaRPr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First noise curve with digital control</a:t>
            </a:r>
            <a:endParaRPr lang="ja-JP" altLang="en-US" sz="28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3428" y="1893794"/>
            <a:ext cx="2670572" cy="38164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0880000" scaled="0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marL="225425" indent="-173038">
              <a:buFont typeface="Arial"/>
              <a:buChar char="•"/>
            </a:pPr>
            <a:r>
              <a:rPr lang="en-US" altLang="ja-JP" sz="2200" dirty="0" smtClean="0"/>
              <a:t>2 and half orders noisier than analog sensitivity</a:t>
            </a:r>
          </a:p>
          <a:p>
            <a:pPr marL="225425" indent="-173038">
              <a:buFont typeface="Arial"/>
              <a:buChar char="•"/>
            </a:pPr>
            <a:r>
              <a:rPr lang="en-US" altLang="ja-JP" sz="2200" dirty="0" smtClean="0"/>
              <a:t>Too much ADC/DAC noise</a:t>
            </a:r>
          </a:p>
          <a:p>
            <a:pPr marL="225425" indent="-173038"/>
            <a:endParaRPr lang="ja-JP" altLang="en-US" sz="2200" dirty="0" smtClean="0"/>
          </a:p>
          <a:p>
            <a:pPr marL="225425" indent="-173038">
              <a:buFont typeface="Arial"/>
              <a:buChar char="•"/>
            </a:pPr>
            <a:r>
              <a:rPr lang="en-US" altLang="ja-JP" sz="2200" dirty="0" smtClean="0"/>
              <a:t>Sensitivity will be improved once whitening /</a:t>
            </a:r>
            <a:r>
              <a:rPr lang="en-US" altLang="ja-JP" sz="2200" dirty="0" err="1" smtClean="0"/>
              <a:t>dewhitening</a:t>
            </a:r>
            <a:r>
              <a:rPr lang="en-US" altLang="ja-JP" sz="2200" dirty="0" smtClean="0"/>
              <a:t> filters are installed.</a:t>
            </a:r>
            <a:endParaRPr kumimoji="1" lang="ja-JP" altLang="en-US" sz="22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203"/>
            <a:ext cx="6355603" cy="534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Development on digital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903"/>
            <a:ext cx="8229600" cy="5451765"/>
          </a:xfrm>
        </p:spPr>
        <p:txBody>
          <a:bodyPr>
            <a:noAutofit/>
          </a:bodyPr>
          <a:lstStyle/>
          <a:p>
            <a:pPr marL="230188" indent="-230188"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ja-JP" sz="2200" dirty="0" smtClean="0"/>
              <a:t>Developed systems at CLIO using digital system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>
                <a:solidFill>
                  <a:srgbClr val="0033FF"/>
                </a:solidFill>
              </a:rPr>
              <a:t>Auto initial alignment system for MC using </a:t>
            </a:r>
            <a:r>
              <a:rPr lang="en-US" altLang="ja-JP" sz="1800" dirty="0" err="1" smtClean="0">
                <a:solidFill>
                  <a:srgbClr val="0033FF"/>
                </a:solidFill>
              </a:rPr>
              <a:t>picomotor</a:t>
            </a:r>
            <a:endParaRPr lang="en-US" altLang="ja-JP" sz="1800" dirty="0" smtClean="0">
              <a:solidFill>
                <a:srgbClr val="0033FF"/>
              </a:solidFill>
            </a:endParaRP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>
                <a:solidFill>
                  <a:srgbClr val="0033FF"/>
                </a:solidFill>
              </a:rPr>
              <a:t>Auto Lock acquisition system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>
                <a:solidFill>
                  <a:srgbClr val="0033FF"/>
                </a:solidFill>
              </a:rPr>
              <a:t>Calibration system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>
                <a:solidFill>
                  <a:srgbClr val="0033FF"/>
                </a:solidFill>
              </a:rPr>
              <a:t>Local damping system -&gt; </a:t>
            </a:r>
            <a:r>
              <a:rPr lang="en-US" altLang="ja-JP" sz="1800" dirty="0" err="1" smtClean="0">
                <a:solidFill>
                  <a:srgbClr val="0033FF"/>
                </a:solidFill>
              </a:rPr>
              <a:t>Takanori’s</a:t>
            </a:r>
            <a:r>
              <a:rPr lang="en-US" altLang="ja-JP" sz="1800" dirty="0" smtClean="0">
                <a:solidFill>
                  <a:srgbClr val="0033FF"/>
                </a:solidFill>
              </a:rPr>
              <a:t> talk this afternoon</a:t>
            </a:r>
          </a:p>
          <a:p>
            <a:pPr marL="230188" indent="-230188">
              <a:lnSpc>
                <a:spcPts val="2300"/>
              </a:lnSpc>
              <a:spcBef>
                <a:spcPts val="0"/>
              </a:spcBef>
            </a:pPr>
            <a:endParaRPr lang="en-US" altLang="ja-JP" sz="2200" dirty="0" smtClean="0">
              <a:solidFill>
                <a:srgbClr val="0033FF"/>
              </a:solidFill>
            </a:endParaRPr>
          </a:p>
          <a:p>
            <a:pPr marL="230188" indent="-230188"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ja-JP" sz="2200" dirty="0" smtClean="0"/>
              <a:t>Very near future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The same sensitivity as a</a:t>
            </a:r>
            <a:r>
              <a:rPr lang="en-US" altLang="ja-JP" sz="1800" dirty="0" smtClean="0"/>
              <a:t>nalog with whitening/</a:t>
            </a:r>
            <a:r>
              <a:rPr lang="en-US" altLang="ja-JP" sz="1800" dirty="0" err="1" smtClean="0"/>
              <a:t>dewhitening</a:t>
            </a:r>
            <a:r>
              <a:rPr lang="en-US" altLang="ja-JP" sz="1800" dirty="0" smtClean="0"/>
              <a:t> filters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Auto beam centering system (sensitivity depends on beam centering strongly at CLIO)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Long term </a:t>
            </a:r>
            <a:r>
              <a:rPr lang="en-US" altLang="ja-JP" sz="1800" dirty="0" smtClean="0"/>
              <a:t>monitors for laser power,  seismic motion, temperature etc.</a:t>
            </a:r>
            <a:endParaRPr lang="en-US" altLang="ja-JP" sz="1800" dirty="0" smtClean="0"/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Auto noise budget system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MC length control system using another arm signal</a:t>
            </a:r>
          </a:p>
          <a:p>
            <a:pPr marL="230188" indent="-230188">
              <a:lnSpc>
                <a:spcPts val="2300"/>
              </a:lnSpc>
              <a:spcBef>
                <a:spcPts val="0"/>
              </a:spcBef>
              <a:buNone/>
            </a:pPr>
            <a:endParaRPr lang="en-US" altLang="ja-JP" sz="2200" dirty="0" smtClean="0"/>
          </a:p>
          <a:p>
            <a:pPr marL="230188" indent="-230188"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ja-JP" sz="2200" dirty="0" smtClean="0"/>
              <a:t>Needs for LCGT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3km data transfer system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Proper timing clock (with help of Columbia group )</a:t>
            </a:r>
          </a:p>
          <a:p>
            <a:pPr marL="630238" lvl="1" indent="-230188">
              <a:lnSpc>
                <a:spcPts val="2300"/>
              </a:lnSpc>
              <a:spcBef>
                <a:spcPts val="0"/>
              </a:spcBef>
            </a:pPr>
            <a:r>
              <a:rPr lang="en-US" altLang="ja-JP" sz="1800" dirty="0" smtClean="0"/>
              <a:t>Multipl</a:t>
            </a:r>
            <a:r>
              <a:rPr lang="en-US" altLang="ja-JP" sz="1800" dirty="0" smtClean="0"/>
              <a:t>e PCs with </a:t>
            </a:r>
            <a:r>
              <a:rPr lang="en-US" altLang="ja-JP" sz="1800" dirty="0" err="1" smtClean="0"/>
              <a:t>PCIe</a:t>
            </a:r>
            <a:r>
              <a:rPr lang="en-US" altLang="ja-JP" sz="1800" dirty="0" smtClean="0"/>
              <a:t> switch for more channels</a:t>
            </a:r>
            <a:endParaRPr lang="en-US" altLang="ja-JP" sz="1800" dirty="0" smtClean="0"/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altLang="ja-JP" sz="2200" dirty="0" smtClean="0"/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altLang="ja-JP" sz="2200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END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3" y="228600"/>
            <a:ext cx="6961187" cy="769938"/>
          </a:xfrm>
          <a:noFill/>
          <a:ln/>
        </p:spPr>
        <p:txBody>
          <a:bodyPr/>
          <a:lstStyle/>
          <a:p>
            <a:r>
              <a:rPr lang="en-US" altLang="ja-JP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MEDM  --Length sensing and control </a:t>
            </a:r>
            <a:r>
              <a:rPr lang="en-US" altLang="ja-JP" sz="2400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pic>
        <p:nvPicPr>
          <p:cNvPr id="39" name="図 38" descr="L1CTR_L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32" y="1280955"/>
            <a:ext cx="7261387" cy="5119845"/>
          </a:xfrm>
          <a:prstGeom prst="rect">
            <a:avLst/>
          </a:prstGeom>
        </p:spPr>
      </p:pic>
      <p:sp>
        <p:nvSpPr>
          <p:cNvPr id="726020" name="Text Box 4"/>
          <p:cNvSpPr txBox="1">
            <a:spLocks noChangeArrowheads="1"/>
          </p:cNvSpPr>
          <p:nvPr/>
        </p:nvSpPr>
        <p:spPr bwMode="auto">
          <a:xfrm rot="16200000">
            <a:off x="203449" y="2676062"/>
            <a:ext cx="3074801" cy="722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Demodulated </a:t>
            </a:r>
            <a:r>
              <a:rPr lang="en-US" altLang="ja-JP" sz="2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signal</a:t>
            </a:r>
          </a:p>
          <a:p>
            <a:pPr algn="l"/>
            <a:r>
              <a:rPr lang="en-US" altLang="ja-JP" sz="2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from PD</a:t>
            </a: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1260912" y="2133599"/>
            <a:ext cx="1128929" cy="2472389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26023" name="Rectangle 7"/>
          <p:cNvSpPr>
            <a:spLocks noChangeArrowheads="1"/>
          </p:cNvSpPr>
          <p:nvPr/>
        </p:nvSpPr>
        <p:spPr bwMode="auto">
          <a:xfrm>
            <a:off x="3134085" y="1473839"/>
            <a:ext cx="3146497" cy="2574959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6025" name="Rectangle 9"/>
          <p:cNvSpPr>
            <a:spLocks noChangeArrowheads="1"/>
          </p:cNvSpPr>
          <p:nvPr/>
        </p:nvSpPr>
        <p:spPr bwMode="auto">
          <a:xfrm>
            <a:off x="7403348" y="1785755"/>
            <a:ext cx="928772" cy="282023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6051" name="Line 35"/>
          <p:cNvSpPr>
            <a:spLocks noChangeShapeType="1"/>
          </p:cNvSpPr>
          <p:nvPr/>
        </p:nvSpPr>
        <p:spPr bwMode="auto">
          <a:xfrm>
            <a:off x="8379106" y="3343627"/>
            <a:ext cx="383894" cy="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8" name="フッター プレースホルダ 47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</p:spPr>
        <p:txBody>
          <a:bodyPr/>
          <a:lstStyle/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cxnSp>
        <p:nvCxnSpPr>
          <p:cNvPr id="726050" name="AutoShape 34"/>
          <p:cNvCxnSpPr>
            <a:cxnSpLocks noChangeShapeType="1"/>
          </p:cNvCxnSpPr>
          <p:nvPr/>
        </p:nvCxnSpPr>
        <p:spPr bwMode="auto">
          <a:xfrm rot="5400000">
            <a:off x="701428" y="2530228"/>
            <a:ext cx="381000" cy="19734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sp>
        <p:nvSpPr>
          <p:cNvPr id="726058" name="Text Box 42"/>
          <p:cNvSpPr txBox="1">
            <a:spLocks noChangeArrowheads="1"/>
          </p:cNvSpPr>
          <p:nvPr/>
        </p:nvSpPr>
        <p:spPr bwMode="auto">
          <a:xfrm>
            <a:off x="530473" y="3200400"/>
            <a:ext cx="438294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>
                <a:latin typeface="Helvetica" charset="0"/>
                <a:ea typeface="ＭＳ Ｐゴシック" charset="-128"/>
                <a:cs typeface="ＭＳ Ｐゴシック" charset="-128"/>
              </a:rPr>
              <a:t>A/D</a:t>
            </a:r>
          </a:p>
        </p:txBody>
      </p:sp>
      <p:sp>
        <p:nvSpPr>
          <p:cNvPr id="726059" name="Text Box 43"/>
          <p:cNvSpPr txBox="1">
            <a:spLocks noChangeArrowheads="1"/>
          </p:cNvSpPr>
          <p:nvPr/>
        </p:nvSpPr>
        <p:spPr bwMode="auto">
          <a:xfrm>
            <a:off x="593618" y="2819400"/>
            <a:ext cx="397504" cy="1692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100">
                <a:latin typeface="Helvetica" charset="0"/>
                <a:ea typeface="ＭＳ Ｐゴシック" charset="-128"/>
                <a:cs typeface="ＭＳ Ｐゴシック" charset="-128"/>
              </a:rPr>
              <a:t>mixer</a:t>
            </a:r>
          </a:p>
        </p:txBody>
      </p:sp>
      <p:grpSp>
        <p:nvGrpSpPr>
          <p:cNvPr id="37" name="図形グループ 36"/>
          <p:cNvGrpSpPr/>
          <p:nvPr/>
        </p:nvGrpSpPr>
        <p:grpSpPr>
          <a:xfrm>
            <a:off x="304800" y="1065483"/>
            <a:ext cx="1197619" cy="1372917"/>
            <a:chOff x="381000" y="1066800"/>
            <a:chExt cx="1197619" cy="1372917"/>
          </a:xfrm>
        </p:grpSpPr>
        <p:sp>
          <p:nvSpPr>
            <p:cNvPr id="726034" name="Line 18"/>
            <p:cNvSpPr>
              <a:spLocks noChangeShapeType="1"/>
            </p:cNvSpPr>
            <p:nvPr/>
          </p:nvSpPr>
          <p:spPr bwMode="auto">
            <a:xfrm>
              <a:off x="381000" y="1986822"/>
              <a:ext cx="12844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7" name="Rectangle 21"/>
            <p:cNvSpPr>
              <a:spLocks noChangeArrowheads="1"/>
            </p:cNvSpPr>
            <p:nvPr/>
          </p:nvSpPr>
          <p:spPr bwMode="auto">
            <a:xfrm>
              <a:off x="1519823" y="1923370"/>
              <a:ext cx="58796" cy="11796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8" name="Rectangle 22"/>
            <p:cNvSpPr>
              <a:spLocks noChangeArrowheads="1"/>
            </p:cNvSpPr>
            <p:nvPr/>
          </p:nvSpPr>
          <p:spPr bwMode="auto">
            <a:xfrm>
              <a:off x="747341" y="1066800"/>
              <a:ext cx="120305" cy="5898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9" name="Line 23"/>
            <p:cNvSpPr>
              <a:spLocks noChangeShapeType="1"/>
            </p:cNvSpPr>
            <p:nvPr/>
          </p:nvSpPr>
          <p:spPr bwMode="auto">
            <a:xfrm>
              <a:off x="1223132" y="1986822"/>
              <a:ext cx="296691" cy="894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0" name="Line 24"/>
            <p:cNvSpPr>
              <a:spLocks noChangeShapeType="1"/>
            </p:cNvSpPr>
            <p:nvPr/>
          </p:nvSpPr>
          <p:spPr bwMode="auto">
            <a:xfrm>
              <a:off x="802518" y="1117741"/>
              <a:ext cx="0" cy="334245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1" name="Line 25"/>
            <p:cNvSpPr>
              <a:spLocks noChangeShapeType="1"/>
            </p:cNvSpPr>
            <p:nvPr/>
          </p:nvSpPr>
          <p:spPr bwMode="auto">
            <a:xfrm>
              <a:off x="808850" y="1451987"/>
              <a:ext cx="0" cy="52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2" name="Line 26"/>
            <p:cNvSpPr>
              <a:spLocks noChangeShapeType="1"/>
            </p:cNvSpPr>
            <p:nvPr/>
          </p:nvSpPr>
          <p:spPr bwMode="auto">
            <a:xfrm>
              <a:off x="516682" y="1986822"/>
              <a:ext cx="711878" cy="8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3" name="Rectangle 27"/>
            <p:cNvSpPr>
              <a:spLocks noChangeArrowheads="1"/>
            </p:cNvSpPr>
            <p:nvPr/>
          </p:nvSpPr>
          <p:spPr bwMode="auto">
            <a:xfrm rot="2679310">
              <a:off x="800709" y="1920688"/>
              <a:ext cx="58796" cy="1760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4" name="Rectangle 28"/>
            <p:cNvSpPr>
              <a:spLocks noChangeArrowheads="1"/>
            </p:cNvSpPr>
            <p:nvPr/>
          </p:nvSpPr>
          <p:spPr bwMode="auto">
            <a:xfrm>
              <a:off x="1167955" y="1927838"/>
              <a:ext cx="59700" cy="1170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5" name="Rectangle 29"/>
            <p:cNvSpPr>
              <a:spLocks noChangeArrowheads="1"/>
            </p:cNvSpPr>
            <p:nvPr/>
          </p:nvSpPr>
          <p:spPr bwMode="auto">
            <a:xfrm>
              <a:off x="750055" y="1457349"/>
              <a:ext cx="119400" cy="5987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grpSp>
          <p:nvGrpSpPr>
            <p:cNvPr id="2" name="Group 31"/>
            <p:cNvGrpSpPr>
              <a:grpSpLocks/>
            </p:cNvGrpSpPr>
            <p:nvPr/>
          </p:nvGrpSpPr>
          <p:grpSpPr bwMode="auto">
            <a:xfrm>
              <a:off x="960814" y="2286000"/>
              <a:ext cx="207141" cy="153717"/>
              <a:chOff x="4470" y="5445"/>
              <a:chExt cx="600" cy="450"/>
            </a:xfrm>
          </p:grpSpPr>
          <p:sp>
            <p:nvSpPr>
              <p:cNvPr id="726048" name="Rectangle 32"/>
              <p:cNvSpPr>
                <a:spLocks noChangeArrowheads="1"/>
              </p:cNvSpPr>
              <p:nvPr/>
            </p:nvSpPr>
            <p:spPr bwMode="auto">
              <a:xfrm>
                <a:off x="4470" y="5445"/>
                <a:ext cx="600" cy="1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ja-JP" altLang="en-US" sz="800"/>
              </a:p>
            </p:txBody>
          </p:sp>
          <p:sp>
            <p:nvSpPr>
              <p:cNvPr id="726049" name="Rectangle 33"/>
              <p:cNvSpPr>
                <a:spLocks noChangeArrowheads="1"/>
              </p:cNvSpPr>
              <p:nvPr/>
            </p:nvSpPr>
            <p:spPr bwMode="auto">
              <a:xfrm>
                <a:off x="4620" y="5595"/>
                <a:ext cx="300" cy="3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ja-JP" altLang="en-US" sz="800"/>
              </a:p>
            </p:txBody>
          </p:sp>
        </p:grp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066800" y="2000681"/>
              <a:ext cx="0" cy="287773"/>
            </a:xfrm>
            <a:prstGeom prst="line">
              <a:avLst/>
            </a:prstGeom>
            <a:noFill/>
            <a:ln w="12700" cmpd="sng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2" name="Rectangle 16"/>
            <p:cNvSpPr>
              <a:spLocks noChangeArrowheads="1"/>
            </p:cNvSpPr>
            <p:nvPr/>
          </p:nvSpPr>
          <p:spPr bwMode="auto">
            <a:xfrm rot="18900000">
              <a:off x="993969" y="1964839"/>
              <a:ext cx="119400" cy="5898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</p:grpSp>
      <p:cxnSp>
        <p:nvCxnSpPr>
          <p:cNvPr id="44" name="AutoShape 34"/>
          <p:cNvCxnSpPr>
            <a:cxnSpLocks noChangeShapeType="1"/>
          </p:cNvCxnSpPr>
          <p:nvPr/>
        </p:nvCxnSpPr>
        <p:spPr bwMode="auto">
          <a:xfrm rot="5400000">
            <a:off x="649726" y="3071059"/>
            <a:ext cx="257098" cy="158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34"/>
          <p:cNvCxnSpPr>
            <a:cxnSpLocks noChangeShapeType="1"/>
            <a:stCxn id="726058" idx="3"/>
          </p:cNvCxnSpPr>
          <p:nvPr/>
        </p:nvCxnSpPr>
        <p:spPr bwMode="auto">
          <a:xfrm flipV="1">
            <a:off x="968767" y="2438400"/>
            <a:ext cx="183594" cy="869722"/>
          </a:xfrm>
          <a:prstGeom prst="bentConnector2">
            <a:avLst/>
          </a:prstGeom>
          <a:noFill/>
          <a:ln w="12700">
            <a:solidFill>
              <a:schemeClr val="tx2"/>
            </a:solidFill>
            <a:round/>
            <a:headEnd/>
            <a:tailEnd type="none" w="med" len="med"/>
          </a:ln>
          <a:effectLst/>
        </p:spPr>
      </p:cxnSp>
      <p:cxnSp>
        <p:nvCxnSpPr>
          <p:cNvPr id="57" name="AutoShape 34"/>
          <p:cNvCxnSpPr>
            <a:cxnSpLocks noChangeShapeType="1"/>
          </p:cNvCxnSpPr>
          <p:nvPr/>
        </p:nvCxnSpPr>
        <p:spPr bwMode="auto">
          <a:xfrm>
            <a:off x="1152361" y="2438401"/>
            <a:ext cx="143039" cy="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直線コネクタ 60"/>
          <p:cNvCxnSpPr>
            <a:endCxn id="726051" idx="1"/>
          </p:cNvCxnSpPr>
          <p:nvPr/>
        </p:nvCxnSpPr>
        <p:spPr>
          <a:xfrm rot="5400000">
            <a:off x="7639827" y="2220454"/>
            <a:ext cx="2246347" cy="1588"/>
          </a:xfrm>
          <a:prstGeom prst="line">
            <a:avLst/>
          </a:prstGeom>
          <a:ln w="25400" cmpd="sng"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6060" name="Text Box 44"/>
          <p:cNvSpPr txBox="1">
            <a:spLocks noChangeArrowheads="1"/>
          </p:cNvSpPr>
          <p:nvPr/>
        </p:nvSpPr>
        <p:spPr bwMode="auto">
          <a:xfrm>
            <a:off x="8428038" y="1887379"/>
            <a:ext cx="481012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>
                <a:latin typeface="Helvetica" charset="0"/>
                <a:ea typeface="ＭＳ Ｐゴシック" charset="-128"/>
                <a:cs typeface="ＭＳ Ｐゴシック" charset="-128"/>
              </a:rPr>
              <a:t>D/A</a:t>
            </a:r>
          </a:p>
        </p:txBody>
      </p:sp>
      <p:cxnSp>
        <p:nvCxnSpPr>
          <p:cNvPr id="63" name="直線コネクタ 62"/>
          <p:cNvCxnSpPr/>
          <p:nvPr/>
        </p:nvCxnSpPr>
        <p:spPr>
          <a:xfrm rot="10800000">
            <a:off x="1502420" y="1098074"/>
            <a:ext cx="7259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1135313" y="1491573"/>
            <a:ext cx="7342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6021" name="Text Box 5"/>
          <p:cNvSpPr txBox="1">
            <a:spLocks noChangeArrowheads="1"/>
          </p:cNvSpPr>
          <p:nvPr/>
        </p:nvSpPr>
        <p:spPr bwMode="auto">
          <a:xfrm rot="16200000">
            <a:off x="2665704" y="2060720"/>
            <a:ext cx="2647251" cy="49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Feedback filters</a:t>
            </a:r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 rot="16200000">
            <a:off x="5937595" y="2488997"/>
            <a:ext cx="3627477" cy="49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Helvetica" charset="0"/>
                <a:ea typeface="ＭＳ Ｐゴシック" charset="-128"/>
                <a:cs typeface="ＭＳ Ｐゴシック" charset="-128"/>
              </a:rPr>
              <a:t>Output to suspensions</a:t>
            </a:r>
          </a:p>
        </p:txBody>
      </p:sp>
      <p:sp>
        <p:nvSpPr>
          <p:cNvPr id="40" name="日付プレースホルダ 3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625728" cy="685800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dirty="0" smtClean="0"/>
              <a:t>Simple, compact interferometer</a:t>
            </a:r>
            <a:br>
              <a:rPr lang="en-US" altLang="ja-JP" sz="2400" dirty="0" smtClean="0"/>
            </a:br>
            <a:r>
              <a:rPr lang="en-US" altLang="ja-JP" sz="2400" dirty="0" smtClean="0"/>
              <a:t>for cryogenic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CLIO is a 100m scale prototype interferometer.</a:t>
            </a:r>
          </a:p>
          <a:p>
            <a:r>
              <a:rPr lang="en-US" altLang="ja-JP" dirty="0" smtClean="0"/>
              <a:t>Simple optical configuration known as Locked-FP style( similar to old 40m in Mark II era) for independent </a:t>
            </a:r>
            <a:r>
              <a:rPr lang="en-US" altLang="ja-JP" dirty="0" err="1" smtClean="0"/>
              <a:t>DOFs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Q</a:t>
            </a:r>
            <a:r>
              <a:rPr lang="en-US" altLang="ja-JP" dirty="0" smtClean="0"/>
              <a:t>uite simple analog circuits, a very few monitors (view ports, </a:t>
            </a:r>
            <a:r>
              <a:rPr lang="en-US" altLang="ja-JP" dirty="0" err="1" smtClean="0"/>
              <a:t>CCDs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Simple </a:t>
            </a:r>
            <a:r>
              <a:rPr lang="en-US" altLang="ja-JP" dirty="0" smtClean="0"/>
              <a:t>configuration is not a bad idea to identify noise sources, </a:t>
            </a:r>
            <a:r>
              <a:rPr lang="en-US" altLang="ja-JP" dirty="0" smtClean="0"/>
              <a:t>e</a:t>
            </a:r>
            <a:r>
              <a:rPr lang="en-US" altLang="ja-JP" dirty="0" smtClean="0"/>
              <a:t>specially for low temperature experiment.</a:t>
            </a:r>
          </a:p>
          <a:p>
            <a:pPr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But, less flexibility, in fact…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Today’s talk is with</a:t>
            </a:r>
          </a:p>
          <a:p>
            <a:pPr lvl="1"/>
            <a:r>
              <a:rPr lang="en-US" altLang="ja-JP" dirty="0" smtClean="0"/>
              <a:t>Some curious experiences on low temperature interferometer experiment,</a:t>
            </a:r>
          </a:p>
          <a:p>
            <a:pPr lvl="1"/>
            <a:r>
              <a:rPr lang="en-US" altLang="ja-JP" dirty="0" smtClean="0"/>
              <a:t>To have more flexibility with a digital control being installed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sz="2400" b="0" dirty="0" smtClean="0">
                <a:solidFill>
                  <a:srgbClr val="0000FF"/>
                </a:solidFill>
              </a:rPr>
              <a:t>Expected sensitivity</a:t>
            </a:r>
            <a:br>
              <a:rPr lang="en-US" altLang="ja-JP" sz="2400" b="0" dirty="0" smtClean="0">
                <a:solidFill>
                  <a:srgbClr val="0000FF"/>
                </a:solidFill>
              </a:rPr>
            </a:br>
            <a:r>
              <a:rPr lang="en-US" altLang="ja-JP" sz="2400" b="0" dirty="0" smtClean="0">
                <a:solidFill>
                  <a:srgbClr val="0000FF"/>
                </a:solidFill>
              </a:rPr>
              <a:t>by cooling two front mirrors</a:t>
            </a:r>
            <a:endParaRPr lang="en-US" altLang="ja-JP" sz="2400" b="0" dirty="0" smtClean="0">
              <a:solidFill>
                <a:srgbClr val="0000FF"/>
              </a:solidFill>
            </a:endParaRPr>
          </a:p>
        </p:txBody>
      </p:sp>
      <p:sp>
        <p:nvSpPr>
          <p:cNvPr id="12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5/17/2010 GWADW at Kyoto Osamu Miyakawa</a:t>
            </a:r>
            <a:endParaRPr lang="en-US" altLang="ja-JP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1" y="1629116"/>
            <a:ext cx="5433188" cy="468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65232" y="1016493"/>
            <a:ext cx="3678769" cy="428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70000"/>
              </a:srgbClr>
            </a:outerShdw>
          </a:effectLst>
        </p:spPr>
        <p:txBody>
          <a:bodyPr lIns="50800" tIns="50800" rIns="50800" bIns="50800"/>
          <a:lstStyle/>
          <a:p>
            <a:pPr>
              <a:spcBef>
                <a:spcPct val="20000"/>
              </a:spcBef>
              <a:buSzPct val="108000"/>
              <a:buFont typeface="Arial"/>
              <a:buChar char="•"/>
              <a:tabLst>
                <a:tab pos="1166813" algn="l"/>
              </a:tabLst>
              <a:defRPr/>
            </a:pPr>
            <a:r>
              <a:rPr lang="en-US" altLang="ja-JP" b="1" dirty="0" err="1" smtClean="0">
                <a:latin typeface="Times New Roman"/>
                <a:ea typeface="小塚ゴシック Pro B" pitchFamily="34" charset="-128"/>
                <a:cs typeface="Times New Roman"/>
              </a:rPr>
              <a:t>Thermoelastic</a:t>
            </a: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 noise is inversely proportional to radius of beam, so front mirror is more effective for cooling.</a:t>
            </a:r>
          </a:p>
          <a:p>
            <a:pPr>
              <a:spcBef>
                <a:spcPct val="20000"/>
              </a:spcBef>
              <a:buSzPct val="108000"/>
              <a:buFont typeface="Arial"/>
              <a:buChar char="•"/>
              <a:tabLst>
                <a:tab pos="1166813" algn="l"/>
              </a:tabLst>
              <a:defRPr/>
            </a:pPr>
            <a:endParaRPr lang="en-US" altLang="ja-JP" b="1" dirty="0" smtClean="0">
              <a:latin typeface="Times New Roman"/>
              <a:ea typeface="小塚ゴシック Pro B" pitchFamily="34" charset="-128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Cooling mirror one by one in </a:t>
            </a:r>
            <a:r>
              <a:rPr lang="en-US" altLang="ja-JP" b="1" dirty="0" err="1" smtClean="0">
                <a:latin typeface="Times New Roman"/>
                <a:ea typeface="小塚ゴシック Pro B" pitchFamily="34" charset="-128"/>
                <a:cs typeface="Times New Roman"/>
              </a:rPr>
              <a:t>ordre</a:t>
            </a: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 to identify causes of troubles.</a:t>
            </a:r>
          </a:p>
          <a:p>
            <a:pPr>
              <a:buFont typeface="Arial"/>
              <a:buChar char="•"/>
            </a:pPr>
            <a:endParaRPr lang="en-US" altLang="ja-JP" b="1" dirty="0" smtClean="0">
              <a:latin typeface="Times New Roman"/>
              <a:ea typeface="小塚ゴシック Pro B" pitchFamily="34" charset="-128"/>
              <a:cs typeface="Times New Roman"/>
            </a:endParaRPr>
          </a:p>
          <a:p>
            <a:pPr>
              <a:spcBef>
                <a:spcPct val="20000"/>
              </a:spcBef>
              <a:buSzPct val="108000"/>
              <a:buFont typeface="Arial"/>
              <a:buChar char="•"/>
              <a:tabLst>
                <a:tab pos="1166813" algn="l"/>
              </a:tabLst>
              <a:defRPr/>
            </a:pP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Replace thick amorphous</a:t>
            </a: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 fibers used in room temperature to 99.999%, </a:t>
            </a:r>
            <a:r>
              <a:rPr lang="en-US" altLang="ja-JP" b="1" dirty="0" err="1" smtClean="0">
                <a:latin typeface="Times New Roman"/>
                <a:ea typeface="小塚ゴシック Pro B" pitchFamily="34" charset="-128"/>
                <a:cs typeface="Times New Roman"/>
              </a:rPr>
              <a:t>d</a:t>
            </a: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=0.5mm  pure </a:t>
            </a: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aluminum fibers</a:t>
            </a:r>
          </a:p>
          <a:p>
            <a:pPr marL="230188" lvl="1" indent="-63500">
              <a:buFont typeface="Arial"/>
              <a:buChar char="•"/>
            </a:pP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Q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 on table top = 7000 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@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4K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.</a:t>
            </a:r>
          </a:p>
          <a:p>
            <a:pPr marL="230188" lvl="1" indent="-63500">
              <a:buFont typeface="Arial"/>
              <a:buChar char="•"/>
            </a:pP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小塚ゴシック Pro B" pitchFamily="34" charset="-128"/>
                <a:cs typeface="Times New Roman"/>
              </a:rPr>
              <a:t>Expected Q in CLIO = 4.85e4 (provides enough low thermal noise )</a:t>
            </a:r>
            <a:endParaRPr lang="en-US" altLang="ja-JP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小塚ゴシック Pro B" pitchFamily="34" charset="-128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altLang="ja-JP" b="1" dirty="0" smtClean="0">
                <a:latin typeface="Times New Roman"/>
                <a:ea typeface="小塚ゴシック Pro B" pitchFamily="34" charset="-128"/>
                <a:cs typeface="Times New Roman"/>
              </a:rPr>
              <a:t>Final design: to be replaced to sapphire fibers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786063" y="1151169"/>
          <a:ext cx="6286500" cy="5135562"/>
        </p:xfrm>
        <a:graphic>
          <a:graphicData uri="http://schemas.openxmlformats.org/presentationml/2006/ole">
            <p:oleObj spid="_x0000_s89090" name="Drawing" r:id="rId4" imgW="7162800" imgH="5854700" progId="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400" b="0" dirty="0" smtClean="0">
                <a:solidFill>
                  <a:srgbClr val="0000FF"/>
                </a:solidFill>
              </a:rPr>
              <a:t>How to cool</a:t>
            </a:r>
            <a:endParaRPr lang="en-US" altLang="ja-JP" sz="2000" b="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2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1981202" y="6279386"/>
            <a:ext cx="4952998" cy="365125"/>
          </a:xfrm>
        </p:spPr>
        <p:txBody>
          <a:bodyPr/>
          <a:lstStyle/>
          <a:p>
            <a:pPr>
              <a:defRPr/>
            </a:pPr>
            <a:r>
              <a:rPr lang="ja-JP" altLang="en-US" smtClean="0"/>
              <a:t>5/17/2010 GWADW at Kyoto Osamu Miyakawa</a:t>
            </a:r>
            <a:endParaRPr lang="en-US" altLang="ja-JP" dirty="0"/>
          </a:p>
        </p:txBody>
      </p:sp>
      <p:pic>
        <p:nvPicPr>
          <p:cNvPr id="3077" name="Picture 14" descr="http://gw.icrr.u-tokyo.ac.jp/clio_blog/2009/08/14/DSCF0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5347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正方形/長方形 15"/>
          <p:cNvSpPr>
            <a:spLocks noChangeArrowheads="1"/>
          </p:cNvSpPr>
          <p:nvPr/>
        </p:nvSpPr>
        <p:spPr bwMode="auto">
          <a:xfrm>
            <a:off x="357188" y="4146909"/>
            <a:ext cx="73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Cryo</a:t>
            </a:r>
          </a:p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Base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3079" name="正方形/長方形 16"/>
          <p:cNvSpPr>
            <a:spLocks noChangeArrowheads="1"/>
          </p:cNvSpPr>
          <p:nvPr/>
        </p:nvSpPr>
        <p:spPr bwMode="auto">
          <a:xfrm>
            <a:off x="0" y="5004159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Upper</a:t>
            </a:r>
          </a:p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Mass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3080" name="正方形/長方形 15"/>
          <p:cNvSpPr>
            <a:spLocks noChangeArrowheads="1"/>
          </p:cNvSpPr>
          <p:nvPr/>
        </p:nvSpPr>
        <p:spPr bwMode="auto">
          <a:xfrm>
            <a:off x="1214438" y="3361097"/>
            <a:ext cx="168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Lucida Sans" pitchFamily="34" charset="0"/>
              </a:rPr>
              <a:t>Magnet Base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 flipV="1">
            <a:off x="3040516" y="3503971"/>
            <a:ext cx="2603047" cy="99854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 flipV="1">
            <a:off x="3143149" y="3289658"/>
            <a:ext cx="2500413" cy="34057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3" name="Line 16"/>
          <p:cNvSpPr>
            <a:spLocks noChangeShapeType="1"/>
          </p:cNvSpPr>
          <p:nvPr/>
        </p:nvSpPr>
        <p:spPr bwMode="auto">
          <a:xfrm flipV="1">
            <a:off x="3053345" y="3861158"/>
            <a:ext cx="2590218" cy="115446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4" name="Line 16"/>
          <p:cNvSpPr>
            <a:spLocks noChangeShapeType="1"/>
          </p:cNvSpPr>
          <p:nvPr/>
        </p:nvSpPr>
        <p:spPr bwMode="auto">
          <a:xfrm flipV="1">
            <a:off x="2214563" y="4146909"/>
            <a:ext cx="3500437" cy="1428750"/>
          </a:xfrm>
          <a:prstGeom prst="line">
            <a:avLst/>
          </a:prstGeom>
          <a:noFill/>
          <a:ln w="635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0" y="981767"/>
            <a:ext cx="38359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dirty="0" smtClean="0">
                <a:latin typeface="+mn-ea"/>
                <a:sym typeface="Wingdings" pitchFamily="2" charset="2"/>
              </a:rPr>
              <a:t>●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3 heat links between:</a:t>
            </a:r>
          </a:p>
          <a:p>
            <a:pPr>
              <a:defRPr/>
            </a:pPr>
            <a:r>
              <a:rPr lang="ja-JP" altLang="en-US" sz="1600" dirty="0">
                <a:latin typeface="+mn-ea"/>
                <a:sym typeface="Wingdings" pitchFamily="2" charset="2"/>
              </a:rPr>
              <a:t>①</a:t>
            </a:r>
            <a:r>
              <a:rPr lang="en-US" altLang="ja-JP" sz="1600" dirty="0">
                <a:latin typeface="+mn-ea"/>
                <a:sym typeface="Wingdings" pitchFamily="2" charset="2"/>
              </a:rPr>
              <a:t>Magnet Base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 and inner shield; 15cm</a:t>
            </a:r>
          </a:p>
          <a:p>
            <a:pPr>
              <a:defRPr/>
            </a:pPr>
            <a:r>
              <a:rPr lang="ja-JP" altLang="en-US" sz="1600" dirty="0">
                <a:latin typeface="+mn-ea"/>
                <a:sym typeface="Wingdings" pitchFamily="2" charset="2"/>
              </a:rPr>
              <a:t>②</a:t>
            </a:r>
            <a:r>
              <a:rPr lang="en-US" altLang="ja-JP" sz="1600" dirty="0" err="1" smtClean="0">
                <a:latin typeface="+mn-ea"/>
                <a:sym typeface="Wingdings" pitchFamily="2" charset="2"/>
              </a:rPr>
              <a:t>CryoBase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 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and inner shield;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 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31.5cm</a:t>
            </a:r>
          </a:p>
          <a:p>
            <a:pPr>
              <a:defRPr/>
            </a:pPr>
            <a:r>
              <a:rPr lang="ja-JP" altLang="en-US" sz="1600" dirty="0">
                <a:latin typeface="+mn-ea"/>
                <a:sym typeface="Wingdings" pitchFamily="2" charset="2"/>
              </a:rPr>
              <a:t>③</a:t>
            </a:r>
            <a:r>
              <a:rPr lang="en-US" altLang="ja-JP" sz="1600" dirty="0" err="1" smtClean="0">
                <a:latin typeface="+mn-ea"/>
                <a:sym typeface="Wingdings" pitchFamily="2" charset="2"/>
              </a:rPr>
              <a:t>CryoBaseand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 and </a:t>
            </a:r>
            <a:r>
              <a:rPr lang="en-US" altLang="ja-JP" sz="1600" dirty="0" err="1" smtClean="0">
                <a:latin typeface="+mn-ea"/>
                <a:sym typeface="Wingdings" pitchFamily="2" charset="2"/>
              </a:rPr>
              <a:t>UpperMass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; 11.5cm</a:t>
            </a:r>
            <a:endParaRPr lang="en-US" altLang="ja-JP" sz="1600" dirty="0" smtClean="0">
              <a:latin typeface="+mn-ea"/>
              <a:sym typeface="Wingdings" pitchFamily="2" charset="2"/>
            </a:endParaRPr>
          </a:p>
          <a:p>
            <a:pPr>
              <a:defRPr/>
            </a:pPr>
            <a:r>
              <a:rPr lang="en-US" altLang="ja-JP" sz="1600" dirty="0" smtClean="0">
                <a:latin typeface="+mn-ea"/>
                <a:sym typeface="Wingdings" pitchFamily="2" charset="2"/>
              </a:rPr>
              <a:t>φ0.5mm 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pure aluminum wire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(</a:t>
            </a:r>
            <a:r>
              <a:rPr lang="en-US" altLang="ja-JP" sz="1600" dirty="0" smtClean="0">
                <a:latin typeface="+mn-ea"/>
                <a:sym typeface="Wingdings" pitchFamily="2" charset="2"/>
              </a:rPr>
              <a:t>5N</a:t>
            </a:r>
            <a:r>
              <a:rPr lang="ja-JP" altLang="en-US" sz="1600" dirty="0">
                <a:latin typeface="+mn-ea"/>
                <a:sym typeface="Wingdings" pitchFamily="2" charset="2"/>
              </a:rPr>
              <a:t>　</a:t>
            </a:r>
            <a:r>
              <a:rPr lang="en-US" altLang="ja-JP" sz="1600" dirty="0">
                <a:latin typeface="+mn-ea"/>
                <a:sym typeface="Wingdings" pitchFamily="2" charset="2"/>
              </a:rPr>
              <a:t>RRR2400</a:t>
            </a:r>
            <a:r>
              <a:rPr lang="ja-JP" altLang="en-US" sz="1600" dirty="0" smtClean="0">
                <a:latin typeface="+mn-ea"/>
                <a:sym typeface="Wingdings" pitchFamily="2" charset="2"/>
              </a:rPr>
              <a:t>）</a:t>
            </a:r>
            <a:endParaRPr lang="en-US" altLang="ja-JP" sz="1600" dirty="0" smtClean="0">
              <a:latin typeface="+mn-ea"/>
              <a:sym typeface="Wingdings" pitchFamily="2" charset="2"/>
            </a:endParaRPr>
          </a:p>
          <a:p>
            <a:pPr>
              <a:defRPr/>
            </a:pPr>
            <a:endParaRPr lang="en-US" altLang="ja-JP" sz="1600" dirty="0" smtClean="0">
              <a:latin typeface="+mn-ea"/>
              <a:sym typeface="Wingdings" pitchFamily="2" charset="2"/>
            </a:endParaRPr>
          </a:p>
          <a:p>
            <a:pPr>
              <a:buFont typeface="Arial"/>
              <a:buChar char="•"/>
            </a:pPr>
            <a:r>
              <a:rPr lang="en-US" altLang="ja-JP" sz="1600" dirty="0" smtClean="0">
                <a:latin typeface="ＭＳ Ｐゴシック" charset="-128"/>
                <a:sym typeface="Wingdings" charset="2"/>
              </a:rPr>
              <a:t>It takes 7-10day to be cooled down.</a:t>
            </a:r>
            <a:endParaRPr lang="en-US" altLang="ja-JP" sz="1600" dirty="0">
              <a:latin typeface="+mn-ea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394" y="1513666"/>
            <a:ext cx="11546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Room temp. part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673" y="2564004"/>
            <a:ext cx="11546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Low temp. part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2400" b="0" dirty="0" smtClean="0">
                <a:solidFill>
                  <a:srgbClr val="0000FF"/>
                </a:solidFill>
              </a:rPr>
              <a:t>Low temperature </a:t>
            </a:r>
            <a:r>
              <a:rPr lang="en-US" altLang="ja-JP" sz="2400" dirty="0" smtClean="0">
                <a:solidFill>
                  <a:srgbClr val="0000FF"/>
                </a:solidFill>
              </a:rPr>
              <a:t>experiment</a:t>
            </a:r>
            <a:endParaRPr lang="en-US" altLang="ja-JP" sz="2400" b="0" dirty="0">
              <a:solidFill>
                <a:srgbClr val="0000FF"/>
              </a:solidFill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 smtClean="0"/>
              <a:t>5/17/2010 GWADW at Kyoto Osamu Miyakawa</a:t>
            </a:r>
            <a:endParaRPr lang="en-US" altLang="ja-JP"/>
          </a:p>
        </p:txBody>
      </p:sp>
      <p:pic>
        <p:nvPicPr>
          <p:cNvPr id="20484" name="Picture 7" descr="http://www.icrr.u-tokyo.ac.jp/gr/CLIOsens20090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128713"/>
            <a:ext cx="601027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14438"/>
            <a:ext cx="31432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000" dirty="0" smtClean="0">
                <a:latin typeface="Lucida Sans" charset="0"/>
              </a:rPr>
              <a:t>C</a:t>
            </a:r>
            <a:r>
              <a:rPr lang="en-US" altLang="ja-JP" sz="2000" dirty="0" smtClean="0">
                <a:latin typeface="Lucida Sans" charset="0"/>
              </a:rPr>
              <a:t>hanging Temperature of Sapphire mirror</a:t>
            </a:r>
          </a:p>
          <a:p>
            <a:pPr>
              <a:buFont typeface="Arial"/>
              <a:buChar char="•"/>
            </a:pPr>
            <a:endParaRPr lang="en-US" altLang="ja-JP" sz="2000" dirty="0">
              <a:latin typeface="Lucida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solidFill>
                  <a:srgbClr val="008000"/>
                </a:solidFill>
                <a:latin typeface="Lucida Sans" charset="0"/>
              </a:rPr>
              <a:t>242K 5/19/2009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Lucida Sans" charset="0"/>
              </a:rPr>
              <a:t>212K 5/20/2009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solidFill>
                  <a:srgbClr val="FF0000"/>
                </a:solidFill>
                <a:latin typeface="Lucida Sans" charset="0"/>
              </a:rPr>
              <a:t>79K 5/26/2009</a:t>
            </a:r>
          </a:p>
          <a:p>
            <a:pPr>
              <a:buFont typeface="Arial"/>
              <a:buChar char="•"/>
            </a:pPr>
            <a:endParaRPr lang="en-US" altLang="ja-JP" sz="2000" dirty="0" smtClean="0">
              <a:latin typeface="Lucida Sans" charset="0"/>
            </a:endParaRPr>
          </a:p>
          <a:p>
            <a:pPr>
              <a:buFont typeface="Arial"/>
              <a:buChar char="•"/>
            </a:pPr>
            <a:r>
              <a:rPr lang="en-US" altLang="ja-JP" sz="2000" dirty="0" smtClean="0">
                <a:latin typeface="Lucida Sans" charset="0"/>
              </a:rPr>
              <a:t>A big jump from 212K to 79K, because too much </a:t>
            </a:r>
            <a:r>
              <a:rPr lang="en-US" altLang="ja-JP" sz="2000" dirty="0" smtClean="0">
                <a:solidFill>
                  <a:srgbClr val="FF0000"/>
                </a:solidFill>
                <a:latin typeface="Lucida Sans" charset="0"/>
              </a:rPr>
              <a:t>creaks</a:t>
            </a:r>
            <a:r>
              <a:rPr lang="en-US" altLang="ja-JP" sz="2000" dirty="0" smtClean="0">
                <a:latin typeface="Lucida Sans" charset="0"/>
              </a:rPr>
              <a:t> when structures were shrinking to measure noise</a:t>
            </a:r>
          </a:p>
          <a:p>
            <a:pPr>
              <a:buFont typeface="Arial"/>
              <a:buChar char="•"/>
            </a:pPr>
            <a:endParaRPr lang="en-US" altLang="ja-JP" sz="2000" dirty="0" smtClean="0">
              <a:latin typeface="Lucida Sans" charset="0"/>
            </a:endParaRPr>
          </a:p>
          <a:p>
            <a:pPr>
              <a:buFont typeface="Arial"/>
              <a:buChar char="•"/>
            </a:pPr>
            <a:r>
              <a:rPr lang="en-US" altLang="ja-JP" sz="2000" dirty="0" smtClean="0">
                <a:latin typeface="Lucida Sans" charset="0"/>
              </a:rPr>
              <a:t>Pendulum thermal noise was reduced continuously.</a:t>
            </a:r>
            <a:endParaRPr lang="en-US" altLang="ja-JP" sz="2000" dirty="0">
              <a:latin typeface="Lucida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Troubles in low temperature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" y="1041145"/>
            <a:ext cx="8364627" cy="2255570"/>
          </a:xfrm>
        </p:spPr>
        <p:txBody>
          <a:bodyPr>
            <a:normAutofit fontScale="85000" lnSpcReduction="20000"/>
          </a:bodyPr>
          <a:lstStyle/>
          <a:p>
            <a:pPr marL="166688" indent="-166688"/>
            <a:r>
              <a:rPr lang="en-US" altLang="ja-JP" dirty="0" smtClean="0"/>
              <a:t>Very small leakage of air is not a critical problem in room temperature, but  a critical problem in low temperature as </a:t>
            </a:r>
            <a:r>
              <a:rPr lang="en-US" altLang="ja-JP" dirty="0" smtClean="0">
                <a:solidFill>
                  <a:srgbClr val="FF0000"/>
                </a:solidFill>
              </a:rPr>
              <a:t>contaminations on the mirror</a:t>
            </a:r>
            <a:r>
              <a:rPr lang="en-US" altLang="ja-JP" dirty="0" smtClean="0"/>
              <a:t> </a:t>
            </a:r>
            <a:r>
              <a:rPr lang="en-US" altLang="ja-JP" dirty="0" smtClean="0"/>
              <a:t>s</a:t>
            </a:r>
            <a:r>
              <a:rPr lang="en-US" altLang="ja-JP" dirty="0" smtClean="0"/>
              <a:t>hown as change cavity reflectivity and </a:t>
            </a:r>
            <a:r>
              <a:rPr lang="en-US" altLang="ja-JP" dirty="0" err="1" smtClean="0"/>
              <a:t>transmissivity</a:t>
            </a:r>
            <a:r>
              <a:rPr lang="en-US" altLang="ja-JP" dirty="0" smtClean="0"/>
              <a:t>, and noisier above 1kHz</a:t>
            </a:r>
          </a:p>
          <a:p>
            <a:pPr marL="166688" indent="-166688"/>
            <a:r>
              <a:rPr lang="en-US" altLang="ja-JP" dirty="0" smtClean="0"/>
              <a:t>Needed a careful check for O-ring, gate valve with a leak detector.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pic>
        <p:nvPicPr>
          <p:cNvPr id="12" name="図 11" descr="msecno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32" y="3762460"/>
            <a:ext cx="3378200" cy="254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7130" y="3784166"/>
            <a:ext cx="4746798" cy="241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66688" marR="0" lvl="0" indent="-1666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with a pair of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temp. mirror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 temp. mirror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non-stationary,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msec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order noise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We guess the mechanism that particles from room temperature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hit low temperature mirror.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4294967295"/>
          </p:nvPr>
        </p:nvSpPr>
        <p:spPr>
          <a:xfrm>
            <a:off x="1836738" y="6570663"/>
            <a:ext cx="5472112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mtClean="0"/>
              <a:t>5/17/2010 GWADW at Kyoto Osamu Miyakawa</a:t>
            </a:r>
            <a:endParaRPr lang="en-US" altLang="ja-JP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eaLnBrk="1" hangingPunct="1"/>
            <a:r>
              <a:rPr lang="en-US" altLang="ja-JP" sz="2800" dirty="0" smtClean="0">
                <a:solidFill>
                  <a:srgbClr val="0000FF"/>
                </a:solidFill>
              </a:rPr>
              <a:t>Over eddy current damping</a:t>
            </a:r>
            <a:endParaRPr lang="en-US" altLang="ja-JP" sz="2800" b="0" dirty="0" smtClean="0">
              <a:solidFill>
                <a:srgbClr val="0000FF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968939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Problem: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Over eddy current damping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between Magnet Base and </a:t>
            </a:r>
            <a:r>
              <a:rPr lang="en-US" altLang="ja-JP" dirty="0" err="1" smtClean="0">
                <a:latin typeface="小塚ゴシック Pro B" pitchFamily="34" charset="-128"/>
                <a:ea typeface="小塚ゴシック Pro B" pitchFamily="34" charset="-128"/>
              </a:rPr>
              <a:t>Cryo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-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Base in low temperature, because they move </a:t>
            </a:r>
            <a:r>
              <a:rPr lang="en-US" altLang="ja-JP" dirty="0" err="1" smtClean="0">
                <a:latin typeface="小塚ゴシック Pro B" pitchFamily="34" charset="-128"/>
                <a:ea typeface="小塚ゴシック Pro B" pitchFamily="34" charset="-128"/>
              </a:rPr>
              <a:t>combinedly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by too strong damping since the lower resistance by lower temperature</a:t>
            </a:r>
          </a:p>
          <a:p>
            <a:endParaRPr lang="en-US" altLang="ja-JP" dirty="0" smtClean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Solution: </a:t>
            </a:r>
            <a:r>
              <a:rPr lang="en-US" altLang="ja-JP" dirty="0" smtClean="0">
                <a:solidFill>
                  <a:srgbClr val="0080FF"/>
                </a:solidFill>
                <a:latin typeface="小塚ゴシック Pro B" pitchFamily="34" charset="-128"/>
                <a:ea typeface="小塚ゴシック Pro B" pitchFamily="34" charset="-128"/>
              </a:rPr>
              <a:t>Wider gap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between Magnet Base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and </a:t>
            </a:r>
            <a:r>
              <a:rPr lang="en-US" altLang="ja-JP" dirty="0" err="1" smtClean="0">
                <a:latin typeface="小塚ゴシック Pro B" pitchFamily="34" charset="-128"/>
                <a:ea typeface="小塚ゴシック Pro B" pitchFamily="34" charset="-128"/>
              </a:rPr>
              <a:t>Cryo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Base </a:t>
            </a:r>
            <a:r>
              <a:rPr lang="en-US" altLang="ja-JP" dirty="0" smtClean="0">
                <a:solidFill>
                  <a:srgbClr val="0080FF"/>
                </a:solidFill>
                <a:latin typeface="小塚ゴシック Pro B" pitchFamily="34" charset="-128"/>
                <a:ea typeface="小塚ゴシック Pro B" pitchFamily="34" charset="-128"/>
              </a:rPr>
              <a:t>to reduce damping force</a:t>
            </a: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Q~1000 in room temperature, Q~30 in low temperature</a:t>
            </a: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Or active local damping -&gt; LSPI talk by </a:t>
            </a:r>
            <a:r>
              <a:rPr lang="en-US" altLang="ja-JP" dirty="0" err="1" smtClean="0">
                <a:latin typeface="小塚ゴシック Pro B" pitchFamily="34" charset="-128"/>
                <a:ea typeface="小塚ゴシック Pro B" pitchFamily="34" charset="-128"/>
              </a:rPr>
              <a:t>Takanori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Saito this afternoon</a:t>
            </a:r>
          </a:p>
        </p:txBody>
      </p:sp>
      <p:pic>
        <p:nvPicPr>
          <p:cNvPr id="20485" name="Picture 14" descr="http://gw.icrr.u-tokyo.ac.jp/clio_blog/2009/08/14/DSCF0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正方形/長方形 15"/>
          <p:cNvSpPr>
            <a:spLocks noChangeArrowheads="1"/>
          </p:cNvSpPr>
          <p:nvPr/>
        </p:nvSpPr>
        <p:spPr bwMode="auto">
          <a:xfrm>
            <a:off x="428625" y="4500563"/>
            <a:ext cx="736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Cryo</a:t>
            </a:r>
          </a:p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Base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0487" name="正方形/長方形 16"/>
          <p:cNvSpPr>
            <a:spLocks noChangeArrowheads="1"/>
          </p:cNvSpPr>
          <p:nvPr/>
        </p:nvSpPr>
        <p:spPr bwMode="auto">
          <a:xfrm>
            <a:off x="357188" y="5214938"/>
            <a:ext cx="89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Upper</a:t>
            </a:r>
          </a:p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Mass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0488" name="正方形/長方形 15"/>
          <p:cNvSpPr>
            <a:spLocks noChangeArrowheads="1"/>
          </p:cNvSpPr>
          <p:nvPr/>
        </p:nvSpPr>
        <p:spPr bwMode="auto">
          <a:xfrm>
            <a:off x="1214438" y="3643313"/>
            <a:ext cx="168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Lucida Sans" pitchFamily="34" charset="0"/>
              </a:rPr>
              <a:t>Magnet Base</a:t>
            </a:r>
            <a:endParaRPr lang="ja-JP" altLang="en-US">
              <a:solidFill>
                <a:srgbClr val="FFFF00"/>
              </a:solidFill>
            </a:endParaRPr>
          </a:p>
        </p:txBody>
      </p:sp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44850"/>
            <a:ext cx="38862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/楕円 9"/>
          <p:cNvSpPr/>
          <p:nvPr/>
        </p:nvSpPr>
        <p:spPr>
          <a:xfrm>
            <a:off x="1285875" y="4143375"/>
            <a:ext cx="642938" cy="64293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286000" y="4143375"/>
            <a:ext cx="642938" cy="64293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167" y="1135418"/>
            <a:ext cx="5286833" cy="468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600" b="0" dirty="0" smtClean="0">
                <a:solidFill>
                  <a:srgbClr val="0000FF"/>
                </a:solidFill>
              </a:rPr>
              <a:t>Reduced power line noise</a:t>
            </a:r>
            <a:endParaRPr lang="en-US" altLang="ja-JP" sz="3600" b="0" dirty="0" smtClean="0">
              <a:solidFill>
                <a:srgbClr val="0000FF"/>
              </a:solidFill>
            </a:endParaRPr>
          </a:p>
        </p:txBody>
      </p:sp>
      <p:sp>
        <p:nvSpPr>
          <p:cNvPr id="12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5/17/2010 GWADW at Kyoto Osamu Miyakawa</a:t>
            </a:r>
            <a:endParaRPr lang="en-US" altLang="ja-JP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609" y="1071563"/>
            <a:ext cx="3835925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Problem: too many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power line noise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for the small number of heat links</a:t>
            </a:r>
          </a:p>
          <a:p>
            <a:endParaRPr lang="en-US" altLang="ja-JP" dirty="0" smtClean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Guess:</a:t>
            </a:r>
          </a:p>
          <a:p>
            <a:r>
              <a:rPr lang="ja-JP" altLang="en-US" dirty="0" smtClean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D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ependence of electrical r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esistance on coil wire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increases the coupling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between coil wire and magnet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attached on the main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mirror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by lower temperature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, and seismic motion of the coils transmits main mirrors directly.</a:t>
            </a:r>
            <a:endParaRPr lang="en-US" altLang="ja-JP" dirty="0" smtClean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 smtClean="0">
              <a:latin typeface="小塚ゴシック Pro B" pitchFamily="34" charset="-128"/>
              <a:ea typeface="小塚ゴシック Pro B" pitchFamily="34" charset="-128"/>
              <a:sym typeface="Wingdings" pitchFamily="2" charset="2"/>
            </a:endParaRP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  <a:sym typeface="Wingdings" pitchFamily="2" charset="2"/>
              </a:rPr>
              <a:t>Solution:</a:t>
            </a:r>
            <a:endParaRPr lang="en-US" altLang="ja-JP" dirty="0" smtClean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Replaced coil wire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to phosphor 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bronze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 which has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less resistance dependence on temperature</a:t>
            </a: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.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6750" y="5564793"/>
            <a:ext cx="32146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  <a:latin typeface="小塚ゴシック Pro B" pitchFamily="34" charset="-128"/>
                <a:ea typeface="小塚ゴシック Pro B" pitchFamily="34" charset="-128"/>
              </a:rPr>
              <a:t>Result: less power line noise below 100Hz</a:t>
            </a:r>
            <a:endParaRPr lang="en-US" altLang="ja-JP" sz="1600" dirty="0">
              <a:solidFill>
                <a:srgbClr val="0070C0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/>
              <a:t>With many efforts, we have overcome a limit in the room temperature.</a:t>
            </a:r>
          </a:p>
          <a:p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Results on cooling experiment are shown at</a:t>
            </a:r>
          </a:p>
          <a:p>
            <a:pPr algn="ctr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Takashi Uchiyama’s talk</a:t>
            </a:r>
          </a:p>
          <a:p>
            <a:pPr algn="ctr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 on tomorrow morning session.</a:t>
            </a:r>
            <a:endParaRPr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5/17/2010 GWADW at Kyoto Osamu Miyakawa</a:t>
            </a:r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JGW-G10000xx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49491</TotalTime>
  <Words>1153</Words>
  <Application>Microsoft Macintosh PowerPoint</Application>
  <PresentationFormat>画面に合わせる (4:3)</PresentationFormat>
  <Paragraphs>202</Paragraphs>
  <Slides>16</Slides>
  <Notes>5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Theme</vt:lpstr>
      <vt:lpstr>Drawing</vt:lpstr>
      <vt:lpstr>Commissioning work on the low temperature interferometer</vt:lpstr>
      <vt:lpstr>Simple, compact interferometer for cryogenic </vt:lpstr>
      <vt:lpstr>Expected sensitivity by cooling two front mirrors</vt:lpstr>
      <vt:lpstr>How to cool</vt:lpstr>
      <vt:lpstr>Low temperature experiment</vt:lpstr>
      <vt:lpstr>Troubles in low temperature </vt:lpstr>
      <vt:lpstr>Over eddy current damping</vt:lpstr>
      <vt:lpstr>Reduced power line noise</vt:lpstr>
      <vt:lpstr> </vt:lpstr>
      <vt:lpstr>Possibility of a digital control system </vt:lpstr>
      <vt:lpstr>Pictures </vt:lpstr>
      <vt:lpstr>Arm locked  by digital loop! </vt:lpstr>
      <vt:lpstr>First noise curve with digital control</vt:lpstr>
      <vt:lpstr>Development on digital </vt:lpstr>
      <vt:lpstr> </vt:lpstr>
      <vt:lpstr>MEDM  --Length sensing and control system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CLIO task 分担（素案）</dc:title>
  <dc:creator>Osamu</dc:creator>
  <cp:lastModifiedBy>Osamu Miyakawa</cp:lastModifiedBy>
  <cp:revision>704</cp:revision>
  <cp:lastPrinted>2010-05-12T05:51:38Z</cp:lastPrinted>
  <dcterms:created xsi:type="dcterms:W3CDTF">2010-05-11T10:44:42Z</dcterms:created>
  <dcterms:modified xsi:type="dcterms:W3CDTF">2010-05-16T00:38:30Z</dcterms:modified>
</cp:coreProperties>
</file>