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s/slide7.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s/slide6.xml" ContentType="application/vnd.openxmlformats-officedocument.presentationml.slide+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9"/>
  </p:notesMasterIdLst>
  <p:handoutMasterIdLst>
    <p:handoutMasterId r:id="rId20"/>
  </p:handoutMasterIdLst>
  <p:sldIdLst>
    <p:sldId id="483" r:id="rId2"/>
    <p:sldId id="484" r:id="rId3"/>
    <p:sldId id="421" r:id="rId4"/>
    <p:sldId id="486" r:id="rId5"/>
    <p:sldId id="481" r:id="rId6"/>
    <p:sldId id="474" r:id="rId7"/>
    <p:sldId id="451" r:id="rId8"/>
    <p:sldId id="452" r:id="rId9"/>
    <p:sldId id="447" r:id="rId10"/>
    <p:sldId id="443" r:id="rId11"/>
    <p:sldId id="460" r:id="rId12"/>
    <p:sldId id="453" r:id="rId13"/>
    <p:sldId id="464" r:id="rId14"/>
    <p:sldId id="445" r:id="rId15"/>
    <p:sldId id="457" r:id="rId16"/>
    <p:sldId id="465" r:id="rId17"/>
    <p:sldId id="487" r:id="rId1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FF00"/>
    <a:srgbClr val="FF00FF"/>
    <a:srgbClr val="FF0080"/>
    <a:srgbClr val="008000"/>
    <a:srgbClr val="800040"/>
    <a:srgbClr val="E7E7E7"/>
    <a:srgbClr val="FFFF66"/>
    <a:srgbClr val="0033FF"/>
    <a:srgbClr val="3366FF"/>
    <a:srgbClr val="3333FF"/>
  </p:clrMru>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間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horzBarState="maximized">
    <p:restoredLeft sz="15620"/>
    <p:restoredTop sz="95652" autoAdjust="0"/>
  </p:normalViewPr>
  <p:slideViewPr>
    <p:cSldViewPr snapToGrid="0" snapToObjects="1">
      <p:cViewPr varScale="1">
        <p:scale>
          <a:sx n="96" d="100"/>
          <a:sy n="96" d="100"/>
        </p:scale>
        <p:origin x="-60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04"/>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56CD93-B0F4-8C46-B438-09D0C035BB3D}" type="datetimeFigureOut">
              <a:rPr lang="ja-JP" altLang="en-US" smtClean="0"/>
              <a:pPr/>
              <a:t>10.3.20</a:t>
            </a:fld>
            <a:endParaRPr lang="ja-JP"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8F1390-6B05-2849-A41C-E5CD9A513142}"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0EBD43-3642-5441-8EEB-1270FA20BA7B}" type="datetimeFigureOut">
              <a:rPr lang="ja-JP" altLang="en-US" smtClean="0"/>
              <a:pPr/>
              <a:t>10.3.20</a:t>
            </a:fld>
            <a:endParaRPr lang="ja-JP"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7B5AC-7AF3-BE4A-BF3E-A8B3247CD7F3}"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normAutofit/>
          </a:bodyPr>
          <a:lstStyle>
            <a:lvl1pPr algn="ctr">
              <a:defRPr sz="4800"/>
            </a:lvl1pPr>
          </a:lstStyle>
          <a:p>
            <a:r>
              <a:rPr lang="en-US" altLang="ja-JP" dirty="0" smtClean="0"/>
              <a:t>Click to edit Master title style</a:t>
            </a:r>
            <a:endParaRPr lang="ja-JP" alt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dirty="0" smtClean="0"/>
              <a:t>Click to edit Master subtitle style</a:t>
            </a:r>
            <a:endParaRPr lang="ja-JP" altLang="en-US" dirty="0"/>
          </a:p>
        </p:txBody>
      </p:sp>
      <p:sp>
        <p:nvSpPr>
          <p:cNvPr id="9" name="Date Placeholder 3"/>
          <p:cNvSpPr>
            <a:spLocks noGrp="1"/>
          </p:cNvSpPr>
          <p:nvPr>
            <p:ph type="dt" sz="half" idx="2"/>
          </p:nvPr>
        </p:nvSpPr>
        <p:spPr>
          <a:xfrm>
            <a:off x="457200" y="6356354"/>
            <a:ext cx="1524002"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altLang="ja-JP" smtClean="0"/>
              <a:t>JGW-G10000xx</a:t>
            </a:r>
            <a:endParaRPr lang="ja-JP" altLang="en-US" dirty="0"/>
          </a:p>
        </p:txBody>
      </p:sp>
      <p:sp>
        <p:nvSpPr>
          <p:cNvPr id="11" name="Footer Placeholder 4"/>
          <p:cNvSpPr>
            <a:spLocks noGrp="1"/>
          </p:cNvSpPr>
          <p:nvPr userDrawn="1">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9" name="Slide Number Placeholder 5"/>
          <p:cNvSpPr>
            <a:spLocks noGrp="1"/>
          </p:cNvSpPr>
          <p:nvPr>
            <p:ph type="sldNum" sz="quarter" idx="4"/>
          </p:nvPr>
        </p:nvSpPr>
        <p:spPr>
          <a:xfrm>
            <a:off x="6934200" y="6356354"/>
            <a:ext cx="1752600" cy="365125"/>
          </a:xfrm>
          <a:prstGeom prst="rect">
            <a:avLst/>
          </a:prstGeom>
        </p:spPr>
        <p:txBody>
          <a:bodyPr vert="horz" lIns="91440" tIns="45720" rIns="91440" bIns="45720" rtlCol="0" anchor="ctr"/>
          <a:lstStyle>
            <a:lvl1pPr algn="r">
              <a:defRPr sz="1200">
                <a:solidFill>
                  <a:srgbClr val="7F7F7F"/>
                </a:solidFill>
                <a:latin typeface="Calibri"/>
                <a:cs typeface="Calibri"/>
              </a:defRPr>
            </a:lvl1pPr>
          </a:lstStyle>
          <a:p>
            <a:fld id="{EFE49F0B-4D2F-CF4B-9814-A6B66AADCA3D}" type="slidenum">
              <a:rPr lang="ja-JP" altLang="en-US" smtClean="0"/>
              <a:pPr/>
              <a:t>‹#›</a:t>
            </a:fld>
            <a:endParaRPr lang="ja-JP" altLang="en-US" dirty="0"/>
          </a:p>
        </p:txBody>
      </p:sp>
      <p:sp>
        <p:nvSpPr>
          <p:cNvPr id="10" name="Date Placeholder 3"/>
          <p:cNvSpPr>
            <a:spLocks noGrp="1"/>
          </p:cNvSpPr>
          <p:nvPr>
            <p:ph type="dt" sz="half" idx="2"/>
          </p:nvPr>
        </p:nvSpPr>
        <p:spPr>
          <a:xfrm>
            <a:off x="457200" y="6356354"/>
            <a:ext cx="1524002"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altLang="ja-JP" smtClean="0"/>
              <a:t>JGW-G10000xx</a:t>
            </a:r>
            <a:endParaRPr lang="ja-JP" altLang="en-US" dirty="0"/>
          </a:p>
        </p:txBody>
      </p:sp>
      <p:sp>
        <p:nvSpPr>
          <p:cNvPr id="12" name="Footer Placeholder 4"/>
          <p:cNvSpPr>
            <a:spLocks noGrp="1"/>
          </p:cNvSpPr>
          <p:nvPr userDrawn="1">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5002" y="152401"/>
            <a:ext cx="5486398" cy="685800"/>
          </a:xfrm>
          <a:prstGeom prst="rect">
            <a:avLst/>
          </a:prstGeom>
          <a:ln>
            <a:noFill/>
          </a:ln>
        </p:spPr>
        <p:txBody>
          <a:bodyPr vert="horz" lIns="91440" tIns="45720" rIns="91440" bIns="45720" rtlCol="0" anchor="ctr">
            <a:normAutofit/>
          </a:bodyPr>
          <a:lstStyle/>
          <a:p>
            <a:r>
              <a:rPr lang="en-US" altLang="ja-JP" dirty="0" smtClean="0"/>
              <a:t>Click to edit Master title style</a:t>
            </a:r>
            <a:endParaRPr lang="ja-JP" altLang="en-US" dirty="0"/>
          </a:p>
        </p:txBody>
      </p:sp>
      <p:sp>
        <p:nvSpPr>
          <p:cNvPr id="3" name="Text Placeholder 2"/>
          <p:cNvSpPr>
            <a:spLocks noGrp="1"/>
          </p:cNvSpPr>
          <p:nvPr>
            <p:ph type="body" idx="1"/>
          </p:nvPr>
        </p:nvSpPr>
        <p:spPr>
          <a:xfrm>
            <a:off x="457200" y="1066800"/>
            <a:ext cx="8229600" cy="5289550"/>
          </a:xfrm>
          <a:prstGeom prst="rect">
            <a:avLst/>
          </a:prstGeom>
        </p:spPr>
        <p:txBody>
          <a:bodyPr vert="horz" lIns="91440" tIns="45720" rIns="91440" bIns="45720" rtlCol="0">
            <a:normAutofit/>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endParaRPr lang="ja-JP" altLang="en-US" dirty="0"/>
          </a:p>
        </p:txBody>
      </p:sp>
      <p:sp>
        <p:nvSpPr>
          <p:cNvPr id="4" name="Date Placeholder 3"/>
          <p:cNvSpPr>
            <a:spLocks noGrp="1"/>
          </p:cNvSpPr>
          <p:nvPr>
            <p:ph type="dt" sz="half" idx="2"/>
          </p:nvPr>
        </p:nvSpPr>
        <p:spPr>
          <a:xfrm>
            <a:off x="457200" y="6356354"/>
            <a:ext cx="1524002"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r>
              <a:rPr lang="en-US" altLang="ja-JP" smtClean="0"/>
              <a:t>JGW-G10000xx</a:t>
            </a:r>
            <a:endParaRPr lang="ja-JP" altLang="en-US" dirty="0"/>
          </a:p>
        </p:txBody>
      </p:sp>
      <p:sp>
        <p:nvSpPr>
          <p:cNvPr id="6" name="Slide Number Placeholder 5"/>
          <p:cNvSpPr>
            <a:spLocks noGrp="1"/>
          </p:cNvSpPr>
          <p:nvPr>
            <p:ph type="sldNum" sz="quarter" idx="4"/>
          </p:nvPr>
        </p:nvSpPr>
        <p:spPr>
          <a:xfrm>
            <a:off x="6934200" y="6356354"/>
            <a:ext cx="1752600" cy="365125"/>
          </a:xfrm>
          <a:prstGeom prst="rect">
            <a:avLst/>
          </a:prstGeom>
        </p:spPr>
        <p:txBody>
          <a:bodyPr vert="horz" lIns="91440" tIns="45720" rIns="91440" bIns="45720" rtlCol="0" anchor="ctr"/>
          <a:lstStyle>
            <a:lvl1pPr algn="r">
              <a:defRPr sz="1200">
                <a:solidFill>
                  <a:schemeClr val="bg1">
                    <a:lumMod val="75000"/>
                  </a:schemeClr>
                </a:solidFill>
                <a:latin typeface="Calibri"/>
                <a:cs typeface="Calibri"/>
              </a:defRPr>
            </a:lvl1pPr>
          </a:lstStyle>
          <a:p>
            <a:fld id="{EFE49F0B-4D2F-CF4B-9814-A6B66AADCA3D}" type="slidenum">
              <a:rPr lang="ja-JP" altLang="en-US" smtClean="0"/>
              <a:pPr/>
              <a:t>‹#›</a:t>
            </a:fld>
            <a:endParaRPr lang="ja-JP" altLang="en-US" dirty="0"/>
          </a:p>
        </p:txBody>
      </p:sp>
      <p:pic>
        <p:nvPicPr>
          <p:cNvPr id="7" name="Picture 6" descr="CLIOlogo.png"/>
          <p:cNvPicPr>
            <a:picLocks noChangeAspect="1"/>
          </p:cNvPicPr>
          <p:nvPr userDrawn="1"/>
        </p:nvPicPr>
        <p:blipFill>
          <a:blip r:embed="rId5"/>
          <a:stretch>
            <a:fillRect/>
          </a:stretch>
        </p:blipFill>
        <p:spPr>
          <a:xfrm>
            <a:off x="381000" y="304802"/>
            <a:ext cx="1524000" cy="425533"/>
          </a:xfrm>
          <a:prstGeom prst="rect">
            <a:avLst/>
          </a:prstGeom>
        </p:spPr>
      </p:pic>
      <p:cxnSp>
        <p:nvCxnSpPr>
          <p:cNvPr id="9" name="Straight Connector 8"/>
          <p:cNvCxnSpPr/>
          <p:nvPr userDrawn="1"/>
        </p:nvCxnSpPr>
        <p:spPr>
          <a:xfrm>
            <a:off x="457200" y="905256"/>
            <a:ext cx="8229600" cy="9144"/>
          </a:xfrm>
          <a:prstGeom prst="line">
            <a:avLst/>
          </a:prstGeom>
          <a:ln w="53975" cap="flat" cmpd="sng" algn="ctr">
            <a:solidFill>
              <a:srgbClr val="4F81B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0" name="図 9" descr="hdr_lg_icrr.gif"/>
          <p:cNvPicPr>
            <a:picLocks noChangeAspect="1"/>
          </p:cNvPicPr>
          <p:nvPr userDrawn="1"/>
        </p:nvPicPr>
        <p:blipFill>
          <a:blip r:embed="rId6"/>
          <a:stretch>
            <a:fillRect/>
          </a:stretch>
        </p:blipFill>
        <p:spPr>
          <a:xfrm>
            <a:off x="7416800" y="330201"/>
            <a:ext cx="1270000" cy="508000"/>
          </a:xfrm>
          <a:prstGeom prst="rect">
            <a:avLst/>
          </a:prstGeom>
        </p:spPr>
      </p:pic>
      <p:sp>
        <p:nvSpPr>
          <p:cNvPr id="13" name="Footer Placeholder 4"/>
          <p:cNvSpPr>
            <a:spLocks noGrp="1"/>
          </p:cNvSpPr>
          <p:nvPr userDrawn="1">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Lst>
  <p:hf hdr="0" dt="0"/>
  <p:txStyles>
    <p:titleStyle>
      <a:lvl1pPr algn="l" defTabSz="457200" rtl="0" eaLnBrk="1" latinLnBrk="0" hangingPunct="1">
        <a:spcBef>
          <a:spcPct val="0"/>
        </a:spcBef>
        <a:buNone/>
        <a:defRPr kumimoji="1" sz="3200" b="0" kern="1200">
          <a:solidFill>
            <a:srgbClr val="0033F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ja-JP" altLang="en-US" dirty="0" smtClean="0"/>
              <a:t>低温レーザー干渉計</a:t>
            </a:r>
            <a:r>
              <a:rPr lang="en-US" altLang="ja-JP" dirty="0" smtClean="0"/>
              <a:t>CLIO(28</a:t>
            </a:r>
            <a:r>
              <a:rPr lang="en-US" altLang="en-US" dirty="0" smtClean="0"/>
              <a:t>)</a:t>
            </a:r>
            <a:br>
              <a:rPr lang="en-US" altLang="en-US" dirty="0" smtClean="0"/>
            </a:br>
            <a:r>
              <a:rPr lang="ja-JP" altLang="en-US" dirty="0" smtClean="0"/>
              <a:t>デジタルシステムの導入</a:t>
            </a:r>
            <a:r>
              <a:rPr lang="en-US" altLang="ja-JP" dirty="0" smtClean="0"/>
              <a:t>III</a:t>
            </a:r>
            <a:endParaRPr lang="ja-JP" altLang="en-US" dirty="0"/>
          </a:p>
        </p:txBody>
      </p:sp>
      <p:sp>
        <p:nvSpPr>
          <p:cNvPr id="3" name="Subtitle 2"/>
          <p:cNvSpPr>
            <a:spLocks noGrp="1"/>
          </p:cNvSpPr>
          <p:nvPr>
            <p:ph type="subTitle" idx="1"/>
          </p:nvPr>
        </p:nvSpPr>
        <p:spPr>
          <a:xfrm>
            <a:off x="1371600" y="3886200"/>
            <a:ext cx="6400800" cy="2470154"/>
          </a:xfrm>
        </p:spPr>
        <p:txBody>
          <a:bodyPr>
            <a:normAutofit fontScale="77500" lnSpcReduction="20000"/>
          </a:bodyPr>
          <a:lstStyle/>
          <a:p>
            <a:r>
              <a:rPr lang="en-US" altLang="ja-JP" dirty="0" smtClean="0"/>
              <a:t>2010/</a:t>
            </a:r>
            <a:r>
              <a:rPr lang="en-US" altLang="ja-JP" dirty="0" smtClean="0"/>
              <a:t>3</a:t>
            </a:r>
            <a:r>
              <a:rPr lang="en-US" altLang="ja-JP" dirty="0" smtClean="0"/>
              <a:t>/22(</a:t>
            </a:r>
            <a:r>
              <a:rPr lang="ja-JP" altLang="en-US" dirty="0" smtClean="0"/>
              <a:t>木</a:t>
            </a:r>
            <a:r>
              <a:rPr lang="en-US" altLang="ja-JP" dirty="0" smtClean="0"/>
              <a:t>) </a:t>
            </a:r>
            <a:r>
              <a:rPr lang="ja-JP" altLang="en-US" dirty="0" smtClean="0"/>
              <a:t>日本物理学会</a:t>
            </a:r>
            <a:r>
              <a:rPr lang="en-US" altLang="ja-JP" dirty="0" smtClean="0"/>
              <a:t>2010</a:t>
            </a:r>
            <a:r>
              <a:rPr lang="ja-JP" altLang="en-US" dirty="0" smtClean="0"/>
              <a:t>年次大会</a:t>
            </a:r>
            <a:endParaRPr lang="en-US" altLang="ja-JP" dirty="0" smtClean="0"/>
          </a:p>
          <a:p>
            <a:r>
              <a:rPr lang="ja-JP" altLang="en-US" dirty="0" smtClean="0"/>
              <a:t>於</a:t>
            </a:r>
            <a:r>
              <a:rPr lang="ja-JP" altLang="en-US" dirty="0" smtClean="0"/>
              <a:t>　</a:t>
            </a:r>
            <a:r>
              <a:rPr lang="ja-JP" altLang="en-US" dirty="0" smtClean="0"/>
              <a:t>岡山大学</a:t>
            </a:r>
            <a:endParaRPr lang="en-US" altLang="ja-JP" dirty="0" smtClean="0"/>
          </a:p>
          <a:p>
            <a:endParaRPr lang="en-US" altLang="ja-JP" dirty="0" smtClean="0"/>
          </a:p>
          <a:p>
            <a:r>
              <a:rPr lang="ja-JP" altLang="en-US" dirty="0" smtClean="0"/>
              <a:t>宮川　治、大石奈緒子（東大宇宙線研）、</a:t>
            </a:r>
            <a:endParaRPr lang="en-US" altLang="ja-JP" dirty="0" smtClean="0"/>
          </a:p>
          <a:p>
            <a:r>
              <a:rPr lang="ja-JP" altLang="en-US" dirty="0" smtClean="0"/>
              <a:t>辰巳大輔（国立天文台）、</a:t>
            </a:r>
            <a:endParaRPr lang="en-US" altLang="ja-JP" dirty="0" smtClean="0"/>
          </a:p>
          <a:p>
            <a:r>
              <a:rPr lang="ja-JP" altLang="en-US" dirty="0" smtClean="0"/>
              <a:t>和泉　究（東大天文）、</a:t>
            </a:r>
            <a:endParaRPr lang="en-US" altLang="ja-JP" dirty="0" smtClean="0"/>
          </a:p>
          <a:p>
            <a:r>
              <a:rPr lang="ja-JP" altLang="en-US" dirty="0" smtClean="0"/>
              <a:t>新井宏二（</a:t>
            </a:r>
            <a:r>
              <a:rPr lang="en-US" altLang="ja-JP" dirty="0" smtClean="0"/>
              <a:t>Caltech</a:t>
            </a:r>
            <a:r>
              <a:rPr lang="ja-JP" altLang="en-US" dirty="0" smtClean="0"/>
              <a:t>）</a:t>
            </a:r>
            <a:endParaRPr lang="en-US" altLang="ja-JP" dirty="0" smtClean="0"/>
          </a:p>
          <a:p>
            <a:r>
              <a:rPr lang="en-US" altLang="ja-JP" dirty="0" smtClean="0"/>
              <a:t>CLIO collaboration</a:t>
            </a:r>
          </a:p>
          <a:p>
            <a:endParaRPr lang="ja-JP" altLang="en-US" dirty="0" smtClean="0"/>
          </a:p>
          <a:p>
            <a:endParaRPr lang="ja-JP" altLang="en-US" dirty="0"/>
          </a:p>
        </p:txBody>
      </p:sp>
      <p:sp>
        <p:nvSpPr>
          <p:cNvPr id="4" name="フッター プレースホルダ 3"/>
          <p:cNvSpPr>
            <a:spLocks noGrp="1"/>
          </p:cNvSpPr>
          <p:nvPr>
            <p:ph type="ftr" sz="quarter" idx="3"/>
          </p:nvPr>
        </p:nvSpPr>
        <p:spPr/>
        <p:txBody>
          <a:bodyPr/>
          <a:lstStyle/>
          <a:p>
            <a:r>
              <a:rPr lang="en-US" altLang="ja-JP" smtClean="0"/>
              <a:t>2010/3/22 日本物理学会於岡山大学,  宮川　治</a:t>
            </a:r>
            <a:endParaRPr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smtClean="0"/>
              <a:t>デジタル上の信号</a:t>
            </a:r>
            <a:r>
              <a:rPr lang="en-US" altLang="ja-JP" dirty="0" smtClean="0"/>
              <a:t/>
            </a:r>
            <a:br>
              <a:rPr lang="en-US" altLang="ja-JP" dirty="0" smtClean="0"/>
            </a:br>
            <a:endParaRPr lang="ja-JP" altLang="en-US" dirty="0"/>
          </a:p>
        </p:txBody>
      </p:sp>
      <p:sp>
        <p:nvSpPr>
          <p:cNvPr id="3" name="Content Placeholder 2"/>
          <p:cNvSpPr>
            <a:spLocks noGrp="1"/>
          </p:cNvSpPr>
          <p:nvPr>
            <p:ph idx="1"/>
          </p:nvPr>
        </p:nvSpPr>
        <p:spPr/>
        <p:txBody>
          <a:bodyPr>
            <a:normAutofit/>
          </a:bodyPr>
          <a:lstStyle/>
          <a:p>
            <a:r>
              <a:rPr lang="en-US" altLang="ja-JP" dirty="0" smtClean="0"/>
              <a:t>END</a:t>
            </a:r>
          </a:p>
        </p:txBody>
      </p:sp>
      <p:sp>
        <p:nvSpPr>
          <p:cNvPr id="6" name="スライド番号プレースホルダ 5"/>
          <p:cNvSpPr>
            <a:spLocks noGrp="1"/>
          </p:cNvSpPr>
          <p:nvPr>
            <p:ph type="sldNum" sz="quarter" idx="4"/>
          </p:nvPr>
        </p:nvSpPr>
        <p:spPr/>
        <p:txBody>
          <a:bodyPr/>
          <a:lstStyle/>
          <a:p>
            <a:fld id="{EFE49F0B-4D2F-CF4B-9814-A6B66AADCA3D}" type="slidenum">
              <a:rPr lang="ja-JP" altLang="en-US" smtClean="0"/>
              <a:pPr/>
              <a:t>10</a:t>
            </a:fld>
            <a:endParaRPr lang="ja-JP" altLang="en-US" dirty="0"/>
          </a:p>
        </p:txBody>
      </p:sp>
      <p:sp>
        <p:nvSpPr>
          <p:cNvPr id="8" name="Footer Placeholder 4"/>
          <p:cNvSpPr>
            <a:spLocks noGrp="1"/>
          </p:cNvSpPr>
          <p:nvPr>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pic>
        <p:nvPicPr>
          <p:cNvPr id="9" name="図 8"/>
          <p:cNvPicPr>
            <a:picLocks noChangeAspect="1"/>
          </p:cNvPicPr>
          <p:nvPr/>
        </p:nvPicPr>
        <p:blipFill>
          <a:blip r:embed="rId2"/>
          <a:stretch>
            <a:fillRect/>
          </a:stretch>
        </p:blipFill>
        <p:spPr>
          <a:xfrm>
            <a:off x="559639" y="1066800"/>
            <a:ext cx="8065699" cy="5729690"/>
          </a:xfrm>
          <a:prstGeom prst="rect">
            <a:avLst/>
          </a:prstGeom>
        </p:spPr>
      </p:pic>
      <p:sp>
        <p:nvSpPr>
          <p:cNvPr id="10" name="TextBox 9"/>
          <p:cNvSpPr txBox="1"/>
          <p:nvPr/>
        </p:nvSpPr>
        <p:spPr>
          <a:xfrm>
            <a:off x="6234983" y="4266540"/>
            <a:ext cx="877163" cy="369332"/>
          </a:xfrm>
          <a:prstGeom prst="rect">
            <a:avLst/>
          </a:prstGeom>
          <a:noFill/>
        </p:spPr>
        <p:txBody>
          <a:bodyPr wrap="none" rtlCol="0">
            <a:spAutoFit/>
          </a:bodyPr>
          <a:lstStyle/>
          <a:p>
            <a:r>
              <a:rPr lang="ja-JP" altLang="en-US" dirty="0" smtClean="0">
                <a:solidFill>
                  <a:srgbClr val="0033FF"/>
                </a:solidFill>
              </a:rPr>
              <a:t>透過光</a:t>
            </a:r>
            <a:endParaRPr kumimoji="1" lang="en-US" altLang="ja-JP" dirty="0" smtClean="0">
              <a:solidFill>
                <a:srgbClr val="0033FF"/>
              </a:solidFill>
            </a:endParaRPr>
          </a:p>
        </p:txBody>
      </p:sp>
      <p:sp>
        <p:nvSpPr>
          <p:cNvPr id="11" name="TextBox 10"/>
          <p:cNvSpPr txBox="1"/>
          <p:nvPr/>
        </p:nvSpPr>
        <p:spPr>
          <a:xfrm>
            <a:off x="5771087" y="1803625"/>
            <a:ext cx="877163" cy="369332"/>
          </a:xfrm>
          <a:prstGeom prst="rect">
            <a:avLst/>
          </a:prstGeom>
          <a:noFill/>
        </p:spPr>
        <p:txBody>
          <a:bodyPr wrap="none" rtlCol="0">
            <a:spAutoFit/>
          </a:bodyPr>
          <a:lstStyle/>
          <a:p>
            <a:r>
              <a:rPr lang="ja-JP" altLang="en-US" dirty="0" smtClean="0">
                <a:solidFill>
                  <a:srgbClr val="FF0000"/>
                </a:solidFill>
              </a:rPr>
              <a:t>反射光</a:t>
            </a:r>
            <a:endParaRPr kumimoji="1" lang="en-US" altLang="ja-JP" dirty="0" smtClean="0">
              <a:solidFill>
                <a:srgbClr val="FF0000"/>
              </a:solidFill>
            </a:endParaRPr>
          </a:p>
        </p:txBody>
      </p:sp>
      <p:sp>
        <p:nvSpPr>
          <p:cNvPr id="12" name="TextBox 11"/>
          <p:cNvSpPr txBox="1"/>
          <p:nvPr/>
        </p:nvSpPr>
        <p:spPr>
          <a:xfrm>
            <a:off x="988822" y="4253712"/>
            <a:ext cx="2190023" cy="369332"/>
          </a:xfrm>
          <a:prstGeom prst="rect">
            <a:avLst/>
          </a:prstGeom>
          <a:noFill/>
        </p:spPr>
        <p:txBody>
          <a:bodyPr wrap="none" rtlCol="0">
            <a:spAutoFit/>
          </a:bodyPr>
          <a:lstStyle/>
          <a:p>
            <a:r>
              <a:rPr kumimoji="1" lang="ja-JP" altLang="en-US" dirty="0" smtClean="0">
                <a:solidFill>
                  <a:srgbClr val="008000"/>
                </a:solidFill>
              </a:rPr>
              <a:t>線形化した誤差信号</a:t>
            </a:r>
            <a:endParaRPr kumimoji="1" lang="en-US" altLang="ja-JP" dirty="0" smtClean="0">
              <a:solidFill>
                <a:srgbClr val="008000"/>
              </a:solidFill>
            </a:endParaRPr>
          </a:p>
        </p:txBody>
      </p:sp>
      <p:sp>
        <p:nvSpPr>
          <p:cNvPr id="13" name="TextBox 12"/>
          <p:cNvSpPr txBox="1"/>
          <p:nvPr/>
        </p:nvSpPr>
        <p:spPr>
          <a:xfrm>
            <a:off x="1141222" y="1434293"/>
            <a:ext cx="1569660" cy="369332"/>
          </a:xfrm>
          <a:prstGeom prst="rect">
            <a:avLst/>
          </a:prstGeom>
          <a:noFill/>
        </p:spPr>
        <p:txBody>
          <a:bodyPr wrap="none" rtlCol="0">
            <a:spAutoFit/>
          </a:bodyPr>
          <a:lstStyle/>
          <a:p>
            <a:r>
              <a:rPr kumimoji="1" lang="ja-JP" altLang="en-US" dirty="0" smtClean="0">
                <a:solidFill>
                  <a:schemeClr val="accent6">
                    <a:lumMod val="50000"/>
                  </a:schemeClr>
                </a:solidFill>
              </a:rPr>
              <a:t>生の誤差信号</a:t>
            </a:r>
            <a:endParaRPr kumimoji="1" lang="en-US" altLang="ja-JP" dirty="0" smtClean="0">
              <a:solidFill>
                <a:schemeClr val="accent6">
                  <a:lumMod val="50000"/>
                </a:schemeClr>
              </a:solidFill>
            </a:endParaRPr>
          </a:p>
        </p:txBody>
      </p:sp>
      <p:sp>
        <p:nvSpPr>
          <p:cNvPr id="14" name="TextBox 13"/>
          <p:cNvSpPr txBox="1"/>
          <p:nvPr/>
        </p:nvSpPr>
        <p:spPr>
          <a:xfrm>
            <a:off x="690019" y="971930"/>
            <a:ext cx="7295386" cy="369332"/>
          </a:xfrm>
          <a:prstGeom prst="rect">
            <a:avLst/>
          </a:prstGeom>
          <a:solidFill>
            <a:schemeClr val="bg1"/>
          </a:solidFill>
        </p:spPr>
        <p:txBody>
          <a:bodyPr wrap="none" rtlCol="0">
            <a:spAutoFit/>
          </a:bodyPr>
          <a:lstStyle/>
          <a:p>
            <a:r>
              <a:rPr kumimoji="1" lang="ja-JP" altLang="en-US" dirty="0" smtClean="0">
                <a:solidFill>
                  <a:srgbClr val="0000FF"/>
                </a:solidFill>
              </a:rPr>
              <a:t>このような信号を、計算機上で過去にさかのぼって、直接見ることができる</a:t>
            </a:r>
            <a:endParaRPr kumimoji="1" lang="ja-JP" altLang="en-US" dirty="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図 9" descr="foton0.png"/>
          <p:cNvPicPr>
            <a:picLocks noChangeAspect="1"/>
          </p:cNvPicPr>
          <p:nvPr/>
        </p:nvPicPr>
        <p:blipFill>
          <a:blip r:embed="rId2"/>
          <a:stretch>
            <a:fillRect/>
          </a:stretch>
        </p:blipFill>
        <p:spPr>
          <a:xfrm>
            <a:off x="451844" y="964185"/>
            <a:ext cx="8410884" cy="5893815"/>
          </a:xfrm>
          <a:prstGeom prst="rect">
            <a:avLst/>
          </a:prstGeom>
        </p:spPr>
      </p:pic>
      <p:pic>
        <p:nvPicPr>
          <p:cNvPr id="11" name="図 10" descr="foton1.png"/>
          <p:cNvPicPr>
            <a:picLocks noChangeAspect="1"/>
          </p:cNvPicPr>
          <p:nvPr/>
        </p:nvPicPr>
        <p:blipFill>
          <a:blip r:embed="rId3"/>
          <a:stretch>
            <a:fillRect/>
          </a:stretch>
        </p:blipFill>
        <p:spPr>
          <a:xfrm>
            <a:off x="451844" y="964185"/>
            <a:ext cx="8410884" cy="5896131"/>
          </a:xfrm>
          <a:prstGeom prst="rect">
            <a:avLst/>
          </a:prstGeom>
        </p:spPr>
      </p:pic>
      <p:sp>
        <p:nvSpPr>
          <p:cNvPr id="727042" name="Rectangle 2"/>
          <p:cNvSpPr>
            <a:spLocks noGrp="1" noChangeArrowheads="1"/>
          </p:cNvSpPr>
          <p:nvPr>
            <p:ph type="title"/>
          </p:nvPr>
        </p:nvSpPr>
        <p:spPr/>
        <p:txBody>
          <a:bodyPr>
            <a:normAutofit/>
          </a:bodyPr>
          <a:lstStyle/>
          <a:p>
            <a:r>
              <a:rPr lang="en-US" altLang="ja-JP" dirty="0" err="1" smtClean="0">
                <a:ea typeface="ＭＳ Ｐゴシック" charset="-128"/>
                <a:cs typeface="ＭＳ Ｐゴシック" charset="-128"/>
              </a:rPr>
              <a:t>Foton</a:t>
            </a:r>
            <a:r>
              <a:rPr lang="ja-JP" altLang="en-US" dirty="0" smtClean="0">
                <a:ea typeface="ＭＳ Ｐゴシック" charset="-128"/>
                <a:cs typeface="ＭＳ Ｐゴシック" charset="-128"/>
              </a:rPr>
              <a:t>の例</a:t>
            </a:r>
            <a:r>
              <a:rPr lang="en-US" altLang="ja-JP" dirty="0" smtClean="0">
                <a:ea typeface="ＭＳ Ｐゴシック" charset="-128"/>
                <a:cs typeface="ＭＳ Ｐゴシック" charset="-128"/>
              </a:rPr>
              <a:t>1:</a:t>
            </a:r>
            <a:r>
              <a:rPr lang="ja-JP" altLang="en-US" dirty="0" smtClean="0">
                <a:ea typeface="ＭＳ Ｐゴシック" charset="-128"/>
                <a:cs typeface="ＭＳ Ｐゴシック" charset="-128"/>
              </a:rPr>
              <a:t>腕ロック用</a:t>
            </a:r>
            <a:r>
              <a:rPr lang="en-US" altLang="ja-JP" dirty="0" smtClean="0">
                <a:ea typeface="ＭＳ Ｐゴシック" charset="-128"/>
                <a:cs typeface="ＭＳ Ｐゴシック" charset="-128"/>
              </a:rPr>
              <a:t>filter</a:t>
            </a:r>
            <a:endParaRPr lang="en-US" altLang="ja-JP" sz="1600" dirty="0">
              <a:ea typeface="ＭＳ Ｐゴシック" charset="-128"/>
              <a:cs typeface="ＭＳ Ｐゴシック" charset="-128"/>
            </a:endParaRPr>
          </a:p>
        </p:txBody>
      </p:sp>
      <p:pic>
        <p:nvPicPr>
          <p:cNvPr id="13" name="図 12" descr="foton03.png"/>
          <p:cNvPicPr>
            <a:picLocks noChangeAspect="1"/>
          </p:cNvPicPr>
          <p:nvPr/>
        </p:nvPicPr>
        <p:blipFill>
          <a:blip r:embed="rId4"/>
          <a:stretch>
            <a:fillRect/>
          </a:stretch>
        </p:blipFill>
        <p:spPr>
          <a:xfrm>
            <a:off x="1175979" y="1256570"/>
            <a:ext cx="6441742" cy="5449934"/>
          </a:xfrm>
          <a:prstGeom prst="rect">
            <a:avLst/>
          </a:prstGeom>
          <a:ln>
            <a:solidFill>
              <a:schemeClr val="tx1"/>
            </a:solidFill>
          </a:ln>
          <a:effectLst>
            <a:outerShdw blurRad="152400" dist="152400" dir="2700000">
              <a:srgbClr val="000000">
                <a:alpha val="43000"/>
              </a:srgbClr>
            </a:outerShdw>
          </a:effectLst>
        </p:spPr>
      </p:pic>
      <p:pic>
        <p:nvPicPr>
          <p:cNvPr id="12" name="図 11" descr="foton02.png"/>
          <p:cNvPicPr>
            <a:picLocks noChangeAspect="1"/>
          </p:cNvPicPr>
          <p:nvPr/>
        </p:nvPicPr>
        <p:blipFill>
          <a:blip r:embed="rId5"/>
          <a:stretch>
            <a:fillRect/>
          </a:stretch>
        </p:blipFill>
        <p:spPr>
          <a:xfrm>
            <a:off x="1187799" y="1256570"/>
            <a:ext cx="6429922" cy="5449934"/>
          </a:xfrm>
          <a:prstGeom prst="rect">
            <a:avLst/>
          </a:prstGeom>
          <a:ln>
            <a:solidFill>
              <a:schemeClr val="tx1"/>
            </a:solidFill>
          </a:ln>
        </p:spPr>
      </p:pic>
      <p:pic>
        <p:nvPicPr>
          <p:cNvPr id="14" name="図 13" descr="foton12.png"/>
          <p:cNvPicPr>
            <a:picLocks noChangeAspect="1"/>
          </p:cNvPicPr>
          <p:nvPr/>
        </p:nvPicPr>
        <p:blipFill>
          <a:blip r:embed="rId6"/>
          <a:stretch>
            <a:fillRect/>
          </a:stretch>
        </p:blipFill>
        <p:spPr>
          <a:xfrm>
            <a:off x="451844" y="964185"/>
            <a:ext cx="8410884" cy="589613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0" fill="hold" nodeType="clickEffect">
                                  <p:stCondLst>
                                    <p:cond delay="0"/>
                                  </p:stCondLst>
                                  <p:childTnLst>
                                    <p:anim calcmode="lin" valueType="num">
                                      <p:cBhvr>
                                        <p:cTn id="17" dur="500"/>
                                        <p:tgtEl>
                                          <p:spTgt spid="12"/>
                                        </p:tgtEl>
                                        <p:attrNameLst>
                                          <p:attrName>ppt_w</p:attrName>
                                        </p:attrNameLst>
                                      </p:cBhvr>
                                      <p:tavLst>
                                        <p:tav tm="0">
                                          <p:val>
                                            <p:strVal val="ppt_w"/>
                                          </p:val>
                                        </p:tav>
                                        <p:tav tm="100000">
                                          <p:val>
                                            <p:fltVal val="0"/>
                                          </p:val>
                                        </p:tav>
                                      </p:tavLst>
                                    </p:anim>
                                    <p:anim calcmode="lin" valueType="num">
                                      <p:cBhvr>
                                        <p:cTn id="18" dur="500"/>
                                        <p:tgtEl>
                                          <p:spTgt spid="12"/>
                                        </p:tgtEl>
                                        <p:attrNameLst>
                                          <p:attrName>ppt_h</p:attrName>
                                        </p:attrNameLst>
                                      </p:cBhvr>
                                      <p:tavLst>
                                        <p:tav tm="0">
                                          <p:val>
                                            <p:strVal val="ppt_h"/>
                                          </p:val>
                                        </p:tav>
                                        <p:tav tm="100000">
                                          <p:val>
                                            <p:fltVal val="0"/>
                                          </p:val>
                                        </p:tav>
                                      </p:tavLst>
                                    </p:anim>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53" presetClass="exit" presetSubtype="0" fill="hold" nodeType="withEffect">
                                  <p:stCondLst>
                                    <p:cond delay="0"/>
                                  </p:stCondLst>
                                  <p:childTnLst>
                                    <p:anim calcmode="lin" valueType="num">
                                      <p:cBhvr>
                                        <p:cTn id="22" dur="500"/>
                                        <p:tgtEl>
                                          <p:spTgt spid="13"/>
                                        </p:tgtEl>
                                        <p:attrNameLst>
                                          <p:attrName>ppt_w</p:attrName>
                                        </p:attrNameLst>
                                      </p:cBhvr>
                                      <p:tavLst>
                                        <p:tav tm="0">
                                          <p:val>
                                            <p:strVal val="ppt_w"/>
                                          </p:val>
                                        </p:tav>
                                        <p:tav tm="100000">
                                          <p:val>
                                            <p:fltVal val="0"/>
                                          </p:val>
                                        </p:tav>
                                      </p:tavLst>
                                    </p:anim>
                                    <p:anim calcmode="lin" valueType="num">
                                      <p:cBhvr>
                                        <p:cTn id="23" dur="500"/>
                                        <p:tgtEl>
                                          <p:spTgt spid="13"/>
                                        </p:tgtEl>
                                        <p:attrNameLst>
                                          <p:attrName>ppt_h</p:attrName>
                                        </p:attrNameLst>
                                      </p:cBhvr>
                                      <p:tavLst>
                                        <p:tav tm="0">
                                          <p:val>
                                            <p:strVal val="ppt_h"/>
                                          </p:val>
                                        </p:tav>
                                        <p:tav tm="100000">
                                          <p:val>
                                            <p:fltVal val="0"/>
                                          </p:val>
                                        </p:tav>
                                      </p:tavLst>
                                    </p:anim>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Per arm lock</a:t>
            </a:r>
            <a:br>
              <a:rPr lang="en-US" altLang="ja-JP" dirty="0" smtClean="0"/>
            </a:br>
            <a:endParaRPr lang="ja-JP" altLang="en-US" dirty="0"/>
          </a:p>
        </p:txBody>
      </p:sp>
      <p:sp>
        <p:nvSpPr>
          <p:cNvPr id="3" name="Content Placeholder 2"/>
          <p:cNvSpPr>
            <a:spLocks noGrp="1"/>
          </p:cNvSpPr>
          <p:nvPr>
            <p:ph idx="1"/>
          </p:nvPr>
        </p:nvSpPr>
        <p:spPr/>
        <p:txBody>
          <a:bodyPr>
            <a:normAutofit/>
          </a:bodyPr>
          <a:lstStyle/>
          <a:p>
            <a:r>
              <a:rPr lang="en-US" altLang="ja-JP" dirty="0" smtClean="0"/>
              <a:t>END</a:t>
            </a:r>
          </a:p>
        </p:txBody>
      </p:sp>
      <p:sp>
        <p:nvSpPr>
          <p:cNvPr id="6" name="スライド番号プレースホルダ 5"/>
          <p:cNvSpPr>
            <a:spLocks noGrp="1"/>
          </p:cNvSpPr>
          <p:nvPr>
            <p:ph type="sldNum" sz="quarter" idx="4"/>
          </p:nvPr>
        </p:nvSpPr>
        <p:spPr/>
        <p:txBody>
          <a:bodyPr/>
          <a:lstStyle/>
          <a:p>
            <a:fld id="{EFE49F0B-4D2F-CF4B-9814-A6B66AADCA3D}" type="slidenum">
              <a:rPr lang="ja-JP" altLang="en-US" smtClean="0"/>
              <a:pPr/>
              <a:t>12</a:t>
            </a:fld>
            <a:endParaRPr lang="ja-JP" altLang="en-US" dirty="0"/>
          </a:p>
        </p:txBody>
      </p:sp>
      <p:sp>
        <p:nvSpPr>
          <p:cNvPr id="8" name="Footer Placeholder 4"/>
          <p:cNvSpPr>
            <a:spLocks noGrp="1"/>
          </p:cNvSpPr>
          <p:nvPr>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pic>
        <p:nvPicPr>
          <p:cNvPr id="9" name="図 8" descr="lock.png"/>
          <p:cNvPicPr>
            <a:picLocks noChangeAspect="1"/>
          </p:cNvPicPr>
          <p:nvPr/>
        </p:nvPicPr>
        <p:blipFill>
          <a:blip r:embed="rId2"/>
          <a:stretch>
            <a:fillRect/>
          </a:stretch>
        </p:blipFill>
        <p:spPr>
          <a:xfrm>
            <a:off x="0" y="1140597"/>
            <a:ext cx="9144000" cy="5529263"/>
          </a:xfrm>
          <a:prstGeom prst="rect">
            <a:avLst/>
          </a:prstGeom>
        </p:spPr>
      </p:pic>
      <p:sp>
        <p:nvSpPr>
          <p:cNvPr id="10" name="TextBox 9"/>
          <p:cNvSpPr txBox="1"/>
          <p:nvPr/>
        </p:nvSpPr>
        <p:spPr>
          <a:xfrm>
            <a:off x="6234983" y="4266540"/>
            <a:ext cx="877163" cy="369332"/>
          </a:xfrm>
          <a:prstGeom prst="rect">
            <a:avLst/>
          </a:prstGeom>
          <a:noFill/>
        </p:spPr>
        <p:txBody>
          <a:bodyPr wrap="none" rtlCol="0">
            <a:spAutoFit/>
          </a:bodyPr>
          <a:lstStyle/>
          <a:p>
            <a:r>
              <a:rPr lang="ja-JP" altLang="en-US" dirty="0" smtClean="0">
                <a:solidFill>
                  <a:srgbClr val="0033FF"/>
                </a:solidFill>
              </a:rPr>
              <a:t>透過光</a:t>
            </a:r>
            <a:endParaRPr kumimoji="1" lang="en-US" altLang="ja-JP" dirty="0" smtClean="0">
              <a:solidFill>
                <a:srgbClr val="0033FF"/>
              </a:solidFill>
            </a:endParaRPr>
          </a:p>
        </p:txBody>
      </p:sp>
      <p:sp>
        <p:nvSpPr>
          <p:cNvPr id="11" name="TextBox 10"/>
          <p:cNvSpPr txBox="1"/>
          <p:nvPr/>
        </p:nvSpPr>
        <p:spPr>
          <a:xfrm>
            <a:off x="4289785" y="1988291"/>
            <a:ext cx="877163" cy="369332"/>
          </a:xfrm>
          <a:prstGeom prst="rect">
            <a:avLst/>
          </a:prstGeom>
          <a:noFill/>
        </p:spPr>
        <p:txBody>
          <a:bodyPr wrap="none" rtlCol="0">
            <a:spAutoFit/>
          </a:bodyPr>
          <a:lstStyle/>
          <a:p>
            <a:r>
              <a:rPr lang="ja-JP" altLang="en-US" dirty="0" smtClean="0">
                <a:solidFill>
                  <a:srgbClr val="FF0000"/>
                </a:solidFill>
              </a:rPr>
              <a:t>反射光</a:t>
            </a:r>
            <a:endParaRPr kumimoji="1" lang="en-US" altLang="ja-JP" dirty="0" smtClean="0">
              <a:solidFill>
                <a:srgbClr val="FF0000"/>
              </a:solidFill>
            </a:endParaRPr>
          </a:p>
        </p:txBody>
      </p:sp>
      <p:sp>
        <p:nvSpPr>
          <p:cNvPr id="12" name="TextBox 11"/>
          <p:cNvSpPr txBox="1"/>
          <p:nvPr/>
        </p:nvSpPr>
        <p:spPr>
          <a:xfrm>
            <a:off x="4458227" y="2786278"/>
            <a:ext cx="2190023" cy="369332"/>
          </a:xfrm>
          <a:prstGeom prst="rect">
            <a:avLst/>
          </a:prstGeom>
          <a:noFill/>
        </p:spPr>
        <p:txBody>
          <a:bodyPr wrap="none" rtlCol="0">
            <a:spAutoFit/>
          </a:bodyPr>
          <a:lstStyle/>
          <a:p>
            <a:r>
              <a:rPr kumimoji="1" lang="ja-JP" altLang="en-US" dirty="0" smtClean="0">
                <a:solidFill>
                  <a:srgbClr val="008000"/>
                </a:solidFill>
              </a:rPr>
              <a:t>線形化した誤差信号</a:t>
            </a:r>
            <a:endParaRPr kumimoji="1" lang="en-US" altLang="ja-JP" dirty="0" smtClean="0">
              <a:solidFill>
                <a:srgbClr val="008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Open loop TF for Digital vs. Analog</a:t>
            </a:r>
            <a:br>
              <a:rPr lang="en-US" altLang="ja-JP" dirty="0" smtClean="0"/>
            </a:br>
            <a:endParaRPr lang="ja-JP" altLang="en-US" dirty="0"/>
          </a:p>
        </p:txBody>
      </p:sp>
      <p:sp>
        <p:nvSpPr>
          <p:cNvPr id="9" name="Footer Placeholder 4"/>
          <p:cNvSpPr>
            <a:spLocks noGrp="1"/>
          </p:cNvSpPr>
          <p:nvPr>
            <p:ph type="ftr" sz="quarter" idx="4294967295"/>
          </p:nvPr>
        </p:nvSpPr>
        <p:spPr>
          <a:xfrm>
            <a:off x="0" y="6356350"/>
            <a:ext cx="4953000"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sp>
        <p:nvSpPr>
          <p:cNvPr id="7" name="正方形/長方形 6"/>
          <p:cNvSpPr/>
          <p:nvPr/>
        </p:nvSpPr>
        <p:spPr>
          <a:xfrm>
            <a:off x="5824450" y="2871827"/>
            <a:ext cx="3268234" cy="4247317"/>
          </a:xfrm>
          <a:prstGeom prst="rect">
            <a:avLst/>
          </a:prstGeom>
        </p:spPr>
        <p:txBody>
          <a:bodyPr wrap="square">
            <a:spAutoFit/>
          </a:bodyPr>
          <a:lstStyle/>
          <a:p>
            <a:pPr indent="166688">
              <a:buFont typeface="Arial"/>
              <a:buChar char="•"/>
            </a:pPr>
            <a:r>
              <a:rPr lang="en-US" altLang="ja-JP" dirty="0" smtClean="0"/>
              <a:t>Analog(</a:t>
            </a:r>
            <a:r>
              <a:rPr lang="ja-JP" altLang="en-US" dirty="0" smtClean="0"/>
              <a:t>緑</a:t>
            </a:r>
            <a:r>
              <a:rPr lang="en-US" altLang="ja-JP" dirty="0" smtClean="0"/>
              <a:t>)</a:t>
            </a:r>
            <a:r>
              <a:rPr lang="ja-JP" altLang="en-US" dirty="0" smtClean="0"/>
              <a:t>は普段</a:t>
            </a:r>
            <a:r>
              <a:rPr lang="en-US" altLang="ja-JP" dirty="0" smtClean="0"/>
              <a:t>CLIO</a:t>
            </a:r>
            <a:r>
              <a:rPr lang="ja-JP" altLang="en-US" dirty="0" smtClean="0"/>
              <a:t>の感度を測定している状態でとったもの</a:t>
            </a:r>
            <a:endParaRPr lang="en-US" altLang="ja-JP" dirty="0" smtClean="0"/>
          </a:p>
          <a:p>
            <a:pPr indent="166688">
              <a:buFont typeface="Arial"/>
              <a:buChar char="•"/>
            </a:pPr>
            <a:r>
              <a:rPr lang="en-US" altLang="ja-JP" dirty="0" smtClean="0"/>
              <a:t>Digital(</a:t>
            </a:r>
            <a:r>
              <a:rPr lang="ja-JP" altLang="en-US" dirty="0" smtClean="0"/>
              <a:t>青</a:t>
            </a:r>
            <a:r>
              <a:rPr lang="en-US" altLang="ja-JP" dirty="0" smtClean="0"/>
              <a:t>)</a:t>
            </a:r>
            <a:r>
              <a:rPr lang="ja-JP" altLang="en-US" dirty="0" smtClean="0"/>
              <a:t>とはアナログで制御した中に、伝達関数</a:t>
            </a:r>
            <a:r>
              <a:rPr lang="en-US" altLang="ja-JP" dirty="0" smtClean="0"/>
              <a:t>1</a:t>
            </a:r>
            <a:r>
              <a:rPr lang="ja-JP" altLang="en-US" dirty="0" smtClean="0"/>
              <a:t>のデジタルシステムを挿入して、デジタル上の</a:t>
            </a:r>
            <a:r>
              <a:rPr lang="en-US" altLang="ja-JP" dirty="0" smtClean="0"/>
              <a:t>Excitation</a:t>
            </a:r>
            <a:r>
              <a:rPr lang="ja-JP" altLang="en-US" dirty="0" smtClean="0"/>
              <a:t>の加算器の前後で測定したもの</a:t>
            </a:r>
            <a:endParaRPr lang="en-US" altLang="ja-JP" dirty="0" smtClean="0"/>
          </a:p>
          <a:p>
            <a:pPr indent="166688">
              <a:buFont typeface="Arial"/>
              <a:buChar char="•"/>
            </a:pPr>
            <a:r>
              <a:rPr lang="ja-JP" altLang="en-US" dirty="0" smtClean="0"/>
              <a:t>前ページの位相の遅れに相当した分だけの位相遅れが加わっているのがわかる</a:t>
            </a:r>
            <a:endParaRPr lang="en-US" altLang="ja-JP" dirty="0" smtClean="0"/>
          </a:p>
          <a:p>
            <a:pPr indent="166688">
              <a:buFont typeface="Arial"/>
              <a:buChar char="•"/>
            </a:pPr>
            <a:r>
              <a:rPr lang="ja-JP" altLang="en-US" dirty="0" smtClean="0"/>
              <a:t>実用的な</a:t>
            </a:r>
            <a:r>
              <a:rPr lang="en-US" altLang="ja-JP" dirty="0" smtClean="0"/>
              <a:t>UGF</a:t>
            </a:r>
            <a:r>
              <a:rPr lang="ja-JP" altLang="en-US" dirty="0" smtClean="0"/>
              <a:t>は予想通り</a:t>
            </a:r>
            <a:r>
              <a:rPr lang="en-US" altLang="ja-JP" dirty="0" smtClean="0"/>
              <a:t>400Hz</a:t>
            </a:r>
            <a:r>
              <a:rPr lang="ja-JP" altLang="en-US" dirty="0" smtClean="0"/>
              <a:t>程度が限界</a:t>
            </a:r>
            <a:endParaRPr lang="en-US" altLang="ja-JP" dirty="0" smtClean="0"/>
          </a:p>
          <a:p>
            <a:pPr indent="166688"/>
            <a:endParaRPr lang="en-US" altLang="ja-JP" dirty="0" smtClean="0"/>
          </a:p>
          <a:p>
            <a:pPr indent="166688">
              <a:buFont typeface="Arial"/>
              <a:buChar char="•"/>
            </a:pPr>
            <a:endParaRPr lang="ja-JP" altLang="en-US" dirty="0"/>
          </a:p>
        </p:txBody>
      </p:sp>
      <p:pic>
        <p:nvPicPr>
          <p:cNvPr id="5" name="図 4"/>
          <p:cNvPicPr>
            <a:picLocks noChangeAspect="1"/>
          </p:cNvPicPr>
          <p:nvPr/>
        </p:nvPicPr>
        <p:blipFill>
          <a:blip r:embed="rId2"/>
          <a:stretch>
            <a:fillRect/>
          </a:stretch>
        </p:blipFill>
        <p:spPr>
          <a:xfrm>
            <a:off x="262091" y="2782030"/>
            <a:ext cx="5089518" cy="4064874"/>
          </a:xfrm>
          <a:prstGeom prst="rect">
            <a:avLst/>
          </a:prstGeom>
        </p:spPr>
      </p:pic>
      <p:pic>
        <p:nvPicPr>
          <p:cNvPr id="8" name="図 7" descr="XARM_excitation.png"/>
          <p:cNvPicPr>
            <a:picLocks noChangeAspect="1"/>
          </p:cNvPicPr>
          <p:nvPr/>
        </p:nvPicPr>
        <p:blipFill>
          <a:blip r:embed="rId3"/>
          <a:stretch>
            <a:fillRect/>
          </a:stretch>
        </p:blipFill>
        <p:spPr>
          <a:xfrm>
            <a:off x="718435" y="991822"/>
            <a:ext cx="7761655" cy="1760049"/>
          </a:xfrm>
          <a:prstGeom prst="rect">
            <a:avLst/>
          </a:prstGeom>
        </p:spPr>
      </p:pic>
      <p:sp>
        <p:nvSpPr>
          <p:cNvPr id="10" name="円/楕円 9"/>
          <p:cNvSpPr/>
          <p:nvPr/>
        </p:nvSpPr>
        <p:spPr>
          <a:xfrm>
            <a:off x="1103310" y="1132930"/>
            <a:ext cx="776034" cy="355085"/>
          </a:xfrm>
          <a:prstGeom prst="ellipse">
            <a:avLst/>
          </a:prstGeom>
          <a:noFill/>
          <a:ln w="28575"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332684" y="1526499"/>
            <a:ext cx="373596" cy="355085"/>
          </a:xfrm>
          <a:prstGeom prst="ellipse">
            <a:avLst/>
          </a:prstGeom>
          <a:noFill/>
          <a:ln w="28575"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081772" y="1475187"/>
            <a:ext cx="373596" cy="355085"/>
          </a:xfrm>
          <a:prstGeom prst="ellipse">
            <a:avLst/>
          </a:prstGeom>
          <a:noFill/>
          <a:ln w="28575"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smtClean="0"/>
              <a:t>MC</a:t>
            </a:r>
            <a:r>
              <a:rPr lang="ja-JP" altLang="en-US" dirty="0" smtClean="0"/>
              <a:t>のミスアラインメント検出</a:t>
            </a:r>
            <a:endParaRPr lang="ja-JP" altLang="en-US" dirty="0"/>
          </a:p>
        </p:txBody>
      </p:sp>
      <p:sp>
        <p:nvSpPr>
          <p:cNvPr id="3" name="Content Placeholder 2"/>
          <p:cNvSpPr>
            <a:spLocks noGrp="1"/>
          </p:cNvSpPr>
          <p:nvPr>
            <p:ph idx="1"/>
          </p:nvPr>
        </p:nvSpPr>
        <p:spPr/>
        <p:txBody>
          <a:bodyPr>
            <a:normAutofit/>
          </a:bodyPr>
          <a:lstStyle/>
          <a:p>
            <a:r>
              <a:rPr lang="en-US" altLang="ja-JP" dirty="0" smtClean="0"/>
              <a:t>END</a:t>
            </a:r>
          </a:p>
        </p:txBody>
      </p:sp>
      <p:sp>
        <p:nvSpPr>
          <p:cNvPr id="6" name="スライド番号プレースホルダ 5"/>
          <p:cNvSpPr>
            <a:spLocks noGrp="1"/>
          </p:cNvSpPr>
          <p:nvPr>
            <p:ph type="sldNum" sz="quarter" idx="4"/>
          </p:nvPr>
        </p:nvSpPr>
        <p:spPr/>
        <p:txBody>
          <a:bodyPr/>
          <a:lstStyle/>
          <a:p>
            <a:fld id="{EFE49F0B-4D2F-CF4B-9814-A6B66AADCA3D}" type="slidenum">
              <a:rPr lang="ja-JP" altLang="en-US" smtClean="0"/>
              <a:pPr/>
              <a:t>14</a:t>
            </a:fld>
            <a:endParaRPr lang="ja-JP" altLang="en-US" dirty="0"/>
          </a:p>
        </p:txBody>
      </p:sp>
      <p:sp>
        <p:nvSpPr>
          <p:cNvPr id="8" name="Footer Placeholder 4"/>
          <p:cNvSpPr>
            <a:spLocks noGrp="1"/>
          </p:cNvSpPr>
          <p:nvPr>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pic>
        <p:nvPicPr>
          <p:cNvPr id="9" name="図 8" descr="SimuLink_SC01.png"/>
          <p:cNvPicPr>
            <a:picLocks noChangeAspect="1"/>
          </p:cNvPicPr>
          <p:nvPr/>
        </p:nvPicPr>
        <p:blipFill>
          <a:blip r:embed="rId2"/>
          <a:stretch>
            <a:fillRect/>
          </a:stretch>
        </p:blipFill>
        <p:spPr>
          <a:xfrm>
            <a:off x="-1" y="984765"/>
            <a:ext cx="9050467" cy="5736713"/>
          </a:xfrm>
          <a:prstGeom prst="rect">
            <a:avLst/>
          </a:prstGeom>
        </p:spPr>
      </p:pic>
      <p:pic>
        <p:nvPicPr>
          <p:cNvPr id="10" name="図 9" descr="MEDM_SC01a.png"/>
          <p:cNvPicPr>
            <a:picLocks noChangeAspect="1"/>
          </p:cNvPicPr>
          <p:nvPr/>
        </p:nvPicPr>
        <p:blipFill>
          <a:blip r:embed="rId3"/>
          <a:stretch>
            <a:fillRect/>
          </a:stretch>
        </p:blipFill>
        <p:spPr>
          <a:xfrm>
            <a:off x="3226789" y="4461484"/>
            <a:ext cx="5403066" cy="3915489"/>
          </a:xfrm>
          <a:prstGeom prst="rect">
            <a:avLst/>
          </a:prstGeom>
          <a:effectLst>
            <a:outerShdw blurRad="165100" dist="165100" dir="2700000">
              <a:srgbClr val="000000">
                <a:alpha val="43000"/>
              </a:srgbClr>
            </a:outerShdw>
          </a:effectLst>
        </p:spPr>
      </p:pic>
      <p:sp>
        <p:nvSpPr>
          <p:cNvPr id="11" name="TextBox 10"/>
          <p:cNvSpPr txBox="1"/>
          <p:nvPr/>
        </p:nvSpPr>
        <p:spPr>
          <a:xfrm>
            <a:off x="7190232" y="1893068"/>
            <a:ext cx="2012841" cy="646331"/>
          </a:xfrm>
          <a:prstGeom prst="rect">
            <a:avLst/>
          </a:prstGeom>
          <a:noFill/>
          <a:effectLst>
            <a:outerShdw blurRad="50800" dist="12700" dir="2700000">
              <a:srgbClr val="000000">
                <a:alpha val="43000"/>
              </a:srgbClr>
            </a:outerShdw>
          </a:effectLst>
        </p:spPr>
        <p:txBody>
          <a:bodyPr wrap="none" rtlCol="0">
            <a:spAutoFit/>
          </a:bodyPr>
          <a:lstStyle/>
          <a:p>
            <a:r>
              <a:rPr lang="en-US" altLang="ja-JP" dirty="0" smtClean="0">
                <a:solidFill>
                  <a:srgbClr val="FF0000"/>
                </a:solidFill>
              </a:rPr>
              <a:t>MC end</a:t>
            </a:r>
            <a:r>
              <a:rPr lang="ja-JP" altLang="en-US" dirty="0" smtClean="0">
                <a:solidFill>
                  <a:srgbClr val="FF0000"/>
                </a:solidFill>
              </a:rPr>
              <a:t>を例えば</a:t>
            </a:r>
            <a:endParaRPr lang="en-US" altLang="ja-JP" dirty="0" smtClean="0">
              <a:solidFill>
                <a:srgbClr val="FF0000"/>
              </a:solidFill>
            </a:endParaRPr>
          </a:p>
          <a:p>
            <a:r>
              <a:rPr lang="en-US" altLang="ja-JP" dirty="0" smtClean="0">
                <a:solidFill>
                  <a:srgbClr val="FF0000"/>
                </a:solidFill>
              </a:rPr>
              <a:t>Yaw</a:t>
            </a:r>
            <a:r>
              <a:rPr lang="ja-JP" altLang="en-US" dirty="0" smtClean="0">
                <a:solidFill>
                  <a:srgbClr val="FF0000"/>
                </a:solidFill>
              </a:rPr>
              <a:t>に</a:t>
            </a:r>
            <a:r>
              <a:rPr lang="en-US" altLang="ja-JP" dirty="0" smtClean="0">
                <a:solidFill>
                  <a:srgbClr val="FF0000"/>
                </a:solidFill>
              </a:rPr>
              <a:t>5Hz</a:t>
            </a:r>
            <a:r>
              <a:rPr lang="ja-JP" altLang="en-US" dirty="0" smtClean="0">
                <a:solidFill>
                  <a:srgbClr val="FF0000"/>
                </a:solidFill>
              </a:rPr>
              <a:t>で揺らす</a:t>
            </a:r>
            <a:endParaRPr kumimoji="1" lang="ja-JP" altLang="en-US" dirty="0">
              <a:solidFill>
                <a:srgbClr val="FF0000"/>
              </a:solidFill>
            </a:endParaRPr>
          </a:p>
        </p:txBody>
      </p:sp>
      <p:sp>
        <p:nvSpPr>
          <p:cNvPr id="12" name="TextBox 11"/>
          <p:cNvSpPr txBox="1"/>
          <p:nvPr/>
        </p:nvSpPr>
        <p:spPr>
          <a:xfrm>
            <a:off x="6673959" y="2992810"/>
            <a:ext cx="2256748" cy="923330"/>
          </a:xfrm>
          <a:prstGeom prst="rect">
            <a:avLst/>
          </a:prstGeom>
          <a:noFill/>
          <a:effectLst>
            <a:outerShdw blurRad="50800" dist="12700" dir="2700000">
              <a:srgbClr val="000000">
                <a:alpha val="43000"/>
              </a:srgbClr>
            </a:outerShdw>
          </a:effectLst>
        </p:spPr>
        <p:txBody>
          <a:bodyPr wrap="none" rtlCol="0">
            <a:spAutoFit/>
          </a:bodyPr>
          <a:lstStyle/>
          <a:p>
            <a:r>
              <a:rPr lang="ja-JP" altLang="en-US" dirty="0" smtClean="0">
                <a:solidFill>
                  <a:srgbClr val="FF0000"/>
                </a:solidFill>
              </a:rPr>
              <a:t>復調した誤差信号の</a:t>
            </a:r>
            <a:endParaRPr lang="en-US" altLang="ja-JP" dirty="0" smtClean="0">
              <a:solidFill>
                <a:srgbClr val="FF0000"/>
              </a:solidFill>
            </a:endParaRPr>
          </a:p>
          <a:p>
            <a:r>
              <a:rPr lang="ja-JP" altLang="en-US" dirty="0" smtClean="0">
                <a:solidFill>
                  <a:srgbClr val="FF0000"/>
                </a:solidFill>
              </a:rPr>
              <a:t>モニター（将来的には</a:t>
            </a:r>
            <a:endParaRPr lang="en-US" altLang="ja-JP" dirty="0" smtClean="0">
              <a:solidFill>
                <a:srgbClr val="FF0000"/>
              </a:solidFill>
            </a:endParaRPr>
          </a:p>
          <a:p>
            <a:r>
              <a:rPr lang="ja-JP" altLang="en-US" dirty="0" smtClean="0">
                <a:solidFill>
                  <a:srgbClr val="FF0000"/>
                </a:solidFill>
              </a:rPr>
              <a:t>フィードバックする）</a:t>
            </a:r>
            <a:endParaRPr kumimoji="1" lang="ja-JP" altLang="en-US" dirty="0">
              <a:solidFill>
                <a:srgbClr val="FF0000"/>
              </a:solidFill>
            </a:endParaRPr>
          </a:p>
        </p:txBody>
      </p:sp>
      <p:sp>
        <p:nvSpPr>
          <p:cNvPr id="13" name="TextBox 12"/>
          <p:cNvSpPr txBox="1"/>
          <p:nvPr/>
        </p:nvSpPr>
        <p:spPr>
          <a:xfrm>
            <a:off x="4459945" y="1295207"/>
            <a:ext cx="1395071" cy="369332"/>
          </a:xfrm>
          <a:prstGeom prst="rect">
            <a:avLst/>
          </a:prstGeom>
          <a:noFill/>
          <a:effectLst>
            <a:outerShdw blurRad="50800" dist="12700" dir="2700000">
              <a:srgbClr val="000000">
                <a:alpha val="43000"/>
              </a:srgbClr>
            </a:outerShdw>
          </a:effectLst>
        </p:spPr>
        <p:txBody>
          <a:bodyPr wrap="none" rtlCol="0">
            <a:spAutoFit/>
          </a:bodyPr>
          <a:lstStyle/>
          <a:p>
            <a:r>
              <a:rPr lang="en-US" altLang="ja-JP" dirty="0" smtClean="0">
                <a:solidFill>
                  <a:srgbClr val="FF0000"/>
                </a:solidFill>
              </a:rPr>
              <a:t>Phase shifter</a:t>
            </a:r>
            <a:endParaRPr kumimoji="1" lang="ja-JP" altLang="en-US" dirty="0">
              <a:solidFill>
                <a:srgbClr val="FF0000"/>
              </a:solidFill>
            </a:endParaRPr>
          </a:p>
        </p:txBody>
      </p:sp>
      <p:cxnSp>
        <p:nvCxnSpPr>
          <p:cNvPr id="15" name="直線矢印コネクタ 14"/>
          <p:cNvCxnSpPr>
            <a:stCxn id="13" idx="1"/>
          </p:cNvCxnSpPr>
          <p:nvPr/>
        </p:nvCxnSpPr>
        <p:spPr>
          <a:xfrm rot="10800000" flipV="1">
            <a:off x="4086353" y="1479873"/>
            <a:ext cx="373592" cy="10595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57200" y="1295207"/>
            <a:ext cx="2011939" cy="646331"/>
          </a:xfrm>
          <a:prstGeom prst="rect">
            <a:avLst/>
          </a:prstGeom>
          <a:noFill/>
          <a:effectLst>
            <a:outerShdw blurRad="50800" dist="12700" dir="2700000">
              <a:srgbClr val="000000">
                <a:alpha val="43000"/>
              </a:srgbClr>
            </a:outerShdw>
          </a:effectLst>
        </p:spPr>
        <p:txBody>
          <a:bodyPr wrap="none" rtlCol="0">
            <a:spAutoFit/>
          </a:bodyPr>
          <a:lstStyle/>
          <a:p>
            <a:r>
              <a:rPr lang="en-US" altLang="ja-JP" dirty="0" smtClean="0">
                <a:solidFill>
                  <a:srgbClr val="FF0000"/>
                </a:solidFill>
              </a:rPr>
              <a:t>90</a:t>
            </a:r>
            <a:r>
              <a:rPr lang="ja-JP" altLang="en-US" dirty="0" smtClean="0">
                <a:solidFill>
                  <a:srgbClr val="FF0000"/>
                </a:solidFill>
              </a:rPr>
              <a:t>度位相がずれた</a:t>
            </a:r>
            <a:endParaRPr lang="en-US" altLang="ja-JP" dirty="0" smtClean="0">
              <a:solidFill>
                <a:srgbClr val="FF0000"/>
              </a:solidFill>
            </a:endParaRPr>
          </a:p>
          <a:p>
            <a:r>
              <a:rPr lang="en-US" altLang="ja-JP" dirty="0" smtClean="0">
                <a:solidFill>
                  <a:srgbClr val="FF0000"/>
                </a:solidFill>
              </a:rPr>
              <a:t>sin</a:t>
            </a:r>
            <a:r>
              <a:rPr lang="ja-JP" altLang="en-US" dirty="0" smtClean="0">
                <a:solidFill>
                  <a:srgbClr val="FF0000"/>
                </a:solidFill>
              </a:rPr>
              <a:t>波を出す</a:t>
            </a:r>
            <a:r>
              <a:rPr lang="en-US" altLang="ja-JP" dirty="0" smtClean="0">
                <a:solidFill>
                  <a:srgbClr val="FF0000"/>
                </a:solidFill>
              </a:rPr>
              <a:t>LO</a:t>
            </a:r>
          </a:p>
        </p:txBody>
      </p:sp>
      <p:cxnSp>
        <p:nvCxnSpPr>
          <p:cNvPr id="17" name="直線矢印コネクタ 16"/>
          <p:cNvCxnSpPr>
            <a:stCxn id="16" idx="3"/>
          </p:cNvCxnSpPr>
          <p:nvPr/>
        </p:nvCxnSpPr>
        <p:spPr>
          <a:xfrm>
            <a:off x="2469139" y="1618373"/>
            <a:ext cx="322154" cy="27469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226789" y="3391774"/>
            <a:ext cx="2188219" cy="646331"/>
          </a:xfrm>
          <a:prstGeom prst="rect">
            <a:avLst/>
          </a:prstGeom>
          <a:noFill/>
          <a:effectLst>
            <a:outerShdw blurRad="50800" dist="12700" dir="2700000">
              <a:srgbClr val="000000">
                <a:alpha val="43000"/>
              </a:srgbClr>
            </a:outerShdw>
          </a:effectLst>
        </p:spPr>
        <p:txBody>
          <a:bodyPr wrap="none" rtlCol="0">
            <a:spAutoFit/>
          </a:bodyPr>
          <a:lstStyle/>
          <a:p>
            <a:r>
              <a:rPr lang="ja-JP" altLang="en-US" dirty="0" smtClean="0">
                <a:solidFill>
                  <a:srgbClr val="FF0000"/>
                </a:solidFill>
              </a:rPr>
              <a:t>透過光量を復調する</a:t>
            </a:r>
            <a:endParaRPr lang="en-US" altLang="ja-JP" dirty="0" smtClean="0">
              <a:solidFill>
                <a:srgbClr val="FF0000"/>
              </a:solidFill>
            </a:endParaRPr>
          </a:p>
          <a:p>
            <a:r>
              <a:rPr kumimoji="1" lang="ja-JP" altLang="en-US" dirty="0" smtClean="0">
                <a:solidFill>
                  <a:srgbClr val="FF0000"/>
                </a:solidFill>
              </a:rPr>
              <a:t>ミキサー</a:t>
            </a:r>
            <a:endParaRPr kumimoji="1" lang="ja-JP" altLang="en-US" dirty="0">
              <a:solidFill>
                <a:srgbClr val="FF0000"/>
              </a:solidFill>
            </a:endParaRPr>
          </a:p>
        </p:txBody>
      </p:sp>
      <p:cxnSp>
        <p:nvCxnSpPr>
          <p:cNvPr id="23" name="直線矢印コネクタ 22"/>
          <p:cNvCxnSpPr/>
          <p:nvPr/>
        </p:nvCxnSpPr>
        <p:spPr>
          <a:xfrm>
            <a:off x="4300100" y="3916140"/>
            <a:ext cx="1974024" cy="1219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正方形/長方形 28"/>
          <p:cNvSpPr/>
          <p:nvPr/>
        </p:nvSpPr>
        <p:spPr>
          <a:xfrm>
            <a:off x="283705" y="2170067"/>
            <a:ext cx="1428433" cy="369332"/>
          </a:xfrm>
          <a:prstGeom prst="rect">
            <a:avLst/>
          </a:prstGeom>
        </p:spPr>
        <p:txBody>
          <a:bodyPr wrap="none">
            <a:spAutoFit/>
          </a:bodyPr>
          <a:lstStyle/>
          <a:p>
            <a:r>
              <a:rPr lang="en-US" altLang="ja-JP" dirty="0" smtClean="0">
                <a:solidFill>
                  <a:srgbClr val="FF0000"/>
                </a:solidFill>
              </a:rPr>
              <a:t>MC</a:t>
            </a:r>
            <a:r>
              <a:rPr lang="ja-JP" altLang="en-US" dirty="0" smtClean="0">
                <a:solidFill>
                  <a:srgbClr val="FF0000"/>
                </a:solidFill>
              </a:rPr>
              <a:t>透過光量</a:t>
            </a:r>
            <a:endParaRPr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smtClean="0"/>
              <a:t>ミスアラインメントに応じた誤差信号（含方向）の取得</a:t>
            </a:r>
            <a:r>
              <a:rPr lang="en-US" altLang="ja-JP" dirty="0" smtClean="0"/>
              <a:t/>
            </a:r>
            <a:br>
              <a:rPr lang="en-US" altLang="ja-JP" dirty="0" smtClean="0"/>
            </a:br>
            <a:endParaRPr lang="ja-JP" altLang="en-US" dirty="0"/>
          </a:p>
        </p:txBody>
      </p:sp>
      <p:sp>
        <p:nvSpPr>
          <p:cNvPr id="6" name="スライド番号プレースホルダ 5"/>
          <p:cNvSpPr>
            <a:spLocks noGrp="1"/>
          </p:cNvSpPr>
          <p:nvPr>
            <p:ph type="sldNum" sz="quarter" idx="4"/>
          </p:nvPr>
        </p:nvSpPr>
        <p:spPr/>
        <p:txBody>
          <a:bodyPr/>
          <a:lstStyle/>
          <a:p>
            <a:fld id="{EFE49F0B-4D2F-CF4B-9814-A6B66AADCA3D}" type="slidenum">
              <a:rPr lang="ja-JP" altLang="en-US" smtClean="0"/>
              <a:pPr/>
              <a:t>15</a:t>
            </a:fld>
            <a:endParaRPr lang="ja-JP" altLang="en-US" dirty="0"/>
          </a:p>
        </p:txBody>
      </p:sp>
      <p:sp>
        <p:nvSpPr>
          <p:cNvPr id="8" name="Footer Placeholder 4"/>
          <p:cNvSpPr>
            <a:spLocks noGrp="1"/>
          </p:cNvSpPr>
          <p:nvPr>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pic>
        <p:nvPicPr>
          <p:cNvPr id="11" name="図 10" descr="MC_Yaw_SC04a.png"/>
          <p:cNvPicPr>
            <a:picLocks noChangeAspect="1"/>
          </p:cNvPicPr>
          <p:nvPr/>
        </p:nvPicPr>
        <p:blipFill>
          <a:blip r:embed="rId2"/>
          <a:stretch>
            <a:fillRect/>
          </a:stretch>
        </p:blipFill>
        <p:spPr>
          <a:xfrm>
            <a:off x="2638690" y="1005746"/>
            <a:ext cx="6332125" cy="4428147"/>
          </a:xfrm>
          <a:prstGeom prst="rect">
            <a:avLst/>
          </a:prstGeom>
          <a:effectLst>
            <a:outerShdw blurRad="152400" dist="127000" dir="2700000">
              <a:srgbClr val="000000">
                <a:alpha val="43000"/>
              </a:srgbClr>
            </a:outerShdw>
          </a:effectLst>
        </p:spPr>
      </p:pic>
      <p:sp>
        <p:nvSpPr>
          <p:cNvPr id="14" name="TextBox 13"/>
          <p:cNvSpPr txBox="1"/>
          <p:nvPr/>
        </p:nvSpPr>
        <p:spPr>
          <a:xfrm>
            <a:off x="3226789" y="3391774"/>
            <a:ext cx="1199066" cy="369332"/>
          </a:xfrm>
          <a:prstGeom prst="rect">
            <a:avLst/>
          </a:prstGeom>
          <a:noFill/>
          <a:effectLst>
            <a:outerShdw blurRad="50800" dist="12700" dir="2700000">
              <a:srgbClr val="000000">
                <a:alpha val="43000"/>
              </a:srgbClr>
            </a:outerShdw>
          </a:effectLst>
        </p:spPr>
        <p:txBody>
          <a:bodyPr wrap="none" rtlCol="0">
            <a:spAutoFit/>
          </a:bodyPr>
          <a:lstStyle/>
          <a:p>
            <a:r>
              <a:rPr lang="ja-JP" altLang="en-US" dirty="0" smtClean="0">
                <a:solidFill>
                  <a:srgbClr val="3366FF"/>
                </a:solidFill>
              </a:rPr>
              <a:t>アライン時</a:t>
            </a:r>
          </a:p>
        </p:txBody>
      </p:sp>
      <p:sp>
        <p:nvSpPr>
          <p:cNvPr id="15" name="TextBox 14"/>
          <p:cNvSpPr txBox="1"/>
          <p:nvPr/>
        </p:nvSpPr>
        <p:spPr>
          <a:xfrm>
            <a:off x="6192334" y="2661366"/>
            <a:ext cx="1561545" cy="369332"/>
          </a:xfrm>
          <a:prstGeom prst="rect">
            <a:avLst/>
          </a:prstGeom>
          <a:noFill/>
          <a:effectLst>
            <a:outerShdw blurRad="50800" dist="12700" dir="2700000">
              <a:srgbClr val="000000">
                <a:alpha val="43000"/>
              </a:srgbClr>
            </a:outerShdw>
          </a:effectLst>
        </p:spPr>
        <p:txBody>
          <a:bodyPr wrap="none" rtlCol="0">
            <a:spAutoFit/>
          </a:bodyPr>
          <a:lstStyle/>
          <a:p>
            <a:r>
              <a:rPr lang="ja-JP" altLang="en-US" dirty="0" smtClean="0">
                <a:solidFill>
                  <a:srgbClr val="3366FF"/>
                </a:solidFill>
              </a:rPr>
              <a:t>ミスアライン時</a:t>
            </a:r>
          </a:p>
        </p:txBody>
      </p:sp>
      <p:pic>
        <p:nvPicPr>
          <p:cNvPr id="16" name="図 15" descr="PicoMotorEpics.png"/>
          <p:cNvPicPr>
            <a:picLocks noChangeAspect="1"/>
          </p:cNvPicPr>
          <p:nvPr/>
        </p:nvPicPr>
        <p:blipFill>
          <a:blip r:embed="rId3"/>
          <a:stretch>
            <a:fillRect/>
          </a:stretch>
        </p:blipFill>
        <p:spPr>
          <a:xfrm>
            <a:off x="70240" y="1005746"/>
            <a:ext cx="2398974" cy="2074558"/>
          </a:xfrm>
          <a:prstGeom prst="rect">
            <a:avLst/>
          </a:prstGeom>
          <a:effectLst>
            <a:outerShdw blurRad="152400" dist="165100" dir="2700000">
              <a:srgbClr val="000000">
                <a:alpha val="43000"/>
              </a:srgbClr>
            </a:outerShdw>
          </a:effectLst>
        </p:spPr>
      </p:pic>
      <p:pic>
        <p:nvPicPr>
          <p:cNvPr id="13" name="図 12" descr="MC_Yaw_SC04a.png"/>
          <p:cNvPicPr>
            <a:picLocks noChangeAspect="1"/>
          </p:cNvPicPr>
          <p:nvPr/>
        </p:nvPicPr>
        <p:blipFill>
          <a:blip r:embed="rId4"/>
          <a:stretch>
            <a:fillRect/>
          </a:stretch>
        </p:blipFill>
        <p:spPr>
          <a:xfrm>
            <a:off x="268665" y="3232617"/>
            <a:ext cx="4994861" cy="3503272"/>
          </a:xfrm>
          <a:prstGeom prst="rect">
            <a:avLst/>
          </a:prstGeom>
          <a:effectLst>
            <a:outerShdw blurRad="152400" dist="127000" dir="2700000">
              <a:srgbClr val="000000">
                <a:alpha val="43000"/>
              </a:srgbClr>
            </a:outerShdw>
          </a:effectLst>
        </p:spPr>
      </p:pic>
      <p:sp>
        <p:nvSpPr>
          <p:cNvPr id="12" name="TextBox 11"/>
          <p:cNvSpPr txBox="1"/>
          <p:nvPr/>
        </p:nvSpPr>
        <p:spPr>
          <a:xfrm>
            <a:off x="5490890" y="5410004"/>
            <a:ext cx="3195910" cy="1077218"/>
          </a:xfrm>
          <a:prstGeom prst="rect">
            <a:avLst/>
          </a:prstGeom>
          <a:noFill/>
        </p:spPr>
        <p:txBody>
          <a:bodyPr wrap="square" rtlCol="0">
            <a:spAutoFit/>
          </a:bodyPr>
          <a:lstStyle/>
          <a:p>
            <a:r>
              <a:rPr kumimoji="1" lang="ja-JP" altLang="en-US" sz="1600" dirty="0" smtClean="0"/>
              <a:t>このようなエラー信号をピコモーター用ドライバを介して鏡に返すことで、アラインメントの自動化が実現できる</a:t>
            </a:r>
            <a:r>
              <a:rPr kumimoji="1" lang="en-US" altLang="ja-JP" sz="1600" dirty="0" smtClean="0"/>
              <a:t>(4</a:t>
            </a:r>
            <a:r>
              <a:rPr kumimoji="1" lang="ja-JP" altLang="en-US" sz="1600" dirty="0" smtClean="0"/>
              <a:t>月予定</a:t>
            </a:r>
            <a:r>
              <a:rPr kumimoji="1" lang="en-US" altLang="ja-JP" sz="1600" dirty="0" smtClean="0"/>
              <a:t>)</a:t>
            </a:r>
            <a:endParaRPr kumimoji="1" lang="ja-JP" alt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Local SPI</a:t>
            </a:r>
            <a:r>
              <a:rPr lang="ja-JP" altLang="en-US" dirty="0" smtClean="0"/>
              <a:t>の制御</a:t>
            </a:r>
            <a:r>
              <a:rPr lang="en-US" altLang="ja-JP" dirty="0" smtClean="0"/>
              <a:t/>
            </a:r>
            <a:br>
              <a:rPr lang="en-US" altLang="ja-JP" dirty="0" smtClean="0"/>
            </a:br>
            <a:endParaRPr lang="ja-JP" altLang="en-US" dirty="0"/>
          </a:p>
        </p:txBody>
      </p:sp>
      <p:sp>
        <p:nvSpPr>
          <p:cNvPr id="3" name="Content Placeholder 2"/>
          <p:cNvSpPr>
            <a:spLocks noGrp="1"/>
          </p:cNvSpPr>
          <p:nvPr>
            <p:ph idx="1"/>
          </p:nvPr>
        </p:nvSpPr>
        <p:spPr/>
        <p:txBody>
          <a:bodyPr>
            <a:normAutofit/>
          </a:bodyPr>
          <a:lstStyle/>
          <a:p>
            <a:r>
              <a:rPr lang="en-US" altLang="ja-JP" dirty="0" smtClean="0"/>
              <a:t>END</a:t>
            </a:r>
          </a:p>
        </p:txBody>
      </p:sp>
      <p:sp>
        <p:nvSpPr>
          <p:cNvPr id="6" name="スライド番号プレースホルダ 5"/>
          <p:cNvSpPr>
            <a:spLocks noGrp="1"/>
          </p:cNvSpPr>
          <p:nvPr>
            <p:ph type="sldNum" sz="quarter" idx="4"/>
          </p:nvPr>
        </p:nvSpPr>
        <p:spPr/>
        <p:txBody>
          <a:bodyPr/>
          <a:lstStyle/>
          <a:p>
            <a:fld id="{EFE49F0B-4D2F-CF4B-9814-A6B66AADCA3D}" type="slidenum">
              <a:rPr lang="ja-JP" altLang="en-US" smtClean="0"/>
              <a:pPr/>
              <a:t>16</a:t>
            </a:fld>
            <a:endParaRPr lang="ja-JP" altLang="en-US" dirty="0"/>
          </a:p>
        </p:txBody>
      </p:sp>
      <p:sp>
        <p:nvSpPr>
          <p:cNvPr id="8" name="Footer Placeholder 4"/>
          <p:cNvSpPr>
            <a:spLocks noGrp="1"/>
          </p:cNvSpPr>
          <p:nvPr>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pic>
        <p:nvPicPr>
          <p:cNvPr id="9" name="図 8" descr="ctr_SPI.jpg"/>
          <p:cNvPicPr>
            <a:picLocks noChangeAspect="1"/>
          </p:cNvPicPr>
          <p:nvPr/>
        </p:nvPicPr>
        <p:blipFill>
          <a:blip r:embed="rId2"/>
          <a:stretch>
            <a:fillRect/>
          </a:stretch>
        </p:blipFill>
        <p:spPr>
          <a:xfrm>
            <a:off x="1" y="947729"/>
            <a:ext cx="6934200" cy="3126129"/>
          </a:xfrm>
          <a:prstGeom prst="rect">
            <a:avLst/>
          </a:prstGeom>
        </p:spPr>
      </p:pic>
      <p:pic>
        <p:nvPicPr>
          <p:cNvPr id="10" name="図 9" descr="L1CTR_SPI_.jpg"/>
          <p:cNvPicPr>
            <a:picLocks noChangeAspect="1"/>
          </p:cNvPicPr>
          <p:nvPr/>
        </p:nvPicPr>
        <p:blipFill>
          <a:blip r:embed="rId3"/>
          <a:stretch>
            <a:fillRect/>
          </a:stretch>
        </p:blipFill>
        <p:spPr>
          <a:xfrm>
            <a:off x="4010149" y="3595661"/>
            <a:ext cx="5695189" cy="3255165"/>
          </a:xfrm>
          <a:prstGeom prst="rect">
            <a:avLst/>
          </a:prstGeom>
        </p:spPr>
      </p:pic>
      <p:sp>
        <p:nvSpPr>
          <p:cNvPr id="11" name="TextBox 10"/>
          <p:cNvSpPr txBox="1"/>
          <p:nvPr/>
        </p:nvSpPr>
        <p:spPr>
          <a:xfrm>
            <a:off x="6414592" y="1196982"/>
            <a:ext cx="2519332" cy="2062103"/>
          </a:xfrm>
          <a:prstGeom prst="rect">
            <a:avLst/>
          </a:prstGeom>
          <a:noFill/>
        </p:spPr>
        <p:txBody>
          <a:bodyPr wrap="square" rtlCol="0">
            <a:spAutoFit/>
          </a:bodyPr>
          <a:lstStyle/>
          <a:p>
            <a:pPr marL="171450" indent="-171450">
              <a:buFont typeface="Arial"/>
              <a:buChar char="•"/>
            </a:pPr>
            <a:r>
              <a:rPr kumimoji="1" lang="ja-JP" altLang="en-US" sz="1600" dirty="0" smtClean="0"/>
              <a:t>昼位から</a:t>
            </a:r>
            <a:r>
              <a:rPr kumimoji="1" lang="en-US" altLang="ja-JP" sz="1600" dirty="0" smtClean="0"/>
              <a:t>30</a:t>
            </a:r>
            <a:r>
              <a:rPr kumimoji="1" lang="ja-JP" altLang="en-US" sz="1600" dirty="0" smtClean="0"/>
              <a:t>分くらいで作リ、午後には、ロックまでこぎついた。ゲインの微調整ができるの</a:t>
            </a:r>
            <a:r>
              <a:rPr lang="ja-JP" altLang="en-US" sz="1600" dirty="0" smtClean="0"/>
              <a:t>で、最適なパラメーターに持っていきやすい。</a:t>
            </a:r>
            <a:endParaRPr lang="en-US" altLang="ja-JP" sz="1600" dirty="0" smtClean="0"/>
          </a:p>
          <a:p>
            <a:pPr marL="171450" indent="-171450">
              <a:buFont typeface="Arial"/>
              <a:buChar char="•"/>
            </a:pPr>
            <a:endParaRPr lang="en-US" altLang="ja-JP" sz="1600" dirty="0" smtClean="0">
              <a:solidFill>
                <a:srgbClr val="0000FF"/>
              </a:solidFill>
            </a:endParaRPr>
          </a:p>
          <a:p>
            <a:pPr marL="171450" indent="-171450"/>
            <a:r>
              <a:rPr kumimoji="1" lang="ja-JP" altLang="en-US" sz="1600" dirty="0" smtClean="0">
                <a:solidFill>
                  <a:srgbClr val="0000FF"/>
                </a:solidFill>
              </a:rPr>
              <a:t>　</a:t>
            </a:r>
            <a:r>
              <a:rPr kumimoji="1" lang="en-US" altLang="ja-JP" sz="1600" dirty="0" smtClean="0">
                <a:solidFill>
                  <a:srgbClr val="0000FF"/>
                </a:solidFill>
              </a:rPr>
              <a:t>→</a:t>
            </a:r>
            <a:r>
              <a:rPr kumimoji="1" lang="ja-JP" altLang="en-US" sz="1600" dirty="0" smtClean="0">
                <a:solidFill>
                  <a:srgbClr val="0000FF"/>
                </a:solidFill>
              </a:rPr>
              <a:t>詳しくは斉藤君のトーク</a:t>
            </a:r>
            <a:endParaRPr kumimoji="1" lang="ja-JP" altLang="en-US" sz="1600" dirty="0">
              <a:solidFill>
                <a:srgbClr val="0000FF"/>
              </a:solidFill>
            </a:endParaRPr>
          </a:p>
        </p:txBody>
      </p:sp>
      <p:pic>
        <p:nvPicPr>
          <p:cNvPr id="55" name="図 54" descr="LSPI_control_2.JPG"/>
          <p:cNvPicPr>
            <a:picLocks noChangeAspect="1"/>
          </p:cNvPicPr>
          <p:nvPr/>
        </p:nvPicPr>
        <p:blipFill>
          <a:blip r:embed="rId4"/>
          <a:stretch>
            <a:fillRect/>
          </a:stretch>
        </p:blipFill>
        <p:spPr>
          <a:xfrm>
            <a:off x="713397" y="3493411"/>
            <a:ext cx="3027668" cy="2094677"/>
          </a:xfrm>
          <a:prstGeom prst="rect">
            <a:avLst/>
          </a:prstGeom>
        </p:spPr>
      </p:pic>
      <p:sp>
        <p:nvSpPr>
          <p:cNvPr id="56" name="Text Box 88"/>
          <p:cNvSpPr txBox="1">
            <a:spLocks noChangeArrowheads="1"/>
          </p:cNvSpPr>
          <p:nvPr/>
        </p:nvSpPr>
        <p:spPr bwMode="auto">
          <a:xfrm>
            <a:off x="1017681" y="3872221"/>
            <a:ext cx="470927" cy="461665"/>
          </a:xfrm>
          <a:prstGeom prst="rect">
            <a:avLst/>
          </a:prstGeom>
          <a:noFill/>
          <a:ln w="9525">
            <a:noFill/>
            <a:miter lim="800000"/>
            <a:headEnd/>
            <a:tailEnd/>
          </a:ln>
        </p:spPr>
        <p:txBody>
          <a:bodyPr wrap="none">
            <a:prstTxWarp prst="textNoShape">
              <a:avLst/>
            </a:prstTxWarp>
            <a:spAutoFit/>
          </a:bodyPr>
          <a:lstStyle/>
          <a:p>
            <a:pPr algn="ctr"/>
            <a:r>
              <a:rPr lang="en-US" altLang="ja-JP" sz="1200" dirty="0" err="1">
                <a:latin typeface="Times New Roman" charset="0"/>
                <a:ea typeface="Times New Roman" charset="0"/>
                <a:cs typeface="Times New Roman" charset="0"/>
              </a:rPr>
              <a:t>cryo</a:t>
            </a:r>
            <a:endParaRPr lang="en-US" altLang="ja-JP" sz="1200" dirty="0">
              <a:latin typeface="Times New Roman" charset="0"/>
              <a:ea typeface="Times New Roman" charset="0"/>
              <a:cs typeface="Times New Roman" charset="0"/>
            </a:endParaRPr>
          </a:p>
          <a:p>
            <a:pPr algn="ctr"/>
            <a:r>
              <a:rPr lang="en-US" altLang="ja-JP" sz="1200" dirty="0">
                <a:latin typeface="Times New Roman" charset="0"/>
                <a:ea typeface="Times New Roman" charset="0"/>
                <a:cs typeface="Times New Roman" charset="0"/>
              </a:rPr>
              <a:t>base</a:t>
            </a:r>
            <a:endParaRPr lang="ja-JP" altLang="en-US" sz="1200" dirty="0">
              <a:latin typeface="Times New Roman" charset="0"/>
              <a:ea typeface="Times New Roman" charset="0"/>
              <a:cs typeface="Times New Roman" charset="0"/>
            </a:endParaRPr>
          </a:p>
        </p:txBody>
      </p:sp>
      <p:sp>
        <p:nvSpPr>
          <p:cNvPr id="57" name="Text Box 88"/>
          <p:cNvSpPr txBox="1">
            <a:spLocks noChangeArrowheads="1"/>
          </p:cNvSpPr>
          <p:nvPr/>
        </p:nvSpPr>
        <p:spPr bwMode="auto">
          <a:xfrm>
            <a:off x="1149120" y="4990113"/>
            <a:ext cx="595035" cy="523220"/>
          </a:xfrm>
          <a:prstGeom prst="rect">
            <a:avLst/>
          </a:prstGeom>
          <a:noFill/>
          <a:ln w="9525">
            <a:noFill/>
            <a:miter lim="800000"/>
            <a:headEnd/>
            <a:tailEnd/>
          </a:ln>
        </p:spPr>
        <p:txBody>
          <a:bodyPr wrap="none">
            <a:prstTxWarp prst="textNoShape">
              <a:avLst/>
            </a:prstTxWarp>
            <a:spAutoFit/>
          </a:bodyPr>
          <a:lstStyle/>
          <a:p>
            <a:pPr algn="ctr"/>
            <a:r>
              <a:rPr lang="en-US" altLang="ja-JP" sz="1400" dirty="0">
                <a:latin typeface="Times New Roman" charset="0"/>
                <a:ea typeface="Times New Roman" charset="0"/>
                <a:cs typeface="Times New Roman" charset="0"/>
              </a:rPr>
              <a:t>upper</a:t>
            </a:r>
          </a:p>
          <a:p>
            <a:pPr algn="ctr"/>
            <a:r>
              <a:rPr lang="en-US" altLang="ja-JP" sz="1400" dirty="0">
                <a:latin typeface="Times New Roman" charset="0"/>
                <a:ea typeface="Times New Roman" charset="0"/>
                <a:cs typeface="Times New Roman" charset="0"/>
              </a:rPr>
              <a:t>mass</a:t>
            </a:r>
            <a:endParaRPr lang="ja-JP" altLang="en-US" sz="1400" dirty="0">
              <a:latin typeface="Times New Roman" charset="0"/>
              <a:ea typeface="Times New Roman" charset="0"/>
              <a:cs typeface="Times New Roman" charset="0"/>
            </a:endParaRPr>
          </a:p>
        </p:txBody>
      </p:sp>
      <p:sp>
        <p:nvSpPr>
          <p:cNvPr id="59" name="Text Box 88"/>
          <p:cNvSpPr txBox="1">
            <a:spLocks noChangeArrowheads="1"/>
          </p:cNvSpPr>
          <p:nvPr/>
        </p:nvSpPr>
        <p:spPr bwMode="auto">
          <a:xfrm>
            <a:off x="2026011" y="3874575"/>
            <a:ext cx="595035" cy="276999"/>
          </a:xfrm>
          <a:prstGeom prst="rect">
            <a:avLst/>
          </a:prstGeom>
          <a:noFill/>
          <a:ln w="9525">
            <a:noFill/>
            <a:miter lim="800000"/>
            <a:headEnd/>
            <a:tailEnd/>
          </a:ln>
        </p:spPr>
        <p:txBody>
          <a:bodyPr wrap="none">
            <a:prstTxWarp prst="textNoShape">
              <a:avLst/>
            </a:prstTxWarp>
            <a:spAutoFit/>
          </a:bodyPr>
          <a:lstStyle/>
          <a:p>
            <a:pPr algn="ctr"/>
            <a:r>
              <a:rPr lang="en-US" altLang="ja-JP" sz="1200" dirty="0" smtClean="0">
                <a:latin typeface="Times New Roman" charset="0"/>
                <a:ea typeface="Times New Roman" charset="0"/>
                <a:cs typeface="Times New Roman" charset="0"/>
              </a:rPr>
              <a:t>Mirror</a:t>
            </a:r>
          </a:p>
        </p:txBody>
      </p:sp>
      <p:sp>
        <p:nvSpPr>
          <p:cNvPr id="60" name="Text Box 88"/>
          <p:cNvSpPr txBox="1">
            <a:spLocks noChangeArrowheads="1"/>
          </p:cNvSpPr>
          <p:nvPr/>
        </p:nvSpPr>
        <p:spPr bwMode="auto">
          <a:xfrm>
            <a:off x="2761482" y="4983964"/>
            <a:ext cx="671979" cy="307777"/>
          </a:xfrm>
          <a:prstGeom prst="rect">
            <a:avLst/>
          </a:prstGeom>
          <a:noFill/>
          <a:ln w="9525">
            <a:noFill/>
            <a:miter lim="800000"/>
            <a:headEnd/>
            <a:tailEnd/>
          </a:ln>
        </p:spPr>
        <p:txBody>
          <a:bodyPr wrap="none">
            <a:prstTxWarp prst="textNoShape">
              <a:avLst/>
            </a:prstTxWarp>
            <a:spAutoFit/>
          </a:bodyPr>
          <a:lstStyle/>
          <a:p>
            <a:pPr algn="ctr"/>
            <a:r>
              <a:rPr lang="en-US" altLang="ja-JP" sz="1400" dirty="0" smtClean="0">
                <a:latin typeface="Times New Roman" charset="0"/>
                <a:ea typeface="Times New Roman" charset="0"/>
                <a:cs typeface="Times New Roman" charset="0"/>
              </a:rPr>
              <a:t>Mirror</a:t>
            </a:r>
            <a:endParaRPr lang="ja-JP" altLang="en-US" sz="1400" dirty="0">
              <a:latin typeface="Times New Roman" charset="0"/>
              <a:ea typeface="Times New Roman" charset="0"/>
              <a:cs typeface="Times New Roman" charset="0"/>
            </a:endParaRPr>
          </a:p>
        </p:txBody>
      </p:sp>
      <p:sp>
        <p:nvSpPr>
          <p:cNvPr id="61" name="Text Box 88"/>
          <p:cNvSpPr txBox="1">
            <a:spLocks noChangeArrowheads="1"/>
          </p:cNvSpPr>
          <p:nvPr/>
        </p:nvSpPr>
        <p:spPr bwMode="auto">
          <a:xfrm>
            <a:off x="3336780" y="3983584"/>
            <a:ext cx="654822" cy="461665"/>
          </a:xfrm>
          <a:prstGeom prst="rect">
            <a:avLst/>
          </a:prstGeom>
          <a:noFill/>
          <a:ln w="9525">
            <a:noFill/>
            <a:miter lim="800000"/>
            <a:headEnd/>
            <a:tailEnd/>
          </a:ln>
        </p:spPr>
        <p:txBody>
          <a:bodyPr wrap="none">
            <a:prstTxWarp prst="textNoShape">
              <a:avLst/>
            </a:prstTxWarp>
            <a:spAutoFit/>
          </a:bodyPr>
          <a:lstStyle/>
          <a:p>
            <a:pPr algn="ctr"/>
            <a:r>
              <a:rPr lang="en-US" altLang="ja-JP" sz="1200" dirty="0" smtClean="0">
                <a:latin typeface="Times New Roman" charset="0"/>
                <a:ea typeface="Times New Roman" charset="0"/>
                <a:cs typeface="Times New Roman" charset="0"/>
              </a:rPr>
              <a:t>Active</a:t>
            </a:r>
          </a:p>
          <a:p>
            <a:pPr algn="ctr"/>
            <a:r>
              <a:rPr lang="en-US" altLang="ja-JP" sz="1200" dirty="0" smtClean="0">
                <a:latin typeface="Times New Roman" charset="0"/>
                <a:ea typeface="Times New Roman" charset="0"/>
                <a:cs typeface="Times New Roman" charset="0"/>
              </a:rPr>
              <a:t>Mirrors</a:t>
            </a:r>
            <a:endParaRPr lang="ja-JP" altLang="en-US" sz="1200" dirty="0">
              <a:latin typeface="Times New Roman" charset="0"/>
              <a:ea typeface="Times New Roman" charset="0"/>
              <a:cs typeface="Times New Roman" charset="0"/>
            </a:endParaRPr>
          </a:p>
        </p:txBody>
      </p:sp>
      <p:sp>
        <p:nvSpPr>
          <p:cNvPr id="62" name="Text Box 88"/>
          <p:cNvSpPr txBox="1">
            <a:spLocks noChangeArrowheads="1"/>
          </p:cNvSpPr>
          <p:nvPr/>
        </p:nvSpPr>
        <p:spPr bwMode="auto">
          <a:xfrm>
            <a:off x="2562590" y="3701856"/>
            <a:ext cx="586293" cy="276999"/>
          </a:xfrm>
          <a:prstGeom prst="rect">
            <a:avLst/>
          </a:prstGeom>
          <a:noFill/>
          <a:ln w="9525">
            <a:noFill/>
            <a:miter lim="800000"/>
            <a:headEnd/>
            <a:tailEnd/>
          </a:ln>
        </p:spPr>
        <p:txBody>
          <a:bodyPr wrap="none">
            <a:prstTxWarp prst="textNoShape">
              <a:avLst/>
            </a:prstTxWarp>
            <a:spAutoFit/>
          </a:bodyPr>
          <a:lstStyle/>
          <a:p>
            <a:pPr algn="ctr"/>
            <a:r>
              <a:rPr lang="en-US" altLang="ja-JP" sz="1200" dirty="0" smtClean="0">
                <a:latin typeface="Times New Roman" charset="0"/>
                <a:ea typeface="Times New Roman" charset="0"/>
                <a:cs typeface="Times New Roman" charset="0"/>
              </a:rPr>
              <a:t>Lasers</a:t>
            </a:r>
          </a:p>
        </p:txBody>
      </p:sp>
      <p:sp>
        <p:nvSpPr>
          <p:cNvPr id="63" name="Text Box 88"/>
          <p:cNvSpPr txBox="1">
            <a:spLocks noChangeArrowheads="1"/>
          </p:cNvSpPr>
          <p:nvPr/>
        </p:nvSpPr>
        <p:spPr bwMode="auto">
          <a:xfrm>
            <a:off x="1738099" y="4855656"/>
            <a:ext cx="484039" cy="307777"/>
          </a:xfrm>
          <a:prstGeom prst="rect">
            <a:avLst/>
          </a:prstGeom>
          <a:noFill/>
          <a:ln w="9525">
            <a:noFill/>
            <a:miter lim="800000"/>
            <a:headEnd/>
            <a:tailEnd/>
          </a:ln>
        </p:spPr>
        <p:txBody>
          <a:bodyPr wrap="none">
            <a:prstTxWarp prst="textNoShape">
              <a:avLst/>
            </a:prstTxWarp>
            <a:spAutoFit/>
          </a:bodyPr>
          <a:lstStyle/>
          <a:p>
            <a:pPr algn="ctr"/>
            <a:r>
              <a:rPr lang="en-US" altLang="ja-JP" sz="1400" dirty="0" err="1" smtClean="0">
                <a:latin typeface="Times New Roman" charset="0"/>
                <a:ea typeface="Times New Roman" charset="0"/>
                <a:cs typeface="Times New Roman" charset="0"/>
              </a:rPr>
              <a:t>PDs</a:t>
            </a:r>
            <a:endParaRPr lang="ja-JP" altLang="en-US" sz="1400" dirty="0">
              <a:latin typeface="Times New Roman" charset="0"/>
              <a:ea typeface="Times New Roman" charset="0"/>
              <a:cs typeface="Times New Roman" charset="0"/>
            </a:endParaRPr>
          </a:p>
        </p:txBody>
      </p:sp>
      <p:sp>
        <p:nvSpPr>
          <p:cNvPr id="64" name="Text Box 88"/>
          <p:cNvSpPr txBox="1">
            <a:spLocks noChangeArrowheads="1"/>
          </p:cNvSpPr>
          <p:nvPr/>
        </p:nvSpPr>
        <p:spPr bwMode="auto">
          <a:xfrm>
            <a:off x="2550123" y="4314500"/>
            <a:ext cx="458479" cy="276999"/>
          </a:xfrm>
          <a:prstGeom prst="rect">
            <a:avLst/>
          </a:prstGeom>
          <a:noFill/>
          <a:ln w="9525">
            <a:noFill/>
            <a:miter lim="800000"/>
            <a:headEnd/>
            <a:tailEnd/>
          </a:ln>
        </p:spPr>
        <p:txBody>
          <a:bodyPr wrap="none">
            <a:prstTxWarp prst="textNoShape">
              <a:avLst/>
            </a:prstTxWarp>
            <a:spAutoFit/>
          </a:bodyPr>
          <a:lstStyle/>
          <a:p>
            <a:pPr algn="ctr"/>
            <a:r>
              <a:rPr lang="en-US" altLang="ja-JP" sz="1200" dirty="0" smtClean="0">
                <a:latin typeface="Times New Roman" charset="0"/>
                <a:ea typeface="Times New Roman" charset="0"/>
                <a:cs typeface="Times New Roman" charset="0"/>
              </a:rPr>
              <a:t>PBS</a:t>
            </a:r>
          </a:p>
        </p:txBody>
      </p:sp>
      <p:sp>
        <p:nvSpPr>
          <p:cNvPr id="14" name="Text Box 88"/>
          <p:cNvSpPr txBox="1">
            <a:spLocks noChangeArrowheads="1"/>
          </p:cNvSpPr>
          <p:nvPr/>
        </p:nvSpPr>
        <p:spPr bwMode="auto">
          <a:xfrm>
            <a:off x="750936" y="5945332"/>
            <a:ext cx="1013393" cy="415498"/>
          </a:xfrm>
          <a:prstGeom prst="rect">
            <a:avLst/>
          </a:prstGeom>
          <a:solidFill>
            <a:schemeClr val="accent5">
              <a:lumMod val="40000"/>
              <a:lumOff val="60000"/>
            </a:schemeClr>
          </a:solidFill>
          <a:ln w="38100">
            <a:solidFill>
              <a:schemeClr val="tx2"/>
            </a:solidFill>
            <a:miter lim="800000"/>
            <a:headEnd/>
            <a:tailEnd/>
          </a:ln>
        </p:spPr>
        <p:txBody>
          <a:bodyPr wrap="square">
            <a:prstTxWarp prst="textNoShape">
              <a:avLst/>
            </a:prstTxWarp>
            <a:spAutoFit/>
          </a:bodyPr>
          <a:lstStyle/>
          <a:p>
            <a:pPr algn="ctr"/>
            <a:r>
              <a:rPr lang="en-US" altLang="ja-JP" sz="1050" dirty="0" smtClean="0">
                <a:latin typeface="Times New Roman" charset="0"/>
                <a:ea typeface="Times New Roman" charset="0"/>
                <a:cs typeface="Times New Roman" charset="0"/>
              </a:rPr>
              <a:t>Yaw</a:t>
            </a:r>
            <a:r>
              <a:rPr lang="ja-JP" altLang="en-US" sz="1050" dirty="0" smtClean="0">
                <a:latin typeface="Times New Roman" charset="0"/>
                <a:ea typeface="Times New Roman" charset="0"/>
                <a:cs typeface="Times New Roman" charset="0"/>
              </a:rPr>
              <a:t>用</a:t>
            </a:r>
            <a:endParaRPr lang="en-US" altLang="ja-JP" sz="1050" dirty="0" smtClean="0">
              <a:latin typeface="Times New Roman" charset="0"/>
              <a:ea typeface="Times New Roman" charset="0"/>
              <a:cs typeface="Times New Roman" charset="0"/>
            </a:endParaRPr>
          </a:p>
          <a:p>
            <a:pPr algn="ctr"/>
            <a:r>
              <a:rPr lang="ja-JP" altLang="en-US" sz="1050" dirty="0" smtClean="0">
                <a:latin typeface="Times New Roman" charset="0"/>
                <a:ea typeface="Times New Roman" charset="0"/>
                <a:cs typeface="Times New Roman" charset="0"/>
              </a:rPr>
              <a:t>フィルター</a:t>
            </a:r>
            <a:endParaRPr lang="en-US" altLang="ja-JP" sz="1050" dirty="0" smtClean="0">
              <a:latin typeface="Times New Roman" charset="0"/>
              <a:ea typeface="Times New Roman" charset="0"/>
              <a:cs typeface="Times New Roman" charset="0"/>
            </a:endParaRPr>
          </a:p>
        </p:txBody>
      </p:sp>
      <p:cxnSp>
        <p:nvCxnSpPr>
          <p:cNvPr id="15" name="直線矢印コネクタ 14"/>
          <p:cNvCxnSpPr/>
          <p:nvPr/>
        </p:nvCxnSpPr>
        <p:spPr>
          <a:xfrm rot="10800000" flipV="1">
            <a:off x="1764330" y="5727726"/>
            <a:ext cx="185596"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0800000" flipV="1">
            <a:off x="1764330" y="6163761"/>
            <a:ext cx="185596"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8" name="図形グループ 487"/>
          <p:cNvGrpSpPr/>
          <p:nvPr/>
        </p:nvGrpSpPr>
        <p:grpSpPr>
          <a:xfrm>
            <a:off x="467074" y="4419987"/>
            <a:ext cx="435369" cy="1090089"/>
            <a:chOff x="14194118" y="19954081"/>
            <a:chExt cx="638688" cy="1524000"/>
          </a:xfrm>
        </p:grpSpPr>
        <p:cxnSp>
          <p:nvCxnSpPr>
            <p:cNvPr id="51" name="直線矢印コネクタ 50"/>
            <p:cNvCxnSpPr/>
            <p:nvPr/>
          </p:nvCxnSpPr>
          <p:spPr>
            <a:xfrm>
              <a:off x="14194118" y="19954081"/>
              <a:ext cx="638688"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rot="16200000" flipV="1">
              <a:off x="13436600" y="20716081"/>
              <a:ext cx="1524000" cy="0"/>
            </a:xfrm>
            <a:prstGeom prst="straightConnector1">
              <a:avLst/>
            </a:prstGeom>
            <a:ln w="38100">
              <a:solidFill>
                <a:srgbClr val="0000FF"/>
              </a:solidFill>
              <a:tailEnd type="none"/>
            </a:ln>
          </p:spPr>
          <p:style>
            <a:lnRef idx="1">
              <a:schemeClr val="accent1"/>
            </a:lnRef>
            <a:fillRef idx="0">
              <a:schemeClr val="accent1"/>
            </a:fillRef>
            <a:effectRef idx="0">
              <a:schemeClr val="accent1"/>
            </a:effectRef>
            <a:fontRef idx="minor">
              <a:schemeClr val="tx1"/>
            </a:fontRef>
          </p:style>
        </p:cxnSp>
      </p:grpSp>
      <p:sp>
        <p:nvSpPr>
          <p:cNvPr id="19" name="Text Box 88"/>
          <p:cNvSpPr txBox="1">
            <a:spLocks noChangeArrowheads="1"/>
          </p:cNvSpPr>
          <p:nvPr/>
        </p:nvSpPr>
        <p:spPr bwMode="auto">
          <a:xfrm>
            <a:off x="343947" y="5069261"/>
            <a:ext cx="482055" cy="415498"/>
          </a:xfrm>
          <a:prstGeom prst="rect">
            <a:avLst/>
          </a:prstGeom>
          <a:solidFill>
            <a:schemeClr val="accent5">
              <a:lumMod val="40000"/>
              <a:lumOff val="60000"/>
            </a:schemeClr>
          </a:solidFill>
          <a:ln w="38100">
            <a:solidFill>
              <a:schemeClr val="tx2"/>
            </a:solidFill>
            <a:miter lim="800000"/>
            <a:headEnd/>
            <a:tailEnd/>
          </a:ln>
        </p:spPr>
        <p:txBody>
          <a:bodyPr wrap="square">
            <a:prstTxWarp prst="textNoShape">
              <a:avLst/>
            </a:prstTxWarp>
            <a:spAutoFit/>
          </a:bodyPr>
          <a:lstStyle/>
          <a:p>
            <a:pPr algn="ctr"/>
            <a:r>
              <a:rPr lang="ja-JP" altLang="en-US" sz="1050" dirty="0" smtClean="0">
                <a:latin typeface="Times New Roman" charset="0"/>
                <a:ea typeface="Times New Roman" charset="0"/>
                <a:cs typeface="Times New Roman" charset="0"/>
              </a:rPr>
              <a:t>信号</a:t>
            </a:r>
            <a:endParaRPr lang="en-US" altLang="ja-JP" sz="1050" dirty="0" smtClean="0">
              <a:latin typeface="Times New Roman" charset="0"/>
              <a:ea typeface="Times New Roman" charset="0"/>
              <a:cs typeface="Times New Roman" charset="0"/>
            </a:endParaRPr>
          </a:p>
          <a:p>
            <a:pPr algn="ctr"/>
            <a:r>
              <a:rPr lang="ja-JP" altLang="en-US" sz="1050" dirty="0" smtClean="0">
                <a:latin typeface="Times New Roman" charset="0"/>
                <a:ea typeface="Times New Roman" charset="0"/>
                <a:cs typeface="Times New Roman" charset="0"/>
              </a:rPr>
              <a:t>混合</a:t>
            </a:r>
            <a:endParaRPr lang="en-US" altLang="ja-JP" sz="1050" dirty="0" smtClean="0">
              <a:latin typeface="Times New Roman" charset="0"/>
              <a:ea typeface="Times New Roman" charset="0"/>
              <a:cs typeface="Times New Roman" charset="0"/>
            </a:endParaRPr>
          </a:p>
        </p:txBody>
      </p:sp>
      <p:grpSp>
        <p:nvGrpSpPr>
          <p:cNvPr id="20" name="図形グループ 490"/>
          <p:cNvGrpSpPr/>
          <p:nvPr/>
        </p:nvGrpSpPr>
        <p:grpSpPr>
          <a:xfrm>
            <a:off x="623736" y="5492757"/>
            <a:ext cx="110513" cy="253137"/>
            <a:chOff x="14324806" y="22077081"/>
            <a:chExt cx="224400" cy="569400"/>
          </a:xfrm>
        </p:grpSpPr>
        <p:cxnSp>
          <p:nvCxnSpPr>
            <p:cNvPr id="49" name="直線矢印コネクタ 48"/>
            <p:cNvCxnSpPr/>
            <p:nvPr/>
          </p:nvCxnSpPr>
          <p:spPr>
            <a:xfrm rot="16200000" flipV="1">
              <a:off x="14053856" y="22360731"/>
              <a:ext cx="569400" cy="21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14324806" y="22646481"/>
              <a:ext cx="224400" cy="0"/>
            </a:xfrm>
            <a:prstGeom prst="straightConnector1">
              <a:avLst/>
            </a:prstGeom>
            <a:ln w="38100">
              <a:solidFill>
                <a:srgbClr val="0000FF"/>
              </a:solidFill>
              <a:tailEnd type="none"/>
            </a:ln>
          </p:spPr>
          <p:style>
            <a:lnRef idx="1">
              <a:schemeClr val="accent1"/>
            </a:lnRef>
            <a:fillRef idx="0">
              <a:schemeClr val="accent1"/>
            </a:fillRef>
            <a:effectRef idx="0">
              <a:schemeClr val="accent1"/>
            </a:effectRef>
            <a:fontRef idx="minor">
              <a:schemeClr val="tx1"/>
            </a:fontRef>
          </p:style>
        </p:cxnSp>
      </p:grpSp>
      <p:sp>
        <p:nvSpPr>
          <p:cNvPr id="21" name="Text Box 88"/>
          <p:cNvSpPr txBox="1">
            <a:spLocks noChangeArrowheads="1"/>
          </p:cNvSpPr>
          <p:nvPr/>
        </p:nvSpPr>
        <p:spPr bwMode="auto">
          <a:xfrm>
            <a:off x="750936" y="5525982"/>
            <a:ext cx="1013393" cy="415498"/>
          </a:xfrm>
          <a:prstGeom prst="rect">
            <a:avLst/>
          </a:prstGeom>
          <a:solidFill>
            <a:schemeClr val="accent5">
              <a:lumMod val="40000"/>
              <a:lumOff val="60000"/>
            </a:schemeClr>
          </a:solidFill>
          <a:ln w="38100">
            <a:solidFill>
              <a:schemeClr val="tx2"/>
            </a:solidFill>
            <a:miter lim="800000"/>
            <a:headEnd/>
            <a:tailEnd/>
          </a:ln>
        </p:spPr>
        <p:txBody>
          <a:bodyPr wrap="square">
            <a:prstTxWarp prst="textNoShape">
              <a:avLst/>
            </a:prstTxWarp>
            <a:spAutoFit/>
          </a:bodyPr>
          <a:lstStyle/>
          <a:p>
            <a:pPr algn="ctr"/>
            <a:r>
              <a:rPr lang="ja-JP" altLang="en-US" sz="1050" dirty="0" smtClean="0">
                <a:latin typeface="Times New Roman" charset="0"/>
                <a:ea typeface="Times New Roman" charset="0"/>
                <a:cs typeface="Times New Roman" charset="0"/>
              </a:rPr>
              <a:t>並進用</a:t>
            </a:r>
            <a:endParaRPr lang="en-US" altLang="ja-JP" sz="1050" dirty="0" smtClean="0">
              <a:latin typeface="Times New Roman" charset="0"/>
              <a:ea typeface="Times New Roman" charset="0"/>
              <a:cs typeface="Times New Roman" charset="0"/>
            </a:endParaRPr>
          </a:p>
          <a:p>
            <a:pPr algn="ctr"/>
            <a:r>
              <a:rPr lang="ja-JP" altLang="en-US" sz="1050" dirty="0" smtClean="0">
                <a:latin typeface="Times New Roman" charset="0"/>
                <a:ea typeface="Times New Roman" charset="0"/>
                <a:cs typeface="Times New Roman" charset="0"/>
              </a:rPr>
              <a:t>フィルター</a:t>
            </a:r>
            <a:endParaRPr lang="en-US" altLang="ja-JP" sz="1050" dirty="0" smtClean="0">
              <a:latin typeface="Times New Roman" charset="0"/>
              <a:ea typeface="Times New Roman" charset="0"/>
              <a:cs typeface="Times New Roman" charset="0"/>
            </a:endParaRPr>
          </a:p>
        </p:txBody>
      </p:sp>
      <p:grpSp>
        <p:nvGrpSpPr>
          <p:cNvPr id="22" name="図形グループ 489"/>
          <p:cNvGrpSpPr/>
          <p:nvPr/>
        </p:nvGrpSpPr>
        <p:grpSpPr>
          <a:xfrm>
            <a:off x="456849" y="5491513"/>
            <a:ext cx="298167" cy="674226"/>
            <a:chOff x="14131093" y="22088474"/>
            <a:chExt cx="471186" cy="882956"/>
          </a:xfrm>
        </p:grpSpPr>
        <p:cxnSp>
          <p:nvCxnSpPr>
            <p:cNvPr id="47" name="直線矢印コネクタ 46"/>
            <p:cNvCxnSpPr/>
            <p:nvPr/>
          </p:nvCxnSpPr>
          <p:spPr>
            <a:xfrm rot="5400000" flipH="1" flipV="1">
              <a:off x="13705529" y="22529158"/>
              <a:ext cx="882956"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14131093" y="22968834"/>
              <a:ext cx="471186" cy="0"/>
            </a:xfrm>
            <a:prstGeom prst="straightConnector1">
              <a:avLst/>
            </a:prstGeom>
            <a:ln w="38100">
              <a:solidFill>
                <a:srgbClr val="0000FF"/>
              </a:solidFill>
              <a:tailEnd type="none"/>
            </a:ln>
          </p:spPr>
          <p:style>
            <a:lnRef idx="1">
              <a:schemeClr val="accent1"/>
            </a:lnRef>
            <a:fillRef idx="0">
              <a:schemeClr val="accent1"/>
            </a:fillRef>
            <a:effectRef idx="0">
              <a:schemeClr val="accent1"/>
            </a:effectRef>
            <a:fontRef idx="minor">
              <a:schemeClr val="tx1"/>
            </a:fontRef>
          </p:style>
        </p:cxnSp>
      </p:grpSp>
      <p:grpSp>
        <p:nvGrpSpPr>
          <p:cNvPr id="23" name="図形グループ 493"/>
          <p:cNvGrpSpPr/>
          <p:nvPr/>
        </p:nvGrpSpPr>
        <p:grpSpPr>
          <a:xfrm>
            <a:off x="3423755" y="4910655"/>
            <a:ext cx="254762" cy="394873"/>
            <a:chOff x="20241418" y="21084381"/>
            <a:chExt cx="230188" cy="888206"/>
          </a:xfrm>
        </p:grpSpPr>
        <p:cxnSp>
          <p:nvCxnSpPr>
            <p:cNvPr id="45" name="直線矢印コネクタ 44"/>
            <p:cNvCxnSpPr/>
            <p:nvPr/>
          </p:nvCxnSpPr>
          <p:spPr>
            <a:xfrm>
              <a:off x="20241418" y="21097081"/>
              <a:ext cx="230188"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rot="5400000" flipH="1" flipV="1">
              <a:off x="19799300" y="21528087"/>
              <a:ext cx="888206" cy="794"/>
            </a:xfrm>
            <a:prstGeom prst="straightConnector1">
              <a:avLst/>
            </a:prstGeom>
            <a:ln w="38100">
              <a:solidFill>
                <a:srgbClr val="0000FF"/>
              </a:solidFill>
              <a:tailEnd type="none"/>
            </a:ln>
          </p:spPr>
          <p:style>
            <a:lnRef idx="1">
              <a:schemeClr val="accent1"/>
            </a:lnRef>
            <a:fillRef idx="0">
              <a:schemeClr val="accent1"/>
            </a:fillRef>
            <a:effectRef idx="0">
              <a:schemeClr val="accent1"/>
            </a:effectRef>
            <a:fontRef idx="minor">
              <a:schemeClr val="tx1"/>
            </a:fontRef>
          </p:style>
        </p:cxnSp>
      </p:grpSp>
      <p:grpSp>
        <p:nvGrpSpPr>
          <p:cNvPr id="24" name="図形グループ 494"/>
          <p:cNvGrpSpPr/>
          <p:nvPr/>
        </p:nvGrpSpPr>
        <p:grpSpPr>
          <a:xfrm>
            <a:off x="4148425" y="4910108"/>
            <a:ext cx="206096" cy="763057"/>
            <a:chOff x="21425598" y="21081974"/>
            <a:chExt cx="418416" cy="1716284"/>
          </a:xfrm>
        </p:grpSpPr>
        <p:cxnSp>
          <p:nvCxnSpPr>
            <p:cNvPr id="43" name="直線矢印コネクタ 42"/>
            <p:cNvCxnSpPr/>
            <p:nvPr/>
          </p:nvCxnSpPr>
          <p:spPr>
            <a:xfrm rot="10800000">
              <a:off x="21425598" y="21081974"/>
              <a:ext cx="417610" cy="1669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rot="5400000" flipH="1" flipV="1">
              <a:off x="20987075" y="21941320"/>
              <a:ext cx="1713877" cy="0"/>
            </a:xfrm>
            <a:prstGeom prst="straightConnector1">
              <a:avLst/>
            </a:prstGeom>
            <a:ln w="38100">
              <a:solidFill>
                <a:srgbClr val="0000FF"/>
              </a:solidFill>
              <a:tailEnd type="none"/>
            </a:ln>
          </p:spPr>
          <p:style>
            <a:lnRef idx="1">
              <a:schemeClr val="accent1"/>
            </a:lnRef>
            <a:fillRef idx="0">
              <a:schemeClr val="accent1"/>
            </a:fillRef>
            <a:effectRef idx="0">
              <a:schemeClr val="accent1"/>
            </a:effectRef>
            <a:fontRef idx="minor">
              <a:schemeClr val="tx1"/>
            </a:fontRef>
          </p:style>
        </p:cxnSp>
      </p:grpSp>
      <p:sp>
        <p:nvSpPr>
          <p:cNvPr id="25" name="Text Box 88"/>
          <p:cNvSpPr txBox="1">
            <a:spLocks noChangeArrowheads="1"/>
          </p:cNvSpPr>
          <p:nvPr/>
        </p:nvSpPr>
        <p:spPr bwMode="auto">
          <a:xfrm>
            <a:off x="3190587" y="5270680"/>
            <a:ext cx="1013393" cy="415498"/>
          </a:xfrm>
          <a:prstGeom prst="rect">
            <a:avLst/>
          </a:prstGeom>
          <a:solidFill>
            <a:schemeClr val="accent5">
              <a:lumMod val="40000"/>
              <a:lumOff val="60000"/>
            </a:schemeClr>
          </a:solidFill>
          <a:ln w="38100">
            <a:solidFill>
              <a:schemeClr val="tx2"/>
            </a:solidFill>
            <a:miter lim="800000"/>
            <a:headEnd/>
            <a:tailEnd/>
          </a:ln>
        </p:spPr>
        <p:txBody>
          <a:bodyPr wrap="square">
            <a:prstTxWarp prst="textNoShape">
              <a:avLst/>
            </a:prstTxWarp>
            <a:spAutoFit/>
          </a:bodyPr>
          <a:lstStyle/>
          <a:p>
            <a:pPr algn="ctr"/>
            <a:r>
              <a:rPr lang="ja-JP" altLang="en-US" sz="1050" dirty="0" smtClean="0">
                <a:latin typeface="Times New Roman" charset="0"/>
                <a:ea typeface="Times New Roman" charset="0"/>
                <a:cs typeface="Times New Roman" charset="0"/>
              </a:rPr>
              <a:t>並進用</a:t>
            </a:r>
            <a:endParaRPr lang="en-US" altLang="ja-JP" sz="1050" dirty="0" smtClean="0">
              <a:latin typeface="Times New Roman" charset="0"/>
              <a:ea typeface="Times New Roman" charset="0"/>
              <a:cs typeface="Times New Roman" charset="0"/>
            </a:endParaRPr>
          </a:p>
          <a:p>
            <a:pPr algn="ctr"/>
            <a:r>
              <a:rPr lang="ja-JP" altLang="en-US" sz="1050" dirty="0" smtClean="0">
                <a:latin typeface="Times New Roman" charset="0"/>
                <a:ea typeface="Times New Roman" charset="0"/>
                <a:cs typeface="Times New Roman" charset="0"/>
              </a:rPr>
              <a:t>フィルター</a:t>
            </a:r>
            <a:endParaRPr lang="en-US" altLang="ja-JP" sz="1050" dirty="0" smtClean="0">
              <a:latin typeface="Times New Roman" charset="0"/>
              <a:ea typeface="Times New Roman" charset="0"/>
              <a:cs typeface="Times New Roman" charset="0"/>
            </a:endParaRPr>
          </a:p>
        </p:txBody>
      </p:sp>
      <p:sp>
        <p:nvSpPr>
          <p:cNvPr id="26" name="Text Box 88"/>
          <p:cNvSpPr txBox="1">
            <a:spLocks noChangeArrowheads="1"/>
          </p:cNvSpPr>
          <p:nvPr/>
        </p:nvSpPr>
        <p:spPr bwMode="auto">
          <a:xfrm>
            <a:off x="3565918" y="5690977"/>
            <a:ext cx="1013393" cy="415498"/>
          </a:xfrm>
          <a:prstGeom prst="rect">
            <a:avLst/>
          </a:prstGeom>
          <a:solidFill>
            <a:schemeClr val="accent5">
              <a:lumMod val="40000"/>
              <a:lumOff val="60000"/>
            </a:schemeClr>
          </a:solidFill>
          <a:ln w="38100">
            <a:solidFill>
              <a:schemeClr val="tx2"/>
            </a:solidFill>
            <a:miter lim="800000"/>
            <a:headEnd/>
            <a:tailEnd/>
          </a:ln>
        </p:spPr>
        <p:txBody>
          <a:bodyPr wrap="square">
            <a:prstTxWarp prst="textNoShape">
              <a:avLst/>
            </a:prstTxWarp>
            <a:spAutoFit/>
          </a:bodyPr>
          <a:lstStyle/>
          <a:p>
            <a:pPr algn="ctr"/>
            <a:r>
              <a:rPr lang="en-US" altLang="ja-JP" sz="1050" dirty="0" smtClean="0">
                <a:latin typeface="Times New Roman" charset="0"/>
                <a:ea typeface="Times New Roman" charset="0"/>
                <a:cs typeface="Times New Roman" charset="0"/>
              </a:rPr>
              <a:t>Yaw</a:t>
            </a:r>
            <a:r>
              <a:rPr lang="ja-JP" altLang="en-US" sz="1050" dirty="0" smtClean="0">
                <a:latin typeface="Times New Roman" charset="0"/>
                <a:ea typeface="Times New Roman" charset="0"/>
                <a:cs typeface="Times New Roman" charset="0"/>
              </a:rPr>
              <a:t>用</a:t>
            </a:r>
            <a:endParaRPr lang="en-US" altLang="ja-JP" sz="1050" dirty="0" smtClean="0">
              <a:latin typeface="Times New Roman" charset="0"/>
              <a:ea typeface="Times New Roman" charset="0"/>
              <a:cs typeface="Times New Roman" charset="0"/>
            </a:endParaRPr>
          </a:p>
          <a:p>
            <a:pPr algn="ctr"/>
            <a:r>
              <a:rPr lang="ja-JP" altLang="en-US" sz="1050" dirty="0" smtClean="0">
                <a:latin typeface="Times New Roman" charset="0"/>
                <a:ea typeface="Times New Roman" charset="0"/>
                <a:cs typeface="Times New Roman" charset="0"/>
              </a:rPr>
              <a:t>フィルター</a:t>
            </a:r>
            <a:endParaRPr lang="en-US" altLang="ja-JP" sz="1050" dirty="0" smtClean="0">
              <a:latin typeface="Times New Roman" charset="0"/>
              <a:ea typeface="Times New Roman" charset="0"/>
              <a:cs typeface="Times New Roman" charset="0"/>
            </a:endParaRPr>
          </a:p>
        </p:txBody>
      </p:sp>
      <p:grpSp>
        <p:nvGrpSpPr>
          <p:cNvPr id="27" name="図形グループ 495"/>
          <p:cNvGrpSpPr/>
          <p:nvPr/>
        </p:nvGrpSpPr>
        <p:grpSpPr>
          <a:xfrm>
            <a:off x="3578430" y="4611440"/>
            <a:ext cx="213078" cy="186812"/>
            <a:chOff x="20268408" y="20411281"/>
            <a:chExt cx="432593" cy="420205"/>
          </a:xfrm>
        </p:grpSpPr>
        <p:cxnSp>
          <p:nvCxnSpPr>
            <p:cNvPr id="41" name="直線矢印コネクタ 40"/>
            <p:cNvCxnSpPr/>
            <p:nvPr/>
          </p:nvCxnSpPr>
          <p:spPr>
            <a:xfrm rot="10800000">
              <a:off x="20268408" y="20411281"/>
              <a:ext cx="431798"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rot="5400000" flipH="1" flipV="1">
              <a:off x="20490501" y="20620987"/>
              <a:ext cx="420205" cy="794"/>
            </a:xfrm>
            <a:prstGeom prst="straightConnector1">
              <a:avLst/>
            </a:prstGeom>
            <a:ln w="38100">
              <a:solidFill>
                <a:srgbClr val="0000FF"/>
              </a:solidFill>
              <a:tailEnd type="none"/>
            </a:ln>
          </p:spPr>
          <p:style>
            <a:lnRef idx="1">
              <a:schemeClr val="accent1"/>
            </a:lnRef>
            <a:fillRef idx="0">
              <a:schemeClr val="accent1"/>
            </a:fillRef>
            <a:effectRef idx="0">
              <a:schemeClr val="accent1"/>
            </a:effectRef>
            <a:fontRef idx="minor">
              <a:schemeClr val="tx1"/>
            </a:fontRef>
          </p:style>
        </p:cxnSp>
      </p:grpSp>
      <p:grpSp>
        <p:nvGrpSpPr>
          <p:cNvPr id="28" name="図形グループ 496"/>
          <p:cNvGrpSpPr/>
          <p:nvPr/>
        </p:nvGrpSpPr>
        <p:grpSpPr>
          <a:xfrm>
            <a:off x="3604250" y="4509790"/>
            <a:ext cx="423387" cy="282840"/>
            <a:chOff x="20145450" y="20182681"/>
            <a:chExt cx="859565" cy="636205"/>
          </a:xfrm>
        </p:grpSpPr>
        <p:cxnSp>
          <p:nvCxnSpPr>
            <p:cNvPr id="39" name="直線矢印コネクタ 38"/>
            <p:cNvCxnSpPr/>
            <p:nvPr/>
          </p:nvCxnSpPr>
          <p:spPr>
            <a:xfrm rot="10800000">
              <a:off x="20145450" y="20182681"/>
              <a:ext cx="859565"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rot="5400000" flipH="1" flipV="1">
              <a:off x="20674601" y="20500387"/>
              <a:ext cx="636205" cy="794"/>
            </a:xfrm>
            <a:prstGeom prst="straightConnector1">
              <a:avLst/>
            </a:prstGeom>
            <a:ln w="38100">
              <a:solidFill>
                <a:srgbClr val="0000FF"/>
              </a:solidFill>
              <a:tailEnd type="none"/>
            </a:ln>
          </p:spPr>
          <p:style>
            <a:lnRef idx="1">
              <a:schemeClr val="accent1"/>
            </a:lnRef>
            <a:fillRef idx="0">
              <a:schemeClr val="accent1"/>
            </a:fillRef>
            <a:effectRef idx="0">
              <a:schemeClr val="accent1"/>
            </a:effectRef>
            <a:fontRef idx="minor">
              <a:schemeClr val="tx1"/>
            </a:fontRef>
          </p:style>
        </p:cxnSp>
      </p:grpSp>
      <p:sp>
        <p:nvSpPr>
          <p:cNvPr id="29" name="Text Box 88"/>
          <p:cNvSpPr txBox="1">
            <a:spLocks noChangeArrowheads="1"/>
          </p:cNvSpPr>
          <p:nvPr/>
        </p:nvSpPr>
        <p:spPr bwMode="auto">
          <a:xfrm>
            <a:off x="3676632" y="4780706"/>
            <a:ext cx="471784" cy="415498"/>
          </a:xfrm>
          <a:prstGeom prst="rect">
            <a:avLst/>
          </a:prstGeom>
          <a:solidFill>
            <a:schemeClr val="accent5">
              <a:lumMod val="40000"/>
              <a:lumOff val="60000"/>
            </a:schemeClr>
          </a:solidFill>
          <a:ln w="38100">
            <a:solidFill>
              <a:schemeClr val="tx2"/>
            </a:solidFill>
            <a:miter lim="800000"/>
            <a:headEnd/>
            <a:tailEnd/>
          </a:ln>
        </p:spPr>
        <p:txBody>
          <a:bodyPr wrap="square">
            <a:prstTxWarp prst="textNoShape">
              <a:avLst/>
            </a:prstTxWarp>
            <a:spAutoFit/>
          </a:bodyPr>
          <a:lstStyle/>
          <a:p>
            <a:pPr algn="ctr"/>
            <a:r>
              <a:rPr lang="ja-JP" altLang="en-US" sz="1050" dirty="0" smtClean="0">
                <a:latin typeface="Times New Roman" charset="0"/>
                <a:ea typeface="Times New Roman" charset="0"/>
                <a:cs typeface="Times New Roman" charset="0"/>
              </a:rPr>
              <a:t>信号</a:t>
            </a:r>
            <a:endParaRPr lang="en-US" altLang="ja-JP" sz="1050" dirty="0" smtClean="0">
              <a:latin typeface="Times New Roman" charset="0"/>
              <a:ea typeface="Times New Roman" charset="0"/>
              <a:cs typeface="Times New Roman" charset="0"/>
            </a:endParaRPr>
          </a:p>
          <a:p>
            <a:pPr algn="ctr"/>
            <a:r>
              <a:rPr lang="ja-JP" altLang="en-US" sz="1050" dirty="0" smtClean="0">
                <a:latin typeface="Times New Roman" charset="0"/>
                <a:ea typeface="Times New Roman" charset="0"/>
                <a:cs typeface="Times New Roman" charset="0"/>
              </a:rPr>
              <a:t>混合</a:t>
            </a:r>
            <a:endParaRPr lang="en-US" altLang="ja-JP" sz="1050" dirty="0" smtClean="0">
              <a:latin typeface="Times New Roman" charset="0"/>
              <a:ea typeface="Times New Roman" charset="0"/>
              <a:cs typeface="Times New Roman" charset="0"/>
            </a:endParaRPr>
          </a:p>
        </p:txBody>
      </p:sp>
      <p:grpSp>
        <p:nvGrpSpPr>
          <p:cNvPr id="30" name="図形グループ 491"/>
          <p:cNvGrpSpPr/>
          <p:nvPr/>
        </p:nvGrpSpPr>
        <p:grpSpPr>
          <a:xfrm>
            <a:off x="3063291" y="5685462"/>
            <a:ext cx="253243" cy="214870"/>
            <a:chOff x="19520266" y="22232960"/>
            <a:chExt cx="513974" cy="483320"/>
          </a:xfrm>
        </p:grpSpPr>
        <p:cxnSp>
          <p:nvCxnSpPr>
            <p:cNvPr id="37" name="直線矢印コネクタ 36"/>
            <p:cNvCxnSpPr/>
            <p:nvPr/>
          </p:nvCxnSpPr>
          <p:spPr>
            <a:xfrm rot="16200000" flipV="1">
              <a:off x="19773797" y="22473570"/>
              <a:ext cx="483320" cy="209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19520266" y="22697282"/>
              <a:ext cx="513974" cy="0"/>
            </a:xfrm>
            <a:prstGeom prst="straightConnector1">
              <a:avLst/>
            </a:prstGeom>
            <a:ln w="38100">
              <a:solidFill>
                <a:srgbClr val="0000FF"/>
              </a:solidFill>
              <a:tailEnd type="none"/>
            </a:ln>
          </p:spPr>
          <p:style>
            <a:lnRef idx="1">
              <a:schemeClr val="accent1"/>
            </a:lnRef>
            <a:fillRef idx="0">
              <a:schemeClr val="accent1"/>
            </a:fillRef>
            <a:effectRef idx="0">
              <a:schemeClr val="accent1"/>
            </a:effectRef>
            <a:fontRef idx="minor">
              <a:schemeClr val="tx1"/>
            </a:fontRef>
          </p:style>
        </p:cxnSp>
      </p:grpSp>
      <p:grpSp>
        <p:nvGrpSpPr>
          <p:cNvPr id="31" name="図形グループ 492"/>
          <p:cNvGrpSpPr/>
          <p:nvPr/>
        </p:nvGrpSpPr>
        <p:grpSpPr>
          <a:xfrm>
            <a:off x="3058607" y="6109257"/>
            <a:ext cx="1032431" cy="144930"/>
            <a:chOff x="19773100" y="22676081"/>
            <a:chExt cx="2096388" cy="326000"/>
          </a:xfrm>
        </p:grpSpPr>
        <p:cxnSp>
          <p:nvCxnSpPr>
            <p:cNvPr id="35" name="直線矢印コネクタ 34"/>
            <p:cNvCxnSpPr/>
            <p:nvPr/>
          </p:nvCxnSpPr>
          <p:spPr>
            <a:xfrm rot="16200000" flipV="1">
              <a:off x="21685558" y="22833730"/>
              <a:ext cx="317397" cy="21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19773100" y="23002081"/>
              <a:ext cx="2096388" cy="0"/>
            </a:xfrm>
            <a:prstGeom prst="straightConnector1">
              <a:avLst/>
            </a:prstGeom>
            <a:ln w="38100">
              <a:solidFill>
                <a:srgbClr val="0000FF"/>
              </a:solidFill>
              <a:tailEnd type="none"/>
            </a:ln>
          </p:spPr>
          <p:style>
            <a:lnRef idx="1">
              <a:schemeClr val="accent1"/>
            </a:lnRef>
            <a:fillRef idx="0">
              <a:schemeClr val="accent1"/>
            </a:fillRef>
            <a:effectRef idx="0">
              <a:schemeClr val="accent1"/>
            </a:effectRef>
            <a:fontRef idx="minor">
              <a:schemeClr val="tx1"/>
            </a:fontRef>
          </p:style>
        </p:cxnSp>
      </p:grpSp>
      <p:sp>
        <p:nvSpPr>
          <p:cNvPr id="32" name="Text Box 88"/>
          <p:cNvSpPr txBox="1">
            <a:spLocks noChangeArrowheads="1"/>
          </p:cNvSpPr>
          <p:nvPr/>
        </p:nvSpPr>
        <p:spPr bwMode="auto">
          <a:xfrm>
            <a:off x="1951996" y="5554211"/>
            <a:ext cx="1109429" cy="738664"/>
          </a:xfrm>
          <a:prstGeom prst="rect">
            <a:avLst/>
          </a:prstGeom>
          <a:solidFill>
            <a:schemeClr val="accent5">
              <a:lumMod val="40000"/>
              <a:lumOff val="60000"/>
            </a:schemeClr>
          </a:solidFill>
          <a:ln w="38100">
            <a:solidFill>
              <a:schemeClr val="tx2"/>
            </a:solidFill>
            <a:miter lim="800000"/>
            <a:headEnd/>
            <a:tailEnd/>
          </a:ln>
        </p:spPr>
        <p:txBody>
          <a:bodyPr wrap="square">
            <a:prstTxWarp prst="textNoShape">
              <a:avLst/>
            </a:prstTxWarp>
            <a:spAutoFit/>
          </a:bodyPr>
          <a:lstStyle/>
          <a:p>
            <a:pPr algn="ctr"/>
            <a:r>
              <a:rPr lang="ja-JP" altLang="en-US" sz="1050" dirty="0" smtClean="0">
                <a:latin typeface="Times New Roman" charset="0"/>
                <a:ea typeface="Times New Roman" charset="0"/>
                <a:cs typeface="Times New Roman" charset="0"/>
              </a:rPr>
              <a:t>足し算信号</a:t>
            </a:r>
            <a:endParaRPr lang="en-US" altLang="ja-JP" sz="1050" dirty="0" smtClean="0">
              <a:latin typeface="Times New Roman" charset="0"/>
              <a:ea typeface="Times New Roman" charset="0"/>
              <a:cs typeface="Times New Roman" charset="0"/>
            </a:endParaRPr>
          </a:p>
          <a:p>
            <a:pPr algn="ctr"/>
            <a:r>
              <a:rPr lang="ja-JP" altLang="en-US" sz="1050" dirty="0" smtClean="0">
                <a:latin typeface="Times New Roman" charset="0"/>
                <a:ea typeface="Times New Roman" charset="0"/>
                <a:cs typeface="Times New Roman" charset="0"/>
              </a:rPr>
              <a:t>（並進成分）</a:t>
            </a:r>
            <a:endParaRPr lang="en-US" altLang="ja-JP" sz="1050" dirty="0" smtClean="0">
              <a:latin typeface="Times New Roman" charset="0"/>
              <a:ea typeface="Times New Roman" charset="0"/>
              <a:cs typeface="Times New Roman" charset="0"/>
            </a:endParaRPr>
          </a:p>
          <a:p>
            <a:pPr algn="ctr"/>
            <a:r>
              <a:rPr lang="ja-JP" altLang="en-US" sz="1050" dirty="0" smtClean="0">
                <a:latin typeface="Times New Roman" charset="0"/>
                <a:ea typeface="Times New Roman" charset="0"/>
                <a:cs typeface="Times New Roman" charset="0"/>
              </a:rPr>
              <a:t>引き算信号（</a:t>
            </a:r>
            <a:r>
              <a:rPr lang="en-US" altLang="ja-JP" sz="1050" dirty="0" smtClean="0">
                <a:latin typeface="Times New Roman" charset="0"/>
                <a:ea typeface="Times New Roman" charset="0"/>
                <a:cs typeface="Times New Roman" charset="0"/>
              </a:rPr>
              <a:t>Yaw</a:t>
            </a:r>
            <a:r>
              <a:rPr lang="ja-JP" altLang="en-US" sz="1050" dirty="0" smtClean="0">
                <a:latin typeface="Times New Roman" charset="0"/>
                <a:ea typeface="Times New Roman" charset="0"/>
                <a:cs typeface="Times New Roman" charset="0"/>
              </a:rPr>
              <a:t>成分）</a:t>
            </a:r>
            <a:endParaRPr lang="en-US" altLang="ja-JP" sz="1050" dirty="0" smtClean="0">
              <a:latin typeface="Times New Roman" charset="0"/>
              <a:ea typeface="Times New Roman" charset="0"/>
              <a:cs typeface="Times New Roman" charset="0"/>
            </a:endParaRPr>
          </a:p>
        </p:txBody>
      </p:sp>
      <p:cxnSp>
        <p:nvCxnSpPr>
          <p:cNvPr id="33" name="直線矢印コネクタ 32"/>
          <p:cNvCxnSpPr/>
          <p:nvPr/>
        </p:nvCxnSpPr>
        <p:spPr>
          <a:xfrm rot="5400000">
            <a:off x="2134687" y="5331481"/>
            <a:ext cx="435321"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5400000">
            <a:off x="1972045" y="5331481"/>
            <a:ext cx="435321"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65" name="図形グループ 487"/>
          <p:cNvGrpSpPr/>
          <p:nvPr/>
        </p:nvGrpSpPr>
        <p:grpSpPr>
          <a:xfrm>
            <a:off x="623736" y="4713496"/>
            <a:ext cx="264330" cy="355766"/>
            <a:chOff x="14194118" y="19954081"/>
            <a:chExt cx="638688" cy="1524000"/>
          </a:xfrm>
        </p:grpSpPr>
        <p:cxnSp>
          <p:nvCxnSpPr>
            <p:cNvPr id="66" name="直線矢印コネクタ 65"/>
            <p:cNvCxnSpPr/>
            <p:nvPr/>
          </p:nvCxnSpPr>
          <p:spPr>
            <a:xfrm>
              <a:off x="14194118" y="19954081"/>
              <a:ext cx="638688"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rot="16200000" flipV="1">
              <a:off x="13436600" y="20716081"/>
              <a:ext cx="1524000" cy="0"/>
            </a:xfrm>
            <a:prstGeom prst="straightConnector1">
              <a:avLst/>
            </a:prstGeom>
            <a:ln w="38100">
              <a:solidFill>
                <a:srgbClr val="0000FF"/>
              </a:solidFill>
              <a:tailEnd type="none"/>
            </a:ln>
          </p:spPr>
          <p:style>
            <a:lnRef idx="1">
              <a:schemeClr val="accent1"/>
            </a:lnRef>
            <a:fillRef idx="0">
              <a:schemeClr val="accent1"/>
            </a:fillRef>
            <a:effectRef idx="0">
              <a:schemeClr val="accent1"/>
            </a:effectRef>
            <a:fontRef idx="minor">
              <a:schemeClr val="tx1"/>
            </a:fontRef>
          </p:style>
        </p:cxnSp>
      </p:grpSp>
      <p:sp>
        <p:nvSpPr>
          <p:cNvPr id="58" name="Text Box 88"/>
          <p:cNvSpPr txBox="1">
            <a:spLocks noChangeArrowheads="1"/>
          </p:cNvSpPr>
          <p:nvPr/>
        </p:nvSpPr>
        <p:spPr bwMode="auto">
          <a:xfrm>
            <a:off x="238165" y="3759794"/>
            <a:ext cx="795761" cy="646331"/>
          </a:xfrm>
          <a:prstGeom prst="rect">
            <a:avLst/>
          </a:prstGeom>
          <a:noFill/>
          <a:ln w="9525">
            <a:noFill/>
            <a:miter lim="800000"/>
            <a:headEnd/>
            <a:tailEnd/>
          </a:ln>
        </p:spPr>
        <p:txBody>
          <a:bodyPr wrap="none">
            <a:prstTxWarp prst="textNoShape">
              <a:avLst/>
            </a:prstTxWarp>
            <a:spAutoFit/>
          </a:bodyPr>
          <a:lstStyle/>
          <a:p>
            <a:pPr algn="ctr"/>
            <a:r>
              <a:rPr lang="en-US" altLang="ja-JP" sz="1200" dirty="0" smtClean="0">
                <a:latin typeface="Times New Roman" charset="0"/>
                <a:ea typeface="Times New Roman" charset="0"/>
                <a:cs typeface="Times New Roman" charset="0"/>
              </a:rPr>
              <a:t>Coil</a:t>
            </a:r>
          </a:p>
          <a:p>
            <a:pPr algn="ctr"/>
            <a:r>
              <a:rPr lang="en-US" altLang="ja-JP" sz="1200" dirty="0" smtClean="0">
                <a:latin typeface="Times New Roman" charset="0"/>
                <a:ea typeface="Times New Roman" charset="0"/>
                <a:cs typeface="Times New Roman" charset="0"/>
              </a:rPr>
              <a:t>Magnet</a:t>
            </a:r>
          </a:p>
          <a:p>
            <a:pPr algn="ctr"/>
            <a:r>
              <a:rPr lang="en-US" altLang="ja-JP" sz="1200" dirty="0" smtClean="0">
                <a:latin typeface="Times New Roman" charset="0"/>
                <a:ea typeface="Times New Roman" charset="0"/>
                <a:cs typeface="Times New Roman" charset="0"/>
              </a:rPr>
              <a:t>Actuators</a:t>
            </a:r>
            <a:endParaRPr lang="ja-JP" altLang="en-US" sz="1200"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Summary</a:t>
            </a:r>
            <a:br>
              <a:rPr lang="en-US" altLang="ja-JP" dirty="0" smtClean="0"/>
            </a:br>
            <a:endParaRPr lang="ja-JP" altLang="en-US" dirty="0"/>
          </a:p>
        </p:txBody>
      </p:sp>
      <p:sp>
        <p:nvSpPr>
          <p:cNvPr id="3" name="Content Placeholder 2"/>
          <p:cNvSpPr>
            <a:spLocks noGrp="1"/>
          </p:cNvSpPr>
          <p:nvPr>
            <p:ph idx="1"/>
          </p:nvPr>
        </p:nvSpPr>
        <p:spPr/>
        <p:txBody>
          <a:bodyPr>
            <a:normAutofit fontScale="77500" lnSpcReduction="20000"/>
          </a:bodyPr>
          <a:lstStyle/>
          <a:p>
            <a:r>
              <a:rPr lang="en-US" altLang="ja-JP" dirty="0" smtClean="0"/>
              <a:t>Mass loop</a:t>
            </a:r>
            <a:r>
              <a:rPr lang="ja-JP" altLang="en-US" dirty="0" smtClean="0"/>
              <a:t>のロックに関してはほとんど問題なく動作することが分かり、</a:t>
            </a:r>
            <a:r>
              <a:rPr lang="en-US" altLang="ja-JP" dirty="0" smtClean="0"/>
              <a:t>LIGO</a:t>
            </a:r>
            <a:r>
              <a:rPr lang="ja-JP" altLang="en-US" dirty="0" smtClean="0"/>
              <a:t>デジタル制御システムの性能が</a:t>
            </a:r>
            <a:r>
              <a:rPr lang="en-US" altLang="ja-JP" dirty="0" smtClean="0"/>
              <a:t>CLIO</a:t>
            </a:r>
            <a:r>
              <a:rPr lang="ja-JP" altLang="en-US" dirty="0" smtClean="0"/>
              <a:t>でも確かめられた</a:t>
            </a:r>
            <a:endParaRPr lang="en-US" altLang="ja-JP" dirty="0" smtClean="0"/>
          </a:p>
          <a:p>
            <a:pPr lvl="1"/>
            <a:r>
              <a:rPr lang="en-US" altLang="ja-JP" dirty="0" smtClean="0"/>
              <a:t> </a:t>
            </a:r>
            <a:r>
              <a:rPr lang="ja-JP" altLang="en-US" dirty="0" smtClean="0">
                <a:solidFill>
                  <a:srgbClr val="FF0000"/>
                </a:solidFill>
              </a:rPr>
              <a:t>アナログの</a:t>
            </a:r>
            <a:r>
              <a:rPr lang="en-US" altLang="ja-JP" dirty="0" smtClean="0">
                <a:solidFill>
                  <a:srgbClr val="FF0000"/>
                </a:solidFill>
              </a:rPr>
              <a:t>CLIO</a:t>
            </a:r>
            <a:r>
              <a:rPr lang="ja-JP" altLang="en-US" dirty="0" smtClean="0">
                <a:solidFill>
                  <a:srgbClr val="FF0000"/>
                </a:solidFill>
              </a:rPr>
              <a:t>の感度をデジタル制御で出すこと</a:t>
            </a:r>
            <a:r>
              <a:rPr lang="ja-JP" altLang="en-US" dirty="0" smtClean="0"/>
              <a:t>が、次の当面の、かつ一番重要な目標である</a:t>
            </a:r>
            <a:endParaRPr lang="en-US" altLang="ja-JP" dirty="0" smtClean="0"/>
          </a:p>
          <a:p>
            <a:r>
              <a:rPr lang="ja-JP" altLang="en-US" dirty="0" smtClean="0"/>
              <a:t>アラインメントに関しても、ピコモーター用ドライバの開発に成功し、</a:t>
            </a:r>
            <a:r>
              <a:rPr lang="en-US" altLang="ja-JP" dirty="0" smtClean="0"/>
              <a:t>CLIO</a:t>
            </a:r>
            <a:r>
              <a:rPr lang="ja-JP" altLang="en-US" dirty="0" smtClean="0"/>
              <a:t>の現システムを利用して将来的に自動化までできる可能性が高まった</a:t>
            </a:r>
            <a:endParaRPr lang="en-US" altLang="ja-JP" dirty="0" smtClean="0"/>
          </a:p>
          <a:p>
            <a:pPr lvl="1"/>
            <a:r>
              <a:rPr lang="ja-JP" altLang="en-US" dirty="0" smtClean="0"/>
              <a:t>今一番苦労しているビームセンタリングの自動化までできると</a:t>
            </a:r>
            <a:r>
              <a:rPr lang="en-US" altLang="ja-JP" dirty="0" smtClean="0"/>
              <a:t>CLIO</a:t>
            </a:r>
            <a:r>
              <a:rPr lang="ja-JP" altLang="en-US" dirty="0" smtClean="0"/>
              <a:t>での実用度が一気に高まってくる</a:t>
            </a:r>
            <a:endParaRPr lang="en-US" altLang="ja-JP" dirty="0" smtClean="0"/>
          </a:p>
          <a:p>
            <a:r>
              <a:rPr lang="en-US" altLang="ja-JP" dirty="0" smtClean="0"/>
              <a:t>LSPI</a:t>
            </a:r>
            <a:r>
              <a:rPr lang="ja-JP" altLang="en-US" dirty="0" smtClean="0"/>
              <a:t>への応用など、チャンネル数さえ確保できれば、</a:t>
            </a:r>
            <a:r>
              <a:rPr lang="en-US" altLang="ja-JP" dirty="0" smtClean="0"/>
              <a:t>R&amp;D</a:t>
            </a:r>
            <a:r>
              <a:rPr lang="ja-JP" altLang="en-US" dirty="0" smtClean="0"/>
              <a:t>的なものへの応用も可能であることが実証できた</a:t>
            </a:r>
            <a:endParaRPr lang="en-US" altLang="ja-JP" dirty="0" smtClean="0"/>
          </a:p>
          <a:p>
            <a:endParaRPr lang="en-US" altLang="ja-JP" dirty="0" smtClean="0"/>
          </a:p>
          <a:p>
            <a:r>
              <a:rPr lang="en-US" altLang="ja-JP" dirty="0" smtClean="0">
                <a:solidFill>
                  <a:srgbClr val="FF0080"/>
                </a:solidFill>
              </a:rPr>
              <a:t>LCGT</a:t>
            </a:r>
            <a:r>
              <a:rPr lang="ja-JP" altLang="en-US" dirty="0" smtClean="0">
                <a:solidFill>
                  <a:srgbClr val="FF0080"/>
                </a:solidFill>
              </a:rPr>
              <a:t>のプロトタイプとして開発を続けていくことが大切である</a:t>
            </a:r>
            <a:endParaRPr lang="en-US" altLang="ja-JP" dirty="0" smtClean="0">
              <a:solidFill>
                <a:srgbClr val="FF0080"/>
              </a:solidFill>
            </a:endParaRPr>
          </a:p>
        </p:txBody>
      </p:sp>
      <p:sp>
        <p:nvSpPr>
          <p:cNvPr id="6" name="スライド番号プレースホルダ 5"/>
          <p:cNvSpPr>
            <a:spLocks noGrp="1"/>
          </p:cNvSpPr>
          <p:nvPr>
            <p:ph type="sldNum" sz="quarter" idx="4"/>
          </p:nvPr>
        </p:nvSpPr>
        <p:spPr/>
        <p:txBody>
          <a:bodyPr/>
          <a:lstStyle/>
          <a:p>
            <a:fld id="{EFE49F0B-4D2F-CF4B-9814-A6B66AADCA3D}" type="slidenum">
              <a:rPr lang="ja-JP" altLang="en-US" smtClean="0"/>
              <a:pPr/>
              <a:t>17</a:t>
            </a:fld>
            <a:endParaRPr lang="ja-JP" altLang="en-US" dirty="0"/>
          </a:p>
        </p:txBody>
      </p:sp>
      <p:sp>
        <p:nvSpPr>
          <p:cNvPr id="7" name="Footer Placeholder 4"/>
          <p:cNvSpPr>
            <a:spLocks noGrp="1"/>
          </p:cNvSpPr>
          <p:nvPr>
            <p:ph type="ftr" sz="quarter" idx="3"/>
          </p:nvPr>
        </p:nvSpPr>
        <p:spPr>
          <a:xfrm>
            <a:off x="1981202" y="6356354"/>
            <a:ext cx="4952998" cy="365125"/>
          </a:xfrm>
        </p:spPr>
        <p:txBody>
          <a:bodyP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角丸四角形 16"/>
          <p:cNvSpPr/>
          <p:nvPr/>
        </p:nvSpPr>
        <p:spPr>
          <a:xfrm>
            <a:off x="228600" y="2362200"/>
            <a:ext cx="8686800" cy="4038600"/>
          </a:xfrm>
          <a:prstGeom prst="roundRect">
            <a:avLst/>
          </a:prstGeom>
          <a:gradFill>
            <a:gsLst>
              <a:gs pos="0">
                <a:srgbClr val="FF6600"/>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p:txBody>
          <a:bodyPr>
            <a:normAutofit fontScale="90000"/>
          </a:bodyPr>
          <a:lstStyle/>
          <a:p>
            <a:r>
              <a:rPr lang="ja-JP" altLang="en-US" smtClean="0"/>
              <a:t>本研究の目的</a:t>
            </a:r>
            <a:r>
              <a:rPr lang="en-US" altLang="ja-JP" smtClean="0"/>
              <a:t/>
            </a:r>
            <a:br>
              <a:rPr lang="en-US" altLang="ja-JP" smtClean="0"/>
            </a:br>
            <a:endParaRPr lang="ja-JP" altLang="en-US" dirty="0"/>
          </a:p>
        </p:txBody>
      </p:sp>
      <p:sp>
        <p:nvSpPr>
          <p:cNvPr id="3" name="Content Placeholder 2"/>
          <p:cNvSpPr>
            <a:spLocks noGrp="1"/>
          </p:cNvSpPr>
          <p:nvPr>
            <p:ph idx="1"/>
          </p:nvPr>
        </p:nvSpPr>
        <p:spPr/>
        <p:txBody>
          <a:bodyPr>
            <a:normAutofit fontScale="92500" lnSpcReduction="10000"/>
          </a:bodyPr>
          <a:lstStyle/>
          <a:p>
            <a:pPr algn="ctr">
              <a:buNone/>
            </a:pPr>
            <a:r>
              <a:rPr lang="en-US" altLang="ja-JP" dirty="0" smtClean="0">
                <a:solidFill>
                  <a:srgbClr val="0033FF"/>
                </a:solidFill>
              </a:rPr>
              <a:t>RSE</a:t>
            </a:r>
            <a:r>
              <a:rPr lang="ja-JP" altLang="en-US" dirty="0" smtClean="0">
                <a:solidFill>
                  <a:srgbClr val="0033FF"/>
                </a:solidFill>
              </a:rPr>
              <a:t>という複雑な制御を必要とする</a:t>
            </a:r>
            <a:r>
              <a:rPr lang="en-US" altLang="ja-JP" dirty="0" smtClean="0">
                <a:solidFill>
                  <a:srgbClr val="0033FF"/>
                </a:solidFill>
              </a:rPr>
              <a:t>LCGT</a:t>
            </a:r>
            <a:r>
              <a:rPr lang="ja-JP" altLang="en-US" dirty="0" smtClean="0">
                <a:solidFill>
                  <a:srgbClr val="0033FF"/>
                </a:solidFill>
              </a:rPr>
              <a:t>では</a:t>
            </a:r>
            <a:endParaRPr lang="en-US" altLang="ja-JP" dirty="0" smtClean="0">
              <a:solidFill>
                <a:srgbClr val="0033FF"/>
              </a:solidFill>
            </a:endParaRPr>
          </a:p>
          <a:p>
            <a:pPr algn="ctr">
              <a:buNone/>
            </a:pPr>
            <a:r>
              <a:rPr lang="ja-JP" altLang="en-US" dirty="0" smtClean="0">
                <a:solidFill>
                  <a:srgbClr val="0033FF"/>
                </a:solidFill>
              </a:rPr>
              <a:t>デジタル制御は必須である</a:t>
            </a:r>
            <a:endParaRPr lang="en-US" altLang="ja-JP" dirty="0" smtClean="0">
              <a:solidFill>
                <a:srgbClr val="0033FF"/>
              </a:solidFill>
            </a:endParaRPr>
          </a:p>
          <a:p>
            <a:endParaRPr lang="en-US" altLang="ja-JP" dirty="0" smtClean="0"/>
          </a:p>
          <a:p>
            <a:r>
              <a:rPr lang="en-US" altLang="ja-JP" dirty="0" smtClean="0"/>
              <a:t>LCGT</a:t>
            </a:r>
            <a:r>
              <a:rPr lang="ja-JP" altLang="en-US" dirty="0" smtClean="0"/>
              <a:t>と同じような制御帯域幅である</a:t>
            </a:r>
            <a:r>
              <a:rPr lang="en-US" altLang="ja-JP" dirty="0" smtClean="0">
                <a:solidFill>
                  <a:srgbClr val="FF0000"/>
                </a:solidFill>
              </a:rPr>
              <a:t>CLIO</a:t>
            </a:r>
            <a:r>
              <a:rPr lang="ja-JP" altLang="en-US" dirty="0" smtClean="0">
                <a:solidFill>
                  <a:srgbClr val="FF0000"/>
                </a:solidFill>
              </a:rPr>
              <a:t>にデジタル制御システムを導入</a:t>
            </a:r>
            <a:r>
              <a:rPr lang="ja-JP" altLang="en-US" dirty="0" smtClean="0"/>
              <a:t>し、実際の干渉計で稼働することにより、デジタル固有の技術を蓄積する</a:t>
            </a:r>
            <a:endParaRPr lang="en-US" altLang="ja-JP" dirty="0" smtClean="0"/>
          </a:p>
          <a:p>
            <a:r>
              <a:rPr lang="en-US" altLang="ja-JP" dirty="0" smtClean="0"/>
              <a:t>CLIO</a:t>
            </a:r>
            <a:r>
              <a:rPr lang="ja-JP" altLang="en-US" dirty="0" smtClean="0"/>
              <a:t>の感度向上のための期間短縮に貢献する</a:t>
            </a:r>
            <a:endParaRPr lang="en-US" altLang="ja-JP" dirty="0" smtClean="0"/>
          </a:p>
          <a:p>
            <a:r>
              <a:rPr lang="ja-JP" altLang="en-US" dirty="0" smtClean="0"/>
              <a:t>デジタルシステムの</a:t>
            </a:r>
            <a:r>
              <a:rPr lang="en-US" altLang="ja-JP" dirty="0" smtClean="0"/>
              <a:t>LIGO</a:t>
            </a:r>
            <a:r>
              <a:rPr lang="ja-JP" altLang="en-US" dirty="0" smtClean="0"/>
              <a:t>グループとの共同開発により、国際協力体制を築く</a:t>
            </a:r>
            <a:endParaRPr lang="en-US" altLang="ja-JP" dirty="0" smtClean="0"/>
          </a:p>
          <a:p>
            <a:r>
              <a:rPr lang="en-US" altLang="ja-JP" dirty="0" smtClean="0"/>
              <a:t>LCGT</a:t>
            </a:r>
            <a:r>
              <a:rPr lang="ja-JP" altLang="en-US" dirty="0" smtClean="0"/>
              <a:t>建設時にスムーズにデジタル制御を導入できるようにする</a:t>
            </a:r>
            <a:endParaRPr lang="en-US" altLang="ja-JP" dirty="0" smtClean="0"/>
          </a:p>
          <a:p>
            <a:endParaRPr lang="en-US" altLang="ja-JP" dirty="0" smtClean="0"/>
          </a:p>
        </p:txBody>
      </p:sp>
      <p:sp>
        <p:nvSpPr>
          <p:cNvPr id="7" name="スライド番号プレースホルダ 6"/>
          <p:cNvSpPr>
            <a:spLocks noGrp="1"/>
          </p:cNvSpPr>
          <p:nvPr>
            <p:ph type="sldNum" sz="quarter" idx="4"/>
          </p:nvPr>
        </p:nvSpPr>
        <p:spPr/>
        <p:txBody>
          <a:bodyPr/>
          <a:lstStyle/>
          <a:p>
            <a:fld id="{EFE49F0B-4D2F-CF4B-9814-A6B66AADCA3D}" type="slidenum">
              <a:rPr lang="ja-JP" altLang="en-US" smtClean="0"/>
              <a:pPr/>
              <a:t>2</a:t>
            </a:fld>
            <a:endParaRPr lang="ja-JP" altLang="en-US" dirty="0"/>
          </a:p>
        </p:txBody>
      </p:sp>
      <p:sp>
        <p:nvSpPr>
          <p:cNvPr id="8" name="Footer Placeholder 4"/>
          <p:cNvSpPr>
            <a:spLocks noGrp="1"/>
          </p:cNvSpPr>
          <p:nvPr>
            <p:ph type="ftr" sz="quarter" idx="3"/>
          </p:nvPr>
        </p:nvSpPr>
        <p:spPr>
          <a:xfrm>
            <a:off x="1981202" y="6356354"/>
            <a:ext cx="4952998" cy="365125"/>
          </a:xfrm>
        </p:spPr>
        <p:txBody>
          <a:bodyP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CLIO</a:t>
            </a:r>
            <a:r>
              <a:rPr lang="ja-JP" altLang="en-US" dirty="0" smtClean="0"/>
              <a:t>デジタルシステムの稼働状況</a:t>
            </a:r>
            <a:r>
              <a:rPr lang="en-US" altLang="ja-JP" dirty="0" smtClean="0"/>
              <a:t/>
            </a:r>
            <a:br>
              <a:rPr lang="en-US" altLang="ja-JP" dirty="0" smtClean="0"/>
            </a:br>
            <a:endParaRPr lang="ja-JP" altLang="en-US" dirty="0"/>
          </a:p>
        </p:txBody>
      </p:sp>
      <p:sp>
        <p:nvSpPr>
          <p:cNvPr id="3" name="Content Placeholder 2"/>
          <p:cNvSpPr>
            <a:spLocks noGrp="1"/>
          </p:cNvSpPr>
          <p:nvPr>
            <p:ph idx="1"/>
          </p:nvPr>
        </p:nvSpPr>
        <p:spPr/>
        <p:txBody>
          <a:bodyPr>
            <a:normAutofit fontScale="70000" lnSpcReduction="20000"/>
          </a:bodyPr>
          <a:lstStyle/>
          <a:p>
            <a:pPr>
              <a:buNone/>
            </a:pPr>
            <a:r>
              <a:rPr lang="en-US" altLang="ja-JP" dirty="0" smtClean="0"/>
              <a:t>CLIO</a:t>
            </a:r>
            <a:r>
              <a:rPr lang="ja-JP" altLang="en-US" dirty="0" smtClean="0"/>
              <a:t>でデジタルシステムが稼働し始めた</a:t>
            </a:r>
            <a:endParaRPr lang="en-US" altLang="ja-JP" dirty="0" smtClean="0"/>
          </a:p>
          <a:p>
            <a:pPr>
              <a:buNone/>
            </a:pPr>
            <a:endParaRPr lang="en-US" altLang="ja-JP" dirty="0" smtClean="0"/>
          </a:p>
          <a:p>
            <a:r>
              <a:rPr lang="en-US" altLang="ja-JP" dirty="0" smtClean="0">
                <a:solidFill>
                  <a:srgbClr val="0033FF"/>
                </a:solidFill>
              </a:rPr>
              <a:t>MC</a:t>
            </a:r>
            <a:r>
              <a:rPr lang="ja-JP" altLang="en-US" dirty="0" smtClean="0">
                <a:solidFill>
                  <a:srgbClr val="0033FF"/>
                </a:solidFill>
              </a:rPr>
              <a:t>のアラインメント信号の取得</a:t>
            </a:r>
            <a:endParaRPr lang="en-US" altLang="ja-JP" dirty="0" smtClean="0">
              <a:solidFill>
                <a:srgbClr val="0033FF"/>
              </a:solidFill>
            </a:endParaRPr>
          </a:p>
          <a:p>
            <a:r>
              <a:rPr lang="ja-JP" altLang="en-US" dirty="0" smtClean="0">
                <a:solidFill>
                  <a:srgbClr val="0033FF"/>
                </a:solidFill>
              </a:rPr>
              <a:t>ピコモータードライバ</a:t>
            </a:r>
            <a:endParaRPr lang="en-US" altLang="ja-JP" dirty="0" smtClean="0">
              <a:solidFill>
                <a:srgbClr val="0033FF"/>
              </a:solidFill>
            </a:endParaRPr>
          </a:p>
          <a:p>
            <a:r>
              <a:rPr lang="en-US" altLang="ja-JP" dirty="0" smtClean="0">
                <a:solidFill>
                  <a:srgbClr val="0033FF"/>
                </a:solidFill>
              </a:rPr>
              <a:t>Per Arm</a:t>
            </a:r>
            <a:r>
              <a:rPr lang="ja-JP" altLang="en-US" dirty="0" smtClean="0">
                <a:solidFill>
                  <a:srgbClr val="0033FF"/>
                </a:solidFill>
              </a:rPr>
              <a:t>のロックアクイジション（透過光による線形化、閾値によるトリガー）</a:t>
            </a:r>
            <a:endParaRPr lang="en-US" altLang="ja-JP" dirty="0" smtClean="0">
              <a:solidFill>
                <a:srgbClr val="0033FF"/>
              </a:solidFill>
            </a:endParaRPr>
          </a:p>
          <a:p>
            <a:r>
              <a:rPr lang="en-US" altLang="ja-JP" dirty="0" smtClean="0">
                <a:solidFill>
                  <a:srgbClr val="0033FF"/>
                </a:solidFill>
              </a:rPr>
              <a:t>Local SPI</a:t>
            </a:r>
            <a:r>
              <a:rPr lang="ja-JP" altLang="en-US" dirty="0" smtClean="0">
                <a:solidFill>
                  <a:srgbClr val="0033FF"/>
                </a:solidFill>
              </a:rPr>
              <a:t>の制御</a:t>
            </a:r>
            <a:r>
              <a:rPr lang="en-US" altLang="ja-JP" dirty="0" smtClean="0">
                <a:solidFill>
                  <a:srgbClr val="0033FF"/>
                </a:solidFill>
              </a:rPr>
              <a:t>→</a:t>
            </a:r>
            <a:r>
              <a:rPr lang="ja-JP" altLang="en-US" dirty="0" smtClean="0">
                <a:solidFill>
                  <a:srgbClr val="0033FF"/>
                </a:solidFill>
              </a:rPr>
              <a:t>斉藤君のトーク</a:t>
            </a:r>
            <a:endParaRPr lang="en-US" altLang="ja-JP" dirty="0" smtClean="0">
              <a:solidFill>
                <a:srgbClr val="0033FF"/>
              </a:solidFill>
            </a:endParaRPr>
          </a:p>
          <a:p>
            <a:pPr>
              <a:buNone/>
            </a:pPr>
            <a:endParaRPr lang="en-US" altLang="ja-JP" dirty="0" smtClean="0"/>
          </a:p>
          <a:p>
            <a:pPr>
              <a:buNone/>
            </a:pPr>
            <a:r>
              <a:rPr lang="ja-JP" altLang="en-US" dirty="0" smtClean="0"/>
              <a:t>を約</a:t>
            </a:r>
            <a:r>
              <a:rPr lang="en-US" altLang="ja-JP" dirty="0" smtClean="0"/>
              <a:t>2</a:t>
            </a:r>
            <a:r>
              <a:rPr lang="ja-JP" altLang="en-US" dirty="0" smtClean="0"/>
              <a:t>週間の間で実施した。明らかに作業効率が上がっている。</a:t>
            </a:r>
            <a:endParaRPr lang="en-US" altLang="ja-JP" dirty="0" smtClean="0"/>
          </a:p>
          <a:p>
            <a:pPr>
              <a:buNone/>
            </a:pPr>
            <a:endParaRPr lang="en-US" altLang="ja-JP" dirty="0" smtClean="0"/>
          </a:p>
          <a:p>
            <a:pPr marL="282575" indent="-282575"/>
            <a:r>
              <a:rPr lang="ja-JP" altLang="en-US" dirty="0" smtClean="0">
                <a:solidFill>
                  <a:srgbClr val="008000"/>
                </a:solidFill>
              </a:rPr>
              <a:t>麻生氏</a:t>
            </a:r>
            <a:r>
              <a:rPr lang="en-US" altLang="ja-JP" dirty="0" smtClean="0">
                <a:solidFill>
                  <a:srgbClr val="008000"/>
                </a:solidFill>
              </a:rPr>
              <a:t>(3</a:t>
            </a:r>
            <a:r>
              <a:rPr lang="ja-JP" altLang="en-US" dirty="0" smtClean="0">
                <a:solidFill>
                  <a:srgbClr val="008000"/>
                </a:solidFill>
              </a:rPr>
              <a:t>月、</a:t>
            </a:r>
            <a:r>
              <a:rPr lang="en-US" altLang="ja-JP" dirty="0" smtClean="0">
                <a:solidFill>
                  <a:srgbClr val="008000"/>
                </a:solidFill>
              </a:rPr>
              <a:t>4</a:t>
            </a:r>
            <a:r>
              <a:rPr lang="ja-JP" altLang="en-US" dirty="0" smtClean="0">
                <a:solidFill>
                  <a:srgbClr val="008000"/>
                </a:solidFill>
              </a:rPr>
              <a:t>月</a:t>
            </a:r>
            <a:r>
              <a:rPr lang="en-US" altLang="ja-JP" dirty="0" smtClean="0">
                <a:solidFill>
                  <a:srgbClr val="008000"/>
                </a:solidFill>
              </a:rPr>
              <a:t>)</a:t>
            </a:r>
            <a:r>
              <a:rPr lang="ja-JP" altLang="en-US" dirty="0" smtClean="0">
                <a:solidFill>
                  <a:srgbClr val="008000"/>
                </a:solidFill>
              </a:rPr>
              <a:t>、</a:t>
            </a:r>
            <a:r>
              <a:rPr lang="en-US" altLang="ja-JP" dirty="0" smtClean="0">
                <a:solidFill>
                  <a:srgbClr val="008000"/>
                </a:solidFill>
              </a:rPr>
              <a:t>Stefan </a:t>
            </a:r>
            <a:r>
              <a:rPr lang="en-US" altLang="ja-JP" dirty="0" err="1" smtClean="0">
                <a:solidFill>
                  <a:srgbClr val="008000"/>
                </a:solidFill>
              </a:rPr>
              <a:t>Ballmar</a:t>
            </a:r>
            <a:r>
              <a:rPr lang="ja-JP" altLang="en-US" dirty="0" smtClean="0">
                <a:solidFill>
                  <a:srgbClr val="008000"/>
                </a:solidFill>
              </a:rPr>
              <a:t>氏</a:t>
            </a:r>
            <a:r>
              <a:rPr lang="en-US" altLang="ja-JP" dirty="0" smtClean="0">
                <a:solidFill>
                  <a:srgbClr val="008000"/>
                </a:solidFill>
              </a:rPr>
              <a:t>(4</a:t>
            </a:r>
            <a:r>
              <a:rPr lang="ja-JP" altLang="en-US" dirty="0" smtClean="0">
                <a:solidFill>
                  <a:srgbClr val="008000"/>
                </a:solidFill>
              </a:rPr>
              <a:t>月</a:t>
            </a:r>
            <a:r>
              <a:rPr lang="en-US" altLang="ja-JP" dirty="0" smtClean="0">
                <a:solidFill>
                  <a:srgbClr val="008000"/>
                </a:solidFill>
              </a:rPr>
              <a:t>)</a:t>
            </a:r>
            <a:r>
              <a:rPr lang="ja-JP" altLang="en-US" dirty="0" smtClean="0">
                <a:solidFill>
                  <a:srgbClr val="008000"/>
                </a:solidFill>
              </a:rPr>
              <a:t>の</a:t>
            </a:r>
            <a:r>
              <a:rPr lang="en-US" altLang="ja-JP" dirty="0" smtClean="0">
                <a:solidFill>
                  <a:srgbClr val="008000"/>
                </a:solidFill>
              </a:rPr>
              <a:t>CLIO</a:t>
            </a:r>
            <a:r>
              <a:rPr lang="ja-JP" altLang="en-US" dirty="0" smtClean="0">
                <a:solidFill>
                  <a:srgbClr val="008000"/>
                </a:solidFill>
              </a:rPr>
              <a:t>訪問など、デジタルシステムを通した他機関との協力体制もできつつある</a:t>
            </a:r>
            <a:endParaRPr lang="en-US" altLang="ja-JP" dirty="0" smtClean="0">
              <a:solidFill>
                <a:srgbClr val="008000"/>
              </a:solidFill>
            </a:endParaRPr>
          </a:p>
          <a:p>
            <a:pPr marL="282575" indent="-282575"/>
            <a:r>
              <a:rPr lang="en-US" altLang="ja-JP" dirty="0" smtClean="0">
                <a:solidFill>
                  <a:srgbClr val="008000"/>
                </a:solidFill>
              </a:rPr>
              <a:t>LCGT R&amp;D</a:t>
            </a:r>
            <a:r>
              <a:rPr lang="ja-JP" altLang="en-US" dirty="0" smtClean="0">
                <a:solidFill>
                  <a:srgbClr val="008000"/>
                </a:solidFill>
              </a:rPr>
              <a:t>をまとめる</a:t>
            </a:r>
            <a:r>
              <a:rPr lang="en-US" altLang="ja-JP" dirty="0" smtClean="0">
                <a:solidFill>
                  <a:srgbClr val="008000"/>
                </a:solidFill>
              </a:rPr>
              <a:t>PLUS</a:t>
            </a:r>
            <a:r>
              <a:rPr lang="ja-JP" altLang="en-US" dirty="0" smtClean="0">
                <a:solidFill>
                  <a:srgbClr val="008000"/>
                </a:solidFill>
              </a:rPr>
              <a:t>計画では、低温（サファイア）、</a:t>
            </a:r>
            <a:r>
              <a:rPr lang="en-US" altLang="ja-JP" dirty="0" smtClean="0">
                <a:solidFill>
                  <a:srgbClr val="008000"/>
                </a:solidFill>
              </a:rPr>
              <a:t>RSE</a:t>
            </a:r>
            <a:r>
              <a:rPr lang="ja-JP" altLang="en-US" dirty="0" smtClean="0">
                <a:solidFill>
                  <a:srgbClr val="008000"/>
                </a:solidFill>
              </a:rPr>
              <a:t>、防振の三大重点</a:t>
            </a:r>
            <a:r>
              <a:rPr lang="en-US" altLang="ja-JP" dirty="0" smtClean="0">
                <a:solidFill>
                  <a:srgbClr val="008000"/>
                </a:solidFill>
              </a:rPr>
              <a:t>R&amp;D</a:t>
            </a:r>
            <a:r>
              <a:rPr lang="ja-JP" altLang="en-US" dirty="0" smtClean="0">
                <a:solidFill>
                  <a:srgbClr val="008000"/>
                </a:solidFill>
              </a:rPr>
              <a:t>をつなぐ重要開発項目としてデジタルの開発を推進していくことが決定</a:t>
            </a:r>
            <a:endParaRPr lang="en-US" altLang="ja-JP" dirty="0" smtClean="0">
              <a:solidFill>
                <a:srgbClr val="008000"/>
              </a:solidFill>
            </a:endParaRPr>
          </a:p>
          <a:p>
            <a:pPr>
              <a:buNone/>
            </a:pPr>
            <a:endParaRPr lang="en-US" altLang="ja-JP" dirty="0" smtClean="0"/>
          </a:p>
          <a:p>
            <a:endParaRPr lang="en-US" altLang="ja-JP" dirty="0" smtClean="0"/>
          </a:p>
        </p:txBody>
      </p:sp>
      <p:sp>
        <p:nvSpPr>
          <p:cNvPr id="6" name="スライド番号プレースホルダ 5"/>
          <p:cNvSpPr>
            <a:spLocks noGrp="1"/>
          </p:cNvSpPr>
          <p:nvPr>
            <p:ph type="sldNum" sz="quarter" idx="4"/>
          </p:nvPr>
        </p:nvSpPr>
        <p:spPr/>
        <p:txBody>
          <a:bodyPr/>
          <a:lstStyle/>
          <a:p>
            <a:fld id="{EFE49F0B-4D2F-CF4B-9814-A6B66AADCA3D}" type="slidenum">
              <a:rPr lang="ja-JP" altLang="en-US" smtClean="0"/>
              <a:pPr/>
              <a:t>3</a:t>
            </a:fld>
            <a:endParaRPr lang="ja-JP" altLang="en-US" dirty="0"/>
          </a:p>
        </p:txBody>
      </p:sp>
      <p:sp>
        <p:nvSpPr>
          <p:cNvPr id="8" name="Footer Placeholder 4"/>
          <p:cNvSpPr>
            <a:spLocks noGrp="1"/>
          </p:cNvSpPr>
          <p:nvPr>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smtClean="0"/>
              <a:t>実際の導入の流れ</a:t>
            </a:r>
            <a:r>
              <a:rPr lang="en-US" altLang="ja-JP" dirty="0" smtClean="0"/>
              <a:t/>
            </a:r>
            <a:br>
              <a:rPr lang="en-US" altLang="ja-JP" dirty="0" smtClean="0"/>
            </a:br>
            <a:endParaRPr lang="ja-JP" altLang="en-US" dirty="0"/>
          </a:p>
        </p:txBody>
      </p:sp>
      <p:sp>
        <p:nvSpPr>
          <p:cNvPr id="3" name="Content Placeholder 2"/>
          <p:cNvSpPr>
            <a:spLocks noGrp="1"/>
          </p:cNvSpPr>
          <p:nvPr>
            <p:ph idx="1"/>
          </p:nvPr>
        </p:nvSpPr>
        <p:spPr/>
        <p:txBody>
          <a:bodyPr>
            <a:normAutofit fontScale="85000" lnSpcReduction="20000"/>
          </a:bodyPr>
          <a:lstStyle/>
          <a:p>
            <a:r>
              <a:rPr lang="ja-JP" altLang="en-US" dirty="0" smtClean="0">
                <a:solidFill>
                  <a:schemeClr val="bg1">
                    <a:lumMod val="50000"/>
                  </a:schemeClr>
                </a:solidFill>
              </a:rPr>
              <a:t>ハード</a:t>
            </a:r>
            <a:r>
              <a:rPr lang="en-US" altLang="ja-JP" dirty="0" smtClean="0">
                <a:solidFill>
                  <a:schemeClr val="bg1">
                    <a:lumMod val="50000"/>
                  </a:schemeClr>
                </a:solidFill>
              </a:rPr>
              <a:t>(</a:t>
            </a:r>
            <a:r>
              <a:rPr lang="ja-JP" altLang="en-US" dirty="0" smtClean="0">
                <a:solidFill>
                  <a:schemeClr val="bg1">
                    <a:lumMod val="50000"/>
                  </a:schemeClr>
                </a:solidFill>
              </a:rPr>
              <a:t>前回までの発表</a:t>
            </a:r>
            <a:r>
              <a:rPr lang="en-US" altLang="ja-JP" dirty="0" smtClean="0">
                <a:solidFill>
                  <a:schemeClr val="bg1">
                    <a:lumMod val="50000"/>
                  </a:schemeClr>
                </a:solidFill>
              </a:rPr>
              <a:t>)</a:t>
            </a:r>
          </a:p>
          <a:p>
            <a:pPr marL="971550" lvl="1" indent="-514350">
              <a:buFont typeface="+mj-lt"/>
              <a:buAutoNum type="arabicPeriod"/>
            </a:pPr>
            <a:r>
              <a:rPr lang="ja-JP" altLang="en-US" dirty="0" smtClean="0">
                <a:solidFill>
                  <a:schemeClr val="bg1">
                    <a:lumMod val="50000"/>
                  </a:schemeClr>
                </a:solidFill>
              </a:rPr>
              <a:t>計算機のセットアップ</a:t>
            </a:r>
            <a:r>
              <a:rPr lang="en-US" altLang="ja-JP" dirty="0" smtClean="0">
                <a:solidFill>
                  <a:schemeClr val="bg1">
                    <a:lumMod val="50000"/>
                  </a:schemeClr>
                </a:solidFill>
              </a:rPr>
              <a:t> (</a:t>
            </a:r>
            <a:r>
              <a:rPr lang="en-US" altLang="ja-JP" dirty="0" smtClean="0">
                <a:solidFill>
                  <a:schemeClr val="tx2">
                    <a:lumMod val="60000"/>
                    <a:lumOff val="40000"/>
                  </a:schemeClr>
                </a:solidFill>
              </a:rPr>
              <a:t>Linux+</a:t>
            </a:r>
            <a:r>
              <a:rPr lang="ja-JP" altLang="en-US" dirty="0" smtClean="0">
                <a:solidFill>
                  <a:schemeClr val="tx2">
                    <a:lumMod val="60000"/>
                    <a:lumOff val="40000"/>
                  </a:schemeClr>
                </a:solidFill>
              </a:rPr>
              <a:t>リアルタイムコード</a:t>
            </a:r>
            <a:r>
              <a:rPr lang="en-US" altLang="ja-JP" dirty="0" smtClean="0">
                <a:solidFill>
                  <a:schemeClr val="tx2">
                    <a:lumMod val="60000"/>
                    <a:lumOff val="40000"/>
                  </a:schemeClr>
                </a:solidFill>
              </a:rPr>
              <a:t>+EPICS</a:t>
            </a:r>
            <a:r>
              <a:rPr lang="ja-JP" altLang="en-US" dirty="0" smtClean="0">
                <a:solidFill>
                  <a:schemeClr val="tx2">
                    <a:lumMod val="60000"/>
                    <a:lumOff val="40000"/>
                  </a:schemeClr>
                </a:solidFill>
              </a:rPr>
              <a:t>などの各種ソフト</a:t>
            </a:r>
            <a:r>
              <a:rPr lang="en-US" altLang="ja-JP" dirty="0" smtClean="0">
                <a:solidFill>
                  <a:schemeClr val="bg1">
                    <a:lumMod val="50000"/>
                  </a:schemeClr>
                </a:solidFill>
              </a:rPr>
              <a:t>) </a:t>
            </a:r>
          </a:p>
          <a:p>
            <a:pPr marL="971550" lvl="1" indent="-514350">
              <a:buFont typeface="+mj-lt"/>
              <a:buAutoNum type="arabicPeriod"/>
            </a:pPr>
            <a:r>
              <a:rPr lang="en-US" altLang="ja-JP" dirty="0" err="1" smtClean="0">
                <a:solidFill>
                  <a:srgbClr val="558ED5"/>
                </a:solidFill>
              </a:rPr>
              <a:t>PCIe</a:t>
            </a:r>
            <a:r>
              <a:rPr lang="ja-JP" altLang="en-US" dirty="0" smtClean="0">
                <a:solidFill>
                  <a:srgbClr val="558ED5"/>
                </a:solidFill>
              </a:rPr>
              <a:t>拡張ボックス</a:t>
            </a:r>
            <a:r>
              <a:rPr lang="ja-JP" altLang="en-US" dirty="0" smtClean="0">
                <a:solidFill>
                  <a:schemeClr val="bg1">
                    <a:lumMod val="50000"/>
                  </a:schemeClr>
                </a:solidFill>
              </a:rPr>
              <a:t>に</a:t>
            </a:r>
            <a:r>
              <a:rPr lang="en-US" altLang="ja-JP" dirty="0" smtClean="0">
                <a:solidFill>
                  <a:schemeClr val="bg1">
                    <a:lumMod val="50000"/>
                  </a:schemeClr>
                </a:solidFill>
              </a:rPr>
              <a:t>ADC/DAC</a:t>
            </a:r>
            <a:r>
              <a:rPr lang="ja-JP" altLang="en-US" dirty="0" smtClean="0">
                <a:solidFill>
                  <a:schemeClr val="bg1">
                    <a:lumMod val="50000"/>
                  </a:schemeClr>
                </a:solidFill>
              </a:rPr>
              <a:t>カードをのせる</a:t>
            </a:r>
            <a:endParaRPr lang="en-US" altLang="ja-JP" dirty="0" smtClean="0">
              <a:solidFill>
                <a:schemeClr val="bg1">
                  <a:lumMod val="50000"/>
                </a:schemeClr>
              </a:solidFill>
            </a:endParaRPr>
          </a:p>
          <a:p>
            <a:pPr marL="971550" lvl="1" indent="-514350">
              <a:buFont typeface="+mj-lt"/>
              <a:buAutoNum type="arabicPeriod"/>
            </a:pPr>
            <a:r>
              <a:rPr lang="ja-JP" altLang="en-US" dirty="0" smtClean="0">
                <a:solidFill>
                  <a:schemeClr val="bg1">
                    <a:lumMod val="50000"/>
                  </a:schemeClr>
                </a:solidFill>
              </a:rPr>
              <a:t>タイミング信号によるカードの同期</a:t>
            </a:r>
            <a:endParaRPr lang="en-US" altLang="ja-JP" dirty="0" smtClean="0">
              <a:solidFill>
                <a:schemeClr val="bg1">
                  <a:lumMod val="50000"/>
                </a:schemeClr>
              </a:solidFill>
            </a:endParaRPr>
          </a:p>
          <a:p>
            <a:pPr marL="971550" lvl="1" indent="-514350">
              <a:buFont typeface="+mj-lt"/>
              <a:buAutoNum type="arabicPeriod"/>
            </a:pPr>
            <a:r>
              <a:rPr lang="en-US" altLang="ja-JP" dirty="0" smtClean="0">
                <a:solidFill>
                  <a:schemeClr val="bg1">
                    <a:lumMod val="50000"/>
                  </a:schemeClr>
                </a:solidFill>
              </a:rPr>
              <a:t>Anti Aliasing/Anti Imaging, </a:t>
            </a:r>
            <a:r>
              <a:rPr lang="en-US" altLang="ja-JP" dirty="0" err="1" smtClean="0">
                <a:solidFill>
                  <a:schemeClr val="bg1">
                    <a:lumMod val="50000"/>
                  </a:schemeClr>
                </a:solidFill>
              </a:rPr>
              <a:t>whitenng/dewhitening</a:t>
            </a:r>
            <a:r>
              <a:rPr lang="ja-JP" altLang="en-US" dirty="0" smtClean="0">
                <a:solidFill>
                  <a:schemeClr val="bg1">
                    <a:lumMod val="50000"/>
                  </a:schemeClr>
                </a:solidFill>
              </a:rPr>
              <a:t>などの回路の準備</a:t>
            </a:r>
            <a:endParaRPr lang="en-US" altLang="ja-JP" dirty="0" smtClean="0">
              <a:solidFill>
                <a:schemeClr val="bg1">
                  <a:lumMod val="50000"/>
                </a:schemeClr>
              </a:solidFill>
            </a:endParaRPr>
          </a:p>
          <a:p>
            <a:r>
              <a:rPr lang="ja-JP" altLang="en-US" dirty="0" smtClean="0"/>
              <a:t>ソフト</a:t>
            </a:r>
            <a:r>
              <a:rPr lang="en-US" altLang="ja-JP" dirty="0" smtClean="0"/>
              <a:t>(</a:t>
            </a:r>
            <a:r>
              <a:rPr lang="ja-JP" altLang="en-US" dirty="0" smtClean="0"/>
              <a:t>今回の発表</a:t>
            </a:r>
            <a:r>
              <a:rPr lang="en-US" altLang="ja-JP" dirty="0" smtClean="0"/>
              <a:t>)</a:t>
            </a:r>
          </a:p>
          <a:p>
            <a:pPr marL="971550" lvl="1" indent="-514350">
              <a:buFont typeface="+mj-lt"/>
              <a:buAutoNum type="arabicPeriod"/>
            </a:pPr>
            <a:r>
              <a:rPr lang="ja-JP" altLang="en-US" dirty="0" smtClean="0">
                <a:solidFill>
                  <a:srgbClr val="0033FF"/>
                </a:solidFill>
              </a:rPr>
              <a:t>制御対象にあわせたリアルタイムコードを書く</a:t>
            </a:r>
            <a:r>
              <a:rPr lang="en-US" altLang="ja-JP" dirty="0" smtClean="0">
                <a:solidFill>
                  <a:srgbClr val="0033FF"/>
                </a:solidFill>
              </a:rPr>
              <a:t> (</a:t>
            </a:r>
            <a:r>
              <a:rPr lang="en-US" altLang="ja-JP" dirty="0" err="1" smtClean="0">
                <a:solidFill>
                  <a:srgbClr val="0033FF"/>
                </a:solidFill>
              </a:rPr>
              <a:t>Matlab</a:t>
            </a:r>
            <a:r>
              <a:rPr lang="ja-JP" altLang="en-US" dirty="0" smtClean="0">
                <a:solidFill>
                  <a:srgbClr val="0033FF"/>
                </a:solidFill>
              </a:rPr>
              <a:t>上</a:t>
            </a:r>
            <a:r>
              <a:rPr lang="en-US" altLang="ja-JP" dirty="0" smtClean="0">
                <a:solidFill>
                  <a:srgbClr val="0033FF"/>
                </a:solidFill>
              </a:rPr>
              <a:t>)</a:t>
            </a:r>
          </a:p>
          <a:p>
            <a:pPr marL="971550" lvl="1" indent="-514350">
              <a:buFont typeface="+mj-lt"/>
              <a:buAutoNum type="arabicPeriod"/>
            </a:pPr>
            <a:r>
              <a:rPr lang="en-US" altLang="ja-JP" dirty="0" smtClean="0">
                <a:solidFill>
                  <a:srgbClr val="0033FF"/>
                </a:solidFill>
              </a:rPr>
              <a:t>MEDM</a:t>
            </a:r>
            <a:r>
              <a:rPr lang="ja-JP" altLang="en-US" dirty="0" smtClean="0">
                <a:solidFill>
                  <a:srgbClr val="0033FF"/>
                </a:solidFill>
              </a:rPr>
              <a:t>（制御を見渡すための</a:t>
            </a:r>
            <a:r>
              <a:rPr lang="en-US" altLang="ja-JP" dirty="0" smtClean="0">
                <a:solidFill>
                  <a:srgbClr val="0033FF"/>
                </a:solidFill>
              </a:rPr>
              <a:t>GUI</a:t>
            </a:r>
            <a:r>
              <a:rPr lang="ja-JP" altLang="en-US" dirty="0" smtClean="0">
                <a:solidFill>
                  <a:srgbClr val="0033FF"/>
                </a:solidFill>
              </a:rPr>
              <a:t>）画面を作る</a:t>
            </a:r>
            <a:endParaRPr lang="en-US" altLang="ja-JP" dirty="0" smtClean="0">
              <a:solidFill>
                <a:srgbClr val="0033FF"/>
              </a:solidFill>
            </a:endParaRPr>
          </a:p>
          <a:p>
            <a:pPr marL="971550" lvl="1" indent="-514350">
              <a:buFont typeface="+mj-lt"/>
              <a:buAutoNum type="arabicPeriod"/>
            </a:pPr>
            <a:r>
              <a:rPr lang="ja-JP" altLang="en-US" dirty="0" smtClean="0"/>
              <a:t>制御対象の入力信号（</a:t>
            </a:r>
            <a:r>
              <a:rPr lang="en-US" altLang="ja-JP" dirty="0" smtClean="0"/>
              <a:t>ADC</a:t>
            </a:r>
            <a:r>
              <a:rPr lang="ja-JP" altLang="en-US" dirty="0" smtClean="0"/>
              <a:t>）と出力信号（</a:t>
            </a:r>
            <a:r>
              <a:rPr lang="en-US" altLang="ja-JP" dirty="0" smtClean="0"/>
              <a:t>DAC</a:t>
            </a:r>
            <a:r>
              <a:rPr lang="ja-JP" altLang="en-US" dirty="0" smtClean="0"/>
              <a:t>）を配線をして、実際の制御をかける</a:t>
            </a:r>
            <a:endParaRPr lang="en-US" altLang="ja-JP" dirty="0" smtClean="0"/>
          </a:p>
          <a:p>
            <a:pPr marL="971550" lvl="1" indent="-514350">
              <a:buFont typeface="+mj-lt"/>
              <a:buAutoNum type="arabicPeriod"/>
            </a:pPr>
            <a:r>
              <a:rPr lang="ja-JP" altLang="en-US" dirty="0" smtClean="0"/>
              <a:t>各種測定、</a:t>
            </a:r>
            <a:r>
              <a:rPr lang="ja-JP" altLang="en-US" dirty="0" smtClean="0">
                <a:solidFill>
                  <a:srgbClr val="FF0080"/>
                </a:solidFill>
              </a:rPr>
              <a:t>パラメータの調整、自動化</a:t>
            </a:r>
            <a:r>
              <a:rPr lang="ja-JP" altLang="en-US" dirty="0" smtClean="0"/>
              <a:t>など</a:t>
            </a:r>
            <a:endParaRPr lang="en-US" altLang="ja-JP" dirty="0" smtClean="0"/>
          </a:p>
        </p:txBody>
      </p:sp>
      <p:sp>
        <p:nvSpPr>
          <p:cNvPr id="6" name="スライド番号プレースホルダ 5"/>
          <p:cNvSpPr>
            <a:spLocks noGrp="1"/>
          </p:cNvSpPr>
          <p:nvPr>
            <p:ph type="sldNum" sz="quarter" idx="4"/>
          </p:nvPr>
        </p:nvSpPr>
        <p:spPr/>
        <p:txBody>
          <a:bodyPr/>
          <a:lstStyle/>
          <a:p>
            <a:fld id="{EFE49F0B-4D2F-CF4B-9814-A6B66AADCA3D}" type="slidenum">
              <a:rPr lang="ja-JP" altLang="en-US" smtClean="0"/>
              <a:pPr/>
              <a:t>4</a:t>
            </a:fld>
            <a:endParaRPr lang="ja-JP" altLang="en-US" dirty="0"/>
          </a:p>
        </p:txBody>
      </p:sp>
      <p:sp>
        <p:nvSpPr>
          <p:cNvPr id="8" name="Footer Placeholder 4"/>
          <p:cNvSpPr>
            <a:spLocks noGrp="1"/>
          </p:cNvSpPr>
          <p:nvPr>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Footer Placeholder 4"/>
          <p:cNvSpPr>
            <a:spLocks noGrp="1"/>
          </p:cNvSpPr>
          <p:nvPr>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pic>
        <p:nvPicPr>
          <p:cNvPr id="13314" name="Picture 2"/>
          <p:cNvPicPr>
            <a:picLocks noChangeAspect="1" noChangeArrowheads="1"/>
          </p:cNvPicPr>
          <p:nvPr/>
        </p:nvPicPr>
        <p:blipFill>
          <a:blip r:embed="rId2"/>
          <a:srcRect/>
          <a:stretch>
            <a:fillRect/>
          </a:stretch>
        </p:blipFill>
        <p:spPr bwMode="auto">
          <a:xfrm>
            <a:off x="76974" y="965201"/>
            <a:ext cx="4419600" cy="58928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altLang="ja-JP" dirty="0" smtClean="0"/>
              <a:t>Pictures</a:t>
            </a:r>
            <a:br>
              <a:rPr lang="en-US" altLang="ja-JP" dirty="0" smtClean="0"/>
            </a:br>
            <a:endParaRPr lang="ja-JP" altLang="en-US" dirty="0"/>
          </a:p>
        </p:txBody>
      </p:sp>
      <p:sp>
        <p:nvSpPr>
          <p:cNvPr id="6" name="スライド番号プレースホルダ 5"/>
          <p:cNvSpPr>
            <a:spLocks noGrp="1"/>
          </p:cNvSpPr>
          <p:nvPr>
            <p:ph type="sldNum" sz="quarter" idx="4"/>
          </p:nvPr>
        </p:nvSpPr>
        <p:spPr/>
        <p:txBody>
          <a:bodyPr/>
          <a:lstStyle/>
          <a:p>
            <a:fld id="{EFE49F0B-4D2F-CF4B-9814-A6B66AADCA3D}" type="slidenum">
              <a:rPr lang="ja-JP" altLang="en-US" smtClean="0"/>
              <a:pPr/>
              <a:t>5</a:t>
            </a:fld>
            <a:endParaRPr lang="ja-JP" altLang="en-US" dirty="0"/>
          </a:p>
        </p:txBody>
      </p:sp>
      <p:sp>
        <p:nvSpPr>
          <p:cNvPr id="10" name="正方形/長方形 9"/>
          <p:cNvSpPr/>
          <p:nvPr/>
        </p:nvSpPr>
        <p:spPr>
          <a:xfrm>
            <a:off x="228600" y="3505200"/>
            <a:ext cx="4572000" cy="646331"/>
          </a:xfrm>
          <a:prstGeom prst="rect">
            <a:avLst/>
          </a:prstGeom>
          <a:effectLst>
            <a:outerShdw blurRad="50800" dist="38100" dir="2700000">
              <a:srgbClr val="000000">
                <a:alpha val="43000"/>
              </a:srgbClr>
            </a:outerShdw>
          </a:effectLst>
        </p:spPr>
        <p:txBody>
          <a:bodyPr>
            <a:spAutoFit/>
          </a:bodyPr>
          <a:lstStyle/>
          <a:p>
            <a:pPr marL="166688" indent="-166688"/>
            <a:r>
              <a:rPr lang="en-US" altLang="ja-JP" b="1" dirty="0" err="1" smtClean="0">
                <a:solidFill>
                  <a:srgbClr val="FF0000"/>
                </a:solidFill>
              </a:rPr>
              <a:t>CentOS</a:t>
            </a:r>
            <a:r>
              <a:rPr lang="en-US" altLang="ja-JP" b="1" dirty="0" smtClean="0">
                <a:solidFill>
                  <a:srgbClr val="FF0000"/>
                </a:solidFill>
              </a:rPr>
              <a:t> 5.2+real time kernel</a:t>
            </a:r>
          </a:p>
          <a:p>
            <a:pPr marL="166688" indent="-166688"/>
            <a:r>
              <a:rPr lang="en-US" altLang="ja-JP" b="1" dirty="0" smtClean="0">
                <a:solidFill>
                  <a:srgbClr val="FF0000"/>
                </a:solidFill>
              </a:rPr>
              <a:t>4core </a:t>
            </a:r>
            <a:r>
              <a:rPr lang="en-US" altLang="ja-JP" b="1" dirty="0" err="1" smtClean="0">
                <a:solidFill>
                  <a:srgbClr val="FF0000"/>
                </a:solidFill>
              </a:rPr>
              <a:t>x</a:t>
            </a:r>
            <a:r>
              <a:rPr lang="en-US" altLang="ja-JP" b="1" dirty="0" smtClean="0">
                <a:solidFill>
                  <a:srgbClr val="FF0000"/>
                </a:solidFill>
              </a:rPr>
              <a:t> 2 Xeon</a:t>
            </a:r>
          </a:p>
        </p:txBody>
      </p:sp>
      <p:sp>
        <p:nvSpPr>
          <p:cNvPr id="11" name="TextBox 10"/>
          <p:cNvSpPr txBox="1"/>
          <p:nvPr/>
        </p:nvSpPr>
        <p:spPr>
          <a:xfrm>
            <a:off x="1371600" y="4876800"/>
            <a:ext cx="2232278" cy="646331"/>
          </a:xfrm>
          <a:prstGeom prst="rect">
            <a:avLst/>
          </a:prstGeom>
          <a:noFill/>
          <a:effectLst>
            <a:outerShdw blurRad="50800" dist="38100" dir="2700000">
              <a:srgbClr val="000000">
                <a:alpha val="43000"/>
              </a:srgbClr>
            </a:outerShdw>
          </a:effectLst>
        </p:spPr>
        <p:txBody>
          <a:bodyPr wrap="square" rtlCol="0">
            <a:spAutoFit/>
          </a:bodyPr>
          <a:lstStyle/>
          <a:p>
            <a:r>
              <a:rPr kumimoji="1" lang="en-US" altLang="ja-JP" b="1" dirty="0" smtClean="0">
                <a:solidFill>
                  <a:srgbClr val="00FF00"/>
                </a:solidFill>
              </a:rPr>
              <a:t>ADC/DAC</a:t>
            </a:r>
          </a:p>
          <a:p>
            <a:r>
              <a:rPr lang="en-US" altLang="ja-JP" b="1" dirty="0" smtClean="0">
                <a:solidFill>
                  <a:srgbClr val="00FF00"/>
                </a:solidFill>
              </a:rPr>
              <a:t>In Expansion Chassis</a:t>
            </a:r>
            <a:endParaRPr kumimoji="1" lang="ja-JP" altLang="en-US" b="1" dirty="0">
              <a:solidFill>
                <a:srgbClr val="00FF00"/>
              </a:solidFill>
            </a:endParaRPr>
          </a:p>
        </p:txBody>
      </p:sp>
      <p:sp>
        <p:nvSpPr>
          <p:cNvPr id="12" name="TextBox 11"/>
          <p:cNvSpPr txBox="1"/>
          <p:nvPr/>
        </p:nvSpPr>
        <p:spPr>
          <a:xfrm>
            <a:off x="1615218" y="1295400"/>
            <a:ext cx="1997850" cy="369332"/>
          </a:xfrm>
          <a:prstGeom prst="rect">
            <a:avLst/>
          </a:prstGeom>
          <a:noFill/>
          <a:effectLst>
            <a:outerShdw blurRad="50800" dist="38100" dir="2700000">
              <a:srgbClr val="000000">
                <a:alpha val="43000"/>
              </a:srgbClr>
            </a:outerShdw>
          </a:effectLst>
        </p:spPr>
        <p:txBody>
          <a:bodyPr wrap="none" rtlCol="0">
            <a:spAutoFit/>
          </a:bodyPr>
          <a:lstStyle/>
          <a:p>
            <a:r>
              <a:rPr kumimoji="1" lang="en-US" altLang="ja-JP" b="1" dirty="0" smtClean="0">
                <a:solidFill>
                  <a:srgbClr val="00FF00"/>
                </a:solidFill>
              </a:rPr>
              <a:t>Anti Imaging filters</a:t>
            </a:r>
            <a:endParaRPr kumimoji="1" lang="ja-JP" altLang="en-US" b="1" dirty="0">
              <a:solidFill>
                <a:srgbClr val="00FF00"/>
              </a:solidFill>
            </a:endParaRPr>
          </a:p>
        </p:txBody>
      </p:sp>
      <p:sp>
        <p:nvSpPr>
          <p:cNvPr id="13" name="TextBox 12"/>
          <p:cNvSpPr txBox="1"/>
          <p:nvPr/>
        </p:nvSpPr>
        <p:spPr>
          <a:xfrm>
            <a:off x="1981202" y="2034064"/>
            <a:ext cx="1697901" cy="369332"/>
          </a:xfrm>
          <a:prstGeom prst="rect">
            <a:avLst/>
          </a:prstGeom>
          <a:noFill/>
          <a:effectLst>
            <a:outerShdw blurRad="50800" dist="38100" dir="2700000">
              <a:srgbClr val="000000">
                <a:alpha val="43000"/>
              </a:srgbClr>
            </a:outerShdw>
          </a:effectLst>
        </p:spPr>
        <p:txBody>
          <a:bodyPr wrap="none" rtlCol="0">
            <a:spAutoFit/>
          </a:bodyPr>
          <a:lstStyle/>
          <a:p>
            <a:r>
              <a:rPr kumimoji="1" lang="en-US" altLang="ja-JP" b="1" dirty="0" smtClean="0">
                <a:solidFill>
                  <a:srgbClr val="00FF00"/>
                </a:solidFill>
              </a:rPr>
              <a:t>Anti Alias filters</a:t>
            </a:r>
            <a:endParaRPr kumimoji="1" lang="ja-JP" altLang="en-US" b="1" dirty="0">
              <a:solidFill>
                <a:srgbClr val="00FF00"/>
              </a:solidFill>
            </a:endParaRPr>
          </a:p>
        </p:txBody>
      </p:sp>
      <p:sp>
        <p:nvSpPr>
          <p:cNvPr id="14" name="TextBox 13"/>
          <p:cNvSpPr txBox="1"/>
          <p:nvPr/>
        </p:nvSpPr>
        <p:spPr>
          <a:xfrm>
            <a:off x="5943600" y="4230469"/>
            <a:ext cx="1828800" cy="646331"/>
          </a:xfrm>
          <a:prstGeom prst="rect">
            <a:avLst/>
          </a:prstGeom>
          <a:noFill/>
          <a:effectLst>
            <a:outerShdw blurRad="50800" dist="38100" dir="2700000">
              <a:srgbClr val="000000">
                <a:alpha val="43000"/>
              </a:srgbClr>
            </a:outerShdw>
          </a:effectLst>
        </p:spPr>
        <p:txBody>
          <a:bodyPr wrap="square" rtlCol="0">
            <a:spAutoFit/>
          </a:bodyPr>
          <a:lstStyle/>
          <a:p>
            <a:r>
              <a:rPr kumimoji="1" lang="en-US" altLang="ja-JP" b="1" dirty="0" smtClean="0">
                <a:solidFill>
                  <a:srgbClr val="00FF00"/>
                </a:solidFill>
              </a:rPr>
              <a:t>Timing slave board</a:t>
            </a:r>
          </a:p>
        </p:txBody>
      </p:sp>
      <p:sp>
        <p:nvSpPr>
          <p:cNvPr id="15" name="TextBox 14"/>
          <p:cNvSpPr txBox="1"/>
          <p:nvPr/>
        </p:nvSpPr>
        <p:spPr>
          <a:xfrm>
            <a:off x="228600" y="3200400"/>
            <a:ext cx="1386618" cy="369332"/>
          </a:xfrm>
          <a:prstGeom prst="rect">
            <a:avLst/>
          </a:prstGeom>
          <a:noFill/>
          <a:effectLst>
            <a:outerShdw blurRad="50800" dist="38100" dir="2700000">
              <a:srgbClr val="000000">
                <a:alpha val="43000"/>
              </a:srgbClr>
            </a:outerShdw>
          </a:effectLst>
        </p:spPr>
        <p:txBody>
          <a:bodyPr wrap="none" rtlCol="0">
            <a:spAutoFit/>
          </a:bodyPr>
          <a:lstStyle/>
          <a:p>
            <a:r>
              <a:rPr kumimoji="1" lang="en-US" altLang="ja-JP" b="1" dirty="0" smtClean="0">
                <a:solidFill>
                  <a:srgbClr val="00FF00"/>
                </a:solidFill>
              </a:rPr>
              <a:t>Real time PC</a:t>
            </a:r>
            <a:endParaRPr kumimoji="1" lang="ja-JP" altLang="en-US" b="1" dirty="0">
              <a:solidFill>
                <a:srgbClr val="00FF00"/>
              </a:solidFill>
            </a:endParaRPr>
          </a:p>
        </p:txBody>
      </p:sp>
      <p:sp>
        <p:nvSpPr>
          <p:cNvPr id="16" name="TextBox 15"/>
          <p:cNvSpPr txBox="1"/>
          <p:nvPr/>
        </p:nvSpPr>
        <p:spPr>
          <a:xfrm>
            <a:off x="5943600" y="1480066"/>
            <a:ext cx="1122747" cy="369332"/>
          </a:xfrm>
          <a:prstGeom prst="rect">
            <a:avLst/>
          </a:prstGeom>
          <a:noFill/>
          <a:effectLst>
            <a:outerShdw blurRad="50800" dist="38100" dir="2700000">
              <a:srgbClr val="000000">
                <a:alpha val="43000"/>
              </a:srgbClr>
            </a:outerShdw>
          </a:effectLst>
        </p:spPr>
        <p:txBody>
          <a:bodyPr wrap="square" rtlCol="0">
            <a:spAutoFit/>
          </a:bodyPr>
          <a:lstStyle/>
          <a:p>
            <a:r>
              <a:rPr kumimoji="1" lang="en-US" altLang="ja-JP" b="1" dirty="0" smtClean="0">
                <a:solidFill>
                  <a:srgbClr val="00FF00"/>
                </a:solidFill>
              </a:rPr>
              <a:t>timing</a:t>
            </a:r>
            <a:endParaRPr kumimoji="1" lang="ja-JP" altLang="en-US" b="1" dirty="0">
              <a:solidFill>
                <a:srgbClr val="00FF00"/>
              </a:solidFill>
            </a:endParaRPr>
          </a:p>
        </p:txBody>
      </p:sp>
      <p:sp>
        <p:nvSpPr>
          <p:cNvPr id="18" name="正方形/長方形 17"/>
          <p:cNvSpPr/>
          <p:nvPr/>
        </p:nvSpPr>
        <p:spPr>
          <a:xfrm>
            <a:off x="1371600" y="5433024"/>
            <a:ext cx="4572000" cy="923330"/>
          </a:xfrm>
          <a:prstGeom prst="rect">
            <a:avLst/>
          </a:prstGeom>
          <a:effectLst>
            <a:outerShdw blurRad="50800" dist="38100" dir="2700000">
              <a:srgbClr val="000000">
                <a:alpha val="43000"/>
              </a:srgbClr>
            </a:outerShdw>
          </a:effectLst>
        </p:spPr>
        <p:txBody>
          <a:bodyPr>
            <a:spAutoFit/>
          </a:bodyPr>
          <a:lstStyle/>
          <a:p>
            <a:pPr marL="166688" indent="-166688"/>
            <a:r>
              <a:rPr lang="en-US" altLang="ja-JP" b="1" dirty="0" smtClean="0">
                <a:solidFill>
                  <a:srgbClr val="FF0000"/>
                </a:solidFill>
              </a:rPr>
              <a:t>ADC:32ch/</a:t>
            </a:r>
            <a:r>
              <a:rPr lang="ja-JP" altLang="en-US" b="1" dirty="0" smtClean="0">
                <a:solidFill>
                  <a:srgbClr val="FF0000"/>
                </a:solidFill>
              </a:rPr>
              <a:t>枚、</a:t>
            </a:r>
            <a:r>
              <a:rPr lang="en-US" altLang="ja-JP" b="1" dirty="0" smtClean="0">
                <a:solidFill>
                  <a:srgbClr val="FF0000"/>
                </a:solidFill>
              </a:rPr>
              <a:t>$4K</a:t>
            </a:r>
          </a:p>
          <a:p>
            <a:pPr marL="166688" indent="-166688"/>
            <a:r>
              <a:rPr lang="en-US" altLang="ja-JP" b="1" dirty="0" smtClean="0">
                <a:solidFill>
                  <a:srgbClr val="FF0000"/>
                </a:solidFill>
              </a:rPr>
              <a:t>DAC:16ch/</a:t>
            </a:r>
            <a:r>
              <a:rPr lang="ja-JP" altLang="en-US" b="1" dirty="0" smtClean="0">
                <a:solidFill>
                  <a:srgbClr val="FF0000"/>
                </a:solidFill>
              </a:rPr>
              <a:t>枚、</a:t>
            </a:r>
            <a:r>
              <a:rPr lang="en-US" altLang="ja-JP" b="1" dirty="0" smtClean="0">
                <a:solidFill>
                  <a:srgbClr val="FF0000"/>
                </a:solidFill>
              </a:rPr>
              <a:t>$3.5K</a:t>
            </a:r>
          </a:p>
          <a:p>
            <a:pPr marL="166688" indent="-166688"/>
            <a:r>
              <a:rPr lang="en-US" altLang="ja-JP" b="1" dirty="0" smtClean="0">
                <a:solidFill>
                  <a:srgbClr val="FF0000"/>
                </a:solidFill>
              </a:rPr>
              <a:t>Binary Output:32ch/</a:t>
            </a:r>
            <a:r>
              <a:rPr lang="ja-JP" altLang="en-US" b="1" dirty="0" smtClean="0">
                <a:solidFill>
                  <a:srgbClr val="FF0000"/>
                </a:solidFill>
              </a:rPr>
              <a:t>枚、</a:t>
            </a:r>
            <a:r>
              <a:rPr lang="en-US" altLang="ja-JP" b="1" dirty="0" smtClean="0">
                <a:solidFill>
                  <a:srgbClr val="FF0000"/>
                </a:solidFill>
              </a:rPr>
              <a:t>$250</a:t>
            </a:r>
          </a:p>
        </p:txBody>
      </p:sp>
      <p:sp>
        <p:nvSpPr>
          <p:cNvPr id="19" name="TextBox 18"/>
          <p:cNvSpPr txBox="1"/>
          <p:nvPr/>
        </p:nvSpPr>
        <p:spPr>
          <a:xfrm>
            <a:off x="2547632" y="2831068"/>
            <a:ext cx="1394620" cy="369332"/>
          </a:xfrm>
          <a:prstGeom prst="rect">
            <a:avLst/>
          </a:prstGeom>
          <a:noFill/>
          <a:effectLst>
            <a:outerShdw blurRad="50800" dist="38100" dir="2700000">
              <a:srgbClr val="000000">
                <a:alpha val="43000"/>
              </a:srgbClr>
            </a:outerShdw>
          </a:effectLst>
        </p:spPr>
        <p:txBody>
          <a:bodyPr wrap="none" rtlCol="0">
            <a:spAutoFit/>
          </a:bodyPr>
          <a:lstStyle/>
          <a:p>
            <a:r>
              <a:rPr kumimoji="1" lang="en-US" altLang="ja-JP" b="1" dirty="0" smtClean="0">
                <a:solidFill>
                  <a:srgbClr val="00FF00"/>
                </a:solidFill>
              </a:rPr>
              <a:t>ADC adapter</a:t>
            </a:r>
            <a:endParaRPr kumimoji="1" lang="ja-JP" altLang="en-US" b="1" dirty="0">
              <a:solidFill>
                <a:srgbClr val="00FF00"/>
              </a:solidFill>
            </a:endParaRPr>
          </a:p>
        </p:txBody>
      </p:sp>
      <p:sp>
        <p:nvSpPr>
          <p:cNvPr id="20" name="TextBox 19"/>
          <p:cNvSpPr txBox="1"/>
          <p:nvPr/>
        </p:nvSpPr>
        <p:spPr>
          <a:xfrm>
            <a:off x="2547632" y="1676400"/>
            <a:ext cx="1386505" cy="369332"/>
          </a:xfrm>
          <a:prstGeom prst="rect">
            <a:avLst/>
          </a:prstGeom>
          <a:noFill/>
          <a:effectLst>
            <a:outerShdw blurRad="50800" dist="38100" dir="2700000">
              <a:srgbClr val="000000">
                <a:alpha val="43000"/>
              </a:srgbClr>
            </a:outerShdw>
          </a:effectLst>
        </p:spPr>
        <p:txBody>
          <a:bodyPr wrap="none" rtlCol="0">
            <a:spAutoFit/>
          </a:bodyPr>
          <a:lstStyle/>
          <a:p>
            <a:r>
              <a:rPr kumimoji="1" lang="en-US" altLang="ja-JP" b="1" dirty="0" smtClean="0">
                <a:solidFill>
                  <a:srgbClr val="00FF00"/>
                </a:solidFill>
              </a:rPr>
              <a:t>DAC adapter</a:t>
            </a:r>
            <a:endParaRPr kumimoji="1" lang="ja-JP" altLang="en-US" b="1" dirty="0">
              <a:solidFill>
                <a:srgbClr val="00FF00"/>
              </a:solidFill>
            </a:endParaRPr>
          </a:p>
        </p:txBody>
      </p:sp>
      <p:pic>
        <p:nvPicPr>
          <p:cNvPr id="22" name="図 21"/>
          <p:cNvPicPr>
            <a:picLocks noChangeAspect="1"/>
          </p:cNvPicPr>
          <p:nvPr/>
        </p:nvPicPr>
        <p:blipFill>
          <a:blip r:embed="rId3"/>
          <a:stretch>
            <a:fillRect/>
          </a:stretch>
        </p:blipFill>
        <p:spPr>
          <a:xfrm>
            <a:off x="4566555" y="965201"/>
            <a:ext cx="4556933" cy="5918621"/>
          </a:xfrm>
          <a:prstGeom prst="rect">
            <a:avLst/>
          </a:prstGeom>
        </p:spPr>
      </p:pic>
      <p:cxnSp>
        <p:nvCxnSpPr>
          <p:cNvPr id="24" name="曲線コネクタ 23"/>
          <p:cNvCxnSpPr/>
          <p:nvPr/>
        </p:nvCxnSpPr>
        <p:spPr>
          <a:xfrm rot="16200000" flipH="1">
            <a:off x="2934524" y="4249379"/>
            <a:ext cx="1674513" cy="692776"/>
          </a:xfrm>
          <a:prstGeom prst="curvedConnector3">
            <a:avLst>
              <a:gd name="adj1" fmla="val 50000"/>
            </a:avLst>
          </a:prstGeom>
          <a:ln w="762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587333" y="4151531"/>
            <a:ext cx="1061671" cy="369332"/>
          </a:xfrm>
          <a:prstGeom prst="rect">
            <a:avLst/>
          </a:prstGeom>
          <a:noFill/>
        </p:spPr>
        <p:txBody>
          <a:bodyPr wrap="none" rtlCol="0">
            <a:spAutoFit/>
          </a:bodyPr>
          <a:lstStyle/>
          <a:p>
            <a:r>
              <a:rPr kumimoji="1" lang="en-US" altLang="ja-JP" dirty="0" err="1" smtClean="0">
                <a:solidFill>
                  <a:srgbClr val="FF6600"/>
                </a:solidFill>
              </a:rPr>
              <a:t>PCIe</a:t>
            </a:r>
            <a:r>
              <a:rPr kumimoji="1" lang="ja-JP" altLang="en-US" dirty="0" smtClean="0">
                <a:solidFill>
                  <a:srgbClr val="FF6600"/>
                </a:solidFill>
              </a:rPr>
              <a:t>接続</a:t>
            </a:r>
            <a:endParaRPr kumimoji="1" lang="ja-JP" altLang="en-US" dirty="0">
              <a:solidFill>
                <a:srgbClr val="FF6600"/>
              </a:solidFill>
            </a:endParaRPr>
          </a:p>
        </p:txBody>
      </p:sp>
      <p:sp>
        <p:nvSpPr>
          <p:cNvPr id="26" name="TextBox 25"/>
          <p:cNvSpPr txBox="1"/>
          <p:nvPr/>
        </p:nvSpPr>
        <p:spPr>
          <a:xfrm>
            <a:off x="362339" y="5848522"/>
            <a:ext cx="1009261" cy="397117"/>
          </a:xfrm>
          <a:prstGeom prst="rect">
            <a:avLst/>
          </a:prstGeom>
          <a:noFill/>
        </p:spPr>
        <p:txBody>
          <a:bodyPr wrap="none" rtlCol="0">
            <a:spAutoFit/>
          </a:bodyPr>
          <a:lstStyle/>
          <a:p>
            <a:pPr>
              <a:lnSpc>
                <a:spcPts val="1060"/>
              </a:lnSpc>
            </a:pPr>
            <a:r>
              <a:rPr kumimoji="1" lang="en-US" altLang="ja-JP" b="1" dirty="0" smtClean="0">
                <a:solidFill>
                  <a:srgbClr val="FF6600"/>
                </a:solidFill>
              </a:rPr>
              <a:t>To NIM</a:t>
            </a:r>
          </a:p>
          <a:p>
            <a:pPr>
              <a:lnSpc>
                <a:spcPts val="1060"/>
              </a:lnSpc>
            </a:pPr>
            <a:r>
              <a:rPr kumimoji="1" lang="en-US" altLang="ja-JP" b="1" dirty="0" smtClean="0">
                <a:solidFill>
                  <a:srgbClr val="FF6600"/>
                </a:solidFill>
              </a:rPr>
              <a:t>modules</a:t>
            </a:r>
            <a:endParaRPr kumimoji="1" lang="ja-JP" altLang="en-US" b="1" dirty="0">
              <a:solidFill>
                <a:srgbClr val="FF6600"/>
              </a:solidFill>
            </a:endParaRPr>
          </a:p>
        </p:txBody>
      </p:sp>
      <p:cxnSp>
        <p:nvCxnSpPr>
          <p:cNvPr id="28" name="直線矢印コネクタ 27"/>
          <p:cNvCxnSpPr/>
          <p:nvPr/>
        </p:nvCxnSpPr>
        <p:spPr>
          <a:xfrm rot="5400000">
            <a:off x="160336" y="6424614"/>
            <a:ext cx="365128" cy="228600"/>
          </a:xfrm>
          <a:prstGeom prst="straightConnector1">
            <a:avLst/>
          </a:prstGeom>
          <a:ln w="57150" cmpd="sng">
            <a:solidFill>
              <a:srgbClr val="FF66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rot="16200000" flipV="1">
            <a:off x="5103022" y="6013672"/>
            <a:ext cx="1198347" cy="218855"/>
          </a:xfrm>
          <a:prstGeom prst="straightConnector1">
            <a:avLst/>
          </a:prstGeom>
          <a:ln w="57150" cmpd="sng">
            <a:solidFill>
              <a:srgbClr val="FF6600"/>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523557" y="5569098"/>
            <a:ext cx="1133356" cy="397117"/>
          </a:xfrm>
          <a:prstGeom prst="rect">
            <a:avLst/>
          </a:prstGeom>
          <a:noFill/>
        </p:spPr>
        <p:txBody>
          <a:bodyPr wrap="none" rtlCol="0">
            <a:spAutoFit/>
          </a:bodyPr>
          <a:lstStyle/>
          <a:p>
            <a:pPr>
              <a:lnSpc>
                <a:spcPts val="1060"/>
              </a:lnSpc>
            </a:pPr>
            <a:r>
              <a:rPr kumimoji="1" lang="en-US" altLang="ja-JP" b="1" dirty="0" smtClean="0">
                <a:solidFill>
                  <a:srgbClr val="FF6600"/>
                </a:solidFill>
              </a:rPr>
              <a:t>From DAC</a:t>
            </a:r>
          </a:p>
          <a:p>
            <a:pPr>
              <a:lnSpc>
                <a:spcPts val="1060"/>
              </a:lnSpc>
            </a:pPr>
            <a:r>
              <a:rPr kumimoji="1" lang="en-US" altLang="ja-JP" b="1" dirty="0" smtClean="0">
                <a:solidFill>
                  <a:srgbClr val="FF6600"/>
                </a:solidFill>
              </a:rPr>
              <a:t>adapter</a:t>
            </a:r>
          </a:p>
        </p:txBody>
      </p:sp>
      <p:cxnSp>
        <p:nvCxnSpPr>
          <p:cNvPr id="36" name="直線矢印コネクタ 35"/>
          <p:cNvCxnSpPr/>
          <p:nvPr/>
        </p:nvCxnSpPr>
        <p:spPr>
          <a:xfrm rot="16200000" flipH="1">
            <a:off x="6013502" y="5801574"/>
            <a:ext cx="1604029" cy="237367"/>
          </a:xfrm>
          <a:prstGeom prst="straightConnector1">
            <a:avLst/>
          </a:prstGeom>
          <a:ln w="57150" cmpd="sng">
            <a:solidFill>
              <a:srgbClr val="FF6600"/>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824722" y="5370539"/>
            <a:ext cx="934871" cy="397117"/>
          </a:xfrm>
          <a:prstGeom prst="rect">
            <a:avLst/>
          </a:prstGeom>
          <a:noFill/>
        </p:spPr>
        <p:txBody>
          <a:bodyPr wrap="none" rtlCol="0">
            <a:spAutoFit/>
          </a:bodyPr>
          <a:lstStyle/>
          <a:p>
            <a:pPr>
              <a:lnSpc>
                <a:spcPts val="1060"/>
              </a:lnSpc>
            </a:pPr>
            <a:r>
              <a:rPr kumimoji="1" lang="en-US" altLang="ja-JP" b="1" dirty="0" smtClean="0">
                <a:solidFill>
                  <a:srgbClr val="FF6600"/>
                </a:solidFill>
              </a:rPr>
              <a:t>To ADC</a:t>
            </a:r>
          </a:p>
          <a:p>
            <a:pPr>
              <a:lnSpc>
                <a:spcPts val="1060"/>
              </a:lnSpc>
            </a:pPr>
            <a:r>
              <a:rPr kumimoji="1" lang="en-US" altLang="ja-JP" b="1" dirty="0" smtClean="0">
                <a:solidFill>
                  <a:srgbClr val="FF6600"/>
                </a:solidFill>
              </a:rPr>
              <a:t>adapter</a:t>
            </a:r>
          </a:p>
        </p:txBody>
      </p:sp>
      <p:sp>
        <p:nvSpPr>
          <p:cNvPr id="41" name="TextBox 40"/>
          <p:cNvSpPr txBox="1"/>
          <p:nvPr/>
        </p:nvSpPr>
        <p:spPr>
          <a:xfrm>
            <a:off x="4743817" y="1578083"/>
            <a:ext cx="1697901" cy="467649"/>
          </a:xfrm>
          <a:prstGeom prst="rect">
            <a:avLst/>
          </a:prstGeom>
          <a:noFill/>
          <a:effectLst>
            <a:outerShdw blurRad="50800" dist="38100" dir="2700000">
              <a:srgbClr val="000000">
                <a:alpha val="43000"/>
              </a:srgbClr>
            </a:outerShdw>
          </a:effectLst>
        </p:spPr>
        <p:txBody>
          <a:bodyPr wrap="square" rtlCol="0">
            <a:spAutoFit/>
          </a:bodyPr>
          <a:lstStyle/>
          <a:p>
            <a:pPr algn="ctr">
              <a:lnSpc>
                <a:spcPts val="1360"/>
              </a:lnSpc>
            </a:pPr>
            <a:r>
              <a:rPr kumimoji="1" lang="en-US" altLang="ja-JP" b="1" dirty="0" smtClean="0">
                <a:solidFill>
                  <a:srgbClr val="00FF00"/>
                </a:solidFill>
              </a:rPr>
              <a:t>Differential</a:t>
            </a:r>
          </a:p>
          <a:p>
            <a:pPr algn="ctr">
              <a:lnSpc>
                <a:spcPts val="1360"/>
              </a:lnSpc>
            </a:pPr>
            <a:r>
              <a:rPr lang="en-US" altLang="ja-JP" b="1" dirty="0" smtClean="0">
                <a:solidFill>
                  <a:srgbClr val="00FF00"/>
                </a:solidFill>
              </a:rPr>
              <a:t>receiver</a:t>
            </a:r>
            <a:endParaRPr kumimoji="1" lang="ja-JP" altLang="en-US" b="1" dirty="0">
              <a:solidFill>
                <a:srgbClr val="00FF00"/>
              </a:solidFill>
            </a:endParaRPr>
          </a:p>
        </p:txBody>
      </p:sp>
      <p:sp>
        <p:nvSpPr>
          <p:cNvPr id="42" name="TextBox 41"/>
          <p:cNvSpPr txBox="1"/>
          <p:nvPr/>
        </p:nvSpPr>
        <p:spPr>
          <a:xfrm>
            <a:off x="5975771" y="1964307"/>
            <a:ext cx="1697901" cy="467649"/>
          </a:xfrm>
          <a:prstGeom prst="rect">
            <a:avLst/>
          </a:prstGeom>
          <a:noFill/>
          <a:effectLst>
            <a:outerShdw blurRad="50800" dist="38100" dir="2700000">
              <a:srgbClr val="000000">
                <a:alpha val="43000"/>
              </a:srgbClr>
            </a:outerShdw>
          </a:effectLst>
        </p:spPr>
        <p:txBody>
          <a:bodyPr wrap="square" rtlCol="0">
            <a:spAutoFit/>
          </a:bodyPr>
          <a:lstStyle/>
          <a:p>
            <a:pPr algn="ctr">
              <a:lnSpc>
                <a:spcPts val="1360"/>
              </a:lnSpc>
            </a:pPr>
            <a:r>
              <a:rPr kumimoji="1" lang="en-US" altLang="ja-JP" b="1" dirty="0" smtClean="0">
                <a:solidFill>
                  <a:srgbClr val="00FF00"/>
                </a:solidFill>
              </a:rPr>
              <a:t>Differential</a:t>
            </a:r>
          </a:p>
          <a:p>
            <a:pPr algn="ctr">
              <a:lnSpc>
                <a:spcPts val="1360"/>
              </a:lnSpc>
            </a:pPr>
            <a:r>
              <a:rPr lang="en-US" altLang="ja-JP" b="1" dirty="0" smtClean="0">
                <a:solidFill>
                  <a:srgbClr val="00FF00"/>
                </a:solidFill>
              </a:rPr>
              <a:t>driver</a:t>
            </a:r>
            <a:endParaRPr kumimoji="1" lang="ja-JP" altLang="en-US" b="1" dirty="0">
              <a:solidFill>
                <a:srgbClr val="00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Real time code on </a:t>
            </a:r>
            <a:r>
              <a:rPr lang="en-US" altLang="ja-JP" dirty="0" err="1" smtClean="0"/>
              <a:t>Matlab</a:t>
            </a:r>
            <a:r>
              <a:rPr lang="en-US" altLang="ja-JP" dirty="0" smtClean="0"/>
              <a:t>, </a:t>
            </a:r>
            <a:r>
              <a:rPr lang="en-US" altLang="ja-JP" dirty="0" err="1" smtClean="0"/>
              <a:t>Simulink</a:t>
            </a:r>
            <a:r>
              <a:rPr lang="en-US" altLang="ja-JP" dirty="0" smtClean="0"/>
              <a:t/>
            </a:r>
            <a:br>
              <a:rPr lang="en-US" altLang="ja-JP" dirty="0" smtClean="0"/>
            </a:br>
            <a:endParaRPr lang="ja-JP" altLang="en-US" dirty="0"/>
          </a:p>
        </p:txBody>
      </p:sp>
      <p:sp>
        <p:nvSpPr>
          <p:cNvPr id="3" name="Content Placeholder 2"/>
          <p:cNvSpPr>
            <a:spLocks noGrp="1"/>
          </p:cNvSpPr>
          <p:nvPr>
            <p:ph idx="1"/>
          </p:nvPr>
        </p:nvSpPr>
        <p:spPr/>
        <p:txBody>
          <a:bodyPr>
            <a:normAutofit/>
          </a:bodyPr>
          <a:lstStyle/>
          <a:p>
            <a:r>
              <a:rPr lang="en-US" altLang="ja-JP" dirty="0" smtClean="0"/>
              <a:t>test</a:t>
            </a:r>
          </a:p>
        </p:txBody>
      </p:sp>
      <p:sp>
        <p:nvSpPr>
          <p:cNvPr id="9" name="Footer Placeholder 4"/>
          <p:cNvSpPr>
            <a:spLocks noGrp="1"/>
          </p:cNvSpPr>
          <p:nvPr>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sp>
        <p:nvSpPr>
          <p:cNvPr id="10" name="スライド番号プレースホルダ 9"/>
          <p:cNvSpPr>
            <a:spLocks noGrp="1"/>
          </p:cNvSpPr>
          <p:nvPr>
            <p:ph type="sldNum" sz="quarter" idx="4"/>
          </p:nvPr>
        </p:nvSpPr>
        <p:spPr/>
        <p:txBody>
          <a:bodyPr/>
          <a:lstStyle/>
          <a:p>
            <a:fld id="{EFE49F0B-4D2F-CF4B-9814-A6B66AADCA3D}" type="slidenum">
              <a:rPr lang="ja-JP" altLang="en-US" smtClean="0"/>
              <a:pPr/>
              <a:t>6</a:t>
            </a:fld>
            <a:endParaRPr lang="ja-JP" altLang="en-US" dirty="0"/>
          </a:p>
        </p:txBody>
      </p:sp>
      <p:pic>
        <p:nvPicPr>
          <p:cNvPr id="27" name="図 26"/>
          <p:cNvPicPr>
            <a:picLocks noChangeAspect="1"/>
          </p:cNvPicPr>
          <p:nvPr/>
        </p:nvPicPr>
        <p:blipFill>
          <a:blip r:embed="rId2"/>
          <a:stretch>
            <a:fillRect/>
          </a:stretch>
        </p:blipFill>
        <p:spPr>
          <a:xfrm>
            <a:off x="304800" y="1066800"/>
            <a:ext cx="4348679" cy="6477000"/>
          </a:xfrm>
          <a:prstGeom prst="rect">
            <a:avLst/>
          </a:prstGeom>
        </p:spPr>
      </p:pic>
      <p:pic>
        <p:nvPicPr>
          <p:cNvPr id="13" name="図 12"/>
          <p:cNvPicPr>
            <a:picLocks noChangeAspect="1"/>
          </p:cNvPicPr>
          <p:nvPr/>
        </p:nvPicPr>
        <p:blipFill>
          <a:blip r:embed="rId3"/>
          <a:stretch>
            <a:fillRect/>
          </a:stretch>
        </p:blipFill>
        <p:spPr>
          <a:xfrm>
            <a:off x="4876800" y="1066800"/>
            <a:ext cx="8774268" cy="5438364"/>
          </a:xfrm>
          <a:prstGeom prst="rect">
            <a:avLst/>
          </a:prstGeom>
        </p:spPr>
      </p:pic>
      <p:sp>
        <p:nvSpPr>
          <p:cNvPr id="14" name="円/楕円 13"/>
          <p:cNvSpPr/>
          <p:nvPr/>
        </p:nvSpPr>
        <p:spPr>
          <a:xfrm>
            <a:off x="1752600" y="1828800"/>
            <a:ext cx="1066800" cy="1066800"/>
          </a:xfrm>
          <a:prstGeom prst="ellipse">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flipV="1">
            <a:off x="2514600" y="1066800"/>
            <a:ext cx="2362200" cy="762000"/>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rot="16200000" flipH="1">
            <a:off x="1814717" y="3443081"/>
            <a:ext cx="3609566" cy="2514603"/>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4876800" y="1066800"/>
            <a:ext cx="8774267" cy="543836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04800" y="990600"/>
            <a:ext cx="4348679" cy="6553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TextBox 14"/>
          <p:cNvSpPr txBox="1"/>
          <p:nvPr/>
        </p:nvSpPr>
        <p:spPr>
          <a:xfrm>
            <a:off x="304800" y="2171066"/>
            <a:ext cx="716212" cy="461665"/>
          </a:xfrm>
          <a:prstGeom prst="rect">
            <a:avLst/>
          </a:prstGeom>
          <a:noFill/>
          <a:effectLst>
            <a:outerShdw blurRad="50800" dist="38100" dir="2700000">
              <a:srgbClr val="000000">
                <a:alpha val="43000"/>
              </a:srgbClr>
            </a:outerShdw>
          </a:effectLst>
        </p:spPr>
        <p:txBody>
          <a:bodyPr wrap="none" rtlCol="0">
            <a:spAutoFit/>
          </a:bodyPr>
          <a:lstStyle/>
          <a:p>
            <a:r>
              <a:rPr kumimoji="1" lang="en-US" altLang="ja-JP" sz="2400" dirty="0" smtClean="0">
                <a:solidFill>
                  <a:srgbClr val="953735"/>
                </a:solidFill>
              </a:rPr>
              <a:t>ADC</a:t>
            </a:r>
            <a:endParaRPr kumimoji="1" lang="ja-JP" altLang="en-US" sz="2400" dirty="0">
              <a:solidFill>
                <a:srgbClr val="953735"/>
              </a:solidFill>
            </a:endParaRPr>
          </a:p>
        </p:txBody>
      </p:sp>
      <p:sp>
        <p:nvSpPr>
          <p:cNvPr id="18" name="TextBox 17"/>
          <p:cNvSpPr txBox="1"/>
          <p:nvPr/>
        </p:nvSpPr>
        <p:spPr>
          <a:xfrm>
            <a:off x="3937267" y="1597967"/>
            <a:ext cx="709449" cy="461665"/>
          </a:xfrm>
          <a:prstGeom prst="rect">
            <a:avLst/>
          </a:prstGeom>
          <a:noFill/>
          <a:effectLst>
            <a:outerShdw blurRad="50800" dist="38100" dir="2700000">
              <a:srgbClr val="000000">
                <a:alpha val="43000"/>
              </a:srgbClr>
            </a:outerShdw>
          </a:effectLst>
        </p:spPr>
        <p:txBody>
          <a:bodyPr wrap="none" rtlCol="0">
            <a:spAutoFit/>
          </a:bodyPr>
          <a:lstStyle/>
          <a:p>
            <a:r>
              <a:rPr kumimoji="1" lang="en-US" altLang="ja-JP" sz="2400" dirty="0" smtClean="0">
                <a:solidFill>
                  <a:srgbClr val="953735"/>
                </a:solidFill>
              </a:rPr>
              <a:t>DAC</a:t>
            </a:r>
            <a:endParaRPr kumimoji="1" lang="ja-JP" altLang="en-US" sz="2400" dirty="0">
              <a:solidFill>
                <a:srgbClr val="953735"/>
              </a:solidFill>
            </a:endParaRPr>
          </a:p>
        </p:txBody>
      </p:sp>
      <p:sp>
        <p:nvSpPr>
          <p:cNvPr id="19" name="TextBox 18"/>
          <p:cNvSpPr txBox="1"/>
          <p:nvPr/>
        </p:nvSpPr>
        <p:spPr>
          <a:xfrm>
            <a:off x="1924724" y="1940233"/>
            <a:ext cx="877163" cy="646331"/>
          </a:xfrm>
          <a:prstGeom prst="rect">
            <a:avLst/>
          </a:prstGeom>
          <a:noFill/>
          <a:effectLst>
            <a:outerShdw blurRad="50800" dist="38100" dir="2700000">
              <a:srgbClr val="000000">
                <a:alpha val="43000"/>
              </a:srgbClr>
            </a:outerShdw>
          </a:effectLst>
        </p:spPr>
        <p:txBody>
          <a:bodyPr wrap="none" rtlCol="0">
            <a:spAutoFit/>
          </a:bodyPr>
          <a:lstStyle/>
          <a:p>
            <a:pPr algn="ctr"/>
            <a:r>
              <a:rPr lang="ja-JP" altLang="en-US" dirty="0" smtClean="0">
                <a:solidFill>
                  <a:schemeClr val="accent2">
                    <a:lumMod val="75000"/>
                  </a:schemeClr>
                </a:solidFill>
              </a:rPr>
              <a:t>光路長</a:t>
            </a:r>
            <a:endParaRPr lang="en-US" altLang="ja-JP" dirty="0" smtClean="0">
              <a:solidFill>
                <a:schemeClr val="accent2">
                  <a:lumMod val="75000"/>
                </a:schemeClr>
              </a:solidFill>
            </a:endParaRPr>
          </a:p>
          <a:p>
            <a:pPr algn="ctr"/>
            <a:r>
              <a:rPr kumimoji="1" lang="ja-JP" altLang="en-US" dirty="0" smtClean="0">
                <a:solidFill>
                  <a:schemeClr val="accent2">
                    <a:lumMod val="75000"/>
                  </a:schemeClr>
                </a:solidFill>
              </a:rPr>
              <a:t>制御</a:t>
            </a:r>
            <a:endParaRPr kumimoji="1" lang="ja-JP" altLang="en-US" dirty="0">
              <a:solidFill>
                <a:schemeClr val="accent2">
                  <a:lumMod val="75000"/>
                </a:schemeClr>
              </a:solidFill>
            </a:endParaRPr>
          </a:p>
        </p:txBody>
      </p:sp>
      <p:sp>
        <p:nvSpPr>
          <p:cNvPr id="20" name="TextBox 19"/>
          <p:cNvSpPr txBox="1"/>
          <p:nvPr/>
        </p:nvSpPr>
        <p:spPr>
          <a:xfrm>
            <a:off x="1905002" y="3269140"/>
            <a:ext cx="842298" cy="461665"/>
          </a:xfrm>
          <a:prstGeom prst="rect">
            <a:avLst/>
          </a:prstGeom>
          <a:noFill/>
          <a:effectLst>
            <a:outerShdw blurRad="50800" dist="38100" dir="2700000">
              <a:srgbClr val="000000">
                <a:alpha val="43000"/>
              </a:srgbClr>
            </a:outerShdw>
          </a:effectLst>
        </p:spPr>
        <p:txBody>
          <a:bodyPr wrap="none" rtlCol="0">
            <a:spAutoFit/>
          </a:bodyPr>
          <a:lstStyle/>
          <a:p>
            <a:r>
              <a:rPr kumimoji="1" lang="en-US" altLang="ja-JP" sz="2400" dirty="0" smtClean="0">
                <a:solidFill>
                  <a:schemeClr val="accent2">
                    <a:lumMod val="75000"/>
                  </a:schemeClr>
                </a:solidFill>
              </a:rPr>
              <a:t>Laser</a:t>
            </a:r>
            <a:endParaRPr kumimoji="1" lang="ja-JP" altLang="en-US" sz="2400" dirty="0">
              <a:solidFill>
                <a:schemeClr val="accent2">
                  <a:lumMod val="75000"/>
                </a:schemeClr>
              </a:solidFill>
            </a:endParaRPr>
          </a:p>
        </p:txBody>
      </p:sp>
      <p:sp>
        <p:nvSpPr>
          <p:cNvPr id="21" name="TextBox 20"/>
          <p:cNvSpPr txBox="1"/>
          <p:nvPr/>
        </p:nvSpPr>
        <p:spPr>
          <a:xfrm>
            <a:off x="1981202" y="4512742"/>
            <a:ext cx="611916" cy="461665"/>
          </a:xfrm>
          <a:prstGeom prst="rect">
            <a:avLst/>
          </a:prstGeom>
          <a:noFill/>
          <a:effectLst>
            <a:outerShdw blurRad="50800" dist="38100" dir="2700000">
              <a:srgbClr val="000000">
                <a:alpha val="43000"/>
              </a:srgbClr>
            </a:outerShdw>
          </a:effectLst>
        </p:spPr>
        <p:txBody>
          <a:bodyPr wrap="none" rtlCol="0">
            <a:spAutoFit/>
          </a:bodyPr>
          <a:lstStyle/>
          <a:p>
            <a:r>
              <a:rPr kumimoji="1" lang="en-US" altLang="ja-JP" sz="2400" dirty="0" smtClean="0">
                <a:solidFill>
                  <a:schemeClr val="accent2">
                    <a:lumMod val="75000"/>
                  </a:schemeClr>
                </a:solidFill>
              </a:rPr>
              <a:t>MC</a:t>
            </a:r>
            <a:endParaRPr kumimoji="1" lang="ja-JP" altLang="en-US" sz="2400" dirty="0">
              <a:solidFill>
                <a:schemeClr val="accent2">
                  <a:lumMod val="75000"/>
                </a:schemeClr>
              </a:solidFill>
            </a:endParaRPr>
          </a:p>
        </p:txBody>
      </p:sp>
      <p:sp>
        <p:nvSpPr>
          <p:cNvPr id="22" name="TextBox 21"/>
          <p:cNvSpPr txBox="1"/>
          <p:nvPr/>
        </p:nvSpPr>
        <p:spPr>
          <a:xfrm>
            <a:off x="1977102" y="5518207"/>
            <a:ext cx="692016" cy="461665"/>
          </a:xfrm>
          <a:prstGeom prst="rect">
            <a:avLst/>
          </a:prstGeom>
          <a:noFill/>
          <a:effectLst>
            <a:outerShdw blurRad="50800" dist="38100" dir="2700000">
              <a:srgbClr val="000000">
                <a:alpha val="43000"/>
              </a:srgbClr>
            </a:outerShdw>
          </a:effectLst>
        </p:spPr>
        <p:txBody>
          <a:bodyPr wrap="none" rtlCol="0">
            <a:spAutoFit/>
          </a:bodyPr>
          <a:lstStyle/>
          <a:p>
            <a:r>
              <a:rPr kumimoji="1" lang="en-US" altLang="ja-JP" sz="2400" dirty="0" smtClean="0">
                <a:solidFill>
                  <a:schemeClr val="accent2">
                    <a:lumMod val="75000"/>
                  </a:schemeClr>
                </a:solidFill>
              </a:rPr>
              <a:t>LSPI</a:t>
            </a:r>
            <a:endParaRPr kumimoji="1" lang="ja-JP" altLang="en-US" sz="2400" dirty="0">
              <a:solidFill>
                <a:schemeClr val="accent2">
                  <a:lumMod val="75000"/>
                </a:schemeClr>
              </a:solidFill>
            </a:endParaRPr>
          </a:p>
        </p:txBody>
      </p:sp>
      <p:sp>
        <p:nvSpPr>
          <p:cNvPr id="23" name="TextBox 22"/>
          <p:cNvSpPr txBox="1"/>
          <p:nvPr/>
        </p:nvSpPr>
        <p:spPr>
          <a:xfrm>
            <a:off x="1626434" y="6274333"/>
            <a:ext cx="1471527" cy="461665"/>
          </a:xfrm>
          <a:prstGeom prst="rect">
            <a:avLst/>
          </a:prstGeom>
          <a:noFill/>
          <a:effectLst>
            <a:outerShdw blurRad="50800" dist="38100" dir="2700000">
              <a:srgbClr val="000000">
                <a:alpha val="43000"/>
              </a:srgbClr>
            </a:outerShdw>
          </a:effectLst>
        </p:spPr>
        <p:txBody>
          <a:bodyPr wrap="none" rtlCol="0">
            <a:spAutoFit/>
          </a:bodyPr>
          <a:lstStyle/>
          <a:p>
            <a:r>
              <a:rPr kumimoji="1" lang="en-US" altLang="ja-JP" sz="2400" dirty="0" smtClean="0">
                <a:solidFill>
                  <a:schemeClr val="accent2">
                    <a:lumMod val="75000"/>
                  </a:schemeClr>
                </a:solidFill>
              </a:rPr>
              <a:t>Alignment</a:t>
            </a:r>
            <a:endParaRPr kumimoji="1" lang="ja-JP" altLang="en-US" sz="24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t>Real time code on </a:t>
            </a:r>
            <a:r>
              <a:rPr lang="en-US" altLang="ja-JP" dirty="0" err="1" smtClean="0"/>
              <a:t>Matlab</a:t>
            </a:r>
            <a:r>
              <a:rPr lang="en-US" altLang="ja-JP" dirty="0" smtClean="0"/>
              <a:t>, </a:t>
            </a:r>
            <a:r>
              <a:rPr lang="en-US" altLang="ja-JP" dirty="0" err="1" smtClean="0"/>
              <a:t>Simulink</a:t>
            </a:r>
            <a:r>
              <a:rPr lang="en-US" altLang="ja-JP" dirty="0" smtClean="0"/>
              <a:t/>
            </a:r>
            <a:br>
              <a:rPr lang="en-US" altLang="ja-JP" dirty="0" smtClean="0"/>
            </a:br>
            <a:endParaRPr lang="ja-JP" altLang="en-US" dirty="0"/>
          </a:p>
        </p:txBody>
      </p:sp>
      <p:sp>
        <p:nvSpPr>
          <p:cNvPr id="3" name="Content Placeholder 2"/>
          <p:cNvSpPr>
            <a:spLocks noGrp="1"/>
          </p:cNvSpPr>
          <p:nvPr>
            <p:ph idx="1"/>
          </p:nvPr>
        </p:nvSpPr>
        <p:spPr/>
        <p:txBody>
          <a:bodyPr>
            <a:normAutofit/>
          </a:bodyPr>
          <a:lstStyle/>
          <a:p>
            <a:r>
              <a:rPr lang="en-US" altLang="ja-JP" dirty="0" smtClean="0"/>
              <a:t>test</a:t>
            </a:r>
          </a:p>
        </p:txBody>
      </p:sp>
      <p:sp>
        <p:nvSpPr>
          <p:cNvPr id="9" name="Footer Placeholder 4"/>
          <p:cNvSpPr>
            <a:spLocks noGrp="1"/>
          </p:cNvSpPr>
          <p:nvPr>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sp>
        <p:nvSpPr>
          <p:cNvPr id="10" name="スライド番号プレースホルダ 9"/>
          <p:cNvSpPr>
            <a:spLocks noGrp="1"/>
          </p:cNvSpPr>
          <p:nvPr>
            <p:ph type="sldNum" sz="quarter" idx="4"/>
          </p:nvPr>
        </p:nvSpPr>
        <p:spPr/>
        <p:txBody>
          <a:bodyPr/>
          <a:lstStyle/>
          <a:p>
            <a:fld id="{EFE49F0B-4D2F-CF4B-9814-A6B66AADCA3D}" type="slidenum">
              <a:rPr lang="ja-JP" altLang="en-US" smtClean="0"/>
              <a:pPr/>
              <a:t>7</a:t>
            </a:fld>
            <a:endParaRPr lang="ja-JP" altLang="en-US" dirty="0"/>
          </a:p>
        </p:txBody>
      </p:sp>
      <p:pic>
        <p:nvPicPr>
          <p:cNvPr id="13" name="図 12"/>
          <p:cNvPicPr>
            <a:picLocks noChangeAspect="1"/>
          </p:cNvPicPr>
          <p:nvPr/>
        </p:nvPicPr>
        <p:blipFill>
          <a:blip r:embed="rId2"/>
          <a:stretch>
            <a:fillRect/>
          </a:stretch>
        </p:blipFill>
        <p:spPr>
          <a:xfrm>
            <a:off x="239868" y="962436"/>
            <a:ext cx="8774268" cy="5438364"/>
          </a:xfrm>
          <a:prstGeom prst="rect">
            <a:avLst/>
          </a:prstGeom>
        </p:spPr>
      </p:pic>
      <p:sp>
        <p:nvSpPr>
          <p:cNvPr id="24" name="正方形/長方形 23"/>
          <p:cNvSpPr/>
          <p:nvPr/>
        </p:nvSpPr>
        <p:spPr>
          <a:xfrm>
            <a:off x="228600" y="962436"/>
            <a:ext cx="8774267" cy="543836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2209800" y="1295400"/>
            <a:ext cx="1905000" cy="1752600"/>
          </a:xfrm>
          <a:prstGeom prst="ellipse">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TextBox 18"/>
          <p:cNvSpPr txBox="1"/>
          <p:nvPr/>
        </p:nvSpPr>
        <p:spPr>
          <a:xfrm>
            <a:off x="2514600" y="2793013"/>
            <a:ext cx="1381909" cy="1015663"/>
          </a:xfrm>
          <a:prstGeom prst="rect">
            <a:avLst/>
          </a:prstGeom>
          <a:noFill/>
          <a:effectLst/>
        </p:spPr>
        <p:txBody>
          <a:bodyPr wrap="none" rtlCol="0">
            <a:spAutoFit/>
          </a:bodyPr>
          <a:lstStyle/>
          <a:p>
            <a:r>
              <a:rPr lang="ja-JP" altLang="en-US" sz="2000" b="1" dirty="0" smtClean="0">
                <a:solidFill>
                  <a:srgbClr val="953735"/>
                </a:solidFill>
                <a:effectLst>
                  <a:outerShdw blurRad="50800" dist="38100" dir="2700000" algn="tl" rotWithShape="0">
                    <a:schemeClr val="tx1">
                      <a:alpha val="43000"/>
                    </a:schemeClr>
                  </a:outerShdw>
                </a:effectLst>
              </a:rPr>
              <a:t>線形化と</a:t>
            </a:r>
            <a:endParaRPr lang="en-US" altLang="ja-JP" sz="2000" b="1" dirty="0" smtClean="0">
              <a:solidFill>
                <a:srgbClr val="953735"/>
              </a:solidFill>
              <a:effectLst>
                <a:outerShdw blurRad="50800" dist="38100" dir="2700000" algn="tl" rotWithShape="0">
                  <a:schemeClr val="tx1">
                    <a:alpha val="43000"/>
                  </a:schemeClr>
                </a:outerShdw>
              </a:effectLst>
            </a:endParaRPr>
          </a:p>
          <a:p>
            <a:r>
              <a:rPr lang="ja-JP" altLang="en-US" sz="2000" b="1" dirty="0" smtClean="0">
                <a:solidFill>
                  <a:srgbClr val="953735"/>
                </a:solidFill>
                <a:effectLst>
                  <a:outerShdw blurRad="50800" dist="38100" dir="2700000" algn="tl" rotWithShape="0">
                    <a:schemeClr val="tx1">
                      <a:alpha val="43000"/>
                    </a:schemeClr>
                  </a:outerShdw>
                </a:effectLst>
              </a:rPr>
              <a:t>閾値による</a:t>
            </a:r>
            <a:endParaRPr lang="en-US" altLang="ja-JP" sz="2000" b="1" dirty="0" smtClean="0">
              <a:solidFill>
                <a:srgbClr val="953735"/>
              </a:solidFill>
              <a:effectLst>
                <a:outerShdw blurRad="50800" dist="38100" dir="2700000" algn="tl" rotWithShape="0">
                  <a:schemeClr val="tx1">
                    <a:alpha val="43000"/>
                  </a:schemeClr>
                </a:outerShdw>
              </a:effectLst>
            </a:endParaRPr>
          </a:p>
          <a:p>
            <a:r>
              <a:rPr lang="ja-JP" altLang="en-US" sz="2000" b="1" dirty="0" smtClean="0">
                <a:solidFill>
                  <a:srgbClr val="953735"/>
                </a:solidFill>
                <a:effectLst>
                  <a:outerShdw blurRad="50800" dist="38100" dir="2700000" algn="tl" rotWithShape="0">
                    <a:schemeClr val="tx1">
                      <a:alpha val="43000"/>
                    </a:schemeClr>
                  </a:outerShdw>
                </a:effectLst>
              </a:rPr>
              <a:t>トリガー</a:t>
            </a:r>
            <a:endParaRPr kumimoji="1" lang="ja-JP" altLang="en-US" sz="2000" b="1" dirty="0">
              <a:solidFill>
                <a:srgbClr val="953735"/>
              </a:solidFill>
              <a:effectLst>
                <a:outerShdw blurRad="50800" dist="38100" dir="2700000" algn="tl" rotWithShape="0">
                  <a:schemeClr val="tx1">
                    <a:alpha val="43000"/>
                  </a:schemeClr>
                </a:outerShdw>
              </a:effectLst>
            </a:endParaRPr>
          </a:p>
        </p:txBody>
      </p:sp>
      <p:sp>
        <p:nvSpPr>
          <p:cNvPr id="21" name="TextBox 20"/>
          <p:cNvSpPr txBox="1"/>
          <p:nvPr/>
        </p:nvSpPr>
        <p:spPr>
          <a:xfrm>
            <a:off x="263604" y="1295400"/>
            <a:ext cx="1107996" cy="369332"/>
          </a:xfrm>
          <a:prstGeom prst="rect">
            <a:avLst/>
          </a:prstGeom>
          <a:noFill/>
        </p:spPr>
        <p:txBody>
          <a:bodyPr wrap="none" rtlCol="0">
            <a:spAutoFit/>
          </a:bodyPr>
          <a:lstStyle/>
          <a:p>
            <a:r>
              <a:rPr lang="ja-JP" altLang="en-US" dirty="0" smtClean="0">
                <a:solidFill>
                  <a:srgbClr val="953735"/>
                </a:solidFill>
              </a:rPr>
              <a:t>誤差信号</a:t>
            </a:r>
            <a:endParaRPr kumimoji="1" lang="ja-JP" altLang="en-US" dirty="0">
              <a:solidFill>
                <a:srgbClr val="953735"/>
              </a:solidFill>
            </a:endParaRPr>
          </a:p>
        </p:txBody>
      </p:sp>
      <p:sp>
        <p:nvSpPr>
          <p:cNvPr id="22" name="TextBox 21"/>
          <p:cNvSpPr txBox="1"/>
          <p:nvPr/>
        </p:nvSpPr>
        <p:spPr>
          <a:xfrm>
            <a:off x="4718483" y="914400"/>
            <a:ext cx="1072717" cy="646331"/>
          </a:xfrm>
          <a:prstGeom prst="rect">
            <a:avLst/>
          </a:prstGeom>
          <a:noFill/>
        </p:spPr>
        <p:txBody>
          <a:bodyPr wrap="none" rtlCol="0">
            <a:spAutoFit/>
          </a:bodyPr>
          <a:lstStyle/>
          <a:p>
            <a:r>
              <a:rPr lang="en-US" altLang="ja-JP" dirty="0" smtClean="0">
                <a:solidFill>
                  <a:srgbClr val="953735"/>
                </a:solidFill>
              </a:rPr>
              <a:t>Feedback</a:t>
            </a:r>
          </a:p>
          <a:p>
            <a:r>
              <a:rPr lang="en-US" altLang="ja-JP" dirty="0" smtClean="0">
                <a:solidFill>
                  <a:srgbClr val="953735"/>
                </a:solidFill>
              </a:rPr>
              <a:t>filter</a:t>
            </a:r>
            <a:endParaRPr kumimoji="1" lang="ja-JP" altLang="en-US" dirty="0">
              <a:solidFill>
                <a:srgbClr val="953735"/>
              </a:solidFill>
            </a:endParaRPr>
          </a:p>
        </p:txBody>
      </p:sp>
      <p:sp>
        <p:nvSpPr>
          <p:cNvPr id="23" name="TextBox 22"/>
          <p:cNvSpPr txBox="1"/>
          <p:nvPr/>
        </p:nvSpPr>
        <p:spPr>
          <a:xfrm>
            <a:off x="4038600" y="2935069"/>
            <a:ext cx="800219" cy="646331"/>
          </a:xfrm>
          <a:prstGeom prst="rect">
            <a:avLst/>
          </a:prstGeom>
          <a:noFill/>
        </p:spPr>
        <p:txBody>
          <a:bodyPr wrap="none" rtlCol="0">
            <a:spAutoFit/>
          </a:bodyPr>
          <a:lstStyle/>
          <a:p>
            <a:r>
              <a:rPr lang="en-US" altLang="ja-JP" dirty="0" smtClean="0">
                <a:solidFill>
                  <a:srgbClr val="953735"/>
                </a:solidFill>
              </a:rPr>
              <a:t>Input</a:t>
            </a:r>
          </a:p>
          <a:p>
            <a:r>
              <a:rPr lang="en-US" altLang="ja-JP" dirty="0" err="1" smtClean="0">
                <a:solidFill>
                  <a:srgbClr val="953735"/>
                </a:solidFill>
              </a:rPr>
              <a:t>Matirx</a:t>
            </a:r>
            <a:endParaRPr kumimoji="1" lang="ja-JP" altLang="en-US" dirty="0">
              <a:solidFill>
                <a:srgbClr val="953735"/>
              </a:solidFill>
            </a:endParaRPr>
          </a:p>
        </p:txBody>
      </p:sp>
      <p:sp>
        <p:nvSpPr>
          <p:cNvPr id="25" name="TextBox 24"/>
          <p:cNvSpPr txBox="1"/>
          <p:nvPr/>
        </p:nvSpPr>
        <p:spPr>
          <a:xfrm>
            <a:off x="5715000" y="2935069"/>
            <a:ext cx="855974" cy="646331"/>
          </a:xfrm>
          <a:prstGeom prst="rect">
            <a:avLst/>
          </a:prstGeom>
          <a:noFill/>
        </p:spPr>
        <p:txBody>
          <a:bodyPr wrap="none" rtlCol="0">
            <a:spAutoFit/>
          </a:bodyPr>
          <a:lstStyle/>
          <a:p>
            <a:r>
              <a:rPr lang="en-US" altLang="ja-JP" dirty="0" smtClean="0">
                <a:solidFill>
                  <a:srgbClr val="953735"/>
                </a:solidFill>
              </a:rPr>
              <a:t>Output</a:t>
            </a:r>
          </a:p>
          <a:p>
            <a:r>
              <a:rPr lang="en-US" altLang="ja-JP" dirty="0" err="1" smtClean="0">
                <a:solidFill>
                  <a:srgbClr val="953735"/>
                </a:solidFill>
              </a:rPr>
              <a:t>Matirx</a:t>
            </a:r>
            <a:endParaRPr kumimoji="1" lang="ja-JP" altLang="en-US" dirty="0">
              <a:solidFill>
                <a:srgbClr val="953735"/>
              </a:solidFill>
            </a:endParaRPr>
          </a:p>
        </p:txBody>
      </p:sp>
      <p:sp>
        <p:nvSpPr>
          <p:cNvPr id="26" name="TextBox 25"/>
          <p:cNvSpPr txBox="1"/>
          <p:nvPr/>
        </p:nvSpPr>
        <p:spPr>
          <a:xfrm>
            <a:off x="6781800" y="3886200"/>
            <a:ext cx="1338828" cy="369332"/>
          </a:xfrm>
          <a:prstGeom prst="rect">
            <a:avLst/>
          </a:prstGeom>
          <a:noFill/>
        </p:spPr>
        <p:txBody>
          <a:bodyPr wrap="none" rtlCol="0">
            <a:spAutoFit/>
          </a:bodyPr>
          <a:lstStyle/>
          <a:p>
            <a:r>
              <a:rPr lang="en-US" altLang="ja-JP" dirty="0" smtClean="0">
                <a:solidFill>
                  <a:srgbClr val="953735"/>
                </a:solidFill>
              </a:rPr>
              <a:t>Suspensions</a:t>
            </a:r>
            <a:endParaRPr kumimoji="1" lang="ja-JP" altLang="en-US" dirty="0">
              <a:solidFill>
                <a:srgbClr val="953735"/>
              </a:solidFill>
            </a:endParaRPr>
          </a:p>
        </p:txBody>
      </p:sp>
      <p:sp>
        <p:nvSpPr>
          <p:cNvPr id="16" name="TextBox 15"/>
          <p:cNvSpPr txBox="1"/>
          <p:nvPr/>
        </p:nvSpPr>
        <p:spPr>
          <a:xfrm>
            <a:off x="263604" y="3212068"/>
            <a:ext cx="1107996" cy="369332"/>
          </a:xfrm>
          <a:prstGeom prst="rect">
            <a:avLst/>
          </a:prstGeom>
          <a:noFill/>
        </p:spPr>
        <p:txBody>
          <a:bodyPr wrap="none" rtlCol="0">
            <a:spAutoFit/>
          </a:bodyPr>
          <a:lstStyle/>
          <a:p>
            <a:r>
              <a:rPr kumimoji="1" lang="ja-JP" altLang="en-US" dirty="0" smtClean="0">
                <a:solidFill>
                  <a:srgbClr val="953735"/>
                </a:solidFill>
              </a:rPr>
              <a:t>透過光量</a:t>
            </a:r>
            <a:endParaRPr kumimoji="1" lang="ja-JP" altLang="en-US" dirty="0">
              <a:solidFill>
                <a:srgbClr val="953735"/>
              </a:solidFill>
            </a:endParaRPr>
          </a:p>
        </p:txBody>
      </p:sp>
      <p:sp>
        <p:nvSpPr>
          <p:cNvPr id="17" name="TextBox 16"/>
          <p:cNvSpPr txBox="1"/>
          <p:nvPr/>
        </p:nvSpPr>
        <p:spPr>
          <a:xfrm>
            <a:off x="263604" y="2285182"/>
            <a:ext cx="1107996" cy="369332"/>
          </a:xfrm>
          <a:prstGeom prst="rect">
            <a:avLst/>
          </a:prstGeom>
          <a:noFill/>
        </p:spPr>
        <p:txBody>
          <a:bodyPr wrap="none" rtlCol="0">
            <a:spAutoFit/>
          </a:bodyPr>
          <a:lstStyle/>
          <a:p>
            <a:r>
              <a:rPr lang="ja-JP" altLang="en-US" dirty="0" smtClean="0">
                <a:solidFill>
                  <a:srgbClr val="953735"/>
                </a:solidFill>
              </a:rPr>
              <a:t>反射</a:t>
            </a:r>
            <a:r>
              <a:rPr kumimoji="1" lang="ja-JP" altLang="en-US" dirty="0" smtClean="0">
                <a:solidFill>
                  <a:srgbClr val="953735"/>
                </a:solidFill>
              </a:rPr>
              <a:t>光量</a:t>
            </a:r>
            <a:endParaRPr kumimoji="1" lang="ja-JP" altLang="en-US" dirty="0">
              <a:solidFill>
                <a:srgbClr val="953735"/>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smtClean="0"/>
              <a:t>線形化と、閾値によるトリガー</a:t>
            </a:r>
            <a:r>
              <a:rPr lang="en-US" altLang="ja-JP" dirty="0" smtClean="0"/>
              <a:t/>
            </a:r>
            <a:br>
              <a:rPr lang="en-US" altLang="ja-JP" dirty="0" smtClean="0"/>
            </a:br>
            <a:endParaRPr lang="ja-JP" altLang="en-US" dirty="0"/>
          </a:p>
        </p:txBody>
      </p:sp>
      <p:sp>
        <p:nvSpPr>
          <p:cNvPr id="3" name="Content Placeholder 2"/>
          <p:cNvSpPr>
            <a:spLocks noGrp="1"/>
          </p:cNvSpPr>
          <p:nvPr>
            <p:ph idx="1"/>
          </p:nvPr>
        </p:nvSpPr>
        <p:spPr/>
        <p:txBody>
          <a:bodyPr>
            <a:normAutofit/>
          </a:bodyPr>
          <a:lstStyle/>
          <a:p>
            <a:r>
              <a:rPr lang="en-US" altLang="ja-JP" dirty="0" smtClean="0"/>
              <a:t>test</a:t>
            </a:r>
          </a:p>
        </p:txBody>
      </p:sp>
      <p:sp>
        <p:nvSpPr>
          <p:cNvPr id="9" name="Footer Placeholder 4"/>
          <p:cNvSpPr>
            <a:spLocks noGrp="1"/>
          </p:cNvSpPr>
          <p:nvPr>
            <p:ph type="ftr" sz="quarter" idx="3"/>
          </p:nvPr>
        </p:nvSpPr>
        <p:spPr>
          <a:xfrm>
            <a:off x="1981202" y="6356354"/>
            <a:ext cx="4952998" cy="365125"/>
          </a:xfrm>
          <a:prstGeom prst="rect">
            <a:avLst/>
          </a:prstGeom>
        </p:spPr>
        <p:txBody>
          <a:bodyPr vert="horz" lIns="91440" tIns="45720" rIns="91440" bIns="45720" rtlCol="0" anchor="ctr"/>
          <a:lstStyle>
            <a:lvl1pPr algn="ctr">
              <a:defRPr sz="1200">
                <a:solidFill>
                  <a:schemeClr val="bg1">
                    <a:lumMod val="75000"/>
                  </a:schemeClr>
                </a:solidFill>
                <a:latin typeface="Helvetica"/>
                <a:cs typeface="Helvetica"/>
              </a:defRPr>
            </a:lvl1pPr>
          </a:lstStyle>
          <a:p>
            <a:r>
              <a:rPr lang="en-US" altLang="ja-JP" smtClean="0"/>
              <a:t>2010/3/22 日本物理学会於岡山大学,  宮川　治</a:t>
            </a:r>
            <a:endParaRPr lang="ja-JP" altLang="en-US" dirty="0"/>
          </a:p>
        </p:txBody>
      </p:sp>
      <p:pic>
        <p:nvPicPr>
          <p:cNvPr id="27" name="図 26"/>
          <p:cNvPicPr>
            <a:picLocks noChangeAspect="1"/>
          </p:cNvPicPr>
          <p:nvPr/>
        </p:nvPicPr>
        <p:blipFill>
          <a:blip r:embed="rId2"/>
          <a:stretch>
            <a:fillRect/>
          </a:stretch>
        </p:blipFill>
        <p:spPr>
          <a:xfrm>
            <a:off x="400694" y="966200"/>
            <a:ext cx="6420349" cy="4457693"/>
          </a:xfrm>
          <a:prstGeom prst="rect">
            <a:avLst/>
          </a:prstGeom>
        </p:spPr>
      </p:pic>
      <p:sp>
        <p:nvSpPr>
          <p:cNvPr id="10" name="スライド番号プレースホルダ 9"/>
          <p:cNvSpPr>
            <a:spLocks noGrp="1"/>
          </p:cNvSpPr>
          <p:nvPr>
            <p:ph type="sldNum" sz="quarter" idx="4"/>
          </p:nvPr>
        </p:nvSpPr>
        <p:spPr/>
        <p:txBody>
          <a:bodyPr/>
          <a:lstStyle/>
          <a:p>
            <a:fld id="{EFE49F0B-4D2F-CF4B-9814-A6B66AADCA3D}" type="slidenum">
              <a:rPr lang="ja-JP" altLang="en-US" smtClean="0"/>
              <a:pPr/>
              <a:t>8</a:t>
            </a:fld>
            <a:endParaRPr lang="ja-JP" altLang="en-US" dirty="0"/>
          </a:p>
        </p:txBody>
      </p:sp>
      <p:pic>
        <p:nvPicPr>
          <p:cNvPr id="15" name="図 14" descr="L1_CTR_POX_NORM.png"/>
          <p:cNvPicPr>
            <a:picLocks noChangeAspect="1"/>
          </p:cNvPicPr>
          <p:nvPr/>
        </p:nvPicPr>
        <p:blipFill>
          <a:blip r:embed="rId3"/>
          <a:stretch>
            <a:fillRect/>
          </a:stretch>
        </p:blipFill>
        <p:spPr>
          <a:xfrm>
            <a:off x="3772018" y="3895978"/>
            <a:ext cx="5371982" cy="2962021"/>
          </a:xfrm>
          <a:prstGeom prst="rect">
            <a:avLst/>
          </a:prstGeom>
        </p:spPr>
      </p:pic>
      <p:sp>
        <p:nvSpPr>
          <p:cNvPr id="19" name="TextBox 18"/>
          <p:cNvSpPr txBox="1"/>
          <p:nvPr/>
        </p:nvSpPr>
        <p:spPr>
          <a:xfrm>
            <a:off x="200621" y="5588491"/>
            <a:ext cx="3641102" cy="738664"/>
          </a:xfrm>
          <a:prstGeom prst="rect">
            <a:avLst/>
          </a:prstGeom>
          <a:noFill/>
          <a:effectLst/>
        </p:spPr>
        <p:txBody>
          <a:bodyPr wrap="square" rtlCol="0">
            <a:spAutoFit/>
          </a:bodyPr>
          <a:lstStyle/>
          <a:p>
            <a:pPr>
              <a:buFont typeface="Arial"/>
              <a:buChar char="•"/>
            </a:pPr>
            <a:r>
              <a:rPr lang="ja-JP" altLang="en-US" sz="1400" b="1" dirty="0" smtClean="0">
                <a:solidFill>
                  <a:schemeClr val="accent6">
                    <a:lumMod val="75000"/>
                  </a:schemeClr>
                </a:solidFill>
                <a:effectLst>
                  <a:outerShdw blurRad="50800" dist="38100" dir="2700000" algn="tl" rotWithShape="0">
                    <a:schemeClr val="tx1">
                      <a:alpha val="43000"/>
                    </a:schemeClr>
                  </a:outerShdw>
                </a:effectLst>
              </a:rPr>
              <a:t>ロックすると１になるように</a:t>
            </a:r>
            <a:r>
              <a:rPr lang="en-US" altLang="ja-JP" sz="1400" b="1" dirty="0" smtClean="0">
                <a:solidFill>
                  <a:schemeClr val="accent6">
                    <a:lumMod val="75000"/>
                  </a:schemeClr>
                </a:solidFill>
                <a:effectLst>
                  <a:outerShdw blurRad="50800" dist="38100" dir="2700000" algn="tl" rotWithShape="0">
                    <a:schemeClr val="tx1">
                      <a:alpha val="43000"/>
                    </a:schemeClr>
                  </a:outerShdw>
                </a:effectLst>
              </a:rPr>
              <a:t>PD</a:t>
            </a:r>
            <a:r>
              <a:rPr lang="ja-JP" altLang="en-US" sz="1400" b="1" dirty="0" smtClean="0">
                <a:solidFill>
                  <a:schemeClr val="accent6">
                    <a:lumMod val="75000"/>
                  </a:schemeClr>
                </a:solidFill>
                <a:effectLst>
                  <a:outerShdw blurRad="50800" dist="38100" dir="2700000" algn="tl" rotWithShape="0">
                    <a:schemeClr val="tx1">
                      <a:alpha val="43000"/>
                    </a:schemeClr>
                  </a:outerShdw>
                </a:effectLst>
              </a:rPr>
              <a:t>のゲインを調整</a:t>
            </a:r>
            <a:endParaRPr lang="en-US" altLang="ja-JP" sz="1400" b="1" dirty="0" smtClean="0">
              <a:solidFill>
                <a:schemeClr val="accent6">
                  <a:lumMod val="75000"/>
                </a:schemeClr>
              </a:solidFill>
              <a:effectLst>
                <a:outerShdw blurRad="50800" dist="38100" dir="2700000" algn="tl" rotWithShape="0">
                  <a:schemeClr val="tx1">
                    <a:alpha val="43000"/>
                  </a:schemeClr>
                </a:outerShdw>
              </a:effectLst>
            </a:endParaRPr>
          </a:p>
          <a:p>
            <a:pPr>
              <a:buFont typeface="Arial"/>
              <a:buChar char="•"/>
            </a:pPr>
            <a:r>
              <a:rPr kumimoji="1" lang="ja-JP" altLang="en-US" sz="1400" b="1" dirty="0" smtClean="0">
                <a:solidFill>
                  <a:schemeClr val="accent6">
                    <a:lumMod val="75000"/>
                  </a:schemeClr>
                </a:solidFill>
                <a:effectLst>
                  <a:outerShdw blurRad="50800" dist="38100" dir="2700000" algn="tl" rotWithShape="0">
                    <a:schemeClr val="tx1">
                      <a:alpha val="43000"/>
                    </a:schemeClr>
                  </a:outerShdw>
                </a:effectLst>
              </a:rPr>
              <a:t>ロックしたときに、割り算した信号と生の信号のゲインが同じになり、切り替えが容易になる</a:t>
            </a:r>
            <a:endParaRPr kumimoji="1" lang="ja-JP" altLang="en-US" sz="1400" b="1" dirty="0">
              <a:solidFill>
                <a:schemeClr val="accent6">
                  <a:lumMod val="75000"/>
                </a:schemeClr>
              </a:solidFill>
              <a:effectLst>
                <a:outerShdw blurRad="50800" dist="38100" dir="2700000" algn="tl" rotWithShape="0">
                  <a:schemeClr val="tx1">
                    <a:alpha val="43000"/>
                  </a:schemeClr>
                </a:outerShdw>
              </a:effectLst>
            </a:endParaRPr>
          </a:p>
        </p:txBody>
      </p:sp>
      <p:cxnSp>
        <p:nvCxnSpPr>
          <p:cNvPr id="21" name="直線矢印コネクタ 20"/>
          <p:cNvCxnSpPr/>
          <p:nvPr/>
        </p:nvCxnSpPr>
        <p:spPr>
          <a:xfrm flipV="1">
            <a:off x="3445900" y="5186803"/>
            <a:ext cx="1633733" cy="40168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391400" y="4996027"/>
            <a:ext cx="1472842" cy="738664"/>
          </a:xfrm>
          <a:prstGeom prst="rect">
            <a:avLst/>
          </a:prstGeom>
          <a:noFill/>
          <a:effectLst/>
        </p:spPr>
        <p:txBody>
          <a:bodyPr wrap="square" rtlCol="0">
            <a:spAutoFit/>
          </a:bodyPr>
          <a:lstStyle/>
          <a:p>
            <a:pPr algn="ctr"/>
            <a:r>
              <a:rPr lang="ja-JP" altLang="en-US" sz="1400" b="1" dirty="0" smtClean="0">
                <a:solidFill>
                  <a:schemeClr val="accent6">
                    <a:lumMod val="75000"/>
                  </a:schemeClr>
                </a:solidFill>
                <a:effectLst>
                  <a:outerShdw blurRad="50800" dist="38100" dir="2700000" algn="tl" rotWithShape="0">
                    <a:schemeClr val="tx1">
                      <a:alpha val="43000"/>
                    </a:schemeClr>
                  </a:outerShdw>
                </a:effectLst>
              </a:rPr>
              <a:t>透過光最大時の</a:t>
            </a:r>
            <a:r>
              <a:rPr lang="en-US" altLang="ja-JP" sz="1400" b="1" dirty="0" smtClean="0">
                <a:solidFill>
                  <a:schemeClr val="accent6">
                    <a:lumMod val="75000"/>
                  </a:schemeClr>
                </a:solidFill>
                <a:effectLst>
                  <a:outerShdw blurRad="50800" dist="38100" dir="2700000" algn="tl" rotWithShape="0">
                    <a:schemeClr val="tx1">
                      <a:alpha val="43000"/>
                    </a:schemeClr>
                  </a:outerShdw>
                </a:effectLst>
              </a:rPr>
              <a:t>1%</a:t>
            </a:r>
            <a:r>
              <a:rPr lang="ja-JP" altLang="en-US" sz="1400" b="1" dirty="0" smtClean="0">
                <a:solidFill>
                  <a:schemeClr val="accent6">
                    <a:lumMod val="75000"/>
                  </a:schemeClr>
                </a:solidFill>
                <a:effectLst>
                  <a:outerShdw blurRad="50800" dist="38100" dir="2700000" algn="tl" rotWithShape="0">
                    <a:schemeClr val="tx1">
                      <a:alpha val="43000"/>
                    </a:schemeClr>
                  </a:outerShdw>
                </a:effectLst>
              </a:rPr>
              <a:t>を超えると制御信号を出す</a:t>
            </a:r>
            <a:endParaRPr kumimoji="1" lang="ja-JP" altLang="en-US" sz="1400" b="1" dirty="0">
              <a:solidFill>
                <a:schemeClr val="accent6">
                  <a:lumMod val="75000"/>
                </a:schemeClr>
              </a:solidFill>
              <a:effectLst>
                <a:outerShdw blurRad="50800" dist="38100" dir="2700000" algn="tl" rotWithShape="0">
                  <a:schemeClr val="tx1">
                    <a:alpha val="43000"/>
                  </a:schemeClr>
                </a:outerShdw>
              </a:effectLst>
            </a:endParaRPr>
          </a:p>
        </p:txBody>
      </p:sp>
      <p:cxnSp>
        <p:nvCxnSpPr>
          <p:cNvPr id="23" name="直線矢印コネクタ 22"/>
          <p:cNvCxnSpPr/>
          <p:nvPr/>
        </p:nvCxnSpPr>
        <p:spPr>
          <a:xfrm rot="5400000" flipH="1" flipV="1">
            <a:off x="7947156" y="4795633"/>
            <a:ext cx="443935" cy="82605"/>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664022" y="1400888"/>
            <a:ext cx="818553" cy="369332"/>
          </a:xfrm>
          <a:prstGeom prst="rect">
            <a:avLst/>
          </a:prstGeom>
          <a:noFill/>
        </p:spPr>
        <p:txBody>
          <a:bodyPr wrap="none" rtlCol="0">
            <a:spAutoFit/>
          </a:bodyPr>
          <a:lstStyle/>
          <a:p>
            <a:r>
              <a:rPr kumimoji="1" lang="ja-JP" altLang="en-US" dirty="0" smtClean="0">
                <a:solidFill>
                  <a:srgbClr val="953735"/>
                </a:solidFill>
              </a:rPr>
              <a:t>割り算</a:t>
            </a:r>
            <a:endParaRPr kumimoji="1" lang="ja-JP" altLang="en-US" dirty="0">
              <a:solidFill>
                <a:srgbClr val="953735"/>
              </a:solidFill>
            </a:endParaRPr>
          </a:p>
        </p:txBody>
      </p:sp>
      <p:sp>
        <p:nvSpPr>
          <p:cNvPr id="14" name="TextBox 13"/>
          <p:cNvSpPr txBox="1"/>
          <p:nvPr/>
        </p:nvSpPr>
        <p:spPr>
          <a:xfrm>
            <a:off x="1033355" y="1410852"/>
            <a:ext cx="1107996" cy="369332"/>
          </a:xfrm>
          <a:prstGeom prst="rect">
            <a:avLst/>
          </a:prstGeom>
          <a:noFill/>
        </p:spPr>
        <p:txBody>
          <a:bodyPr wrap="none" rtlCol="0">
            <a:spAutoFit/>
          </a:bodyPr>
          <a:lstStyle/>
          <a:p>
            <a:r>
              <a:rPr lang="ja-JP" altLang="en-US" dirty="0" smtClean="0">
                <a:solidFill>
                  <a:srgbClr val="953735"/>
                </a:solidFill>
              </a:rPr>
              <a:t>誤差信号</a:t>
            </a:r>
            <a:endParaRPr kumimoji="1" lang="ja-JP" altLang="en-US" dirty="0">
              <a:solidFill>
                <a:srgbClr val="953735"/>
              </a:solidFill>
            </a:endParaRPr>
          </a:p>
        </p:txBody>
      </p:sp>
      <p:sp>
        <p:nvSpPr>
          <p:cNvPr id="16" name="TextBox 15"/>
          <p:cNvSpPr txBox="1"/>
          <p:nvPr/>
        </p:nvSpPr>
        <p:spPr>
          <a:xfrm>
            <a:off x="607647" y="4030562"/>
            <a:ext cx="1107996" cy="369332"/>
          </a:xfrm>
          <a:prstGeom prst="rect">
            <a:avLst/>
          </a:prstGeom>
          <a:noFill/>
        </p:spPr>
        <p:txBody>
          <a:bodyPr wrap="none" rtlCol="0">
            <a:spAutoFit/>
          </a:bodyPr>
          <a:lstStyle/>
          <a:p>
            <a:r>
              <a:rPr kumimoji="1" lang="ja-JP" altLang="en-US" dirty="0" smtClean="0">
                <a:solidFill>
                  <a:srgbClr val="953735"/>
                </a:solidFill>
              </a:rPr>
              <a:t>透過光量</a:t>
            </a:r>
            <a:endParaRPr kumimoji="1" lang="ja-JP" altLang="en-US" dirty="0">
              <a:solidFill>
                <a:srgbClr val="953735"/>
              </a:solidFill>
            </a:endParaRPr>
          </a:p>
        </p:txBody>
      </p:sp>
      <p:sp>
        <p:nvSpPr>
          <p:cNvPr id="17" name="TextBox 16"/>
          <p:cNvSpPr txBox="1"/>
          <p:nvPr/>
        </p:nvSpPr>
        <p:spPr>
          <a:xfrm>
            <a:off x="607647" y="3145453"/>
            <a:ext cx="1107996" cy="369332"/>
          </a:xfrm>
          <a:prstGeom prst="rect">
            <a:avLst/>
          </a:prstGeom>
          <a:noFill/>
        </p:spPr>
        <p:txBody>
          <a:bodyPr wrap="none" rtlCol="0">
            <a:spAutoFit/>
          </a:bodyPr>
          <a:lstStyle/>
          <a:p>
            <a:r>
              <a:rPr lang="ja-JP" altLang="en-US" dirty="0" smtClean="0">
                <a:solidFill>
                  <a:schemeClr val="accent2">
                    <a:lumMod val="40000"/>
                    <a:lumOff val="60000"/>
                  </a:schemeClr>
                </a:solidFill>
              </a:rPr>
              <a:t>反射</a:t>
            </a:r>
            <a:r>
              <a:rPr kumimoji="1" lang="ja-JP" altLang="en-US" dirty="0" smtClean="0">
                <a:solidFill>
                  <a:schemeClr val="accent2">
                    <a:lumMod val="40000"/>
                    <a:lumOff val="60000"/>
                  </a:schemeClr>
                </a:solidFill>
              </a:rPr>
              <a:t>光量</a:t>
            </a:r>
            <a:endParaRPr kumimoji="1" lang="ja-JP" altLang="en-US" dirty="0">
              <a:solidFill>
                <a:schemeClr val="accent2">
                  <a:lumMod val="40000"/>
                  <a:lumOff val="60000"/>
                </a:schemeClr>
              </a:solidFill>
            </a:endParaRPr>
          </a:p>
        </p:txBody>
      </p:sp>
      <p:sp>
        <p:nvSpPr>
          <p:cNvPr id="18" name="円/楕円 17"/>
          <p:cNvSpPr/>
          <p:nvPr/>
        </p:nvSpPr>
        <p:spPr>
          <a:xfrm>
            <a:off x="3445900" y="2424432"/>
            <a:ext cx="787730" cy="721021"/>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7816562" y="4039383"/>
            <a:ext cx="787730" cy="721021"/>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4233630" y="2924712"/>
            <a:ext cx="3582932" cy="1295596"/>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a:xfrm>
            <a:off x="1966913" y="228600"/>
            <a:ext cx="6961187" cy="769938"/>
          </a:xfrm>
          <a:noFill/>
          <a:ln/>
        </p:spPr>
        <p:txBody>
          <a:bodyPr/>
          <a:lstStyle/>
          <a:p>
            <a:r>
              <a:rPr lang="en-US" altLang="ja-JP" sz="2400" dirty="0" smtClean="0">
                <a:solidFill>
                  <a:srgbClr val="0000FF"/>
                </a:solidFill>
                <a:ea typeface="ＭＳ Ｐゴシック" charset="-128"/>
                <a:cs typeface="ＭＳ Ｐゴシック" charset="-128"/>
              </a:rPr>
              <a:t>MEDM  --Length sensing and control </a:t>
            </a:r>
            <a:r>
              <a:rPr lang="en-US" altLang="ja-JP" sz="2400" dirty="0">
                <a:solidFill>
                  <a:srgbClr val="0000FF"/>
                </a:solidFill>
                <a:ea typeface="ＭＳ Ｐゴシック" charset="-128"/>
                <a:cs typeface="ＭＳ Ｐゴシック" charset="-128"/>
              </a:rPr>
              <a:t>system</a:t>
            </a:r>
          </a:p>
        </p:txBody>
      </p:sp>
      <p:pic>
        <p:nvPicPr>
          <p:cNvPr id="39" name="図 38" descr="L1CTR_LSC.jpg"/>
          <p:cNvPicPr>
            <a:picLocks noChangeAspect="1"/>
          </p:cNvPicPr>
          <p:nvPr/>
        </p:nvPicPr>
        <p:blipFill>
          <a:blip r:embed="rId2"/>
          <a:stretch>
            <a:fillRect/>
          </a:stretch>
        </p:blipFill>
        <p:spPr>
          <a:xfrm>
            <a:off x="1223132" y="1280955"/>
            <a:ext cx="7261387" cy="5119845"/>
          </a:xfrm>
          <a:prstGeom prst="rect">
            <a:avLst/>
          </a:prstGeom>
        </p:spPr>
      </p:pic>
      <p:sp>
        <p:nvSpPr>
          <p:cNvPr id="726020" name="Text Box 4"/>
          <p:cNvSpPr txBox="1">
            <a:spLocks noChangeArrowheads="1"/>
          </p:cNvSpPr>
          <p:nvPr/>
        </p:nvSpPr>
        <p:spPr bwMode="auto">
          <a:xfrm rot="16200000">
            <a:off x="203449" y="2676062"/>
            <a:ext cx="3074801" cy="722660"/>
          </a:xfrm>
          <a:prstGeom prst="rect">
            <a:avLst/>
          </a:prstGeom>
          <a:noFill/>
          <a:ln w="12700">
            <a:noFill/>
            <a:miter lim="800000"/>
            <a:headEnd type="none" w="sm" len="sm"/>
            <a:tailEnd type="none" w="sm" len="sm"/>
          </a:ln>
          <a:effectLst/>
        </p:spPr>
        <p:txBody>
          <a:bodyPr wrap="square">
            <a:prstTxWarp prst="textNoShape">
              <a:avLst/>
            </a:prstTxWarp>
            <a:spAutoFit/>
          </a:bodyPr>
          <a:lstStyle/>
          <a:p>
            <a:pPr algn="l"/>
            <a:r>
              <a:rPr lang="en-US" altLang="ja-JP" sz="20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elvetica" charset="0"/>
                <a:ea typeface="ＭＳ Ｐゴシック" charset="-128"/>
                <a:cs typeface="ＭＳ Ｐゴシック" charset="-128"/>
              </a:rPr>
              <a:t>Demodulated </a:t>
            </a:r>
            <a:r>
              <a:rPr lang="en-US" altLang="ja-JP" sz="20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elvetica" charset="0"/>
                <a:ea typeface="ＭＳ Ｐゴシック" charset="-128"/>
                <a:cs typeface="ＭＳ Ｐゴシック" charset="-128"/>
              </a:rPr>
              <a:t>signal</a:t>
            </a:r>
          </a:p>
          <a:p>
            <a:pPr algn="l"/>
            <a:r>
              <a:rPr lang="en-US" altLang="ja-JP" sz="20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elvetica" charset="0"/>
                <a:ea typeface="ＭＳ Ｐゴシック" charset="-128"/>
                <a:cs typeface="ＭＳ Ｐゴシック" charset="-128"/>
              </a:rPr>
              <a:t> </a:t>
            </a:r>
            <a:r>
              <a:rPr lang="en-US" altLang="ja-JP" sz="20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elvetica" charset="0"/>
                <a:ea typeface="ＭＳ Ｐゴシック" charset="-128"/>
                <a:cs typeface="ＭＳ Ｐゴシック" charset="-128"/>
              </a:rPr>
              <a:t>from PD</a:t>
            </a:r>
          </a:p>
        </p:txBody>
      </p:sp>
      <p:sp>
        <p:nvSpPr>
          <p:cNvPr id="726022" name="Rectangle 6"/>
          <p:cNvSpPr>
            <a:spLocks noChangeArrowheads="1"/>
          </p:cNvSpPr>
          <p:nvPr/>
        </p:nvSpPr>
        <p:spPr bwMode="auto">
          <a:xfrm>
            <a:off x="1260912" y="2133599"/>
            <a:ext cx="1128929" cy="2472389"/>
          </a:xfrm>
          <a:prstGeom prst="rect">
            <a:avLst/>
          </a:prstGeom>
          <a:noFill/>
          <a:ln w="38100">
            <a:solidFill>
              <a:srgbClr val="FFFFFF"/>
            </a:solidFill>
            <a:miter lim="800000"/>
            <a:headEnd type="none" w="sm" len="sm"/>
            <a:tailEnd type="none" w="sm" len="sm"/>
          </a:ln>
          <a:effectLst/>
        </p:spPr>
        <p:txBody>
          <a:bodyPr wrap="none" anchor="ctr">
            <a:prstTxWarp prst="textNoShape">
              <a:avLst/>
            </a:prstTxWarp>
          </a:bodyPr>
          <a:lstStyle/>
          <a:p>
            <a:endParaRPr lang="ja-JP" altLang="en-US" dirty="0"/>
          </a:p>
        </p:txBody>
      </p:sp>
      <p:sp>
        <p:nvSpPr>
          <p:cNvPr id="726023" name="Rectangle 7"/>
          <p:cNvSpPr>
            <a:spLocks noChangeArrowheads="1"/>
          </p:cNvSpPr>
          <p:nvPr/>
        </p:nvSpPr>
        <p:spPr bwMode="auto">
          <a:xfrm>
            <a:off x="3134085" y="1473839"/>
            <a:ext cx="3146497" cy="2574959"/>
          </a:xfrm>
          <a:prstGeom prst="rect">
            <a:avLst/>
          </a:prstGeom>
          <a:noFill/>
          <a:ln w="38100">
            <a:solidFill>
              <a:srgbClr val="FFFFFF"/>
            </a:solidFill>
            <a:miter lim="800000"/>
            <a:headEnd type="none" w="sm" len="sm"/>
            <a:tailEnd type="none" w="sm" len="sm"/>
          </a:ln>
          <a:effectLst/>
        </p:spPr>
        <p:txBody>
          <a:bodyPr wrap="none" anchor="ctr">
            <a:prstTxWarp prst="textNoShape">
              <a:avLst/>
            </a:prstTxWarp>
          </a:bodyPr>
          <a:lstStyle/>
          <a:p>
            <a:endParaRPr lang="ja-JP" altLang="en-US"/>
          </a:p>
        </p:txBody>
      </p:sp>
      <p:sp>
        <p:nvSpPr>
          <p:cNvPr id="726025" name="Rectangle 9"/>
          <p:cNvSpPr>
            <a:spLocks noChangeArrowheads="1"/>
          </p:cNvSpPr>
          <p:nvPr/>
        </p:nvSpPr>
        <p:spPr bwMode="auto">
          <a:xfrm>
            <a:off x="7403348" y="1785755"/>
            <a:ext cx="928772" cy="2820234"/>
          </a:xfrm>
          <a:prstGeom prst="rect">
            <a:avLst/>
          </a:prstGeom>
          <a:noFill/>
          <a:ln w="38100">
            <a:solidFill>
              <a:srgbClr val="FFFFFF"/>
            </a:solidFill>
            <a:miter lim="800000"/>
            <a:headEnd type="none" w="sm" len="sm"/>
            <a:tailEnd type="none" w="sm" len="sm"/>
          </a:ln>
          <a:effectLst/>
        </p:spPr>
        <p:txBody>
          <a:bodyPr wrap="none" anchor="ctr">
            <a:prstTxWarp prst="textNoShape">
              <a:avLst/>
            </a:prstTxWarp>
          </a:bodyPr>
          <a:lstStyle/>
          <a:p>
            <a:endParaRPr lang="ja-JP" altLang="en-US"/>
          </a:p>
        </p:txBody>
      </p:sp>
      <p:sp>
        <p:nvSpPr>
          <p:cNvPr id="726051" name="Line 35"/>
          <p:cNvSpPr>
            <a:spLocks noChangeShapeType="1"/>
          </p:cNvSpPr>
          <p:nvPr/>
        </p:nvSpPr>
        <p:spPr bwMode="auto">
          <a:xfrm>
            <a:off x="8379106" y="3343627"/>
            <a:ext cx="383894" cy="1"/>
          </a:xfrm>
          <a:prstGeom prst="line">
            <a:avLst/>
          </a:prstGeom>
          <a:noFill/>
          <a:ln w="12700">
            <a:solidFill>
              <a:schemeClr val="tx2"/>
            </a:solidFill>
            <a:round/>
            <a:headEnd/>
            <a:tailEnd/>
          </a:ln>
          <a:effectLst/>
        </p:spPr>
        <p:txBody>
          <a:bodyPr wrap="square">
            <a:prstTxWarp prst="textNoShape">
              <a:avLst/>
            </a:prstTxWarp>
            <a:spAutoFit/>
          </a:bodyPr>
          <a:lstStyle/>
          <a:p>
            <a:endParaRPr lang="ja-JP" altLang="en-US"/>
          </a:p>
        </p:txBody>
      </p:sp>
      <p:sp>
        <p:nvSpPr>
          <p:cNvPr id="48" name="フッター プレースホルダ 47"/>
          <p:cNvSpPr>
            <a:spLocks noGrp="1"/>
          </p:cNvSpPr>
          <p:nvPr>
            <p:ph type="ftr" sz="quarter" idx="3"/>
          </p:nvPr>
        </p:nvSpPr>
        <p:spPr>
          <a:xfrm>
            <a:off x="1981202" y="6356354"/>
            <a:ext cx="4952998" cy="365125"/>
          </a:xfrm>
        </p:spPr>
        <p:txBody>
          <a:bodyPr/>
          <a:lstStyle/>
          <a:p>
            <a:r>
              <a:rPr lang="en-US" altLang="ja-JP" smtClean="0"/>
              <a:t>2010/3/22 日本物理学会於岡山大学,  宮川　治</a:t>
            </a:r>
            <a:endParaRPr lang="ja-JP" altLang="en-US" dirty="0"/>
          </a:p>
        </p:txBody>
      </p:sp>
      <p:sp>
        <p:nvSpPr>
          <p:cNvPr id="49" name="スライド番号プレースホルダ 48"/>
          <p:cNvSpPr>
            <a:spLocks noGrp="1"/>
          </p:cNvSpPr>
          <p:nvPr>
            <p:ph type="sldNum" sz="quarter" idx="4"/>
          </p:nvPr>
        </p:nvSpPr>
        <p:spPr/>
        <p:txBody>
          <a:bodyPr/>
          <a:lstStyle/>
          <a:p>
            <a:fld id="{EFE49F0B-4D2F-CF4B-9814-A6B66AADCA3D}" type="slidenum">
              <a:rPr lang="ja-JP" altLang="en-US" smtClean="0"/>
              <a:pPr/>
              <a:t>9</a:t>
            </a:fld>
            <a:endParaRPr lang="ja-JP" altLang="en-US" dirty="0"/>
          </a:p>
        </p:txBody>
      </p:sp>
      <p:cxnSp>
        <p:nvCxnSpPr>
          <p:cNvPr id="726050" name="AutoShape 34"/>
          <p:cNvCxnSpPr>
            <a:cxnSpLocks noChangeShapeType="1"/>
          </p:cNvCxnSpPr>
          <p:nvPr/>
        </p:nvCxnSpPr>
        <p:spPr bwMode="auto">
          <a:xfrm rot="5400000">
            <a:off x="701428" y="2530228"/>
            <a:ext cx="381000" cy="197345"/>
          </a:xfrm>
          <a:prstGeom prst="bentConnector3">
            <a:avLst>
              <a:gd name="adj1" fmla="val 50000"/>
            </a:avLst>
          </a:prstGeom>
          <a:noFill/>
          <a:ln w="12700">
            <a:solidFill>
              <a:schemeClr val="tx2"/>
            </a:solidFill>
            <a:round/>
            <a:headEnd/>
            <a:tailEnd type="triangle" w="med" len="med"/>
          </a:ln>
          <a:effectLst/>
        </p:spPr>
      </p:cxnSp>
      <p:sp>
        <p:nvSpPr>
          <p:cNvPr id="726058" name="Text Box 42"/>
          <p:cNvSpPr txBox="1">
            <a:spLocks noChangeArrowheads="1"/>
          </p:cNvSpPr>
          <p:nvPr/>
        </p:nvSpPr>
        <p:spPr bwMode="auto">
          <a:xfrm>
            <a:off x="530473" y="3200400"/>
            <a:ext cx="438294" cy="215444"/>
          </a:xfrm>
          <a:prstGeom prst="rect">
            <a:avLst/>
          </a:prstGeom>
          <a:solidFill>
            <a:schemeClr val="bg1"/>
          </a:solidFill>
          <a:ln w="25400">
            <a:solidFill>
              <a:schemeClr val="tx2"/>
            </a:solidFill>
            <a:miter lim="800000"/>
            <a:headEnd/>
            <a:tailEnd/>
          </a:ln>
          <a:effectLst/>
        </p:spPr>
        <p:txBody>
          <a:bodyPr wrap="square" lIns="0" tIns="0" rIns="0" bIns="0">
            <a:prstTxWarp prst="textNoShape">
              <a:avLst/>
            </a:prstTxWarp>
            <a:spAutoFit/>
          </a:bodyPr>
          <a:lstStyle/>
          <a:p>
            <a:pPr algn="ctr">
              <a:spcBef>
                <a:spcPct val="50000"/>
              </a:spcBef>
            </a:pPr>
            <a:r>
              <a:rPr lang="en-US" altLang="ja-JP" sz="1400" dirty="0">
                <a:latin typeface="Helvetica" charset="0"/>
                <a:ea typeface="ＭＳ Ｐゴシック" charset="-128"/>
                <a:cs typeface="ＭＳ Ｐゴシック" charset="-128"/>
              </a:rPr>
              <a:t>A/D</a:t>
            </a:r>
          </a:p>
        </p:txBody>
      </p:sp>
      <p:sp>
        <p:nvSpPr>
          <p:cNvPr id="726059" name="Text Box 43"/>
          <p:cNvSpPr txBox="1">
            <a:spLocks noChangeArrowheads="1"/>
          </p:cNvSpPr>
          <p:nvPr/>
        </p:nvSpPr>
        <p:spPr bwMode="auto">
          <a:xfrm>
            <a:off x="593618" y="2819400"/>
            <a:ext cx="397504" cy="169277"/>
          </a:xfrm>
          <a:prstGeom prst="rect">
            <a:avLst/>
          </a:prstGeom>
          <a:solidFill>
            <a:schemeClr val="bg1"/>
          </a:solidFill>
          <a:ln w="25400">
            <a:solidFill>
              <a:schemeClr val="tx2"/>
            </a:solidFill>
            <a:miter lim="800000"/>
            <a:headEnd/>
            <a:tailEnd/>
          </a:ln>
          <a:effectLst/>
        </p:spPr>
        <p:txBody>
          <a:bodyPr wrap="square" lIns="0" tIns="0" rIns="0" bIns="0">
            <a:prstTxWarp prst="textNoShape">
              <a:avLst/>
            </a:prstTxWarp>
            <a:spAutoFit/>
          </a:bodyPr>
          <a:lstStyle/>
          <a:p>
            <a:pPr algn="ctr">
              <a:spcBef>
                <a:spcPct val="50000"/>
              </a:spcBef>
            </a:pPr>
            <a:r>
              <a:rPr lang="en-US" altLang="ja-JP" sz="1100">
                <a:latin typeface="Helvetica" charset="0"/>
                <a:ea typeface="ＭＳ Ｐゴシック" charset="-128"/>
                <a:cs typeface="ＭＳ Ｐゴシック" charset="-128"/>
              </a:rPr>
              <a:t>mixer</a:t>
            </a:r>
          </a:p>
        </p:txBody>
      </p:sp>
      <p:grpSp>
        <p:nvGrpSpPr>
          <p:cNvPr id="37" name="図形グループ 36"/>
          <p:cNvGrpSpPr/>
          <p:nvPr/>
        </p:nvGrpSpPr>
        <p:grpSpPr>
          <a:xfrm>
            <a:off x="304800" y="1065483"/>
            <a:ext cx="1197619" cy="1372917"/>
            <a:chOff x="381000" y="1066800"/>
            <a:chExt cx="1197619" cy="1372917"/>
          </a:xfrm>
        </p:grpSpPr>
        <p:sp>
          <p:nvSpPr>
            <p:cNvPr id="726034" name="Line 18"/>
            <p:cNvSpPr>
              <a:spLocks noChangeShapeType="1"/>
            </p:cNvSpPr>
            <p:nvPr/>
          </p:nvSpPr>
          <p:spPr bwMode="auto">
            <a:xfrm>
              <a:off x="381000" y="1986822"/>
              <a:ext cx="128445" cy="0"/>
            </a:xfrm>
            <a:prstGeom prst="line">
              <a:avLst/>
            </a:prstGeom>
            <a:noFill/>
            <a:ln w="38100">
              <a:solidFill>
                <a:srgbClr val="FF0000"/>
              </a:solidFill>
              <a:round/>
              <a:headEnd type="none" w="sm" len="sm"/>
              <a:tailEnd type="triangle" w="med" len="med"/>
            </a:ln>
            <a:effectLst/>
          </p:spPr>
          <p:txBody>
            <a:bodyPr lIns="0" tIns="0" rIns="0" bIns="0">
              <a:prstTxWarp prst="textNoShape">
                <a:avLst/>
              </a:prstTxWarp>
            </a:bodyPr>
            <a:lstStyle/>
            <a:p>
              <a:endParaRPr lang="ja-JP" altLang="en-US" sz="800"/>
            </a:p>
          </p:txBody>
        </p:sp>
        <p:sp>
          <p:nvSpPr>
            <p:cNvPr id="726037" name="Rectangle 21"/>
            <p:cNvSpPr>
              <a:spLocks noChangeArrowheads="1"/>
            </p:cNvSpPr>
            <p:nvPr/>
          </p:nvSpPr>
          <p:spPr bwMode="auto">
            <a:xfrm>
              <a:off x="1519823" y="1923370"/>
              <a:ext cx="58796" cy="117969"/>
            </a:xfrm>
            <a:prstGeom prst="rect">
              <a:avLst/>
            </a:prstGeom>
            <a:noFill/>
            <a:ln w="19050">
              <a:solidFill>
                <a:srgbClr val="000000"/>
              </a:solidFill>
              <a:miter lim="800000"/>
              <a:headEnd/>
              <a:tailEnd/>
            </a:ln>
          </p:spPr>
          <p:txBody>
            <a:bodyPr lIns="0" tIns="0" rIns="0" bIns="0">
              <a:prstTxWarp prst="textNoShape">
                <a:avLst/>
              </a:prstTxWarp>
            </a:bodyPr>
            <a:lstStyle/>
            <a:p>
              <a:endParaRPr lang="ja-JP" altLang="en-US" sz="800"/>
            </a:p>
          </p:txBody>
        </p:sp>
        <p:sp>
          <p:nvSpPr>
            <p:cNvPr id="726038" name="Rectangle 22"/>
            <p:cNvSpPr>
              <a:spLocks noChangeArrowheads="1"/>
            </p:cNvSpPr>
            <p:nvPr/>
          </p:nvSpPr>
          <p:spPr bwMode="auto">
            <a:xfrm>
              <a:off x="747341" y="1066800"/>
              <a:ext cx="120305" cy="58984"/>
            </a:xfrm>
            <a:prstGeom prst="rect">
              <a:avLst/>
            </a:prstGeom>
            <a:noFill/>
            <a:ln w="19050">
              <a:solidFill>
                <a:schemeClr val="tx2"/>
              </a:solidFill>
              <a:miter lim="800000"/>
              <a:headEnd/>
              <a:tailEnd/>
            </a:ln>
          </p:spPr>
          <p:txBody>
            <a:bodyPr lIns="0" tIns="0" rIns="0" bIns="0">
              <a:prstTxWarp prst="textNoShape">
                <a:avLst/>
              </a:prstTxWarp>
            </a:bodyPr>
            <a:lstStyle/>
            <a:p>
              <a:endParaRPr lang="ja-JP" altLang="en-US" sz="800"/>
            </a:p>
          </p:txBody>
        </p:sp>
        <p:sp>
          <p:nvSpPr>
            <p:cNvPr id="726039" name="Line 23"/>
            <p:cNvSpPr>
              <a:spLocks noChangeShapeType="1"/>
            </p:cNvSpPr>
            <p:nvPr/>
          </p:nvSpPr>
          <p:spPr bwMode="auto">
            <a:xfrm>
              <a:off x="1223132" y="1986822"/>
              <a:ext cx="296691" cy="894"/>
            </a:xfrm>
            <a:prstGeom prst="line">
              <a:avLst/>
            </a:prstGeom>
            <a:noFill/>
            <a:ln w="101600">
              <a:solidFill>
                <a:srgbClr val="FF0000"/>
              </a:solidFill>
              <a:round/>
              <a:headEnd/>
              <a:tailEnd/>
            </a:ln>
          </p:spPr>
          <p:txBody>
            <a:bodyPr lIns="0" tIns="0" rIns="0" bIns="0">
              <a:prstTxWarp prst="textNoShape">
                <a:avLst/>
              </a:prstTxWarp>
            </a:bodyPr>
            <a:lstStyle/>
            <a:p>
              <a:endParaRPr lang="ja-JP" altLang="en-US" sz="800"/>
            </a:p>
          </p:txBody>
        </p:sp>
        <p:sp>
          <p:nvSpPr>
            <p:cNvPr id="726040" name="Line 24"/>
            <p:cNvSpPr>
              <a:spLocks noChangeShapeType="1"/>
            </p:cNvSpPr>
            <p:nvPr/>
          </p:nvSpPr>
          <p:spPr bwMode="auto">
            <a:xfrm>
              <a:off x="802518" y="1117741"/>
              <a:ext cx="0" cy="334245"/>
            </a:xfrm>
            <a:prstGeom prst="line">
              <a:avLst/>
            </a:prstGeom>
            <a:noFill/>
            <a:ln w="101600">
              <a:solidFill>
                <a:srgbClr val="FF0000"/>
              </a:solidFill>
              <a:round/>
              <a:headEnd type="none" w="sm" len="sm"/>
              <a:tailEnd type="none" w="sm" len="sm"/>
            </a:ln>
            <a:effectLst/>
          </p:spPr>
          <p:txBody>
            <a:bodyPr lIns="0" tIns="0" rIns="0" bIns="0">
              <a:prstTxWarp prst="textNoShape">
                <a:avLst/>
              </a:prstTxWarp>
            </a:bodyPr>
            <a:lstStyle/>
            <a:p>
              <a:endParaRPr lang="ja-JP" altLang="en-US" sz="800"/>
            </a:p>
          </p:txBody>
        </p:sp>
        <p:sp>
          <p:nvSpPr>
            <p:cNvPr id="726041" name="Line 25"/>
            <p:cNvSpPr>
              <a:spLocks noChangeShapeType="1"/>
            </p:cNvSpPr>
            <p:nvPr/>
          </p:nvSpPr>
          <p:spPr bwMode="auto">
            <a:xfrm>
              <a:off x="808850" y="1451987"/>
              <a:ext cx="0" cy="525900"/>
            </a:xfrm>
            <a:prstGeom prst="line">
              <a:avLst/>
            </a:prstGeom>
            <a:noFill/>
            <a:ln w="38100">
              <a:solidFill>
                <a:srgbClr val="FF0000"/>
              </a:solidFill>
              <a:round/>
              <a:headEnd type="none" w="sm" len="sm"/>
              <a:tailEnd type="none" w="sm" len="sm"/>
            </a:ln>
            <a:effectLst/>
          </p:spPr>
          <p:txBody>
            <a:bodyPr lIns="0" tIns="0" rIns="0" bIns="0">
              <a:prstTxWarp prst="textNoShape">
                <a:avLst/>
              </a:prstTxWarp>
            </a:bodyPr>
            <a:lstStyle/>
            <a:p>
              <a:endParaRPr lang="ja-JP" altLang="en-US" sz="800"/>
            </a:p>
          </p:txBody>
        </p:sp>
        <p:sp>
          <p:nvSpPr>
            <p:cNvPr id="726042" name="Line 26"/>
            <p:cNvSpPr>
              <a:spLocks noChangeShapeType="1"/>
            </p:cNvSpPr>
            <p:nvPr/>
          </p:nvSpPr>
          <p:spPr bwMode="auto">
            <a:xfrm>
              <a:off x="516682" y="1986822"/>
              <a:ext cx="711878" cy="894"/>
            </a:xfrm>
            <a:prstGeom prst="line">
              <a:avLst/>
            </a:prstGeom>
            <a:noFill/>
            <a:ln w="38100">
              <a:solidFill>
                <a:srgbClr val="FF0000"/>
              </a:solidFill>
              <a:round/>
              <a:headEnd/>
              <a:tailEnd/>
            </a:ln>
          </p:spPr>
          <p:txBody>
            <a:bodyPr lIns="0" tIns="0" rIns="0" bIns="0">
              <a:prstTxWarp prst="textNoShape">
                <a:avLst/>
              </a:prstTxWarp>
            </a:bodyPr>
            <a:lstStyle/>
            <a:p>
              <a:endParaRPr lang="ja-JP" altLang="en-US" sz="800"/>
            </a:p>
          </p:txBody>
        </p:sp>
        <p:sp>
          <p:nvSpPr>
            <p:cNvPr id="726043" name="Rectangle 27"/>
            <p:cNvSpPr>
              <a:spLocks noChangeArrowheads="1"/>
            </p:cNvSpPr>
            <p:nvPr/>
          </p:nvSpPr>
          <p:spPr bwMode="auto">
            <a:xfrm rot="2679310">
              <a:off x="800709" y="1920688"/>
              <a:ext cx="58796" cy="176060"/>
            </a:xfrm>
            <a:prstGeom prst="rect">
              <a:avLst/>
            </a:prstGeom>
            <a:noFill/>
            <a:ln w="19050">
              <a:solidFill>
                <a:srgbClr val="000000"/>
              </a:solidFill>
              <a:miter lim="800000"/>
              <a:headEnd/>
              <a:tailEnd/>
            </a:ln>
          </p:spPr>
          <p:txBody>
            <a:bodyPr lIns="0" tIns="0" rIns="0" bIns="0">
              <a:prstTxWarp prst="textNoShape">
                <a:avLst/>
              </a:prstTxWarp>
            </a:bodyPr>
            <a:lstStyle/>
            <a:p>
              <a:endParaRPr lang="ja-JP" altLang="en-US" sz="800"/>
            </a:p>
          </p:txBody>
        </p:sp>
        <p:sp>
          <p:nvSpPr>
            <p:cNvPr id="726044" name="Rectangle 28"/>
            <p:cNvSpPr>
              <a:spLocks noChangeArrowheads="1"/>
            </p:cNvSpPr>
            <p:nvPr/>
          </p:nvSpPr>
          <p:spPr bwMode="auto">
            <a:xfrm>
              <a:off x="1167955" y="1927838"/>
              <a:ext cx="59700" cy="117075"/>
            </a:xfrm>
            <a:prstGeom prst="rect">
              <a:avLst/>
            </a:prstGeom>
            <a:noFill/>
            <a:ln w="19050">
              <a:solidFill>
                <a:srgbClr val="000000"/>
              </a:solidFill>
              <a:miter lim="800000"/>
              <a:headEnd/>
              <a:tailEnd/>
            </a:ln>
          </p:spPr>
          <p:txBody>
            <a:bodyPr lIns="0" tIns="0" rIns="0" bIns="0">
              <a:prstTxWarp prst="textNoShape">
                <a:avLst/>
              </a:prstTxWarp>
            </a:bodyPr>
            <a:lstStyle/>
            <a:p>
              <a:endParaRPr lang="ja-JP" altLang="en-US" sz="800"/>
            </a:p>
          </p:txBody>
        </p:sp>
        <p:sp>
          <p:nvSpPr>
            <p:cNvPr id="726045" name="Rectangle 29"/>
            <p:cNvSpPr>
              <a:spLocks noChangeArrowheads="1"/>
            </p:cNvSpPr>
            <p:nvPr/>
          </p:nvSpPr>
          <p:spPr bwMode="auto">
            <a:xfrm>
              <a:off x="750055" y="1457349"/>
              <a:ext cx="119400" cy="59878"/>
            </a:xfrm>
            <a:prstGeom prst="rect">
              <a:avLst/>
            </a:prstGeom>
            <a:noFill/>
            <a:ln w="19050">
              <a:solidFill>
                <a:srgbClr val="000000"/>
              </a:solidFill>
              <a:miter lim="800000"/>
              <a:headEnd/>
              <a:tailEnd/>
            </a:ln>
          </p:spPr>
          <p:txBody>
            <a:bodyPr lIns="0" tIns="0" rIns="0" bIns="0">
              <a:prstTxWarp prst="textNoShape">
                <a:avLst/>
              </a:prstTxWarp>
            </a:bodyPr>
            <a:lstStyle/>
            <a:p>
              <a:endParaRPr lang="ja-JP" altLang="en-US" sz="800"/>
            </a:p>
          </p:txBody>
        </p:sp>
        <p:grpSp>
          <p:nvGrpSpPr>
            <p:cNvPr id="2" name="Group 31"/>
            <p:cNvGrpSpPr>
              <a:grpSpLocks/>
            </p:cNvGrpSpPr>
            <p:nvPr/>
          </p:nvGrpSpPr>
          <p:grpSpPr bwMode="auto">
            <a:xfrm>
              <a:off x="960814" y="2286000"/>
              <a:ext cx="207141" cy="153717"/>
              <a:chOff x="4470" y="5445"/>
              <a:chExt cx="600" cy="450"/>
            </a:xfrm>
          </p:grpSpPr>
          <p:sp>
            <p:nvSpPr>
              <p:cNvPr id="726048" name="Rectangle 32"/>
              <p:cNvSpPr>
                <a:spLocks noChangeArrowheads="1"/>
              </p:cNvSpPr>
              <p:nvPr/>
            </p:nvSpPr>
            <p:spPr bwMode="auto">
              <a:xfrm>
                <a:off x="4470" y="5445"/>
                <a:ext cx="600" cy="150"/>
              </a:xfrm>
              <a:prstGeom prst="rect">
                <a:avLst/>
              </a:prstGeom>
              <a:noFill/>
              <a:ln w="19050">
                <a:solidFill>
                  <a:srgbClr val="000000"/>
                </a:solidFill>
                <a:miter lim="800000"/>
                <a:headEnd/>
                <a:tailEnd/>
              </a:ln>
            </p:spPr>
            <p:txBody>
              <a:bodyPr lIns="0" tIns="0" rIns="0" bIns="0">
                <a:prstTxWarp prst="textNoShape">
                  <a:avLst/>
                </a:prstTxWarp>
              </a:bodyPr>
              <a:lstStyle/>
              <a:p>
                <a:endParaRPr lang="ja-JP" altLang="en-US" sz="800"/>
              </a:p>
            </p:txBody>
          </p:sp>
          <p:sp>
            <p:nvSpPr>
              <p:cNvPr id="726049" name="Rectangle 33"/>
              <p:cNvSpPr>
                <a:spLocks noChangeArrowheads="1"/>
              </p:cNvSpPr>
              <p:nvPr/>
            </p:nvSpPr>
            <p:spPr bwMode="auto">
              <a:xfrm>
                <a:off x="4620" y="5595"/>
                <a:ext cx="300" cy="300"/>
              </a:xfrm>
              <a:prstGeom prst="rect">
                <a:avLst/>
              </a:prstGeom>
              <a:noFill/>
              <a:ln w="19050">
                <a:solidFill>
                  <a:srgbClr val="000000"/>
                </a:solidFill>
                <a:miter lim="800000"/>
                <a:headEnd/>
                <a:tailEnd/>
              </a:ln>
            </p:spPr>
            <p:txBody>
              <a:bodyPr lIns="0" tIns="0" rIns="0" bIns="0">
                <a:prstTxWarp prst="textNoShape">
                  <a:avLst/>
                </a:prstTxWarp>
              </a:bodyPr>
              <a:lstStyle/>
              <a:p>
                <a:endParaRPr lang="ja-JP" altLang="en-US" sz="800"/>
              </a:p>
            </p:txBody>
          </p:sp>
        </p:grpSp>
        <p:sp>
          <p:nvSpPr>
            <p:cNvPr id="50" name="Line 25"/>
            <p:cNvSpPr>
              <a:spLocks noChangeShapeType="1"/>
            </p:cNvSpPr>
            <p:nvPr/>
          </p:nvSpPr>
          <p:spPr bwMode="auto">
            <a:xfrm>
              <a:off x="1066800" y="2000681"/>
              <a:ext cx="0" cy="287773"/>
            </a:xfrm>
            <a:prstGeom prst="line">
              <a:avLst/>
            </a:prstGeom>
            <a:noFill/>
            <a:ln w="12700" cmpd="sng">
              <a:solidFill>
                <a:srgbClr val="FF0000"/>
              </a:solidFill>
              <a:round/>
              <a:headEnd type="none" w="sm" len="sm"/>
              <a:tailEnd type="none" w="sm" len="sm"/>
            </a:ln>
            <a:effectLst/>
          </p:spPr>
          <p:txBody>
            <a:bodyPr lIns="0" tIns="0" rIns="0" bIns="0">
              <a:prstTxWarp prst="textNoShape">
                <a:avLst/>
              </a:prstTxWarp>
            </a:bodyPr>
            <a:lstStyle/>
            <a:p>
              <a:endParaRPr lang="ja-JP" altLang="en-US" sz="800"/>
            </a:p>
          </p:txBody>
        </p:sp>
        <p:sp>
          <p:nvSpPr>
            <p:cNvPr id="726032" name="Rectangle 16"/>
            <p:cNvSpPr>
              <a:spLocks noChangeArrowheads="1"/>
            </p:cNvSpPr>
            <p:nvPr/>
          </p:nvSpPr>
          <p:spPr bwMode="auto">
            <a:xfrm rot="18900000">
              <a:off x="993969" y="1964839"/>
              <a:ext cx="119400" cy="58984"/>
            </a:xfrm>
            <a:prstGeom prst="rect">
              <a:avLst/>
            </a:prstGeom>
            <a:noFill/>
            <a:ln w="19050">
              <a:solidFill>
                <a:schemeClr val="tx2"/>
              </a:solidFill>
              <a:miter lim="800000"/>
              <a:headEnd/>
              <a:tailEnd/>
            </a:ln>
          </p:spPr>
          <p:txBody>
            <a:bodyPr lIns="0" tIns="0" rIns="0" bIns="0">
              <a:prstTxWarp prst="textNoShape">
                <a:avLst/>
              </a:prstTxWarp>
            </a:bodyPr>
            <a:lstStyle/>
            <a:p>
              <a:endParaRPr lang="ja-JP" altLang="en-US" sz="800"/>
            </a:p>
          </p:txBody>
        </p:sp>
      </p:grpSp>
      <p:cxnSp>
        <p:nvCxnSpPr>
          <p:cNvPr id="44" name="AutoShape 34"/>
          <p:cNvCxnSpPr>
            <a:cxnSpLocks noChangeShapeType="1"/>
          </p:cNvCxnSpPr>
          <p:nvPr/>
        </p:nvCxnSpPr>
        <p:spPr bwMode="auto">
          <a:xfrm rot="5400000">
            <a:off x="649726" y="3071059"/>
            <a:ext cx="257098" cy="1589"/>
          </a:xfrm>
          <a:prstGeom prst="bentConnector3">
            <a:avLst>
              <a:gd name="adj1" fmla="val 50000"/>
            </a:avLst>
          </a:prstGeom>
          <a:noFill/>
          <a:ln w="12700">
            <a:solidFill>
              <a:schemeClr val="tx2"/>
            </a:solidFill>
            <a:round/>
            <a:headEnd/>
            <a:tailEnd type="triangle" w="med" len="med"/>
          </a:ln>
          <a:effectLst/>
        </p:spPr>
      </p:cxnSp>
      <p:cxnSp>
        <p:nvCxnSpPr>
          <p:cNvPr id="52" name="AutoShape 34"/>
          <p:cNvCxnSpPr>
            <a:cxnSpLocks noChangeShapeType="1"/>
            <a:stCxn id="726058" idx="3"/>
          </p:cNvCxnSpPr>
          <p:nvPr/>
        </p:nvCxnSpPr>
        <p:spPr bwMode="auto">
          <a:xfrm flipV="1">
            <a:off x="968767" y="2438400"/>
            <a:ext cx="183594" cy="869722"/>
          </a:xfrm>
          <a:prstGeom prst="bentConnector2">
            <a:avLst/>
          </a:prstGeom>
          <a:noFill/>
          <a:ln w="12700">
            <a:solidFill>
              <a:schemeClr val="tx2"/>
            </a:solidFill>
            <a:round/>
            <a:headEnd/>
            <a:tailEnd type="none" w="med" len="med"/>
          </a:ln>
          <a:effectLst/>
        </p:spPr>
      </p:cxnSp>
      <p:cxnSp>
        <p:nvCxnSpPr>
          <p:cNvPr id="57" name="AutoShape 34"/>
          <p:cNvCxnSpPr>
            <a:cxnSpLocks noChangeShapeType="1"/>
          </p:cNvCxnSpPr>
          <p:nvPr/>
        </p:nvCxnSpPr>
        <p:spPr bwMode="auto">
          <a:xfrm>
            <a:off x="1152361" y="2438401"/>
            <a:ext cx="143039" cy="1"/>
          </a:xfrm>
          <a:prstGeom prst="bentConnector3">
            <a:avLst>
              <a:gd name="adj1" fmla="val 50000"/>
            </a:avLst>
          </a:prstGeom>
          <a:noFill/>
          <a:ln w="12700">
            <a:solidFill>
              <a:schemeClr val="tx2"/>
            </a:solidFill>
            <a:round/>
            <a:headEnd/>
            <a:tailEnd type="triangle" w="med" len="med"/>
          </a:ln>
          <a:effectLst/>
        </p:spPr>
      </p:cxnSp>
      <p:cxnSp>
        <p:nvCxnSpPr>
          <p:cNvPr id="61" name="直線コネクタ 60"/>
          <p:cNvCxnSpPr>
            <a:endCxn id="726051" idx="1"/>
          </p:cNvCxnSpPr>
          <p:nvPr/>
        </p:nvCxnSpPr>
        <p:spPr>
          <a:xfrm rot="5400000">
            <a:off x="7639827" y="2220454"/>
            <a:ext cx="2246347" cy="1588"/>
          </a:xfrm>
          <a:prstGeom prst="line">
            <a:avLst/>
          </a:prstGeom>
          <a:ln w="25400" cmpd="sng"/>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726060" name="Text Box 44"/>
          <p:cNvSpPr txBox="1">
            <a:spLocks noChangeArrowheads="1"/>
          </p:cNvSpPr>
          <p:nvPr/>
        </p:nvSpPr>
        <p:spPr bwMode="auto">
          <a:xfrm>
            <a:off x="8428038" y="1887379"/>
            <a:ext cx="481012" cy="246221"/>
          </a:xfrm>
          <a:prstGeom prst="rect">
            <a:avLst/>
          </a:prstGeom>
          <a:solidFill>
            <a:schemeClr val="bg1"/>
          </a:solidFill>
          <a:ln w="25400">
            <a:solidFill>
              <a:schemeClr val="tx2"/>
            </a:solidFill>
            <a:miter lim="800000"/>
            <a:headEnd/>
            <a:tailEnd/>
          </a:ln>
          <a:effectLst/>
        </p:spPr>
        <p:txBody>
          <a:bodyPr wrap="square">
            <a:prstTxWarp prst="textNoShape">
              <a:avLst/>
            </a:prstTxWarp>
            <a:spAutoFit/>
          </a:bodyPr>
          <a:lstStyle/>
          <a:p>
            <a:pPr algn="ctr">
              <a:spcBef>
                <a:spcPct val="50000"/>
              </a:spcBef>
            </a:pPr>
            <a:r>
              <a:rPr lang="en-US" altLang="ja-JP" sz="1000">
                <a:latin typeface="Helvetica" charset="0"/>
                <a:ea typeface="ＭＳ Ｐゴシック" charset="-128"/>
                <a:cs typeface="ＭＳ Ｐゴシック" charset="-128"/>
              </a:rPr>
              <a:t>D/A</a:t>
            </a:r>
          </a:p>
        </p:txBody>
      </p:sp>
      <p:cxnSp>
        <p:nvCxnSpPr>
          <p:cNvPr id="63" name="直線コネクタ 62"/>
          <p:cNvCxnSpPr/>
          <p:nvPr/>
        </p:nvCxnSpPr>
        <p:spPr>
          <a:xfrm rot="10800000">
            <a:off x="1502420" y="1098074"/>
            <a:ext cx="7259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p:nvPr/>
        </p:nvCxnSpPr>
        <p:spPr>
          <a:xfrm rot="5400000">
            <a:off x="1135313" y="1491573"/>
            <a:ext cx="7342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6021" name="Text Box 5"/>
          <p:cNvSpPr txBox="1">
            <a:spLocks noChangeArrowheads="1"/>
          </p:cNvSpPr>
          <p:nvPr/>
        </p:nvSpPr>
        <p:spPr bwMode="auto">
          <a:xfrm rot="16200000">
            <a:off x="2665704" y="2060720"/>
            <a:ext cx="2647251" cy="499332"/>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altLang="ja-JP" sz="20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elvetica" charset="0"/>
                <a:ea typeface="ＭＳ Ｐゴシック" charset="-128"/>
                <a:cs typeface="ＭＳ Ｐゴシック" charset="-128"/>
              </a:rPr>
              <a:t>Feedback filters</a:t>
            </a:r>
          </a:p>
        </p:txBody>
      </p:sp>
      <p:sp>
        <p:nvSpPr>
          <p:cNvPr id="726024" name="Text Box 8"/>
          <p:cNvSpPr txBox="1">
            <a:spLocks noChangeArrowheads="1"/>
          </p:cNvSpPr>
          <p:nvPr/>
        </p:nvSpPr>
        <p:spPr bwMode="auto">
          <a:xfrm rot="16200000">
            <a:off x="5937595" y="2488997"/>
            <a:ext cx="3627477" cy="499332"/>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altLang="ja-JP" sz="20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elvetica" charset="0"/>
                <a:ea typeface="ＭＳ Ｐゴシック" charset="-128"/>
                <a:cs typeface="ＭＳ Ｐゴシック" charset="-128"/>
              </a:rPr>
              <a:t>Output to suspensions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40163</TotalTime>
  <Words>1435</Words>
  <Application>Microsoft Macintosh PowerPoint</Application>
  <PresentationFormat>画面に合わせる (4:3)</PresentationFormat>
  <Paragraphs>215</Paragraphs>
  <Slides>17</Slides>
  <Notes>0</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17</vt:i4>
      </vt:variant>
    </vt:vector>
  </HeadingPairs>
  <TitlesOfParts>
    <vt:vector size="18" baseType="lpstr">
      <vt:lpstr>Office Theme</vt:lpstr>
      <vt:lpstr>低温レーザー干渉計CLIO(28) デジタルシステムの導入III</vt:lpstr>
      <vt:lpstr>本研究の目的 </vt:lpstr>
      <vt:lpstr>CLIOデジタルシステムの稼働状況 </vt:lpstr>
      <vt:lpstr>実際の導入の流れ </vt:lpstr>
      <vt:lpstr>Pictures </vt:lpstr>
      <vt:lpstr>Real time code on Matlab, Simulink </vt:lpstr>
      <vt:lpstr>Real time code on Matlab, Simulink </vt:lpstr>
      <vt:lpstr>線形化と、閾値によるトリガー </vt:lpstr>
      <vt:lpstr>MEDM  --Length sensing and control system</vt:lpstr>
      <vt:lpstr>デジタル上の信号 </vt:lpstr>
      <vt:lpstr>Fotonの例1:腕ロック用filter</vt:lpstr>
      <vt:lpstr>Per arm lock </vt:lpstr>
      <vt:lpstr>Open loop TF for Digital vs. Analog </vt:lpstr>
      <vt:lpstr>MCのミスアラインメント検出</vt:lpstr>
      <vt:lpstr>ミスアラインメントに応じた誤差信号（含方向）の取得 </vt:lpstr>
      <vt:lpstr>Local SPIの制御 </vt:lpstr>
      <vt:lpstr>Summary </vt:lpstr>
    </vt:vector>
  </TitlesOfParts>
  <Company>LIGO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CLIO task 分担（素案）</dc:title>
  <dc:creator>Osamu</dc:creator>
  <cp:lastModifiedBy>Osamu Miyakawa</cp:lastModifiedBy>
  <cp:revision>583</cp:revision>
  <cp:lastPrinted>2010-03-04T05:00:44Z</cp:lastPrinted>
  <dcterms:created xsi:type="dcterms:W3CDTF">2010-03-20T08:50:26Z</dcterms:created>
  <dcterms:modified xsi:type="dcterms:W3CDTF">2010-03-20T08:56:31Z</dcterms:modified>
</cp:coreProperties>
</file>