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Layouts/slideLayout41.xml" ContentType="application/vnd.openxmlformats-officedocument.presentationml.slideLayout+xml"/>
  <Default Extension="vml" ContentType="application/vnd.openxmlformats-officedocument.vmlDrawing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8.xml" ContentType="application/vnd.openxmlformats-officedocument.presentationml.notesSlide+xml"/>
  <Default Extension="png" ContentType="image/png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8.xml" ContentType="application/vnd.openxmlformats-officedocument.presentationml.slideLayout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Default Extension="pict" ContentType="image/pict"/>
  <Override PartName="/ppt/slideLayouts/slideLayout14.xml" ContentType="application/vnd.openxmlformats-officedocument.presentationml.slideLayout+xml"/>
  <Override PartName="/ppt/embeddings/Microsoft___2.bin" ContentType="application/vnd.openxmlformats-officedocument.oleObject"/>
  <Override PartName="/ppt/slideLayouts/slideLayout4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embeddings/Microsoft___1.bin" ContentType="application/vnd.openxmlformats-officedocument.oleObject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Layouts/slideLayout3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3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  <p:sldMasterId id="2147483709" r:id="rId2"/>
    <p:sldMasterId id="2147483697" r:id="rId3"/>
    <p:sldMasterId id="2147483684" r:id="rId4"/>
  </p:sldMasterIdLst>
  <p:notesMasterIdLst>
    <p:notesMasterId r:id="rId20"/>
  </p:notesMasterIdLst>
  <p:handoutMasterIdLst>
    <p:handoutMasterId r:id="rId21"/>
  </p:handoutMasterIdLst>
  <p:sldIdLst>
    <p:sldId id="319" r:id="rId5"/>
    <p:sldId id="258" r:id="rId6"/>
    <p:sldId id="347" r:id="rId7"/>
    <p:sldId id="306" r:id="rId8"/>
    <p:sldId id="342" r:id="rId9"/>
    <p:sldId id="333" r:id="rId10"/>
    <p:sldId id="325" r:id="rId11"/>
    <p:sldId id="329" r:id="rId12"/>
    <p:sldId id="348" r:id="rId13"/>
    <p:sldId id="353" r:id="rId14"/>
    <p:sldId id="351" r:id="rId15"/>
    <p:sldId id="336" r:id="rId16"/>
    <p:sldId id="352" r:id="rId17"/>
    <p:sldId id="302" r:id="rId18"/>
    <p:sldId id="335" r:id="rId19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900B9"/>
    <a:srgbClr val="003800"/>
    <a:srgbClr val="FF013E"/>
    <a:srgbClr val="FFAB04"/>
    <a:srgbClr val="430000"/>
    <a:srgbClr val="ABA66B"/>
    <a:srgbClr val="D3D300"/>
    <a:srgbClr val="D751A9"/>
    <a:srgbClr val="CB28D6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 horzBarState="maximized">
    <p:restoredLeft sz="15445" autoAdjust="0"/>
    <p:restoredTop sz="96820" autoAdjust="0"/>
  </p:normalViewPr>
  <p:slideViewPr>
    <p:cSldViewPr>
      <p:cViewPr>
        <p:scale>
          <a:sx n="100" d="100"/>
          <a:sy n="100" d="100"/>
        </p:scale>
        <p:origin x="-368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8" d="100"/>
        <a:sy n="98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80" y="1072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Relationship Id="rId2" Type="http://schemas.openxmlformats.org/officeDocument/2006/relationships/image" Target="../media/image17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21695-534B-654C-972E-894882AC915B}" type="datetime1">
              <a:rPr lang="ja-JP" altLang="en-US" smtClean="0"/>
              <a:pPr/>
              <a:t>10.3.20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4F1E5-318F-2D47-A0A1-A231D3DA9A1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0"/>
          </a:xfrm>
          <a:prstGeom prst="rect">
            <a:avLst/>
          </a:prstGeom>
        </p:spPr>
        <p:txBody>
          <a:bodyPr vert="horz" lIns="95432" tIns="47716" rIns="95432" bIns="4771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4" cy="511730"/>
          </a:xfrm>
          <a:prstGeom prst="rect">
            <a:avLst/>
          </a:prstGeom>
        </p:spPr>
        <p:txBody>
          <a:bodyPr vert="horz" lIns="95432" tIns="47716" rIns="95432" bIns="47716" rtlCol="0"/>
          <a:lstStyle>
            <a:lvl1pPr algn="r">
              <a:defRPr sz="1300"/>
            </a:lvl1pPr>
          </a:lstStyle>
          <a:p>
            <a:fld id="{D8A2A576-5F19-0240-94B3-943ACFA9B014}" type="datetime1">
              <a:rPr kumimoji="1" lang="ja-JP" altLang="en-US" smtClean="0"/>
              <a:pPr/>
              <a:t>10.3.20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2" tIns="47716" rIns="95432" bIns="47716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5432" tIns="47716" rIns="95432" bIns="47716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1730"/>
          </a:xfrm>
          <a:prstGeom prst="rect">
            <a:avLst/>
          </a:prstGeom>
        </p:spPr>
        <p:txBody>
          <a:bodyPr vert="horz" lIns="95432" tIns="47716" rIns="95432" bIns="4771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4" cy="511730"/>
          </a:xfrm>
          <a:prstGeom prst="rect">
            <a:avLst/>
          </a:prstGeom>
        </p:spPr>
        <p:txBody>
          <a:bodyPr vert="horz" lIns="95432" tIns="47716" rIns="95432" bIns="47716" rtlCol="0" anchor="b"/>
          <a:lstStyle>
            <a:lvl1pPr algn="r">
              <a:defRPr sz="1300"/>
            </a:lvl1pPr>
          </a:lstStyle>
          <a:p>
            <a:fld id="{05BC1008-478F-4D20-905A-592A31AE398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1008-478F-4D20-905A-592A31AE398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835006" y="5045868"/>
            <a:ext cx="5679440" cy="4605576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kumimoji="1"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この実験のまとめです。タンデム干渉計を変位センサーとするローカルコントロールを行うための装置を作り、振り子の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length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方向の制御を行いました。その結果、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0.83Hz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の共振ピークを約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1/3.7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倍に抑えることができました。しかし、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RMS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振幅はほとんど差がありませんでした。課題として、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err="1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つの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共振周波数間で変位が大きくなった原因を調べ、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RMS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振幅を抑えることと、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で問題になっている自由度である振り子の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Yaw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方向の制御を行うことです。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kumimoji="1"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kumimoji="1"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1008-478F-4D20-905A-592A31AE398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latin typeface="Times New Roman"/>
                <a:ea typeface="ＭＳ 明朝"/>
                <a:cs typeface="Times New Roman"/>
              </a:rPr>
              <a:t>　今回発表する順番として</a:t>
            </a:r>
            <a:r>
              <a:rPr kumimoji="1" lang="ja-JP" altLang="en-US" dirty="0" smtClean="0">
                <a:latin typeface="Times New Roman"/>
                <a:ea typeface="ＭＳ 明朝"/>
                <a:cs typeface="Times New Roman"/>
              </a:rPr>
              <a:t>、本実験の実験動機について述べた後、</a:t>
            </a:r>
            <a:r>
              <a:rPr kumimoji="1" lang="en-US" altLang="ja-JP" dirty="0" smtClean="0">
                <a:latin typeface="Times New Roman"/>
                <a:ea typeface="ＭＳ 明朝"/>
                <a:cs typeface="Times New Roman"/>
              </a:rPr>
              <a:t>LSPI</a:t>
            </a:r>
            <a:r>
              <a:rPr kumimoji="1" lang="ja-JP" altLang="en-US" dirty="0" smtClean="0">
                <a:latin typeface="Times New Roman"/>
                <a:ea typeface="ＭＳ 明朝"/>
                <a:cs typeface="Times New Roman"/>
              </a:rPr>
              <a:t>という装置の概要を紹介します。</a:t>
            </a:r>
            <a:r>
              <a:rPr kumimoji="1" lang="en-US" altLang="ja-JP" dirty="0" smtClean="0">
                <a:latin typeface="Times New Roman"/>
                <a:ea typeface="ＭＳ 明朝"/>
                <a:cs typeface="Times New Roman"/>
              </a:rPr>
              <a:t>CLIO</a:t>
            </a:r>
            <a:r>
              <a:rPr kumimoji="1" lang="ja-JP" altLang="en-US" dirty="0" smtClean="0">
                <a:latin typeface="Times New Roman"/>
                <a:ea typeface="ＭＳ 明朝"/>
                <a:cs typeface="Times New Roman"/>
              </a:rPr>
              <a:t>にインストールされている</a:t>
            </a:r>
            <a:r>
              <a:rPr lang="ja-JP" altLang="en-US" dirty="0" smtClean="0">
                <a:latin typeface="Times New Roman"/>
                <a:ea typeface="ＭＳ 明朝"/>
                <a:cs typeface="Times New Roman"/>
              </a:rPr>
              <a:t>実機</a:t>
            </a:r>
            <a:r>
              <a:rPr kumimoji="1" lang="ja-JP" altLang="en-US" dirty="0" smtClean="0">
                <a:latin typeface="Times New Roman"/>
                <a:ea typeface="ＭＳ 明朝"/>
                <a:cs typeface="Times New Roman"/>
              </a:rPr>
              <a:t>と現状をお話しします。最後に今回の実験についてまとめて、発表を終わりにいたします。</a:t>
            </a:r>
            <a:endParaRPr kumimoji="1" lang="ja-JP" altLang="en-US" dirty="0">
              <a:latin typeface="Times New Roman"/>
              <a:ea typeface="ＭＳ 明朝"/>
              <a:cs typeface="Times New Roman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C1008-478F-4D20-905A-592A31AE398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86069-136D-469F-AD08-7C45088A368C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タンデム干渉計とは、左図のように、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err="1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つの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干渉計（上にある第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干渉計と下にある第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干渉計）が直列につながった干渉計です。光源には低コヒーレンス光源を用います。第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干渉計の光路差を光源のコヒーレンス長以上にすると、第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干渉計だけでは干渉は起きません。しかし、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err="1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つの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干渉計の光路差を等しくなるように第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干渉計を設置することによって、第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干渉計との連携で干渉が起こるようになります。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86069-136D-469F-AD08-7C45088A368C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タンデム干渉計とは、左図のように、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err="1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つの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干渉計（上にある第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干渉計と下にある第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干渉計）が直列につながった干渉計です。光源には低コヒーレンス光源を用います。第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干渉計の光路差を光源のコヒーレンス長以上にすると、第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干渉計だけでは干渉は起きません。しかし、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err="1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つの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干渉計の光路差を等しくなるように第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干渉計を設置することによって、第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干渉計との連携で干渉が起こるようになります。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86069-136D-469F-AD08-7C45088A368C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タンデム干渉計とは、左図のように、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err="1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つの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干渉計（上にある第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干渉計と下にある第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干渉計）が直列につながった干渉計です。光源には低コヒーレンス光源を用います。第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干渉計の光路差を光源のコヒーレンス長以上にすると、第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干渉計だけでは干渉は起きません。しかし、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err="1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つの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干渉計の光路差を等しくなるように第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干渉計を設置することによって、第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干渉計との連携で干渉が起こるようになります。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B6113-F52B-4EAB-9F0B-D2A05D057373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　インストールまでの流れをお話します。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へインストールするのにタンデム干渉計を変位センサーとするローカルコントロールの原理実験、</a:t>
            </a:r>
            <a:r>
              <a:rPr lang="en-US" altLang="ja-JP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CLIO</a:t>
            </a:r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へインストールするための具体的なデザイン設計、インストールする部品の製作を経て実際にインストールします。本実験では、この原理実験を行いました。この実験でローカルコントロールの効果を実証することで次のステップへ進むことができます。次にこの実験の評価方法について述べていきます。</a:t>
            </a:r>
            <a:endParaRPr lang="en-US" altLang="ja-JP" dirty="0" smtClean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r>
              <a:rPr lang="ja-JP" altLang="en-US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＊＊＊＊＊＊＊＊＊＊＊＊＊＊</a:t>
            </a:r>
            <a:endParaRPr lang="ja-JP" altLang="ja-JP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 dirty="0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480708-D160-4E09-B747-F7FC63C9A5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フリーフォーム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6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EAFDE-7A09-4E9E-9308-70072DD258A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2087B-BC07-461B-A3BD-8238BA3DFC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2010/03/22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BB67-8FC9-4F5E-99E3-B1A192175EE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8.jpeg"/><Relationship Id="rId5" Type="http://schemas.openxmlformats.org/officeDocument/2006/relationships/oleObject" Target="../embeddings/Microsoft___1.bin"/><Relationship Id="rId6" Type="http://schemas.openxmlformats.org/officeDocument/2006/relationships/image" Target="../media/image19.pdf"/><Relationship Id="rId7" Type="http://schemas.openxmlformats.org/officeDocument/2006/relationships/image" Target="../media/image20.png"/><Relationship Id="rId8" Type="http://schemas.openxmlformats.org/officeDocument/2006/relationships/oleObject" Target="../embeddings/Microsoft___2.bin"/><Relationship Id="rId9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2513" y="1371600"/>
            <a:ext cx="8458200" cy="182880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 smtClean="0">
                <a:latin typeface="Times New Roman"/>
                <a:cs typeface="Times New Roman"/>
              </a:rPr>
              <a:t>低温レーザー干渉計</a:t>
            </a:r>
            <a:r>
              <a:rPr kumimoji="1" lang="en-US" altLang="ja-JP" dirty="0" smtClean="0">
                <a:latin typeface="Times New Roman"/>
                <a:cs typeface="Times New Roman"/>
              </a:rPr>
              <a:t>CLIO(29)</a:t>
            </a:r>
            <a:br>
              <a:rPr kumimoji="1" lang="en-US" altLang="ja-JP" dirty="0" smtClean="0">
                <a:latin typeface="Times New Roman"/>
                <a:cs typeface="Times New Roman"/>
              </a:rPr>
            </a:br>
            <a:r>
              <a:rPr lang="en-US" altLang="ja-JP" dirty="0" smtClean="0">
                <a:latin typeface="Times New Roman"/>
                <a:cs typeface="Times New Roman"/>
              </a:rPr>
              <a:t>〜LSPI</a:t>
            </a:r>
            <a:r>
              <a:rPr lang="ja-JP" altLang="en-US" dirty="0" smtClean="0">
                <a:latin typeface="Times New Roman"/>
                <a:cs typeface="Times New Roman"/>
              </a:rPr>
              <a:t>の導入</a:t>
            </a:r>
            <a:r>
              <a:rPr lang="en-US" altLang="ja-JP" dirty="0" smtClean="0">
                <a:latin typeface="Times New Roman"/>
                <a:cs typeface="Times New Roman"/>
              </a:rPr>
              <a:t>(II)〜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30458" y="3228536"/>
            <a:ext cx="8458200" cy="2410264"/>
          </a:xfrm>
        </p:spPr>
        <p:txBody>
          <a:bodyPr>
            <a:normAutofit/>
          </a:bodyPr>
          <a:lstStyle/>
          <a:p>
            <a:pPr algn="ctr"/>
            <a:endParaRPr lang="en-US" altLang="ja-JP" dirty="0" smtClean="0">
              <a:latin typeface="Times New Roman"/>
              <a:cs typeface="Times New Roman"/>
            </a:endParaRPr>
          </a:p>
          <a:p>
            <a:pPr algn="ctr"/>
            <a:r>
              <a:rPr lang="ja-JP" altLang="en-US" dirty="0" smtClean="0">
                <a:latin typeface="Times New Roman"/>
                <a:cs typeface="Times New Roman"/>
              </a:rPr>
              <a:t>東大</a:t>
            </a:r>
            <a:r>
              <a:rPr kumimoji="1" lang="ja-JP" altLang="en-US" dirty="0" smtClean="0">
                <a:latin typeface="Times New Roman"/>
                <a:cs typeface="Times New Roman"/>
              </a:rPr>
              <a:t>宇宙線研、産総研</a:t>
            </a:r>
            <a:r>
              <a:rPr kumimoji="1" lang="en-US" altLang="ja-JP" baseline="30000" dirty="0" smtClean="0">
                <a:latin typeface="Times New Roman"/>
                <a:cs typeface="Times New Roman"/>
              </a:rPr>
              <a:t>A</a:t>
            </a:r>
            <a:endParaRPr kumimoji="1" lang="en-US" altLang="ja-JP" dirty="0" smtClean="0">
              <a:latin typeface="Times New Roman"/>
              <a:cs typeface="Times New Roman"/>
            </a:endParaRPr>
          </a:p>
          <a:p>
            <a:pPr algn="ctr"/>
            <a:r>
              <a:rPr lang="ja-JP" altLang="en-US" u="sng" dirty="0">
                <a:latin typeface="Times New Roman"/>
                <a:cs typeface="Times New Roman"/>
              </a:rPr>
              <a:t>斎藤陽</a:t>
            </a:r>
            <a:r>
              <a:rPr lang="ja-JP" altLang="en-US" u="sng" dirty="0" smtClean="0">
                <a:latin typeface="Times New Roman"/>
                <a:cs typeface="Times New Roman"/>
              </a:rPr>
              <a:t>紀</a:t>
            </a:r>
            <a:r>
              <a:rPr lang="ja-JP" altLang="en-US" dirty="0" smtClean="0">
                <a:latin typeface="Times New Roman"/>
                <a:cs typeface="Times New Roman"/>
              </a:rPr>
              <a:t>、寺田聡一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A</a:t>
            </a:r>
            <a:r>
              <a:rPr lang="ja-JP" altLang="en-US" dirty="0" smtClean="0">
                <a:latin typeface="Times New Roman"/>
                <a:cs typeface="Times New Roman"/>
              </a:rPr>
              <a:t>、内山隆、三代木伸二、</a:t>
            </a:r>
          </a:p>
          <a:p>
            <a:pPr algn="ctr"/>
            <a:r>
              <a:rPr lang="ja-JP" altLang="en-US" dirty="0" smtClean="0">
                <a:latin typeface="Times New Roman"/>
                <a:cs typeface="Times New Roman"/>
              </a:rPr>
              <a:t>宮川治、大橋正健</a:t>
            </a:r>
            <a:endParaRPr lang="en-US" altLang="ja-JP" dirty="0" smtClean="0">
              <a:latin typeface="Times New Roman"/>
              <a:cs typeface="Times New Roman"/>
            </a:endParaRPr>
          </a:p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and CLIO Collaborators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1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43174" y="6357958"/>
            <a:ext cx="3376626" cy="363517"/>
          </a:xfrm>
        </p:spPr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9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4</a:t>
            </a:r>
            <a:r>
              <a:rPr kumimoji="1" lang="en-US" altLang="ja-JP" dirty="0" smtClean="0">
                <a:latin typeface="Times New Roman"/>
                <a:cs typeface="Times New Roman"/>
              </a:rPr>
              <a:t>. </a:t>
            </a:r>
            <a:r>
              <a:rPr lang="ja-JP" altLang="en-US" dirty="0" smtClean="0">
                <a:latin typeface="Times New Roman"/>
                <a:cs typeface="Times New Roman"/>
              </a:rPr>
              <a:t>制御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57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grpSp>
        <p:nvGrpSpPr>
          <p:cNvPr id="64" name="図形グループ 514"/>
          <p:cNvGrpSpPr/>
          <p:nvPr/>
        </p:nvGrpSpPr>
        <p:grpSpPr>
          <a:xfrm>
            <a:off x="-4" y="1326035"/>
            <a:ext cx="4643113" cy="2928465"/>
            <a:chOff x="13796402" y="17439482"/>
            <a:chExt cx="7088929" cy="4471051"/>
          </a:xfrm>
        </p:grpSpPr>
        <p:pic>
          <p:nvPicPr>
            <p:cNvPr id="66" name="図 65" descr="LSPI_control_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11945" y="17439482"/>
              <a:ext cx="5832855" cy="4471051"/>
            </a:xfrm>
            <a:prstGeom prst="rect">
              <a:avLst/>
            </a:prstGeom>
          </p:spPr>
        </p:pic>
        <p:sp>
          <p:nvSpPr>
            <p:cNvPr id="67" name="Text Box 88"/>
            <p:cNvSpPr txBox="1">
              <a:spLocks noChangeArrowheads="1"/>
            </p:cNvSpPr>
            <p:nvPr/>
          </p:nvSpPr>
          <p:spPr bwMode="auto">
            <a:xfrm>
              <a:off x="15322868" y="18384950"/>
              <a:ext cx="771422" cy="798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err="1">
                  <a:latin typeface="Times New Roman" charset="0"/>
                  <a:ea typeface="Times New Roman" charset="0"/>
                  <a:cs typeface="Times New Roman" charset="0"/>
                </a:rPr>
                <a:t>cryo</a:t>
              </a:r>
              <a:endParaRPr lang="en-US" altLang="ja-JP" sz="1400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r>
                <a:rPr lang="en-US" altLang="ja-JP" sz="1400" dirty="0">
                  <a:latin typeface="Times New Roman" charset="0"/>
                  <a:ea typeface="Times New Roman" charset="0"/>
                  <a:cs typeface="Times New Roman" charset="0"/>
                </a:rPr>
                <a:t>base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8" name="Text Box 88"/>
            <p:cNvSpPr txBox="1">
              <a:spLocks noChangeArrowheads="1"/>
            </p:cNvSpPr>
            <p:nvPr/>
          </p:nvSpPr>
          <p:spPr bwMode="auto">
            <a:xfrm>
              <a:off x="15551373" y="20634167"/>
              <a:ext cx="908477" cy="798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charset="0"/>
                  <a:ea typeface="Times New Roman" charset="0"/>
                  <a:cs typeface="Times New Roman" charset="0"/>
                </a:rPr>
                <a:t>upper</a:t>
              </a:r>
            </a:p>
            <a:p>
              <a:pPr algn="ctr"/>
              <a:r>
                <a:rPr lang="en-US" altLang="ja-JP" sz="1400" dirty="0">
                  <a:latin typeface="Times New Roman" charset="0"/>
                  <a:ea typeface="Times New Roman" charset="0"/>
                  <a:cs typeface="Times New Roman" charset="0"/>
                </a:rPr>
                <a:t>mass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Text Box 88"/>
            <p:cNvSpPr txBox="1">
              <a:spLocks noChangeArrowheads="1"/>
            </p:cNvSpPr>
            <p:nvPr/>
          </p:nvSpPr>
          <p:spPr bwMode="auto">
            <a:xfrm>
              <a:off x="13796402" y="18172358"/>
              <a:ext cx="1367174" cy="112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Coil</a:t>
              </a:r>
            </a:p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Magnet</a:t>
              </a:r>
            </a:p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Actuators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0" name="Text Box 88"/>
            <p:cNvSpPr txBox="1">
              <a:spLocks noChangeArrowheads="1"/>
            </p:cNvSpPr>
            <p:nvPr/>
          </p:nvSpPr>
          <p:spPr bwMode="auto">
            <a:xfrm>
              <a:off x="17240719" y="18253070"/>
              <a:ext cx="1025952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Mirror</a:t>
              </a:r>
            </a:p>
          </p:txBody>
        </p:sp>
        <p:sp>
          <p:nvSpPr>
            <p:cNvPr id="71" name="Text Box 88"/>
            <p:cNvSpPr txBox="1">
              <a:spLocks noChangeArrowheads="1"/>
            </p:cNvSpPr>
            <p:nvPr/>
          </p:nvSpPr>
          <p:spPr bwMode="auto">
            <a:xfrm>
              <a:off x="18657616" y="20621041"/>
              <a:ext cx="1025952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Mirror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2" name="Text Box 88"/>
            <p:cNvSpPr txBox="1">
              <a:spLocks noChangeArrowheads="1"/>
            </p:cNvSpPr>
            <p:nvPr/>
          </p:nvSpPr>
          <p:spPr bwMode="auto">
            <a:xfrm>
              <a:off x="19765938" y="18485748"/>
              <a:ext cx="1119393" cy="798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Active</a:t>
              </a:r>
            </a:p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Mirrors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3" name="Text Box 88"/>
            <p:cNvSpPr txBox="1">
              <a:spLocks noChangeArrowheads="1"/>
            </p:cNvSpPr>
            <p:nvPr/>
          </p:nvSpPr>
          <p:spPr bwMode="auto">
            <a:xfrm>
              <a:off x="18274448" y="17884404"/>
              <a:ext cx="997328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Lasers</a:t>
              </a:r>
            </a:p>
          </p:txBody>
        </p:sp>
        <p:sp>
          <p:nvSpPr>
            <p:cNvPr id="74" name="Text Box 88"/>
            <p:cNvSpPr txBox="1">
              <a:spLocks noChangeArrowheads="1"/>
            </p:cNvSpPr>
            <p:nvPr/>
          </p:nvSpPr>
          <p:spPr bwMode="auto">
            <a:xfrm>
              <a:off x="16686051" y="20347169"/>
              <a:ext cx="739012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PDs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5" name="Text Box 88"/>
            <p:cNvSpPr txBox="1">
              <a:spLocks noChangeArrowheads="1"/>
            </p:cNvSpPr>
            <p:nvPr/>
          </p:nvSpPr>
          <p:spPr bwMode="auto">
            <a:xfrm>
              <a:off x="18250429" y="19192083"/>
              <a:ext cx="769662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PBS</a:t>
              </a:r>
            </a:p>
          </p:txBody>
        </p:sp>
      </p:grpSp>
      <p:sp>
        <p:nvSpPr>
          <p:cNvPr id="95" name="円/楕円 94"/>
          <p:cNvSpPr/>
          <p:nvPr/>
        </p:nvSpPr>
        <p:spPr>
          <a:xfrm>
            <a:off x="723900" y="2366921"/>
            <a:ext cx="381000" cy="914400"/>
          </a:xfrm>
          <a:prstGeom prst="ellipse">
            <a:avLst/>
          </a:prstGeom>
          <a:noFill/>
          <a:ln w="31750">
            <a:solidFill>
              <a:srgbClr val="55A83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正方形/長方形 126"/>
          <p:cNvSpPr/>
          <p:nvPr/>
        </p:nvSpPr>
        <p:spPr>
          <a:xfrm>
            <a:off x="152400" y="45212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altLang="ja-JP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LSPI</a:t>
            </a:r>
            <a:r>
              <a:rPr lang="ja-JP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用</a:t>
            </a:r>
            <a:r>
              <a:rPr lang="en-US" altLang="ja-JP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Coil-Magnet Actuator</a:t>
            </a:r>
          </a:p>
          <a:p>
            <a:pPr marL="342900" lvl="0" indent="-3429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5000"/>
              <a:buFont typeface="Wingdings" charset="2"/>
              <a:buChar char="l"/>
              <a:defRPr/>
            </a:pP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アクチュエーターのダイナミックレンジの要求値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1×10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@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5000"/>
              <a:buFont typeface="Wingdings" charset="2"/>
              <a:buChar char="l"/>
              <a:defRPr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Test Mass 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制御用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Coil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-Magnet Actuator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と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同等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の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もの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を使用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5000"/>
              <a:defRPr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（要求値を満たすため、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Test Mass 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制御用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より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倍強くしている）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905000" y="1447800"/>
            <a:ext cx="3276600" cy="2895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0" name="図 59" descr="LSPI_coil_photo_090914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123950"/>
            <a:ext cx="4495800" cy="3371850"/>
          </a:xfrm>
          <a:prstGeom prst="rect">
            <a:avLst/>
          </a:prstGeom>
        </p:spPr>
      </p:pic>
      <p:cxnSp>
        <p:nvCxnSpPr>
          <p:cNvPr id="23" name="直線矢印コネクタ 22"/>
          <p:cNvCxnSpPr/>
          <p:nvPr/>
        </p:nvCxnSpPr>
        <p:spPr>
          <a:xfrm flipV="1">
            <a:off x="1752600" y="2362200"/>
            <a:ext cx="1371600" cy="228600"/>
          </a:xfrm>
          <a:prstGeom prst="straightConnector1">
            <a:avLst/>
          </a:prstGeom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1905000" y="2895600"/>
            <a:ext cx="1371600" cy="228600"/>
          </a:xfrm>
          <a:prstGeom prst="straightConnector1">
            <a:avLst/>
          </a:prstGeom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4521200" y="1905000"/>
            <a:ext cx="1295400" cy="990600"/>
          </a:xfrm>
          <a:prstGeom prst="ellipse">
            <a:avLst/>
          </a:prstGeom>
          <a:noFill/>
          <a:ln w="57150" cap="flat" cmpd="sng" algn="ctr">
            <a:solidFill>
              <a:srgbClr val="55A83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日本物理学会　</a:t>
            </a:r>
            <a:r>
              <a:rPr kumimoji="1" lang="en-US" altLang="ja-JP" dirty="0" smtClean="0"/>
              <a:t>@</a:t>
            </a:r>
            <a:r>
              <a:rPr kumimoji="1" lang="ja-JP" altLang="en-US" dirty="0" smtClean="0"/>
              <a:t>岡山大学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/>
        </p:nvSpPr>
        <p:spPr>
          <a:xfrm>
            <a:off x="2971800" y="762001"/>
            <a:ext cx="6019800" cy="60960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ja-JP" alt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（エムティティ社製）</a:t>
            </a: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s-BOX64</a:t>
            </a:r>
          </a:p>
          <a:p>
            <a:pPr marL="342900" lvl="0" indent="-3429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5000"/>
              <a:buFont typeface="Wingdings" charset="2"/>
              <a:buChar char="l"/>
              <a:defRPr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社製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TMS320C6416 DSK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ADC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DAC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を搭載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5000"/>
              <a:buFont typeface="Wingdings" charset="2"/>
              <a:buChar char="l"/>
              <a:defRPr/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制御フィルターのみ作成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432000" lvl="0" indent="-252000">
              <a:spcBef>
                <a:spcPts val="384"/>
              </a:spcBef>
              <a:buClr>
                <a:srgbClr val="000090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信号演算及びモニター、データ取得などは全てアナログ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5000"/>
              <a:buFont typeface="Wingdings" charset="2"/>
              <a:buChar char="l"/>
              <a:defRPr/>
            </a:pPr>
            <a:r>
              <a:rPr lang="ja-JP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ゲイン調整、パラメータ変更の際には、プログラムを止める必要あり</a:t>
            </a:r>
            <a:endParaRPr lang="en-US" altLang="ja-JP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32000" lvl="0" indent="-252000">
              <a:spcBef>
                <a:spcPct val="20000"/>
              </a:spcBef>
              <a:buClr>
                <a:srgbClr val="000090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初使用のフィルターを組み込むと、プログラムの設計ミス等により不具合を起こしやすい</a:t>
            </a:r>
            <a:endParaRPr lang="en-US" altLang="ja-JP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2000" lvl="0" indent="-342900">
              <a:spcBef>
                <a:spcPct val="20000"/>
              </a:spcBef>
              <a:buClr>
                <a:srgbClr val="000090"/>
              </a:buClr>
              <a:buSzPct val="95000"/>
              <a:defRPr/>
            </a:pP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アナログほどではないが、大きなタイムロスをすることも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あ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る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5000"/>
              <a:buFont typeface="Wingdings" charset="2"/>
              <a:buChar char="l"/>
              <a:defRPr/>
            </a:pPr>
            <a:endParaRPr lang="en-US" altLang="ja-JP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5000"/>
              <a:defRPr/>
            </a:pPr>
            <a:r>
              <a:rPr lang="en-US" altLang="ja-JP" sz="2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CLIO Digital System</a:t>
            </a:r>
          </a:p>
          <a:p>
            <a:pPr marL="342900" lvl="0" indent="-342900">
              <a:spcBef>
                <a:spcPct val="20000"/>
              </a:spcBef>
              <a:buClr>
                <a:srgbClr val="B900B9"/>
              </a:buClr>
              <a:buSzPct val="95000"/>
              <a:buFont typeface="Wingdings" charset="2"/>
              <a:buChar char="l"/>
              <a:defRPr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LIGO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との共同開発を行っているもの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B900B9"/>
              </a:buClr>
              <a:buSzPct val="95000"/>
              <a:buFont typeface="Wingdings" charset="2"/>
              <a:buChar char="l"/>
              <a:defRPr/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すでに開発されているツールのみで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LSPI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は制御可能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B900B9"/>
              </a:buClr>
              <a:buSzPct val="95000"/>
              <a:buFont typeface="Wingdings" charset="2"/>
              <a:buChar char="l"/>
              <a:defRPr/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信号演算、フィルター作成、モニター、データ取得など全てデジタル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B900B9"/>
              </a:buClr>
              <a:buSzPct val="95000"/>
              <a:buFont typeface="Wingdings" charset="2"/>
              <a:buChar char="l"/>
              <a:defRPr/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パラメータの微調整などプログラムを停止する事なく容易に変更可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FFAB04"/>
              </a:buClr>
              <a:buSzPct val="95000"/>
              <a:buFont typeface="Wingdings" charset="2"/>
              <a:buChar char="l"/>
              <a:defRPr/>
            </a:pPr>
            <a:endParaRPr lang="en-US" altLang="ja-JP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-342900" algn="ctr">
              <a:spcBef>
                <a:spcPct val="20000"/>
              </a:spcBef>
              <a:buClr>
                <a:srgbClr val="FFAB04"/>
              </a:buClr>
              <a:buSzPct val="95000"/>
              <a:defRPr/>
            </a:pP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作業効率化が見込まれるため、</a:t>
            </a:r>
            <a:endParaRPr lang="en-US" altLang="ja-JP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-342900" algn="ctr">
              <a:spcBef>
                <a:spcPct val="20000"/>
              </a:spcBef>
              <a:buClr>
                <a:srgbClr val="FFAB04"/>
              </a:buClr>
              <a:buSzPct val="95000"/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CLIO Digital System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へ移行中</a:t>
            </a:r>
            <a:endParaRPr lang="en-US" altLang="ja-JP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57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grpSp>
        <p:nvGrpSpPr>
          <p:cNvPr id="73" name="図形グループ 72"/>
          <p:cNvGrpSpPr/>
          <p:nvPr/>
        </p:nvGrpSpPr>
        <p:grpSpPr>
          <a:xfrm>
            <a:off x="152400" y="1371600"/>
            <a:ext cx="2667000" cy="1623595"/>
            <a:chOff x="152400" y="1455708"/>
            <a:chExt cx="2286000" cy="1290156"/>
          </a:xfrm>
        </p:grpSpPr>
        <p:grpSp>
          <p:nvGrpSpPr>
            <p:cNvPr id="74" name="図形グループ 63"/>
            <p:cNvGrpSpPr/>
            <p:nvPr/>
          </p:nvGrpSpPr>
          <p:grpSpPr>
            <a:xfrm>
              <a:off x="381000" y="1716881"/>
              <a:ext cx="1905000" cy="1028983"/>
              <a:chOff x="381000" y="1447800"/>
              <a:chExt cx="1905000" cy="1028983"/>
            </a:xfrm>
          </p:grpSpPr>
          <p:pic>
            <p:nvPicPr>
              <p:cNvPr id="76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1000" y="1447800"/>
                <a:ext cx="1905000" cy="1028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" name="正方形/長方形 76"/>
              <p:cNvSpPr/>
              <p:nvPr/>
            </p:nvSpPr>
            <p:spPr>
              <a:xfrm>
                <a:off x="762000" y="2362200"/>
                <a:ext cx="12192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5" name="角丸四角形 74"/>
            <p:cNvSpPr/>
            <p:nvPr/>
          </p:nvSpPr>
          <p:spPr>
            <a:xfrm>
              <a:off x="152400" y="1455708"/>
              <a:ext cx="2286000" cy="3247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s-BOX64</a:t>
              </a:r>
              <a:endParaRPr kumimoji="1" lang="ja-JP" altLang="en-US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114300" y="3699077"/>
            <a:ext cx="2801100" cy="2015923"/>
            <a:chOff x="114300" y="3871277"/>
            <a:chExt cx="2801100" cy="2015923"/>
          </a:xfrm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4300" y="4267200"/>
              <a:ext cx="121500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5400" y="4267200"/>
              <a:ext cx="1620000" cy="1620000"/>
            </a:xfrm>
            <a:prstGeom prst="rect">
              <a:avLst/>
            </a:prstGeom>
          </p:spPr>
        </p:pic>
        <p:sp>
          <p:nvSpPr>
            <p:cNvPr id="80" name="角丸四角形 79"/>
            <p:cNvSpPr/>
            <p:nvPr/>
          </p:nvSpPr>
          <p:spPr>
            <a:xfrm>
              <a:off x="304800" y="3871277"/>
              <a:ext cx="2286000" cy="4086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CLIO Digital System</a:t>
              </a:r>
              <a:endParaRPr kumimoji="1" lang="ja-JP" altLang="en-US" b="1" dirty="0">
                <a:solidFill>
                  <a:srgbClr val="660066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241300" y="0"/>
            <a:ext cx="8686800" cy="815608"/>
          </a:xfrm>
        </p:spPr>
        <p:txBody>
          <a:bodyPr anchor="t">
            <a:sp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4</a:t>
            </a:r>
            <a:r>
              <a:rPr kumimoji="1" lang="en-US" altLang="ja-JP" dirty="0" smtClean="0">
                <a:latin typeface="Times New Roman"/>
                <a:cs typeface="Times New Roman"/>
              </a:rPr>
              <a:t>. </a:t>
            </a:r>
            <a:r>
              <a:rPr kumimoji="1" lang="ja-JP" altLang="en-US" dirty="0" smtClean="0">
                <a:latin typeface="Times New Roman"/>
                <a:cs typeface="Times New Roman"/>
              </a:rPr>
              <a:t>デジタル</a:t>
            </a:r>
            <a:r>
              <a:rPr lang="ja-JP" altLang="en-US" dirty="0" smtClean="0">
                <a:latin typeface="Times New Roman"/>
                <a:cs typeface="Times New Roman"/>
              </a:rPr>
              <a:t>制御システム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304800" y="2912626"/>
            <a:ext cx="2667000" cy="374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Sampling Rate : 5kHz</a:t>
            </a:r>
            <a:endParaRPr kumimoji="1" lang="ja-JP" alt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254000" y="5791200"/>
            <a:ext cx="2667000" cy="374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Sampling Rate : 16kHz</a:t>
            </a:r>
            <a:endParaRPr kumimoji="1" lang="ja-JP" altLang="en-US" sz="16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図形グループ 32"/>
          <p:cNvGrpSpPr/>
          <p:nvPr/>
        </p:nvGrpSpPr>
        <p:grpSpPr>
          <a:xfrm>
            <a:off x="212699" y="1611100"/>
            <a:ext cx="4854601" cy="3888000"/>
            <a:chOff x="212699" y="1611100"/>
            <a:chExt cx="4854601" cy="3888000"/>
          </a:xfrm>
        </p:grpSpPr>
        <p:pic>
          <p:nvPicPr>
            <p:cNvPr id="18" name="図 17" descr="test_coil_100319_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699" y="1611100"/>
              <a:ext cx="4854601" cy="3888000"/>
            </a:xfrm>
            <a:prstGeom prst="rect">
              <a:avLst/>
            </a:prstGeom>
          </p:spPr>
        </p:pic>
        <p:sp>
          <p:nvSpPr>
            <p:cNvPr id="28" name="下矢印 27"/>
            <p:cNvSpPr/>
            <p:nvPr/>
          </p:nvSpPr>
          <p:spPr>
            <a:xfrm>
              <a:off x="2590800" y="2895600"/>
              <a:ext cx="152400" cy="914400"/>
            </a:xfrm>
            <a:prstGeom prst="down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32" name="オブジェクト 31"/>
            <p:cNvGraphicFramePr>
              <a:graphicFrameLocks noChangeAspect="1"/>
            </p:cNvGraphicFramePr>
            <p:nvPr/>
          </p:nvGraphicFramePr>
          <p:xfrm>
            <a:off x="2768600" y="3124200"/>
            <a:ext cx="221542" cy="413546"/>
          </p:xfrm>
          <a:graphic>
            <a:graphicData uri="http://schemas.openxmlformats.org/presentationml/2006/ole">
              <p:oleObj spid="_x0000_s74755" name="数式" r:id="rId5" imgW="190500" imgH="355600" progId="Equation.3">
                <p:embed/>
              </p:oleObj>
            </a:graphicData>
          </a:graphic>
        </p:graphicFrame>
      </p:grpSp>
      <p:sp>
        <p:nvSpPr>
          <p:cNvPr id="27" name="正方形/長方形 26"/>
          <p:cNvSpPr/>
          <p:nvPr/>
        </p:nvSpPr>
        <p:spPr>
          <a:xfrm>
            <a:off x="965200" y="1930400"/>
            <a:ext cx="990600" cy="1727200"/>
          </a:xfrm>
          <a:prstGeom prst="rect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図形グループ 46"/>
          <p:cNvGrpSpPr/>
          <p:nvPr/>
        </p:nvGrpSpPr>
        <p:grpSpPr>
          <a:xfrm>
            <a:off x="1295400" y="1143000"/>
            <a:ext cx="368300" cy="914400"/>
            <a:chOff x="1155700" y="1219200"/>
            <a:chExt cx="368300" cy="914400"/>
          </a:xfrm>
        </p:grpSpPr>
        <p:cxnSp>
          <p:nvCxnSpPr>
            <p:cNvPr id="41" name="直線コネクタ 40"/>
            <p:cNvCxnSpPr/>
            <p:nvPr/>
          </p:nvCxnSpPr>
          <p:spPr>
            <a:xfrm>
              <a:off x="1219200" y="1219200"/>
              <a:ext cx="304800" cy="158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42"/>
            <p:cNvSpPr/>
            <p:nvPr/>
          </p:nvSpPr>
          <p:spPr>
            <a:xfrm>
              <a:off x="1155700" y="1981200"/>
              <a:ext cx="152400" cy="152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/>
            <p:cNvCxnSpPr>
              <a:endCxn id="43" idx="0"/>
            </p:cNvCxnSpPr>
            <p:nvPr/>
          </p:nvCxnSpPr>
          <p:spPr>
            <a:xfrm rot="5400000">
              <a:off x="920750" y="1530350"/>
              <a:ext cx="762000" cy="13970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円/楕円 41"/>
            <p:cNvSpPr/>
            <p:nvPr/>
          </p:nvSpPr>
          <p:spPr>
            <a:xfrm>
              <a:off x="1225550" y="1524000"/>
              <a:ext cx="152400" cy="152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図形グループ 57"/>
          <p:cNvGrpSpPr/>
          <p:nvPr/>
        </p:nvGrpSpPr>
        <p:grpSpPr>
          <a:xfrm>
            <a:off x="2273300" y="1143000"/>
            <a:ext cx="304800" cy="914400"/>
            <a:chOff x="2273300" y="1143000"/>
            <a:chExt cx="304800" cy="914400"/>
          </a:xfrm>
        </p:grpSpPr>
        <p:cxnSp>
          <p:nvCxnSpPr>
            <p:cNvPr id="49" name="直線コネクタ 48"/>
            <p:cNvCxnSpPr/>
            <p:nvPr/>
          </p:nvCxnSpPr>
          <p:spPr>
            <a:xfrm>
              <a:off x="2273300" y="1143000"/>
              <a:ext cx="304800" cy="158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円/楕円 49"/>
            <p:cNvSpPr/>
            <p:nvPr/>
          </p:nvSpPr>
          <p:spPr>
            <a:xfrm>
              <a:off x="2362200" y="1905000"/>
              <a:ext cx="152400" cy="152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1" name="直線コネクタ 50"/>
            <p:cNvCxnSpPr>
              <a:endCxn id="52" idx="0"/>
            </p:cNvCxnSpPr>
            <p:nvPr/>
          </p:nvCxnSpPr>
          <p:spPr>
            <a:xfrm rot="5400000">
              <a:off x="2238375" y="1260475"/>
              <a:ext cx="304800" cy="6985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円/楕円 51"/>
            <p:cNvSpPr/>
            <p:nvPr/>
          </p:nvSpPr>
          <p:spPr>
            <a:xfrm>
              <a:off x="2279650" y="1447800"/>
              <a:ext cx="152400" cy="152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4" name="直線コネクタ 53"/>
            <p:cNvCxnSpPr>
              <a:stCxn id="50" idx="0"/>
              <a:endCxn id="52" idx="4"/>
            </p:cNvCxnSpPr>
            <p:nvPr/>
          </p:nvCxnSpPr>
          <p:spPr>
            <a:xfrm rot="16200000" flipV="1">
              <a:off x="2244725" y="1711325"/>
              <a:ext cx="304800" cy="8255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Box 88"/>
          <p:cNvSpPr txBox="1">
            <a:spLocks noChangeArrowheads="1"/>
          </p:cNvSpPr>
          <p:nvPr/>
        </p:nvSpPr>
        <p:spPr bwMode="auto">
          <a:xfrm>
            <a:off x="76200" y="121920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並進同相モード</a:t>
            </a:r>
            <a:endParaRPr lang="en-US" altLang="ja-JP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altLang="ja-JP" sz="1200" dirty="0" smtClean="0">
                <a:latin typeface="Times New Roman" charset="0"/>
                <a:ea typeface="Times New Roman" charset="0"/>
                <a:cs typeface="Times New Roman" charset="0"/>
              </a:rPr>
              <a:t>(0.48Hz)</a:t>
            </a:r>
            <a:endParaRPr lang="en-US" altLang="ja-JP" sz="12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0" name="Text Box 88"/>
          <p:cNvSpPr txBox="1">
            <a:spLocks noChangeArrowheads="1"/>
          </p:cNvSpPr>
          <p:nvPr/>
        </p:nvSpPr>
        <p:spPr bwMode="auto">
          <a:xfrm>
            <a:off x="2362200" y="121920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並進逆相モード</a:t>
            </a:r>
            <a:endParaRPr lang="en-US" altLang="ja-JP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altLang="ja-JP" sz="1200" dirty="0" smtClean="0">
                <a:latin typeface="Times New Roman" charset="0"/>
                <a:ea typeface="Times New Roman" charset="0"/>
                <a:cs typeface="Times New Roman" charset="0"/>
              </a:rPr>
              <a:t>(1.18Hz)</a:t>
            </a:r>
            <a:endParaRPr lang="en-US" altLang="ja-JP" sz="12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9" name="図形グループ 38"/>
          <p:cNvGrpSpPr/>
          <p:nvPr/>
        </p:nvGrpSpPr>
        <p:grpSpPr>
          <a:xfrm>
            <a:off x="241300" y="1600200"/>
            <a:ext cx="4860000" cy="3892324"/>
            <a:chOff x="241300" y="1600200"/>
            <a:chExt cx="4860000" cy="3892324"/>
          </a:xfrm>
        </p:grpSpPr>
        <p:pic>
          <p:nvPicPr>
            <p:cNvPr id="26" name="図 25" descr="test_coil_100319_2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241300" y="1600200"/>
              <a:ext cx="4860000" cy="3892324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4" name="下矢印 33"/>
            <p:cNvSpPr/>
            <p:nvPr/>
          </p:nvSpPr>
          <p:spPr>
            <a:xfrm>
              <a:off x="1371600" y="1981200"/>
              <a:ext cx="152400" cy="914400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35" name="オブジェクト 34"/>
            <p:cNvGraphicFramePr>
              <a:graphicFrameLocks noChangeAspect="1"/>
            </p:cNvGraphicFramePr>
            <p:nvPr/>
          </p:nvGraphicFramePr>
          <p:xfrm>
            <a:off x="1066800" y="2209800"/>
            <a:ext cx="296862" cy="414338"/>
          </p:xfrm>
          <a:graphic>
            <a:graphicData uri="http://schemas.openxmlformats.org/presentationml/2006/ole">
              <p:oleObj spid="_x0000_s74756" name="数式" r:id="rId8" imgW="254000" imgH="355600" progId="Equation.3">
                <p:embed/>
              </p:oleObj>
            </a:graphicData>
          </a:graphic>
        </p:graphicFrame>
      </p:grpSp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5</a:t>
            </a:r>
            <a:r>
              <a:rPr kumimoji="1" lang="en-US" altLang="ja-JP" dirty="0" smtClean="0">
                <a:latin typeface="Times New Roman"/>
                <a:cs typeface="Times New Roman"/>
              </a:rPr>
              <a:t>. </a:t>
            </a:r>
            <a:r>
              <a:rPr kumimoji="1" lang="ja-JP" altLang="en-US" dirty="0" smtClean="0">
                <a:latin typeface="Times New Roman"/>
                <a:cs typeface="Times New Roman"/>
              </a:rPr>
              <a:t>実験</a:t>
            </a:r>
            <a:r>
              <a:rPr kumimoji="1" lang="ja-JP" altLang="en-US" dirty="0" smtClean="0">
                <a:latin typeface="Times New Roman"/>
                <a:cs typeface="Times New Roman"/>
              </a:rPr>
              <a:t>結果</a:t>
            </a:r>
            <a:r>
              <a:rPr kumimoji="1" lang="en-US" altLang="ja-JP" dirty="0" smtClean="0">
                <a:latin typeface="Times New Roman"/>
                <a:cs typeface="Times New Roman"/>
              </a:rPr>
              <a:t>1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10" name="Picture 5" descr="D:\大学院\CLIO\CLIO_Logo.bm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sp>
        <p:nvSpPr>
          <p:cNvPr id="11" name="コンテンツ プレースホルダ 10"/>
          <p:cNvSpPr txBox="1">
            <a:spLocks/>
          </p:cNvSpPr>
          <p:nvPr/>
        </p:nvSpPr>
        <p:spPr>
          <a:xfrm>
            <a:off x="4953000" y="757023"/>
            <a:ext cx="4114800" cy="5786198"/>
          </a:xfrm>
          <a:prstGeom prst="rect">
            <a:avLst/>
          </a:prstGeom>
        </p:spPr>
        <p:txBody>
          <a:bodyPr wrap="square" spcCol="90000">
            <a:sp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en-US" altLang="ja-JP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Per End</a:t>
            </a:r>
            <a:r>
              <a:rPr lang="en-US" altLang="ja-JP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ja-JP" alt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振り子伝達関数測定</a:t>
            </a:r>
            <a:endParaRPr lang="en-US" altLang="ja-JP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2000" marR="0" lvl="0" indent="-2520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+mj-lt"/>
              <a:buAutoNum type="arabicPeriod"/>
              <a:tabLst/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 Arm </a:t>
            </a:r>
            <a:r>
              <a:rPr lang="en-US" altLang="ja-JP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Fabry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-Perot </a:t>
            </a:r>
            <a:r>
              <a:rPr lang="ja-JP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共振器を周波数ロック</a:t>
            </a:r>
            <a:endParaRPr lang="en-US" altLang="ja-JP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2000" marR="0" lvl="0" indent="-2520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+mj-lt"/>
              <a:buAutoNum type="arabicPeriod"/>
              <a:tabLst/>
              <a:defRPr/>
            </a:pPr>
            <a:r>
              <a:rPr lang="ja-JP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ロックが落ちない程度に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 End </a:t>
            </a:r>
            <a:r>
              <a:rPr lang="ja-JP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振り子にランダムノイズを入れる</a:t>
            </a:r>
            <a:endParaRPr lang="en-US" altLang="ja-JP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2000" marR="0" lvl="0" indent="-2520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+mj-lt"/>
              <a:buAutoNum type="arabicPeriod"/>
              <a:tabLst/>
              <a:defRPr/>
            </a:pPr>
            <a:r>
              <a:rPr lang="ja-JP" alt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周波数ロック状態の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Laser</a:t>
            </a:r>
            <a:r>
              <a:rPr lang="ja-JP" alt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の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PZT</a:t>
            </a:r>
            <a:r>
              <a:rPr lang="ja-JP" alt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の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feedback</a:t>
            </a:r>
            <a:r>
              <a:rPr lang="ja-JP" alt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信号と入れたノイズの比を測定</a:t>
            </a:r>
            <a:endParaRPr lang="en-US" altLang="ja-JP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2000" marR="0" lvl="0" indent="-2520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SzPct val="95000"/>
              <a:buFont typeface="Wingdings" charset="2"/>
              <a:buChar char="à"/>
              <a:tabLst/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(Per End Test Mass coil actuator) / (PZT actuator)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SzPct val="95000"/>
              <a:tabLst/>
              <a:defRPr/>
            </a:pPr>
            <a:r>
              <a:rPr lang="ja-JP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（</a:t>
            </a:r>
            <a:r>
              <a:rPr lang="ja-JP" alt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低周波の</a:t>
            </a:r>
            <a:r>
              <a:rPr lang="en-US" altLang="ja-JP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PZT</a:t>
            </a:r>
            <a:r>
              <a:rPr lang="ja-JP" alt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、</a:t>
            </a:r>
            <a:r>
              <a:rPr lang="en-US" altLang="ja-JP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coil driver</a:t>
            </a:r>
            <a:r>
              <a:rPr lang="ja-JP" alt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、</a:t>
            </a:r>
            <a:r>
              <a:rPr lang="en-US" altLang="ja-JP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michelson</a:t>
            </a:r>
            <a:r>
              <a:rPr lang="ja-JP" alt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干渉計の周波数特性は</a:t>
            </a:r>
            <a:r>
              <a:rPr lang="en-US" altLang="ja-JP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flat</a:t>
            </a:r>
            <a:r>
              <a:rPr lang="ja-JP" alt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なので、振り子の伝達関数の周波数特性を測定）</a:t>
            </a:r>
            <a:endParaRPr lang="en-US" altLang="ja-JP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en-US" altLang="ja-JP" sz="1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l"/>
              <a:tabLst/>
              <a:defRPr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1.18Hz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の共振を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抑制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460800" lvl="1" indent="-183600">
              <a:spcBef>
                <a:spcPct val="20000"/>
              </a:spcBef>
              <a:buClr>
                <a:srgbClr val="0000FF"/>
              </a:buClr>
              <a:buSzPct val="95000"/>
              <a:buFont typeface="Wingdings" charset="2"/>
              <a:buChar char="Ø"/>
              <a:defRPr/>
            </a:pP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43.7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×10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 @1.18Hz(LSPI off)</a:t>
            </a:r>
          </a:p>
          <a:p>
            <a:pPr marL="460800" lvl="1" indent="-183600">
              <a:spcBef>
                <a:spcPct val="20000"/>
              </a:spcBef>
              <a:buClr>
                <a:srgbClr val="0000FF"/>
              </a:buClr>
              <a:buSzPct val="95000"/>
              <a:buFont typeface="Wingdings" charset="2"/>
              <a:buChar char="Ø"/>
              <a:defRPr/>
            </a:pPr>
            <a:r>
              <a:rPr lang="en-US" altLang="ja-JP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2.93</a:t>
            </a:r>
            <a:r>
              <a:rPr lang="en-US" altLang="ja-JP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×10</a:t>
            </a:r>
            <a:r>
              <a:rPr lang="en-US" altLang="ja-JP" sz="14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altLang="ja-JP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@1.18Hz(LSPI on)</a:t>
            </a:r>
            <a:endParaRPr lang="en-US" altLang="ja-JP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l"/>
              <a:defRPr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0.48Hz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の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共振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は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1/3.5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程度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低減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460800" lvl="1" indent="-183600">
              <a:spcBef>
                <a:spcPct val="20000"/>
              </a:spcBef>
              <a:buClr>
                <a:srgbClr val="0000FF"/>
              </a:buClr>
              <a:buSzPct val="95000"/>
              <a:buFont typeface="Wingdings" charset="2"/>
              <a:buChar char="Ø"/>
              <a:defRPr/>
            </a:pP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4.23 @0.48Hz(LSPI off)</a:t>
            </a:r>
          </a:p>
          <a:p>
            <a:pPr marL="460800" lvl="1" indent="-183600">
              <a:spcBef>
                <a:spcPct val="20000"/>
              </a:spcBef>
              <a:buClr>
                <a:srgbClr val="0000FF"/>
              </a:buClr>
              <a:buSzPct val="95000"/>
              <a:buFont typeface="Wingdings" charset="2"/>
              <a:buChar char="Ø"/>
              <a:defRPr/>
            </a:pPr>
            <a:r>
              <a:rPr lang="en-US" altLang="ja-JP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1.20 @0.48Hz(LSPI on)</a:t>
            </a:r>
            <a:endParaRPr lang="en-US" altLang="ja-JP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ja-JP" sz="1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262800" lvl="0" indent="-274320">
              <a:spcBef>
                <a:spcPct val="20000"/>
              </a:spcBef>
              <a:buClr>
                <a:srgbClr val="FF6600"/>
              </a:buClr>
              <a:buSzPct val="95000"/>
              <a:buFont typeface="Wingdings" charset="2"/>
              <a:buChar char="l"/>
              <a:defRPr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0.50 ~ 1.10Hz 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の振動は増大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460800" lvl="1" indent="-183600">
              <a:spcBef>
                <a:spcPct val="20000"/>
              </a:spcBef>
              <a:buClr>
                <a:srgbClr val="FF6600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制御フィルターの導入で低減を目指す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460800" lvl="1" indent="-183600">
              <a:spcBef>
                <a:spcPct val="20000"/>
              </a:spcBef>
              <a:buClr>
                <a:srgbClr val="FF6600"/>
              </a:buClr>
              <a:buSzPct val="95000"/>
              <a:defRPr/>
            </a:pPr>
            <a:r>
              <a:rPr lang="ja-JP" altLang="ja-JP" sz="1400" dirty="0" smtClean="0"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~ 0.1Hz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以内で周波数決定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460800" lvl="1" indent="-183600">
              <a:spcBef>
                <a:spcPct val="20000"/>
              </a:spcBef>
              <a:buClr>
                <a:srgbClr val="FF6600"/>
              </a:buClr>
              <a:buSzPct val="95000"/>
              <a:defRPr/>
            </a:pPr>
            <a:r>
              <a:rPr lang="ja-JP" altLang="ja-JP" sz="1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　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デジタル制御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）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460800" lvl="1" indent="-183600">
              <a:spcBef>
                <a:spcPct val="20000"/>
              </a:spcBef>
              <a:buClr>
                <a:srgbClr val="FF6600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鏡の速度変化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に対する影響の評価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1600200" y="5257800"/>
            <a:ext cx="2362200" cy="533400"/>
            <a:chOff x="1600200" y="5257800"/>
            <a:chExt cx="2362200" cy="533400"/>
          </a:xfrm>
        </p:grpSpPr>
        <p:sp>
          <p:nvSpPr>
            <p:cNvPr id="22" name="正方形/長方形 21"/>
            <p:cNvSpPr/>
            <p:nvPr/>
          </p:nvSpPr>
          <p:spPr>
            <a:xfrm>
              <a:off x="1600200" y="5334000"/>
              <a:ext cx="2362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Text Box 88"/>
            <p:cNvSpPr txBox="1">
              <a:spLocks noChangeArrowheads="1"/>
            </p:cNvSpPr>
            <p:nvPr/>
          </p:nvSpPr>
          <p:spPr bwMode="auto">
            <a:xfrm>
              <a:off x="1676400" y="5257800"/>
              <a:ext cx="2209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Frequency [Hz]</a:t>
              </a: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71470" y="1676400"/>
            <a:ext cx="492443" cy="3657600"/>
            <a:chOff x="71470" y="1676400"/>
            <a:chExt cx="492443" cy="3657600"/>
          </a:xfrm>
        </p:grpSpPr>
        <p:sp>
          <p:nvSpPr>
            <p:cNvPr id="12" name="正方形/長方形 11"/>
            <p:cNvSpPr/>
            <p:nvPr/>
          </p:nvSpPr>
          <p:spPr>
            <a:xfrm>
              <a:off x="94013" y="1905000"/>
              <a:ext cx="457200" cy="297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Text Box 88"/>
            <p:cNvSpPr txBox="1">
              <a:spLocks noChangeArrowheads="1"/>
            </p:cNvSpPr>
            <p:nvPr/>
          </p:nvSpPr>
          <p:spPr bwMode="auto">
            <a:xfrm>
              <a:off x="71470" y="1676400"/>
              <a:ext cx="492443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Gain</a:t>
              </a:r>
              <a:endParaRPr lang="en-US" altLang="ja-JP" sz="2000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図形グループ 11"/>
          <p:cNvGrpSpPr/>
          <p:nvPr/>
        </p:nvGrpSpPr>
        <p:grpSpPr>
          <a:xfrm>
            <a:off x="228600" y="1600200"/>
            <a:ext cx="4852353" cy="3886200"/>
            <a:chOff x="228600" y="1600200"/>
            <a:chExt cx="4852353" cy="3886200"/>
          </a:xfrm>
        </p:grpSpPr>
        <p:pic>
          <p:nvPicPr>
            <p:cNvPr id="14" name="図 13" descr="CLIO_sens_100317_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600200"/>
              <a:ext cx="4852353" cy="3886200"/>
            </a:xfrm>
            <a:prstGeom prst="rect">
              <a:avLst/>
            </a:prstGeom>
          </p:spPr>
        </p:pic>
        <p:sp>
          <p:nvSpPr>
            <p:cNvPr id="11" name="円/楕円 10"/>
            <p:cNvSpPr/>
            <p:nvPr/>
          </p:nvSpPr>
          <p:spPr>
            <a:xfrm>
              <a:off x="1752600" y="2819400"/>
              <a:ext cx="914400" cy="15240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5" name="図 14" descr="CLIO_sens_100317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98400"/>
            <a:ext cx="4854602" cy="3888000"/>
          </a:xfrm>
          <a:prstGeom prst="rect">
            <a:avLst/>
          </a:prstGeom>
        </p:spPr>
      </p:pic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5</a:t>
            </a:r>
            <a:r>
              <a:rPr kumimoji="1" lang="en-US" altLang="ja-JP" dirty="0" smtClean="0">
                <a:latin typeface="Times New Roman"/>
                <a:cs typeface="Times New Roman"/>
              </a:rPr>
              <a:t>. </a:t>
            </a:r>
            <a:r>
              <a:rPr kumimoji="1" lang="ja-JP" altLang="en-US" dirty="0" smtClean="0">
                <a:latin typeface="Times New Roman"/>
                <a:cs typeface="Times New Roman"/>
              </a:rPr>
              <a:t>実験</a:t>
            </a:r>
            <a:r>
              <a:rPr kumimoji="1" lang="ja-JP" altLang="en-US" dirty="0" smtClean="0">
                <a:latin typeface="Times New Roman"/>
                <a:cs typeface="Times New Roman"/>
              </a:rPr>
              <a:t>結果</a:t>
            </a:r>
            <a:r>
              <a:rPr lang="en-US" altLang="ja-JP" dirty="0" smtClean="0">
                <a:latin typeface="Times New Roman"/>
                <a:cs typeface="Times New Roman"/>
              </a:rPr>
              <a:t>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>
          <a:xfrm>
            <a:off x="4953000" y="1153751"/>
            <a:ext cx="4191000" cy="5219891"/>
          </a:xfrm>
        </p:spPr>
        <p:txBody>
          <a:bodyPr wrap="square" anchor="t">
            <a:spAutoFit/>
          </a:bodyPr>
          <a:lstStyle/>
          <a:p>
            <a:pPr marL="0" algn="ctr">
              <a:buNone/>
            </a:pPr>
            <a:r>
              <a:rPr lang="en-US" altLang="ja-JP" sz="28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CLIO</a:t>
            </a:r>
            <a:r>
              <a:rPr lang="ja-JP" altLang="en-US" sz="28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感度への影響</a:t>
            </a:r>
            <a:endParaRPr lang="en-US" altLang="ja-JP" sz="2800" dirty="0" smtClean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0">
              <a:buNone/>
            </a:pPr>
            <a:endParaRPr lang="en-US" altLang="ja-JP" sz="1000" dirty="0" smtClean="0">
              <a:latin typeface="Times New Roman"/>
              <a:cs typeface="Times New Roman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charset="2"/>
              <a:buChar char="l"/>
            </a:pPr>
            <a:r>
              <a:rPr lang="ja-JP" altLang="en-US" sz="2000" dirty="0" smtClean="0">
                <a:latin typeface="Times New Roman"/>
                <a:cs typeface="Times New Roman"/>
              </a:rPr>
              <a:t>振り子の並進フィルターには</a:t>
            </a:r>
            <a:r>
              <a:rPr lang="en-US" altLang="ja-JP" sz="2000" dirty="0" smtClean="0">
                <a:latin typeface="Times New Roman"/>
                <a:cs typeface="Times New Roman"/>
              </a:rPr>
              <a:t>flat</a:t>
            </a:r>
            <a:r>
              <a:rPr lang="ja-JP" altLang="en-US" sz="2000" dirty="0" smtClean="0">
                <a:latin typeface="Times New Roman"/>
                <a:cs typeface="Times New Roman"/>
              </a:rPr>
              <a:t>を使用して制御</a:t>
            </a:r>
            <a:endParaRPr lang="en-US" altLang="ja-JP" sz="2000" dirty="0" smtClean="0">
              <a:latin typeface="Times New Roman"/>
              <a:cs typeface="Times New Roman"/>
            </a:endParaRPr>
          </a:p>
          <a:p>
            <a:pPr marL="370800" lvl="1">
              <a:buClr>
                <a:srgbClr val="0000FF"/>
              </a:buClr>
              <a:buFont typeface="Wingdings" charset="2"/>
              <a:buChar char="Ø"/>
            </a:pPr>
            <a:r>
              <a:rPr lang="en-US" altLang="ja-JP" sz="1600" dirty="0" smtClean="0">
                <a:latin typeface="Times New Roman"/>
                <a:cs typeface="Times New Roman"/>
              </a:rPr>
              <a:t>20Hz</a:t>
            </a:r>
            <a:r>
              <a:rPr lang="ja-JP" altLang="en-US" sz="1600" dirty="0" smtClean="0">
                <a:latin typeface="Times New Roman"/>
                <a:cs typeface="Times New Roman"/>
              </a:rPr>
              <a:t>周りの感度を悪化させていた</a:t>
            </a:r>
            <a:endParaRPr lang="en-US" altLang="ja-JP" sz="1600" dirty="0" smtClean="0">
              <a:latin typeface="Times New Roman"/>
              <a:cs typeface="Times New Roman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charset="2"/>
              <a:buChar char="l"/>
            </a:pPr>
            <a:r>
              <a:rPr lang="ja-JP" altLang="en-US" sz="2000" dirty="0" smtClean="0">
                <a:latin typeface="Times New Roman"/>
                <a:cs typeface="Times New Roman"/>
              </a:rPr>
              <a:t>振り子の</a:t>
            </a:r>
            <a:r>
              <a:rPr lang="ja-JP" altLang="en-US" sz="2000" dirty="0" smtClean="0">
                <a:latin typeface="Times New Roman"/>
                <a:cs typeface="Times New Roman"/>
              </a:rPr>
              <a:t>並進フィルターに</a:t>
            </a:r>
            <a:r>
              <a:rPr lang="en-US" altLang="ja-JP" sz="2000" dirty="0" smtClean="0">
                <a:latin typeface="Times New Roman"/>
                <a:cs typeface="Times New Roman"/>
              </a:rPr>
              <a:t>6Hz LPF</a:t>
            </a:r>
            <a:r>
              <a:rPr lang="ja-JP" altLang="en-US" sz="2000" dirty="0" smtClean="0">
                <a:latin typeface="Times New Roman"/>
                <a:cs typeface="Times New Roman"/>
              </a:rPr>
              <a:t>を追加して制御</a:t>
            </a:r>
            <a:endParaRPr lang="en-US" altLang="ja-JP" sz="2000" dirty="0" smtClean="0">
              <a:latin typeface="Times New Roman"/>
              <a:cs typeface="Times New Roman"/>
            </a:endParaRPr>
          </a:p>
          <a:p>
            <a:pPr marL="370800" lvl="1">
              <a:buClr>
                <a:srgbClr val="0000FF"/>
              </a:buClr>
              <a:buFont typeface="Wingdings" charset="2"/>
              <a:buChar char="Ø"/>
            </a:pPr>
            <a:r>
              <a:rPr lang="en-US" altLang="ja-JP" sz="1600" dirty="0" smtClean="0">
                <a:latin typeface="Times New Roman"/>
                <a:cs typeface="Times New Roman"/>
              </a:rPr>
              <a:t>10Hz</a:t>
            </a:r>
            <a:r>
              <a:rPr lang="ja-JP" altLang="en-US" sz="1600" dirty="0" smtClean="0">
                <a:latin typeface="Times New Roman"/>
                <a:cs typeface="Times New Roman"/>
              </a:rPr>
              <a:t>以上の感度を</a:t>
            </a:r>
            <a:r>
              <a:rPr lang="ja-JP" altLang="en-US" sz="1600" dirty="0" smtClean="0">
                <a:latin typeface="Times New Roman"/>
                <a:cs typeface="Times New Roman"/>
              </a:rPr>
              <a:t>改善</a:t>
            </a:r>
            <a:endParaRPr lang="en-US" altLang="ja-JP" sz="1600" dirty="0" smtClean="0">
              <a:latin typeface="Times New Roman"/>
              <a:cs typeface="Times New Roman"/>
            </a:endParaRPr>
          </a:p>
          <a:p>
            <a:pPr marL="464400" lvl="2">
              <a:buClr>
                <a:srgbClr val="FF6600"/>
              </a:buClr>
              <a:buFont typeface="Wingdings" charset="2"/>
              <a:buChar char="u"/>
            </a:pPr>
            <a:r>
              <a:rPr lang="en-US" altLang="ja-JP" sz="1500" dirty="0" smtClean="0">
                <a:latin typeface="Times New Roman"/>
                <a:cs typeface="Times New Roman"/>
              </a:rPr>
              <a:t>2.09×10</a:t>
            </a:r>
            <a:r>
              <a:rPr lang="en-US" altLang="ja-JP" sz="1500" baseline="30000" dirty="0" smtClean="0">
                <a:latin typeface="Times New Roman"/>
                <a:cs typeface="Times New Roman"/>
              </a:rPr>
              <a:t>-17</a:t>
            </a:r>
            <a:r>
              <a:rPr lang="en-US" altLang="ja-JP" sz="1500" dirty="0" smtClean="0">
                <a:latin typeface="Times New Roman"/>
                <a:cs typeface="Times New Roman"/>
              </a:rPr>
              <a:t> </a:t>
            </a:r>
            <a:r>
              <a:rPr lang="en-US" altLang="ja-JP" sz="1500" dirty="0" err="1" smtClean="0">
                <a:latin typeface="Times New Roman"/>
                <a:cs typeface="Times New Roman"/>
              </a:rPr>
              <a:t>m/rtHz</a:t>
            </a:r>
            <a:r>
              <a:rPr lang="en-US" altLang="ja-JP" sz="1500" dirty="0" smtClean="0">
                <a:latin typeface="Times New Roman"/>
                <a:cs typeface="Times New Roman"/>
              </a:rPr>
              <a:t> @21.9Hz (CLIO Best)</a:t>
            </a:r>
          </a:p>
          <a:p>
            <a:pPr marL="464400" lvl="2">
              <a:buClr>
                <a:srgbClr val="FF6600"/>
              </a:buClr>
              <a:buFont typeface="Wingdings" charset="2"/>
              <a:buChar char="u"/>
            </a:pPr>
            <a:r>
              <a:rPr lang="en-US" altLang="ja-JP" sz="15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1.30×10</a:t>
            </a:r>
            <a:r>
              <a:rPr lang="en-US" altLang="ja-JP" sz="15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-16</a:t>
            </a:r>
            <a:r>
              <a:rPr lang="en-US" altLang="ja-JP" sz="15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15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m/rtHz</a:t>
            </a:r>
            <a:r>
              <a:rPr lang="en-US" altLang="ja-JP" sz="15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@21.9Hz (6Hz LPF)</a:t>
            </a:r>
          </a:p>
          <a:p>
            <a:pPr marL="464400" lvl="2">
              <a:buClr>
                <a:srgbClr val="FF6600"/>
              </a:buClr>
              <a:buFont typeface="Wingdings" charset="2"/>
              <a:buChar char="u"/>
            </a:pPr>
            <a:r>
              <a:rPr lang="en-US" altLang="ja-JP" sz="15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2.25×10</a:t>
            </a:r>
            <a:r>
              <a:rPr lang="en-US" altLang="ja-JP" sz="15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-15</a:t>
            </a:r>
            <a:r>
              <a:rPr lang="en-US" altLang="ja-JP" sz="15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15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m/rtHz</a:t>
            </a:r>
            <a:r>
              <a:rPr lang="en-US" altLang="ja-JP" sz="15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@21.9Hz (flat)</a:t>
            </a:r>
          </a:p>
          <a:p>
            <a:pPr marL="370800" lvl="1">
              <a:buClr>
                <a:srgbClr val="FF6600"/>
              </a:buClr>
              <a:buNone/>
            </a:pPr>
            <a:endParaRPr lang="en-US" altLang="ja-JP" sz="16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endParaRPr lang="en-US" altLang="ja-JP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>
              <a:buClr>
                <a:srgbClr val="0000FF"/>
              </a:buClr>
              <a:buNone/>
            </a:pPr>
            <a:r>
              <a:rPr lang="ja-JP" alt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低ノイズな回路と</a:t>
            </a:r>
            <a:endParaRPr lang="en-US" altLang="ja-JP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buClr>
                <a:srgbClr val="0000FF"/>
              </a:buClr>
              <a:buNone/>
            </a:pPr>
            <a:r>
              <a:rPr lang="ja-JP" alt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適切な制御フィルターの導入で</a:t>
            </a:r>
            <a:endParaRPr lang="en-US" altLang="ja-JP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buClr>
                <a:srgbClr val="0000FF"/>
              </a:buClr>
              <a:buNone/>
            </a:pP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CLIO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感度を犯さずに制御可能</a:t>
            </a:r>
            <a:endParaRPr lang="en-US" altLang="ja-JP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5" descr="D:\大学院\CLIO\CLIO_Logo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sp>
        <p:nvSpPr>
          <p:cNvPr id="17" name="正方形/長方形 16"/>
          <p:cNvSpPr/>
          <p:nvPr/>
        </p:nvSpPr>
        <p:spPr>
          <a:xfrm>
            <a:off x="1600200" y="5334000"/>
            <a:ext cx="2362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ext Box 88"/>
          <p:cNvSpPr txBox="1">
            <a:spLocks noChangeArrowheads="1"/>
          </p:cNvSpPr>
          <p:nvPr/>
        </p:nvSpPr>
        <p:spPr bwMode="auto">
          <a:xfrm>
            <a:off x="1676400" y="5257800"/>
            <a:ext cx="220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 smtClean="0">
                <a:latin typeface="Times New Roman" charset="0"/>
                <a:ea typeface="Times New Roman" charset="0"/>
                <a:cs typeface="Times New Roman" charset="0"/>
              </a:rPr>
              <a:t>Frequency [Hz]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6200" y="1905000"/>
            <a:ext cx="45720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Text Box 88"/>
          <p:cNvSpPr txBox="1">
            <a:spLocks noChangeArrowheads="1"/>
          </p:cNvSpPr>
          <p:nvPr/>
        </p:nvSpPr>
        <p:spPr bwMode="auto">
          <a:xfrm>
            <a:off x="40957" y="1143000"/>
            <a:ext cx="49244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 smtClean="0">
                <a:latin typeface="Times New Roman" charset="0"/>
                <a:ea typeface="Times New Roman" charset="0"/>
                <a:cs typeface="Times New Roman" charset="0"/>
              </a:rPr>
              <a:t>Displacement [</a:t>
            </a:r>
            <a:r>
              <a:rPr lang="en-US" altLang="ja-JP" sz="2000" dirty="0" err="1" smtClean="0">
                <a:latin typeface="Times New Roman" charset="0"/>
                <a:ea typeface="Times New Roman" charset="0"/>
                <a:cs typeface="Times New Roman" charset="0"/>
              </a:rPr>
              <a:t>m/rtHz</a:t>
            </a:r>
            <a:r>
              <a:rPr lang="en-US" altLang="ja-JP" sz="2000" dirty="0" smtClean="0">
                <a:latin typeface="Times New Roman" charset="0"/>
                <a:ea typeface="Times New Roman" charset="0"/>
                <a:cs typeface="Times New Roman" charset="0"/>
              </a:rPr>
              <a:t>]</a:t>
            </a:r>
          </a:p>
        </p:txBody>
      </p:sp>
      <p:sp>
        <p:nvSpPr>
          <p:cNvPr id="20" name="下矢印 19"/>
          <p:cNvSpPr/>
          <p:nvPr/>
        </p:nvSpPr>
        <p:spPr>
          <a:xfrm>
            <a:off x="6629400" y="4724400"/>
            <a:ext cx="4572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コンテンツ プレースホルダ 2"/>
          <p:cNvSpPr txBox="1">
            <a:spLocks/>
          </p:cNvSpPr>
          <p:nvPr/>
        </p:nvSpPr>
        <p:spPr>
          <a:xfrm>
            <a:off x="152400" y="828356"/>
            <a:ext cx="8839200" cy="5601040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ja-JP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まとめ</a:t>
            </a:r>
            <a:endParaRPr lang="en-US" altLang="ja-JP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l"/>
              <a:tabLst/>
              <a:defRPr/>
            </a:pP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LSPI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ocal </a:t>
            </a: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uspension </a:t>
            </a: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oint </a:t>
            </a: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nterferometer)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とは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70800" lvl="1" indent="-274320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Ø"/>
              <a:defRPr/>
            </a:pP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cryo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base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の揺れを感度を犯さないように抑えるためのタンデム干渉計型ローカルコントロール装置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l"/>
              <a:defRPr/>
            </a:pP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台の干渉計を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Mass, Active Mirror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による同時制御に成功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70800" lvl="1" indent="-274320">
              <a:spcBef>
                <a:spcPct val="20000"/>
              </a:spcBef>
              <a:buClr>
                <a:srgbClr val="0000FF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振り子の共振周波数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(0.48Hz, 1.17Hz)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の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ダンピング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に成功</a:t>
            </a:r>
            <a:endParaRPr lang="en-US" altLang="ja-JP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0800" lvl="1" indent="-274320">
              <a:spcBef>
                <a:spcPct val="20000"/>
              </a:spcBef>
              <a:buClr>
                <a:srgbClr val="0000FF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適切な制御フィルターの導入で、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20Hz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周りの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CLIO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感度を犯さない制御は可能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l"/>
              <a:defRPr/>
            </a:pP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作業効率化のために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CLIO Digital System</a:t>
            </a:r>
            <a:r>
              <a:rPr lang="ja-JP" altLang="en-US" sz="2400" dirty="0" smtClean="0">
                <a:latin typeface="Times New Roman" pitchFamily="18" charset="0"/>
                <a:cs typeface="Times New Roman" pitchFamily="18" charset="0"/>
              </a:rPr>
              <a:t>に移行中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en-US" altLang="ja-JP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ja-JP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今後の課題</a:t>
            </a:r>
            <a:endParaRPr lang="en-US" altLang="ja-JP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5000"/>
              <a:buFont typeface="Wingdings" pitchFamily="2" charset="2"/>
              <a:buChar char="u"/>
              <a:tabLst/>
              <a:defRPr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制御により増大させてしまったノイズの評価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5000"/>
              <a:buFont typeface="Wingdings" pitchFamily="2" charset="2"/>
              <a:buChar char="u"/>
              <a:tabLst/>
              <a:defRPr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Eddy Current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Damping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をはずしてのローカルコントロールテスト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5000"/>
              <a:buFont typeface="Wingdings" pitchFamily="2" charset="2"/>
              <a:buChar char="u"/>
              <a:tabLst/>
              <a:defRPr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低温動作前の予備実験を経て、低温動作でのローカルコントロールテスト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5000"/>
              <a:buFont typeface="Wingdings" pitchFamily="2" charset="2"/>
              <a:buChar char="u"/>
              <a:tabLst/>
              <a:defRPr/>
            </a:pP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まとめと今後の課題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14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7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Appendix</a:t>
            </a:r>
            <a:r>
              <a:rPr kumimoji="1" lang="en-US" altLang="ja-JP" dirty="0" smtClean="0">
                <a:latin typeface="Times New Roman"/>
                <a:cs typeface="Times New Roman"/>
              </a:rPr>
              <a:t>. </a:t>
            </a:r>
            <a:r>
              <a:rPr lang="ja-JP" altLang="en-US" dirty="0" smtClean="0">
                <a:latin typeface="Times New Roman"/>
                <a:cs typeface="Times New Roman"/>
              </a:rPr>
              <a:t>振り子の伝達関数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15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>
          <a:xfrm>
            <a:off x="4936066" y="838200"/>
            <a:ext cx="4114800" cy="5398401"/>
          </a:xfrm>
        </p:spPr>
        <p:txBody>
          <a:bodyPr wrap="square" anchor="t">
            <a:spAutoFit/>
          </a:bodyPr>
          <a:lstStyle/>
          <a:p>
            <a:pPr marL="0" algn="ctr">
              <a:buNone/>
            </a:pPr>
            <a:r>
              <a:rPr lang="en-US" altLang="ja-JP" sz="20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LSPI</a:t>
            </a:r>
            <a:r>
              <a:rPr lang="ja-JP" altLang="en-US" sz="20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用アクチュエーター効率測定</a:t>
            </a:r>
            <a:endParaRPr lang="en-US" altLang="ja-JP" sz="2000" dirty="0" smtClean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0" algn="ctr">
              <a:buNone/>
            </a:pPr>
            <a:r>
              <a:rPr lang="en-US" altLang="ja-JP" sz="1800" dirty="0" smtClean="0">
                <a:latin typeface="Times New Roman"/>
                <a:cs typeface="Times New Roman"/>
              </a:rPr>
              <a:t>CLIO</a:t>
            </a:r>
            <a:r>
              <a:rPr lang="ja-JP" altLang="en-US" sz="1800" dirty="0" smtClean="0">
                <a:latin typeface="Times New Roman"/>
                <a:cs typeface="Times New Roman"/>
              </a:rPr>
              <a:t>振り子の様々な共振を把握</a:t>
            </a:r>
            <a:endParaRPr lang="en-US" altLang="ja-JP" sz="1800" dirty="0" smtClean="0">
              <a:latin typeface="Times New Roman"/>
              <a:cs typeface="Times New Roman"/>
            </a:endParaRPr>
          </a:p>
          <a:p>
            <a:pPr marL="0">
              <a:buNone/>
            </a:pPr>
            <a:endParaRPr lang="en-US" altLang="ja-JP" sz="1000" dirty="0" smtClean="0">
              <a:latin typeface="Times New Roman"/>
              <a:cs typeface="Times New Roman"/>
            </a:endParaRPr>
          </a:p>
          <a:p>
            <a:pPr marL="0" algn="ctr">
              <a:buNone/>
            </a:pPr>
            <a:r>
              <a:rPr lang="ja-JP" alt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並進運動</a:t>
            </a:r>
            <a:endParaRPr lang="en-US" altLang="ja-JP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buClr>
                <a:srgbClr val="FF0000"/>
              </a:buClr>
              <a:buFont typeface="Wingdings" charset="2"/>
              <a:buChar char="l"/>
            </a:pPr>
            <a:r>
              <a:rPr lang="ja-JP" altLang="en-US" sz="1800" dirty="0" smtClean="0">
                <a:latin typeface="Times New Roman"/>
                <a:cs typeface="Times New Roman"/>
              </a:rPr>
              <a:t>バネ共振は</a:t>
            </a:r>
            <a:r>
              <a:rPr lang="en-US" altLang="ja-JP" sz="1800" dirty="0" smtClean="0">
                <a:latin typeface="Times New Roman"/>
                <a:cs typeface="Times New Roman"/>
              </a:rPr>
              <a:t>3</a:t>
            </a:r>
            <a:r>
              <a:rPr lang="ja-JP" altLang="en-US" sz="1800" dirty="0" smtClean="0">
                <a:latin typeface="Times New Roman"/>
                <a:cs typeface="Times New Roman"/>
              </a:rPr>
              <a:t>つ</a:t>
            </a:r>
            <a:r>
              <a:rPr lang="ja-JP" altLang="en-US" sz="1400" dirty="0" smtClean="0">
                <a:latin typeface="Times New Roman"/>
                <a:cs typeface="Times New Roman"/>
              </a:rPr>
              <a:t>（に見えている）</a:t>
            </a:r>
            <a:endParaRPr lang="en-US" altLang="ja-JP" sz="1400" dirty="0" smtClean="0">
              <a:latin typeface="Times New Roman"/>
              <a:cs typeface="Times New Roman"/>
            </a:endParaRPr>
          </a:p>
          <a:p>
            <a:pPr marL="370800" lvl="1">
              <a:buClr>
                <a:srgbClr val="FF6600"/>
              </a:buClr>
              <a:buFont typeface="Wingdings" charset="2"/>
              <a:buChar char="Ø"/>
            </a:pPr>
            <a:r>
              <a:rPr lang="en-US" altLang="ja-JP" sz="1600" dirty="0" smtClean="0">
                <a:latin typeface="Times New Roman"/>
                <a:cs typeface="Times New Roman"/>
              </a:rPr>
              <a:t>4.37Hz (</a:t>
            </a:r>
            <a:r>
              <a:rPr lang="ja-JP" altLang="en-US" sz="1600" dirty="0" smtClean="0">
                <a:latin typeface="Times New Roman"/>
                <a:cs typeface="Times New Roman"/>
              </a:rPr>
              <a:t>反</a:t>
            </a:r>
            <a:r>
              <a:rPr lang="en-US" altLang="ja-JP" sz="1600" dirty="0" smtClean="0">
                <a:latin typeface="Times New Roman"/>
                <a:cs typeface="Times New Roman"/>
              </a:rPr>
              <a:t>), 4.79Hz (</a:t>
            </a:r>
            <a:r>
              <a:rPr lang="ja-JP" altLang="en-US" sz="1600" dirty="0" smtClean="0">
                <a:latin typeface="Times New Roman"/>
                <a:cs typeface="Times New Roman"/>
              </a:rPr>
              <a:t>共</a:t>
            </a:r>
            <a:r>
              <a:rPr lang="en-US" altLang="ja-JP" sz="1600" dirty="0" smtClean="0">
                <a:latin typeface="Times New Roman"/>
                <a:cs typeface="Times New Roman"/>
              </a:rPr>
              <a:t>)</a:t>
            </a:r>
          </a:p>
          <a:p>
            <a:pPr marL="370800" lvl="1">
              <a:buClr>
                <a:srgbClr val="FF6600"/>
              </a:buClr>
              <a:buFont typeface="Wingdings" charset="2"/>
              <a:buChar char="Ø"/>
            </a:pPr>
            <a:r>
              <a:rPr lang="en-US" altLang="ja-JP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9.07Hz (</a:t>
            </a:r>
            <a:r>
              <a:rPr lang="ja-JP" alt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反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), 9.55Hz (</a:t>
            </a:r>
            <a:r>
              <a:rPr lang="ja-JP" alt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共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  <a:p>
            <a:pPr marL="370800" lvl="1">
              <a:buClr>
                <a:srgbClr val="FF6600"/>
              </a:buClr>
              <a:buNone/>
            </a:pPr>
            <a:r>
              <a:rPr lang="ja-JP" altLang="en-US" sz="16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この共振のため、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CLIO</a:t>
            </a:r>
            <a:r>
              <a:rPr lang="ja-JP" altLang="en-US" sz="16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感度を犯さない制御フィルターの作成が難しかった</a:t>
            </a:r>
            <a:endParaRPr lang="en-US" altLang="ja-JP" sz="16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70800" lvl="1">
              <a:buClr>
                <a:srgbClr val="FF6600"/>
              </a:buClr>
              <a:buFont typeface="Wingdings" charset="2"/>
              <a:buChar char="Ø"/>
            </a:pPr>
            <a:r>
              <a:rPr lang="en-US" altLang="ja-JP" sz="1600" dirty="0" smtClean="0">
                <a:latin typeface="Times New Roman"/>
                <a:cs typeface="Times New Roman"/>
              </a:rPr>
              <a:t>12.12Hz (</a:t>
            </a:r>
            <a:r>
              <a:rPr lang="ja-JP" altLang="en-US" sz="1600" dirty="0" smtClean="0">
                <a:latin typeface="Times New Roman"/>
                <a:cs typeface="Times New Roman"/>
              </a:rPr>
              <a:t>反</a:t>
            </a:r>
            <a:r>
              <a:rPr lang="en-US" altLang="ja-JP" sz="1600" dirty="0" smtClean="0">
                <a:latin typeface="Times New Roman"/>
                <a:cs typeface="Times New Roman"/>
              </a:rPr>
              <a:t>), 15.5Hz (</a:t>
            </a:r>
            <a:r>
              <a:rPr lang="ja-JP" altLang="en-US" sz="1600" dirty="0" smtClean="0">
                <a:latin typeface="Times New Roman"/>
                <a:cs typeface="Times New Roman"/>
              </a:rPr>
              <a:t>共</a:t>
            </a:r>
            <a:r>
              <a:rPr lang="en-US" altLang="ja-JP" sz="1600" dirty="0" smtClean="0">
                <a:latin typeface="Times New Roman"/>
                <a:cs typeface="Times New Roman"/>
              </a:rPr>
              <a:t>)</a:t>
            </a:r>
          </a:p>
          <a:p>
            <a:pPr>
              <a:buClr>
                <a:srgbClr val="FF0000"/>
              </a:buClr>
              <a:buFont typeface="Wingdings" charset="2"/>
              <a:buChar char="l"/>
            </a:pPr>
            <a:r>
              <a:rPr lang="en-US" altLang="ja-JP" sz="1800" dirty="0" smtClean="0">
                <a:latin typeface="Times New Roman"/>
                <a:cs typeface="Times New Roman"/>
              </a:rPr>
              <a:t>2Hz </a:t>
            </a:r>
            <a:r>
              <a:rPr lang="ja-JP" altLang="en-US" sz="1800" dirty="0" smtClean="0">
                <a:latin typeface="Times New Roman"/>
                <a:cs typeface="Times New Roman"/>
              </a:rPr>
              <a:t>以下は測定できていない</a:t>
            </a:r>
            <a:endParaRPr lang="en-US" altLang="ja-JP" sz="1800" dirty="0" smtClean="0">
              <a:latin typeface="Times New Roman"/>
              <a:cs typeface="Times New Roman"/>
            </a:endParaRPr>
          </a:p>
          <a:p>
            <a:pPr marL="370800" lvl="1">
              <a:buClr>
                <a:srgbClr val="FF6600"/>
              </a:buClr>
              <a:buFont typeface="Wingdings" charset="2"/>
              <a:buChar char="Ø"/>
            </a:pPr>
            <a:r>
              <a:rPr lang="en-US" altLang="ja-JP" sz="1600" dirty="0" smtClean="0">
                <a:latin typeface="Times New Roman"/>
                <a:cs typeface="Times New Roman"/>
              </a:rPr>
              <a:t>0.48Hz, 1.23Hz</a:t>
            </a:r>
            <a:r>
              <a:rPr lang="ja-JP" altLang="en-US" sz="1600" dirty="0" smtClean="0">
                <a:latin typeface="Times New Roman"/>
                <a:cs typeface="Times New Roman"/>
              </a:rPr>
              <a:t>に同相モードと逆相モードがある</a:t>
            </a:r>
          </a:p>
          <a:p>
            <a:pPr>
              <a:buFont typeface="Wingdings" charset="2"/>
              <a:buChar char="l"/>
            </a:pPr>
            <a:endParaRPr lang="en-US" altLang="ja-JP" sz="1200" dirty="0" smtClean="0">
              <a:latin typeface="Times New Roman"/>
              <a:cs typeface="Times New Roman"/>
            </a:endParaRPr>
          </a:p>
          <a:p>
            <a:pPr algn="ctr">
              <a:buNone/>
            </a:pPr>
            <a:r>
              <a:rPr lang="en-US" altLang="ja-JP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Yaw</a:t>
            </a:r>
            <a:r>
              <a:rPr lang="ja-JP" alt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運動</a:t>
            </a:r>
            <a:endParaRPr lang="en-US" altLang="ja-JP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buClr>
                <a:srgbClr val="0000FF"/>
              </a:buClr>
              <a:buFont typeface="Wingdings" charset="2"/>
              <a:buChar char="l"/>
            </a:pPr>
            <a:r>
              <a:rPr lang="ja-JP" altLang="en-US" sz="1800" dirty="0" smtClean="0">
                <a:latin typeface="Times New Roman"/>
                <a:cs typeface="Times New Roman"/>
              </a:rPr>
              <a:t>バネ共振は</a:t>
            </a:r>
            <a:r>
              <a:rPr lang="en-US" altLang="ja-JP" sz="1800" dirty="0" smtClean="0">
                <a:latin typeface="Times New Roman"/>
                <a:cs typeface="Times New Roman"/>
              </a:rPr>
              <a:t>1</a:t>
            </a:r>
            <a:r>
              <a:rPr lang="ja-JP" altLang="en-US" sz="1800" dirty="0" smtClean="0">
                <a:latin typeface="Times New Roman"/>
                <a:cs typeface="Times New Roman"/>
              </a:rPr>
              <a:t>つ</a:t>
            </a:r>
            <a:endParaRPr lang="en-US" altLang="ja-JP" sz="1800" dirty="0" smtClean="0">
              <a:latin typeface="Times New Roman"/>
              <a:cs typeface="Times New Roman"/>
            </a:endParaRPr>
          </a:p>
          <a:p>
            <a:pPr marL="370800" lvl="1">
              <a:buClr>
                <a:schemeClr val="tx2">
                  <a:lumMod val="60000"/>
                  <a:lumOff val="40000"/>
                </a:schemeClr>
              </a:buClr>
              <a:buFont typeface="Wingdings" charset="2"/>
              <a:buChar char="Ø"/>
            </a:pPr>
            <a:r>
              <a:rPr lang="en-US" altLang="ja-JP" sz="1600" dirty="0" smtClean="0">
                <a:latin typeface="Times New Roman"/>
                <a:cs typeface="Times New Roman"/>
              </a:rPr>
              <a:t>5.59Hz (</a:t>
            </a:r>
            <a:r>
              <a:rPr lang="ja-JP" altLang="en-US" sz="1600" dirty="0" smtClean="0">
                <a:latin typeface="Times New Roman"/>
                <a:cs typeface="Times New Roman"/>
              </a:rPr>
              <a:t>反</a:t>
            </a:r>
            <a:r>
              <a:rPr lang="en-US" altLang="ja-JP" sz="1600" dirty="0" smtClean="0">
                <a:latin typeface="Times New Roman"/>
                <a:cs typeface="Times New Roman"/>
              </a:rPr>
              <a:t>), 7.90Hz (</a:t>
            </a:r>
            <a:r>
              <a:rPr lang="ja-JP" altLang="en-US" sz="1600" dirty="0" smtClean="0">
                <a:latin typeface="Times New Roman"/>
                <a:cs typeface="Times New Roman"/>
              </a:rPr>
              <a:t>共</a:t>
            </a:r>
            <a:r>
              <a:rPr lang="en-US" altLang="ja-JP" sz="1600" dirty="0" smtClean="0">
                <a:latin typeface="Times New Roman"/>
                <a:cs typeface="Times New Roman"/>
              </a:rPr>
              <a:t>)</a:t>
            </a:r>
          </a:p>
          <a:p>
            <a:pPr>
              <a:buClr>
                <a:srgbClr val="0000FF"/>
              </a:buClr>
              <a:buFont typeface="Wingdings" charset="2"/>
              <a:buChar char="l"/>
            </a:pPr>
            <a:r>
              <a:rPr lang="en-US" altLang="ja-JP" sz="1800" dirty="0" smtClean="0">
                <a:latin typeface="Times New Roman"/>
                <a:cs typeface="Times New Roman"/>
              </a:rPr>
              <a:t>0.81Hz, 1.82Hz</a:t>
            </a:r>
            <a:r>
              <a:rPr lang="ja-JP" altLang="en-US" sz="1800" dirty="0" smtClean="0">
                <a:latin typeface="Times New Roman"/>
                <a:cs typeface="Times New Roman"/>
              </a:rPr>
              <a:t>に同相と逆相がある</a:t>
            </a:r>
            <a:endParaRPr lang="en-US" altLang="ja-JP" sz="1800" dirty="0" smtClean="0">
              <a:latin typeface="Times New Roman"/>
              <a:cs typeface="Times New Roman"/>
            </a:endParaRPr>
          </a:p>
        </p:txBody>
      </p:sp>
      <p:pic>
        <p:nvPicPr>
          <p:cNvPr id="10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pic>
        <p:nvPicPr>
          <p:cNvPr id="11" name="図 10" descr="lspi_coil_100313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1" y="1600200"/>
            <a:ext cx="4838229" cy="387488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1600200" y="5334000"/>
            <a:ext cx="2362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1676400" y="5257800"/>
            <a:ext cx="220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 smtClean="0">
                <a:latin typeface="Times New Roman" charset="0"/>
                <a:ea typeface="Times New Roman" charset="0"/>
                <a:cs typeface="Times New Roman" charset="0"/>
              </a:rPr>
              <a:t>Frequency [Hz]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76200" y="1905000"/>
            <a:ext cx="30480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Text Box 88"/>
          <p:cNvSpPr txBox="1">
            <a:spLocks noChangeArrowheads="1"/>
          </p:cNvSpPr>
          <p:nvPr/>
        </p:nvSpPr>
        <p:spPr bwMode="auto">
          <a:xfrm>
            <a:off x="40957" y="1143000"/>
            <a:ext cx="49244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 smtClean="0">
                <a:latin typeface="Times New Roman" charset="0"/>
                <a:ea typeface="Times New Roman" charset="0"/>
                <a:cs typeface="Times New Roman" charset="0"/>
              </a:rPr>
              <a:t>Coil Efficiency [</a:t>
            </a:r>
            <a:r>
              <a:rPr lang="en-US" altLang="ja-JP" sz="2000" dirty="0" err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ja-JP" sz="2000" dirty="0" smtClean="0">
                <a:latin typeface="Times New Roman" charset="0"/>
                <a:ea typeface="Times New Roman" charset="0"/>
                <a:cs typeface="Times New Roman" charset="0"/>
              </a:rPr>
              <a:t>/V]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ja-JP" altLang="en-US" sz="2800" dirty="0" smtClean="0">
                <a:latin typeface="Times New Roman" pitchFamily="18" charset="0"/>
                <a:cs typeface="Times New Roman" pitchFamily="18" charset="0"/>
              </a:rPr>
              <a:t>実験動機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LSPI (Local Suspension Point Interferometer)</a:t>
            </a:r>
            <a:endParaRPr lang="ja-JP" alt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608400" lvl="1" indent="-334800">
              <a:buClr>
                <a:srgbClr val="000090"/>
              </a:buClr>
              <a:buFont typeface="Wingdings" charset="2"/>
              <a:buChar char="Ø"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タンデム干渉計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CLIO</a:t>
            </a:r>
            <a:r>
              <a:rPr lang="ja-JP" altLang="en-US" sz="2800" dirty="0" smtClean="0">
                <a:latin typeface="Times New Roman" pitchFamily="18" charset="0"/>
                <a:cs typeface="Times New Roman" pitchFamily="18" charset="0"/>
              </a:rPr>
              <a:t>用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LSPI</a:t>
            </a:r>
            <a:r>
              <a:rPr lang="ja-JP" altLang="en-US" sz="2800" dirty="0" smtClean="0">
                <a:latin typeface="Times New Roman" pitchFamily="18" charset="0"/>
                <a:cs typeface="Times New Roman" pitchFamily="18" charset="0"/>
              </a:rPr>
              <a:t>のインストール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ja-JP" altLang="en-US" sz="2800" dirty="0" smtClean="0">
                <a:latin typeface="Times New Roman" pitchFamily="18" charset="0"/>
                <a:cs typeface="Times New Roman" pitchFamily="18" charset="0"/>
              </a:rPr>
              <a:t>制御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608400" lvl="1" indent="-334800">
              <a:buClr>
                <a:srgbClr val="002060"/>
              </a:buClr>
              <a:buFont typeface="Wingdings" charset="2"/>
              <a:buChar char="Ø"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方法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08400" lvl="1" indent="-334800">
              <a:buClr>
                <a:srgbClr val="002060"/>
              </a:buClr>
              <a:buFont typeface="Wingdings" charset="2"/>
              <a:buChar char="Ø"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Coil-Magnet Actuator</a:t>
            </a:r>
          </a:p>
          <a:p>
            <a:pPr marL="608400" lvl="1" indent="-334800">
              <a:buClr>
                <a:srgbClr val="002060"/>
              </a:buClr>
              <a:buFont typeface="Wingdings" charset="2"/>
              <a:buChar char="Ø"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デジタル制御システム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ja-JP" altLang="en-US" sz="2800" dirty="0" smtClean="0">
                <a:latin typeface="Times New Roman" pitchFamily="18" charset="0"/>
                <a:cs typeface="Times New Roman" pitchFamily="18" charset="0"/>
              </a:rPr>
              <a:t>実験結果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ja-JP" altLang="en-US" sz="2800" dirty="0" smtClean="0">
                <a:latin typeface="Times New Roman" pitchFamily="18" charset="0"/>
                <a:cs typeface="Times New Roman" pitchFamily="18" charset="0"/>
              </a:rPr>
              <a:t>まとめと今後の課題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目次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タイトル 3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実験動機（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CLIO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の課題）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スライド番号プレースホルダ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38" name="日付プレースホルダ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55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sp>
        <p:nvSpPr>
          <p:cNvPr id="53" name="コンテンツ プレースホルダ 21"/>
          <p:cNvSpPr txBox="1">
            <a:spLocks/>
          </p:cNvSpPr>
          <p:nvPr/>
        </p:nvSpPr>
        <p:spPr>
          <a:xfrm>
            <a:off x="3657600" y="990600"/>
            <a:ext cx="5334000" cy="5448158"/>
          </a:xfrm>
          <a:prstGeom prst="rect">
            <a:avLst/>
          </a:prstGeom>
        </p:spPr>
        <p:txBody>
          <a:bodyPr vert="horz">
            <a:sp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CLIO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で</a:t>
            </a:r>
            <a:r>
              <a:rPr lang="ja-JP" alt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起きた問題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l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CLIO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干渉計の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低温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動作時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に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、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eddy 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current damping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としての効果が弱まる（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CLIO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での経験から）</a:t>
            </a: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/>
              </a:rPr>
              <a:t>新しいダンピング装置が必要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l"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ja-JP" altLang="en-US" sz="280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ダンピング装置への要求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Pct val="95000"/>
              <a:buFont typeface="Wingdings" pitchFamily="2" charset="2"/>
              <a:buChar char="l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CLIO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の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真空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タンク</a:t>
            </a:r>
            <a:r>
              <a:rPr lang="ja-JP" altLang="en-US" sz="2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内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を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改造することなく設置</a:t>
            </a: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Pct val="95000"/>
              <a:buFont typeface="Wingdings" pitchFamily="2" charset="2"/>
              <a:buChar char="l"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低温時の振り子の高さ調整に追従するような変位センサーが</a:t>
            </a:r>
            <a:r>
              <a:rPr kumimoji="1" lang="ja-JP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必要</a:t>
            </a: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550800" lvl="1" indent="-274320">
              <a:spcBef>
                <a:spcPct val="20000"/>
              </a:spcBef>
              <a:buClr>
                <a:srgbClr val="FFAB04"/>
              </a:buClr>
              <a:buSzPct val="95000"/>
              <a:buFont typeface="Wingdings" charset="2"/>
              <a:buChar char="Ø"/>
              <a:defRPr/>
            </a:pP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冷却完了時には、懸架ワイヤー長が約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5mm 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縮む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550800" lvl="1" indent="-274320">
              <a:spcBef>
                <a:spcPct val="20000"/>
              </a:spcBef>
              <a:buClr>
                <a:srgbClr val="FFAB04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レーザーの高さは固定されているため、</a:t>
            </a:r>
            <a:r>
              <a:rPr lang="en-US" altLang="ja-JP" sz="1600" noProof="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Test 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Mass</a:t>
            </a: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を最適な位置に移動する必要がある</a:t>
            </a:r>
            <a:endParaRPr lang="en-US" altLang="ja-JP" sz="1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50800" lvl="1" indent="-274320">
              <a:spcBef>
                <a:spcPct val="20000"/>
              </a:spcBef>
              <a:buClr>
                <a:srgbClr val="FFAB04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結果、懸架点も高さ変化が起きる</a:t>
            </a:r>
            <a:endParaRPr lang="en-US" altLang="ja-JP" sz="1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7" name="Picture 2" descr="D:\mathe\CLIO_six_pend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16748"/>
            <a:ext cx="3310843" cy="4698334"/>
          </a:xfrm>
          <a:prstGeom prst="rect">
            <a:avLst/>
          </a:prstGeom>
          <a:noFill/>
        </p:spPr>
      </p:pic>
      <p:sp>
        <p:nvSpPr>
          <p:cNvPr id="59" name="テキスト ボックス 58"/>
          <p:cNvSpPr txBox="1"/>
          <p:nvPr/>
        </p:nvSpPr>
        <p:spPr>
          <a:xfrm>
            <a:off x="2214546" y="4157246"/>
            <a:ext cx="106205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ryo</a:t>
            </a:r>
            <a:r>
              <a:rPr kumimoji="1" lang="en-US" altLang="ja-JP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ase</a:t>
            </a:r>
            <a:endParaRPr kumimoji="1" lang="ja-JP" altLang="en-US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071670" y="5088648"/>
            <a:ext cx="142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test mass</a:t>
            </a:r>
            <a:endParaRPr kumimoji="1" lang="ja-JP" altLang="en-US" sz="20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2428860" y="3731326"/>
            <a:ext cx="1000164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70C0"/>
                </a:solidFill>
              </a:rPr>
              <a:t>低温部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4" name="角丸四角形 63"/>
          <p:cNvSpPr/>
          <p:nvPr/>
        </p:nvSpPr>
        <p:spPr>
          <a:xfrm>
            <a:off x="2500298" y="1373872"/>
            <a:ext cx="1000164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常温部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928662" y="864513"/>
            <a:ext cx="2000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 smtClean="0">
                <a:latin typeface="Times New Roman" pitchFamily="18" charset="0"/>
                <a:cs typeface="Times New Roman" pitchFamily="18" charset="0"/>
              </a:rPr>
              <a:t>CLIO</a:t>
            </a:r>
            <a:r>
              <a:rPr kumimoji="1" lang="ja-JP" altLang="en-US" sz="2200" dirty="0" smtClean="0">
                <a:latin typeface="Times New Roman" pitchFamily="18" charset="0"/>
                <a:cs typeface="Times New Roman" pitchFamily="18" charset="0"/>
              </a:rPr>
              <a:t>懸架系</a:t>
            </a:r>
            <a:endParaRPr kumimoji="1" lang="ja-JP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55600" y="1295400"/>
            <a:ext cx="3160200" cy="4953000"/>
          </a:xfrm>
          <a:prstGeom prst="rect">
            <a:avLst/>
          </a:prstGeom>
          <a:noFill/>
          <a:ln w="539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2400" y="1707260"/>
            <a:ext cx="10668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3-stage vibration isolation system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52400" y="3928646"/>
            <a:ext cx="150496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6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amping </a:t>
            </a:r>
            <a:r>
              <a:rPr lang="en-US" altLang="ja-JP" sz="16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1" lang="en-US" altLang="ja-JP" sz="16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tage</a:t>
            </a:r>
            <a:endParaRPr kumimoji="1" lang="ja-JP" altLang="en-US" sz="1600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81000" y="4343400"/>
            <a:ext cx="12954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sz="16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pper  </a:t>
            </a:r>
            <a:r>
              <a:rPr lang="en-US" altLang="ja-JP" sz="16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1" lang="en-US" altLang="ja-JP" sz="16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ass</a:t>
            </a:r>
            <a:endParaRPr kumimoji="1" lang="ja-JP" altLang="en-US" sz="1600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71600" y="62146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真空タンク</a:t>
            </a:r>
            <a:endParaRPr kumimoji="1" lang="ja-JP" altLang="en-US" sz="1600" b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50"/>
          <p:cNvSpPr>
            <a:spLocks noChangeArrowheads="1"/>
          </p:cNvSpPr>
          <p:nvPr/>
        </p:nvSpPr>
        <p:spPr bwMode="auto">
          <a:xfrm>
            <a:off x="1643043" y="1163838"/>
            <a:ext cx="2214578" cy="2000264"/>
          </a:xfrm>
          <a:prstGeom prst="roundRect">
            <a:avLst>
              <a:gd name="adj" fmla="val 16667"/>
            </a:avLst>
          </a:prstGeom>
          <a:solidFill>
            <a:srgbClr val="DFFF8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214282" y="3597489"/>
            <a:ext cx="2520950" cy="1871663"/>
          </a:xfrm>
          <a:prstGeom prst="roundRect">
            <a:avLst>
              <a:gd name="adj" fmla="val 16667"/>
            </a:avLst>
          </a:prstGeom>
          <a:solidFill>
            <a:srgbClr val="E4F3F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88" name="Rectangle 40"/>
          <p:cNvSpPr>
            <a:spLocks noChangeArrowheads="1"/>
          </p:cNvSpPr>
          <p:nvPr/>
        </p:nvSpPr>
        <p:spPr bwMode="auto">
          <a:xfrm>
            <a:off x="574645" y="2587839"/>
            <a:ext cx="576262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89" name="Rectangle 41"/>
          <p:cNvSpPr>
            <a:spLocks noChangeArrowheads="1"/>
          </p:cNvSpPr>
          <p:nvPr/>
        </p:nvSpPr>
        <p:spPr bwMode="auto">
          <a:xfrm>
            <a:off x="2014507" y="2587839"/>
            <a:ext cx="2889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90" name="Rectangle 42"/>
          <p:cNvSpPr>
            <a:spLocks noChangeArrowheads="1"/>
          </p:cNvSpPr>
          <p:nvPr/>
        </p:nvSpPr>
        <p:spPr bwMode="auto">
          <a:xfrm>
            <a:off x="2014507" y="1663904"/>
            <a:ext cx="287338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2014507" y="4100727"/>
            <a:ext cx="2889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 rot="5400000">
            <a:off x="2123251" y="4639683"/>
            <a:ext cx="714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3167032" y="4100727"/>
            <a:ext cx="215900" cy="287337"/>
          </a:xfrm>
          <a:prstGeom prst="flowChartDelay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H="1">
            <a:off x="2014507" y="2587839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>
            <a:off x="1150907" y="2732302"/>
            <a:ext cx="1656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98" name="Line 50"/>
          <p:cNvSpPr>
            <a:spLocks noChangeShapeType="1"/>
          </p:cNvSpPr>
          <p:nvPr/>
        </p:nvSpPr>
        <p:spPr bwMode="auto">
          <a:xfrm>
            <a:off x="2158970" y="1735342"/>
            <a:ext cx="0" cy="3024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099" name="Line 51"/>
          <p:cNvSpPr>
            <a:spLocks noChangeShapeType="1"/>
          </p:cNvSpPr>
          <p:nvPr/>
        </p:nvSpPr>
        <p:spPr bwMode="auto">
          <a:xfrm>
            <a:off x="790545" y="4245189"/>
            <a:ext cx="2376487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100" name="Text Box 52"/>
          <p:cNvSpPr txBox="1">
            <a:spLocks noChangeArrowheads="1"/>
          </p:cNvSpPr>
          <p:nvPr/>
        </p:nvSpPr>
        <p:spPr bwMode="auto">
          <a:xfrm>
            <a:off x="559637" y="2866208"/>
            <a:ext cx="583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Laser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1" name="Text Box 53"/>
          <p:cNvSpPr txBox="1">
            <a:spLocks noChangeArrowheads="1"/>
          </p:cNvSpPr>
          <p:nvPr/>
        </p:nvSpPr>
        <p:spPr bwMode="auto">
          <a:xfrm>
            <a:off x="1837719" y="1295400"/>
            <a:ext cx="753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Mirror1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2" name="Text Box 54"/>
          <p:cNvSpPr txBox="1">
            <a:spLocks noChangeArrowheads="1"/>
          </p:cNvSpPr>
          <p:nvPr/>
        </p:nvSpPr>
        <p:spPr bwMode="auto">
          <a:xfrm>
            <a:off x="2303432" y="2248114"/>
            <a:ext cx="494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BS1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3" name="Text Box 55"/>
          <p:cNvSpPr txBox="1">
            <a:spLocks noChangeArrowheads="1"/>
          </p:cNvSpPr>
          <p:nvPr/>
        </p:nvSpPr>
        <p:spPr bwMode="auto">
          <a:xfrm>
            <a:off x="2209800" y="3776246"/>
            <a:ext cx="5382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BS2</a:t>
            </a:r>
            <a:endParaRPr lang="en-US" altLang="ja-JP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6" name="Text Box 58"/>
          <p:cNvSpPr txBox="1">
            <a:spLocks noChangeArrowheads="1"/>
          </p:cNvSpPr>
          <p:nvPr/>
        </p:nvSpPr>
        <p:spPr bwMode="auto">
          <a:xfrm>
            <a:off x="1790700" y="4914900"/>
            <a:ext cx="753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Mirror4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7" name="Text Box 59"/>
          <p:cNvSpPr txBox="1">
            <a:spLocks noChangeArrowheads="1"/>
          </p:cNvSpPr>
          <p:nvPr/>
        </p:nvSpPr>
        <p:spPr bwMode="auto">
          <a:xfrm>
            <a:off x="3314700" y="3962400"/>
            <a:ext cx="8130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Photo</a:t>
            </a:r>
          </a:p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Detector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7" name="Line 79"/>
          <p:cNvSpPr>
            <a:spLocks noChangeShapeType="1"/>
          </p:cNvSpPr>
          <p:nvPr/>
        </p:nvSpPr>
        <p:spPr bwMode="auto">
          <a:xfrm flipV="1">
            <a:off x="2014507" y="4100727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" name="タイトル 3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LSPI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スライド番号プレースホルダ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41" name="コンテンツ プレースホルダ 51"/>
          <p:cNvSpPr txBox="1">
            <a:spLocks/>
          </p:cNvSpPr>
          <p:nvPr/>
        </p:nvSpPr>
        <p:spPr>
          <a:xfrm>
            <a:off x="4191000" y="3259145"/>
            <a:ext cx="4848228" cy="30654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タンデム干渉計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l"/>
              <a:tabLst/>
              <a:defRPr/>
            </a:pP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マイケルソン干渉計を</a:t>
            </a: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つ直列につなげた干渉計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ja-JP" alt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メリット</a:t>
            </a:r>
            <a:endParaRPr lang="en-US" altLang="ja-JP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Pct val="95000"/>
              <a:buFont typeface="Wingdings" pitchFamily="2" charset="2"/>
              <a:buChar char="l"/>
              <a:tabLst/>
              <a:defRPr/>
            </a:pP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干渉計のアライメント調整は常温部（第</a:t>
            </a: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干渉計）だけ</a:t>
            </a:r>
            <a:r>
              <a:rPr lang="ja-JP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で行うことが可能</a:t>
            </a:r>
            <a:endParaRPr lang="en-US" altLang="ja-JP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Pct val="95000"/>
              <a:buFont typeface="Wingdings" pitchFamily="2" charset="2"/>
              <a:buChar char="l"/>
              <a:tabLst/>
              <a:defRPr/>
            </a:pP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BS</a:t>
            </a: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間の距離は光路長差に影響がない</a:t>
            </a:r>
            <a:endParaRPr kumimoji="1" lang="en-US" altLang="ja-JP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16000" marR="0" lvl="0" indent="-36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Pct val="95000"/>
              <a:tabLst/>
              <a:defRPr/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冷却時の振り子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の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高さ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移動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に追従させたことによる</a:t>
            </a:r>
            <a:r>
              <a:rPr lang="ja-JP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光路長合わせの必要がない</a:t>
            </a:r>
            <a:endParaRPr kumimoji="1" lang="en-US" altLang="ja-JP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Text Box 67"/>
          <p:cNvSpPr txBox="1">
            <a:spLocks noChangeArrowheads="1"/>
          </p:cNvSpPr>
          <p:nvPr/>
        </p:nvSpPr>
        <p:spPr bwMode="auto">
          <a:xfrm>
            <a:off x="2895600" y="2587823"/>
            <a:ext cx="753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Mirror2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8"/>
          <p:cNvSpPr txBox="1">
            <a:spLocks noChangeArrowheads="1"/>
          </p:cNvSpPr>
          <p:nvPr/>
        </p:nvSpPr>
        <p:spPr bwMode="auto">
          <a:xfrm>
            <a:off x="2428860" y="1592466"/>
            <a:ext cx="122341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Upper </a:t>
            </a:r>
          </a:p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Interferometer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54"/>
          <p:cNvSpPr>
            <a:spLocks noChangeArrowheads="1"/>
          </p:cNvSpPr>
          <p:nvPr/>
        </p:nvSpPr>
        <p:spPr bwMode="auto">
          <a:xfrm>
            <a:off x="2786050" y="2587839"/>
            <a:ext cx="714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日付プレースホルダ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43" name="Picture 3" descr="D:\mathe\CLIO_Pe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3592730"/>
            <a:ext cx="469900" cy="2731870"/>
          </a:xfrm>
          <a:prstGeom prst="rect">
            <a:avLst/>
          </a:prstGeom>
          <a:noFill/>
        </p:spPr>
      </p:pic>
      <p:sp>
        <p:nvSpPr>
          <p:cNvPr id="2105" name="Text Box 57"/>
          <p:cNvSpPr txBox="1">
            <a:spLocks noChangeArrowheads="1"/>
          </p:cNvSpPr>
          <p:nvPr/>
        </p:nvSpPr>
        <p:spPr bwMode="auto">
          <a:xfrm>
            <a:off x="405909" y="3702264"/>
            <a:ext cx="973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Mirror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ja-JP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6" name="Text Box 78"/>
          <p:cNvSpPr txBox="1">
            <a:spLocks noChangeArrowheads="1"/>
          </p:cNvSpPr>
          <p:nvPr/>
        </p:nvSpPr>
        <p:spPr bwMode="auto">
          <a:xfrm>
            <a:off x="452988" y="4963180"/>
            <a:ext cx="122341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Lower</a:t>
            </a:r>
          </a:p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Interferometer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14282" y="990600"/>
            <a:ext cx="3857652" cy="2316378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2928926" y="3306978"/>
            <a:ext cx="1143008" cy="2286016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2952676" y="3235540"/>
            <a:ext cx="108000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357158" y="1235276"/>
            <a:ext cx="1000164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常温部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1357290" y="5521556"/>
            <a:ext cx="1000164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70C0"/>
                </a:solidFill>
              </a:rPr>
              <a:t>低温部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216658" y="708898"/>
            <a:ext cx="480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LSPI</a:t>
            </a:r>
          </a:p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altLang="ja-JP" dirty="0" smtClean="0">
                <a:latin typeface="Times New Roman"/>
                <a:cs typeface="Times New Roman"/>
              </a:rPr>
              <a:t>ocal </a:t>
            </a:r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altLang="ja-JP" dirty="0" smtClean="0">
                <a:latin typeface="Times New Roman"/>
                <a:cs typeface="Times New Roman"/>
              </a:rPr>
              <a:t>uspension </a:t>
            </a:r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lang="en-US" altLang="ja-JP" dirty="0" smtClean="0">
                <a:latin typeface="Times New Roman"/>
                <a:cs typeface="Times New Roman"/>
              </a:rPr>
              <a:t>oint </a:t>
            </a:r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lang="en-US" altLang="ja-JP" dirty="0" smtClean="0">
                <a:latin typeface="Times New Roman"/>
                <a:cs typeface="Times New Roman"/>
              </a:rPr>
              <a:t>nterferometer)</a:t>
            </a:r>
          </a:p>
          <a:p>
            <a:pPr algn="ctr"/>
            <a:r>
              <a:rPr lang="ja-JP" alt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タンデム干渉計型</a:t>
            </a:r>
            <a:endParaRPr lang="en-US" altLang="ja-JP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ja-JP" alt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ローカルコントロール装置</a:t>
            </a:r>
            <a:endParaRPr lang="en-US" altLang="ja-JP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ja-JP" altLang="en-US" sz="1600" dirty="0" smtClean="0">
                <a:latin typeface="Times New Roman"/>
                <a:cs typeface="Times New Roman"/>
              </a:rPr>
              <a:t>メイン鏡の懸架点に取り付けた鏡と固定鏡で干渉計を構成し、その懸架点の揺れの検出及びフィードバックを行い、感度を犯さないようにダンプするための装置</a:t>
            </a:r>
            <a:endParaRPr lang="en-US" altLang="ja-JP" sz="1600" dirty="0" smtClean="0">
              <a:latin typeface="Times New Roman"/>
              <a:cs typeface="Times New Roman"/>
            </a:endParaRPr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 rot="5400000">
            <a:off x="611951" y="4207883"/>
            <a:ext cx="287337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5" name="Picture 5" descr="D:\大学院\CLIO\CLIO_Logo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タイトル 3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偏光タンデム干渉計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スライド番号プレースホルダ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日本物理学会　</a:t>
            </a:r>
            <a:r>
              <a:rPr kumimoji="1" lang="en-US" altLang="ja-JP" dirty="0" smtClean="0"/>
              <a:t>@</a:t>
            </a:r>
            <a:r>
              <a:rPr kumimoji="1" lang="ja-JP" altLang="en-US" dirty="0" smtClean="0"/>
              <a:t>岡山大学</a:t>
            </a:r>
            <a:endParaRPr kumimoji="1" lang="ja-JP" altLang="en-US" dirty="0"/>
          </a:p>
        </p:txBody>
      </p:sp>
      <p:sp>
        <p:nvSpPr>
          <p:cNvPr id="38" name="日付プレースホルダ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55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sp>
        <p:nvSpPr>
          <p:cNvPr id="57" name="角丸四角形 56"/>
          <p:cNvSpPr/>
          <p:nvPr/>
        </p:nvSpPr>
        <p:spPr>
          <a:xfrm>
            <a:off x="2789542" y="5454680"/>
            <a:ext cx="1680600" cy="642942"/>
          </a:xfrm>
          <a:prstGeom prst="roundRect">
            <a:avLst>
              <a:gd name="adj" fmla="val 326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PBS3-PD</a:t>
            </a:r>
            <a:r>
              <a:rPr lang="ja-JP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間で</a:t>
            </a:r>
            <a:endParaRPr lang="en-US" altLang="ja-JP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ja-JP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干渉が起こる</a:t>
            </a:r>
            <a:endParaRPr kumimoji="1" lang="ja-JP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70"/>
          <p:cNvSpPr txBox="1">
            <a:spLocks noChangeArrowheads="1"/>
          </p:cNvSpPr>
          <p:nvPr/>
        </p:nvSpPr>
        <p:spPr bwMode="auto">
          <a:xfrm>
            <a:off x="4340194" y="3811606"/>
            <a:ext cx="4141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PD</a:t>
            </a:r>
          </a:p>
        </p:txBody>
      </p:sp>
      <p:sp>
        <p:nvSpPr>
          <p:cNvPr id="59" name="Rectangle 54"/>
          <p:cNvSpPr>
            <a:spLocks noChangeArrowheads="1"/>
          </p:cNvSpPr>
          <p:nvPr/>
        </p:nvSpPr>
        <p:spPr bwMode="auto">
          <a:xfrm>
            <a:off x="1411236" y="2597160"/>
            <a:ext cx="714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0" name="Rectangle 54"/>
          <p:cNvSpPr>
            <a:spLocks noChangeArrowheads="1"/>
          </p:cNvSpPr>
          <p:nvPr/>
        </p:nvSpPr>
        <p:spPr bwMode="auto">
          <a:xfrm>
            <a:off x="3197186" y="4097358"/>
            <a:ext cx="714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1" name="Rectangle 55"/>
          <p:cNvSpPr>
            <a:spLocks noChangeArrowheads="1"/>
          </p:cNvSpPr>
          <p:nvPr/>
        </p:nvSpPr>
        <p:spPr bwMode="auto">
          <a:xfrm>
            <a:off x="3482938" y="4097358"/>
            <a:ext cx="2889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2" name="Line 90"/>
          <p:cNvSpPr>
            <a:spLocks noChangeShapeType="1"/>
          </p:cNvSpPr>
          <p:nvPr/>
        </p:nvSpPr>
        <p:spPr bwMode="auto">
          <a:xfrm flipH="1" flipV="1">
            <a:off x="3482938" y="4097358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63" name="AutoShape 49"/>
          <p:cNvSpPr>
            <a:spLocks noChangeArrowheads="1"/>
          </p:cNvSpPr>
          <p:nvPr/>
        </p:nvSpPr>
        <p:spPr bwMode="auto">
          <a:xfrm>
            <a:off x="214282" y="3602051"/>
            <a:ext cx="2520950" cy="1871663"/>
          </a:xfrm>
          <a:prstGeom prst="roundRect">
            <a:avLst>
              <a:gd name="adj" fmla="val 16667"/>
            </a:avLst>
          </a:prstGeom>
          <a:solidFill>
            <a:srgbClr val="E4F3F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4" name="Rectangle 53"/>
          <p:cNvSpPr>
            <a:spLocks noChangeArrowheads="1"/>
          </p:cNvSpPr>
          <p:nvPr/>
        </p:nvSpPr>
        <p:spPr bwMode="auto">
          <a:xfrm>
            <a:off x="2005294" y="4525986"/>
            <a:ext cx="287338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" name="Rectangle 54"/>
          <p:cNvSpPr>
            <a:spLocks noChangeArrowheads="1"/>
          </p:cNvSpPr>
          <p:nvPr/>
        </p:nvSpPr>
        <p:spPr bwMode="auto">
          <a:xfrm>
            <a:off x="1768426" y="4097358"/>
            <a:ext cx="714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6" name="AutoShape 50"/>
          <p:cNvSpPr>
            <a:spLocks noChangeArrowheads="1"/>
          </p:cNvSpPr>
          <p:nvPr/>
        </p:nvSpPr>
        <p:spPr bwMode="auto">
          <a:xfrm>
            <a:off x="1643043" y="1168400"/>
            <a:ext cx="2214578" cy="2000264"/>
          </a:xfrm>
          <a:prstGeom prst="roundRect">
            <a:avLst>
              <a:gd name="adj" fmla="val 16667"/>
            </a:avLst>
          </a:prstGeom>
          <a:solidFill>
            <a:srgbClr val="DFFF8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7" name="Rectangle 54"/>
          <p:cNvSpPr>
            <a:spLocks noChangeArrowheads="1"/>
          </p:cNvSpPr>
          <p:nvPr/>
        </p:nvSpPr>
        <p:spPr bwMode="auto">
          <a:xfrm>
            <a:off x="2482806" y="2581394"/>
            <a:ext cx="714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ja-JP" dirty="0" smtClean="0"/>
          </a:p>
        </p:txBody>
      </p:sp>
      <p:sp>
        <p:nvSpPr>
          <p:cNvPr id="68" name="Rectangle 53"/>
          <p:cNvSpPr>
            <a:spLocks noChangeArrowheads="1"/>
          </p:cNvSpPr>
          <p:nvPr/>
        </p:nvSpPr>
        <p:spPr bwMode="auto">
          <a:xfrm>
            <a:off x="2021060" y="2382846"/>
            <a:ext cx="287338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9" name="Rectangle 51"/>
          <p:cNvSpPr>
            <a:spLocks noChangeArrowheads="1"/>
          </p:cNvSpPr>
          <p:nvPr/>
        </p:nvSpPr>
        <p:spPr bwMode="auto">
          <a:xfrm>
            <a:off x="574645" y="2592401"/>
            <a:ext cx="576262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" name="Rectangle 52"/>
          <p:cNvSpPr>
            <a:spLocks noChangeArrowheads="1"/>
          </p:cNvSpPr>
          <p:nvPr/>
        </p:nvSpPr>
        <p:spPr bwMode="auto">
          <a:xfrm>
            <a:off x="2014507" y="2592401"/>
            <a:ext cx="2889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" name="Rectangle 53"/>
          <p:cNvSpPr>
            <a:spLocks noChangeArrowheads="1"/>
          </p:cNvSpPr>
          <p:nvPr/>
        </p:nvSpPr>
        <p:spPr bwMode="auto">
          <a:xfrm>
            <a:off x="2014507" y="1666879"/>
            <a:ext cx="287338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2" name="Rectangle 54"/>
          <p:cNvSpPr>
            <a:spLocks noChangeArrowheads="1"/>
          </p:cNvSpPr>
          <p:nvPr/>
        </p:nvSpPr>
        <p:spPr bwMode="auto">
          <a:xfrm>
            <a:off x="2786050" y="2592401"/>
            <a:ext cx="714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" name="Rectangle 55"/>
          <p:cNvSpPr>
            <a:spLocks noChangeArrowheads="1"/>
          </p:cNvSpPr>
          <p:nvPr/>
        </p:nvSpPr>
        <p:spPr bwMode="auto">
          <a:xfrm>
            <a:off x="2014507" y="4105289"/>
            <a:ext cx="2889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" name="Rectangle 57"/>
          <p:cNvSpPr>
            <a:spLocks noChangeArrowheads="1"/>
          </p:cNvSpPr>
          <p:nvPr/>
        </p:nvSpPr>
        <p:spPr bwMode="auto">
          <a:xfrm rot="5400000">
            <a:off x="2123251" y="4644245"/>
            <a:ext cx="714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" name="AutoShape 58"/>
          <p:cNvSpPr>
            <a:spLocks noChangeArrowheads="1"/>
          </p:cNvSpPr>
          <p:nvPr/>
        </p:nvSpPr>
        <p:spPr bwMode="auto">
          <a:xfrm>
            <a:off x="4268756" y="4097358"/>
            <a:ext cx="215900" cy="287337"/>
          </a:xfrm>
          <a:prstGeom prst="flowChartDelay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" name="Line 59"/>
          <p:cNvSpPr>
            <a:spLocks noChangeShapeType="1"/>
          </p:cNvSpPr>
          <p:nvPr/>
        </p:nvSpPr>
        <p:spPr bwMode="auto">
          <a:xfrm flipH="1">
            <a:off x="2014507" y="2592401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77" name="Line 60"/>
          <p:cNvSpPr>
            <a:spLocks noChangeShapeType="1"/>
          </p:cNvSpPr>
          <p:nvPr/>
        </p:nvSpPr>
        <p:spPr bwMode="auto">
          <a:xfrm>
            <a:off x="1150910" y="2736864"/>
            <a:ext cx="251995" cy="0"/>
          </a:xfrm>
          <a:prstGeom prst="line">
            <a:avLst/>
          </a:prstGeom>
          <a:noFill/>
          <a:ln w="38100">
            <a:solidFill>
              <a:srgbClr val="FFCBCB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661677" y="2847201"/>
            <a:ext cx="535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PBS1</a:t>
            </a:r>
            <a:endParaRPr lang="en-US" altLang="ja-JP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 Box 66"/>
          <p:cNvSpPr txBox="1">
            <a:spLocks noChangeArrowheads="1"/>
          </p:cNvSpPr>
          <p:nvPr/>
        </p:nvSpPr>
        <p:spPr bwMode="auto">
          <a:xfrm>
            <a:off x="2244961" y="3811606"/>
            <a:ext cx="593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PBS2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Line 73"/>
          <p:cNvSpPr>
            <a:spLocks noChangeShapeType="1"/>
          </p:cNvSpPr>
          <p:nvPr/>
        </p:nvSpPr>
        <p:spPr bwMode="auto">
          <a:xfrm flipH="1">
            <a:off x="2112932" y="1811341"/>
            <a:ext cx="0" cy="28800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81" name="図形グループ 80"/>
          <p:cNvGrpSpPr/>
          <p:nvPr/>
        </p:nvGrpSpPr>
        <p:grpSpPr>
          <a:xfrm>
            <a:off x="1478063" y="2630501"/>
            <a:ext cx="561844" cy="71438"/>
            <a:chOff x="1478063" y="2630501"/>
            <a:chExt cx="561844" cy="71438"/>
          </a:xfrm>
        </p:grpSpPr>
        <p:sp>
          <p:nvSpPr>
            <p:cNvPr id="86" name="Line 71"/>
            <p:cNvSpPr>
              <a:spLocks noChangeShapeType="1"/>
            </p:cNvSpPr>
            <p:nvPr/>
          </p:nvSpPr>
          <p:spPr bwMode="auto">
            <a:xfrm>
              <a:off x="1478063" y="2698750"/>
              <a:ext cx="503137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91" name="Arc 76"/>
            <p:cNvSpPr>
              <a:spLocks/>
            </p:cNvSpPr>
            <p:nvPr/>
          </p:nvSpPr>
          <p:spPr bwMode="auto">
            <a:xfrm rot="5400000">
              <a:off x="1968470" y="2630501"/>
              <a:ext cx="71438" cy="7143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84" name="図形グループ 83"/>
          <p:cNvGrpSpPr/>
          <p:nvPr/>
        </p:nvGrpSpPr>
        <p:grpSpPr>
          <a:xfrm>
            <a:off x="2039907" y="1739905"/>
            <a:ext cx="71438" cy="910035"/>
            <a:chOff x="2039907" y="1739905"/>
            <a:chExt cx="71438" cy="910035"/>
          </a:xfrm>
        </p:grpSpPr>
        <p:sp>
          <p:nvSpPr>
            <p:cNvPr id="87" name="Line 72"/>
            <p:cNvSpPr>
              <a:spLocks noChangeShapeType="1"/>
            </p:cNvSpPr>
            <p:nvPr/>
          </p:nvSpPr>
          <p:spPr bwMode="auto">
            <a:xfrm flipV="1">
              <a:off x="2039907" y="1785941"/>
              <a:ext cx="0" cy="863999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" name="Arc 77"/>
            <p:cNvSpPr>
              <a:spLocks/>
            </p:cNvSpPr>
            <p:nvPr/>
          </p:nvSpPr>
          <p:spPr bwMode="auto">
            <a:xfrm rot="16200000" flipV="1">
              <a:off x="2036732" y="1743080"/>
              <a:ext cx="77788" cy="71438"/>
            </a:xfrm>
            <a:custGeom>
              <a:avLst/>
              <a:gdLst>
                <a:gd name="G0" fmla="+- 1509 0 0"/>
                <a:gd name="G1" fmla="+- 21600 0 0"/>
                <a:gd name="G2" fmla="+- 21600 0 0"/>
                <a:gd name="T0" fmla="*/ 1509 w 23109"/>
                <a:gd name="T1" fmla="*/ 0 h 43200"/>
                <a:gd name="T2" fmla="*/ 0 w 23109"/>
                <a:gd name="T3" fmla="*/ 43147 h 43200"/>
                <a:gd name="T4" fmla="*/ 1509 w 2310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09" h="43200" fill="none" extrusionOk="0">
                  <a:moveTo>
                    <a:pt x="1508" y="0"/>
                  </a:moveTo>
                  <a:cubicBezTo>
                    <a:pt x="13438" y="0"/>
                    <a:pt x="23109" y="9670"/>
                    <a:pt x="23109" y="21600"/>
                  </a:cubicBezTo>
                  <a:cubicBezTo>
                    <a:pt x="23109" y="33529"/>
                    <a:pt x="13438" y="43200"/>
                    <a:pt x="1509" y="43200"/>
                  </a:cubicBezTo>
                  <a:cubicBezTo>
                    <a:pt x="1005" y="43200"/>
                    <a:pt x="502" y="43182"/>
                    <a:pt x="-1" y="43147"/>
                  </a:cubicBezTo>
                </a:path>
                <a:path w="23109" h="43200" stroke="0" extrusionOk="0">
                  <a:moveTo>
                    <a:pt x="1508" y="0"/>
                  </a:moveTo>
                  <a:cubicBezTo>
                    <a:pt x="13438" y="0"/>
                    <a:pt x="23109" y="9670"/>
                    <a:pt x="23109" y="21600"/>
                  </a:cubicBezTo>
                  <a:cubicBezTo>
                    <a:pt x="23109" y="33529"/>
                    <a:pt x="13438" y="43200"/>
                    <a:pt x="1509" y="43200"/>
                  </a:cubicBezTo>
                  <a:cubicBezTo>
                    <a:pt x="1005" y="43200"/>
                    <a:pt x="502" y="43182"/>
                    <a:pt x="-1" y="43147"/>
                  </a:cubicBezTo>
                  <a:lnTo>
                    <a:pt x="1509" y="2160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5" name="図形グループ 84"/>
          <p:cNvGrpSpPr/>
          <p:nvPr/>
        </p:nvGrpSpPr>
        <p:grpSpPr>
          <a:xfrm>
            <a:off x="2112962" y="4355462"/>
            <a:ext cx="71438" cy="388013"/>
            <a:chOff x="2120403" y="4355462"/>
            <a:chExt cx="71438" cy="388013"/>
          </a:xfrm>
        </p:grpSpPr>
        <p:sp>
          <p:nvSpPr>
            <p:cNvPr id="89" name="Line 74"/>
            <p:cNvSpPr>
              <a:spLocks noChangeShapeType="1"/>
            </p:cNvSpPr>
            <p:nvPr/>
          </p:nvSpPr>
          <p:spPr bwMode="auto">
            <a:xfrm flipV="1">
              <a:off x="2191841" y="4355462"/>
              <a:ext cx="0" cy="32400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" name="Arc 78"/>
            <p:cNvSpPr>
              <a:spLocks/>
            </p:cNvSpPr>
            <p:nvPr/>
          </p:nvSpPr>
          <p:spPr bwMode="auto">
            <a:xfrm rot="5400000">
              <a:off x="2117228" y="4668863"/>
              <a:ext cx="77787" cy="71437"/>
            </a:xfrm>
            <a:custGeom>
              <a:avLst/>
              <a:gdLst>
                <a:gd name="G0" fmla="+- 1509 0 0"/>
                <a:gd name="G1" fmla="+- 21600 0 0"/>
                <a:gd name="G2" fmla="+- 21600 0 0"/>
                <a:gd name="T0" fmla="*/ 1509 w 23109"/>
                <a:gd name="T1" fmla="*/ 0 h 43200"/>
                <a:gd name="T2" fmla="*/ 0 w 23109"/>
                <a:gd name="T3" fmla="*/ 43147 h 43200"/>
                <a:gd name="T4" fmla="*/ 1509 w 2310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09" h="43200" fill="none" extrusionOk="0">
                  <a:moveTo>
                    <a:pt x="1508" y="0"/>
                  </a:moveTo>
                  <a:cubicBezTo>
                    <a:pt x="13438" y="0"/>
                    <a:pt x="23109" y="9670"/>
                    <a:pt x="23109" y="21600"/>
                  </a:cubicBezTo>
                  <a:cubicBezTo>
                    <a:pt x="23109" y="33529"/>
                    <a:pt x="13438" y="43200"/>
                    <a:pt x="1509" y="43200"/>
                  </a:cubicBezTo>
                  <a:cubicBezTo>
                    <a:pt x="1005" y="43200"/>
                    <a:pt x="502" y="43182"/>
                    <a:pt x="-1" y="43147"/>
                  </a:cubicBezTo>
                </a:path>
                <a:path w="23109" h="43200" stroke="0" extrusionOk="0">
                  <a:moveTo>
                    <a:pt x="1508" y="0"/>
                  </a:moveTo>
                  <a:cubicBezTo>
                    <a:pt x="13438" y="0"/>
                    <a:pt x="23109" y="9670"/>
                    <a:pt x="23109" y="21600"/>
                  </a:cubicBezTo>
                  <a:cubicBezTo>
                    <a:pt x="23109" y="33529"/>
                    <a:pt x="13438" y="43200"/>
                    <a:pt x="1509" y="43200"/>
                  </a:cubicBezTo>
                  <a:cubicBezTo>
                    <a:pt x="1005" y="43200"/>
                    <a:pt x="502" y="43182"/>
                    <a:pt x="-1" y="43147"/>
                  </a:cubicBezTo>
                  <a:lnTo>
                    <a:pt x="1509" y="2160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06" name="図形グループ 105"/>
          <p:cNvGrpSpPr/>
          <p:nvPr/>
        </p:nvGrpSpPr>
        <p:grpSpPr>
          <a:xfrm>
            <a:off x="1485900" y="2771789"/>
            <a:ext cx="1306500" cy="71437"/>
            <a:chOff x="1485900" y="2771789"/>
            <a:chExt cx="1306500" cy="71437"/>
          </a:xfrm>
        </p:grpSpPr>
        <p:sp>
          <p:nvSpPr>
            <p:cNvPr id="94" name="Line 79"/>
            <p:cNvSpPr>
              <a:spLocks noChangeShapeType="1"/>
            </p:cNvSpPr>
            <p:nvPr/>
          </p:nvSpPr>
          <p:spPr bwMode="auto">
            <a:xfrm>
              <a:off x="1485900" y="2771789"/>
              <a:ext cx="12600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" name="Arc 80"/>
            <p:cNvSpPr>
              <a:spLocks/>
            </p:cNvSpPr>
            <p:nvPr/>
          </p:nvSpPr>
          <p:spPr bwMode="auto">
            <a:xfrm flipV="1">
              <a:off x="2714612" y="2771789"/>
              <a:ext cx="77788" cy="71437"/>
            </a:xfrm>
            <a:custGeom>
              <a:avLst/>
              <a:gdLst>
                <a:gd name="G0" fmla="+- 1509 0 0"/>
                <a:gd name="G1" fmla="+- 21600 0 0"/>
                <a:gd name="G2" fmla="+- 21600 0 0"/>
                <a:gd name="T0" fmla="*/ 1509 w 23109"/>
                <a:gd name="T1" fmla="*/ 0 h 43200"/>
                <a:gd name="T2" fmla="*/ 0 w 23109"/>
                <a:gd name="T3" fmla="*/ 43147 h 43200"/>
                <a:gd name="T4" fmla="*/ 1509 w 2310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09" h="43200" fill="none" extrusionOk="0">
                  <a:moveTo>
                    <a:pt x="1508" y="0"/>
                  </a:moveTo>
                  <a:cubicBezTo>
                    <a:pt x="13438" y="0"/>
                    <a:pt x="23109" y="9670"/>
                    <a:pt x="23109" y="21600"/>
                  </a:cubicBezTo>
                  <a:cubicBezTo>
                    <a:pt x="23109" y="33529"/>
                    <a:pt x="13438" y="43200"/>
                    <a:pt x="1509" y="43200"/>
                  </a:cubicBezTo>
                  <a:cubicBezTo>
                    <a:pt x="1005" y="43200"/>
                    <a:pt x="502" y="43182"/>
                    <a:pt x="-1" y="43147"/>
                  </a:cubicBezTo>
                </a:path>
                <a:path w="23109" h="43200" stroke="0" extrusionOk="0">
                  <a:moveTo>
                    <a:pt x="1508" y="0"/>
                  </a:moveTo>
                  <a:cubicBezTo>
                    <a:pt x="13438" y="0"/>
                    <a:pt x="23109" y="9670"/>
                    <a:pt x="23109" y="21600"/>
                  </a:cubicBezTo>
                  <a:cubicBezTo>
                    <a:pt x="23109" y="33529"/>
                    <a:pt x="13438" y="43200"/>
                    <a:pt x="1509" y="43200"/>
                  </a:cubicBezTo>
                  <a:cubicBezTo>
                    <a:pt x="1005" y="43200"/>
                    <a:pt x="502" y="43182"/>
                    <a:pt x="-1" y="43147"/>
                  </a:cubicBezTo>
                  <a:lnTo>
                    <a:pt x="1509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7" name="図形グループ 106"/>
          <p:cNvGrpSpPr/>
          <p:nvPr/>
        </p:nvGrpSpPr>
        <p:grpSpPr>
          <a:xfrm>
            <a:off x="2193895" y="2843226"/>
            <a:ext cx="570705" cy="71438"/>
            <a:chOff x="2193895" y="2843226"/>
            <a:chExt cx="570705" cy="71438"/>
          </a:xfrm>
        </p:grpSpPr>
        <p:sp>
          <p:nvSpPr>
            <p:cNvPr id="96" name="Line 81"/>
            <p:cNvSpPr>
              <a:spLocks noChangeShapeType="1"/>
            </p:cNvSpPr>
            <p:nvPr/>
          </p:nvSpPr>
          <p:spPr bwMode="auto">
            <a:xfrm flipH="1">
              <a:off x="2260600" y="2843226"/>
              <a:ext cx="5040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7" name="Arc 82"/>
            <p:cNvSpPr>
              <a:spLocks/>
            </p:cNvSpPr>
            <p:nvPr/>
          </p:nvSpPr>
          <p:spPr bwMode="auto">
            <a:xfrm rot="16200000">
              <a:off x="2193895" y="2843226"/>
              <a:ext cx="71438" cy="7143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8" name="図形グループ 107"/>
          <p:cNvGrpSpPr/>
          <p:nvPr/>
        </p:nvGrpSpPr>
        <p:grpSpPr>
          <a:xfrm>
            <a:off x="2126275" y="2908314"/>
            <a:ext cx="71438" cy="1243349"/>
            <a:chOff x="2126275" y="2908314"/>
            <a:chExt cx="71438" cy="1243349"/>
          </a:xfrm>
        </p:grpSpPr>
        <p:sp>
          <p:nvSpPr>
            <p:cNvPr id="98" name="Line 83"/>
            <p:cNvSpPr>
              <a:spLocks noChangeShapeType="1"/>
            </p:cNvSpPr>
            <p:nvPr/>
          </p:nvSpPr>
          <p:spPr bwMode="auto">
            <a:xfrm>
              <a:off x="2193895" y="2908314"/>
              <a:ext cx="0" cy="118799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" name="Arc 84"/>
            <p:cNvSpPr>
              <a:spLocks/>
            </p:cNvSpPr>
            <p:nvPr/>
          </p:nvSpPr>
          <p:spPr bwMode="auto">
            <a:xfrm rot="16200000" flipH="1" flipV="1">
              <a:off x="2126275" y="4080226"/>
              <a:ext cx="71437" cy="714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24" name="図形グループ 123"/>
          <p:cNvGrpSpPr/>
          <p:nvPr/>
        </p:nvGrpSpPr>
        <p:grpSpPr>
          <a:xfrm>
            <a:off x="807053" y="4144024"/>
            <a:ext cx="1368728" cy="71437"/>
            <a:chOff x="807053" y="4144024"/>
            <a:chExt cx="1368728" cy="71437"/>
          </a:xfrm>
        </p:grpSpPr>
        <p:sp>
          <p:nvSpPr>
            <p:cNvPr id="100" name="Line 85"/>
            <p:cNvSpPr>
              <a:spLocks noChangeShapeType="1"/>
            </p:cNvSpPr>
            <p:nvPr/>
          </p:nvSpPr>
          <p:spPr bwMode="auto">
            <a:xfrm>
              <a:off x="879781" y="4144024"/>
              <a:ext cx="12960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Arc 86"/>
            <p:cNvSpPr>
              <a:spLocks/>
            </p:cNvSpPr>
            <p:nvPr/>
          </p:nvSpPr>
          <p:spPr bwMode="auto">
            <a:xfrm rot="10800000" flipV="1">
              <a:off x="807053" y="4144024"/>
              <a:ext cx="77788" cy="71437"/>
            </a:xfrm>
            <a:custGeom>
              <a:avLst/>
              <a:gdLst>
                <a:gd name="G0" fmla="+- 1509 0 0"/>
                <a:gd name="G1" fmla="+- 21600 0 0"/>
                <a:gd name="G2" fmla="+- 21600 0 0"/>
                <a:gd name="T0" fmla="*/ 1509 w 23109"/>
                <a:gd name="T1" fmla="*/ 0 h 43200"/>
                <a:gd name="T2" fmla="*/ 0 w 23109"/>
                <a:gd name="T3" fmla="*/ 43147 h 43200"/>
                <a:gd name="T4" fmla="*/ 1509 w 2310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09" h="43200" fill="none" extrusionOk="0">
                  <a:moveTo>
                    <a:pt x="1508" y="0"/>
                  </a:moveTo>
                  <a:cubicBezTo>
                    <a:pt x="13438" y="0"/>
                    <a:pt x="23109" y="9670"/>
                    <a:pt x="23109" y="21600"/>
                  </a:cubicBezTo>
                  <a:cubicBezTo>
                    <a:pt x="23109" y="33529"/>
                    <a:pt x="13438" y="43200"/>
                    <a:pt x="1509" y="43200"/>
                  </a:cubicBezTo>
                  <a:cubicBezTo>
                    <a:pt x="1005" y="43200"/>
                    <a:pt x="502" y="43182"/>
                    <a:pt x="-1" y="43147"/>
                  </a:cubicBezTo>
                </a:path>
                <a:path w="23109" h="43200" stroke="0" extrusionOk="0">
                  <a:moveTo>
                    <a:pt x="1508" y="0"/>
                  </a:moveTo>
                  <a:cubicBezTo>
                    <a:pt x="13438" y="0"/>
                    <a:pt x="23109" y="9670"/>
                    <a:pt x="23109" y="21600"/>
                  </a:cubicBezTo>
                  <a:cubicBezTo>
                    <a:pt x="23109" y="33529"/>
                    <a:pt x="13438" y="43200"/>
                    <a:pt x="1509" y="43200"/>
                  </a:cubicBezTo>
                  <a:cubicBezTo>
                    <a:pt x="1005" y="43200"/>
                    <a:pt x="502" y="43182"/>
                    <a:pt x="-1" y="43147"/>
                  </a:cubicBezTo>
                  <a:lnTo>
                    <a:pt x="1509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" name="Line 87"/>
          <p:cNvSpPr>
            <a:spLocks noChangeShapeType="1"/>
          </p:cNvSpPr>
          <p:nvPr/>
        </p:nvSpPr>
        <p:spPr bwMode="auto">
          <a:xfrm>
            <a:off x="878490" y="4212469"/>
            <a:ext cx="3384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4" name="Line 90"/>
          <p:cNvSpPr>
            <a:spLocks noChangeShapeType="1"/>
          </p:cNvSpPr>
          <p:nvPr/>
        </p:nvSpPr>
        <p:spPr bwMode="auto">
          <a:xfrm flipV="1">
            <a:off x="2014507" y="4105289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9" name="Text Box 64"/>
          <p:cNvSpPr txBox="1">
            <a:spLocks noChangeArrowheads="1"/>
          </p:cNvSpPr>
          <p:nvPr/>
        </p:nvSpPr>
        <p:spPr bwMode="auto">
          <a:xfrm>
            <a:off x="1435100" y="2054423"/>
            <a:ext cx="673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QWP1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ext Box 64"/>
          <p:cNvSpPr txBox="1">
            <a:spLocks noChangeArrowheads="1"/>
          </p:cNvSpPr>
          <p:nvPr/>
        </p:nvSpPr>
        <p:spPr bwMode="auto">
          <a:xfrm>
            <a:off x="1447800" y="3733800"/>
            <a:ext cx="673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QWP3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Text Box 64"/>
          <p:cNvSpPr txBox="1">
            <a:spLocks noChangeArrowheads="1"/>
          </p:cNvSpPr>
          <p:nvPr/>
        </p:nvSpPr>
        <p:spPr bwMode="auto">
          <a:xfrm>
            <a:off x="2882606" y="4416623"/>
            <a:ext cx="673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HWP2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Text Box 66"/>
          <p:cNvSpPr txBox="1">
            <a:spLocks noChangeArrowheads="1"/>
          </p:cNvSpPr>
          <p:nvPr/>
        </p:nvSpPr>
        <p:spPr bwMode="auto">
          <a:xfrm>
            <a:off x="3340062" y="3740168"/>
            <a:ext cx="593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PBS3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 Box 64"/>
          <p:cNvSpPr txBox="1">
            <a:spLocks noChangeArrowheads="1"/>
          </p:cNvSpPr>
          <p:nvPr/>
        </p:nvSpPr>
        <p:spPr bwMode="auto">
          <a:xfrm>
            <a:off x="1072824" y="2819400"/>
            <a:ext cx="6035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HWP1</a:t>
            </a:r>
            <a:endParaRPr lang="en-US" altLang="ja-JP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6" name="図形グループ 135"/>
          <p:cNvGrpSpPr/>
          <p:nvPr/>
        </p:nvGrpSpPr>
        <p:grpSpPr>
          <a:xfrm>
            <a:off x="3601072" y="4215462"/>
            <a:ext cx="71438" cy="943045"/>
            <a:chOff x="3601072" y="4215462"/>
            <a:chExt cx="71438" cy="943045"/>
          </a:xfrm>
        </p:grpSpPr>
        <p:sp>
          <p:nvSpPr>
            <p:cNvPr id="114" name="Arc 84"/>
            <p:cNvSpPr>
              <a:spLocks/>
            </p:cNvSpPr>
            <p:nvPr/>
          </p:nvSpPr>
          <p:spPr bwMode="auto">
            <a:xfrm>
              <a:off x="3601072" y="4215462"/>
              <a:ext cx="71437" cy="714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5" name="Line 87"/>
            <p:cNvSpPr>
              <a:spLocks noChangeShapeType="1"/>
            </p:cNvSpPr>
            <p:nvPr/>
          </p:nvSpPr>
          <p:spPr bwMode="auto">
            <a:xfrm rot="5400000">
              <a:off x="3222510" y="4708507"/>
              <a:ext cx="9000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6" name="AutoShape 58"/>
          <p:cNvSpPr>
            <a:spLocks noChangeArrowheads="1"/>
          </p:cNvSpPr>
          <p:nvPr/>
        </p:nvSpPr>
        <p:spPr bwMode="auto">
          <a:xfrm rot="5400000">
            <a:off x="3518656" y="5091307"/>
            <a:ext cx="215900" cy="287337"/>
          </a:xfrm>
          <a:prstGeom prst="flowChartDelay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05" name="図形グループ 104"/>
          <p:cNvGrpSpPr/>
          <p:nvPr/>
        </p:nvGrpSpPr>
        <p:grpSpPr>
          <a:xfrm>
            <a:off x="3488358" y="4292622"/>
            <a:ext cx="73993" cy="857086"/>
            <a:chOff x="3488358" y="4292622"/>
            <a:chExt cx="73993" cy="857086"/>
          </a:xfrm>
        </p:grpSpPr>
        <p:sp>
          <p:nvSpPr>
            <p:cNvPr id="117" name="Line 75"/>
            <p:cNvSpPr>
              <a:spLocks noChangeShapeType="1"/>
            </p:cNvSpPr>
            <p:nvPr/>
          </p:nvSpPr>
          <p:spPr bwMode="auto">
            <a:xfrm rot="5400000" flipH="1">
              <a:off x="3166351" y="4753709"/>
              <a:ext cx="791999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" name="Arc 91"/>
            <p:cNvSpPr>
              <a:spLocks/>
            </p:cNvSpPr>
            <p:nvPr/>
          </p:nvSpPr>
          <p:spPr bwMode="auto">
            <a:xfrm>
              <a:off x="3488358" y="4292622"/>
              <a:ext cx="71438" cy="714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19" name="Text Box 70"/>
          <p:cNvSpPr txBox="1">
            <a:spLocks noChangeArrowheads="1"/>
          </p:cNvSpPr>
          <p:nvPr/>
        </p:nvSpPr>
        <p:spPr bwMode="auto">
          <a:xfrm>
            <a:off x="3071802" y="5097490"/>
            <a:ext cx="4141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PD</a:t>
            </a:r>
          </a:p>
        </p:txBody>
      </p:sp>
      <p:grpSp>
        <p:nvGrpSpPr>
          <p:cNvPr id="103" name="図形グループ 102"/>
          <p:cNvGrpSpPr/>
          <p:nvPr/>
        </p:nvGrpSpPr>
        <p:grpSpPr>
          <a:xfrm>
            <a:off x="2185491" y="4286272"/>
            <a:ext cx="2081055" cy="71439"/>
            <a:chOff x="2185491" y="4286272"/>
            <a:chExt cx="2081055" cy="71439"/>
          </a:xfrm>
        </p:grpSpPr>
        <p:sp>
          <p:nvSpPr>
            <p:cNvPr id="90" name="Line 75"/>
            <p:cNvSpPr>
              <a:spLocks noChangeShapeType="1"/>
            </p:cNvSpPr>
            <p:nvPr/>
          </p:nvSpPr>
          <p:spPr bwMode="auto">
            <a:xfrm flipH="1">
              <a:off x="2214546" y="4286272"/>
              <a:ext cx="2052000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1" name="Arc 76"/>
            <p:cNvSpPr>
              <a:spLocks/>
            </p:cNvSpPr>
            <p:nvPr/>
          </p:nvSpPr>
          <p:spPr bwMode="auto">
            <a:xfrm rot="5400000" flipH="1" flipV="1">
              <a:off x="2185491" y="4286273"/>
              <a:ext cx="71438" cy="7143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2" name="コンテンツ プレースホルダ 82"/>
          <p:cNvSpPr txBox="1">
            <a:spLocks/>
          </p:cNvSpPr>
          <p:nvPr/>
        </p:nvSpPr>
        <p:spPr>
          <a:xfrm>
            <a:off x="4724400" y="1024487"/>
            <a:ext cx="4343400" cy="533684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charset="2"/>
              <a:buChar char="l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HWP1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によってレーザー光源の偏光軸を</a:t>
            </a:r>
            <a:r>
              <a:rPr lang="en-US" altLang="ja-JP" sz="1600" dirty="0" smtClean="0">
                <a:latin typeface="Times New Roman"/>
                <a:cs typeface="Times New Roman"/>
              </a:rPr>
              <a:t>P</a:t>
            </a:r>
            <a:r>
              <a:rPr lang="ja-JP" altLang="en-US" sz="1600" dirty="0" smtClean="0">
                <a:latin typeface="Times New Roman"/>
                <a:cs typeface="Times New Roman"/>
              </a:rPr>
              <a:t>波、</a:t>
            </a:r>
            <a:r>
              <a:rPr lang="en-US" altLang="ja-JP" sz="1600" dirty="0" smtClean="0">
                <a:latin typeface="Times New Roman"/>
                <a:cs typeface="Times New Roman"/>
              </a:rPr>
              <a:t>S</a:t>
            </a:r>
            <a:r>
              <a:rPr lang="ja-JP" altLang="en-US" sz="1600" dirty="0" smtClean="0">
                <a:latin typeface="Times New Roman"/>
                <a:cs typeface="Times New Roman"/>
              </a:rPr>
              <a:t>波が</a:t>
            </a:r>
            <a:r>
              <a:rPr lang="en-US" altLang="ja-JP" sz="1600" dirty="0" smtClean="0">
                <a:latin typeface="Times New Roman"/>
                <a:cs typeface="Times New Roman"/>
              </a:rPr>
              <a:t>1:1</a:t>
            </a:r>
            <a:r>
              <a:rPr lang="ja-JP" altLang="en-US" sz="1600" dirty="0" smtClean="0">
                <a:latin typeface="Times New Roman"/>
                <a:cs typeface="Times New Roman"/>
              </a:rPr>
              <a:t>になるように傾ける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charset="2"/>
              <a:buChar char="l"/>
              <a:tabLst/>
              <a:defRPr/>
            </a:pPr>
            <a:r>
              <a:rPr lang="en-US" altLang="ja-JP" sz="1600" dirty="0" smtClean="0">
                <a:latin typeface="Times New Roman"/>
                <a:cs typeface="Times New Roman"/>
              </a:rPr>
              <a:t>PBS1</a:t>
            </a:r>
            <a:r>
              <a:rPr lang="ja-JP" altLang="en-US" sz="1600" dirty="0" smtClean="0">
                <a:latin typeface="Times New Roman"/>
                <a:cs typeface="Times New Roman"/>
              </a:rPr>
              <a:t>、</a:t>
            </a:r>
            <a:r>
              <a:rPr lang="en-US" altLang="ja-JP" sz="1600" dirty="0" smtClean="0">
                <a:latin typeface="Times New Roman"/>
                <a:cs typeface="Times New Roman"/>
              </a:rPr>
              <a:t>PBS2</a:t>
            </a:r>
            <a:r>
              <a:rPr lang="ja-JP" altLang="en-US" sz="1600" dirty="0" smtClean="0">
                <a:latin typeface="Times New Roman"/>
                <a:cs typeface="Times New Roman"/>
              </a:rPr>
              <a:t>を出た</a:t>
            </a:r>
            <a:r>
              <a:rPr lang="en-US" altLang="ja-JP" sz="1600" dirty="0" smtClean="0">
                <a:latin typeface="Times New Roman"/>
                <a:cs typeface="Times New Roman"/>
              </a:rPr>
              <a:t>2</a:t>
            </a:r>
            <a:r>
              <a:rPr lang="ja-JP" altLang="en-US" sz="1600" dirty="0" smtClean="0">
                <a:latin typeface="Times New Roman"/>
                <a:cs typeface="Times New Roman"/>
              </a:rPr>
              <a:t>本の光は偏光が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π/2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ずれ</a:t>
            </a:r>
            <a:r>
              <a:rPr lang="ja-JP" altLang="en-US" sz="1600" dirty="0" smtClean="0">
                <a:latin typeface="Times New Roman"/>
                <a:cs typeface="Times New Roman"/>
              </a:rPr>
              <a:t>てい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るため、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各干渉計だけで干渉は起こらない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080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85000"/>
              <a:buFont typeface="Wingdings" charset="2"/>
              <a:buChar char="Ø"/>
              <a:tabLst/>
              <a:defRPr/>
            </a:pPr>
            <a:r>
              <a:rPr lang="ja-JP" alt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干渉は</a:t>
            </a:r>
            <a:r>
              <a:rPr lang="en-US" altLang="ja-JP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HWP2</a:t>
            </a:r>
            <a:r>
              <a:rPr lang="ja-JP" alt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で偏光軸を傾ける</a:t>
            </a:r>
            <a:r>
              <a:rPr lang="ja-JP" alt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事</a:t>
            </a:r>
            <a:r>
              <a:rPr lang="ja-JP" alt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によって</a:t>
            </a:r>
            <a:r>
              <a:rPr lang="en-US" altLang="ja-JP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PBS3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-Photo Detector (PD) 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間で起こる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charset="2"/>
              <a:buChar char="l"/>
              <a:tabLst/>
              <a:defRPr/>
            </a:pPr>
            <a:r>
              <a:rPr lang="en-US" altLang="ja-JP" sz="1600" dirty="0" smtClean="0">
                <a:latin typeface="Times New Roman"/>
                <a:cs typeface="Times New Roman"/>
              </a:rPr>
              <a:t>PBS3</a:t>
            </a:r>
            <a:r>
              <a:rPr lang="ja-JP" altLang="en-US" sz="1600" dirty="0" smtClean="0">
                <a:latin typeface="Times New Roman"/>
                <a:cs typeface="Times New Roman"/>
              </a:rPr>
              <a:t>を分離後の信号が干渉信号となるため、変位信号の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最大効率を得るためには、干渉計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台につき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つ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PD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が必要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0800" lvl="1" indent="-274320">
              <a:spcBef>
                <a:spcPct val="20000"/>
              </a:spcBef>
              <a:buClr>
                <a:srgbClr val="0000FF"/>
              </a:buClr>
              <a:buSzPct val="95000"/>
              <a:buFont typeface="Wingdings" charset="2"/>
              <a:buChar char="Ø"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差動をとる事で</a:t>
            </a:r>
            <a:r>
              <a:rPr lang="ja-JP" altLang="en-US" sz="1400" dirty="0" smtClean="0">
                <a:latin typeface="Times New Roman"/>
                <a:cs typeface="Times New Roman"/>
              </a:rPr>
              <a:t>変位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信号取得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0800" lvl="1" indent="-274320">
              <a:spcBef>
                <a:spcPct val="20000"/>
              </a:spcBef>
              <a:buClr>
                <a:srgbClr val="0000FF"/>
              </a:buClr>
              <a:buSzPct val="95000"/>
              <a:buFont typeface="Wingdings" charset="2"/>
              <a:buChar char="Ø"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Pct val="95000"/>
              <a:buFont typeface="Wingdings" charset="2"/>
              <a:buChar char="l"/>
              <a:tabLst/>
              <a:defRPr/>
            </a:pPr>
            <a:r>
              <a:rPr lang="ja-JP" altLang="en-US" sz="1600" dirty="0" smtClean="0">
                <a:latin typeface="Times New Roman"/>
                <a:cs typeface="Times New Roman"/>
              </a:rPr>
              <a:t>光の経路が明確化（取り回しが簡易）</a:t>
            </a:r>
            <a:endParaRPr lang="en-US" altLang="ja-JP" sz="1600" dirty="0" smtClean="0">
              <a:latin typeface="Times New Roman"/>
              <a:cs typeface="Times New Roman"/>
            </a:endParaRPr>
          </a:p>
          <a:p>
            <a:pPr marL="460800" lvl="1" indent="-274320">
              <a:spcBef>
                <a:spcPct val="20000"/>
              </a:spcBef>
              <a:buClr>
                <a:srgbClr val="FF6600"/>
              </a:buClr>
              <a:buSzPct val="95000"/>
              <a:buFont typeface="Wingdings" charset="2"/>
              <a:buChar char="Ø"/>
              <a:defRPr/>
            </a:pPr>
            <a:r>
              <a:rPr lang="ja-JP" altLang="en-US" sz="1400" dirty="0" smtClean="0">
                <a:latin typeface="Times New Roman"/>
                <a:cs typeface="Times New Roman"/>
              </a:rPr>
              <a:t>低温部にある</a:t>
            </a:r>
            <a:r>
              <a:rPr lang="en-US" altLang="ja-JP" sz="1400" dirty="0" smtClean="0">
                <a:latin typeface="Times New Roman"/>
                <a:cs typeface="Times New Roman"/>
              </a:rPr>
              <a:t>Lower Interferometer </a:t>
            </a:r>
            <a:r>
              <a:rPr lang="ja-JP" altLang="en-US" sz="1400" dirty="0" smtClean="0">
                <a:latin typeface="Times New Roman"/>
                <a:cs typeface="Times New Roman"/>
              </a:rPr>
              <a:t>の光学素子は一体となるため、直接触る事が出来ない（全体を間接的に動かす事は可能）</a:t>
            </a:r>
            <a:endParaRPr lang="en-US" altLang="ja-JP" sz="1400" dirty="0" smtClean="0">
              <a:latin typeface="Times New Roman"/>
              <a:cs typeface="Times New Roman"/>
            </a:endParaRPr>
          </a:p>
          <a:p>
            <a:pPr marL="460800" lvl="1" indent="-274320">
              <a:spcBef>
                <a:spcPct val="20000"/>
              </a:spcBef>
              <a:buClr>
                <a:srgbClr val="FF6600"/>
              </a:buClr>
              <a:buSzPct val="95000"/>
              <a:buFont typeface="Wingdings" charset="2"/>
              <a:buChar char="Ø"/>
              <a:defRPr/>
            </a:pPr>
            <a:r>
              <a:rPr lang="en-US" altLang="ja-JP" sz="1400" dirty="0" smtClean="0">
                <a:latin typeface="Times New Roman"/>
                <a:cs typeface="Times New Roman"/>
              </a:rPr>
              <a:t>CCM (Corner Cube Mirror)</a:t>
            </a:r>
            <a:r>
              <a:rPr lang="ja-JP" altLang="en-US" sz="1400" dirty="0" smtClean="0">
                <a:latin typeface="Times New Roman"/>
                <a:cs typeface="Times New Roman"/>
              </a:rPr>
              <a:t>、</a:t>
            </a:r>
            <a:r>
              <a:rPr lang="en-US" altLang="ja-JP" sz="1400" dirty="0" smtClean="0">
                <a:latin typeface="Times New Roman"/>
                <a:cs typeface="Times New Roman"/>
              </a:rPr>
              <a:t>Mirror4</a:t>
            </a:r>
            <a:r>
              <a:rPr lang="ja-JP" altLang="en-US" sz="1400" dirty="0" smtClean="0">
                <a:latin typeface="Times New Roman"/>
                <a:cs typeface="Times New Roman"/>
              </a:rPr>
              <a:t>に当てた後、再度常温部に持って来る必要がある</a:t>
            </a:r>
            <a:endParaRPr lang="en-US" altLang="ja-JP" sz="1400" dirty="0" smtClean="0">
              <a:latin typeface="Times New Roman"/>
              <a:cs typeface="Times New Roman"/>
            </a:endParaRPr>
          </a:p>
          <a:p>
            <a:pPr marL="460800" lvl="1" indent="-274320">
              <a:spcBef>
                <a:spcPct val="20000"/>
              </a:spcBef>
              <a:buClr>
                <a:srgbClr val="FF6600"/>
              </a:buClr>
              <a:buSzPct val="95000"/>
              <a:buFont typeface="Wingdings" charset="2"/>
              <a:buChar char="Ø"/>
              <a:defRPr/>
            </a:pPr>
            <a:r>
              <a:rPr lang="en-US" altLang="ja-JP" sz="1400" dirty="0" smtClean="0">
                <a:latin typeface="Times New Roman"/>
                <a:cs typeface="Times New Roman"/>
              </a:rPr>
              <a:t>Upper Interferometer</a:t>
            </a:r>
            <a:r>
              <a:rPr lang="ja-JP" altLang="en-US" sz="1400" dirty="0" smtClean="0">
                <a:latin typeface="Times New Roman"/>
                <a:cs typeface="Times New Roman"/>
              </a:rPr>
              <a:t>の片方のパスを隠す事によって、</a:t>
            </a:r>
            <a:r>
              <a:rPr lang="en-US" altLang="ja-JP" sz="1400" dirty="0" smtClean="0">
                <a:latin typeface="Times New Roman"/>
                <a:cs typeface="Times New Roman"/>
              </a:rPr>
              <a:t>Lower Interferometer</a:t>
            </a:r>
            <a:r>
              <a:rPr lang="ja-JP" altLang="en-US" sz="1400" dirty="0" smtClean="0">
                <a:latin typeface="Times New Roman"/>
                <a:cs typeface="Times New Roman"/>
              </a:rPr>
              <a:t>からの光路を容易に把握できる</a:t>
            </a:r>
            <a:endParaRPr lang="ja-JP" altLang="en-US" sz="1400" dirty="0" smtClean="0">
              <a:latin typeface="Times New Roman"/>
              <a:cs typeface="Times New Roman"/>
            </a:endParaRPr>
          </a:p>
        </p:txBody>
      </p:sp>
      <p:pic>
        <p:nvPicPr>
          <p:cNvPr id="123" name="Picture 3" descr="D:\mathe\CLIO_Pe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3592730"/>
            <a:ext cx="469900" cy="2731870"/>
          </a:xfrm>
          <a:prstGeom prst="rect">
            <a:avLst/>
          </a:prstGeom>
          <a:noFill/>
        </p:spPr>
      </p:pic>
      <p:sp>
        <p:nvSpPr>
          <p:cNvPr id="125" name="Text Box 68"/>
          <p:cNvSpPr txBox="1">
            <a:spLocks noChangeArrowheads="1"/>
          </p:cNvSpPr>
          <p:nvPr/>
        </p:nvSpPr>
        <p:spPr bwMode="auto">
          <a:xfrm>
            <a:off x="388907" y="3632200"/>
            <a:ext cx="8688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CCM</a:t>
            </a:r>
            <a:endParaRPr lang="en-US" altLang="ja-JP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Rectangle 56"/>
          <p:cNvSpPr>
            <a:spLocks noChangeArrowheads="1"/>
          </p:cNvSpPr>
          <p:nvPr/>
        </p:nvSpPr>
        <p:spPr bwMode="auto">
          <a:xfrm rot="5400000">
            <a:off x="611951" y="4212445"/>
            <a:ext cx="287337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27" name="直線矢印コネクタ 126"/>
          <p:cNvCxnSpPr/>
          <p:nvPr/>
        </p:nvCxnSpPr>
        <p:spPr>
          <a:xfrm rot="10800000" flipV="1">
            <a:off x="2286000" y="2286000"/>
            <a:ext cx="2667000" cy="1143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直線矢印コネクタ 127"/>
          <p:cNvCxnSpPr/>
          <p:nvPr/>
        </p:nvCxnSpPr>
        <p:spPr>
          <a:xfrm rot="10800000" flipV="1">
            <a:off x="2895600" y="2286000"/>
            <a:ext cx="2057400" cy="1828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 Box 88"/>
          <p:cNvSpPr txBox="1">
            <a:spLocks noChangeArrowheads="1"/>
          </p:cNvSpPr>
          <p:nvPr/>
        </p:nvSpPr>
        <p:spPr bwMode="auto">
          <a:xfrm>
            <a:off x="2428860" y="1592466"/>
            <a:ext cx="122341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Upper </a:t>
            </a:r>
          </a:p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Interferometer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Text Box 78"/>
          <p:cNvSpPr txBox="1">
            <a:spLocks noChangeArrowheads="1"/>
          </p:cNvSpPr>
          <p:nvPr/>
        </p:nvSpPr>
        <p:spPr bwMode="auto">
          <a:xfrm>
            <a:off x="452988" y="4963180"/>
            <a:ext cx="122341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Lower</a:t>
            </a:r>
          </a:p>
          <a:p>
            <a:pPr algn="ctr"/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Interferometer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Text Box 53"/>
          <p:cNvSpPr txBox="1">
            <a:spLocks noChangeArrowheads="1"/>
          </p:cNvSpPr>
          <p:nvPr/>
        </p:nvSpPr>
        <p:spPr bwMode="auto">
          <a:xfrm>
            <a:off x="1837719" y="1295400"/>
            <a:ext cx="753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Mirror1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Text Box 67"/>
          <p:cNvSpPr txBox="1">
            <a:spLocks noChangeArrowheads="1"/>
          </p:cNvSpPr>
          <p:nvPr/>
        </p:nvSpPr>
        <p:spPr bwMode="auto">
          <a:xfrm>
            <a:off x="2895600" y="2587823"/>
            <a:ext cx="753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Mirror2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Text Box 58"/>
          <p:cNvSpPr txBox="1">
            <a:spLocks noChangeArrowheads="1"/>
          </p:cNvSpPr>
          <p:nvPr/>
        </p:nvSpPr>
        <p:spPr bwMode="auto">
          <a:xfrm>
            <a:off x="1790700" y="4914900"/>
            <a:ext cx="753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Mirror4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Text Box 64"/>
          <p:cNvSpPr txBox="1">
            <a:spLocks noChangeArrowheads="1"/>
          </p:cNvSpPr>
          <p:nvPr/>
        </p:nvSpPr>
        <p:spPr bwMode="auto">
          <a:xfrm>
            <a:off x="2298406" y="2968823"/>
            <a:ext cx="673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QWP2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Text Box 64"/>
          <p:cNvSpPr txBox="1">
            <a:spLocks noChangeArrowheads="1"/>
          </p:cNvSpPr>
          <p:nvPr/>
        </p:nvSpPr>
        <p:spPr bwMode="auto">
          <a:xfrm>
            <a:off x="2247900" y="4391223"/>
            <a:ext cx="673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QWP4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3811553" y="4025920"/>
            <a:ext cx="432000" cy="43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53" name="円/楕円 52"/>
          <p:cNvSpPr/>
          <p:nvPr/>
        </p:nvSpPr>
        <p:spPr>
          <a:xfrm>
            <a:off x="3428992" y="4525986"/>
            <a:ext cx="432000" cy="43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cxnSp>
        <p:nvCxnSpPr>
          <p:cNvPr id="137" name="直線矢印コネクタ 136"/>
          <p:cNvCxnSpPr/>
          <p:nvPr/>
        </p:nvCxnSpPr>
        <p:spPr>
          <a:xfrm rot="5400000">
            <a:off x="3898900" y="2857500"/>
            <a:ext cx="12954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Text Box 64"/>
          <p:cNvSpPr txBox="1">
            <a:spLocks noChangeArrowheads="1"/>
          </p:cNvSpPr>
          <p:nvPr/>
        </p:nvSpPr>
        <p:spPr bwMode="auto">
          <a:xfrm>
            <a:off x="865824" y="2032000"/>
            <a:ext cx="543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ja-JP" altLang="en-US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波</a:t>
            </a:r>
            <a:endParaRPr lang="en-US" altLang="ja-JP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Text Box 64"/>
          <p:cNvSpPr txBox="1">
            <a:spLocks noChangeArrowheads="1"/>
          </p:cNvSpPr>
          <p:nvPr/>
        </p:nvSpPr>
        <p:spPr bwMode="auto">
          <a:xfrm>
            <a:off x="1170624" y="3175000"/>
            <a:ext cx="543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ja-JP" alt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波</a:t>
            </a:r>
            <a:endParaRPr lang="en-US" altLang="ja-JP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2" name="直線矢印コネクタ 141"/>
          <p:cNvCxnSpPr/>
          <p:nvPr/>
        </p:nvCxnSpPr>
        <p:spPr>
          <a:xfrm>
            <a:off x="1295400" y="2362200"/>
            <a:ext cx="381000" cy="3048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直線矢印コネクタ 145"/>
          <p:cNvCxnSpPr/>
          <p:nvPr/>
        </p:nvCxnSpPr>
        <p:spPr>
          <a:xfrm rot="5400000" flipH="1" flipV="1">
            <a:off x="1393663" y="2873540"/>
            <a:ext cx="457199" cy="2727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Text Box 52"/>
          <p:cNvSpPr txBox="1">
            <a:spLocks noChangeArrowheads="1"/>
          </p:cNvSpPr>
          <p:nvPr/>
        </p:nvSpPr>
        <p:spPr bwMode="auto">
          <a:xfrm>
            <a:off x="559637" y="2866208"/>
            <a:ext cx="583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Laser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4" name="直線コネクタ 143"/>
          <p:cNvCxnSpPr/>
          <p:nvPr/>
        </p:nvCxnSpPr>
        <p:spPr>
          <a:xfrm>
            <a:off x="4953000" y="2627312"/>
            <a:ext cx="2286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093600" y="3060700"/>
            <a:ext cx="4948800" cy="83820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>
          <a:xfrm>
            <a:off x="3921626" y="782389"/>
            <a:ext cx="5146174" cy="4613570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kumimoji="1" lang="en-US" altLang="ja-JP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CLIO</a:t>
            </a:r>
            <a:r>
              <a:rPr kumimoji="1" lang="ja-JP" alt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へのインストールまでの流れ</a:t>
            </a:r>
            <a:endParaRPr kumimoji="1" lang="en-US" altLang="ja-JP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原理検証実験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台目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インストール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-arm End 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Cryostat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ja-JP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8000" lvl="1" indent="-248400">
              <a:buFont typeface="Wingdings" charset="2"/>
              <a:buChar char="Ø"/>
            </a:pP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</a:rPr>
              <a:t>実機のインストール（光学系など）</a:t>
            </a:r>
            <a:endParaRPr lang="en-US" altLang="ja-JP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78000" lvl="1">
              <a:buFont typeface="Wingdings" charset="2"/>
              <a:buChar char="Ø"/>
            </a:pP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Actuator</a:t>
            </a: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</a:rPr>
              <a:t>付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Mirror (Active Mirror)</a:t>
            </a: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</a:rPr>
              <a:t>のみでフリンジロック</a:t>
            </a:r>
            <a:endParaRPr lang="en-US" altLang="ja-JP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540000" lvl="2" indent="-158400">
              <a:spcAft>
                <a:spcPts val="300"/>
              </a:spcAft>
              <a:buClr>
                <a:srgbClr val="003800"/>
              </a:buClr>
              <a:buFont typeface="Wingdings" charset="2"/>
              <a:buChar char="l"/>
            </a:pP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各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CCM</a:t>
            </a: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の変位スペクトル測定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78000" lvl="1">
              <a:buFont typeface="Wingdings" charset="2"/>
              <a:buChar char="Ø"/>
            </a:pP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Coil-Magnet Actuator</a:t>
            </a: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</a:rPr>
              <a:t>（振り子）、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Active Mirror</a:t>
            </a: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</a:rPr>
              <a:t>でフリンジロック</a:t>
            </a:r>
            <a:endParaRPr lang="en-US" altLang="ja-JP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540000" lvl="2" indent="-158400">
              <a:spcAft>
                <a:spcPts val="300"/>
              </a:spcAft>
              <a:buClr>
                <a:srgbClr val="003800"/>
              </a:buClr>
              <a:buFont typeface="Wingdings" charset="2"/>
              <a:buChar char="l"/>
            </a:pPr>
            <a:r>
              <a:rPr lang="ja-JP" altLang="en-US" sz="1400" dirty="0" smtClean="0">
                <a:latin typeface="Times New Roman" pitchFamily="18" charset="0"/>
                <a:cs typeface="Times New Roman" pitchFamily="18" charset="0"/>
              </a:rPr>
              <a:t>ローカルコントロール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78000" lvl="1">
              <a:buFont typeface="Wingdings" charset="2"/>
              <a:buChar char="Ø"/>
            </a:pPr>
            <a:r>
              <a:rPr kumimoji="1" lang="ja-JP" altLang="en-US" sz="1600" dirty="0" smtClean="0">
                <a:latin typeface="Times New Roman" pitchFamily="18" charset="0"/>
                <a:cs typeface="Times New Roman" pitchFamily="18" charset="0"/>
              </a:rPr>
              <a:t>性能</a:t>
            </a:r>
            <a:r>
              <a:rPr kumimoji="1" lang="ja-JP" altLang="en-US" sz="1600" dirty="0" smtClean="0">
                <a:latin typeface="Times New Roman" pitchFamily="18" charset="0"/>
                <a:cs typeface="Times New Roman" pitchFamily="18" charset="0"/>
              </a:rPr>
              <a:t>評価</a:t>
            </a:r>
            <a:endParaRPr kumimoji="1" lang="en-US" altLang="ja-JP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540000" lvl="2" indent="-158400">
              <a:buClrTx/>
              <a:buFont typeface="Wingdings" charset="2"/>
              <a:buChar char="l"/>
            </a:pPr>
            <a:r>
              <a:rPr lang="ja-JP" altLang="en-US" sz="1300" dirty="0" smtClean="0">
                <a:latin typeface="Times New Roman" pitchFamily="18" charset="0"/>
                <a:cs typeface="Times New Roman" pitchFamily="18" charset="0"/>
              </a:rPr>
              <a:t>鏡の速度低減効果</a:t>
            </a:r>
            <a:endParaRPr lang="en-US" altLang="ja-JP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540000" lvl="2" indent="-158400">
              <a:buClrTx/>
              <a:buFont typeface="Wingdings" charset="2"/>
              <a:buChar char="l"/>
            </a:pPr>
            <a:r>
              <a:rPr kumimoji="1" lang="ja-JP" altLang="en-US" sz="1300" dirty="0" smtClean="0">
                <a:latin typeface="Times New Roman" pitchFamily="18" charset="0"/>
                <a:cs typeface="Times New Roman" pitchFamily="18" charset="0"/>
              </a:rPr>
              <a:t>ロックアクアイヤーのしやすさ</a:t>
            </a:r>
            <a:endParaRPr kumimoji="1" lang="en-US" altLang="ja-JP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378000" lvl="1">
              <a:buFont typeface="Wingdings" charset="2"/>
              <a:buChar char="Ø"/>
            </a:pP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</a:rPr>
              <a:t>低温動作試験</a:t>
            </a:r>
            <a:endParaRPr lang="en-US" altLang="ja-JP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charset="2"/>
              <a:buChar char="l"/>
            </a:pP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1" lang="ja-JP" altLang="en-US" sz="2000" dirty="0" smtClean="0">
                <a:latin typeface="Times New Roman" pitchFamily="18" charset="0"/>
                <a:cs typeface="Times New Roman" pitchFamily="18" charset="0"/>
              </a:rPr>
              <a:t>台目以降のインストール</a:t>
            </a:r>
            <a:endParaRPr kumimoji="1" lang="en-US" altLang="ja-JP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608"/>
          </a:xfrm>
        </p:spPr>
        <p:txBody>
          <a:bodyPr anchor="t">
            <a:spAutoFit/>
          </a:bodyPr>
          <a:lstStyle/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LSPI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インストール</a:t>
            </a:r>
            <a:endParaRPr kumimoji="1" lang="ja-JP" altLang="en-US" dirty="0"/>
          </a:p>
        </p:txBody>
      </p:sp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日本物理学会　</a:t>
            </a:r>
            <a:r>
              <a:rPr kumimoji="1" lang="en-US" altLang="ja-JP" dirty="0" smtClean="0"/>
              <a:t>@</a:t>
            </a:r>
            <a:r>
              <a:rPr kumimoji="1" lang="ja-JP" altLang="en-US" dirty="0" smtClean="0"/>
              <a:t>岡山大学</a:t>
            </a:r>
            <a:endParaRPr kumimoji="1" lang="ja-JP" altLang="en-US" dirty="0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7562840" y="3962400"/>
            <a:ext cx="1276360" cy="374571"/>
          </a:xfrm>
          <a:prstGeom prst="round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0000"/>
                </a:solidFill>
              </a:rPr>
              <a:t>今回の発表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14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3604" y="17439481"/>
            <a:ext cx="734794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図形グループ 22"/>
          <p:cNvGrpSpPr/>
          <p:nvPr/>
        </p:nvGrpSpPr>
        <p:grpSpPr>
          <a:xfrm>
            <a:off x="76200" y="2209800"/>
            <a:ext cx="3810001" cy="2993199"/>
            <a:chOff x="228600" y="2362200"/>
            <a:chExt cx="3810001" cy="2993199"/>
          </a:xfrm>
        </p:grpSpPr>
        <p:grpSp>
          <p:nvGrpSpPr>
            <p:cNvPr id="21" name="図形グループ 20"/>
            <p:cNvGrpSpPr/>
            <p:nvPr/>
          </p:nvGrpSpPr>
          <p:grpSpPr>
            <a:xfrm>
              <a:off x="228600" y="2362200"/>
              <a:ext cx="3810001" cy="2993199"/>
              <a:chOff x="380999" y="2438400"/>
              <a:chExt cx="5649361" cy="3983799"/>
            </a:xfrm>
          </p:grpSpPr>
          <p:pic>
            <p:nvPicPr>
              <p:cNvPr id="16" name="Picture 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0999" y="2438400"/>
                <a:ext cx="5649361" cy="3983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正方形/長方形 16"/>
              <p:cNvSpPr/>
              <p:nvPr/>
            </p:nvSpPr>
            <p:spPr>
              <a:xfrm>
                <a:off x="1295400" y="2514600"/>
                <a:ext cx="3886200" cy="381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2438400" y="2895600"/>
                <a:ext cx="1524000" cy="6096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円/楕円 21"/>
            <p:cNvSpPr/>
            <p:nvPr/>
          </p:nvSpPr>
          <p:spPr>
            <a:xfrm>
              <a:off x="304800" y="3048000"/>
              <a:ext cx="7620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5" name="直線矢印コネクタ 24"/>
          <p:cNvCxnSpPr>
            <a:stCxn id="26" idx="2"/>
          </p:cNvCxnSpPr>
          <p:nvPr/>
        </p:nvCxnSpPr>
        <p:spPr>
          <a:xfrm rot="5400000">
            <a:off x="207827" y="2389047"/>
            <a:ext cx="832126" cy="2858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角丸四角形 25"/>
          <p:cNvSpPr/>
          <p:nvPr/>
        </p:nvSpPr>
        <p:spPr>
          <a:xfrm>
            <a:off x="-76200" y="1408392"/>
            <a:ext cx="142876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Per-arm End Cryostat</a:t>
            </a:r>
            <a:endParaRPr kumimoji="1" lang="ja-JP" altLang="en-US" sz="1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1295400" y="1854755"/>
            <a:ext cx="1428760" cy="374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en-US" altLang="ja-JP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CLIO</a:t>
            </a:r>
            <a:r>
              <a:rPr kumimoji="1" lang="ja-JP" altLang="en-US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全体図</a:t>
            </a:r>
            <a:endParaRPr kumimoji="1" lang="ja-JP" altLang="en-US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346200" y="5422900"/>
            <a:ext cx="662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全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台インストールをし、全ての振り子のモニター及びローカルコントロールを行い、ロックアクアイヤー速度向上化を提供する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図 57" descr="LSPI_schematic_rt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990600"/>
            <a:ext cx="3368675" cy="3246146"/>
          </a:xfrm>
          <a:prstGeom prst="rect">
            <a:avLst/>
          </a:prstGeom>
        </p:spPr>
      </p:pic>
      <p:pic>
        <p:nvPicPr>
          <p:cNvPr id="57" name="図 56" descr="LSPI_schematic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283" y="1394880"/>
            <a:ext cx="4293517" cy="4724400"/>
          </a:xfrm>
          <a:prstGeom prst="rect">
            <a:avLst/>
          </a:prstGeom>
        </p:spPr>
      </p:pic>
      <p:pic>
        <p:nvPicPr>
          <p:cNvPr id="39" name="図 38" descr="LSPI_schematic_ct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3988" y="4211303"/>
            <a:ext cx="3254375" cy="1809820"/>
          </a:xfrm>
          <a:prstGeom prst="rect">
            <a:avLst/>
          </a:prstGeom>
        </p:spPr>
      </p:pic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10" name="Text Box 88"/>
          <p:cNvSpPr txBox="1">
            <a:spLocks noChangeArrowheads="1"/>
          </p:cNvSpPr>
          <p:nvPr/>
        </p:nvSpPr>
        <p:spPr bwMode="auto">
          <a:xfrm>
            <a:off x="1905000" y="1090080"/>
            <a:ext cx="126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全体図</a:t>
            </a:r>
            <a:endParaRPr lang="ja-JP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88"/>
          <p:cNvSpPr txBox="1">
            <a:spLocks noChangeArrowheads="1"/>
          </p:cNvSpPr>
          <p:nvPr/>
        </p:nvSpPr>
        <p:spPr bwMode="auto">
          <a:xfrm>
            <a:off x="319365" y="3071280"/>
            <a:ext cx="5950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cryo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base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228600" y="3680880"/>
            <a:ext cx="7104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upper</a:t>
            </a:r>
          </a:p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mass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91869" y="4900080"/>
            <a:ext cx="646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test</a:t>
            </a:r>
          </a:p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mass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88"/>
          <p:cNvSpPr txBox="1">
            <a:spLocks noChangeArrowheads="1"/>
          </p:cNvSpPr>
          <p:nvPr/>
        </p:nvSpPr>
        <p:spPr bwMode="auto">
          <a:xfrm>
            <a:off x="2057400" y="4290480"/>
            <a:ext cx="19561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ja-JP" sz="16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Interferometer</a:t>
            </a:r>
            <a:endParaRPr lang="ja-JP" altLang="en-US" sz="1600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88"/>
          <p:cNvSpPr txBox="1">
            <a:spLocks noChangeArrowheads="1"/>
          </p:cNvSpPr>
          <p:nvPr/>
        </p:nvSpPr>
        <p:spPr bwMode="auto">
          <a:xfrm>
            <a:off x="2720656" y="3299880"/>
            <a:ext cx="479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endParaRPr lang="ja-JP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88"/>
          <p:cNvSpPr txBox="1">
            <a:spLocks noChangeArrowheads="1"/>
          </p:cNvSpPr>
          <p:nvPr/>
        </p:nvSpPr>
        <p:spPr bwMode="auto">
          <a:xfrm>
            <a:off x="1524000" y="1699680"/>
            <a:ext cx="640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Laser</a:t>
            </a:r>
            <a:endParaRPr lang="ja-JP" alt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4800600" y="2461680"/>
            <a:ext cx="5334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496460" y="3110970"/>
            <a:ext cx="457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>
          <a:xfrm>
            <a:off x="4800600" y="4900080"/>
            <a:ext cx="5334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4343400" y="2871252"/>
            <a:ext cx="1371600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常温部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4343400" y="5233452"/>
            <a:ext cx="1371600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70C0"/>
                </a:solidFill>
              </a:rPr>
              <a:t>低温部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096001" y="1394880"/>
            <a:ext cx="914400" cy="990600"/>
          </a:xfrm>
          <a:prstGeom prst="rect">
            <a:avLst/>
          </a:prstGeom>
          <a:noFill/>
          <a:ln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Text Box 88"/>
          <p:cNvSpPr txBox="1">
            <a:spLocks noChangeArrowheads="1"/>
          </p:cNvSpPr>
          <p:nvPr/>
        </p:nvSpPr>
        <p:spPr bwMode="auto">
          <a:xfrm>
            <a:off x="5436437" y="1772903"/>
            <a:ext cx="583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Laser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7023628" y="1471080"/>
            <a:ext cx="1510772" cy="1268940"/>
          </a:xfrm>
          <a:prstGeom prst="rect">
            <a:avLst/>
          </a:prstGeom>
          <a:noFill/>
          <a:ln>
            <a:solidFill>
              <a:srgbClr val="003E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Text Box 88"/>
          <p:cNvSpPr txBox="1">
            <a:spLocks noChangeArrowheads="1"/>
          </p:cNvSpPr>
          <p:nvPr/>
        </p:nvSpPr>
        <p:spPr bwMode="auto">
          <a:xfrm>
            <a:off x="7010400" y="1163303"/>
            <a:ext cx="17235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03E1C"/>
                </a:solidFill>
                <a:latin typeface="Times New Roman" pitchFamily="18" charset="0"/>
                <a:cs typeface="Times New Roman" pitchFamily="18" charset="0"/>
              </a:rPr>
              <a:t>Upper</a:t>
            </a:r>
            <a:r>
              <a:rPr lang="en-US" altLang="ja-JP" sz="1400" dirty="0" smtClean="0">
                <a:solidFill>
                  <a:srgbClr val="003E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400" dirty="0" smtClean="0">
                <a:solidFill>
                  <a:srgbClr val="003E1C"/>
                </a:solidFill>
                <a:latin typeface="Times New Roman" pitchFamily="18" charset="0"/>
                <a:cs typeface="Times New Roman" pitchFamily="18" charset="0"/>
              </a:rPr>
              <a:t>Interferometer</a:t>
            </a:r>
            <a:endParaRPr lang="ja-JP" altLang="en-US" sz="1400" dirty="0">
              <a:solidFill>
                <a:srgbClr val="003E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543800" y="2740020"/>
            <a:ext cx="990600" cy="91440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Text Box 88"/>
          <p:cNvSpPr txBox="1">
            <a:spLocks noChangeArrowheads="1"/>
          </p:cNvSpPr>
          <p:nvPr/>
        </p:nvSpPr>
        <p:spPr bwMode="auto">
          <a:xfrm>
            <a:off x="7848600" y="3654420"/>
            <a:ext cx="4141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endParaRPr lang="ja-JP" altLang="en-US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380788" y="4744702"/>
            <a:ext cx="1905000" cy="993577"/>
          </a:xfrm>
          <a:prstGeom prst="rect">
            <a:avLst/>
          </a:prstGeom>
          <a:noFill/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Text Box 88"/>
          <p:cNvSpPr txBox="1">
            <a:spLocks noChangeArrowheads="1"/>
          </p:cNvSpPr>
          <p:nvPr/>
        </p:nvSpPr>
        <p:spPr bwMode="auto">
          <a:xfrm>
            <a:off x="7066588" y="5735303"/>
            <a:ext cx="17363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ja-JP" sz="1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Interferometer</a:t>
            </a:r>
            <a:endParaRPr lang="ja-JP" altLang="en-US" sz="1400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486400" y="4214280"/>
            <a:ext cx="3276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5867400" y="2534903"/>
            <a:ext cx="434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M1</a:t>
            </a:r>
          </a:p>
        </p:txBody>
      </p:sp>
      <p:sp>
        <p:nvSpPr>
          <p:cNvPr id="42" name="Text Box 88"/>
          <p:cNvSpPr txBox="1">
            <a:spLocks noChangeArrowheads="1"/>
          </p:cNvSpPr>
          <p:nvPr/>
        </p:nvSpPr>
        <p:spPr bwMode="auto">
          <a:xfrm>
            <a:off x="7543800" y="2382503"/>
            <a:ext cx="434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M2</a:t>
            </a:r>
          </a:p>
        </p:txBody>
      </p:sp>
      <p:sp>
        <p:nvSpPr>
          <p:cNvPr id="43" name="Text Box 88"/>
          <p:cNvSpPr txBox="1">
            <a:spLocks noChangeArrowheads="1"/>
          </p:cNvSpPr>
          <p:nvPr/>
        </p:nvSpPr>
        <p:spPr bwMode="auto">
          <a:xfrm>
            <a:off x="6576329" y="3376080"/>
            <a:ext cx="434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M3</a:t>
            </a:r>
          </a:p>
        </p:txBody>
      </p:sp>
      <p:sp>
        <p:nvSpPr>
          <p:cNvPr id="44" name="Text Box 88"/>
          <p:cNvSpPr txBox="1">
            <a:spLocks noChangeArrowheads="1"/>
          </p:cNvSpPr>
          <p:nvPr/>
        </p:nvSpPr>
        <p:spPr bwMode="auto">
          <a:xfrm>
            <a:off x="8534400" y="1557460"/>
            <a:ext cx="6463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active</a:t>
            </a:r>
          </a:p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mirror</a:t>
            </a:r>
          </a:p>
        </p:txBody>
      </p:sp>
      <p:sp>
        <p:nvSpPr>
          <p:cNvPr id="45" name="Text Box 88"/>
          <p:cNvSpPr txBox="1">
            <a:spLocks noChangeArrowheads="1"/>
          </p:cNvSpPr>
          <p:nvPr/>
        </p:nvSpPr>
        <p:spPr bwMode="auto">
          <a:xfrm>
            <a:off x="6629400" y="2690280"/>
            <a:ext cx="593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ABA66B"/>
                </a:solidFill>
                <a:latin typeface="Times New Roman" pitchFamily="18" charset="0"/>
                <a:cs typeface="Times New Roman" pitchFamily="18" charset="0"/>
              </a:rPr>
              <a:t>PBS1</a:t>
            </a:r>
          </a:p>
        </p:txBody>
      </p:sp>
      <p:sp>
        <p:nvSpPr>
          <p:cNvPr id="46" name="Text Box 88"/>
          <p:cNvSpPr txBox="1">
            <a:spLocks noChangeArrowheads="1"/>
          </p:cNvSpPr>
          <p:nvPr/>
        </p:nvSpPr>
        <p:spPr bwMode="auto">
          <a:xfrm>
            <a:off x="7835372" y="2521673"/>
            <a:ext cx="60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ABA66B"/>
                </a:solidFill>
                <a:latin typeface="Times New Roman" pitchFamily="18" charset="0"/>
                <a:cs typeface="Times New Roman" pitchFamily="18" charset="0"/>
              </a:rPr>
              <a:t>PBS3</a:t>
            </a:r>
          </a:p>
        </p:txBody>
      </p:sp>
      <p:sp>
        <p:nvSpPr>
          <p:cNvPr id="47" name="Text Box 88"/>
          <p:cNvSpPr txBox="1">
            <a:spLocks noChangeArrowheads="1"/>
          </p:cNvSpPr>
          <p:nvPr/>
        </p:nvSpPr>
        <p:spPr bwMode="auto">
          <a:xfrm>
            <a:off x="7010400" y="4668503"/>
            <a:ext cx="593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ABA66B"/>
                </a:solidFill>
                <a:latin typeface="Times New Roman" pitchFamily="18" charset="0"/>
                <a:cs typeface="Times New Roman" pitchFamily="18" charset="0"/>
              </a:rPr>
              <a:t>PBS2</a:t>
            </a:r>
          </a:p>
        </p:txBody>
      </p:sp>
      <p:sp>
        <p:nvSpPr>
          <p:cNvPr id="48" name="Text Box 88"/>
          <p:cNvSpPr txBox="1">
            <a:spLocks noChangeArrowheads="1"/>
          </p:cNvSpPr>
          <p:nvPr/>
        </p:nvSpPr>
        <p:spPr bwMode="auto">
          <a:xfrm>
            <a:off x="6451342" y="2509247"/>
            <a:ext cx="5769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CB28D6"/>
                </a:solidFill>
                <a:latin typeface="Times New Roman" pitchFamily="18" charset="0"/>
                <a:cs typeface="Times New Roman" pitchFamily="18" charset="0"/>
              </a:rPr>
              <a:t>HWP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7239000" y="2093508"/>
            <a:ext cx="5769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CB28D6"/>
                </a:solidFill>
                <a:latin typeface="Times New Roman" pitchFamily="18" charset="0"/>
                <a:cs typeface="Times New Roman" pitchFamily="18" charset="0"/>
              </a:rPr>
              <a:t>QWP</a:t>
            </a:r>
          </a:p>
        </p:txBody>
      </p:sp>
      <p:sp>
        <p:nvSpPr>
          <p:cNvPr id="50" name="Text Box 88"/>
          <p:cNvSpPr txBox="1">
            <a:spLocks noChangeArrowheads="1"/>
          </p:cNvSpPr>
          <p:nvPr/>
        </p:nvSpPr>
        <p:spPr bwMode="auto">
          <a:xfrm>
            <a:off x="6858000" y="5204880"/>
            <a:ext cx="5769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CB28D6"/>
                </a:solidFill>
                <a:latin typeface="Times New Roman" pitchFamily="18" charset="0"/>
                <a:cs typeface="Times New Roman" pitchFamily="18" charset="0"/>
              </a:rPr>
              <a:t>QWP</a:t>
            </a:r>
          </a:p>
        </p:txBody>
      </p:sp>
      <p:sp>
        <p:nvSpPr>
          <p:cNvPr id="51" name="Text Box 88"/>
          <p:cNvSpPr txBox="1">
            <a:spLocks noChangeArrowheads="1"/>
          </p:cNvSpPr>
          <p:nvPr/>
        </p:nvSpPr>
        <p:spPr bwMode="auto">
          <a:xfrm>
            <a:off x="6553200" y="4697136"/>
            <a:ext cx="5838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D751A9"/>
                </a:solidFill>
                <a:latin typeface="Times New Roman" pitchFamily="18" charset="0"/>
                <a:cs typeface="Times New Roman" pitchFamily="18" charset="0"/>
              </a:rPr>
              <a:t>CCM</a:t>
            </a:r>
          </a:p>
        </p:txBody>
      </p:sp>
      <p:sp>
        <p:nvSpPr>
          <p:cNvPr id="53" name="Text Box 88"/>
          <p:cNvSpPr txBox="1">
            <a:spLocks noChangeArrowheads="1"/>
          </p:cNvSpPr>
          <p:nvPr/>
        </p:nvSpPr>
        <p:spPr bwMode="auto">
          <a:xfrm>
            <a:off x="7328029" y="5455391"/>
            <a:ext cx="434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M4</a:t>
            </a:r>
          </a:p>
        </p:txBody>
      </p:sp>
      <p:sp>
        <p:nvSpPr>
          <p:cNvPr id="52" name="Text Box 88"/>
          <p:cNvSpPr txBox="1">
            <a:spLocks noChangeArrowheads="1"/>
          </p:cNvSpPr>
          <p:nvPr/>
        </p:nvSpPr>
        <p:spPr bwMode="auto">
          <a:xfrm>
            <a:off x="3413237" y="1787548"/>
            <a:ext cx="19334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3E1C"/>
                </a:solidFill>
                <a:latin typeface="Times New Roman" pitchFamily="18" charset="0"/>
                <a:cs typeface="Times New Roman" pitchFamily="18" charset="0"/>
              </a:rPr>
              <a:t>Upper</a:t>
            </a:r>
            <a:r>
              <a:rPr lang="en-US" altLang="ja-JP" sz="1600" dirty="0" smtClean="0">
                <a:solidFill>
                  <a:srgbClr val="003E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solidFill>
                  <a:srgbClr val="003E1C"/>
                </a:solidFill>
                <a:latin typeface="Times New Roman" pitchFamily="18" charset="0"/>
                <a:cs typeface="Times New Roman" pitchFamily="18" charset="0"/>
              </a:rPr>
              <a:t>Interferometer</a:t>
            </a:r>
            <a:endParaRPr lang="ja-JP" altLang="en-US" sz="1600" dirty="0">
              <a:solidFill>
                <a:srgbClr val="003E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下矢印 53"/>
          <p:cNvSpPr/>
          <p:nvPr/>
        </p:nvSpPr>
        <p:spPr>
          <a:xfrm>
            <a:off x="7315202" y="4366683"/>
            <a:ext cx="124628" cy="258402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下矢印 54"/>
          <p:cNvSpPr/>
          <p:nvPr/>
        </p:nvSpPr>
        <p:spPr>
          <a:xfrm flipV="1">
            <a:off x="7952572" y="4442880"/>
            <a:ext cx="124628" cy="258402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タイトル 5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3</a:t>
            </a:r>
            <a:r>
              <a:rPr lang="en-US" altLang="ja-JP" dirty="0" smtClean="0">
                <a:latin typeface="Times New Roman"/>
                <a:cs typeface="Times New Roman"/>
              </a:rPr>
              <a:t>. CLIO</a:t>
            </a:r>
            <a:r>
              <a:rPr lang="ja-JP" altLang="en-US" dirty="0" smtClean="0">
                <a:latin typeface="Times New Roman"/>
                <a:cs typeface="Times New Roman"/>
              </a:rPr>
              <a:t>用</a:t>
            </a:r>
            <a:r>
              <a:rPr lang="en-US" altLang="ja-JP" dirty="0" smtClean="0">
                <a:latin typeface="Times New Roman"/>
                <a:cs typeface="Times New Roman"/>
              </a:rPr>
              <a:t>LSPI</a:t>
            </a:r>
            <a:r>
              <a:rPr lang="ja-JP" altLang="en-US" dirty="0" smtClean="0">
                <a:latin typeface="Times New Roman"/>
                <a:cs typeface="Times New Roman"/>
              </a:rPr>
              <a:t>概略図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61" name="左右矢印 60"/>
          <p:cNvSpPr/>
          <p:nvPr/>
        </p:nvSpPr>
        <p:spPr>
          <a:xfrm>
            <a:off x="1600200" y="3985680"/>
            <a:ext cx="381000" cy="152400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  <a:scene3d>
            <a:camera prst="orthographicFront">
              <a:rot lat="0" lon="0" rev="202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8" name="直線矢印コネクタ 67"/>
          <p:cNvCxnSpPr/>
          <p:nvPr/>
        </p:nvCxnSpPr>
        <p:spPr>
          <a:xfrm flipH="1" flipV="1">
            <a:off x="1822806" y="4197481"/>
            <a:ext cx="86394" cy="44639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角丸四角形 68"/>
          <p:cNvSpPr/>
          <p:nvPr/>
        </p:nvSpPr>
        <p:spPr>
          <a:xfrm>
            <a:off x="1676400" y="4671481"/>
            <a:ext cx="2819400" cy="385199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10CF9B"/>
                </a:solidFill>
              </a:rPr>
              <a:t>干渉に影響を及ぼす変動</a:t>
            </a:r>
            <a:endParaRPr kumimoji="1" lang="ja-JP" altLang="en-US" dirty="0">
              <a:solidFill>
                <a:srgbClr val="10CF9B"/>
              </a:solidFill>
            </a:endParaRPr>
          </a:p>
        </p:txBody>
      </p:sp>
      <p:cxnSp>
        <p:nvCxnSpPr>
          <p:cNvPr id="62" name="直線コネクタ 61"/>
          <p:cNvCxnSpPr/>
          <p:nvPr/>
        </p:nvCxnSpPr>
        <p:spPr>
          <a:xfrm rot="10800000">
            <a:off x="4624912" y="4173001"/>
            <a:ext cx="4343400" cy="1588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角丸四角形 55"/>
          <p:cNvSpPr/>
          <p:nvPr/>
        </p:nvSpPr>
        <p:spPr>
          <a:xfrm>
            <a:off x="1524000" y="5638800"/>
            <a:ext cx="3200400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Times New Roman"/>
                <a:cs typeface="Times New Roman"/>
              </a:rPr>
              <a:t>Yaw</a:t>
            </a:r>
            <a:r>
              <a:rPr lang="ja-JP" alt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運動を検出するため</a:t>
            </a:r>
            <a:endParaRPr lang="en-US" altLang="ja-JP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ja-JP" alt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干渉計を</a:t>
            </a:r>
            <a:r>
              <a:rPr lang="en-US" altLang="ja-JP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ja-JP" alt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台設置し、</a:t>
            </a:r>
            <a:endParaRPr lang="en-US" altLang="ja-JP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ja-JP" alt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各</a:t>
            </a:r>
            <a:r>
              <a:rPr lang="en-US" altLang="ja-JP" dirty="0" smtClean="0">
                <a:solidFill>
                  <a:srgbClr val="FF0000"/>
                </a:solidFill>
                <a:latin typeface="Times New Roman"/>
                <a:cs typeface="Times New Roman"/>
              </a:rPr>
              <a:t>CCM</a:t>
            </a:r>
            <a:r>
              <a:rPr lang="ja-JP" alt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の変位を独立に検出</a:t>
            </a:r>
            <a:endParaRPr kumimoji="1" lang="ja-JP" alt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4" name="Picture 5" descr="D:\大学院\CLIO\CLIO_Logo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図 51" descr="DSCF09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886200"/>
            <a:ext cx="2893568" cy="2170176"/>
          </a:xfrm>
          <a:prstGeom prst="rect">
            <a:avLst/>
          </a:prstGeom>
        </p:spPr>
      </p:pic>
      <p:pic>
        <p:nvPicPr>
          <p:cNvPr id="38" name="図 37" descr="DSCF09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240" y="1143000"/>
            <a:ext cx="3616960" cy="2712720"/>
          </a:xfrm>
          <a:prstGeom prst="rect">
            <a:avLst/>
          </a:prstGeom>
        </p:spPr>
      </p:pic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kumimoji="1" lang="en-US" altLang="ja-JP" dirty="0" smtClean="0">
                <a:latin typeface="Times New Roman"/>
                <a:cs typeface="Times New Roman"/>
              </a:rPr>
              <a:t>3.</a:t>
            </a:r>
            <a:r>
              <a:rPr kumimoji="1"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LSPI setup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日本物理学会　</a:t>
            </a:r>
            <a:r>
              <a:rPr kumimoji="1" lang="en-US" altLang="ja-JP" dirty="0" smtClean="0"/>
              <a:t>@</a:t>
            </a:r>
            <a:r>
              <a:rPr kumimoji="1" lang="ja-JP" altLang="en-US" dirty="0" smtClean="0"/>
              <a:t>岡山大学</a:t>
            </a:r>
            <a:endParaRPr kumimoji="1" lang="ja-JP" altLang="en-US" dirty="0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707640" y="1828800"/>
            <a:ext cx="914400" cy="685800"/>
          </a:xfrm>
          <a:prstGeom prst="rect">
            <a:avLst/>
          </a:prstGeom>
          <a:noFill/>
          <a:ln w="34925">
            <a:solidFill>
              <a:srgbClr val="CB28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Text Box 88"/>
          <p:cNvSpPr txBox="1">
            <a:spLocks noChangeArrowheads="1"/>
          </p:cNvSpPr>
          <p:nvPr/>
        </p:nvSpPr>
        <p:spPr bwMode="auto">
          <a:xfrm>
            <a:off x="3088640" y="1524000"/>
            <a:ext cx="583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CB28D6"/>
                </a:solidFill>
                <a:latin typeface="Times New Roman" pitchFamily="18" charset="0"/>
                <a:cs typeface="Times New Roman" pitchFamily="18" charset="0"/>
              </a:rPr>
              <a:t>Laser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2514600" y="2514600"/>
            <a:ext cx="1371600" cy="1268940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Text Box 88"/>
          <p:cNvSpPr txBox="1">
            <a:spLocks noChangeArrowheads="1"/>
          </p:cNvSpPr>
          <p:nvPr/>
        </p:nvSpPr>
        <p:spPr bwMode="auto">
          <a:xfrm>
            <a:off x="2482508" y="3505200"/>
            <a:ext cx="14962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Upper Interferometer</a:t>
            </a:r>
            <a:endParaRPr lang="ja-JP" altLang="en-US" sz="12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88"/>
          <p:cNvSpPr txBox="1">
            <a:spLocks noChangeArrowheads="1"/>
          </p:cNvSpPr>
          <p:nvPr/>
        </p:nvSpPr>
        <p:spPr bwMode="auto">
          <a:xfrm>
            <a:off x="634003" y="3124200"/>
            <a:ext cx="4141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endParaRPr lang="ja-JP" altLang="en-US" sz="14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2286000" y="1905000"/>
            <a:ext cx="3984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M1</a:t>
            </a:r>
          </a:p>
        </p:txBody>
      </p:sp>
      <p:sp>
        <p:nvSpPr>
          <p:cNvPr id="42" name="Text Box 88"/>
          <p:cNvSpPr txBox="1">
            <a:spLocks noChangeArrowheads="1"/>
          </p:cNvSpPr>
          <p:nvPr/>
        </p:nvSpPr>
        <p:spPr bwMode="auto">
          <a:xfrm>
            <a:off x="2514600" y="2909500"/>
            <a:ext cx="3984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M2</a:t>
            </a:r>
          </a:p>
        </p:txBody>
      </p:sp>
      <p:sp>
        <p:nvSpPr>
          <p:cNvPr id="43" name="Text Box 88"/>
          <p:cNvSpPr txBox="1">
            <a:spLocks noChangeArrowheads="1"/>
          </p:cNvSpPr>
          <p:nvPr/>
        </p:nvSpPr>
        <p:spPr bwMode="auto">
          <a:xfrm>
            <a:off x="762000" y="2542401"/>
            <a:ext cx="3984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M3</a:t>
            </a:r>
          </a:p>
        </p:txBody>
      </p:sp>
      <p:sp>
        <p:nvSpPr>
          <p:cNvPr id="44" name="Text Box 88"/>
          <p:cNvSpPr txBox="1">
            <a:spLocks noChangeArrowheads="1"/>
          </p:cNvSpPr>
          <p:nvPr/>
        </p:nvSpPr>
        <p:spPr bwMode="auto">
          <a:xfrm>
            <a:off x="2743200" y="3352800"/>
            <a:ext cx="1295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active mirror</a:t>
            </a:r>
          </a:p>
        </p:txBody>
      </p:sp>
      <p:sp>
        <p:nvSpPr>
          <p:cNvPr id="45" name="Text Box 88"/>
          <p:cNvSpPr txBox="1">
            <a:spLocks noChangeArrowheads="1"/>
          </p:cNvSpPr>
          <p:nvPr/>
        </p:nvSpPr>
        <p:spPr bwMode="auto">
          <a:xfrm>
            <a:off x="2074331" y="2319865"/>
            <a:ext cx="535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ABA66B"/>
                </a:solidFill>
                <a:latin typeface="Times New Roman" pitchFamily="18" charset="0"/>
                <a:cs typeface="Times New Roman" pitchFamily="18" charset="0"/>
              </a:rPr>
              <a:t>PBS1</a:t>
            </a:r>
          </a:p>
        </p:txBody>
      </p:sp>
      <p:sp>
        <p:nvSpPr>
          <p:cNvPr id="46" name="Text Box 88"/>
          <p:cNvSpPr txBox="1">
            <a:spLocks noChangeArrowheads="1"/>
          </p:cNvSpPr>
          <p:nvPr/>
        </p:nvSpPr>
        <p:spPr bwMode="auto">
          <a:xfrm>
            <a:off x="1600200" y="2740223"/>
            <a:ext cx="609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100" dirty="0" smtClean="0">
                <a:solidFill>
                  <a:srgbClr val="ABA66B"/>
                </a:solidFill>
                <a:latin typeface="Times New Roman" pitchFamily="18" charset="0"/>
                <a:cs typeface="Times New Roman" pitchFamily="18" charset="0"/>
              </a:rPr>
              <a:t>PBS3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00" y="4724401"/>
            <a:ext cx="2438400" cy="609600"/>
          </a:xfrm>
          <a:prstGeom prst="rect">
            <a:avLst/>
          </a:prstGeom>
          <a:noFill/>
          <a:ln w="38100">
            <a:solidFill>
              <a:srgbClr val="FFAB0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Text Box 88"/>
          <p:cNvSpPr txBox="1">
            <a:spLocks noChangeArrowheads="1"/>
          </p:cNvSpPr>
          <p:nvPr/>
        </p:nvSpPr>
        <p:spPr bwMode="auto">
          <a:xfrm>
            <a:off x="1828800" y="5257800"/>
            <a:ext cx="17363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FFAB04"/>
                </a:solidFill>
                <a:latin typeface="Times New Roman" pitchFamily="18" charset="0"/>
                <a:cs typeface="Times New Roman" pitchFamily="18" charset="0"/>
              </a:rPr>
              <a:t>Lower Interferometer</a:t>
            </a:r>
            <a:endParaRPr lang="ja-JP" altLang="en-US" sz="1400" dirty="0">
              <a:solidFill>
                <a:srgbClr val="FFAB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88"/>
          <p:cNvSpPr txBox="1">
            <a:spLocks noChangeArrowheads="1"/>
          </p:cNvSpPr>
          <p:nvPr/>
        </p:nvSpPr>
        <p:spPr bwMode="auto">
          <a:xfrm>
            <a:off x="2514600" y="4724400"/>
            <a:ext cx="535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ABA66B"/>
                </a:solidFill>
                <a:latin typeface="Times New Roman" pitchFamily="18" charset="0"/>
                <a:cs typeface="Times New Roman" pitchFamily="18" charset="0"/>
              </a:rPr>
              <a:t>PBS2</a:t>
            </a:r>
          </a:p>
        </p:txBody>
      </p:sp>
      <p:sp>
        <p:nvSpPr>
          <p:cNvPr id="51" name="Text Box 88"/>
          <p:cNvSpPr txBox="1">
            <a:spLocks noChangeArrowheads="1"/>
          </p:cNvSpPr>
          <p:nvPr/>
        </p:nvSpPr>
        <p:spPr bwMode="auto">
          <a:xfrm>
            <a:off x="1016399" y="4953000"/>
            <a:ext cx="5838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D751A9"/>
                </a:solidFill>
                <a:latin typeface="Times New Roman" pitchFamily="18" charset="0"/>
                <a:cs typeface="Times New Roman" pitchFamily="18" charset="0"/>
              </a:rPr>
              <a:t>CCM</a:t>
            </a:r>
          </a:p>
        </p:txBody>
      </p:sp>
      <p:sp>
        <p:nvSpPr>
          <p:cNvPr id="53" name="Text Box 88"/>
          <p:cNvSpPr txBox="1">
            <a:spLocks noChangeArrowheads="1"/>
          </p:cNvSpPr>
          <p:nvPr/>
        </p:nvSpPr>
        <p:spPr bwMode="auto">
          <a:xfrm>
            <a:off x="2645326" y="5057001"/>
            <a:ext cx="4026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M4</a:t>
            </a:r>
          </a:p>
        </p:txBody>
      </p:sp>
      <p:sp>
        <p:nvSpPr>
          <p:cNvPr id="55" name="コンテンツ プレースホルダ 8"/>
          <p:cNvSpPr>
            <a:spLocks noGrp="1"/>
          </p:cNvSpPr>
          <p:nvPr>
            <p:ph idx="1"/>
          </p:nvPr>
        </p:nvSpPr>
        <p:spPr>
          <a:xfrm>
            <a:off x="3939898" y="990600"/>
            <a:ext cx="5105400" cy="5398401"/>
          </a:xfrm>
        </p:spPr>
        <p:txBody>
          <a:bodyPr>
            <a:spAutoFit/>
          </a:bodyPr>
          <a:lstStyle/>
          <a:p>
            <a:pPr algn="ctr">
              <a:buNone/>
            </a:pPr>
            <a:r>
              <a:rPr kumimoji="1" lang="en-US" altLang="ja-JP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LSPI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常温部</a:t>
            </a:r>
            <a:endParaRPr kumimoji="1" lang="en-US" altLang="ja-JP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6600"/>
              </a:buClr>
              <a:buFont typeface="Wingdings" charset="2"/>
              <a:buChar char="l"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Laser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波長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633nm, Power 0.9mW</a:t>
            </a:r>
          </a:p>
          <a:p>
            <a:pPr>
              <a:buClr>
                <a:srgbClr val="FF6600"/>
              </a:buClr>
              <a:buFont typeface="Wingdings" charset="2"/>
              <a:buChar char="l"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本の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Laser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の高低差は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10mm</a:t>
            </a:r>
          </a:p>
          <a:p>
            <a:pPr>
              <a:buNone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CCM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の中心の距離だけ離れている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6600"/>
              </a:buClr>
              <a:buFont typeface="Wingdings" pitchFamily="2" charset="2"/>
              <a:buChar char="l"/>
            </a:pPr>
            <a:r>
              <a:rPr lang="ja-JP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干渉計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ja-JP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台につき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ja-JP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つの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ja-JP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で信号</a:t>
            </a:r>
            <a:r>
              <a:rPr lang="ja-JP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取得</a:t>
            </a:r>
            <a:endParaRPr lang="en-US" altLang="ja-JP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58000" indent="-270000">
              <a:buClr>
                <a:srgbClr val="FF6600"/>
              </a:buClr>
              <a:buNone/>
            </a:pPr>
            <a:r>
              <a:rPr lang="ja-JP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今後、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ja-JP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つの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ja-JP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で信号取得を行う予定</a:t>
            </a:r>
            <a:endParaRPr lang="en-US" altLang="ja-JP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6600"/>
              </a:buClr>
              <a:buFont typeface="Wingdings" pitchFamily="2" charset="2"/>
              <a:buChar char="l"/>
            </a:pPr>
            <a:endParaRPr lang="en-US" altLang="ja-JP" sz="1000" dirty="0" smtClean="0">
              <a:solidFill>
                <a:srgbClr val="0F6FC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altLang="ja-JP" sz="2400" dirty="0" smtClean="0">
                <a:solidFill>
                  <a:srgbClr val="0F6FC6"/>
                </a:solidFill>
                <a:latin typeface="Times New Roman" pitchFamily="18" charset="0"/>
                <a:cs typeface="Times New Roman" pitchFamily="18" charset="0"/>
              </a:rPr>
              <a:t>LSPI</a:t>
            </a:r>
            <a:r>
              <a:rPr lang="ja-JP" altLang="en-US" sz="2400" dirty="0" smtClean="0">
                <a:solidFill>
                  <a:srgbClr val="0F6FC6"/>
                </a:solidFill>
                <a:latin typeface="Times New Roman" pitchFamily="18" charset="0"/>
                <a:cs typeface="Times New Roman" pitchFamily="18" charset="0"/>
              </a:rPr>
              <a:t>低温部</a:t>
            </a:r>
            <a:endParaRPr kumimoji="1" lang="en-US" altLang="ja-JP" sz="2400" dirty="0" smtClean="0">
              <a:solidFill>
                <a:srgbClr val="0F6FC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1" indent="-274320">
              <a:buClr>
                <a:schemeClr val="accent3"/>
              </a:buClr>
              <a:buSzPct val="95000"/>
              <a:buFont typeface="Wingdings" charset="2"/>
              <a:buChar char="l"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PBS, QWP, Mirror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を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つの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mass </a:t>
            </a:r>
            <a:r>
              <a:rPr lang="en-US" altLang="ja-JP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(reference mass)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に取り付け、斜め張りに吊るした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48640" lvl="2" indent="-274320">
              <a:buClr>
                <a:schemeClr val="accent1"/>
              </a:buClr>
              <a:buSzPct val="95000"/>
              <a:buFont typeface="Wingdings" charset="2"/>
              <a:buChar char="Ø"/>
            </a:pP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Φ100μm</a:t>
            </a: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</a:rPr>
              <a:t>のボルファーを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</a:rPr>
              <a:t>本吊り、長さ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938.5mm</a:t>
            </a:r>
          </a:p>
          <a:p>
            <a:pPr marL="548640" lvl="2" indent="-274320">
              <a:buClr>
                <a:schemeClr val="accent1"/>
              </a:buClr>
              <a:buSzPct val="95000"/>
              <a:buFont typeface="Wingdings" charset="2"/>
              <a:buChar char="Ø"/>
            </a:pP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常温部クランプ点間隔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90mm, </a:t>
            </a:r>
            <a:r>
              <a:rPr lang="ja-JP" alt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低温部クランプ点間隔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50mm</a:t>
            </a:r>
          </a:p>
          <a:p>
            <a:pPr>
              <a:buFont typeface="Wingdings" charset="2"/>
              <a:buChar char="l"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外乱が加わると振り子振動が止まらなくなるため、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reference mass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には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eddy current damping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を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かけている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直線コネクタ 59"/>
          <p:cNvCxnSpPr/>
          <p:nvPr/>
        </p:nvCxnSpPr>
        <p:spPr>
          <a:xfrm rot="10800000">
            <a:off x="2601332" y="2252132"/>
            <a:ext cx="108000" cy="1588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rot="16200000" flipH="1">
            <a:off x="2425699" y="2425699"/>
            <a:ext cx="414868" cy="67733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 rot="10800000">
            <a:off x="1201331" y="2540001"/>
            <a:ext cx="2016000" cy="1588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 rot="16200000" flipH="1">
            <a:off x="3107268" y="2650068"/>
            <a:ext cx="431798" cy="211666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rot="5400000" flipH="1">
            <a:off x="986527" y="2772600"/>
            <a:ext cx="450000" cy="0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 flipV="1">
            <a:off x="1168998" y="2607734"/>
            <a:ext cx="1008000" cy="0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 rot="5400000">
            <a:off x="970401" y="2805734"/>
            <a:ext cx="396000" cy="1588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 rot="5400000">
            <a:off x="1951468" y="2823734"/>
            <a:ext cx="432000" cy="1588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 flipV="1">
            <a:off x="1168401" y="3090335"/>
            <a:ext cx="880532" cy="0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 rot="5400000">
            <a:off x="2736803" y="4806203"/>
            <a:ext cx="774000" cy="794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/>
          <p:cNvCxnSpPr/>
          <p:nvPr/>
        </p:nvCxnSpPr>
        <p:spPr>
          <a:xfrm rot="10800000">
            <a:off x="1178259" y="4940172"/>
            <a:ext cx="2124000" cy="1588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/>
          <p:cNvCxnSpPr/>
          <p:nvPr/>
        </p:nvCxnSpPr>
        <p:spPr>
          <a:xfrm rot="5400000" flipH="1" flipV="1">
            <a:off x="3098929" y="4749672"/>
            <a:ext cx="381000" cy="1588"/>
          </a:xfrm>
          <a:prstGeom prst="line">
            <a:avLst/>
          </a:prstGeom>
          <a:ln w="12700">
            <a:solidFill>
              <a:srgbClr val="FF0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角丸四角形 53"/>
          <p:cNvSpPr/>
          <p:nvPr/>
        </p:nvSpPr>
        <p:spPr>
          <a:xfrm>
            <a:off x="955040" y="2997198"/>
            <a:ext cx="381000" cy="304800"/>
          </a:xfrm>
          <a:prstGeom prst="roundRect">
            <a:avLst>
              <a:gd name="adj" fmla="val 50000"/>
            </a:avLst>
          </a:prstGeom>
          <a:noFill/>
          <a:ln w="412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5" name="直線矢印コネクタ 114"/>
          <p:cNvCxnSpPr/>
          <p:nvPr/>
        </p:nvCxnSpPr>
        <p:spPr>
          <a:xfrm rot="10800000">
            <a:off x="1614000" y="2438400"/>
            <a:ext cx="367200" cy="1588"/>
          </a:xfrm>
          <a:prstGeom prst="straightConnector1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直線矢印コネクタ 116"/>
          <p:cNvCxnSpPr/>
          <p:nvPr/>
        </p:nvCxnSpPr>
        <p:spPr>
          <a:xfrm rot="10800000" flipH="1">
            <a:off x="1639658" y="2705484"/>
            <a:ext cx="367200" cy="1588"/>
          </a:xfrm>
          <a:prstGeom prst="straightConnector1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/>
          <p:cNvCxnSpPr/>
          <p:nvPr/>
        </p:nvCxnSpPr>
        <p:spPr>
          <a:xfrm rot="5400000">
            <a:off x="2910194" y="4661206"/>
            <a:ext cx="277200" cy="1588"/>
          </a:xfrm>
          <a:prstGeom prst="straightConnector1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直線矢印コネクタ 118"/>
          <p:cNvCxnSpPr/>
          <p:nvPr/>
        </p:nvCxnSpPr>
        <p:spPr>
          <a:xfrm rot="16200000">
            <a:off x="3225461" y="4709807"/>
            <a:ext cx="277200" cy="1588"/>
          </a:xfrm>
          <a:prstGeom prst="straightConnector1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角丸四角形 47"/>
          <p:cNvSpPr/>
          <p:nvPr/>
        </p:nvSpPr>
        <p:spPr>
          <a:xfrm>
            <a:off x="2514600" y="990600"/>
            <a:ext cx="1000164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常温部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1524000" y="5791200"/>
            <a:ext cx="1000164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70C0"/>
                </a:solidFill>
              </a:rPr>
              <a:t>低温部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57" name="Picture 5" descr="D:\大学院\CLIO\CLIO_Logo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cxnSp>
        <p:nvCxnSpPr>
          <p:cNvPr id="50" name="直線矢印コネクタ 49"/>
          <p:cNvCxnSpPr/>
          <p:nvPr/>
        </p:nvCxnSpPr>
        <p:spPr>
          <a:xfrm rot="5400000">
            <a:off x="3581400" y="4343400"/>
            <a:ext cx="609600" cy="609600"/>
          </a:xfrm>
          <a:prstGeom prst="straightConnector1">
            <a:avLst/>
          </a:prstGeom>
          <a:ln w="38100" cap="flat" cmpd="sng" algn="ctr">
            <a:solidFill>
              <a:srgbClr val="55A839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円/楕円 63"/>
          <p:cNvSpPr/>
          <p:nvPr/>
        </p:nvSpPr>
        <p:spPr>
          <a:xfrm>
            <a:off x="2971800" y="4800600"/>
            <a:ext cx="533400" cy="533400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4</a:t>
            </a:r>
            <a:r>
              <a:rPr kumimoji="1" lang="en-US" altLang="ja-JP" dirty="0" smtClean="0">
                <a:latin typeface="Times New Roman"/>
                <a:cs typeface="Times New Roman"/>
              </a:rPr>
              <a:t>. </a:t>
            </a:r>
            <a:r>
              <a:rPr lang="ja-JP" altLang="en-US" dirty="0" smtClean="0">
                <a:latin typeface="Times New Roman"/>
                <a:cs typeface="Times New Roman"/>
              </a:rPr>
              <a:t>制御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6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日本物理学会　</a:t>
            </a:r>
            <a:r>
              <a:rPr kumimoji="1" lang="en-US" altLang="ja-JP" smtClean="0"/>
              <a:t>@</a:t>
            </a:r>
            <a:r>
              <a:rPr kumimoji="1" lang="ja-JP" altLang="en-US" smtClean="0"/>
              <a:t>岡山大学</a:t>
            </a:r>
            <a:endParaRPr kumimoji="1" lang="ja-JP" altLang="en-US" dirty="0"/>
          </a:p>
        </p:txBody>
      </p:sp>
      <p:sp>
        <p:nvSpPr>
          <p:cNvPr id="63" name="スライド番号プレースホル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0708-D160-4E09-B747-F7FC63C9A530}" type="slidenum">
              <a:rPr kumimoji="1" lang="ja-JP" altLang="en-US" smtClean="0"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Times New Roman"/>
                <a:cs typeface="Times New Roman"/>
              </a:rPr>
              <a:t>2010/03/22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57" name="Picture 5" descr="D:\大学院\CLIO\CLIO_Log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76201"/>
            <a:ext cx="908503" cy="264599"/>
          </a:xfrm>
          <a:prstGeom prst="rect">
            <a:avLst/>
          </a:prstGeom>
          <a:noFill/>
        </p:spPr>
      </p:pic>
      <p:sp>
        <p:nvSpPr>
          <p:cNvPr id="184" name="正方形/長方形 183"/>
          <p:cNvSpPr/>
          <p:nvPr/>
        </p:nvSpPr>
        <p:spPr>
          <a:xfrm>
            <a:off x="5486400" y="1143000"/>
            <a:ext cx="3505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SzPct val="95000"/>
              <a:buFont typeface="+mj-lt"/>
              <a:buAutoNum type="arabicPeriod"/>
              <a:defRPr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干渉計のエラー信号を並進と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Yaw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に分離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SzPct val="95000"/>
              <a:buFont typeface="+mj-lt"/>
              <a:buAutoNum type="arabicPeriod"/>
              <a:defRPr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それをさらに振り子と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Active Mirror (AM)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のパスに分離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SzPct val="95000"/>
              <a:buFont typeface="+mj-lt"/>
              <a:buAutoNum type="arabicPeriod"/>
              <a:defRPr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それぞれの並進と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Yaw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フィルターに通し、結合して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feedback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SzPct val="95000"/>
              <a:buFont typeface="+mj-lt"/>
              <a:buAutoNum type="arabicPeriod"/>
              <a:defRPr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干渉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信号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をミッドフリンジ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にロック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　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SzPct val="95000"/>
              <a:buFont typeface="+mj-lt"/>
              <a:buAutoNum type="arabicPeriod"/>
              <a:defRPr/>
            </a:pP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-342900">
              <a:spcBef>
                <a:spcPct val="20000"/>
              </a:spcBef>
              <a:buClr>
                <a:schemeClr val="tx1"/>
              </a:buClr>
              <a:buSzPct val="95000"/>
              <a:defRPr/>
            </a:pP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特定の周波数特性を持つ制御フィルターを用いた制御を行うため、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デジタル制御を導入</a:t>
            </a:r>
            <a:endParaRPr lang="en-US" altLang="ja-JP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6" name="図形グループ 514"/>
          <p:cNvGrpSpPr/>
          <p:nvPr/>
        </p:nvGrpSpPr>
        <p:grpSpPr>
          <a:xfrm>
            <a:off x="-4" y="1066800"/>
            <a:ext cx="4643113" cy="2928465"/>
            <a:chOff x="13796402" y="17439482"/>
            <a:chExt cx="7088929" cy="4471051"/>
          </a:xfrm>
        </p:grpSpPr>
        <p:pic>
          <p:nvPicPr>
            <p:cNvPr id="228" name="図 227" descr="LSPI_control_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11945" y="17439482"/>
              <a:ext cx="5832855" cy="4471051"/>
            </a:xfrm>
            <a:prstGeom prst="rect">
              <a:avLst/>
            </a:prstGeom>
          </p:spPr>
        </p:pic>
        <p:sp>
          <p:nvSpPr>
            <p:cNvPr id="229" name="Text Box 88"/>
            <p:cNvSpPr txBox="1">
              <a:spLocks noChangeArrowheads="1"/>
            </p:cNvSpPr>
            <p:nvPr/>
          </p:nvSpPr>
          <p:spPr bwMode="auto">
            <a:xfrm>
              <a:off x="15322868" y="18384950"/>
              <a:ext cx="771422" cy="798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err="1">
                  <a:latin typeface="Times New Roman" charset="0"/>
                  <a:ea typeface="Times New Roman" charset="0"/>
                  <a:cs typeface="Times New Roman" charset="0"/>
                </a:rPr>
                <a:t>cryo</a:t>
              </a:r>
              <a:endParaRPr lang="en-US" altLang="ja-JP" sz="1400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r>
                <a:rPr lang="en-US" altLang="ja-JP" sz="1400" dirty="0">
                  <a:latin typeface="Times New Roman" charset="0"/>
                  <a:ea typeface="Times New Roman" charset="0"/>
                  <a:cs typeface="Times New Roman" charset="0"/>
                </a:rPr>
                <a:t>base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0" name="Text Box 88"/>
            <p:cNvSpPr txBox="1">
              <a:spLocks noChangeArrowheads="1"/>
            </p:cNvSpPr>
            <p:nvPr/>
          </p:nvSpPr>
          <p:spPr bwMode="auto">
            <a:xfrm>
              <a:off x="15551373" y="20634167"/>
              <a:ext cx="908477" cy="798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charset="0"/>
                  <a:ea typeface="Times New Roman" charset="0"/>
                  <a:cs typeface="Times New Roman" charset="0"/>
                </a:rPr>
                <a:t>upper</a:t>
              </a:r>
            </a:p>
            <a:p>
              <a:pPr algn="ctr"/>
              <a:r>
                <a:rPr lang="en-US" altLang="ja-JP" sz="1400" dirty="0">
                  <a:latin typeface="Times New Roman" charset="0"/>
                  <a:ea typeface="Times New Roman" charset="0"/>
                  <a:cs typeface="Times New Roman" charset="0"/>
                </a:rPr>
                <a:t>mass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1" name="Text Box 88"/>
            <p:cNvSpPr txBox="1">
              <a:spLocks noChangeArrowheads="1"/>
            </p:cNvSpPr>
            <p:nvPr/>
          </p:nvSpPr>
          <p:spPr bwMode="auto">
            <a:xfrm>
              <a:off x="13796402" y="18172358"/>
              <a:ext cx="1367174" cy="112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Coil</a:t>
              </a:r>
            </a:p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Magnet</a:t>
              </a:r>
            </a:p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Actuators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2" name="Text Box 88"/>
            <p:cNvSpPr txBox="1">
              <a:spLocks noChangeArrowheads="1"/>
            </p:cNvSpPr>
            <p:nvPr/>
          </p:nvSpPr>
          <p:spPr bwMode="auto">
            <a:xfrm>
              <a:off x="17240719" y="18253070"/>
              <a:ext cx="1025952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Mirror</a:t>
              </a:r>
            </a:p>
          </p:txBody>
        </p:sp>
        <p:sp>
          <p:nvSpPr>
            <p:cNvPr id="233" name="Text Box 88"/>
            <p:cNvSpPr txBox="1">
              <a:spLocks noChangeArrowheads="1"/>
            </p:cNvSpPr>
            <p:nvPr/>
          </p:nvSpPr>
          <p:spPr bwMode="auto">
            <a:xfrm>
              <a:off x="18657616" y="20621041"/>
              <a:ext cx="1025952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Mirror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4" name="Text Box 88"/>
            <p:cNvSpPr txBox="1">
              <a:spLocks noChangeArrowheads="1"/>
            </p:cNvSpPr>
            <p:nvPr/>
          </p:nvSpPr>
          <p:spPr bwMode="auto">
            <a:xfrm>
              <a:off x="19765938" y="18485748"/>
              <a:ext cx="1119393" cy="798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Active</a:t>
              </a:r>
            </a:p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Mirrors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5" name="Text Box 88"/>
            <p:cNvSpPr txBox="1">
              <a:spLocks noChangeArrowheads="1"/>
            </p:cNvSpPr>
            <p:nvPr/>
          </p:nvSpPr>
          <p:spPr bwMode="auto">
            <a:xfrm>
              <a:off x="18274448" y="17884404"/>
              <a:ext cx="997328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Lasers</a:t>
              </a:r>
            </a:p>
          </p:txBody>
        </p:sp>
        <p:sp>
          <p:nvSpPr>
            <p:cNvPr id="236" name="Text Box 88"/>
            <p:cNvSpPr txBox="1">
              <a:spLocks noChangeArrowheads="1"/>
            </p:cNvSpPr>
            <p:nvPr/>
          </p:nvSpPr>
          <p:spPr bwMode="auto">
            <a:xfrm>
              <a:off x="16686051" y="20347169"/>
              <a:ext cx="739012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PDs</a:t>
              </a:r>
              <a:endParaRPr lang="ja-JP" alt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7" name="Text Box 88"/>
            <p:cNvSpPr txBox="1">
              <a:spLocks noChangeArrowheads="1"/>
            </p:cNvSpPr>
            <p:nvPr/>
          </p:nvSpPr>
          <p:spPr bwMode="auto">
            <a:xfrm>
              <a:off x="18250429" y="19192083"/>
              <a:ext cx="769662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PBS</a:t>
              </a:r>
            </a:p>
          </p:txBody>
        </p:sp>
      </p:grpSp>
      <p:sp>
        <p:nvSpPr>
          <p:cNvPr id="187" name="Text Box 88"/>
          <p:cNvSpPr txBox="1">
            <a:spLocks noChangeArrowheads="1"/>
          </p:cNvSpPr>
          <p:nvPr/>
        </p:nvSpPr>
        <p:spPr bwMode="auto">
          <a:xfrm>
            <a:off x="647025" y="4494710"/>
            <a:ext cx="1278732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 smtClean="0">
                <a:latin typeface="Times New Roman" charset="0"/>
                <a:ea typeface="Times New Roman" charset="0"/>
                <a:cs typeface="Times New Roman" charset="0"/>
              </a:rPr>
              <a:t>Yaw</a:t>
            </a:r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用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フィルター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8" name="直線矢印コネクタ 187"/>
          <p:cNvCxnSpPr/>
          <p:nvPr/>
        </p:nvCxnSpPr>
        <p:spPr>
          <a:xfrm rot="10800000" flipV="1">
            <a:off x="1925758" y="4190486"/>
            <a:ext cx="234191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88"/>
          <p:cNvCxnSpPr/>
          <p:nvPr/>
        </p:nvCxnSpPr>
        <p:spPr>
          <a:xfrm rot="10800000" flipV="1">
            <a:off x="1925757" y="4800086"/>
            <a:ext cx="234191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図形グループ 488"/>
          <p:cNvGrpSpPr/>
          <p:nvPr/>
        </p:nvGrpSpPr>
        <p:grpSpPr>
          <a:xfrm>
            <a:off x="469900" y="2743200"/>
            <a:ext cx="304800" cy="990600"/>
            <a:chOff x="14451806" y="20602577"/>
            <a:chExt cx="380781" cy="1166428"/>
          </a:xfrm>
        </p:grpSpPr>
        <p:cxnSp>
          <p:nvCxnSpPr>
            <p:cNvPr id="226" name="直線矢印コネクタ 225"/>
            <p:cNvCxnSpPr/>
            <p:nvPr/>
          </p:nvCxnSpPr>
          <p:spPr>
            <a:xfrm flipV="1">
              <a:off x="14457836" y="20609766"/>
              <a:ext cx="374751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矢印コネクタ 226"/>
            <p:cNvCxnSpPr/>
            <p:nvPr/>
          </p:nvCxnSpPr>
          <p:spPr>
            <a:xfrm rot="5400000" flipH="1" flipV="1">
              <a:off x="13868990" y="21185393"/>
              <a:ext cx="1166428" cy="79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1" name="図形グループ 487"/>
          <p:cNvGrpSpPr/>
          <p:nvPr/>
        </p:nvGrpSpPr>
        <p:grpSpPr>
          <a:xfrm>
            <a:off x="288838" y="2362200"/>
            <a:ext cx="549362" cy="1524000"/>
            <a:chOff x="14194118" y="19954081"/>
            <a:chExt cx="638688" cy="1524000"/>
          </a:xfrm>
        </p:grpSpPr>
        <p:cxnSp>
          <p:nvCxnSpPr>
            <p:cNvPr id="224" name="直線矢印コネクタ 223"/>
            <p:cNvCxnSpPr/>
            <p:nvPr/>
          </p:nvCxnSpPr>
          <p:spPr>
            <a:xfrm>
              <a:off x="14194118" y="19954081"/>
              <a:ext cx="638688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矢印コネクタ 224"/>
            <p:cNvCxnSpPr/>
            <p:nvPr/>
          </p:nvCxnSpPr>
          <p:spPr>
            <a:xfrm rot="16200000" flipV="1">
              <a:off x="13436600" y="20716081"/>
              <a:ext cx="1524000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Text Box 88"/>
          <p:cNvSpPr txBox="1">
            <a:spLocks noChangeArrowheads="1"/>
          </p:cNvSpPr>
          <p:nvPr/>
        </p:nvSpPr>
        <p:spPr bwMode="auto">
          <a:xfrm>
            <a:off x="133473" y="3269919"/>
            <a:ext cx="608273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信号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混合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93" name="図形グループ 490"/>
          <p:cNvGrpSpPr/>
          <p:nvPr/>
        </p:nvGrpSpPr>
        <p:grpSpPr>
          <a:xfrm>
            <a:off x="486519" y="3861987"/>
            <a:ext cx="139449" cy="353899"/>
            <a:chOff x="14324806" y="22077081"/>
            <a:chExt cx="224400" cy="569400"/>
          </a:xfrm>
        </p:grpSpPr>
        <p:cxnSp>
          <p:nvCxnSpPr>
            <p:cNvPr id="222" name="直線矢印コネクタ 221"/>
            <p:cNvCxnSpPr/>
            <p:nvPr/>
          </p:nvCxnSpPr>
          <p:spPr>
            <a:xfrm rot="16200000" flipV="1">
              <a:off x="14053856" y="22360731"/>
              <a:ext cx="569400" cy="21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>
              <a:off x="14324806" y="22646481"/>
              <a:ext cx="224400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" name="Text Box 88"/>
          <p:cNvSpPr txBox="1">
            <a:spLocks noChangeArrowheads="1"/>
          </p:cNvSpPr>
          <p:nvPr/>
        </p:nvSpPr>
        <p:spPr bwMode="auto">
          <a:xfrm>
            <a:off x="647025" y="3908438"/>
            <a:ext cx="1278732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並進用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フィルター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95" name="図形グループ 489"/>
          <p:cNvGrpSpPr/>
          <p:nvPr/>
        </p:nvGrpSpPr>
        <p:grpSpPr>
          <a:xfrm>
            <a:off x="275936" y="3860249"/>
            <a:ext cx="376237" cy="942603"/>
            <a:chOff x="14131093" y="22088474"/>
            <a:chExt cx="471186" cy="882956"/>
          </a:xfrm>
        </p:grpSpPr>
        <p:cxnSp>
          <p:nvCxnSpPr>
            <p:cNvPr id="220" name="直線矢印コネクタ 219"/>
            <p:cNvCxnSpPr/>
            <p:nvPr/>
          </p:nvCxnSpPr>
          <p:spPr>
            <a:xfrm rot="5400000" flipH="1" flipV="1">
              <a:off x="13705529" y="22529158"/>
              <a:ext cx="882956" cy="15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>
              <a:off x="14131093" y="22968834"/>
              <a:ext cx="471186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図形グループ 493"/>
          <p:cNvGrpSpPr/>
          <p:nvPr/>
        </p:nvGrpSpPr>
        <p:grpSpPr>
          <a:xfrm>
            <a:off x="4019673" y="3048179"/>
            <a:ext cx="321467" cy="552052"/>
            <a:chOff x="20241418" y="21084381"/>
            <a:chExt cx="230188" cy="888206"/>
          </a:xfrm>
        </p:grpSpPr>
        <p:cxnSp>
          <p:nvCxnSpPr>
            <p:cNvPr id="218" name="直線矢印コネクタ 217"/>
            <p:cNvCxnSpPr/>
            <p:nvPr/>
          </p:nvCxnSpPr>
          <p:spPr>
            <a:xfrm>
              <a:off x="20241418" y="21097081"/>
              <a:ext cx="230188" cy="15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矢印コネクタ 218"/>
            <p:cNvCxnSpPr/>
            <p:nvPr/>
          </p:nvCxnSpPr>
          <p:spPr>
            <a:xfrm rot="5400000" flipH="1" flipV="1">
              <a:off x="19799300" y="21528087"/>
              <a:ext cx="888206" cy="79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図形グループ 494"/>
          <p:cNvGrpSpPr/>
          <p:nvPr/>
        </p:nvGrpSpPr>
        <p:grpSpPr>
          <a:xfrm>
            <a:off x="4934085" y="3047414"/>
            <a:ext cx="260058" cy="1066793"/>
            <a:chOff x="21425598" y="21081974"/>
            <a:chExt cx="418416" cy="1716284"/>
          </a:xfrm>
        </p:grpSpPr>
        <p:cxnSp>
          <p:nvCxnSpPr>
            <p:cNvPr id="216" name="直線矢印コネクタ 215"/>
            <p:cNvCxnSpPr/>
            <p:nvPr/>
          </p:nvCxnSpPr>
          <p:spPr>
            <a:xfrm rot="10800000">
              <a:off x="21425598" y="21081974"/>
              <a:ext cx="417610" cy="1669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矢印コネクタ 216"/>
            <p:cNvCxnSpPr/>
            <p:nvPr/>
          </p:nvCxnSpPr>
          <p:spPr>
            <a:xfrm rot="5400000" flipH="1" flipV="1">
              <a:off x="20987075" y="21941320"/>
              <a:ext cx="1713877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Text Box 88"/>
          <p:cNvSpPr txBox="1">
            <a:spLocks noChangeArrowheads="1"/>
          </p:cNvSpPr>
          <p:nvPr/>
        </p:nvSpPr>
        <p:spPr bwMode="auto">
          <a:xfrm>
            <a:off x="3725455" y="3551513"/>
            <a:ext cx="1278732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並進用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フィルター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9" name="Text Box 88"/>
          <p:cNvSpPr txBox="1">
            <a:spLocks noChangeArrowheads="1"/>
          </p:cNvSpPr>
          <p:nvPr/>
        </p:nvSpPr>
        <p:spPr bwMode="auto">
          <a:xfrm>
            <a:off x="4199059" y="4139110"/>
            <a:ext cx="1278732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 smtClean="0">
                <a:latin typeface="Times New Roman" charset="0"/>
                <a:ea typeface="Times New Roman" charset="0"/>
                <a:cs typeface="Times New Roman" charset="0"/>
              </a:rPr>
              <a:t>Yaw</a:t>
            </a:r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用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フィルター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00" name="図形グループ 495"/>
          <p:cNvGrpSpPr/>
          <p:nvPr/>
        </p:nvGrpSpPr>
        <p:grpSpPr>
          <a:xfrm>
            <a:off x="4214847" y="2629862"/>
            <a:ext cx="268869" cy="261173"/>
            <a:chOff x="20268408" y="20411281"/>
            <a:chExt cx="432593" cy="420205"/>
          </a:xfrm>
        </p:grpSpPr>
        <p:cxnSp>
          <p:nvCxnSpPr>
            <p:cNvPr id="214" name="直線矢印コネクタ 213"/>
            <p:cNvCxnSpPr/>
            <p:nvPr/>
          </p:nvCxnSpPr>
          <p:spPr>
            <a:xfrm rot="10800000">
              <a:off x="20268408" y="20411281"/>
              <a:ext cx="431798" cy="15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矢印コネクタ 214"/>
            <p:cNvCxnSpPr/>
            <p:nvPr/>
          </p:nvCxnSpPr>
          <p:spPr>
            <a:xfrm rot="5400000" flipH="1" flipV="1">
              <a:off x="20490501" y="20620987"/>
              <a:ext cx="420205" cy="79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図形グループ 496"/>
          <p:cNvGrpSpPr/>
          <p:nvPr/>
        </p:nvGrpSpPr>
        <p:grpSpPr>
          <a:xfrm>
            <a:off x="4247428" y="2487750"/>
            <a:ext cx="534243" cy="395425"/>
            <a:chOff x="20145450" y="20182681"/>
            <a:chExt cx="859565" cy="636205"/>
          </a:xfrm>
        </p:grpSpPr>
        <p:cxnSp>
          <p:nvCxnSpPr>
            <p:cNvPr id="212" name="直線矢印コネクタ 211"/>
            <p:cNvCxnSpPr/>
            <p:nvPr/>
          </p:nvCxnSpPr>
          <p:spPr>
            <a:xfrm rot="10800000">
              <a:off x="20145450" y="20182681"/>
              <a:ext cx="859565" cy="15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矢印コネクタ 212"/>
            <p:cNvCxnSpPr/>
            <p:nvPr/>
          </p:nvCxnSpPr>
          <p:spPr>
            <a:xfrm rot="5400000" flipH="1" flipV="1">
              <a:off x="20674601" y="20500387"/>
              <a:ext cx="636205" cy="79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Text Box 88"/>
          <p:cNvSpPr txBox="1">
            <a:spLocks noChangeArrowheads="1"/>
          </p:cNvSpPr>
          <p:nvPr/>
        </p:nvSpPr>
        <p:spPr bwMode="auto">
          <a:xfrm>
            <a:off x="4338761" y="2866504"/>
            <a:ext cx="595312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信号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混合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03" name="図形グループ 491"/>
          <p:cNvGrpSpPr/>
          <p:nvPr/>
        </p:nvGrpSpPr>
        <p:grpSpPr>
          <a:xfrm>
            <a:off x="3564828" y="4131399"/>
            <a:ext cx="319550" cy="300399"/>
            <a:chOff x="19520266" y="22232960"/>
            <a:chExt cx="513974" cy="483320"/>
          </a:xfrm>
        </p:grpSpPr>
        <p:cxnSp>
          <p:nvCxnSpPr>
            <p:cNvPr id="210" name="直線矢印コネクタ 209"/>
            <p:cNvCxnSpPr/>
            <p:nvPr/>
          </p:nvCxnSpPr>
          <p:spPr>
            <a:xfrm rot="16200000" flipV="1">
              <a:off x="19773797" y="22473570"/>
              <a:ext cx="483320" cy="209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210"/>
            <p:cNvCxnSpPr/>
            <p:nvPr/>
          </p:nvCxnSpPr>
          <p:spPr>
            <a:xfrm>
              <a:off x="19520266" y="22697282"/>
              <a:ext cx="513974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図形グループ 492"/>
          <p:cNvGrpSpPr/>
          <p:nvPr/>
        </p:nvGrpSpPr>
        <p:grpSpPr>
          <a:xfrm>
            <a:off x="3558918" y="4723886"/>
            <a:ext cx="1302755" cy="202619"/>
            <a:chOff x="19773100" y="22676081"/>
            <a:chExt cx="2096388" cy="326000"/>
          </a:xfrm>
        </p:grpSpPr>
        <p:cxnSp>
          <p:nvCxnSpPr>
            <p:cNvPr id="208" name="直線矢印コネクタ 207"/>
            <p:cNvCxnSpPr/>
            <p:nvPr/>
          </p:nvCxnSpPr>
          <p:spPr>
            <a:xfrm rot="16200000" flipV="1">
              <a:off x="21685558" y="22833730"/>
              <a:ext cx="317397" cy="21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矢印コネクタ 208"/>
            <p:cNvCxnSpPr/>
            <p:nvPr/>
          </p:nvCxnSpPr>
          <p:spPr>
            <a:xfrm>
              <a:off x="19773100" y="23002081"/>
              <a:ext cx="2096388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Text Box 88"/>
          <p:cNvSpPr txBox="1">
            <a:spLocks noChangeArrowheads="1"/>
          </p:cNvSpPr>
          <p:nvPr/>
        </p:nvSpPr>
        <p:spPr bwMode="auto">
          <a:xfrm>
            <a:off x="2162560" y="3947904"/>
            <a:ext cx="1399913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足し算信号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（並進成分）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引き算信号（</a:t>
            </a:r>
            <a:r>
              <a:rPr lang="en-US" altLang="ja-JP" sz="1600" dirty="0" smtClean="0">
                <a:latin typeface="Times New Roman" charset="0"/>
                <a:ea typeface="Times New Roman" charset="0"/>
                <a:cs typeface="Times New Roman" charset="0"/>
              </a:rPr>
              <a:t>Yaw</a:t>
            </a:r>
            <a:r>
              <a:rPr lang="ja-JP" alt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成分）</a:t>
            </a:r>
            <a:endParaRPr lang="en-US" altLang="ja-JP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06" name="直線矢印コネクタ 205"/>
          <p:cNvCxnSpPr/>
          <p:nvPr/>
        </p:nvCxnSpPr>
        <p:spPr>
          <a:xfrm rot="5400000">
            <a:off x="2363437" y="3636516"/>
            <a:ext cx="608601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矢印コネクタ 206"/>
          <p:cNvCxnSpPr/>
          <p:nvPr/>
        </p:nvCxnSpPr>
        <p:spPr>
          <a:xfrm rot="5400000">
            <a:off x="2158209" y="3636516"/>
            <a:ext cx="608601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8"/>
          <p:cNvSpPr txBox="1">
            <a:spLocks noChangeArrowheads="1"/>
          </p:cNvSpPr>
          <p:nvPr/>
        </p:nvSpPr>
        <p:spPr bwMode="auto">
          <a:xfrm>
            <a:off x="1219200" y="5562600"/>
            <a:ext cx="16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endParaRPr lang="en-US" altLang="ja-JP" sz="14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709072" y="5754469"/>
            <a:ext cx="363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indent="277200">
              <a:buClr>
                <a:srgbClr val="FF6600"/>
              </a:buClr>
              <a:buFont typeface="Wingdings" charset="2"/>
              <a:buChar char="n"/>
            </a:pPr>
            <a:r>
              <a:rPr lang="en-US" altLang="ja-JP" dirty="0" smtClean="0">
                <a:latin typeface="Times New Roman" charset="0"/>
                <a:ea typeface="Times New Roman" charset="0"/>
                <a:cs typeface="Times New Roman" charset="0"/>
              </a:rPr>
              <a:t>Cross over frequency</a:t>
            </a:r>
            <a:r>
              <a:rPr lang="ja-JP" altLang="en-US" dirty="0" smtClean="0">
                <a:latin typeface="Times New Roman" charset="0"/>
                <a:ea typeface="Times New Roman" charset="0"/>
                <a:cs typeface="Times New Roman" charset="0"/>
              </a:rPr>
              <a:t>：約</a:t>
            </a:r>
            <a:r>
              <a:rPr lang="en-US" altLang="ja-JP" dirty="0" smtClean="0">
                <a:latin typeface="Times New Roman" charset="0"/>
                <a:ea typeface="Times New Roman" charset="0"/>
                <a:cs typeface="Times New Roman" charset="0"/>
              </a:rPr>
              <a:t>2Hz</a:t>
            </a:r>
          </a:p>
          <a:p>
            <a:pPr indent="277200">
              <a:buClr>
                <a:srgbClr val="FF6600"/>
              </a:buClr>
              <a:buFont typeface="Wingdings" charset="2"/>
              <a:buChar char="n"/>
            </a:pPr>
            <a:r>
              <a:rPr lang="en-US" altLang="ja-JP" dirty="0" smtClean="0">
                <a:latin typeface="Times New Roman" charset="0"/>
                <a:ea typeface="Times New Roman" charset="0"/>
                <a:cs typeface="Times New Roman" charset="0"/>
              </a:rPr>
              <a:t>Unity gain frequency</a:t>
            </a:r>
            <a:r>
              <a:rPr lang="ja-JP" altLang="en-US" dirty="0" smtClean="0">
                <a:latin typeface="Times New Roman" charset="0"/>
                <a:ea typeface="Times New Roman" charset="0"/>
                <a:cs typeface="Times New Roman" charset="0"/>
              </a:rPr>
              <a:t>：</a:t>
            </a:r>
            <a:r>
              <a:rPr lang="en-US" altLang="ja-JP" dirty="0" smtClean="0">
                <a:latin typeface="Times New Roman" charset="0"/>
                <a:ea typeface="Times New Roman" charset="0"/>
                <a:cs typeface="Times New Roman" charset="0"/>
              </a:rPr>
              <a:t>10 ~ 20Hz</a:t>
            </a:r>
          </a:p>
        </p:txBody>
      </p:sp>
      <p:sp>
        <p:nvSpPr>
          <p:cNvPr id="64" name="左矢印 63"/>
          <p:cNvSpPr/>
          <p:nvPr/>
        </p:nvSpPr>
        <p:spPr>
          <a:xfrm>
            <a:off x="1828800" y="5181600"/>
            <a:ext cx="3810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左矢印 65"/>
          <p:cNvSpPr/>
          <p:nvPr/>
        </p:nvSpPr>
        <p:spPr>
          <a:xfrm flipH="1">
            <a:off x="3352800" y="5181600"/>
            <a:ext cx="3810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1650750" y="5410200"/>
            <a:ext cx="723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振り子</a:t>
            </a:r>
            <a:endParaRPr lang="ja-JP" altLang="en-US" sz="1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8" name="Text Box 88"/>
          <p:cNvSpPr txBox="1">
            <a:spLocks noChangeArrowheads="1"/>
          </p:cNvSpPr>
          <p:nvPr/>
        </p:nvSpPr>
        <p:spPr bwMode="auto">
          <a:xfrm>
            <a:off x="2905448" y="5410200"/>
            <a:ext cx="1261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Active Mirror</a:t>
            </a:r>
            <a:endParaRPr lang="ja-JP" altLang="en-US" sz="1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リゾート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46092</TotalTime>
  <Words>3631</Words>
  <Application>Microsoft Macintosh PowerPoint</Application>
  <PresentationFormat>画面に合わせる (4:3)</PresentationFormat>
  <Paragraphs>435</Paragraphs>
  <Slides>15</Slides>
  <Notes>15</Notes>
  <HiddenSlides>1</HiddenSlides>
  <MMClips>0</MMClips>
  <ScaleCrop>false</ScaleCrop>
  <HeadingPairs>
    <vt:vector size="6" baseType="variant">
      <vt:variant>
        <vt:lpstr>デザイン テンプレート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リゾート</vt:lpstr>
      <vt:lpstr>2_デザインの設定</vt:lpstr>
      <vt:lpstr>1_デザインの設定</vt:lpstr>
      <vt:lpstr>デザインの設定</vt:lpstr>
      <vt:lpstr>Microsoft 数式</vt:lpstr>
      <vt:lpstr>低温レーザー干渉計CLIO(29) 〜LSPIの導入(II)〜</vt:lpstr>
      <vt:lpstr>目次</vt:lpstr>
      <vt:lpstr>1. 実験動機（CLIOの課題）</vt:lpstr>
      <vt:lpstr>2. LSPI</vt:lpstr>
      <vt:lpstr>2. 偏光タンデム干渉計</vt:lpstr>
      <vt:lpstr>3. LSPIインストール</vt:lpstr>
      <vt:lpstr>3. CLIO用LSPI概略図</vt:lpstr>
      <vt:lpstr>3. LSPI setup</vt:lpstr>
      <vt:lpstr>4. 制御</vt:lpstr>
      <vt:lpstr>4. 制御</vt:lpstr>
      <vt:lpstr>4. デジタル制御システム</vt:lpstr>
      <vt:lpstr>5. 実験結果1</vt:lpstr>
      <vt:lpstr>5. 実験結果2</vt:lpstr>
      <vt:lpstr>6. まとめと今後の課題</vt:lpstr>
      <vt:lpstr>Appendix. 振り子の伝達関数</vt:lpstr>
    </vt:vector>
  </TitlesOfParts>
  <Company>ICRRGW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低温レーザー干渉計用 ローカルコントロールの研究</dc:title>
  <dc:creator>staka</dc:creator>
  <cp:lastModifiedBy>斎藤 陽紀</cp:lastModifiedBy>
  <cp:revision>1344</cp:revision>
  <dcterms:created xsi:type="dcterms:W3CDTF">2010-03-20T08:55:27Z</dcterms:created>
  <dcterms:modified xsi:type="dcterms:W3CDTF">2010-03-21T14:19:31Z</dcterms:modified>
</cp:coreProperties>
</file>