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Default Extension="xml" ContentType="application/xml"/>
  <Override PartName="/ppt/tableStyles.xml" ContentType="application/vnd.openxmlformats-officedocument.presentationml.tableStyles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39.xml" ContentType="application/vnd.openxmlformats-officedocument.presentationml.slideLayout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15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slideLayouts/slideLayout38.xml" ContentType="application/vnd.openxmlformats-officedocument.presentationml.slideLayout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37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slideLayouts/slideLayout36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4.xml" ContentType="application/vnd.openxmlformats-officedocument.presentationml.slideMaster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slideLayouts/slideLayout35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Masters/slideMaster3.xml" ContentType="application/vnd.openxmlformats-officedocument.presentationml.slideMaster+xml"/>
  <Override PartName="/ppt/slideLayouts/slideLayout3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26.xml" ContentType="application/vnd.openxmlformats-officedocument.presentationml.slideLayout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2" r:id="rId1"/>
    <p:sldMasterId id="2147483709" r:id="rId2"/>
    <p:sldMasterId id="2147483697" r:id="rId3"/>
    <p:sldMasterId id="2147483684" r:id="rId4"/>
  </p:sldMasterIdLst>
  <p:notesMasterIdLst>
    <p:notesMasterId r:id="rId17"/>
  </p:notesMasterIdLst>
  <p:handoutMasterIdLst>
    <p:handoutMasterId r:id="rId18"/>
  </p:handoutMasterIdLst>
  <p:sldIdLst>
    <p:sldId id="319" r:id="rId5"/>
    <p:sldId id="258" r:id="rId6"/>
    <p:sldId id="347" r:id="rId7"/>
    <p:sldId id="306" r:id="rId8"/>
    <p:sldId id="342" r:id="rId9"/>
    <p:sldId id="325" r:id="rId10"/>
    <p:sldId id="333" r:id="rId11"/>
    <p:sldId id="329" r:id="rId12"/>
    <p:sldId id="348" r:id="rId13"/>
    <p:sldId id="336" r:id="rId14"/>
    <p:sldId id="335" r:id="rId15"/>
    <p:sldId id="302" r:id="rId16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3800"/>
    <a:srgbClr val="FF013E"/>
    <a:srgbClr val="FFAB04"/>
    <a:srgbClr val="430000"/>
    <a:srgbClr val="ABA66B"/>
    <a:srgbClr val="D3D300"/>
    <a:srgbClr val="D751A9"/>
    <a:srgbClr val="CB28D6"/>
    <a:srgbClr val="FF99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 showComments="0">
  <p:normalViewPr horzBarState="maximized">
    <p:restoredLeft sz="15445" autoAdjust="0"/>
    <p:restoredTop sz="96820" autoAdjust="0"/>
  </p:normalViewPr>
  <p:slideViewPr>
    <p:cSldViewPr>
      <p:cViewPr>
        <p:scale>
          <a:sx n="100" d="100"/>
          <a:sy n="100" d="100"/>
        </p:scale>
        <p:origin x="-368" y="-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98" d="100"/>
        <a:sy n="98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80" y="1072"/>
      </p:cViewPr>
      <p:guideLst>
        <p:guide orient="horz" pos="3224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21695-534B-654C-972E-894882AC915B}" type="datetime1">
              <a:rPr lang="ja-JP" altLang="en-US" smtClean="0"/>
              <a:pPr/>
              <a:t>10.3.4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4F1E5-318F-2D47-A0A1-A231D3DA9A1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0"/>
          </a:xfrm>
          <a:prstGeom prst="rect">
            <a:avLst/>
          </a:prstGeom>
        </p:spPr>
        <p:txBody>
          <a:bodyPr vert="horz" lIns="95432" tIns="47716" rIns="95432" bIns="47716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4" cy="511730"/>
          </a:xfrm>
          <a:prstGeom prst="rect">
            <a:avLst/>
          </a:prstGeom>
        </p:spPr>
        <p:txBody>
          <a:bodyPr vert="horz" lIns="95432" tIns="47716" rIns="95432" bIns="47716" rtlCol="0"/>
          <a:lstStyle>
            <a:lvl1pPr algn="r">
              <a:defRPr sz="1300"/>
            </a:lvl1pPr>
          </a:lstStyle>
          <a:p>
            <a:fld id="{D8A2A576-5F19-0240-94B3-943ACFA9B014}" type="datetime1">
              <a:rPr kumimoji="1" lang="ja-JP" altLang="en-US" smtClean="0"/>
              <a:pPr/>
              <a:t>10.3.4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32" tIns="47716" rIns="95432" bIns="47716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5432" tIns="47716" rIns="95432" bIns="47716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4" cy="511730"/>
          </a:xfrm>
          <a:prstGeom prst="rect">
            <a:avLst/>
          </a:prstGeom>
        </p:spPr>
        <p:txBody>
          <a:bodyPr vert="horz" lIns="95432" tIns="47716" rIns="95432" bIns="47716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4" cy="511730"/>
          </a:xfrm>
          <a:prstGeom prst="rect">
            <a:avLst/>
          </a:prstGeom>
        </p:spPr>
        <p:txBody>
          <a:bodyPr vert="horz" lIns="95432" tIns="47716" rIns="95432" bIns="47716" rtlCol="0" anchor="b"/>
          <a:lstStyle>
            <a:lvl1pPr algn="r">
              <a:defRPr sz="1300"/>
            </a:lvl1pPr>
          </a:lstStyle>
          <a:p>
            <a:fld id="{05BC1008-478F-4D20-905A-592A31AE398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C1008-478F-4D20-905A-592A31AE398B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0B6113-F52B-4EAB-9F0B-D2A05D057373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＊＊＊＊＊＊＊＊＊＊＊＊＊＊</a:t>
            </a:r>
            <a:endParaRPr lang="en-US" altLang="ja-JP" dirty="0" smtClean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  <a:p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　インストールまでの流れをお話します。</a:t>
            </a:r>
            <a:r>
              <a:rPr lang="en-US" altLang="ja-JP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CLIO</a:t>
            </a:r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へインストールするのにタンデム干渉計を変位センサーとするローカルコントロールの原理実験、</a:t>
            </a:r>
            <a:r>
              <a:rPr lang="en-US" altLang="ja-JP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CLIO</a:t>
            </a:r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へインストールするための具体的なデザイン設計、インストールする部品の製作を経て実際にインストールします。本実験では、この原理実験を行いました。この実験でローカルコントロールの効果を実証することで次のステップへ進むことができます。次にこの実験の評価方法について述べていきます。</a:t>
            </a:r>
            <a:endParaRPr lang="en-US" altLang="ja-JP" dirty="0" smtClean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  <a:p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＊＊＊＊＊＊＊＊＊＊＊＊＊＊</a:t>
            </a:r>
            <a:endParaRPr lang="ja-JP" altLang="ja-JP" dirty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0B6113-F52B-4EAB-9F0B-D2A05D057373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＊＊＊＊＊＊＊＊＊＊＊＊＊＊</a:t>
            </a:r>
            <a:endParaRPr lang="en-US" altLang="ja-JP" dirty="0" smtClean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  <a:p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　インストールまでの流れをお話します。</a:t>
            </a:r>
            <a:r>
              <a:rPr lang="en-US" altLang="ja-JP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CLIO</a:t>
            </a:r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へインストールするのにタンデム干渉計を変位センサーとするローカルコントロールの原理実験、</a:t>
            </a:r>
            <a:r>
              <a:rPr lang="en-US" altLang="ja-JP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CLIO</a:t>
            </a:r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へインストールするための具体的なデザイン設計、インストールする部品の製作を経て実際にインストールします。本実験では、この原理実験を行いました。この実験でローカルコントロールの効果を実証することで次のステップへ進むことができます。次にこの実験の評価方法について述べていきます。</a:t>
            </a:r>
            <a:endParaRPr lang="en-US" altLang="ja-JP" dirty="0" smtClean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  <a:p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＊＊＊＊＊＊＊＊＊＊＊＊＊＊</a:t>
            </a:r>
            <a:endParaRPr lang="ja-JP" altLang="ja-JP" dirty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835006" y="5045868"/>
            <a:ext cx="5679440" cy="4605576"/>
          </a:xfrm>
        </p:spPr>
        <p:txBody>
          <a:bodyPr>
            <a:normAutofit/>
          </a:bodyPr>
          <a:lstStyle/>
          <a:p>
            <a:r>
              <a:rPr kumimoji="1"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＊＊＊＊＊＊＊＊＊＊＊＊＊＊</a:t>
            </a:r>
            <a:endParaRPr kumimoji="1" lang="en-US" altLang="ja-JP" dirty="0" smtClean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  <a:p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　この実験のまとめです。タンデム干渉計を変位センサーとするローカルコントロールを行うための装置を作り、振り子の</a:t>
            </a:r>
            <a:r>
              <a:rPr lang="en-US" altLang="ja-JP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length</a:t>
            </a:r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方向の制御を行いました。その結果、</a:t>
            </a:r>
            <a:r>
              <a:rPr lang="en-US" altLang="ja-JP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0.83Hz</a:t>
            </a:r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の共振ピークを約</a:t>
            </a:r>
            <a:r>
              <a:rPr lang="en-US" altLang="ja-JP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1/3.7</a:t>
            </a:r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倍に抑えることができました。しかし、</a:t>
            </a:r>
            <a:r>
              <a:rPr lang="en-US" altLang="ja-JP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RMS</a:t>
            </a:r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振幅はほとんど差がありませんでした。課題として、</a:t>
            </a:r>
            <a:r>
              <a:rPr lang="en-US" altLang="ja-JP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2</a:t>
            </a:r>
            <a:r>
              <a:rPr lang="ja-JP" altLang="en-US" dirty="0" err="1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つの</a:t>
            </a:r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共振周波数間で変位が大きくなった原因を調べ、</a:t>
            </a:r>
            <a:r>
              <a:rPr lang="en-US" altLang="ja-JP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RMS</a:t>
            </a:r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振幅を抑えることと、</a:t>
            </a:r>
            <a:r>
              <a:rPr lang="en-US" altLang="ja-JP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CLIO</a:t>
            </a:r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で問題になっている自由度である振り子の</a:t>
            </a:r>
            <a:r>
              <a:rPr lang="en-US" altLang="ja-JP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Yaw</a:t>
            </a:r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方向の制御を行うことです。</a:t>
            </a:r>
            <a:endParaRPr lang="en-US" altLang="ja-JP" dirty="0" smtClean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  <a:p>
            <a:r>
              <a:rPr kumimoji="1"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＊＊＊＊＊＊＊＊＊＊＊＊＊＊</a:t>
            </a:r>
            <a:endParaRPr kumimoji="1" lang="en-US" altLang="ja-JP" dirty="0" smtClean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C1008-478F-4D20-905A-592A31AE398B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>
                <a:latin typeface="Times New Roman"/>
                <a:ea typeface="ＭＳ 明朝"/>
                <a:cs typeface="Times New Roman"/>
              </a:rPr>
              <a:t>　今回発表する順番として</a:t>
            </a:r>
            <a:r>
              <a:rPr kumimoji="1" lang="ja-JP" altLang="en-US" dirty="0" smtClean="0">
                <a:latin typeface="Times New Roman"/>
                <a:ea typeface="ＭＳ 明朝"/>
                <a:cs typeface="Times New Roman"/>
              </a:rPr>
              <a:t>、本実験の実験動機について述べた後、</a:t>
            </a:r>
            <a:r>
              <a:rPr kumimoji="1" lang="en-US" altLang="ja-JP" dirty="0" smtClean="0">
                <a:latin typeface="Times New Roman"/>
                <a:ea typeface="ＭＳ 明朝"/>
                <a:cs typeface="Times New Roman"/>
              </a:rPr>
              <a:t>LSPI</a:t>
            </a:r>
            <a:r>
              <a:rPr kumimoji="1" lang="ja-JP" altLang="en-US" dirty="0" smtClean="0">
                <a:latin typeface="Times New Roman"/>
                <a:ea typeface="ＭＳ 明朝"/>
                <a:cs typeface="Times New Roman"/>
              </a:rPr>
              <a:t>という装置の概要を紹介します。</a:t>
            </a:r>
            <a:r>
              <a:rPr kumimoji="1" lang="en-US" altLang="ja-JP" dirty="0" smtClean="0">
                <a:latin typeface="Times New Roman"/>
                <a:ea typeface="ＭＳ 明朝"/>
                <a:cs typeface="Times New Roman"/>
              </a:rPr>
              <a:t>CLIO</a:t>
            </a:r>
            <a:r>
              <a:rPr kumimoji="1" lang="ja-JP" altLang="en-US" dirty="0" smtClean="0">
                <a:latin typeface="Times New Roman"/>
                <a:ea typeface="ＭＳ 明朝"/>
                <a:cs typeface="Times New Roman"/>
              </a:rPr>
              <a:t>にインストールされている</a:t>
            </a:r>
            <a:r>
              <a:rPr lang="ja-JP" altLang="en-US" dirty="0" smtClean="0">
                <a:latin typeface="Times New Roman"/>
                <a:ea typeface="ＭＳ 明朝"/>
                <a:cs typeface="Times New Roman"/>
              </a:rPr>
              <a:t>実機</a:t>
            </a:r>
            <a:r>
              <a:rPr kumimoji="1" lang="ja-JP" altLang="en-US" dirty="0" smtClean="0">
                <a:latin typeface="Times New Roman"/>
                <a:ea typeface="ＭＳ 明朝"/>
                <a:cs typeface="Times New Roman"/>
              </a:rPr>
              <a:t>と現状をお話しします。最後に今回の実験についてまとめて、発表を終わりにいたします。</a:t>
            </a:r>
            <a:endParaRPr kumimoji="1" lang="ja-JP" altLang="en-US" dirty="0">
              <a:latin typeface="Times New Roman"/>
              <a:ea typeface="ＭＳ 明朝"/>
              <a:cs typeface="Times New Roman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C1008-478F-4D20-905A-592A31AE398B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E86069-136D-469F-AD08-7C45088A368C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＊＊＊＊＊＊＊＊＊＊＊＊＊＊</a:t>
            </a:r>
            <a:endParaRPr lang="en-US" altLang="ja-JP" dirty="0" smtClean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  <a:p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　タンデム干渉計とは、左図のように、</a:t>
            </a:r>
            <a:r>
              <a:rPr lang="en-US" altLang="ja-JP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2</a:t>
            </a:r>
            <a:r>
              <a:rPr lang="ja-JP" altLang="en-US" dirty="0" err="1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つの</a:t>
            </a:r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干渉計（上にある第</a:t>
            </a:r>
            <a:r>
              <a:rPr lang="en-US" altLang="ja-JP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1</a:t>
            </a:r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干渉計と下にある第</a:t>
            </a:r>
            <a:r>
              <a:rPr lang="en-US" altLang="ja-JP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2</a:t>
            </a:r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干渉計）が直列につながった干渉計です。光源には低コヒーレンス光源を用います。第</a:t>
            </a:r>
            <a:r>
              <a:rPr lang="en-US" altLang="ja-JP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1</a:t>
            </a:r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干渉計の光路差を光源のコヒーレンス長以上にすると、第</a:t>
            </a:r>
            <a:r>
              <a:rPr lang="en-US" altLang="ja-JP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1</a:t>
            </a:r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干渉計だけでは干渉は起きません。しかし、</a:t>
            </a:r>
            <a:r>
              <a:rPr lang="en-US" altLang="ja-JP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2</a:t>
            </a:r>
            <a:r>
              <a:rPr lang="ja-JP" altLang="en-US" dirty="0" err="1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つの</a:t>
            </a:r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干渉計の光路差を等しくなるように第</a:t>
            </a:r>
            <a:r>
              <a:rPr lang="en-US" altLang="ja-JP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2</a:t>
            </a:r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干渉計を設置することによって、第</a:t>
            </a:r>
            <a:r>
              <a:rPr lang="en-US" altLang="ja-JP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1</a:t>
            </a:r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干渉計との連携で干渉が起こるようになります。</a:t>
            </a:r>
            <a:endParaRPr lang="en-US" altLang="ja-JP" dirty="0" smtClean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  <a:p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＊＊＊＊＊＊＊＊＊＊＊＊＊＊</a:t>
            </a:r>
            <a:endParaRPr lang="en-US" altLang="ja-JP" dirty="0" smtClean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  <a:p>
            <a:endParaRPr lang="ja-JP" altLang="ja-JP" dirty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E86069-136D-469F-AD08-7C45088A368C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＊＊＊＊＊＊＊＊＊＊＊＊＊＊</a:t>
            </a:r>
            <a:endParaRPr lang="en-US" altLang="ja-JP" dirty="0" smtClean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  <a:p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　タンデム干渉計とは、左図のように、</a:t>
            </a:r>
            <a:r>
              <a:rPr lang="en-US" altLang="ja-JP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2</a:t>
            </a:r>
            <a:r>
              <a:rPr lang="ja-JP" altLang="en-US" dirty="0" err="1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つの</a:t>
            </a:r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干渉計（上にある第</a:t>
            </a:r>
            <a:r>
              <a:rPr lang="en-US" altLang="ja-JP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1</a:t>
            </a:r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干渉計と下にある第</a:t>
            </a:r>
            <a:r>
              <a:rPr lang="en-US" altLang="ja-JP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2</a:t>
            </a:r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干渉計）が直列につながった干渉計です。光源には低コヒーレンス光源を用います。第</a:t>
            </a:r>
            <a:r>
              <a:rPr lang="en-US" altLang="ja-JP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1</a:t>
            </a:r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干渉計の光路差を光源のコヒーレンス長以上にすると、第</a:t>
            </a:r>
            <a:r>
              <a:rPr lang="en-US" altLang="ja-JP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1</a:t>
            </a:r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干渉計だけでは干渉は起きません。しかし、</a:t>
            </a:r>
            <a:r>
              <a:rPr lang="en-US" altLang="ja-JP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2</a:t>
            </a:r>
            <a:r>
              <a:rPr lang="ja-JP" altLang="en-US" dirty="0" err="1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つの</a:t>
            </a:r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干渉計の光路差を等しくなるように第</a:t>
            </a:r>
            <a:r>
              <a:rPr lang="en-US" altLang="ja-JP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2</a:t>
            </a:r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干渉計を設置することによって、第</a:t>
            </a:r>
            <a:r>
              <a:rPr lang="en-US" altLang="ja-JP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1</a:t>
            </a:r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干渉計との連携で干渉が起こるようになります。</a:t>
            </a:r>
            <a:endParaRPr lang="en-US" altLang="ja-JP" dirty="0" smtClean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  <a:p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＊＊＊＊＊＊＊＊＊＊＊＊＊＊</a:t>
            </a:r>
            <a:endParaRPr lang="en-US" altLang="ja-JP" dirty="0" smtClean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  <a:p>
            <a:endParaRPr lang="ja-JP" altLang="ja-JP" dirty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E86069-136D-469F-AD08-7C45088A368C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＊＊＊＊＊＊＊＊＊＊＊＊＊＊</a:t>
            </a:r>
            <a:endParaRPr lang="en-US" altLang="ja-JP" dirty="0" smtClean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  <a:p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　タンデム干渉計とは、左図のように、</a:t>
            </a:r>
            <a:r>
              <a:rPr lang="en-US" altLang="ja-JP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2</a:t>
            </a:r>
            <a:r>
              <a:rPr lang="ja-JP" altLang="en-US" dirty="0" err="1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つの</a:t>
            </a:r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干渉計（上にある第</a:t>
            </a:r>
            <a:r>
              <a:rPr lang="en-US" altLang="ja-JP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1</a:t>
            </a:r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干渉計と下にある第</a:t>
            </a:r>
            <a:r>
              <a:rPr lang="en-US" altLang="ja-JP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2</a:t>
            </a:r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干渉計）が直列につながった干渉計です。光源には低コヒーレンス光源を用います。第</a:t>
            </a:r>
            <a:r>
              <a:rPr lang="en-US" altLang="ja-JP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1</a:t>
            </a:r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干渉計の光路差を光源のコヒーレンス長以上にすると、第</a:t>
            </a:r>
            <a:r>
              <a:rPr lang="en-US" altLang="ja-JP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1</a:t>
            </a:r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干渉計だけでは干渉は起きません。しかし、</a:t>
            </a:r>
            <a:r>
              <a:rPr lang="en-US" altLang="ja-JP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2</a:t>
            </a:r>
            <a:r>
              <a:rPr lang="ja-JP" altLang="en-US" dirty="0" err="1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つの</a:t>
            </a:r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干渉計の光路差を等しくなるように第</a:t>
            </a:r>
            <a:r>
              <a:rPr lang="en-US" altLang="ja-JP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2</a:t>
            </a:r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干渉計を設置することによって、第</a:t>
            </a:r>
            <a:r>
              <a:rPr lang="en-US" altLang="ja-JP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1</a:t>
            </a:r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干渉計との連携で干渉が起こるようになります。</a:t>
            </a:r>
            <a:endParaRPr lang="en-US" altLang="ja-JP" dirty="0" smtClean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  <a:p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＊＊＊＊＊＊＊＊＊＊＊＊＊＊</a:t>
            </a:r>
            <a:endParaRPr lang="en-US" altLang="ja-JP" dirty="0" smtClean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  <a:p>
            <a:endParaRPr lang="ja-JP" altLang="ja-JP" dirty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0B6113-F52B-4EAB-9F0B-D2A05D057373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＊＊＊＊＊＊＊＊＊＊＊＊＊＊</a:t>
            </a:r>
            <a:endParaRPr lang="en-US" altLang="ja-JP" dirty="0" smtClean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  <a:p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　インストールまでの流れをお話します。</a:t>
            </a:r>
            <a:r>
              <a:rPr lang="en-US" altLang="ja-JP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CLIO</a:t>
            </a:r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へインストールするのにタンデム干渉計を変位センサーとするローカルコントロールの原理実験、</a:t>
            </a:r>
            <a:r>
              <a:rPr lang="en-US" altLang="ja-JP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CLIO</a:t>
            </a:r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へインストールするための具体的なデザイン設計、インストールする部品の製作を経て実際にインストールします。本実験では、この原理実験を行いました。この実験でローカルコントロールの効果を実証することで次のステップへ進むことができます。次にこの実験の評価方法について述べていきます。</a:t>
            </a:r>
            <a:endParaRPr lang="en-US" altLang="ja-JP" dirty="0" smtClean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  <a:p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＊＊＊＊＊＊＊＊＊＊＊＊＊＊</a:t>
            </a:r>
            <a:endParaRPr lang="ja-JP" altLang="ja-JP" dirty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0B6113-F52B-4EAB-9F0B-D2A05D057373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＊＊＊＊＊＊＊＊＊＊＊＊＊＊</a:t>
            </a:r>
            <a:endParaRPr lang="en-US" altLang="ja-JP" dirty="0" smtClean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  <a:p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　インストールまでの流れをお話します。</a:t>
            </a:r>
            <a:r>
              <a:rPr lang="en-US" altLang="ja-JP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CLIO</a:t>
            </a:r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へインストールするのにタンデム干渉計を変位センサーとするローカルコントロールの原理実験、</a:t>
            </a:r>
            <a:r>
              <a:rPr lang="en-US" altLang="ja-JP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CLIO</a:t>
            </a:r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へインストールするための具体的なデザイン設計、インストールする部品の製作を経て実際にインストールします。本実験では、この原理実験を行いました。この実験でローカルコントロールの効果を実証することで次のステップへ進むことができます。次にこの実験の評価方法について述べていきます。</a:t>
            </a:r>
            <a:endParaRPr lang="en-US" altLang="ja-JP" dirty="0" smtClean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  <a:p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＊＊＊＊＊＊＊＊＊＊＊＊＊＊</a:t>
            </a:r>
            <a:endParaRPr lang="ja-JP" altLang="ja-JP" dirty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0B6113-F52B-4EAB-9F0B-D2A05D057373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＊＊＊＊＊＊＊＊＊＊＊＊＊＊</a:t>
            </a:r>
            <a:endParaRPr lang="en-US" altLang="ja-JP" dirty="0" smtClean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  <a:p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　インストールまでの流れをお話します。</a:t>
            </a:r>
            <a:r>
              <a:rPr lang="en-US" altLang="ja-JP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CLIO</a:t>
            </a:r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へインストールするのにタンデム干渉計を変位センサーとするローカルコントロールの原理実験、</a:t>
            </a:r>
            <a:r>
              <a:rPr lang="en-US" altLang="ja-JP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CLIO</a:t>
            </a:r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へインストールするための具体的なデザイン設計、インストールする部品の製作を経て実際にインストールします。本実験では、この原理実験を行いました。この実験でローカルコントロールの効果を実証することで次のステップへ進むことができます。次にこの実験の評価方法について述べていきます。</a:t>
            </a:r>
            <a:endParaRPr lang="en-US" altLang="ja-JP" dirty="0" smtClean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  <a:p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＊＊＊＊＊＊＊＊＊＊＊＊＊＊</a:t>
            </a:r>
            <a:endParaRPr lang="ja-JP" altLang="ja-JP" dirty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0B6113-F52B-4EAB-9F0B-D2A05D057373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＊＊＊＊＊＊＊＊＊＊＊＊＊＊</a:t>
            </a:r>
            <a:endParaRPr lang="en-US" altLang="ja-JP" dirty="0" smtClean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  <a:p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　インストールまでの流れをお話します。</a:t>
            </a:r>
            <a:r>
              <a:rPr lang="en-US" altLang="ja-JP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CLIO</a:t>
            </a:r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へインストールするのにタンデム干渉計を変位センサーとするローカルコントロールの原理実験、</a:t>
            </a:r>
            <a:r>
              <a:rPr lang="en-US" altLang="ja-JP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CLIO</a:t>
            </a:r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へインストールするための具体的なデザイン設計、インストールする部品の製作を経て実際にインストールします。本実験では、この原理実験を行いました。この実験でローカルコントロールの効果を実証することで次のステップへ進むことができます。次にこの実験の評価方法について述べていきます。</a:t>
            </a:r>
            <a:endParaRPr lang="en-US" altLang="ja-JP" dirty="0" smtClean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  <a:p>
            <a:r>
              <a:rPr lang="ja-JP" altLang="en-US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＊＊＊＊＊＊＊＊＊＊＊＊＊＊</a:t>
            </a:r>
            <a:endParaRPr lang="ja-JP" altLang="ja-JP" dirty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30" name="日付プレースホル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2010/03/22</a:t>
            </a:r>
            <a:endParaRPr kumimoji="1" lang="ja-JP" altLang="en-US" dirty="0"/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　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岡山大学</a:t>
            </a:r>
            <a:endParaRPr kumimoji="1" lang="ja-JP" altLang="en-US" dirty="0"/>
          </a:p>
        </p:txBody>
      </p:sp>
      <p:sp>
        <p:nvSpPr>
          <p:cNvPr id="27" name="スライド番号プレースホル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0708-D160-4E09-B747-F7FC63C9A53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つの角を丸めた四角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2010/03/22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　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岡山大学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80708-D160-4E09-B747-F7FC63C9A53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10" name="フリーフォーム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フリーフォーム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2010/03/22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　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岡山大学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0708-D160-4E09-B747-F7FC63C9A53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2010/03/22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　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岡山大学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0708-D160-4E09-B747-F7FC63C9A53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2010/03/22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　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岡山大学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EAFDE-7A09-4E9E-9308-70072DD258A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2010/03/22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　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岡山大学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EAFDE-7A09-4E9E-9308-70072DD258A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2010/03/22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　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岡山大学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EAFDE-7A09-4E9E-9308-70072DD258A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2010/03/22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　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岡山大学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EAFDE-7A09-4E9E-9308-70072DD258A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2010/03/22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　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岡山大学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EAFDE-7A09-4E9E-9308-70072DD258A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2010/03/22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　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岡山大学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EAFDE-7A09-4E9E-9308-70072DD258A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2010/03/22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　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岡山大学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EAFDE-7A09-4E9E-9308-70072DD258A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2010/03/22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　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岡山大学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0708-D160-4E09-B747-F7FC63C9A53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2010/03/22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　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岡山大学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EAFDE-7A09-4E9E-9308-70072DD258A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2010/03/22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　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岡山大学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EAFDE-7A09-4E9E-9308-70072DD258A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2010/03/22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　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岡山大学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EAFDE-7A09-4E9E-9308-70072DD258A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2010/03/22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　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岡山大学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EAFDE-7A09-4E9E-9308-70072DD258A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2010/03/22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　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岡山大学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2087B-BC07-461B-A3BD-8238BA3DFCA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2010/03/22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　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岡山大学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2087B-BC07-461B-A3BD-8238BA3DFCA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2010/03/22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　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岡山大学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2087B-BC07-461B-A3BD-8238BA3DFCA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2010/03/22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　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岡山大学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2087B-BC07-461B-A3BD-8238BA3DFCA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2010/03/22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　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岡山大学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2087B-BC07-461B-A3BD-8238BA3DFCA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2010/03/22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　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岡山大学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2087B-BC07-461B-A3BD-8238BA3DFCA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dirty="0" smtClean="0"/>
              <a:t>マスタ タイトルの書式設定</a:t>
            </a:r>
            <a:endParaRPr kumimoji="0"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dirty="0" smtClean="0"/>
              <a:t>マスタ テキストの書式設定</a:t>
            </a:r>
          </a:p>
          <a:p>
            <a:pPr lvl="1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kumimoji="0" 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2010/03/22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　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岡山大学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0708-D160-4E09-B747-F7FC63C9A53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2010/03/22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　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岡山大学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2087B-BC07-461B-A3BD-8238BA3DFCA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2010/03/22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　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岡山大学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2087B-BC07-461B-A3BD-8238BA3DFCA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2010/03/22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　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岡山大学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2087B-BC07-461B-A3BD-8238BA3DFCA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2010/03/22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　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岡山大学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2087B-BC07-461B-A3BD-8238BA3DFCA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2010/03/22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　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岡山大学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2087B-BC07-461B-A3BD-8238BA3DFCA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2010/03/22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　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岡山大学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BB67-8FC9-4F5E-99E3-B1A192175EE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2010/03/22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　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岡山大学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BB67-8FC9-4F5E-99E3-B1A192175EE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2010/03/22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　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岡山大学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BB67-8FC9-4F5E-99E3-B1A192175EE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2010/03/22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　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岡山大学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BB67-8FC9-4F5E-99E3-B1A192175EE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2010/03/22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　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岡山大学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BB67-8FC9-4F5E-99E3-B1A192175EE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2010/03/22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　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岡山大学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0708-D160-4E09-B747-F7FC63C9A53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2010/03/22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　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岡山大学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BB67-8FC9-4F5E-99E3-B1A192175EE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2010/03/22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　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岡山大学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BB67-8FC9-4F5E-99E3-B1A192175EE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2010/03/22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　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岡山大学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BB67-8FC9-4F5E-99E3-B1A192175EE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2010/03/22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　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岡山大学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BB67-8FC9-4F5E-99E3-B1A192175EE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2010/03/22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　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岡山大学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BB67-8FC9-4F5E-99E3-B1A192175EE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2010/03/22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　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岡山大学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BB67-8FC9-4F5E-99E3-B1A192175EE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2010/03/22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　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岡山大学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0708-D160-4E09-B747-F7FC63C9A53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2010/03/22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　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岡山大学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0708-D160-4E09-B747-F7FC63C9A53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2010/03/22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　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岡山大学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0708-D160-4E09-B747-F7FC63C9A53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2010/03/22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　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岡山大学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0708-D160-4E09-B747-F7FC63C9A53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2010/03/22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日本物理学会　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岡山大学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0708-D160-4E09-B747-F7FC63C9A53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フリーフォーム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タイトル プレースホル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0" name="テキスト プレースホル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kumimoji="1" lang="en-US" altLang="ja-JP" smtClean="0"/>
              <a:t>2010/03/22</a:t>
            </a:r>
            <a:endParaRPr kumimoji="1" lang="ja-JP" altLang="en-US"/>
          </a:p>
        </p:txBody>
      </p:sp>
      <p:sp>
        <p:nvSpPr>
          <p:cNvPr id="22" name="フッター プレースホル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kumimoji="1" lang="ja-JP" altLang="en-US" smtClean="0"/>
              <a:t>日本物理学会　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岡山大学</a:t>
            </a:r>
            <a:endParaRPr kumimoji="1" lang="ja-JP" altLang="en-US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80708-D160-4E09-B747-F7FC63C9A53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フリーフォーム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フリーフォーム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6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1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2010/03/22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ja-JP" altLang="en-US" smtClean="0"/>
              <a:t>日本物理学会　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岡山大学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EAFDE-7A09-4E9E-9308-70072DD258A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2010/03/22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ja-JP" altLang="en-US" smtClean="0"/>
              <a:t>日本物理学会　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岡山大学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2087B-BC07-461B-A3BD-8238BA3DFCA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2010/03/22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ja-JP" altLang="en-US" smtClean="0"/>
              <a:t>日本物理学会　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岡山大学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9BB67-8FC9-4F5E-99E3-B1A192175EE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42513" y="1371600"/>
            <a:ext cx="8458200" cy="1828800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dirty="0" smtClean="0">
                <a:latin typeface="Times New Roman"/>
                <a:cs typeface="Times New Roman"/>
              </a:rPr>
              <a:t>低温レーザー干渉計</a:t>
            </a:r>
            <a:r>
              <a:rPr kumimoji="1" lang="en-US" altLang="ja-JP" dirty="0" smtClean="0">
                <a:latin typeface="Times New Roman"/>
                <a:cs typeface="Times New Roman"/>
              </a:rPr>
              <a:t>CLIO(29)</a:t>
            </a:r>
            <a:br>
              <a:rPr kumimoji="1" lang="en-US" altLang="ja-JP" dirty="0" smtClean="0">
                <a:latin typeface="Times New Roman"/>
                <a:cs typeface="Times New Roman"/>
              </a:rPr>
            </a:br>
            <a:r>
              <a:rPr lang="en-US" altLang="ja-JP" dirty="0" smtClean="0">
                <a:latin typeface="Times New Roman"/>
                <a:cs typeface="Times New Roman"/>
              </a:rPr>
              <a:t>〜LSPI</a:t>
            </a:r>
            <a:r>
              <a:rPr lang="ja-JP" altLang="en-US" dirty="0" smtClean="0">
                <a:latin typeface="Times New Roman"/>
                <a:cs typeface="Times New Roman"/>
              </a:rPr>
              <a:t>の導入</a:t>
            </a:r>
            <a:r>
              <a:rPr lang="en-US" altLang="ja-JP" dirty="0" smtClean="0">
                <a:latin typeface="Times New Roman"/>
                <a:cs typeface="Times New Roman"/>
              </a:rPr>
              <a:t>(II)〜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30458" y="3228536"/>
            <a:ext cx="8458200" cy="2410264"/>
          </a:xfrm>
        </p:spPr>
        <p:txBody>
          <a:bodyPr>
            <a:normAutofit/>
          </a:bodyPr>
          <a:lstStyle/>
          <a:p>
            <a:pPr algn="ctr"/>
            <a:endParaRPr lang="en-US" altLang="ja-JP" dirty="0" smtClean="0">
              <a:latin typeface="Times New Roman"/>
              <a:cs typeface="Times New Roman"/>
            </a:endParaRPr>
          </a:p>
          <a:p>
            <a:pPr algn="ctr"/>
            <a:r>
              <a:rPr lang="ja-JP" altLang="en-US" dirty="0" smtClean="0">
                <a:latin typeface="Times New Roman"/>
                <a:cs typeface="Times New Roman"/>
              </a:rPr>
              <a:t>東大</a:t>
            </a:r>
            <a:r>
              <a:rPr kumimoji="1" lang="ja-JP" altLang="en-US" dirty="0" smtClean="0">
                <a:latin typeface="Times New Roman"/>
                <a:cs typeface="Times New Roman"/>
              </a:rPr>
              <a:t>宇宙線研、産総研</a:t>
            </a:r>
            <a:r>
              <a:rPr kumimoji="1" lang="en-US" altLang="ja-JP" baseline="30000" dirty="0" smtClean="0">
                <a:latin typeface="Times New Roman"/>
                <a:cs typeface="Times New Roman"/>
              </a:rPr>
              <a:t>A</a:t>
            </a:r>
            <a:endParaRPr kumimoji="1" lang="en-US" altLang="ja-JP" dirty="0" smtClean="0">
              <a:latin typeface="Times New Roman"/>
              <a:cs typeface="Times New Roman"/>
            </a:endParaRPr>
          </a:p>
          <a:p>
            <a:pPr algn="ctr"/>
            <a:r>
              <a:rPr lang="ja-JP" altLang="en-US" u="sng" dirty="0">
                <a:latin typeface="Times New Roman"/>
                <a:cs typeface="Times New Roman"/>
              </a:rPr>
              <a:t>斎藤陽</a:t>
            </a:r>
            <a:r>
              <a:rPr lang="ja-JP" altLang="en-US" u="sng" dirty="0" smtClean="0">
                <a:latin typeface="Times New Roman"/>
                <a:cs typeface="Times New Roman"/>
              </a:rPr>
              <a:t>紀</a:t>
            </a:r>
            <a:r>
              <a:rPr lang="ja-JP" altLang="en-US" dirty="0" smtClean="0">
                <a:latin typeface="Times New Roman"/>
                <a:cs typeface="Times New Roman"/>
              </a:rPr>
              <a:t>、寺田聡一</a:t>
            </a:r>
            <a:r>
              <a:rPr lang="en-US" altLang="ja-JP" baseline="30000" dirty="0" smtClean="0">
                <a:latin typeface="Times New Roman"/>
                <a:cs typeface="Times New Roman"/>
              </a:rPr>
              <a:t>A</a:t>
            </a:r>
            <a:r>
              <a:rPr lang="ja-JP" altLang="en-US" dirty="0" smtClean="0">
                <a:latin typeface="Times New Roman"/>
                <a:cs typeface="Times New Roman"/>
              </a:rPr>
              <a:t>、内山隆、三代木伸二、</a:t>
            </a:r>
          </a:p>
          <a:p>
            <a:pPr algn="ctr"/>
            <a:r>
              <a:rPr lang="ja-JP" altLang="en-US" dirty="0" smtClean="0">
                <a:latin typeface="Times New Roman"/>
                <a:cs typeface="Times New Roman"/>
              </a:rPr>
              <a:t>宮川治、大橋正健</a:t>
            </a:r>
            <a:endParaRPr lang="en-US" altLang="ja-JP" dirty="0" smtClean="0">
              <a:latin typeface="Times New Roman"/>
              <a:cs typeface="Times New Roman"/>
            </a:endParaRPr>
          </a:p>
          <a:p>
            <a:pPr algn="ctr"/>
            <a:r>
              <a:rPr lang="en-US" altLang="ja-JP" dirty="0" smtClean="0">
                <a:latin typeface="Times New Roman"/>
                <a:cs typeface="Times New Roman"/>
              </a:rPr>
              <a:t>and CLIO Collaborators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0708-D160-4E09-B747-F7FC63C9A530}" type="slidenum">
              <a:rPr kumimoji="1" lang="ja-JP" altLang="en-US" smtClean="0">
                <a:latin typeface="Times New Roman" pitchFamily="18" charset="0"/>
                <a:cs typeface="Times New Roman" pitchFamily="18" charset="0"/>
              </a:rPr>
              <a:pPr/>
              <a:t>1</a:t>
            </a:fld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643174" y="6357958"/>
            <a:ext cx="3376626" cy="363517"/>
          </a:xfrm>
        </p:spPr>
        <p:txBody>
          <a:bodyPr/>
          <a:lstStyle/>
          <a:p>
            <a:pPr algn="ctr"/>
            <a:r>
              <a:rPr kumimoji="1" lang="ja-JP" altLang="en-US" smtClean="0"/>
              <a:t>日本物理学会　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岡山大学</a:t>
            </a:r>
            <a:endParaRPr kumimoji="1" lang="ja-JP" altLang="en-US" dirty="0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latin typeface="Times New Roman"/>
                <a:cs typeface="Times New Roman"/>
              </a:rPr>
              <a:t>2010/03/22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pic>
        <p:nvPicPr>
          <p:cNvPr id="9" name="Picture 5" descr="D:\大学院\CLIO\CLIO_Logo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1" y="76201"/>
            <a:ext cx="908503" cy="264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タイトル 5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anchor="t">
            <a:normAutofit/>
          </a:bodyPr>
          <a:lstStyle/>
          <a:p>
            <a:pPr algn="ctr"/>
            <a:r>
              <a:rPr kumimoji="1" lang="en-US" altLang="ja-JP" dirty="0" smtClean="0">
                <a:latin typeface="Times New Roman"/>
                <a:cs typeface="Times New Roman"/>
              </a:rPr>
              <a:t>3. </a:t>
            </a:r>
            <a:r>
              <a:rPr kumimoji="1" lang="ja-JP" altLang="en-US" dirty="0" smtClean="0">
                <a:latin typeface="Times New Roman"/>
                <a:cs typeface="Times New Roman"/>
              </a:rPr>
              <a:t>実験結果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65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kumimoji="1" lang="ja-JP" altLang="en-US" smtClean="0"/>
              <a:t>日本物理学会　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岡山大学</a:t>
            </a:r>
            <a:endParaRPr kumimoji="1" lang="ja-JP" altLang="en-US" dirty="0"/>
          </a:p>
        </p:txBody>
      </p:sp>
      <p:sp>
        <p:nvSpPr>
          <p:cNvPr id="63" name="スライド番号プレースホルダ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0708-D160-4E09-B747-F7FC63C9A530}" type="slidenum">
              <a:rPr kumimoji="1" lang="ja-JP" altLang="en-US" smtClean="0"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日付プレースホル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latin typeface="Times New Roman"/>
                <a:cs typeface="Times New Roman"/>
              </a:rPr>
              <a:t>2010/03/22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11" name="コンテンツ プレースホルダ 10"/>
          <p:cNvSpPr txBox="1">
            <a:spLocks/>
          </p:cNvSpPr>
          <p:nvPr/>
        </p:nvSpPr>
        <p:spPr>
          <a:xfrm>
            <a:off x="5715000" y="762000"/>
            <a:ext cx="3276600" cy="5791200"/>
          </a:xfrm>
          <a:prstGeom prst="rect">
            <a:avLst/>
          </a:prstGeom>
        </p:spPr>
        <p:txBody>
          <a:bodyPr spcCol="90000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ja-JP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アクチュエーター</a:t>
            </a:r>
            <a:endParaRPr lang="en-US" altLang="ja-JP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ja-JP" alt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効率測定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l"/>
              <a:tabLst/>
              <a:defRPr/>
            </a:pPr>
            <a:r>
              <a:rPr lang="en-US" altLang="ja-JP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0.48Hz</a:t>
            </a:r>
            <a:r>
              <a:rPr lang="ja-JP" alt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の振り子振動</a:t>
            </a:r>
            <a:r>
              <a:rPr lang="ja-JP" altLang="en-US" sz="2000" dirty="0" smtClean="0">
                <a:latin typeface="Times New Roman" pitchFamily="18" charset="0"/>
                <a:cs typeface="Times New Roman" pitchFamily="18" charset="0"/>
              </a:rPr>
              <a:t>を</a:t>
            </a:r>
            <a:r>
              <a:rPr lang="ja-JP" alt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約</a:t>
            </a:r>
            <a:r>
              <a:rPr lang="en-US" altLang="ja-JP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1/5</a:t>
            </a:r>
            <a:r>
              <a:rPr lang="ja-JP" alt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に低減</a:t>
            </a:r>
            <a:endParaRPr lang="en-US" altLang="ja-JP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altLang="ja-JP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ja-JP" alt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低い</a:t>
            </a:r>
            <a:r>
              <a:rPr lang="en-US" altLang="ja-JP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gain</a:t>
            </a:r>
            <a:r>
              <a:rPr lang="ja-JP" alt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の方が抑制効果大</a:t>
            </a:r>
            <a:endParaRPr lang="en-US" altLang="ja-JP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l"/>
              <a:tabLst/>
              <a:defRPr/>
            </a:pP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1.27Hz</a:t>
            </a:r>
            <a:r>
              <a:rPr lang="ja-JP" altLang="en-US" sz="2000" dirty="0" smtClean="0">
                <a:latin typeface="Times New Roman" pitchFamily="18" charset="0"/>
                <a:cs typeface="Times New Roman" pitchFamily="18" charset="0"/>
              </a:rPr>
              <a:t>の共振が消え、</a:t>
            </a:r>
            <a:r>
              <a:rPr lang="en-US" altLang="ja-JP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0.77Hz</a:t>
            </a:r>
            <a:r>
              <a:rPr lang="ja-JP" altLang="en-US" sz="2000" dirty="0" smtClean="0">
                <a:latin typeface="Times New Roman" pitchFamily="18" charset="0"/>
                <a:cs typeface="Times New Roman" pitchFamily="18" charset="0"/>
              </a:rPr>
              <a:t>に新たな共振を作った</a:t>
            </a:r>
            <a:endParaRPr lang="en-US" altLang="ja-JP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ja-JP" altLang="en-US" sz="16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長さ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  <a:sym typeface="Wingdings"/>
              </a:rPr>
              <a:t>42cm</a:t>
            </a:r>
            <a:r>
              <a:rPr lang="ja-JP" altLang="en-US" sz="16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（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  <a:sym typeface="Wingdings"/>
              </a:rPr>
              <a:t>upper mass – test mass</a:t>
            </a:r>
            <a:r>
              <a:rPr lang="ja-JP" altLang="en-US" sz="1600" dirty="0" smtClean="0">
                <a:latin typeface="Times New Roman" pitchFamily="18" charset="0"/>
                <a:cs typeface="Times New Roman" pitchFamily="18" charset="0"/>
                <a:sym typeface="Wingdings"/>
              </a:rPr>
              <a:t>間のワイヤー長）の単振り子の共振周波数</a:t>
            </a:r>
            <a:endParaRPr lang="en-US" altLang="ja-JP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l"/>
              <a:defRPr/>
            </a:pPr>
            <a:r>
              <a:rPr lang="ja-JP" altLang="en-US" sz="2000" dirty="0" smtClean="0">
                <a:latin typeface="Times New Roman" pitchFamily="18" charset="0"/>
                <a:cs typeface="Times New Roman" pitchFamily="18" charset="0"/>
              </a:rPr>
              <a:t>高周波は特性の変化なし</a:t>
            </a:r>
            <a:endParaRPr lang="en-US" altLang="ja-JP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ja-JP" altLang="en-US" sz="16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  <a:sym typeface="Wingdings"/>
              </a:rPr>
              <a:t>20Hz</a:t>
            </a:r>
            <a:r>
              <a:rPr lang="ja-JP" altLang="en-US" sz="1600" dirty="0" smtClean="0">
                <a:latin typeface="Times New Roman" pitchFamily="18" charset="0"/>
                <a:cs typeface="Times New Roman" pitchFamily="18" charset="0"/>
                <a:sym typeface="Wingdings"/>
              </a:rPr>
              <a:t>以上の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  <a:sym typeface="Wingdings"/>
              </a:rPr>
              <a:t>CLIO</a:t>
            </a:r>
            <a:r>
              <a:rPr lang="ja-JP" altLang="en-US" sz="1600" dirty="0" smtClean="0">
                <a:latin typeface="Times New Roman" pitchFamily="18" charset="0"/>
                <a:cs typeface="Times New Roman" pitchFamily="18" charset="0"/>
                <a:sym typeface="Wingdings"/>
              </a:rPr>
              <a:t>感度を犯していない可能性</a:t>
            </a:r>
            <a:endParaRPr lang="en-US" altLang="ja-JP" sz="1600" dirty="0" smtClean="0"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ja-JP" alt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altLang="ja-JP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20Hz</a:t>
            </a:r>
            <a:r>
              <a:rPr lang="ja-JP" alt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で</a:t>
            </a:r>
            <a:r>
              <a:rPr lang="en-US" altLang="ja-JP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1</a:t>
            </a:r>
            <a:r>
              <a:rPr lang="ja-JP" alt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桁悪化</a:t>
            </a:r>
            <a:r>
              <a:rPr lang="en-US" altLang="ja-JP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endParaRPr lang="en-US" altLang="ja-JP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5" descr="D:\大学院\CLIO\CLIO_Logo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1" y="76201"/>
            <a:ext cx="908503" cy="264599"/>
          </a:xfrm>
          <a:prstGeom prst="rect">
            <a:avLst/>
          </a:prstGeom>
          <a:noFill/>
        </p:spPr>
      </p:pic>
      <p:pic>
        <p:nvPicPr>
          <p:cNvPr id="9" name="図 8" descr="perend_TM_coil_1002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775" y="1371600"/>
            <a:ext cx="5611425" cy="4495800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76200" y="1905000"/>
            <a:ext cx="457200" cy="297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2133600" y="5638800"/>
            <a:ext cx="2362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Text Box 88"/>
          <p:cNvSpPr txBox="1">
            <a:spLocks noChangeArrowheads="1"/>
          </p:cNvSpPr>
          <p:nvPr/>
        </p:nvSpPr>
        <p:spPr bwMode="auto">
          <a:xfrm>
            <a:off x="2133600" y="5562600"/>
            <a:ext cx="2209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2000" dirty="0" smtClean="0">
                <a:latin typeface="Times New Roman" charset="0"/>
                <a:ea typeface="Times New Roman" charset="0"/>
                <a:cs typeface="Times New Roman" charset="0"/>
              </a:rPr>
              <a:t>Frequency [Hz]</a:t>
            </a:r>
          </a:p>
        </p:txBody>
      </p:sp>
      <p:sp>
        <p:nvSpPr>
          <p:cNvPr id="15" name="Text Box 88"/>
          <p:cNvSpPr txBox="1">
            <a:spLocks noChangeArrowheads="1"/>
          </p:cNvSpPr>
          <p:nvPr/>
        </p:nvSpPr>
        <p:spPr bwMode="auto">
          <a:xfrm>
            <a:off x="40957" y="1143000"/>
            <a:ext cx="49244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2000" dirty="0" smtClean="0">
                <a:latin typeface="Times New Roman" charset="0"/>
                <a:ea typeface="Times New Roman" charset="0"/>
                <a:cs typeface="Times New Roman" charset="0"/>
              </a:rPr>
              <a:t>Actuator Efficiency [</a:t>
            </a:r>
            <a:r>
              <a:rPr lang="en-US" altLang="ja-JP" sz="2000" dirty="0" err="1" smtClean="0"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en-US" altLang="ja-JP" sz="2000" dirty="0" smtClean="0">
                <a:latin typeface="Times New Roman" charset="0"/>
                <a:ea typeface="Times New Roman" charset="0"/>
                <a:cs typeface="Times New Roman" charset="0"/>
              </a:rPr>
              <a:t>/V]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タイトル 5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anchor="t">
            <a:normAutofit/>
          </a:bodyPr>
          <a:lstStyle/>
          <a:p>
            <a:pPr algn="ctr"/>
            <a:r>
              <a:rPr kumimoji="1" lang="en-US" altLang="ja-JP" dirty="0" smtClean="0">
                <a:latin typeface="Times New Roman"/>
                <a:cs typeface="Times New Roman"/>
              </a:rPr>
              <a:t>3. </a:t>
            </a:r>
            <a:r>
              <a:rPr kumimoji="1" lang="ja-JP" altLang="en-US" dirty="0" smtClean="0">
                <a:latin typeface="Times New Roman"/>
                <a:cs typeface="Times New Roman"/>
              </a:rPr>
              <a:t>実験結果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65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kumimoji="1" lang="ja-JP" altLang="en-US" smtClean="0"/>
              <a:t>日本物理学会　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岡山大学</a:t>
            </a:r>
            <a:endParaRPr kumimoji="1" lang="ja-JP" altLang="en-US" dirty="0"/>
          </a:p>
        </p:txBody>
      </p:sp>
      <p:sp>
        <p:nvSpPr>
          <p:cNvPr id="63" name="スライド番号プレースホルダ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0708-D160-4E09-B747-F7FC63C9A530}" type="slidenum">
              <a:rPr kumimoji="1" lang="ja-JP" altLang="en-US" smtClean="0"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日付プレースホル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latin typeface="Times New Roman"/>
                <a:cs typeface="Times New Roman"/>
              </a:rPr>
              <a:t>2010/03/22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pic>
        <p:nvPicPr>
          <p:cNvPr id="11" name="図 10" descr="LSPI_disp_com_090904_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2" y="1447800"/>
            <a:ext cx="5546598" cy="4441698"/>
          </a:xfrm>
          <a:prstGeom prst="rect">
            <a:avLst/>
          </a:prstGeom>
        </p:spPr>
      </p:pic>
      <p:sp>
        <p:nvSpPr>
          <p:cNvPr id="9" name="コンテンツ プレースホルダ 8"/>
          <p:cNvSpPr>
            <a:spLocks noGrp="1"/>
          </p:cNvSpPr>
          <p:nvPr>
            <p:ph idx="1"/>
          </p:nvPr>
        </p:nvSpPr>
        <p:spPr>
          <a:xfrm>
            <a:off x="5486400" y="838200"/>
            <a:ext cx="3505200" cy="57912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l"/>
            </a:pPr>
            <a:r>
              <a:rPr lang="ja-JP" altLang="en-US" sz="2400" dirty="0" smtClean="0">
                <a:latin typeface="Times New Roman"/>
                <a:cs typeface="Times New Roman"/>
              </a:rPr>
              <a:t>生の</a:t>
            </a:r>
            <a:r>
              <a:rPr lang="en-US" altLang="ja-JP" sz="2400" dirty="0" smtClean="0">
                <a:latin typeface="Times New Roman"/>
                <a:cs typeface="Times New Roman"/>
              </a:rPr>
              <a:t>feedback signal</a:t>
            </a:r>
            <a:r>
              <a:rPr lang="ja-JP" altLang="en-US" sz="2400" dirty="0" smtClean="0">
                <a:latin typeface="Times New Roman"/>
                <a:cs typeface="Times New Roman"/>
              </a:rPr>
              <a:t>と差動を取った</a:t>
            </a:r>
            <a:r>
              <a:rPr lang="en-US" altLang="ja-JP" sz="2400" dirty="0" smtClean="0">
                <a:latin typeface="Times New Roman"/>
                <a:cs typeface="Times New Roman"/>
              </a:rPr>
              <a:t>feedback signal</a:t>
            </a:r>
            <a:r>
              <a:rPr lang="ja-JP" altLang="en-US" sz="2400" dirty="0" smtClean="0">
                <a:latin typeface="Times New Roman"/>
                <a:cs typeface="Times New Roman"/>
              </a:rPr>
              <a:t>で比較</a:t>
            </a:r>
            <a:endParaRPr lang="en-US" altLang="ja-JP" sz="2400" dirty="0" smtClean="0">
              <a:latin typeface="Times New Roman"/>
              <a:cs typeface="Times New Roman"/>
            </a:endParaRPr>
          </a:p>
          <a:p>
            <a:pPr lvl="1">
              <a:buFont typeface="Wingdings" charset="2"/>
              <a:buChar char="Ø"/>
            </a:pPr>
            <a:r>
              <a:rPr lang="ja-JP" altLang="en-US" sz="2000" dirty="0" smtClean="0">
                <a:latin typeface="Times New Roman"/>
                <a:cs typeface="Times New Roman"/>
              </a:rPr>
              <a:t>生の変位を超えるピークが現れない</a:t>
            </a:r>
            <a:endParaRPr lang="en-US" altLang="ja-JP" sz="2000" dirty="0" smtClean="0">
              <a:latin typeface="Times New Roman"/>
              <a:cs typeface="Times New Roman"/>
            </a:endParaRPr>
          </a:p>
          <a:p>
            <a:pPr lvl="1">
              <a:buNone/>
            </a:pPr>
            <a:r>
              <a:rPr lang="ja-JP" altLang="en-US" sz="2000" dirty="0" smtClean="0">
                <a:latin typeface="Times New Roman"/>
                <a:cs typeface="Times New Roman"/>
                <a:sym typeface="Wingdings"/>
              </a:rPr>
              <a:t>現在見えている振動は並進運動</a:t>
            </a:r>
            <a:endParaRPr lang="ja-JP" altLang="en-US" sz="2000" dirty="0" smtClean="0">
              <a:latin typeface="Times New Roman"/>
              <a:cs typeface="Times New Roman"/>
            </a:endParaRPr>
          </a:p>
          <a:p>
            <a:pPr>
              <a:buFont typeface="Wingdings" charset="2"/>
              <a:buChar char="l"/>
            </a:pPr>
            <a:endParaRPr lang="en-US" altLang="ja-JP" sz="1200" dirty="0" smtClean="0">
              <a:latin typeface="Times New Roman"/>
              <a:cs typeface="Times New Roman"/>
            </a:endParaRPr>
          </a:p>
          <a:p>
            <a:pPr>
              <a:buClr>
                <a:srgbClr val="FF3300"/>
              </a:buClr>
              <a:buFont typeface="Wingdings" charset="2"/>
              <a:buChar char="l"/>
            </a:pPr>
            <a:r>
              <a:rPr lang="ja-JP" altLang="en-US" sz="2000" dirty="0" smtClean="0">
                <a:latin typeface="Times New Roman"/>
                <a:cs typeface="Times New Roman"/>
              </a:rPr>
              <a:t>マグネットをはずしたときは</a:t>
            </a:r>
            <a:r>
              <a:rPr lang="en-US" altLang="ja-JP" sz="2000" dirty="0" smtClean="0">
                <a:latin typeface="Times New Roman"/>
                <a:cs typeface="Times New Roman"/>
              </a:rPr>
              <a:t>Yaw</a:t>
            </a:r>
            <a:r>
              <a:rPr lang="ja-JP" altLang="en-US" sz="2000" dirty="0" smtClean="0">
                <a:latin typeface="Times New Roman"/>
                <a:cs typeface="Times New Roman"/>
              </a:rPr>
              <a:t>にも揺れる（内山さんコメント）</a:t>
            </a:r>
            <a:endParaRPr lang="en-US" altLang="ja-JP" sz="2000" dirty="0" smtClean="0">
              <a:latin typeface="Times New Roman"/>
              <a:cs typeface="Times New Roman"/>
            </a:endParaRPr>
          </a:p>
          <a:p>
            <a:pPr>
              <a:buClr>
                <a:srgbClr val="FF3300"/>
              </a:buClr>
              <a:buFont typeface="Wingdings" charset="2"/>
              <a:buChar char="l"/>
            </a:pPr>
            <a:r>
              <a:rPr lang="en-US" altLang="ja-JP" sz="2000" dirty="0" smtClean="0">
                <a:latin typeface="Times New Roman"/>
                <a:cs typeface="Times New Roman"/>
              </a:rPr>
              <a:t>2</a:t>
            </a:r>
            <a:r>
              <a:rPr lang="ja-JP" altLang="en-US" sz="2000" dirty="0" smtClean="0">
                <a:latin typeface="Times New Roman"/>
                <a:cs typeface="Times New Roman"/>
              </a:rPr>
              <a:t>台の干渉計の</a:t>
            </a:r>
            <a:r>
              <a:rPr lang="en-US" altLang="ja-JP" sz="2000" dirty="0" smtClean="0">
                <a:latin typeface="Times New Roman"/>
                <a:cs typeface="Times New Roman"/>
              </a:rPr>
              <a:t>feedback signal</a:t>
            </a:r>
            <a:r>
              <a:rPr lang="ja-JP" altLang="en-US" sz="2000" dirty="0" smtClean="0">
                <a:latin typeface="Times New Roman"/>
                <a:cs typeface="Times New Roman"/>
              </a:rPr>
              <a:t>の周波数応答を見ると、</a:t>
            </a:r>
            <a:r>
              <a:rPr lang="en-US" altLang="ja-JP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1〜2Hz</a:t>
            </a:r>
            <a:r>
              <a:rPr lang="ja-JP" alt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間で位相差が</a:t>
            </a:r>
            <a:r>
              <a:rPr lang="en-US" altLang="ja-JP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180°</a:t>
            </a:r>
            <a:r>
              <a:rPr lang="ja-JP" alt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になる周波数がある</a:t>
            </a:r>
            <a:endParaRPr lang="en-US" altLang="ja-JP" sz="20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buClr>
                <a:srgbClr val="FF3300"/>
              </a:buClr>
              <a:buNone/>
            </a:pPr>
            <a:r>
              <a:rPr lang="ja-JP" altLang="en-US" sz="2000" dirty="0" smtClean="0">
                <a:latin typeface="Times New Roman"/>
                <a:cs typeface="Times New Roman"/>
                <a:sym typeface="Wingdings"/>
              </a:rPr>
              <a:t></a:t>
            </a:r>
            <a:r>
              <a:rPr lang="en-US" altLang="ja-JP" sz="2000" dirty="0" smtClean="0">
                <a:latin typeface="Times New Roman"/>
                <a:cs typeface="Times New Roman"/>
                <a:sym typeface="Wingdings"/>
              </a:rPr>
              <a:t>Yaw</a:t>
            </a:r>
            <a:r>
              <a:rPr lang="ja-JP" altLang="en-US" sz="2000" dirty="0" smtClean="0">
                <a:latin typeface="Times New Roman"/>
                <a:cs typeface="Times New Roman"/>
                <a:sym typeface="Wingdings"/>
              </a:rPr>
              <a:t>の振動はダンプされている可能性</a:t>
            </a:r>
            <a:endParaRPr lang="en-US" altLang="ja-JP" sz="2000" dirty="0" smtClean="0">
              <a:latin typeface="Times New Roman"/>
              <a:cs typeface="Times New Roman"/>
            </a:endParaRPr>
          </a:p>
        </p:txBody>
      </p:sp>
      <p:pic>
        <p:nvPicPr>
          <p:cNvPr id="10" name="Picture 5" descr="D:\大学院\CLIO\CLIO_Logo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1" y="76201"/>
            <a:ext cx="908503" cy="264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コンテンツ プレースホルダ 2"/>
          <p:cNvSpPr txBox="1">
            <a:spLocks/>
          </p:cNvSpPr>
          <p:nvPr/>
        </p:nvSpPr>
        <p:spPr>
          <a:xfrm>
            <a:off x="214282" y="828356"/>
            <a:ext cx="8715436" cy="5601040"/>
          </a:xfrm>
          <a:prstGeom prst="rect">
            <a:avLst/>
          </a:prstGeom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ja-JP" alt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まとめ</a:t>
            </a:r>
            <a:endParaRPr lang="en-US" altLang="ja-JP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l"/>
              <a:tabLst/>
              <a:defRPr/>
            </a:pPr>
            <a:r>
              <a:rPr lang="en-US" altLang="ja-JP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LSPI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ja-JP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ocal </a:t>
            </a:r>
            <a:r>
              <a:rPr lang="en-US" altLang="ja-JP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uspension </a:t>
            </a:r>
            <a:r>
              <a:rPr lang="en-US" altLang="ja-JP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oint </a:t>
            </a:r>
            <a:r>
              <a:rPr lang="en-US" altLang="ja-JP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nterferometer)</a:t>
            </a:r>
            <a:r>
              <a:rPr lang="ja-JP" altLang="en-US" sz="2400" dirty="0" smtClean="0">
                <a:latin typeface="Times New Roman" pitchFamily="18" charset="0"/>
                <a:cs typeface="Times New Roman" pitchFamily="18" charset="0"/>
              </a:rPr>
              <a:t>とは</a:t>
            </a:r>
            <a:endParaRPr lang="en-US" altLang="ja-JP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70800" lvl="1" indent="-274320">
              <a:spcBef>
                <a:spcPct val="20000"/>
              </a:spcBef>
              <a:buClr>
                <a:schemeClr val="accent1"/>
              </a:buClr>
              <a:buSzPct val="95000"/>
              <a:buFont typeface="Wingdings" charset="2"/>
              <a:buChar char="Ø"/>
              <a:defRPr/>
            </a:pP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cryo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base</a:t>
            </a:r>
            <a:r>
              <a:rPr lang="ja-JP" altLang="en-US" sz="2000" dirty="0" smtClean="0">
                <a:latin typeface="Times New Roman" pitchFamily="18" charset="0"/>
                <a:cs typeface="Times New Roman" pitchFamily="18" charset="0"/>
              </a:rPr>
              <a:t>の揺れを感度を犯さないように抑えるためのタンデム干渉計型ローカルコントロール装置</a:t>
            </a:r>
            <a:endParaRPr lang="en-US" altLang="ja-JP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l"/>
              <a:tabLst/>
              <a:defRPr/>
            </a:pP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LSPI</a:t>
            </a:r>
            <a:r>
              <a:rPr lang="ja-JP" altLang="en-US" sz="2400" dirty="0" smtClean="0">
                <a:latin typeface="Times New Roman" pitchFamily="18" charset="0"/>
                <a:cs typeface="Times New Roman" pitchFamily="18" charset="0"/>
              </a:rPr>
              <a:t>を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CLIO (Per-arm End Cryostat)</a:t>
            </a:r>
            <a:r>
              <a:rPr lang="ja-JP" altLang="en-US" sz="2400" dirty="0" smtClean="0">
                <a:latin typeface="Times New Roman" pitchFamily="18" charset="0"/>
                <a:cs typeface="Times New Roman" pitchFamily="18" charset="0"/>
              </a:rPr>
              <a:t>にインストール</a:t>
            </a:r>
            <a:endParaRPr lang="en-US" altLang="ja-JP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70800" lvl="1" indent="-274320">
              <a:spcBef>
                <a:spcPct val="20000"/>
              </a:spcBef>
              <a:buClr>
                <a:schemeClr val="accent1"/>
              </a:buClr>
              <a:buSzPct val="95000"/>
              <a:buFont typeface="Wingdings" charset="2"/>
              <a:buChar char="Ø"/>
              <a:defRPr/>
            </a:pPr>
            <a:r>
              <a:rPr lang="ja-JP" altLang="en-US" sz="2000" dirty="0" smtClean="0">
                <a:latin typeface="Times New Roman" pitchFamily="18" charset="0"/>
                <a:cs typeface="Times New Roman" pitchFamily="18" charset="0"/>
              </a:rPr>
              <a:t>タンデム干渉計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ja-JP" altLang="en-US" sz="2000" dirty="0" smtClean="0">
                <a:latin typeface="Times New Roman" pitchFamily="18" charset="0"/>
                <a:cs typeface="Times New Roman" pitchFamily="18" charset="0"/>
              </a:rPr>
              <a:t>台をインストールし、干渉信号取得に成功</a:t>
            </a:r>
            <a:endParaRPr lang="en-US" altLang="ja-JP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l"/>
              <a:tabLst/>
              <a:defRPr/>
            </a:pP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ja-JP" altLang="en-US" sz="2400" dirty="0" smtClean="0">
                <a:latin typeface="Times New Roman" pitchFamily="18" charset="0"/>
                <a:cs typeface="Times New Roman" pitchFamily="18" charset="0"/>
              </a:rPr>
              <a:t>台の干渉計を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Active Mirror</a:t>
            </a:r>
            <a:r>
              <a:rPr lang="ja-JP" altLang="en-US" sz="2400" dirty="0" smtClean="0">
                <a:latin typeface="Times New Roman" pitchFamily="18" charset="0"/>
                <a:cs typeface="Times New Roman" pitchFamily="18" charset="0"/>
              </a:rPr>
              <a:t>のみで同時ロックに成功</a:t>
            </a:r>
            <a:endParaRPr lang="en-US" altLang="ja-JP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70800" lvl="1" indent="-274320">
              <a:spcBef>
                <a:spcPct val="20000"/>
              </a:spcBef>
              <a:buClr>
                <a:schemeClr val="accent1"/>
              </a:buClr>
              <a:buSzPct val="95000"/>
              <a:buFont typeface="Wingdings" charset="2"/>
              <a:buChar char="Ø"/>
              <a:defRPr/>
            </a:pP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cryo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base (CCM)</a:t>
            </a:r>
            <a:r>
              <a:rPr lang="ja-JP" altLang="en-US" sz="2000" dirty="0" smtClean="0">
                <a:latin typeface="Times New Roman" pitchFamily="18" charset="0"/>
                <a:cs typeface="Times New Roman" pitchFamily="18" charset="0"/>
              </a:rPr>
              <a:t>の変位スペクトル測定</a:t>
            </a:r>
            <a:endParaRPr lang="en-US" altLang="ja-JP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n-US" altLang="ja-JP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ja-JP" alt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今後の課題</a:t>
            </a:r>
            <a:endParaRPr lang="en-US" altLang="ja-JP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95000"/>
              <a:buFont typeface="Wingdings" pitchFamily="2" charset="2"/>
              <a:buChar char="u"/>
              <a:tabLst/>
              <a:defRPr/>
            </a:pPr>
            <a:r>
              <a:rPr lang="ja-JP" altLang="en-US" sz="2400" dirty="0" smtClean="0">
                <a:latin typeface="Times New Roman" pitchFamily="18" charset="0"/>
                <a:cs typeface="Times New Roman" pitchFamily="18" charset="0"/>
              </a:rPr>
              <a:t>振り子にも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feedback</a:t>
            </a:r>
            <a:r>
              <a:rPr lang="ja-JP" altLang="en-US" sz="2400" dirty="0" smtClean="0">
                <a:latin typeface="Times New Roman" pitchFamily="18" charset="0"/>
                <a:cs typeface="Times New Roman" pitchFamily="18" charset="0"/>
              </a:rPr>
              <a:t>し、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cryo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base</a:t>
            </a:r>
            <a:r>
              <a:rPr lang="ja-JP" altLang="en-US" sz="2400" dirty="0" smtClean="0">
                <a:latin typeface="Times New Roman" pitchFamily="18" charset="0"/>
                <a:cs typeface="Times New Roman" pitchFamily="18" charset="0"/>
              </a:rPr>
              <a:t>の振動を低減</a:t>
            </a:r>
            <a:endParaRPr lang="en-US" altLang="ja-JP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95000"/>
              <a:buFont typeface="Wingdings" pitchFamily="2" charset="2"/>
              <a:buChar char="u"/>
              <a:tabLst/>
              <a:defRPr/>
            </a:pPr>
            <a:r>
              <a:rPr lang="ja-JP" altLang="en-US" sz="2400" dirty="0" smtClean="0">
                <a:latin typeface="Times New Roman" pitchFamily="18" charset="0"/>
                <a:cs typeface="Times New Roman" pitchFamily="18" charset="0"/>
              </a:rPr>
              <a:t>第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ja-JP" altLang="en-US" sz="2400" dirty="0" smtClean="0">
                <a:latin typeface="Times New Roman" pitchFamily="18" charset="0"/>
                <a:cs typeface="Times New Roman" pitchFamily="18" charset="0"/>
              </a:rPr>
              <a:t>干渉計を吊るす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reference mass</a:t>
            </a:r>
            <a:r>
              <a:rPr lang="ja-JP" altLang="en-US" sz="2400" dirty="0" smtClean="0">
                <a:latin typeface="Times New Roman" pitchFamily="18" charset="0"/>
                <a:cs typeface="Times New Roman" pitchFamily="18" charset="0"/>
              </a:rPr>
              <a:t>の改良</a:t>
            </a:r>
            <a:endParaRPr lang="en-US" altLang="ja-JP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95000"/>
              <a:buFont typeface="Wingdings" pitchFamily="2" charset="2"/>
              <a:buChar char="u"/>
              <a:tabLst/>
              <a:defRPr/>
            </a:pPr>
            <a:endParaRPr lang="en-US" altLang="ja-JP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anchor="t"/>
          <a:lstStyle/>
          <a:p>
            <a:pPr algn="ctr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まとめと今後の課題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kumimoji="1" lang="ja-JP" altLang="en-US" smtClean="0"/>
              <a:t>日本物理学会　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岡山大学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0708-D160-4E09-B747-F7FC63C9A530}" type="slidenum">
              <a:rPr kumimoji="1" lang="ja-JP" altLang="en-US" smtClean="0">
                <a:latin typeface="Times New Roman" pitchFamily="18" charset="0"/>
                <a:cs typeface="Times New Roman" pitchFamily="18" charset="0"/>
              </a:rPr>
              <a:pPr/>
              <a:t>12</a:t>
            </a:fld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latin typeface="Times New Roman"/>
                <a:cs typeface="Times New Roman"/>
              </a:rPr>
              <a:t>2010/03/22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pic>
        <p:nvPicPr>
          <p:cNvPr id="7" name="Picture 5" descr="D:\大学院\CLIO\CLIO_Logo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1" y="76201"/>
            <a:ext cx="908503" cy="264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002060"/>
              </a:buClr>
              <a:buFont typeface="+mj-lt"/>
              <a:buAutoNum type="arabicPeriod"/>
            </a:pPr>
            <a:r>
              <a:rPr lang="ja-JP" altLang="en-US" sz="3200" dirty="0" smtClean="0">
                <a:latin typeface="Times New Roman" pitchFamily="18" charset="0"/>
                <a:cs typeface="Times New Roman" pitchFamily="18" charset="0"/>
              </a:rPr>
              <a:t>実験動機</a:t>
            </a:r>
            <a:endParaRPr lang="en-US" altLang="ja-JP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>
                <a:srgbClr val="002060"/>
              </a:buClr>
              <a:buFont typeface="+mj-lt"/>
              <a:buAutoNum type="arabicPeriod"/>
            </a:pPr>
            <a:r>
              <a:rPr lang="en-US" altLang="ja-JP" sz="3200" dirty="0" smtClean="0">
                <a:latin typeface="Times New Roman" pitchFamily="18" charset="0"/>
                <a:cs typeface="Times New Roman" pitchFamily="18" charset="0"/>
              </a:rPr>
              <a:t>LSPI (Local Suspension Point Interferometer)</a:t>
            </a:r>
            <a:endParaRPr lang="ja-JP" alt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880110" lvl="1" indent="-514350">
              <a:buClr>
                <a:srgbClr val="000090"/>
              </a:buClr>
              <a:buFont typeface="Wingdings" charset="2"/>
              <a:buChar char="Ø"/>
            </a:pPr>
            <a:r>
              <a:rPr lang="ja-JP" altLang="en-US" sz="2000" dirty="0" smtClean="0">
                <a:latin typeface="Times New Roman" pitchFamily="18" charset="0"/>
                <a:cs typeface="Times New Roman" pitchFamily="18" charset="0"/>
              </a:rPr>
              <a:t>タンデム干渉計</a:t>
            </a:r>
            <a:endParaRPr lang="en-US" altLang="ja-JP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>
                <a:srgbClr val="002060"/>
              </a:buClr>
              <a:buFont typeface="+mj-lt"/>
              <a:buAutoNum type="arabicPeriod"/>
            </a:pPr>
            <a:r>
              <a:rPr lang="ja-JP" altLang="en-US" sz="3200" dirty="0" smtClean="0">
                <a:latin typeface="Times New Roman" pitchFamily="18" charset="0"/>
                <a:cs typeface="Times New Roman" pitchFamily="18" charset="0"/>
              </a:rPr>
              <a:t>実験装置、結果</a:t>
            </a:r>
            <a:endParaRPr lang="en-US" altLang="ja-JP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>
                <a:srgbClr val="002060"/>
              </a:buClr>
              <a:buFont typeface="+mj-lt"/>
              <a:buAutoNum type="arabicPeriod"/>
            </a:pPr>
            <a:r>
              <a:rPr lang="ja-JP" altLang="en-US" sz="3200" dirty="0" smtClean="0">
                <a:latin typeface="Times New Roman" pitchFamily="18" charset="0"/>
                <a:cs typeface="Times New Roman" pitchFamily="18" charset="0"/>
              </a:rPr>
              <a:t>まとめと今後の課題</a:t>
            </a:r>
            <a:endParaRPr lang="en-US" altLang="ja-JP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kumimoji="1" lang="ja-JP" altLang="en-US" smtClean="0"/>
              <a:t>日本物理学会　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岡山大学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0708-D160-4E09-B747-F7FC63C9A530}" type="slidenum">
              <a:rPr kumimoji="1" lang="ja-JP" altLang="en-US" smtClean="0"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latin typeface="Times New Roman"/>
                <a:cs typeface="Times New Roman"/>
              </a:rPr>
              <a:t>2010/03/22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anchor="t">
            <a:normAutofit/>
          </a:bodyPr>
          <a:lstStyle/>
          <a:p>
            <a:pPr algn="ctr"/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目次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" descr="D:\大学院\CLIO\CLIO_Logo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1" y="76201"/>
            <a:ext cx="908503" cy="264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タイトル 30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anchor="t">
            <a:normAutofit/>
          </a:bodyPr>
          <a:lstStyle/>
          <a:p>
            <a:pPr algn="ctr"/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kumimoji="1" lang="ja-JP" altLang="en-US" dirty="0" smtClean="0">
                <a:latin typeface="Times New Roman" pitchFamily="18" charset="0"/>
                <a:cs typeface="Times New Roman" pitchFamily="18" charset="0"/>
              </a:rPr>
              <a:t>実験動機（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CLIO</a:t>
            </a:r>
            <a:r>
              <a:rPr kumimoji="1" lang="ja-JP" altLang="en-US" dirty="0" smtClean="0">
                <a:latin typeface="Times New Roman" pitchFamily="18" charset="0"/>
                <a:cs typeface="Times New Roman" pitchFamily="18" charset="0"/>
              </a:rPr>
              <a:t>の課題）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スライド番号プレースホルダ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0708-D160-4E09-B747-F7FC63C9A530}" type="slidenum">
              <a:rPr kumimoji="1" lang="ja-JP" altLang="en-US" smtClean="0"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/>
          <a:p>
            <a:pPr algn="ctr"/>
            <a:r>
              <a:rPr kumimoji="1" lang="ja-JP" altLang="en-US" smtClean="0"/>
              <a:t>日本物理学会　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岡山大学</a:t>
            </a:r>
            <a:endParaRPr kumimoji="1" lang="ja-JP" altLang="en-US" dirty="0"/>
          </a:p>
        </p:txBody>
      </p:sp>
      <p:sp>
        <p:nvSpPr>
          <p:cNvPr id="38" name="日付プレースホルダ 3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latin typeface="Times New Roman"/>
                <a:cs typeface="Times New Roman"/>
              </a:rPr>
              <a:t>2010/03/22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pic>
        <p:nvPicPr>
          <p:cNvPr id="55" name="Picture 5" descr="D:\大学院\CLIO\CLIO_Logo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1" y="76201"/>
            <a:ext cx="908503" cy="264599"/>
          </a:xfrm>
          <a:prstGeom prst="rect">
            <a:avLst/>
          </a:prstGeom>
          <a:noFill/>
        </p:spPr>
      </p:pic>
      <p:sp>
        <p:nvSpPr>
          <p:cNvPr id="53" name="コンテンツ プレースホルダ 21"/>
          <p:cNvSpPr txBox="1">
            <a:spLocks/>
          </p:cNvSpPr>
          <p:nvPr/>
        </p:nvSpPr>
        <p:spPr>
          <a:xfrm>
            <a:off x="3657600" y="1242978"/>
            <a:ext cx="5334000" cy="500542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CLIO</a:t>
            </a:r>
            <a:r>
              <a:rPr kumimoji="1" lang="ja-JP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での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ローカルコントロール</a:t>
            </a:r>
            <a:endParaRPr kumimoji="1" lang="en-US" altLang="ja-JP" sz="3200" b="0" i="0" u="none" strike="noStrike" kern="120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l"/>
              <a:tabLst/>
              <a:defRPr/>
            </a:pPr>
            <a:r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低温動作時にマグネットダンピングとしての効果が弱まる（</a:t>
            </a:r>
            <a:r>
              <a:rPr kumimoji="1" lang="en-US" altLang="ja-JP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CLIO</a:t>
            </a:r>
            <a:r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での経験から）</a:t>
            </a:r>
            <a:endParaRPr kumimoji="1" lang="en-US" altLang="ja-JP" sz="28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Wingdings" pitchFamily="2" charset="2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/>
              </a:rPr>
              <a:t>新しいダンピング装置が必要</a:t>
            </a:r>
            <a:endParaRPr kumimoji="1" lang="en-US" altLang="ja-JP" sz="28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Wingdings" pitchFamily="2" charset="2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l"/>
              <a:tabLst/>
              <a:defRPr/>
            </a:pPr>
            <a:endParaRPr kumimoji="1" lang="en-US" altLang="ja-JP" sz="28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Wingdings" pitchFamily="2" charset="2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SzPct val="95000"/>
              <a:buFont typeface="Wingdings" pitchFamily="2" charset="2"/>
              <a:buChar char="l"/>
              <a:tabLst/>
              <a:defRPr/>
            </a:pPr>
            <a:r>
              <a:rPr kumimoji="1" lang="en-US" altLang="ja-JP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CLIO</a:t>
            </a:r>
            <a:r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のタンクを改造することなく設置</a:t>
            </a:r>
            <a:endParaRPr kumimoji="1" lang="en-US" altLang="ja-JP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Wingdings" pitchFamily="2" charset="2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SzPct val="95000"/>
              <a:buFont typeface="Wingdings" pitchFamily="2" charset="2"/>
              <a:buChar char="l"/>
              <a:tabLst/>
              <a:defRPr/>
            </a:pPr>
            <a:r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低温時の振り子の高さ調整に追従するような変位センサーが必要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Wingdings" pitchFamily="2" charset="2"/>
            </a:endParaRPr>
          </a:p>
        </p:txBody>
      </p:sp>
      <p:grpSp>
        <p:nvGrpSpPr>
          <p:cNvPr id="56" name="グループ化 8"/>
          <p:cNvGrpSpPr/>
          <p:nvPr/>
        </p:nvGrpSpPr>
        <p:grpSpPr>
          <a:xfrm>
            <a:off x="-304800" y="1516748"/>
            <a:ext cx="3972801" cy="4698334"/>
            <a:chOff x="-304800" y="1714488"/>
            <a:chExt cx="3972801" cy="4698334"/>
          </a:xfrm>
        </p:grpSpPr>
        <p:pic>
          <p:nvPicPr>
            <p:cNvPr id="57" name="Picture 2" descr="D:\mathe\CLIO_six_pend_2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7158" y="1714488"/>
              <a:ext cx="3310843" cy="4698334"/>
            </a:xfrm>
            <a:prstGeom prst="rect">
              <a:avLst/>
            </a:prstGeom>
            <a:noFill/>
          </p:spPr>
        </p:pic>
        <p:sp>
          <p:nvSpPr>
            <p:cNvPr id="58" name="テキスト ボックス 57"/>
            <p:cNvSpPr txBox="1"/>
            <p:nvPr/>
          </p:nvSpPr>
          <p:spPr>
            <a:xfrm>
              <a:off x="87172" y="3714752"/>
              <a:ext cx="14287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 smtClean="0">
                  <a:solidFill>
                    <a:srgbClr val="CCCC00"/>
                  </a:solidFill>
                  <a:latin typeface="Times New Roman" pitchFamily="18" charset="0"/>
                  <a:cs typeface="Times New Roman" pitchFamily="18" charset="0"/>
                </a:rPr>
                <a:t>damping </a:t>
              </a:r>
            </a:p>
            <a:p>
              <a:pPr algn="ctr"/>
              <a:r>
                <a:rPr kumimoji="1" lang="en-US" altLang="ja-JP" sz="2000" dirty="0" smtClean="0">
                  <a:solidFill>
                    <a:srgbClr val="CCCC00"/>
                  </a:solidFill>
                  <a:latin typeface="Times New Roman" pitchFamily="18" charset="0"/>
                  <a:cs typeface="Times New Roman" pitchFamily="18" charset="0"/>
                </a:rPr>
                <a:t> stage</a:t>
              </a:r>
              <a:endParaRPr kumimoji="1" lang="ja-JP" altLang="en-US" sz="2000" dirty="0">
                <a:solidFill>
                  <a:srgbClr val="CCCC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2214546" y="4286256"/>
              <a:ext cx="1428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err="1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cryo</a:t>
              </a:r>
              <a:r>
                <a:rPr kumimoji="1" lang="en-US" altLang="ja-JP" sz="2000" dirty="0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base</a:t>
              </a:r>
              <a:endParaRPr kumimoji="1" lang="ja-JP" altLang="en-US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71406" y="4429132"/>
              <a:ext cx="15716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996633"/>
                  </a:solidFill>
                  <a:latin typeface="Times New Roman" pitchFamily="18" charset="0"/>
                  <a:cs typeface="Times New Roman" pitchFamily="18" charset="0"/>
                </a:rPr>
                <a:t>upper  mass</a:t>
              </a:r>
              <a:endParaRPr kumimoji="1" lang="ja-JP" altLang="en-US" sz="2000" dirty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2071670" y="5286388"/>
              <a:ext cx="1428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5F5F5F"/>
                  </a:solidFill>
                  <a:latin typeface="Times New Roman" pitchFamily="18" charset="0"/>
                  <a:cs typeface="Times New Roman" pitchFamily="18" charset="0"/>
                </a:rPr>
                <a:t>test mass</a:t>
              </a:r>
              <a:endParaRPr kumimoji="1" lang="ja-JP" altLang="en-US" sz="2000" dirty="0">
                <a:solidFill>
                  <a:srgbClr val="5F5F5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-304800" y="1905000"/>
              <a:ext cx="17812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dirty="0" smtClean="0">
                  <a:latin typeface="Times New Roman" pitchFamily="18" charset="0"/>
                  <a:cs typeface="Times New Roman" pitchFamily="18" charset="0"/>
                </a:rPr>
                <a:t>3-stage vibration isolation system</a:t>
              </a:r>
              <a:endParaRPr kumimoji="1" lang="ja-JP" alt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3" name="角丸四角形 62"/>
          <p:cNvSpPr/>
          <p:nvPr/>
        </p:nvSpPr>
        <p:spPr>
          <a:xfrm>
            <a:off x="2428860" y="3731326"/>
            <a:ext cx="1000164" cy="428628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0070C0"/>
                </a:solidFill>
              </a:rPr>
              <a:t>低温部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64" name="角丸四角形 63"/>
          <p:cNvSpPr/>
          <p:nvPr/>
        </p:nvSpPr>
        <p:spPr>
          <a:xfrm>
            <a:off x="2500298" y="1373872"/>
            <a:ext cx="1000164" cy="428628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FF0000"/>
                </a:solidFill>
              </a:rPr>
              <a:t>常温部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928662" y="914400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CLIO</a:t>
            </a:r>
            <a:r>
              <a:rPr kumimoji="1" lang="ja-JP" altLang="en-US" sz="2400" dirty="0" smtClean="0">
                <a:latin typeface="Times New Roman" pitchFamily="18" charset="0"/>
                <a:cs typeface="Times New Roman" pitchFamily="18" charset="0"/>
              </a:rPr>
              <a:t>懸架系</a:t>
            </a:r>
            <a:endParaRPr kumimoji="1" lang="ja-JP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50"/>
          <p:cNvSpPr>
            <a:spLocks noChangeArrowheads="1"/>
          </p:cNvSpPr>
          <p:nvPr/>
        </p:nvSpPr>
        <p:spPr bwMode="auto">
          <a:xfrm>
            <a:off x="1643043" y="1163838"/>
            <a:ext cx="2214578" cy="2000264"/>
          </a:xfrm>
          <a:prstGeom prst="roundRect">
            <a:avLst>
              <a:gd name="adj" fmla="val 16667"/>
            </a:avLst>
          </a:prstGeom>
          <a:solidFill>
            <a:srgbClr val="DFFF8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86" name="AutoShape 38"/>
          <p:cNvSpPr>
            <a:spLocks noChangeArrowheads="1"/>
          </p:cNvSpPr>
          <p:nvPr/>
        </p:nvSpPr>
        <p:spPr bwMode="auto">
          <a:xfrm>
            <a:off x="214282" y="3597489"/>
            <a:ext cx="2520950" cy="1871663"/>
          </a:xfrm>
          <a:prstGeom prst="roundRect">
            <a:avLst>
              <a:gd name="adj" fmla="val 16667"/>
            </a:avLst>
          </a:prstGeom>
          <a:solidFill>
            <a:srgbClr val="E4F3F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88" name="Rectangle 40"/>
          <p:cNvSpPr>
            <a:spLocks noChangeArrowheads="1"/>
          </p:cNvSpPr>
          <p:nvPr/>
        </p:nvSpPr>
        <p:spPr bwMode="auto">
          <a:xfrm>
            <a:off x="574645" y="2587839"/>
            <a:ext cx="576262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89" name="Rectangle 41"/>
          <p:cNvSpPr>
            <a:spLocks noChangeArrowheads="1"/>
          </p:cNvSpPr>
          <p:nvPr/>
        </p:nvSpPr>
        <p:spPr bwMode="auto">
          <a:xfrm>
            <a:off x="2014507" y="2587839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90" name="Rectangle 42"/>
          <p:cNvSpPr>
            <a:spLocks noChangeArrowheads="1"/>
          </p:cNvSpPr>
          <p:nvPr/>
        </p:nvSpPr>
        <p:spPr bwMode="auto">
          <a:xfrm>
            <a:off x="2014507" y="1663904"/>
            <a:ext cx="287338" cy="73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92" name="Rectangle 44"/>
          <p:cNvSpPr>
            <a:spLocks noChangeArrowheads="1"/>
          </p:cNvSpPr>
          <p:nvPr/>
        </p:nvSpPr>
        <p:spPr bwMode="auto">
          <a:xfrm>
            <a:off x="2014507" y="4100727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94" name="Rectangle 46"/>
          <p:cNvSpPr>
            <a:spLocks noChangeArrowheads="1"/>
          </p:cNvSpPr>
          <p:nvPr/>
        </p:nvSpPr>
        <p:spPr bwMode="auto">
          <a:xfrm rot="5400000">
            <a:off x="2123251" y="4639683"/>
            <a:ext cx="71437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95" name="AutoShape 47"/>
          <p:cNvSpPr>
            <a:spLocks noChangeArrowheads="1"/>
          </p:cNvSpPr>
          <p:nvPr/>
        </p:nvSpPr>
        <p:spPr bwMode="auto">
          <a:xfrm>
            <a:off x="3167032" y="4100727"/>
            <a:ext cx="215900" cy="287337"/>
          </a:xfrm>
          <a:prstGeom prst="flowChartDelay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96" name="Line 48"/>
          <p:cNvSpPr>
            <a:spLocks noChangeShapeType="1"/>
          </p:cNvSpPr>
          <p:nvPr/>
        </p:nvSpPr>
        <p:spPr bwMode="auto">
          <a:xfrm flipH="1">
            <a:off x="2014507" y="2587839"/>
            <a:ext cx="2889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097" name="Line 49"/>
          <p:cNvSpPr>
            <a:spLocks noChangeShapeType="1"/>
          </p:cNvSpPr>
          <p:nvPr/>
        </p:nvSpPr>
        <p:spPr bwMode="auto">
          <a:xfrm>
            <a:off x="1150907" y="2732302"/>
            <a:ext cx="16560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098" name="Line 50"/>
          <p:cNvSpPr>
            <a:spLocks noChangeShapeType="1"/>
          </p:cNvSpPr>
          <p:nvPr/>
        </p:nvSpPr>
        <p:spPr bwMode="auto">
          <a:xfrm>
            <a:off x="2158970" y="1735342"/>
            <a:ext cx="0" cy="30240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099" name="Line 51"/>
          <p:cNvSpPr>
            <a:spLocks noChangeShapeType="1"/>
          </p:cNvSpPr>
          <p:nvPr/>
        </p:nvSpPr>
        <p:spPr bwMode="auto">
          <a:xfrm>
            <a:off x="790545" y="4245189"/>
            <a:ext cx="2376487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100" name="Text Box 52"/>
          <p:cNvSpPr txBox="1">
            <a:spLocks noChangeArrowheads="1"/>
          </p:cNvSpPr>
          <p:nvPr/>
        </p:nvSpPr>
        <p:spPr bwMode="auto">
          <a:xfrm>
            <a:off x="503207" y="2866208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Laser</a:t>
            </a:r>
            <a:endParaRPr lang="en-US" altLang="ja-JP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01" name="Text Box 53"/>
          <p:cNvSpPr txBox="1">
            <a:spLocks noChangeArrowheads="1"/>
          </p:cNvSpPr>
          <p:nvPr/>
        </p:nvSpPr>
        <p:spPr bwMode="auto">
          <a:xfrm>
            <a:off x="2000232" y="1163838"/>
            <a:ext cx="800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Mirror</a:t>
            </a:r>
          </a:p>
        </p:txBody>
      </p:sp>
      <p:sp>
        <p:nvSpPr>
          <p:cNvPr id="2102" name="Text Box 54"/>
          <p:cNvSpPr txBox="1">
            <a:spLocks noChangeArrowheads="1"/>
          </p:cNvSpPr>
          <p:nvPr/>
        </p:nvSpPr>
        <p:spPr bwMode="auto">
          <a:xfrm>
            <a:off x="2303432" y="2248114"/>
            <a:ext cx="4667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BS</a:t>
            </a:r>
          </a:p>
        </p:txBody>
      </p:sp>
      <p:sp>
        <p:nvSpPr>
          <p:cNvPr id="2103" name="Text Box 55"/>
          <p:cNvSpPr txBox="1">
            <a:spLocks noChangeArrowheads="1"/>
          </p:cNvSpPr>
          <p:nvPr/>
        </p:nvSpPr>
        <p:spPr bwMode="auto">
          <a:xfrm>
            <a:off x="2324070" y="3740364"/>
            <a:ext cx="4667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BS</a:t>
            </a:r>
          </a:p>
        </p:txBody>
      </p:sp>
      <p:sp>
        <p:nvSpPr>
          <p:cNvPr id="2106" name="Text Box 58"/>
          <p:cNvSpPr txBox="1">
            <a:spLocks noChangeArrowheads="1"/>
          </p:cNvSpPr>
          <p:nvPr/>
        </p:nvSpPr>
        <p:spPr bwMode="auto">
          <a:xfrm>
            <a:off x="1727170" y="4964327"/>
            <a:ext cx="800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Mirror</a:t>
            </a:r>
          </a:p>
        </p:txBody>
      </p:sp>
      <p:sp>
        <p:nvSpPr>
          <p:cNvPr id="2107" name="Text Box 59"/>
          <p:cNvSpPr txBox="1">
            <a:spLocks noChangeArrowheads="1"/>
          </p:cNvSpPr>
          <p:nvPr/>
        </p:nvSpPr>
        <p:spPr bwMode="auto">
          <a:xfrm>
            <a:off x="3382932" y="4029289"/>
            <a:ext cx="4796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PD</a:t>
            </a:r>
          </a:p>
        </p:txBody>
      </p:sp>
      <p:sp>
        <p:nvSpPr>
          <p:cNvPr id="2127" name="Line 79"/>
          <p:cNvSpPr>
            <a:spLocks noChangeShapeType="1"/>
          </p:cNvSpPr>
          <p:nvPr/>
        </p:nvSpPr>
        <p:spPr bwMode="auto">
          <a:xfrm flipV="1">
            <a:off x="2014507" y="4100727"/>
            <a:ext cx="28892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1" name="タイトル 30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anchor="t">
            <a:normAutofit/>
          </a:bodyPr>
          <a:lstStyle/>
          <a:p>
            <a:pPr algn="ctr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LSPI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スライド番号プレースホルダ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0708-D160-4E09-B747-F7FC63C9A530}" type="slidenum">
              <a:rPr kumimoji="1" lang="ja-JP" altLang="en-US" smtClean="0"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/>
          <a:p>
            <a:pPr algn="ctr"/>
            <a:r>
              <a:rPr kumimoji="1" lang="ja-JP" altLang="en-US" smtClean="0"/>
              <a:t>日本物理学会　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岡山大学</a:t>
            </a:r>
            <a:endParaRPr kumimoji="1" lang="ja-JP" altLang="en-US" dirty="0"/>
          </a:p>
        </p:txBody>
      </p:sp>
      <p:sp>
        <p:nvSpPr>
          <p:cNvPr id="41" name="コンテンツ プレースホルダ 51"/>
          <p:cNvSpPr txBox="1">
            <a:spLocks/>
          </p:cNvSpPr>
          <p:nvPr/>
        </p:nvSpPr>
        <p:spPr>
          <a:xfrm>
            <a:off x="4191000" y="3048000"/>
            <a:ext cx="4848228" cy="33055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タンデム干渉計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l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マイケルソン干渉計を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つ直列につなげた干渉計</a:t>
            </a:r>
            <a:endParaRPr lang="en-US" altLang="ja-JP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ja-JP" alt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メリット</a:t>
            </a:r>
            <a:endParaRPr lang="en-US" altLang="ja-JP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SzPct val="95000"/>
              <a:buFont typeface="Wingdings" pitchFamily="2" charset="2"/>
              <a:buChar char="l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干渉計のアライメント調整は常温部（第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干渉計）だけ</a:t>
            </a:r>
            <a:r>
              <a:rPr lang="ja-JP" alt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で行うことが可能</a:t>
            </a:r>
            <a:endParaRPr lang="en-US" altLang="ja-JP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SzPct val="95000"/>
              <a:buFont typeface="Wingdings" pitchFamily="2" charset="2"/>
              <a:buChar char="l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BS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間の距離は光路長差に影響がない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SzPct val="95000"/>
              <a:tabLst/>
              <a:defRPr/>
            </a:pPr>
            <a:r>
              <a:rPr lang="ja-JP" altLang="en-US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振り子の上下移動に追従させたことによる</a:t>
            </a:r>
            <a:r>
              <a:rPr lang="ja-JP" alt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光路長合わせの必要がない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5" name="Text Box 63"/>
          <p:cNvSpPr txBox="1">
            <a:spLocks noChangeArrowheads="1"/>
          </p:cNvSpPr>
          <p:nvPr/>
        </p:nvSpPr>
        <p:spPr bwMode="auto">
          <a:xfrm>
            <a:off x="1339798" y="3794902"/>
            <a:ext cx="4010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ja-JP" altLang="en-US" baseline="-25000" dirty="0" smtClean="0">
                <a:latin typeface="Times New Roman" pitchFamily="18" charset="0"/>
                <a:cs typeface="Times New Roman" pitchFamily="18" charset="0"/>
              </a:rPr>
              <a:t>３</a:t>
            </a:r>
            <a:endParaRPr lang="en-US" altLang="ja-JP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63"/>
          <p:cNvSpPr txBox="1">
            <a:spLocks noChangeArrowheads="1"/>
          </p:cNvSpPr>
          <p:nvPr/>
        </p:nvSpPr>
        <p:spPr bwMode="auto">
          <a:xfrm>
            <a:off x="2212820" y="4378548"/>
            <a:ext cx="4010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ja-JP" altLang="en-US" baseline="-25000" dirty="0" smtClean="0">
                <a:latin typeface="Times New Roman" pitchFamily="18" charset="0"/>
                <a:cs typeface="Times New Roman" pitchFamily="18" charset="0"/>
              </a:rPr>
              <a:t>４</a:t>
            </a:r>
            <a:endParaRPr lang="en-US" altLang="ja-JP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67"/>
          <p:cNvSpPr txBox="1">
            <a:spLocks noChangeArrowheads="1"/>
          </p:cNvSpPr>
          <p:nvPr/>
        </p:nvSpPr>
        <p:spPr bwMode="auto">
          <a:xfrm>
            <a:off x="2928926" y="2509018"/>
            <a:ext cx="800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Mirror</a:t>
            </a:r>
          </a:p>
        </p:txBody>
      </p:sp>
      <p:sp>
        <p:nvSpPr>
          <p:cNvPr id="37" name="Text Box 88"/>
          <p:cNvSpPr txBox="1">
            <a:spLocks noChangeArrowheads="1"/>
          </p:cNvSpPr>
          <p:nvPr/>
        </p:nvSpPr>
        <p:spPr bwMode="auto">
          <a:xfrm>
            <a:off x="2428860" y="1592466"/>
            <a:ext cx="12255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第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干渉計</a:t>
            </a:r>
          </a:p>
        </p:txBody>
      </p:sp>
      <p:sp>
        <p:nvSpPr>
          <p:cNvPr id="39" name="Text Box 63"/>
          <p:cNvSpPr txBox="1">
            <a:spLocks noChangeArrowheads="1"/>
          </p:cNvSpPr>
          <p:nvPr/>
        </p:nvSpPr>
        <p:spPr bwMode="auto">
          <a:xfrm>
            <a:off x="1643042" y="1878218"/>
            <a:ext cx="4010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ja-JP" altLang="en-US" baseline="-25000" dirty="0" smtClean="0">
                <a:latin typeface="Times New Roman" pitchFamily="18" charset="0"/>
                <a:cs typeface="Times New Roman" pitchFamily="18" charset="0"/>
              </a:rPr>
              <a:t>１</a:t>
            </a:r>
            <a:endParaRPr lang="en-US" altLang="ja-JP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54"/>
          <p:cNvSpPr>
            <a:spLocks noChangeArrowheads="1"/>
          </p:cNvSpPr>
          <p:nvPr/>
        </p:nvSpPr>
        <p:spPr bwMode="auto">
          <a:xfrm>
            <a:off x="2786050" y="2587839"/>
            <a:ext cx="71437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" name="Text Box 63"/>
          <p:cNvSpPr txBox="1">
            <a:spLocks noChangeArrowheads="1"/>
          </p:cNvSpPr>
          <p:nvPr/>
        </p:nvSpPr>
        <p:spPr bwMode="auto">
          <a:xfrm>
            <a:off x="2357422" y="2834676"/>
            <a:ext cx="4010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ja-JP" altLang="en-US" baseline="-25000" dirty="0" smtClean="0">
                <a:latin typeface="Times New Roman" pitchFamily="18" charset="0"/>
                <a:cs typeface="Times New Roman" pitchFamily="18" charset="0"/>
              </a:rPr>
              <a:t>２</a:t>
            </a:r>
            <a:endParaRPr lang="en-US" altLang="ja-JP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日付プレースホルダ 3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latin typeface="Times New Roman"/>
                <a:cs typeface="Times New Roman"/>
              </a:rPr>
              <a:t>2010/03/22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pic>
        <p:nvPicPr>
          <p:cNvPr id="43" name="Picture 3" descr="D:\mathe\CLIO_Pen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" y="3592730"/>
            <a:ext cx="469900" cy="2731870"/>
          </a:xfrm>
          <a:prstGeom prst="rect">
            <a:avLst/>
          </a:prstGeom>
          <a:noFill/>
        </p:spPr>
      </p:pic>
      <p:sp>
        <p:nvSpPr>
          <p:cNvPr id="2105" name="Text Box 57"/>
          <p:cNvSpPr txBox="1">
            <a:spLocks noChangeArrowheads="1"/>
          </p:cNvSpPr>
          <p:nvPr/>
        </p:nvSpPr>
        <p:spPr bwMode="auto">
          <a:xfrm>
            <a:off x="405909" y="3702264"/>
            <a:ext cx="8386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Mirror</a:t>
            </a:r>
          </a:p>
        </p:txBody>
      </p:sp>
      <p:sp>
        <p:nvSpPr>
          <p:cNvPr id="2126" name="Text Box 78"/>
          <p:cNvSpPr txBox="1">
            <a:spLocks noChangeArrowheads="1"/>
          </p:cNvSpPr>
          <p:nvPr/>
        </p:nvSpPr>
        <p:spPr bwMode="auto">
          <a:xfrm>
            <a:off x="452988" y="4964327"/>
            <a:ext cx="122341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第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干渉計</a:t>
            </a:r>
            <a:endParaRPr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214282" y="990600"/>
            <a:ext cx="3857652" cy="2316378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/>
          <p:cNvSpPr/>
          <p:nvPr/>
        </p:nvSpPr>
        <p:spPr>
          <a:xfrm>
            <a:off x="2928926" y="3306978"/>
            <a:ext cx="1143008" cy="2286016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2952676" y="3235540"/>
            <a:ext cx="1080000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角丸四角形 50"/>
          <p:cNvSpPr/>
          <p:nvPr/>
        </p:nvSpPr>
        <p:spPr>
          <a:xfrm>
            <a:off x="357158" y="1235276"/>
            <a:ext cx="1000164" cy="428628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FF0000"/>
                </a:solidFill>
              </a:rPr>
              <a:t>常温部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1357290" y="5521556"/>
            <a:ext cx="1000164" cy="428628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0070C0"/>
                </a:solidFill>
              </a:rPr>
              <a:t>低温部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4216658" y="762000"/>
            <a:ext cx="48006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LSPI</a:t>
            </a:r>
          </a:p>
          <a:p>
            <a:pPr algn="ctr"/>
            <a:r>
              <a:rPr lang="en-US" altLang="ja-JP" dirty="0" smtClean="0">
                <a:latin typeface="Times New Roman"/>
                <a:cs typeface="Times New Roman"/>
              </a:rPr>
              <a:t>(</a:t>
            </a:r>
            <a:r>
              <a:rPr lang="en-US" altLang="ja-JP" dirty="0" smtClean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lang="en-US" altLang="ja-JP" dirty="0" smtClean="0">
                <a:latin typeface="Times New Roman"/>
                <a:cs typeface="Times New Roman"/>
              </a:rPr>
              <a:t>ocal </a:t>
            </a:r>
            <a:r>
              <a:rPr lang="en-US" altLang="ja-JP" dirty="0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lang="en-US" altLang="ja-JP" dirty="0" smtClean="0">
                <a:latin typeface="Times New Roman"/>
                <a:cs typeface="Times New Roman"/>
              </a:rPr>
              <a:t>uspension </a:t>
            </a:r>
            <a:r>
              <a:rPr lang="en-US" altLang="ja-JP" dirty="0" smtClean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lang="en-US" altLang="ja-JP" dirty="0" smtClean="0">
                <a:latin typeface="Times New Roman"/>
                <a:cs typeface="Times New Roman"/>
              </a:rPr>
              <a:t>oint </a:t>
            </a:r>
            <a:r>
              <a:rPr lang="en-US" altLang="ja-JP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lang="en-US" altLang="ja-JP" dirty="0" smtClean="0">
                <a:latin typeface="Times New Roman"/>
                <a:cs typeface="Times New Roman"/>
              </a:rPr>
              <a:t>nterferometer)</a:t>
            </a:r>
          </a:p>
          <a:p>
            <a:pPr algn="ctr"/>
            <a:r>
              <a:rPr lang="ja-JP" alt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タンデム干渉計型</a:t>
            </a:r>
            <a:endParaRPr lang="en-US" altLang="ja-JP" sz="24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/>
            <a:r>
              <a:rPr lang="ja-JP" alt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ローカルコントロール装置</a:t>
            </a:r>
            <a:endParaRPr lang="en-US" altLang="ja-JP" sz="24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ja-JP" altLang="en-US" sz="1600" dirty="0" smtClean="0">
                <a:latin typeface="Times New Roman"/>
                <a:cs typeface="Times New Roman"/>
              </a:rPr>
              <a:t>メイン鏡の懸架点で干渉計を構成し、その懸架点の揺れの検出を行い、感度を犯さないようにダンプするための装置</a:t>
            </a:r>
            <a:endParaRPr lang="en-US" altLang="ja-JP" sz="1600" dirty="0" smtClean="0">
              <a:latin typeface="Times New Roman"/>
              <a:cs typeface="Times New Roman"/>
            </a:endParaRPr>
          </a:p>
        </p:txBody>
      </p:sp>
      <p:sp>
        <p:nvSpPr>
          <p:cNvPr id="2093" name="Rectangle 45"/>
          <p:cNvSpPr>
            <a:spLocks noChangeArrowheads="1"/>
          </p:cNvSpPr>
          <p:nvPr/>
        </p:nvSpPr>
        <p:spPr bwMode="auto">
          <a:xfrm rot="5400000">
            <a:off x="611951" y="4207883"/>
            <a:ext cx="287337" cy="73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55" name="Picture 5" descr="D:\大学院\CLIO\CLIO_Logo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1" y="76201"/>
            <a:ext cx="908503" cy="264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タイトル 30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anchor="t">
            <a:normAutofit/>
          </a:bodyPr>
          <a:lstStyle/>
          <a:p>
            <a:pPr algn="ctr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偏光タンデム干渉計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スライド番号プレースホルダ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0708-D160-4E09-B747-F7FC63C9A530}" type="slidenum">
              <a:rPr kumimoji="1" lang="ja-JP" altLang="en-US" smtClean="0"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/>
          <a:p>
            <a:pPr algn="ctr"/>
            <a:r>
              <a:rPr kumimoji="1" lang="ja-JP" altLang="en-US" smtClean="0"/>
              <a:t>日本物理学会　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岡山大学</a:t>
            </a:r>
            <a:endParaRPr kumimoji="1" lang="ja-JP" altLang="en-US" dirty="0"/>
          </a:p>
        </p:txBody>
      </p:sp>
      <p:sp>
        <p:nvSpPr>
          <p:cNvPr id="38" name="日付プレースホルダ 3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latin typeface="Times New Roman"/>
                <a:cs typeface="Times New Roman"/>
              </a:rPr>
              <a:t>2010/03/22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pic>
        <p:nvPicPr>
          <p:cNvPr id="55" name="Picture 5" descr="D:\大学院\CLIO\CLIO_Logo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1" y="76201"/>
            <a:ext cx="908503" cy="264599"/>
          </a:xfrm>
          <a:prstGeom prst="rect">
            <a:avLst/>
          </a:prstGeom>
          <a:noFill/>
        </p:spPr>
      </p:pic>
      <p:sp>
        <p:nvSpPr>
          <p:cNvPr id="53" name="円/楕円 52"/>
          <p:cNvSpPr/>
          <p:nvPr/>
        </p:nvSpPr>
        <p:spPr>
          <a:xfrm>
            <a:off x="3428992" y="4525986"/>
            <a:ext cx="432000" cy="432000"/>
          </a:xfrm>
          <a:prstGeom prst="ellipse">
            <a:avLst/>
          </a:prstGeom>
          <a:noFill/>
          <a:ln>
            <a:solidFill>
              <a:srgbClr val="003E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56" name="円/楕円 55"/>
          <p:cNvSpPr/>
          <p:nvPr/>
        </p:nvSpPr>
        <p:spPr>
          <a:xfrm>
            <a:off x="3811553" y="4025920"/>
            <a:ext cx="432000" cy="432000"/>
          </a:xfrm>
          <a:prstGeom prst="ellipse">
            <a:avLst/>
          </a:prstGeom>
          <a:noFill/>
          <a:ln>
            <a:solidFill>
              <a:srgbClr val="003E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57" name="角丸四角形 56"/>
          <p:cNvSpPr/>
          <p:nvPr/>
        </p:nvSpPr>
        <p:spPr>
          <a:xfrm>
            <a:off x="2789542" y="5454680"/>
            <a:ext cx="1680600" cy="642942"/>
          </a:xfrm>
          <a:prstGeom prst="roundRect">
            <a:avLst>
              <a:gd name="adj" fmla="val 3263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HWP-PD</a:t>
            </a:r>
            <a:r>
              <a:rPr lang="ja-JP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間で</a:t>
            </a:r>
            <a:endParaRPr lang="en-US" altLang="ja-JP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ja-JP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干渉が起こる</a:t>
            </a:r>
            <a:endParaRPr kumimoji="1" lang="ja-JP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 Box 70"/>
          <p:cNvSpPr txBox="1">
            <a:spLocks noChangeArrowheads="1"/>
          </p:cNvSpPr>
          <p:nvPr/>
        </p:nvSpPr>
        <p:spPr bwMode="auto">
          <a:xfrm>
            <a:off x="4340194" y="3811606"/>
            <a:ext cx="4796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PD</a:t>
            </a:r>
          </a:p>
        </p:txBody>
      </p:sp>
      <p:sp>
        <p:nvSpPr>
          <p:cNvPr id="59" name="Rectangle 54"/>
          <p:cNvSpPr>
            <a:spLocks noChangeArrowheads="1"/>
          </p:cNvSpPr>
          <p:nvPr/>
        </p:nvSpPr>
        <p:spPr bwMode="auto">
          <a:xfrm>
            <a:off x="1411236" y="2597160"/>
            <a:ext cx="71437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60" name="Rectangle 54"/>
          <p:cNvSpPr>
            <a:spLocks noChangeArrowheads="1"/>
          </p:cNvSpPr>
          <p:nvPr/>
        </p:nvSpPr>
        <p:spPr bwMode="auto">
          <a:xfrm>
            <a:off x="3197186" y="4097358"/>
            <a:ext cx="71437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61" name="Rectangle 55"/>
          <p:cNvSpPr>
            <a:spLocks noChangeArrowheads="1"/>
          </p:cNvSpPr>
          <p:nvPr/>
        </p:nvSpPr>
        <p:spPr bwMode="auto">
          <a:xfrm>
            <a:off x="3482938" y="4097358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" name="Line 90"/>
          <p:cNvSpPr>
            <a:spLocks noChangeShapeType="1"/>
          </p:cNvSpPr>
          <p:nvPr/>
        </p:nvSpPr>
        <p:spPr bwMode="auto">
          <a:xfrm flipH="1" flipV="1">
            <a:off x="3482938" y="4097358"/>
            <a:ext cx="28892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63" name="AutoShape 49"/>
          <p:cNvSpPr>
            <a:spLocks noChangeArrowheads="1"/>
          </p:cNvSpPr>
          <p:nvPr/>
        </p:nvSpPr>
        <p:spPr bwMode="auto">
          <a:xfrm>
            <a:off x="214282" y="3602051"/>
            <a:ext cx="2520950" cy="1871663"/>
          </a:xfrm>
          <a:prstGeom prst="roundRect">
            <a:avLst>
              <a:gd name="adj" fmla="val 16667"/>
            </a:avLst>
          </a:prstGeom>
          <a:solidFill>
            <a:srgbClr val="E4F3F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4" name="Rectangle 53"/>
          <p:cNvSpPr>
            <a:spLocks noChangeArrowheads="1"/>
          </p:cNvSpPr>
          <p:nvPr/>
        </p:nvSpPr>
        <p:spPr bwMode="auto">
          <a:xfrm>
            <a:off x="2005294" y="4525986"/>
            <a:ext cx="287338" cy="73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5" name="Rectangle 54"/>
          <p:cNvSpPr>
            <a:spLocks noChangeArrowheads="1"/>
          </p:cNvSpPr>
          <p:nvPr/>
        </p:nvSpPr>
        <p:spPr bwMode="auto">
          <a:xfrm>
            <a:off x="1768426" y="4097358"/>
            <a:ext cx="71437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" name="AutoShape 50"/>
          <p:cNvSpPr>
            <a:spLocks noChangeArrowheads="1"/>
          </p:cNvSpPr>
          <p:nvPr/>
        </p:nvSpPr>
        <p:spPr bwMode="auto">
          <a:xfrm>
            <a:off x="1643043" y="1168400"/>
            <a:ext cx="2214578" cy="2000264"/>
          </a:xfrm>
          <a:prstGeom prst="roundRect">
            <a:avLst>
              <a:gd name="adj" fmla="val 16667"/>
            </a:avLst>
          </a:prstGeom>
          <a:solidFill>
            <a:srgbClr val="DFFF8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" name="Rectangle 54"/>
          <p:cNvSpPr>
            <a:spLocks noChangeArrowheads="1"/>
          </p:cNvSpPr>
          <p:nvPr/>
        </p:nvSpPr>
        <p:spPr bwMode="auto">
          <a:xfrm>
            <a:off x="2482806" y="2581394"/>
            <a:ext cx="71437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ja-JP" dirty="0" smtClean="0"/>
          </a:p>
        </p:txBody>
      </p:sp>
      <p:sp>
        <p:nvSpPr>
          <p:cNvPr id="68" name="Rectangle 53"/>
          <p:cNvSpPr>
            <a:spLocks noChangeArrowheads="1"/>
          </p:cNvSpPr>
          <p:nvPr/>
        </p:nvSpPr>
        <p:spPr bwMode="auto">
          <a:xfrm>
            <a:off x="2021060" y="2382846"/>
            <a:ext cx="287338" cy="73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" name="Rectangle 51"/>
          <p:cNvSpPr>
            <a:spLocks noChangeArrowheads="1"/>
          </p:cNvSpPr>
          <p:nvPr/>
        </p:nvSpPr>
        <p:spPr bwMode="auto">
          <a:xfrm>
            <a:off x="574645" y="2592401"/>
            <a:ext cx="576262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0" name="Rectangle 52"/>
          <p:cNvSpPr>
            <a:spLocks noChangeArrowheads="1"/>
          </p:cNvSpPr>
          <p:nvPr/>
        </p:nvSpPr>
        <p:spPr bwMode="auto">
          <a:xfrm>
            <a:off x="2014507" y="2592401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" name="Rectangle 53"/>
          <p:cNvSpPr>
            <a:spLocks noChangeArrowheads="1"/>
          </p:cNvSpPr>
          <p:nvPr/>
        </p:nvSpPr>
        <p:spPr bwMode="auto">
          <a:xfrm>
            <a:off x="2014507" y="1666879"/>
            <a:ext cx="287338" cy="73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2" name="Rectangle 54"/>
          <p:cNvSpPr>
            <a:spLocks noChangeArrowheads="1"/>
          </p:cNvSpPr>
          <p:nvPr/>
        </p:nvSpPr>
        <p:spPr bwMode="auto">
          <a:xfrm>
            <a:off x="2786050" y="2592401"/>
            <a:ext cx="71437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3" name="Rectangle 55"/>
          <p:cNvSpPr>
            <a:spLocks noChangeArrowheads="1"/>
          </p:cNvSpPr>
          <p:nvPr/>
        </p:nvSpPr>
        <p:spPr bwMode="auto">
          <a:xfrm>
            <a:off x="2014507" y="4105289"/>
            <a:ext cx="288925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4" name="Rectangle 57"/>
          <p:cNvSpPr>
            <a:spLocks noChangeArrowheads="1"/>
          </p:cNvSpPr>
          <p:nvPr/>
        </p:nvSpPr>
        <p:spPr bwMode="auto">
          <a:xfrm rot="5400000">
            <a:off x="2123251" y="4644245"/>
            <a:ext cx="71437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5" name="AutoShape 58"/>
          <p:cNvSpPr>
            <a:spLocks noChangeArrowheads="1"/>
          </p:cNvSpPr>
          <p:nvPr/>
        </p:nvSpPr>
        <p:spPr bwMode="auto">
          <a:xfrm>
            <a:off x="4268756" y="4097358"/>
            <a:ext cx="215900" cy="287337"/>
          </a:xfrm>
          <a:prstGeom prst="flowChartDelay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" name="Line 59"/>
          <p:cNvSpPr>
            <a:spLocks noChangeShapeType="1"/>
          </p:cNvSpPr>
          <p:nvPr/>
        </p:nvSpPr>
        <p:spPr bwMode="auto">
          <a:xfrm flipH="1">
            <a:off x="2014507" y="2592401"/>
            <a:ext cx="2889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7" name="Line 60"/>
          <p:cNvSpPr>
            <a:spLocks noChangeShapeType="1"/>
          </p:cNvSpPr>
          <p:nvPr/>
        </p:nvSpPr>
        <p:spPr bwMode="auto">
          <a:xfrm>
            <a:off x="1150907" y="2736864"/>
            <a:ext cx="1620000" cy="0"/>
          </a:xfrm>
          <a:prstGeom prst="line">
            <a:avLst/>
          </a:prstGeom>
          <a:noFill/>
          <a:ln w="38100">
            <a:solidFill>
              <a:srgbClr val="FFCBCB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8" name="Line 61"/>
          <p:cNvSpPr>
            <a:spLocks noChangeShapeType="1"/>
          </p:cNvSpPr>
          <p:nvPr/>
        </p:nvSpPr>
        <p:spPr bwMode="auto">
          <a:xfrm>
            <a:off x="2158970" y="1739904"/>
            <a:ext cx="0" cy="3024000"/>
          </a:xfrm>
          <a:prstGeom prst="line">
            <a:avLst/>
          </a:prstGeom>
          <a:noFill/>
          <a:ln w="38100">
            <a:solidFill>
              <a:srgbClr val="FFCBCB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9" name="Line 62"/>
          <p:cNvSpPr>
            <a:spLocks noChangeShapeType="1"/>
          </p:cNvSpPr>
          <p:nvPr/>
        </p:nvSpPr>
        <p:spPr bwMode="auto">
          <a:xfrm>
            <a:off x="790544" y="4249751"/>
            <a:ext cx="3492000" cy="0"/>
          </a:xfrm>
          <a:prstGeom prst="line">
            <a:avLst/>
          </a:prstGeom>
          <a:noFill/>
          <a:ln w="38100">
            <a:solidFill>
              <a:srgbClr val="FFCBCB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80" name="Text Box 63"/>
          <p:cNvSpPr txBox="1">
            <a:spLocks noChangeArrowheads="1"/>
          </p:cNvSpPr>
          <p:nvPr/>
        </p:nvSpPr>
        <p:spPr bwMode="auto">
          <a:xfrm>
            <a:off x="498308" y="2870770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Laser</a:t>
            </a:r>
          </a:p>
        </p:txBody>
      </p:sp>
      <p:sp>
        <p:nvSpPr>
          <p:cNvPr id="81" name="Text Box 64"/>
          <p:cNvSpPr txBox="1">
            <a:spLocks noChangeArrowheads="1"/>
          </p:cNvSpPr>
          <p:nvPr/>
        </p:nvSpPr>
        <p:spPr bwMode="auto">
          <a:xfrm>
            <a:off x="2000232" y="1168400"/>
            <a:ext cx="800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Mirror</a:t>
            </a:r>
          </a:p>
        </p:txBody>
      </p:sp>
      <p:sp>
        <p:nvSpPr>
          <p:cNvPr id="82" name="Text Box 65"/>
          <p:cNvSpPr txBox="1">
            <a:spLocks noChangeArrowheads="1"/>
          </p:cNvSpPr>
          <p:nvPr/>
        </p:nvSpPr>
        <p:spPr bwMode="auto">
          <a:xfrm>
            <a:off x="1511531" y="2830524"/>
            <a:ext cx="5950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PBS</a:t>
            </a:r>
            <a:endParaRPr lang="en-US" altLang="ja-JP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 Box 66"/>
          <p:cNvSpPr txBox="1">
            <a:spLocks noChangeArrowheads="1"/>
          </p:cNvSpPr>
          <p:nvPr/>
        </p:nvSpPr>
        <p:spPr bwMode="auto">
          <a:xfrm>
            <a:off x="2244961" y="3811606"/>
            <a:ext cx="5950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PBS</a:t>
            </a:r>
            <a:endParaRPr lang="en-US" altLang="ja-JP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 Box 67"/>
          <p:cNvSpPr txBox="1">
            <a:spLocks noChangeArrowheads="1"/>
          </p:cNvSpPr>
          <p:nvPr/>
        </p:nvSpPr>
        <p:spPr bwMode="auto">
          <a:xfrm>
            <a:off x="2928926" y="2513580"/>
            <a:ext cx="800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Mirror</a:t>
            </a:r>
          </a:p>
        </p:txBody>
      </p:sp>
      <p:sp>
        <p:nvSpPr>
          <p:cNvPr id="85" name="Text Box 69"/>
          <p:cNvSpPr txBox="1">
            <a:spLocks noChangeArrowheads="1"/>
          </p:cNvSpPr>
          <p:nvPr/>
        </p:nvSpPr>
        <p:spPr bwMode="auto">
          <a:xfrm>
            <a:off x="1727170" y="4968889"/>
            <a:ext cx="800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latin typeface="Times New Roman" pitchFamily="18" charset="0"/>
                <a:cs typeface="Times New Roman" pitchFamily="18" charset="0"/>
              </a:rPr>
              <a:t>Mirror</a:t>
            </a:r>
          </a:p>
        </p:txBody>
      </p:sp>
      <p:sp>
        <p:nvSpPr>
          <p:cNvPr id="86" name="Line 71"/>
          <p:cNvSpPr>
            <a:spLocks noChangeShapeType="1"/>
          </p:cNvSpPr>
          <p:nvPr/>
        </p:nvSpPr>
        <p:spPr bwMode="auto">
          <a:xfrm>
            <a:off x="1222345" y="2665426"/>
            <a:ext cx="71913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87" name="Line 72"/>
          <p:cNvSpPr>
            <a:spLocks noChangeShapeType="1"/>
          </p:cNvSpPr>
          <p:nvPr/>
        </p:nvSpPr>
        <p:spPr bwMode="auto">
          <a:xfrm flipV="1">
            <a:off x="2014507" y="1811341"/>
            <a:ext cx="0" cy="792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88" name="Line 73"/>
          <p:cNvSpPr>
            <a:spLocks noChangeShapeType="1"/>
          </p:cNvSpPr>
          <p:nvPr/>
        </p:nvSpPr>
        <p:spPr bwMode="auto">
          <a:xfrm flipH="1">
            <a:off x="2087532" y="1811341"/>
            <a:ext cx="0" cy="2880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89" name="Line 74"/>
          <p:cNvSpPr>
            <a:spLocks noChangeShapeType="1"/>
          </p:cNvSpPr>
          <p:nvPr/>
        </p:nvSpPr>
        <p:spPr bwMode="auto">
          <a:xfrm flipV="1">
            <a:off x="2153741" y="4380862"/>
            <a:ext cx="0" cy="288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0" name="Line 75"/>
          <p:cNvSpPr>
            <a:spLocks noChangeShapeType="1"/>
          </p:cNvSpPr>
          <p:nvPr/>
        </p:nvSpPr>
        <p:spPr bwMode="auto">
          <a:xfrm flipH="1">
            <a:off x="2214546" y="4311672"/>
            <a:ext cx="2052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1" name="Arc 76"/>
          <p:cNvSpPr>
            <a:spLocks/>
          </p:cNvSpPr>
          <p:nvPr/>
        </p:nvSpPr>
        <p:spPr bwMode="auto">
          <a:xfrm rot="5400000">
            <a:off x="1943070" y="2592401"/>
            <a:ext cx="71438" cy="714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" name="Arc 77"/>
          <p:cNvSpPr>
            <a:spLocks/>
          </p:cNvSpPr>
          <p:nvPr/>
        </p:nvSpPr>
        <p:spPr bwMode="auto">
          <a:xfrm rot="16200000" flipV="1">
            <a:off x="2011332" y="1743080"/>
            <a:ext cx="77788" cy="71438"/>
          </a:xfrm>
          <a:custGeom>
            <a:avLst/>
            <a:gdLst>
              <a:gd name="G0" fmla="+- 1509 0 0"/>
              <a:gd name="G1" fmla="+- 21600 0 0"/>
              <a:gd name="G2" fmla="+- 21600 0 0"/>
              <a:gd name="T0" fmla="*/ 1509 w 23109"/>
              <a:gd name="T1" fmla="*/ 0 h 43200"/>
              <a:gd name="T2" fmla="*/ 0 w 23109"/>
              <a:gd name="T3" fmla="*/ 43147 h 43200"/>
              <a:gd name="T4" fmla="*/ 1509 w 23109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109" h="43200" fill="none" extrusionOk="0">
                <a:moveTo>
                  <a:pt x="1508" y="0"/>
                </a:moveTo>
                <a:cubicBezTo>
                  <a:pt x="13438" y="0"/>
                  <a:pt x="23109" y="9670"/>
                  <a:pt x="23109" y="21600"/>
                </a:cubicBezTo>
                <a:cubicBezTo>
                  <a:pt x="23109" y="33529"/>
                  <a:pt x="13438" y="43200"/>
                  <a:pt x="1509" y="43200"/>
                </a:cubicBezTo>
                <a:cubicBezTo>
                  <a:pt x="1005" y="43200"/>
                  <a:pt x="502" y="43182"/>
                  <a:pt x="-1" y="43147"/>
                </a:cubicBezTo>
              </a:path>
              <a:path w="23109" h="43200" stroke="0" extrusionOk="0">
                <a:moveTo>
                  <a:pt x="1508" y="0"/>
                </a:moveTo>
                <a:cubicBezTo>
                  <a:pt x="13438" y="0"/>
                  <a:pt x="23109" y="9670"/>
                  <a:pt x="23109" y="21600"/>
                </a:cubicBezTo>
                <a:cubicBezTo>
                  <a:pt x="23109" y="33529"/>
                  <a:pt x="13438" y="43200"/>
                  <a:pt x="1509" y="43200"/>
                </a:cubicBezTo>
                <a:cubicBezTo>
                  <a:pt x="1005" y="43200"/>
                  <a:pt x="502" y="43182"/>
                  <a:pt x="-1" y="43147"/>
                </a:cubicBezTo>
                <a:lnTo>
                  <a:pt x="1509" y="2160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" name="Arc 78"/>
          <p:cNvSpPr>
            <a:spLocks/>
          </p:cNvSpPr>
          <p:nvPr/>
        </p:nvSpPr>
        <p:spPr bwMode="auto">
          <a:xfrm rot="5400000">
            <a:off x="2079128" y="4668863"/>
            <a:ext cx="77787" cy="71437"/>
          </a:xfrm>
          <a:custGeom>
            <a:avLst/>
            <a:gdLst>
              <a:gd name="G0" fmla="+- 1509 0 0"/>
              <a:gd name="G1" fmla="+- 21600 0 0"/>
              <a:gd name="G2" fmla="+- 21600 0 0"/>
              <a:gd name="T0" fmla="*/ 1509 w 23109"/>
              <a:gd name="T1" fmla="*/ 0 h 43200"/>
              <a:gd name="T2" fmla="*/ 0 w 23109"/>
              <a:gd name="T3" fmla="*/ 43147 h 43200"/>
              <a:gd name="T4" fmla="*/ 1509 w 23109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109" h="43200" fill="none" extrusionOk="0">
                <a:moveTo>
                  <a:pt x="1508" y="0"/>
                </a:moveTo>
                <a:cubicBezTo>
                  <a:pt x="13438" y="0"/>
                  <a:pt x="23109" y="9670"/>
                  <a:pt x="23109" y="21600"/>
                </a:cubicBezTo>
                <a:cubicBezTo>
                  <a:pt x="23109" y="33529"/>
                  <a:pt x="13438" y="43200"/>
                  <a:pt x="1509" y="43200"/>
                </a:cubicBezTo>
                <a:cubicBezTo>
                  <a:pt x="1005" y="43200"/>
                  <a:pt x="502" y="43182"/>
                  <a:pt x="-1" y="43147"/>
                </a:cubicBezTo>
              </a:path>
              <a:path w="23109" h="43200" stroke="0" extrusionOk="0">
                <a:moveTo>
                  <a:pt x="1508" y="0"/>
                </a:moveTo>
                <a:cubicBezTo>
                  <a:pt x="13438" y="0"/>
                  <a:pt x="23109" y="9670"/>
                  <a:pt x="23109" y="21600"/>
                </a:cubicBezTo>
                <a:cubicBezTo>
                  <a:pt x="23109" y="33529"/>
                  <a:pt x="13438" y="43200"/>
                  <a:pt x="1509" y="43200"/>
                </a:cubicBezTo>
                <a:cubicBezTo>
                  <a:pt x="1005" y="43200"/>
                  <a:pt x="502" y="43182"/>
                  <a:pt x="-1" y="43147"/>
                </a:cubicBezTo>
                <a:lnTo>
                  <a:pt x="1509" y="2160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dirty="0">
              <a:solidFill>
                <a:srgbClr val="002060"/>
              </a:solidFill>
            </a:endParaRPr>
          </a:p>
        </p:txBody>
      </p:sp>
      <p:sp>
        <p:nvSpPr>
          <p:cNvPr id="94" name="Line 79"/>
          <p:cNvSpPr>
            <a:spLocks noChangeShapeType="1"/>
          </p:cNvSpPr>
          <p:nvPr/>
        </p:nvSpPr>
        <p:spPr bwMode="auto">
          <a:xfrm>
            <a:off x="1222345" y="2809889"/>
            <a:ext cx="1512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5" name="Arc 80"/>
          <p:cNvSpPr>
            <a:spLocks/>
          </p:cNvSpPr>
          <p:nvPr/>
        </p:nvSpPr>
        <p:spPr bwMode="auto">
          <a:xfrm flipV="1">
            <a:off x="2714612" y="2809889"/>
            <a:ext cx="77788" cy="71437"/>
          </a:xfrm>
          <a:custGeom>
            <a:avLst/>
            <a:gdLst>
              <a:gd name="G0" fmla="+- 1509 0 0"/>
              <a:gd name="G1" fmla="+- 21600 0 0"/>
              <a:gd name="G2" fmla="+- 21600 0 0"/>
              <a:gd name="T0" fmla="*/ 1509 w 23109"/>
              <a:gd name="T1" fmla="*/ 0 h 43200"/>
              <a:gd name="T2" fmla="*/ 0 w 23109"/>
              <a:gd name="T3" fmla="*/ 43147 h 43200"/>
              <a:gd name="T4" fmla="*/ 1509 w 23109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109" h="43200" fill="none" extrusionOk="0">
                <a:moveTo>
                  <a:pt x="1508" y="0"/>
                </a:moveTo>
                <a:cubicBezTo>
                  <a:pt x="13438" y="0"/>
                  <a:pt x="23109" y="9670"/>
                  <a:pt x="23109" y="21600"/>
                </a:cubicBezTo>
                <a:cubicBezTo>
                  <a:pt x="23109" y="33529"/>
                  <a:pt x="13438" y="43200"/>
                  <a:pt x="1509" y="43200"/>
                </a:cubicBezTo>
                <a:cubicBezTo>
                  <a:pt x="1005" y="43200"/>
                  <a:pt x="502" y="43182"/>
                  <a:pt x="-1" y="43147"/>
                </a:cubicBezTo>
              </a:path>
              <a:path w="23109" h="43200" stroke="0" extrusionOk="0">
                <a:moveTo>
                  <a:pt x="1508" y="0"/>
                </a:moveTo>
                <a:cubicBezTo>
                  <a:pt x="13438" y="0"/>
                  <a:pt x="23109" y="9670"/>
                  <a:pt x="23109" y="21600"/>
                </a:cubicBezTo>
                <a:cubicBezTo>
                  <a:pt x="23109" y="33529"/>
                  <a:pt x="13438" y="43200"/>
                  <a:pt x="1509" y="43200"/>
                </a:cubicBezTo>
                <a:cubicBezTo>
                  <a:pt x="1005" y="43200"/>
                  <a:pt x="502" y="43182"/>
                  <a:pt x="-1" y="43147"/>
                </a:cubicBezTo>
                <a:lnTo>
                  <a:pt x="1509" y="21600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6" name="Line 81"/>
          <p:cNvSpPr>
            <a:spLocks noChangeShapeType="1"/>
          </p:cNvSpPr>
          <p:nvPr/>
        </p:nvSpPr>
        <p:spPr bwMode="auto">
          <a:xfrm flipH="1">
            <a:off x="2303432" y="2881326"/>
            <a:ext cx="432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7" name="Arc 82"/>
          <p:cNvSpPr>
            <a:spLocks/>
          </p:cNvSpPr>
          <p:nvPr/>
        </p:nvSpPr>
        <p:spPr bwMode="auto">
          <a:xfrm rot="16200000">
            <a:off x="2231995" y="2881326"/>
            <a:ext cx="71438" cy="714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8" name="Line 83"/>
          <p:cNvSpPr>
            <a:spLocks noChangeShapeType="1"/>
          </p:cNvSpPr>
          <p:nvPr/>
        </p:nvSpPr>
        <p:spPr bwMode="auto">
          <a:xfrm>
            <a:off x="2231995" y="2952764"/>
            <a:ext cx="0" cy="1116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9" name="Arc 84"/>
          <p:cNvSpPr>
            <a:spLocks/>
          </p:cNvSpPr>
          <p:nvPr/>
        </p:nvSpPr>
        <p:spPr bwMode="auto">
          <a:xfrm rot="16200000" flipH="1" flipV="1">
            <a:off x="2164375" y="4054826"/>
            <a:ext cx="71437" cy="7143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0" name="Line 85"/>
          <p:cNvSpPr>
            <a:spLocks noChangeShapeType="1"/>
          </p:cNvSpPr>
          <p:nvPr/>
        </p:nvSpPr>
        <p:spPr bwMode="auto">
          <a:xfrm>
            <a:off x="879781" y="4118624"/>
            <a:ext cx="1296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01" name="Arc 86"/>
          <p:cNvSpPr>
            <a:spLocks/>
          </p:cNvSpPr>
          <p:nvPr/>
        </p:nvSpPr>
        <p:spPr bwMode="auto">
          <a:xfrm rot="10800000" flipV="1">
            <a:off x="807053" y="4118624"/>
            <a:ext cx="77788" cy="71437"/>
          </a:xfrm>
          <a:custGeom>
            <a:avLst/>
            <a:gdLst>
              <a:gd name="G0" fmla="+- 1509 0 0"/>
              <a:gd name="G1" fmla="+- 21600 0 0"/>
              <a:gd name="G2" fmla="+- 21600 0 0"/>
              <a:gd name="T0" fmla="*/ 1509 w 23109"/>
              <a:gd name="T1" fmla="*/ 0 h 43200"/>
              <a:gd name="T2" fmla="*/ 0 w 23109"/>
              <a:gd name="T3" fmla="*/ 43147 h 43200"/>
              <a:gd name="T4" fmla="*/ 1509 w 23109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109" h="43200" fill="none" extrusionOk="0">
                <a:moveTo>
                  <a:pt x="1508" y="0"/>
                </a:moveTo>
                <a:cubicBezTo>
                  <a:pt x="13438" y="0"/>
                  <a:pt x="23109" y="9670"/>
                  <a:pt x="23109" y="21600"/>
                </a:cubicBezTo>
                <a:cubicBezTo>
                  <a:pt x="23109" y="33529"/>
                  <a:pt x="13438" y="43200"/>
                  <a:pt x="1509" y="43200"/>
                </a:cubicBezTo>
                <a:cubicBezTo>
                  <a:pt x="1005" y="43200"/>
                  <a:pt x="502" y="43182"/>
                  <a:pt x="-1" y="43147"/>
                </a:cubicBezTo>
              </a:path>
              <a:path w="23109" h="43200" stroke="0" extrusionOk="0">
                <a:moveTo>
                  <a:pt x="1508" y="0"/>
                </a:moveTo>
                <a:cubicBezTo>
                  <a:pt x="13438" y="0"/>
                  <a:pt x="23109" y="9670"/>
                  <a:pt x="23109" y="21600"/>
                </a:cubicBezTo>
                <a:cubicBezTo>
                  <a:pt x="23109" y="33529"/>
                  <a:pt x="13438" y="43200"/>
                  <a:pt x="1509" y="43200"/>
                </a:cubicBezTo>
                <a:cubicBezTo>
                  <a:pt x="1005" y="43200"/>
                  <a:pt x="502" y="43182"/>
                  <a:pt x="-1" y="43147"/>
                </a:cubicBezTo>
                <a:lnTo>
                  <a:pt x="1509" y="21600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" name="Line 87"/>
          <p:cNvSpPr>
            <a:spLocks noChangeShapeType="1"/>
          </p:cNvSpPr>
          <p:nvPr/>
        </p:nvSpPr>
        <p:spPr bwMode="auto">
          <a:xfrm>
            <a:off x="878490" y="4187069"/>
            <a:ext cx="338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03" name="Text Box 88"/>
          <p:cNvSpPr txBox="1">
            <a:spLocks noChangeArrowheads="1"/>
          </p:cNvSpPr>
          <p:nvPr/>
        </p:nvSpPr>
        <p:spPr bwMode="auto">
          <a:xfrm>
            <a:off x="2428860" y="1597028"/>
            <a:ext cx="12255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第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干渉計</a:t>
            </a:r>
          </a:p>
        </p:txBody>
      </p:sp>
      <p:sp>
        <p:nvSpPr>
          <p:cNvPr id="104" name="Line 90"/>
          <p:cNvSpPr>
            <a:spLocks noChangeShapeType="1"/>
          </p:cNvSpPr>
          <p:nvPr/>
        </p:nvSpPr>
        <p:spPr bwMode="auto">
          <a:xfrm flipV="1">
            <a:off x="2014507" y="4105289"/>
            <a:ext cx="28892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05" name="Text Box 63"/>
          <p:cNvSpPr txBox="1">
            <a:spLocks noChangeArrowheads="1"/>
          </p:cNvSpPr>
          <p:nvPr/>
        </p:nvSpPr>
        <p:spPr bwMode="auto">
          <a:xfrm>
            <a:off x="1643042" y="1882780"/>
            <a:ext cx="4010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ja-JP" altLang="en-US" baseline="-25000" dirty="0" smtClean="0">
                <a:latin typeface="Times New Roman" pitchFamily="18" charset="0"/>
                <a:cs typeface="Times New Roman" pitchFamily="18" charset="0"/>
              </a:rPr>
              <a:t>１</a:t>
            </a:r>
            <a:endParaRPr lang="en-US" altLang="ja-JP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 Box 63"/>
          <p:cNvSpPr txBox="1">
            <a:spLocks noChangeArrowheads="1"/>
          </p:cNvSpPr>
          <p:nvPr/>
        </p:nvSpPr>
        <p:spPr bwMode="auto">
          <a:xfrm>
            <a:off x="2357422" y="2839238"/>
            <a:ext cx="4010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ja-JP" altLang="en-US" baseline="-25000" dirty="0" smtClean="0">
                <a:latin typeface="Times New Roman" pitchFamily="18" charset="0"/>
                <a:cs typeface="Times New Roman" pitchFamily="18" charset="0"/>
              </a:rPr>
              <a:t>２</a:t>
            </a:r>
            <a:endParaRPr lang="en-US" altLang="ja-JP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Text Box 63"/>
          <p:cNvSpPr txBox="1">
            <a:spLocks noChangeArrowheads="1"/>
          </p:cNvSpPr>
          <p:nvPr/>
        </p:nvSpPr>
        <p:spPr bwMode="auto">
          <a:xfrm>
            <a:off x="1339798" y="3668730"/>
            <a:ext cx="4010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ja-JP" altLang="en-US" baseline="-25000" dirty="0" smtClean="0">
                <a:latin typeface="Times New Roman" pitchFamily="18" charset="0"/>
                <a:cs typeface="Times New Roman" pitchFamily="18" charset="0"/>
              </a:rPr>
              <a:t>３</a:t>
            </a:r>
            <a:endParaRPr lang="en-US" altLang="ja-JP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Text Box 63"/>
          <p:cNvSpPr txBox="1">
            <a:spLocks noChangeArrowheads="1"/>
          </p:cNvSpPr>
          <p:nvPr/>
        </p:nvSpPr>
        <p:spPr bwMode="auto">
          <a:xfrm>
            <a:off x="2339930" y="4442406"/>
            <a:ext cx="4010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ja-JP" altLang="en-US" baseline="-25000" dirty="0" smtClean="0">
                <a:latin typeface="Times New Roman" pitchFamily="18" charset="0"/>
                <a:cs typeface="Times New Roman" pitchFamily="18" charset="0"/>
              </a:rPr>
              <a:t>４</a:t>
            </a:r>
            <a:endParaRPr lang="en-US" altLang="ja-JP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Text Box 64"/>
          <p:cNvSpPr txBox="1">
            <a:spLocks noChangeArrowheads="1"/>
          </p:cNvSpPr>
          <p:nvPr/>
        </p:nvSpPr>
        <p:spPr bwMode="auto">
          <a:xfrm>
            <a:off x="2411368" y="2168532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QWP</a:t>
            </a:r>
            <a:endParaRPr lang="en-US" altLang="ja-JP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Text Box 64"/>
          <p:cNvSpPr txBox="1">
            <a:spLocks noChangeArrowheads="1"/>
          </p:cNvSpPr>
          <p:nvPr/>
        </p:nvSpPr>
        <p:spPr bwMode="auto">
          <a:xfrm>
            <a:off x="1268360" y="4454548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QWP</a:t>
            </a:r>
            <a:endParaRPr lang="en-US" altLang="ja-JP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Text Box 64"/>
          <p:cNvSpPr txBox="1">
            <a:spLocks noChangeArrowheads="1"/>
          </p:cNvSpPr>
          <p:nvPr/>
        </p:nvSpPr>
        <p:spPr bwMode="auto">
          <a:xfrm>
            <a:off x="2768558" y="4383110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HWP</a:t>
            </a:r>
            <a:endParaRPr lang="en-US" altLang="ja-JP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 Box 66"/>
          <p:cNvSpPr txBox="1">
            <a:spLocks noChangeArrowheads="1"/>
          </p:cNvSpPr>
          <p:nvPr/>
        </p:nvSpPr>
        <p:spPr bwMode="auto">
          <a:xfrm>
            <a:off x="3340062" y="3740168"/>
            <a:ext cx="5950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PBS</a:t>
            </a:r>
            <a:endParaRPr lang="en-US" altLang="ja-JP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 Box 64"/>
          <p:cNvSpPr txBox="1">
            <a:spLocks noChangeArrowheads="1"/>
          </p:cNvSpPr>
          <p:nvPr/>
        </p:nvSpPr>
        <p:spPr bwMode="auto">
          <a:xfrm>
            <a:off x="1054046" y="2239970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HWP</a:t>
            </a:r>
            <a:endParaRPr lang="en-US" altLang="ja-JP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Arc 84"/>
          <p:cNvSpPr>
            <a:spLocks/>
          </p:cNvSpPr>
          <p:nvPr/>
        </p:nvSpPr>
        <p:spPr bwMode="auto">
          <a:xfrm>
            <a:off x="3664572" y="4190062"/>
            <a:ext cx="71437" cy="7143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5" name="Line 87"/>
          <p:cNvSpPr>
            <a:spLocks noChangeShapeType="1"/>
          </p:cNvSpPr>
          <p:nvPr/>
        </p:nvSpPr>
        <p:spPr bwMode="auto">
          <a:xfrm rot="5400000">
            <a:off x="3286010" y="4708507"/>
            <a:ext cx="900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6" name="AutoShape 58"/>
          <p:cNvSpPr>
            <a:spLocks noChangeArrowheads="1"/>
          </p:cNvSpPr>
          <p:nvPr/>
        </p:nvSpPr>
        <p:spPr bwMode="auto">
          <a:xfrm rot="5400000">
            <a:off x="3518656" y="5091307"/>
            <a:ext cx="215900" cy="287337"/>
          </a:xfrm>
          <a:prstGeom prst="flowChartDelay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7" name="Line 75"/>
          <p:cNvSpPr>
            <a:spLocks noChangeShapeType="1"/>
          </p:cNvSpPr>
          <p:nvPr/>
        </p:nvSpPr>
        <p:spPr bwMode="auto">
          <a:xfrm rot="5400000" flipH="1">
            <a:off x="3143696" y="4761110"/>
            <a:ext cx="756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8" name="Arc 91"/>
          <p:cNvSpPr>
            <a:spLocks/>
          </p:cNvSpPr>
          <p:nvPr/>
        </p:nvSpPr>
        <p:spPr bwMode="auto">
          <a:xfrm>
            <a:off x="3450258" y="4311672"/>
            <a:ext cx="71438" cy="7143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9" name="Text Box 70"/>
          <p:cNvSpPr txBox="1">
            <a:spLocks noChangeArrowheads="1"/>
          </p:cNvSpPr>
          <p:nvPr/>
        </p:nvSpPr>
        <p:spPr bwMode="auto">
          <a:xfrm>
            <a:off x="3071802" y="5097490"/>
            <a:ext cx="4796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PD</a:t>
            </a:r>
          </a:p>
        </p:txBody>
      </p:sp>
      <p:sp>
        <p:nvSpPr>
          <p:cNvPr id="120" name="Line 61"/>
          <p:cNvSpPr>
            <a:spLocks noChangeShapeType="1"/>
          </p:cNvSpPr>
          <p:nvPr/>
        </p:nvSpPr>
        <p:spPr bwMode="auto">
          <a:xfrm>
            <a:off x="3625814" y="4240234"/>
            <a:ext cx="0" cy="900000"/>
          </a:xfrm>
          <a:prstGeom prst="line">
            <a:avLst/>
          </a:prstGeom>
          <a:noFill/>
          <a:ln w="38100">
            <a:solidFill>
              <a:srgbClr val="FFCBCB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21" name="Arc 76"/>
          <p:cNvSpPr>
            <a:spLocks/>
          </p:cNvSpPr>
          <p:nvPr/>
        </p:nvSpPr>
        <p:spPr bwMode="auto">
          <a:xfrm rot="5400000" flipH="1" flipV="1">
            <a:off x="2153741" y="4311673"/>
            <a:ext cx="71438" cy="714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" name="コンテンツ プレースホルダ 82"/>
          <p:cNvSpPr txBox="1">
            <a:spLocks/>
          </p:cNvSpPr>
          <p:nvPr/>
        </p:nvSpPr>
        <p:spPr>
          <a:xfrm>
            <a:off x="4927600" y="1752600"/>
            <a:ext cx="3987800" cy="4191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charset="2"/>
              <a:buChar char="l"/>
              <a:tabLst/>
              <a:defRPr/>
            </a:pPr>
            <a:r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偏光が</a:t>
            </a:r>
            <a:r>
              <a:rPr kumimoji="1" lang="en-US" altLang="ja-JP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π/2</a:t>
            </a:r>
            <a:r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ずれるため、</a:t>
            </a:r>
            <a:r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各干渉計だけで干渉は起こらない</a:t>
            </a:r>
            <a:endParaRPr kumimoji="1" lang="en-US" altLang="ja-JP" sz="24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charset="2"/>
              <a:buChar char="Ø"/>
              <a:tabLst/>
              <a:defRPr/>
            </a:pPr>
            <a:r>
              <a:rPr kumimoji="1" lang="en-US" altLang="ja-JP" sz="2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HWP-PD</a:t>
            </a: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間で起こる</a:t>
            </a:r>
            <a:endParaRPr kumimoji="1" lang="en-US" altLang="ja-JP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charset="2"/>
              <a:buChar char="l"/>
              <a:tabLst/>
              <a:defRPr/>
            </a:pPr>
            <a:r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光の取り回しがしやすい</a:t>
            </a:r>
            <a:endParaRPr kumimoji="1" lang="en-US" altLang="ja-JP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charset="2"/>
              <a:buChar char="l"/>
              <a:tabLst/>
              <a:defRPr/>
            </a:pPr>
            <a:r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最大効率を得るためには、干渉計</a:t>
            </a:r>
            <a:r>
              <a:rPr kumimoji="1" lang="en-US" altLang="ja-JP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</a:t>
            </a:r>
            <a:r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台につき</a:t>
            </a:r>
            <a:r>
              <a:rPr kumimoji="1" lang="en-US" altLang="ja-JP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</a:t>
            </a:r>
            <a:r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つ</a:t>
            </a:r>
            <a:r>
              <a:rPr kumimoji="1" lang="en-US" altLang="ja-JP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PD</a:t>
            </a:r>
            <a:r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が必要</a:t>
            </a:r>
            <a:endParaRPr kumimoji="1" lang="en-US" altLang="ja-JP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charset="2"/>
              <a:buChar char="Ø"/>
              <a:tabLst/>
              <a:defRPr/>
            </a:pPr>
            <a:r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差動を取ることで信号取得</a:t>
            </a:r>
            <a:endParaRPr kumimoji="1" lang="en-US" altLang="ja-JP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charset="2"/>
              <a:buChar char="Ø"/>
              <a:tabLst/>
              <a:defRPr/>
            </a:pP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123" name="Picture 3" descr="D:\mathe\CLIO_Pen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" y="3592730"/>
            <a:ext cx="469900" cy="2731870"/>
          </a:xfrm>
          <a:prstGeom prst="rect">
            <a:avLst/>
          </a:prstGeom>
          <a:noFill/>
        </p:spPr>
      </p:pic>
      <p:sp>
        <p:nvSpPr>
          <p:cNvPr id="124" name="Text Box 89"/>
          <p:cNvSpPr txBox="1">
            <a:spLocks noChangeArrowheads="1"/>
          </p:cNvSpPr>
          <p:nvPr/>
        </p:nvSpPr>
        <p:spPr bwMode="auto">
          <a:xfrm>
            <a:off x="447645" y="4968889"/>
            <a:ext cx="12255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第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干渉計</a:t>
            </a:r>
          </a:p>
        </p:txBody>
      </p:sp>
      <p:sp>
        <p:nvSpPr>
          <p:cNvPr id="125" name="Text Box 68"/>
          <p:cNvSpPr txBox="1">
            <a:spLocks noChangeArrowheads="1"/>
          </p:cNvSpPr>
          <p:nvPr/>
        </p:nvSpPr>
        <p:spPr bwMode="auto">
          <a:xfrm>
            <a:off x="388907" y="3632200"/>
            <a:ext cx="8688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CCM</a:t>
            </a:r>
            <a:endParaRPr lang="en-US" altLang="ja-JP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56"/>
          <p:cNvSpPr>
            <a:spLocks noChangeArrowheads="1"/>
          </p:cNvSpPr>
          <p:nvPr/>
        </p:nvSpPr>
        <p:spPr bwMode="auto">
          <a:xfrm rot="5400000">
            <a:off x="611951" y="4212445"/>
            <a:ext cx="287337" cy="73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cxnSp>
        <p:nvCxnSpPr>
          <p:cNvPr id="127" name="直線矢印コネクタ 126"/>
          <p:cNvCxnSpPr/>
          <p:nvPr/>
        </p:nvCxnSpPr>
        <p:spPr>
          <a:xfrm rot="10800000" flipV="1">
            <a:off x="2286000" y="2438400"/>
            <a:ext cx="2971800" cy="9906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直線矢印コネクタ 127"/>
          <p:cNvCxnSpPr/>
          <p:nvPr/>
        </p:nvCxnSpPr>
        <p:spPr>
          <a:xfrm rot="10800000" flipV="1">
            <a:off x="2895600" y="2438400"/>
            <a:ext cx="2362200" cy="1676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図 57" descr="LSPI_schematic_rt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990600"/>
            <a:ext cx="3368675" cy="3246146"/>
          </a:xfrm>
          <a:prstGeom prst="rect">
            <a:avLst/>
          </a:prstGeom>
        </p:spPr>
      </p:pic>
      <p:pic>
        <p:nvPicPr>
          <p:cNvPr id="57" name="図 56" descr="LSPI_schematic_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3283" y="1394880"/>
            <a:ext cx="4293517" cy="4724400"/>
          </a:xfrm>
          <a:prstGeom prst="rect">
            <a:avLst/>
          </a:prstGeom>
        </p:spPr>
      </p:pic>
      <p:pic>
        <p:nvPicPr>
          <p:cNvPr id="39" name="図 38" descr="LSPI_schematic_ct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13988" y="4211303"/>
            <a:ext cx="3254375" cy="1809820"/>
          </a:xfrm>
          <a:prstGeom prst="rect">
            <a:avLst/>
          </a:prstGeom>
        </p:spPr>
      </p:pic>
      <p:sp>
        <p:nvSpPr>
          <p:cNvPr id="65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kumimoji="1" lang="ja-JP" altLang="en-US" smtClean="0"/>
              <a:t>日本物理学会　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岡山大学</a:t>
            </a:r>
            <a:endParaRPr kumimoji="1" lang="ja-JP" altLang="en-US" dirty="0"/>
          </a:p>
        </p:txBody>
      </p:sp>
      <p:sp>
        <p:nvSpPr>
          <p:cNvPr id="63" name="スライド番号プレースホルダ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0708-D160-4E09-B747-F7FC63C9A530}" type="slidenum">
              <a:rPr kumimoji="1" lang="ja-JP" altLang="en-US" smtClean="0"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kumimoji="1" lang="ja-JP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日付プレースホル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latin typeface="Times New Roman"/>
                <a:cs typeface="Times New Roman"/>
              </a:rPr>
              <a:t>2010/03/22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10" name="Text Box 88"/>
          <p:cNvSpPr txBox="1">
            <a:spLocks noChangeArrowheads="1"/>
          </p:cNvSpPr>
          <p:nvPr/>
        </p:nvSpPr>
        <p:spPr bwMode="auto">
          <a:xfrm>
            <a:off x="1905000" y="1090080"/>
            <a:ext cx="12618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全体図</a:t>
            </a:r>
            <a:endParaRPr lang="ja-JP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88"/>
          <p:cNvSpPr txBox="1">
            <a:spLocks noChangeArrowheads="1"/>
          </p:cNvSpPr>
          <p:nvPr/>
        </p:nvSpPr>
        <p:spPr bwMode="auto">
          <a:xfrm>
            <a:off x="319365" y="3071280"/>
            <a:ext cx="5950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cryo</a:t>
            </a:r>
            <a:endParaRPr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base</a:t>
            </a:r>
            <a:endParaRPr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88"/>
          <p:cNvSpPr txBox="1">
            <a:spLocks noChangeArrowheads="1"/>
          </p:cNvSpPr>
          <p:nvPr/>
        </p:nvSpPr>
        <p:spPr bwMode="auto">
          <a:xfrm>
            <a:off x="228600" y="3680880"/>
            <a:ext cx="7104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upper</a:t>
            </a:r>
          </a:p>
          <a:p>
            <a:pPr algn="ctr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mass</a:t>
            </a:r>
            <a:endParaRPr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88"/>
          <p:cNvSpPr txBox="1">
            <a:spLocks noChangeArrowheads="1"/>
          </p:cNvSpPr>
          <p:nvPr/>
        </p:nvSpPr>
        <p:spPr bwMode="auto">
          <a:xfrm>
            <a:off x="191869" y="4900080"/>
            <a:ext cx="6463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test</a:t>
            </a:r>
          </a:p>
          <a:p>
            <a:pPr algn="ctr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mass</a:t>
            </a:r>
            <a:endParaRPr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88"/>
          <p:cNvSpPr txBox="1">
            <a:spLocks noChangeArrowheads="1"/>
          </p:cNvSpPr>
          <p:nvPr/>
        </p:nvSpPr>
        <p:spPr bwMode="auto">
          <a:xfrm>
            <a:off x="2057400" y="4290480"/>
            <a:ext cx="19214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2nd Interferometer</a:t>
            </a:r>
            <a:endParaRPr lang="ja-JP" altLang="en-US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88"/>
          <p:cNvSpPr txBox="1">
            <a:spLocks noChangeArrowheads="1"/>
          </p:cNvSpPr>
          <p:nvPr/>
        </p:nvSpPr>
        <p:spPr bwMode="auto">
          <a:xfrm>
            <a:off x="2720656" y="3299880"/>
            <a:ext cx="479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PD</a:t>
            </a:r>
            <a:endParaRPr lang="ja-JP" alt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88"/>
          <p:cNvSpPr txBox="1">
            <a:spLocks noChangeArrowheads="1"/>
          </p:cNvSpPr>
          <p:nvPr/>
        </p:nvSpPr>
        <p:spPr bwMode="auto">
          <a:xfrm>
            <a:off x="1524000" y="1699680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Laser</a:t>
            </a:r>
            <a:endParaRPr lang="ja-JP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右矢印 21"/>
          <p:cNvSpPr/>
          <p:nvPr/>
        </p:nvSpPr>
        <p:spPr>
          <a:xfrm>
            <a:off x="4800600" y="2461680"/>
            <a:ext cx="5334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5496460" y="3110970"/>
            <a:ext cx="457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右矢印 26"/>
          <p:cNvSpPr/>
          <p:nvPr/>
        </p:nvSpPr>
        <p:spPr>
          <a:xfrm>
            <a:off x="4800600" y="4900080"/>
            <a:ext cx="5334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角丸四角形 27"/>
          <p:cNvSpPr/>
          <p:nvPr/>
        </p:nvSpPr>
        <p:spPr>
          <a:xfrm>
            <a:off x="4343400" y="2871252"/>
            <a:ext cx="1371600" cy="428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rgbClr val="FF0000"/>
                </a:solidFill>
              </a:rPr>
              <a:t>常温部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4343400" y="5233452"/>
            <a:ext cx="1371600" cy="428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rgbClr val="0070C0"/>
                </a:solidFill>
              </a:rPr>
              <a:t>低温部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6096001" y="1394880"/>
            <a:ext cx="914400" cy="990600"/>
          </a:xfrm>
          <a:prstGeom prst="rect">
            <a:avLst/>
          </a:prstGeom>
          <a:noFill/>
          <a:ln>
            <a:solidFill>
              <a:srgbClr val="FF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Text Box 88"/>
          <p:cNvSpPr txBox="1">
            <a:spLocks noChangeArrowheads="1"/>
          </p:cNvSpPr>
          <p:nvPr/>
        </p:nvSpPr>
        <p:spPr bwMode="auto">
          <a:xfrm>
            <a:off x="5436437" y="1772903"/>
            <a:ext cx="5833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Laser</a:t>
            </a:r>
          </a:p>
        </p:txBody>
      </p:sp>
      <p:sp>
        <p:nvSpPr>
          <p:cNvPr id="32" name="正方形/長方形 31"/>
          <p:cNvSpPr/>
          <p:nvPr/>
        </p:nvSpPr>
        <p:spPr>
          <a:xfrm>
            <a:off x="7023628" y="1471080"/>
            <a:ext cx="1510772" cy="1268940"/>
          </a:xfrm>
          <a:prstGeom prst="rect">
            <a:avLst/>
          </a:prstGeom>
          <a:noFill/>
          <a:ln>
            <a:solidFill>
              <a:srgbClr val="003E1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Text Box 88"/>
          <p:cNvSpPr txBox="1">
            <a:spLocks noChangeArrowheads="1"/>
          </p:cNvSpPr>
          <p:nvPr/>
        </p:nvSpPr>
        <p:spPr bwMode="auto">
          <a:xfrm>
            <a:off x="7010400" y="1163303"/>
            <a:ext cx="14798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003E1C"/>
                </a:solidFill>
                <a:latin typeface="Times New Roman" pitchFamily="18" charset="0"/>
                <a:cs typeface="Times New Roman" pitchFamily="18" charset="0"/>
              </a:rPr>
              <a:t>1st Interferometer</a:t>
            </a:r>
            <a:endParaRPr lang="ja-JP" altLang="en-US" sz="1400" dirty="0">
              <a:solidFill>
                <a:srgbClr val="003E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7543800" y="2740020"/>
            <a:ext cx="990600" cy="914400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Text Box 88"/>
          <p:cNvSpPr txBox="1">
            <a:spLocks noChangeArrowheads="1"/>
          </p:cNvSpPr>
          <p:nvPr/>
        </p:nvSpPr>
        <p:spPr bwMode="auto">
          <a:xfrm>
            <a:off x="7848600" y="3654420"/>
            <a:ext cx="4141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PD</a:t>
            </a:r>
            <a:endParaRPr lang="ja-JP" altLang="en-US" sz="1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6380788" y="4744702"/>
            <a:ext cx="1905000" cy="993577"/>
          </a:xfrm>
          <a:prstGeom prst="rect">
            <a:avLst/>
          </a:prstGeom>
          <a:noFill/>
          <a:ln>
            <a:solidFill>
              <a:srgbClr val="FF9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Text Box 88"/>
          <p:cNvSpPr txBox="1">
            <a:spLocks noChangeArrowheads="1"/>
          </p:cNvSpPr>
          <p:nvPr/>
        </p:nvSpPr>
        <p:spPr bwMode="auto">
          <a:xfrm>
            <a:off x="7066588" y="5735303"/>
            <a:ext cx="15440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2nd Interferometer</a:t>
            </a:r>
            <a:endParaRPr lang="ja-JP" altLang="en-US" sz="1400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5486400" y="4214280"/>
            <a:ext cx="32766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Text Box 88"/>
          <p:cNvSpPr txBox="1">
            <a:spLocks noChangeArrowheads="1"/>
          </p:cNvSpPr>
          <p:nvPr/>
        </p:nvSpPr>
        <p:spPr bwMode="auto">
          <a:xfrm>
            <a:off x="5867400" y="2534903"/>
            <a:ext cx="4340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M1</a:t>
            </a:r>
          </a:p>
        </p:txBody>
      </p:sp>
      <p:sp>
        <p:nvSpPr>
          <p:cNvPr id="42" name="Text Box 88"/>
          <p:cNvSpPr txBox="1">
            <a:spLocks noChangeArrowheads="1"/>
          </p:cNvSpPr>
          <p:nvPr/>
        </p:nvSpPr>
        <p:spPr bwMode="auto">
          <a:xfrm>
            <a:off x="7543800" y="2382503"/>
            <a:ext cx="4340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M2</a:t>
            </a:r>
          </a:p>
        </p:txBody>
      </p:sp>
      <p:sp>
        <p:nvSpPr>
          <p:cNvPr id="43" name="Text Box 88"/>
          <p:cNvSpPr txBox="1">
            <a:spLocks noChangeArrowheads="1"/>
          </p:cNvSpPr>
          <p:nvPr/>
        </p:nvSpPr>
        <p:spPr bwMode="auto">
          <a:xfrm>
            <a:off x="6576329" y="3376080"/>
            <a:ext cx="4340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M3</a:t>
            </a:r>
          </a:p>
        </p:txBody>
      </p:sp>
      <p:sp>
        <p:nvSpPr>
          <p:cNvPr id="44" name="Text Box 88"/>
          <p:cNvSpPr txBox="1">
            <a:spLocks noChangeArrowheads="1"/>
          </p:cNvSpPr>
          <p:nvPr/>
        </p:nvSpPr>
        <p:spPr bwMode="auto">
          <a:xfrm>
            <a:off x="8534400" y="1557460"/>
            <a:ext cx="6463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active</a:t>
            </a:r>
          </a:p>
          <a:p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mirror</a:t>
            </a:r>
          </a:p>
        </p:txBody>
      </p:sp>
      <p:sp>
        <p:nvSpPr>
          <p:cNvPr id="45" name="Text Box 88"/>
          <p:cNvSpPr txBox="1">
            <a:spLocks noChangeArrowheads="1"/>
          </p:cNvSpPr>
          <p:nvPr/>
        </p:nvSpPr>
        <p:spPr bwMode="auto">
          <a:xfrm>
            <a:off x="6629400" y="2690280"/>
            <a:ext cx="5938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ABA66B"/>
                </a:solidFill>
                <a:latin typeface="Times New Roman" pitchFamily="18" charset="0"/>
                <a:cs typeface="Times New Roman" pitchFamily="18" charset="0"/>
              </a:rPr>
              <a:t>PBS1</a:t>
            </a:r>
          </a:p>
        </p:txBody>
      </p:sp>
      <p:sp>
        <p:nvSpPr>
          <p:cNvPr id="46" name="Text Box 88"/>
          <p:cNvSpPr txBox="1">
            <a:spLocks noChangeArrowheads="1"/>
          </p:cNvSpPr>
          <p:nvPr/>
        </p:nvSpPr>
        <p:spPr bwMode="auto">
          <a:xfrm>
            <a:off x="7835372" y="2521673"/>
            <a:ext cx="609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solidFill>
                  <a:srgbClr val="ABA66B"/>
                </a:solidFill>
                <a:latin typeface="Times New Roman" pitchFamily="18" charset="0"/>
                <a:cs typeface="Times New Roman" pitchFamily="18" charset="0"/>
              </a:rPr>
              <a:t>PBS3</a:t>
            </a:r>
          </a:p>
        </p:txBody>
      </p:sp>
      <p:sp>
        <p:nvSpPr>
          <p:cNvPr id="47" name="Text Box 88"/>
          <p:cNvSpPr txBox="1">
            <a:spLocks noChangeArrowheads="1"/>
          </p:cNvSpPr>
          <p:nvPr/>
        </p:nvSpPr>
        <p:spPr bwMode="auto">
          <a:xfrm>
            <a:off x="7010400" y="4668503"/>
            <a:ext cx="5938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ABA66B"/>
                </a:solidFill>
                <a:latin typeface="Times New Roman" pitchFamily="18" charset="0"/>
                <a:cs typeface="Times New Roman" pitchFamily="18" charset="0"/>
              </a:rPr>
              <a:t>PBS2</a:t>
            </a:r>
          </a:p>
        </p:txBody>
      </p:sp>
      <p:sp>
        <p:nvSpPr>
          <p:cNvPr id="48" name="Text Box 88"/>
          <p:cNvSpPr txBox="1">
            <a:spLocks noChangeArrowheads="1"/>
          </p:cNvSpPr>
          <p:nvPr/>
        </p:nvSpPr>
        <p:spPr bwMode="auto">
          <a:xfrm>
            <a:off x="6451342" y="2509247"/>
            <a:ext cx="5769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CB28D6"/>
                </a:solidFill>
                <a:latin typeface="Times New Roman" pitchFamily="18" charset="0"/>
                <a:cs typeface="Times New Roman" pitchFamily="18" charset="0"/>
              </a:rPr>
              <a:t>HWP</a:t>
            </a:r>
          </a:p>
        </p:txBody>
      </p:sp>
      <p:sp>
        <p:nvSpPr>
          <p:cNvPr id="49" name="Text Box 88"/>
          <p:cNvSpPr txBox="1">
            <a:spLocks noChangeArrowheads="1"/>
          </p:cNvSpPr>
          <p:nvPr/>
        </p:nvSpPr>
        <p:spPr bwMode="auto">
          <a:xfrm>
            <a:off x="7239000" y="2093508"/>
            <a:ext cx="5769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CB28D6"/>
                </a:solidFill>
                <a:latin typeface="Times New Roman" pitchFamily="18" charset="0"/>
                <a:cs typeface="Times New Roman" pitchFamily="18" charset="0"/>
              </a:rPr>
              <a:t>QWP</a:t>
            </a:r>
          </a:p>
        </p:txBody>
      </p:sp>
      <p:sp>
        <p:nvSpPr>
          <p:cNvPr id="50" name="Text Box 88"/>
          <p:cNvSpPr txBox="1">
            <a:spLocks noChangeArrowheads="1"/>
          </p:cNvSpPr>
          <p:nvPr/>
        </p:nvSpPr>
        <p:spPr bwMode="auto">
          <a:xfrm>
            <a:off x="6858000" y="5204880"/>
            <a:ext cx="5769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CB28D6"/>
                </a:solidFill>
                <a:latin typeface="Times New Roman" pitchFamily="18" charset="0"/>
                <a:cs typeface="Times New Roman" pitchFamily="18" charset="0"/>
              </a:rPr>
              <a:t>QWP</a:t>
            </a:r>
          </a:p>
        </p:txBody>
      </p:sp>
      <p:sp>
        <p:nvSpPr>
          <p:cNvPr id="51" name="Text Box 88"/>
          <p:cNvSpPr txBox="1">
            <a:spLocks noChangeArrowheads="1"/>
          </p:cNvSpPr>
          <p:nvPr/>
        </p:nvSpPr>
        <p:spPr bwMode="auto">
          <a:xfrm>
            <a:off x="6553200" y="4697136"/>
            <a:ext cx="5838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D751A9"/>
                </a:solidFill>
                <a:latin typeface="Times New Roman" pitchFamily="18" charset="0"/>
                <a:cs typeface="Times New Roman" pitchFamily="18" charset="0"/>
              </a:rPr>
              <a:t>CCM</a:t>
            </a:r>
          </a:p>
        </p:txBody>
      </p:sp>
      <p:sp>
        <p:nvSpPr>
          <p:cNvPr id="53" name="Text Box 88"/>
          <p:cNvSpPr txBox="1">
            <a:spLocks noChangeArrowheads="1"/>
          </p:cNvSpPr>
          <p:nvPr/>
        </p:nvSpPr>
        <p:spPr bwMode="auto">
          <a:xfrm>
            <a:off x="7328029" y="5455391"/>
            <a:ext cx="4340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M4</a:t>
            </a:r>
          </a:p>
        </p:txBody>
      </p:sp>
      <p:sp>
        <p:nvSpPr>
          <p:cNvPr id="52" name="Text Box 88"/>
          <p:cNvSpPr txBox="1">
            <a:spLocks noChangeArrowheads="1"/>
          </p:cNvSpPr>
          <p:nvPr/>
        </p:nvSpPr>
        <p:spPr bwMode="auto">
          <a:xfrm>
            <a:off x="3413237" y="1787548"/>
            <a:ext cx="18445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003E1C"/>
                </a:solidFill>
                <a:latin typeface="Times New Roman" pitchFamily="18" charset="0"/>
                <a:cs typeface="Times New Roman" pitchFamily="18" charset="0"/>
              </a:rPr>
              <a:t>1st Interferometer</a:t>
            </a:r>
            <a:endParaRPr lang="ja-JP" altLang="en-US" dirty="0">
              <a:solidFill>
                <a:srgbClr val="003E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下矢印 53"/>
          <p:cNvSpPr/>
          <p:nvPr/>
        </p:nvSpPr>
        <p:spPr>
          <a:xfrm>
            <a:off x="7315202" y="4366683"/>
            <a:ext cx="124628" cy="258402"/>
          </a:xfrm>
          <a:prstGeom prst="downArrow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下矢印 54"/>
          <p:cNvSpPr/>
          <p:nvPr/>
        </p:nvSpPr>
        <p:spPr>
          <a:xfrm flipV="1">
            <a:off x="7952572" y="4442880"/>
            <a:ext cx="124628" cy="258402"/>
          </a:xfrm>
          <a:prstGeom prst="downArrow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タイトル 5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anchor="t">
            <a:normAutofit/>
          </a:bodyPr>
          <a:lstStyle/>
          <a:p>
            <a:pPr algn="ctr"/>
            <a:r>
              <a:rPr lang="en-US" altLang="ja-JP" dirty="0" smtClean="0">
                <a:latin typeface="Times New Roman"/>
                <a:cs typeface="Times New Roman"/>
              </a:rPr>
              <a:t>2. LSPI</a:t>
            </a:r>
            <a:r>
              <a:rPr lang="ja-JP" altLang="en-US" dirty="0" smtClean="0">
                <a:latin typeface="Times New Roman"/>
                <a:cs typeface="Times New Roman"/>
              </a:rPr>
              <a:t>概略図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61" name="左右矢印 60"/>
          <p:cNvSpPr/>
          <p:nvPr/>
        </p:nvSpPr>
        <p:spPr>
          <a:xfrm>
            <a:off x="1600200" y="3985680"/>
            <a:ext cx="381000" cy="152400"/>
          </a:xfrm>
          <a:prstGeom prst="left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/>
          <a:scene3d>
            <a:camera prst="orthographicFront">
              <a:rot lat="0" lon="0" rev="2028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8" name="直線矢印コネクタ 67"/>
          <p:cNvCxnSpPr/>
          <p:nvPr/>
        </p:nvCxnSpPr>
        <p:spPr>
          <a:xfrm flipH="1" flipV="1">
            <a:off x="1822806" y="4197481"/>
            <a:ext cx="86394" cy="446398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角丸四角形 68"/>
          <p:cNvSpPr/>
          <p:nvPr/>
        </p:nvSpPr>
        <p:spPr>
          <a:xfrm>
            <a:off x="1676400" y="4671481"/>
            <a:ext cx="2819400" cy="385199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10CF9B"/>
                </a:solidFill>
              </a:rPr>
              <a:t>干渉に影響を及ぼす変動</a:t>
            </a:r>
            <a:endParaRPr kumimoji="1" lang="ja-JP" altLang="en-US" dirty="0">
              <a:solidFill>
                <a:srgbClr val="10CF9B"/>
              </a:solidFill>
            </a:endParaRPr>
          </a:p>
        </p:txBody>
      </p:sp>
      <p:cxnSp>
        <p:nvCxnSpPr>
          <p:cNvPr id="62" name="直線コネクタ 61"/>
          <p:cNvCxnSpPr/>
          <p:nvPr/>
        </p:nvCxnSpPr>
        <p:spPr>
          <a:xfrm rot="10800000">
            <a:off x="4624912" y="4173001"/>
            <a:ext cx="4343400" cy="1588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角丸四角形 55"/>
          <p:cNvSpPr/>
          <p:nvPr/>
        </p:nvSpPr>
        <p:spPr>
          <a:xfrm>
            <a:off x="1524000" y="5638800"/>
            <a:ext cx="3200400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  <a:latin typeface="Times New Roman"/>
                <a:cs typeface="Times New Roman"/>
              </a:rPr>
              <a:t>Yaw</a:t>
            </a:r>
            <a:r>
              <a:rPr lang="ja-JP" alt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運動を検出するため</a:t>
            </a:r>
            <a:endParaRPr lang="en-US" altLang="ja-JP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/>
            <a:r>
              <a:rPr lang="ja-JP" alt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干渉計を</a:t>
            </a:r>
            <a:r>
              <a:rPr lang="en-US" altLang="ja-JP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ja-JP" alt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台設置し、</a:t>
            </a:r>
            <a:endParaRPr lang="en-US" altLang="ja-JP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/>
            <a:r>
              <a:rPr lang="ja-JP" alt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各</a:t>
            </a:r>
            <a:r>
              <a:rPr lang="en-US" altLang="ja-JP" dirty="0" smtClean="0">
                <a:solidFill>
                  <a:srgbClr val="FF0000"/>
                </a:solidFill>
                <a:latin typeface="Times New Roman"/>
                <a:cs typeface="Times New Roman"/>
              </a:rPr>
              <a:t>CCM</a:t>
            </a:r>
            <a:r>
              <a:rPr lang="ja-JP" alt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の変位を独立に検出</a:t>
            </a:r>
            <a:endParaRPr kumimoji="1" lang="ja-JP" alt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64" name="Picture 5" descr="D:\大学院\CLIO\CLIO_Logo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1" y="76201"/>
            <a:ext cx="908503" cy="264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304800" y="2886060"/>
            <a:ext cx="7234230" cy="1152540"/>
          </a:xfrm>
          <a:prstGeom prst="roundRect">
            <a:avLst/>
          </a:prstGeom>
          <a:solidFill>
            <a:srgbClr val="FFFF00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コンテンツ プレースホルダ 8"/>
          <p:cNvSpPr>
            <a:spLocks noGrp="1"/>
          </p:cNvSpPr>
          <p:nvPr>
            <p:ph idx="1"/>
          </p:nvPr>
        </p:nvSpPr>
        <p:spPr>
          <a:xfrm>
            <a:off x="178856" y="1285860"/>
            <a:ext cx="8777318" cy="507209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kumimoji="1" lang="en-US" altLang="ja-JP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CLIO</a:t>
            </a:r>
            <a:r>
              <a:rPr kumimoji="1" lang="ja-JP" alt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へのインストールまでの流れ</a:t>
            </a:r>
            <a:endParaRPr kumimoji="1" lang="en-US" altLang="ja-JP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l"/>
            </a:pPr>
            <a:r>
              <a:rPr lang="ja-JP" altLang="en-US" sz="2800" dirty="0" smtClean="0">
                <a:latin typeface="Times New Roman" pitchFamily="18" charset="0"/>
                <a:cs typeface="Times New Roman" pitchFamily="18" charset="0"/>
              </a:rPr>
              <a:t>原理検証実験</a:t>
            </a:r>
            <a:endParaRPr lang="en-US" altLang="ja-JP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l"/>
            </a:pPr>
            <a:r>
              <a:rPr lang="en-US" altLang="ja-JP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CLIO</a:t>
            </a:r>
            <a:r>
              <a:rPr lang="ja-JP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へインストール</a:t>
            </a:r>
            <a:r>
              <a:rPr lang="en-US" altLang="ja-JP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(Per-arm End Cryostat)</a:t>
            </a:r>
          </a:p>
          <a:p>
            <a:pPr marL="468000" lvl="1">
              <a:buFont typeface="Wingdings" charset="2"/>
              <a:buChar char="Ø"/>
            </a:pPr>
            <a:r>
              <a:rPr lang="ja-JP" altLang="en-US" sz="2200" dirty="0" smtClean="0">
                <a:latin typeface="Times New Roman" pitchFamily="18" charset="0"/>
                <a:cs typeface="Times New Roman" pitchFamily="18" charset="0"/>
              </a:rPr>
              <a:t>実機のインストール（光学系など）</a:t>
            </a:r>
            <a:endParaRPr lang="en-US" altLang="ja-JP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68000" lvl="1">
              <a:buFont typeface="Wingdings" charset="2"/>
              <a:buChar char="Ø"/>
            </a:pPr>
            <a:r>
              <a:rPr lang="en-US" altLang="ja-JP" sz="2200" dirty="0" smtClean="0">
                <a:latin typeface="Times New Roman" pitchFamily="18" charset="0"/>
                <a:cs typeface="Times New Roman" pitchFamily="18" charset="0"/>
              </a:rPr>
              <a:t>Actuator</a:t>
            </a:r>
            <a:r>
              <a:rPr lang="ja-JP" altLang="en-US" sz="2200" dirty="0" smtClean="0">
                <a:latin typeface="Times New Roman" pitchFamily="18" charset="0"/>
                <a:cs typeface="Times New Roman" pitchFamily="18" charset="0"/>
              </a:rPr>
              <a:t>付</a:t>
            </a:r>
            <a:r>
              <a:rPr lang="en-US" altLang="ja-JP" sz="2200" dirty="0" smtClean="0">
                <a:latin typeface="Times New Roman" pitchFamily="18" charset="0"/>
                <a:cs typeface="Times New Roman" pitchFamily="18" charset="0"/>
              </a:rPr>
              <a:t>Mirror (Active Mirror)</a:t>
            </a:r>
            <a:r>
              <a:rPr lang="ja-JP" altLang="en-US" sz="2200" dirty="0" smtClean="0">
                <a:latin typeface="Times New Roman" pitchFamily="18" charset="0"/>
                <a:cs typeface="Times New Roman" pitchFamily="18" charset="0"/>
              </a:rPr>
              <a:t>のみでフリンジロック</a:t>
            </a:r>
            <a:endParaRPr lang="en-US" altLang="ja-JP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720000" lvl="2">
              <a:buClr>
                <a:srgbClr val="003800"/>
              </a:buClr>
              <a:buFont typeface="Arial"/>
              <a:buChar char="•"/>
            </a:pPr>
            <a:r>
              <a:rPr lang="ja-JP" altLang="en-US" sz="1800" dirty="0" smtClean="0">
                <a:latin typeface="Times New Roman" pitchFamily="18" charset="0"/>
                <a:cs typeface="Times New Roman" pitchFamily="18" charset="0"/>
              </a:rPr>
              <a:t>各</a:t>
            </a:r>
            <a:r>
              <a:rPr lang="en-US" altLang="ja-JP" sz="1800" dirty="0" smtClean="0">
                <a:latin typeface="Times New Roman" pitchFamily="18" charset="0"/>
                <a:cs typeface="Times New Roman" pitchFamily="18" charset="0"/>
              </a:rPr>
              <a:t>CCM</a:t>
            </a:r>
            <a:r>
              <a:rPr lang="ja-JP" altLang="en-US" sz="1800" dirty="0" smtClean="0">
                <a:latin typeface="Times New Roman" pitchFamily="18" charset="0"/>
                <a:cs typeface="Times New Roman" pitchFamily="18" charset="0"/>
              </a:rPr>
              <a:t>の変位スペクトル測定</a:t>
            </a:r>
            <a:endParaRPr lang="en-US" altLang="ja-JP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8000" lvl="1">
              <a:buFont typeface="Wingdings" charset="2"/>
              <a:buChar char="Ø"/>
            </a:pPr>
            <a:r>
              <a:rPr lang="en-US" altLang="ja-JP" sz="2200" dirty="0" smtClean="0">
                <a:latin typeface="Times New Roman" pitchFamily="18" charset="0"/>
                <a:cs typeface="Times New Roman" pitchFamily="18" charset="0"/>
              </a:rPr>
              <a:t>Coil-Magnet Actuator</a:t>
            </a:r>
            <a:r>
              <a:rPr lang="ja-JP" altLang="en-US" sz="2200" dirty="0" smtClean="0">
                <a:latin typeface="Times New Roman" pitchFamily="18" charset="0"/>
                <a:cs typeface="Times New Roman" pitchFamily="18" charset="0"/>
              </a:rPr>
              <a:t>（振り子）、</a:t>
            </a:r>
            <a:r>
              <a:rPr lang="en-US" altLang="ja-JP" sz="2200" dirty="0" smtClean="0">
                <a:latin typeface="Times New Roman" pitchFamily="18" charset="0"/>
                <a:cs typeface="Times New Roman" pitchFamily="18" charset="0"/>
              </a:rPr>
              <a:t>Active Mirror</a:t>
            </a:r>
            <a:r>
              <a:rPr lang="ja-JP" altLang="en-US" sz="2200" dirty="0" smtClean="0">
                <a:latin typeface="Times New Roman" pitchFamily="18" charset="0"/>
                <a:cs typeface="Times New Roman" pitchFamily="18" charset="0"/>
              </a:rPr>
              <a:t>でフリンジロック</a:t>
            </a:r>
            <a:endParaRPr lang="en-US" altLang="ja-JP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720000" lvl="2">
              <a:buClr>
                <a:srgbClr val="003800"/>
              </a:buClr>
              <a:buFont typeface="Arial"/>
              <a:buChar char="•"/>
            </a:pPr>
            <a:r>
              <a:rPr lang="ja-JP" altLang="en-US" sz="1800" dirty="0" smtClean="0">
                <a:latin typeface="Times New Roman" pitchFamily="18" charset="0"/>
                <a:cs typeface="Times New Roman" pitchFamily="18" charset="0"/>
              </a:rPr>
              <a:t>ローカルコントロール</a:t>
            </a:r>
            <a:endParaRPr lang="en-US" altLang="ja-JP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68000" lvl="1">
              <a:buFont typeface="Wingdings" charset="2"/>
              <a:buChar char="Ø"/>
            </a:pPr>
            <a:r>
              <a:rPr kumimoji="1" lang="ja-JP" altLang="en-US" sz="2200" dirty="0" smtClean="0">
                <a:latin typeface="Times New Roman" pitchFamily="18" charset="0"/>
                <a:cs typeface="Times New Roman" pitchFamily="18" charset="0"/>
              </a:rPr>
              <a:t>性能評価</a:t>
            </a:r>
            <a:endParaRPr kumimoji="1" lang="en-US" altLang="ja-JP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endParaRPr kumimoji="1"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endParaRPr kumimoji="1" lang="en-US" altLang="ja-JP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タイトル 5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anchor="t">
            <a:normAutofit/>
          </a:bodyPr>
          <a:lstStyle/>
          <a:p>
            <a:pPr algn="ctr"/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インストールの流れ</a:t>
            </a:r>
            <a:endParaRPr kumimoji="1" lang="ja-JP" altLang="en-US" dirty="0"/>
          </a:p>
        </p:txBody>
      </p:sp>
      <p:sp>
        <p:nvSpPr>
          <p:cNvPr id="65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kumimoji="1" lang="ja-JP" altLang="en-US" smtClean="0"/>
              <a:t>日本物理学会　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岡山大学</a:t>
            </a:r>
            <a:endParaRPr kumimoji="1" lang="ja-JP" altLang="en-US" dirty="0"/>
          </a:p>
        </p:txBody>
      </p:sp>
      <p:sp>
        <p:nvSpPr>
          <p:cNvPr id="63" name="スライド番号プレースホルダ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0708-D160-4E09-B747-F7FC63C9A530}" type="slidenum">
              <a:rPr kumimoji="1" lang="ja-JP" altLang="en-US" smtClean="0"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右矢印 5"/>
          <p:cNvSpPr/>
          <p:nvPr/>
        </p:nvSpPr>
        <p:spPr>
          <a:xfrm>
            <a:off x="7072330" y="2022460"/>
            <a:ext cx="28575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7602890" y="1877994"/>
            <a:ext cx="1428760" cy="5000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前回の発表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日付プレースホル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latin typeface="Times New Roman"/>
                <a:cs typeface="Times New Roman"/>
              </a:rPr>
              <a:t>2010/03/22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7643834" y="3233734"/>
            <a:ext cx="1428760" cy="500066"/>
          </a:xfrm>
          <a:prstGeom prst="round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FF0000"/>
                </a:solidFill>
              </a:rPr>
              <a:t>今回の発表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14" name="Picture 5" descr="D:\大学院\CLIO\CLIO_Logo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1" y="76201"/>
            <a:ext cx="908503" cy="2645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図 51" descr="DSCF09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886200"/>
            <a:ext cx="2893568" cy="2170176"/>
          </a:xfrm>
          <a:prstGeom prst="rect">
            <a:avLst/>
          </a:prstGeom>
        </p:spPr>
      </p:pic>
      <p:pic>
        <p:nvPicPr>
          <p:cNvPr id="38" name="図 37" descr="DSCF09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240" y="1143000"/>
            <a:ext cx="3616960" cy="2712720"/>
          </a:xfrm>
          <a:prstGeom prst="rect">
            <a:avLst/>
          </a:prstGeom>
        </p:spPr>
      </p:pic>
      <p:sp>
        <p:nvSpPr>
          <p:cNvPr id="56" name="タイトル 5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anchor="t">
            <a:normAutofit/>
          </a:bodyPr>
          <a:lstStyle/>
          <a:p>
            <a:pPr algn="ctr"/>
            <a:r>
              <a:rPr kumimoji="1" lang="en-US" altLang="ja-JP" dirty="0" smtClean="0">
                <a:latin typeface="Times New Roman"/>
                <a:cs typeface="Times New Roman"/>
              </a:rPr>
              <a:t>3. </a:t>
            </a:r>
            <a:r>
              <a:rPr kumimoji="1" lang="ja-JP" altLang="en-US" dirty="0" smtClean="0">
                <a:latin typeface="Times New Roman"/>
                <a:cs typeface="Times New Roman"/>
              </a:rPr>
              <a:t>実験装置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65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kumimoji="1" lang="ja-JP" altLang="en-US" smtClean="0"/>
              <a:t>日本物理学会　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岡山大学</a:t>
            </a:r>
            <a:endParaRPr kumimoji="1" lang="ja-JP" altLang="en-US" dirty="0"/>
          </a:p>
        </p:txBody>
      </p:sp>
      <p:sp>
        <p:nvSpPr>
          <p:cNvPr id="63" name="スライド番号プレースホルダ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0708-D160-4E09-B747-F7FC63C9A530}" type="slidenum">
              <a:rPr kumimoji="1" lang="ja-JP" altLang="en-US" smtClean="0"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日付プレースホル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latin typeface="Times New Roman"/>
                <a:cs typeface="Times New Roman"/>
              </a:rPr>
              <a:t>2010/03/22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2707640" y="1828800"/>
            <a:ext cx="914400" cy="685800"/>
          </a:xfrm>
          <a:prstGeom prst="rect">
            <a:avLst/>
          </a:prstGeom>
          <a:noFill/>
          <a:ln w="34925">
            <a:solidFill>
              <a:srgbClr val="CB28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Text Box 88"/>
          <p:cNvSpPr txBox="1">
            <a:spLocks noChangeArrowheads="1"/>
          </p:cNvSpPr>
          <p:nvPr/>
        </p:nvSpPr>
        <p:spPr bwMode="auto">
          <a:xfrm>
            <a:off x="3088640" y="1524000"/>
            <a:ext cx="5833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CB28D6"/>
                </a:solidFill>
                <a:latin typeface="Times New Roman" pitchFamily="18" charset="0"/>
                <a:cs typeface="Times New Roman" pitchFamily="18" charset="0"/>
              </a:rPr>
              <a:t>Laser</a:t>
            </a:r>
          </a:p>
        </p:txBody>
      </p:sp>
      <p:sp>
        <p:nvSpPr>
          <p:cNvPr id="32" name="正方形/長方形 31"/>
          <p:cNvSpPr/>
          <p:nvPr/>
        </p:nvSpPr>
        <p:spPr>
          <a:xfrm>
            <a:off x="2514600" y="2514600"/>
            <a:ext cx="1371600" cy="1268940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Text Box 88"/>
          <p:cNvSpPr txBox="1">
            <a:spLocks noChangeArrowheads="1"/>
          </p:cNvSpPr>
          <p:nvPr/>
        </p:nvSpPr>
        <p:spPr bwMode="auto">
          <a:xfrm>
            <a:off x="2482508" y="3505200"/>
            <a:ext cx="14798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1st Interferometer</a:t>
            </a:r>
            <a:endParaRPr lang="ja-JP" altLang="en-US" sz="1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88"/>
          <p:cNvSpPr txBox="1">
            <a:spLocks noChangeArrowheads="1"/>
          </p:cNvSpPr>
          <p:nvPr/>
        </p:nvSpPr>
        <p:spPr bwMode="auto">
          <a:xfrm>
            <a:off x="634003" y="3124200"/>
            <a:ext cx="4141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PD</a:t>
            </a:r>
            <a:endParaRPr lang="ja-JP" altLang="en-US" sz="14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88"/>
          <p:cNvSpPr txBox="1">
            <a:spLocks noChangeArrowheads="1"/>
          </p:cNvSpPr>
          <p:nvPr/>
        </p:nvSpPr>
        <p:spPr bwMode="auto">
          <a:xfrm>
            <a:off x="2286000" y="1905000"/>
            <a:ext cx="3984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M1</a:t>
            </a:r>
          </a:p>
        </p:txBody>
      </p:sp>
      <p:sp>
        <p:nvSpPr>
          <p:cNvPr id="42" name="Text Box 88"/>
          <p:cNvSpPr txBox="1">
            <a:spLocks noChangeArrowheads="1"/>
          </p:cNvSpPr>
          <p:nvPr/>
        </p:nvSpPr>
        <p:spPr bwMode="auto">
          <a:xfrm>
            <a:off x="2514600" y="2909500"/>
            <a:ext cx="3984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M2</a:t>
            </a:r>
          </a:p>
        </p:txBody>
      </p:sp>
      <p:sp>
        <p:nvSpPr>
          <p:cNvPr id="43" name="Text Box 88"/>
          <p:cNvSpPr txBox="1">
            <a:spLocks noChangeArrowheads="1"/>
          </p:cNvSpPr>
          <p:nvPr/>
        </p:nvSpPr>
        <p:spPr bwMode="auto">
          <a:xfrm>
            <a:off x="762000" y="2542401"/>
            <a:ext cx="3984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M3</a:t>
            </a:r>
          </a:p>
        </p:txBody>
      </p:sp>
      <p:sp>
        <p:nvSpPr>
          <p:cNvPr id="44" name="Text Box 88"/>
          <p:cNvSpPr txBox="1">
            <a:spLocks noChangeArrowheads="1"/>
          </p:cNvSpPr>
          <p:nvPr/>
        </p:nvSpPr>
        <p:spPr bwMode="auto">
          <a:xfrm>
            <a:off x="2743200" y="3352800"/>
            <a:ext cx="1295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ja-JP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active mirror</a:t>
            </a:r>
          </a:p>
        </p:txBody>
      </p:sp>
      <p:sp>
        <p:nvSpPr>
          <p:cNvPr id="45" name="Text Box 88"/>
          <p:cNvSpPr txBox="1">
            <a:spLocks noChangeArrowheads="1"/>
          </p:cNvSpPr>
          <p:nvPr/>
        </p:nvSpPr>
        <p:spPr bwMode="auto">
          <a:xfrm>
            <a:off x="2074331" y="2319865"/>
            <a:ext cx="5354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solidFill>
                  <a:srgbClr val="ABA66B"/>
                </a:solidFill>
                <a:latin typeface="Times New Roman" pitchFamily="18" charset="0"/>
                <a:cs typeface="Times New Roman" pitchFamily="18" charset="0"/>
              </a:rPr>
              <a:t>PBS1</a:t>
            </a:r>
          </a:p>
        </p:txBody>
      </p:sp>
      <p:sp>
        <p:nvSpPr>
          <p:cNvPr id="46" name="Text Box 88"/>
          <p:cNvSpPr txBox="1">
            <a:spLocks noChangeArrowheads="1"/>
          </p:cNvSpPr>
          <p:nvPr/>
        </p:nvSpPr>
        <p:spPr bwMode="auto">
          <a:xfrm>
            <a:off x="1600200" y="2740223"/>
            <a:ext cx="6096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1100" dirty="0" smtClean="0">
                <a:solidFill>
                  <a:srgbClr val="ABA66B"/>
                </a:solidFill>
                <a:latin typeface="Times New Roman" pitchFamily="18" charset="0"/>
                <a:cs typeface="Times New Roman" pitchFamily="18" charset="0"/>
              </a:rPr>
              <a:t>PBS3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1066800" y="4724401"/>
            <a:ext cx="2438400" cy="609600"/>
          </a:xfrm>
          <a:prstGeom prst="rect">
            <a:avLst/>
          </a:prstGeom>
          <a:noFill/>
          <a:ln w="38100">
            <a:solidFill>
              <a:srgbClr val="FFAB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Text Box 88"/>
          <p:cNvSpPr txBox="1">
            <a:spLocks noChangeArrowheads="1"/>
          </p:cNvSpPr>
          <p:nvPr/>
        </p:nvSpPr>
        <p:spPr bwMode="auto">
          <a:xfrm>
            <a:off x="2006858" y="5257800"/>
            <a:ext cx="15440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FFAB04"/>
                </a:solidFill>
                <a:latin typeface="Times New Roman" pitchFamily="18" charset="0"/>
                <a:cs typeface="Times New Roman" pitchFamily="18" charset="0"/>
              </a:rPr>
              <a:t>2nd Interferometer</a:t>
            </a:r>
            <a:endParaRPr lang="ja-JP" altLang="en-US" sz="1400" dirty="0">
              <a:solidFill>
                <a:srgbClr val="FFAB0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88"/>
          <p:cNvSpPr txBox="1">
            <a:spLocks noChangeArrowheads="1"/>
          </p:cNvSpPr>
          <p:nvPr/>
        </p:nvSpPr>
        <p:spPr bwMode="auto">
          <a:xfrm>
            <a:off x="2514600" y="4724400"/>
            <a:ext cx="5354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solidFill>
                  <a:srgbClr val="ABA66B"/>
                </a:solidFill>
                <a:latin typeface="Times New Roman" pitchFamily="18" charset="0"/>
                <a:cs typeface="Times New Roman" pitchFamily="18" charset="0"/>
              </a:rPr>
              <a:t>PBS2</a:t>
            </a:r>
          </a:p>
        </p:txBody>
      </p:sp>
      <p:sp>
        <p:nvSpPr>
          <p:cNvPr id="51" name="Text Box 88"/>
          <p:cNvSpPr txBox="1">
            <a:spLocks noChangeArrowheads="1"/>
          </p:cNvSpPr>
          <p:nvPr/>
        </p:nvSpPr>
        <p:spPr bwMode="auto">
          <a:xfrm>
            <a:off x="1016399" y="4953000"/>
            <a:ext cx="5838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D751A9"/>
                </a:solidFill>
                <a:latin typeface="Times New Roman" pitchFamily="18" charset="0"/>
                <a:cs typeface="Times New Roman" pitchFamily="18" charset="0"/>
              </a:rPr>
              <a:t>CCM</a:t>
            </a:r>
          </a:p>
        </p:txBody>
      </p:sp>
      <p:sp>
        <p:nvSpPr>
          <p:cNvPr id="53" name="Text Box 88"/>
          <p:cNvSpPr txBox="1">
            <a:spLocks noChangeArrowheads="1"/>
          </p:cNvSpPr>
          <p:nvPr/>
        </p:nvSpPr>
        <p:spPr bwMode="auto">
          <a:xfrm>
            <a:off x="2645326" y="5057001"/>
            <a:ext cx="4026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M4</a:t>
            </a:r>
          </a:p>
        </p:txBody>
      </p:sp>
      <p:sp>
        <p:nvSpPr>
          <p:cNvPr id="55" name="コンテンツ プレースホルダ 8"/>
          <p:cNvSpPr>
            <a:spLocks noGrp="1"/>
          </p:cNvSpPr>
          <p:nvPr>
            <p:ph idx="1"/>
          </p:nvPr>
        </p:nvSpPr>
        <p:spPr>
          <a:xfrm>
            <a:off x="3939898" y="747694"/>
            <a:ext cx="5105400" cy="58055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kumimoji="1" lang="ja-JP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常温部</a:t>
            </a:r>
            <a:endParaRPr kumimoji="1" lang="en-US" altLang="ja-JP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6600"/>
              </a:buClr>
              <a:buFont typeface="Wingdings" charset="2"/>
              <a:buChar char="l"/>
            </a:pP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Laser</a:t>
            </a:r>
            <a:r>
              <a:rPr lang="ja-JP" altLang="en-US" sz="2000" dirty="0" smtClean="0">
                <a:latin typeface="Times New Roman" pitchFamily="18" charset="0"/>
                <a:cs typeface="Times New Roman" pitchFamily="18" charset="0"/>
              </a:rPr>
              <a:t>波長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 633nm, Power 0.9mW</a:t>
            </a:r>
          </a:p>
          <a:p>
            <a:pPr>
              <a:buClr>
                <a:srgbClr val="FF6600"/>
              </a:buClr>
              <a:buFont typeface="Wingdings" charset="2"/>
              <a:buChar char="l"/>
            </a:pP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ja-JP" altLang="en-US" sz="2000" dirty="0" smtClean="0">
                <a:latin typeface="Times New Roman" pitchFamily="18" charset="0"/>
                <a:cs typeface="Times New Roman" pitchFamily="18" charset="0"/>
              </a:rPr>
              <a:t>本の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Laser</a:t>
            </a:r>
            <a:r>
              <a:rPr lang="ja-JP" altLang="en-US" sz="2000" dirty="0" smtClean="0">
                <a:latin typeface="Times New Roman" pitchFamily="18" charset="0"/>
                <a:cs typeface="Times New Roman" pitchFamily="18" charset="0"/>
              </a:rPr>
              <a:t>の高低差は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10mm</a:t>
            </a:r>
          </a:p>
          <a:p>
            <a:pPr>
              <a:buNone/>
            </a:pPr>
            <a:r>
              <a:rPr lang="ja-JP" altLang="en-US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CCM</a:t>
            </a:r>
            <a:r>
              <a:rPr lang="ja-JP" altLang="en-US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の中心の距離だけ離れている</a:t>
            </a:r>
            <a:endParaRPr lang="en-US" altLang="ja-JP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6600"/>
              </a:buClr>
              <a:buFont typeface="Wingdings" pitchFamily="2" charset="2"/>
              <a:buChar char="l"/>
            </a:pPr>
            <a:r>
              <a:rPr lang="ja-JP" alt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干渉計</a:t>
            </a:r>
            <a:r>
              <a:rPr lang="en-US" altLang="ja-JP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ja-JP" alt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台につき</a:t>
            </a:r>
            <a:r>
              <a:rPr lang="en-US" altLang="ja-JP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ja-JP" alt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つの</a:t>
            </a:r>
            <a:r>
              <a:rPr lang="en-US" altLang="ja-JP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PD</a:t>
            </a:r>
            <a:r>
              <a:rPr lang="ja-JP" alt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で信号取得</a:t>
            </a:r>
            <a:endParaRPr lang="en-US" altLang="ja-JP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6600"/>
              </a:buClr>
              <a:buFont typeface="Wingdings" pitchFamily="2" charset="2"/>
              <a:buChar char="l"/>
            </a:pPr>
            <a:endParaRPr lang="en-US" altLang="ja-JP" sz="1000" dirty="0" smtClean="0">
              <a:solidFill>
                <a:srgbClr val="0F6FC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ja-JP" altLang="en-US" sz="2400" dirty="0" smtClean="0">
                <a:solidFill>
                  <a:srgbClr val="0F6FC6"/>
                </a:solidFill>
                <a:latin typeface="Times New Roman" pitchFamily="18" charset="0"/>
                <a:cs typeface="Times New Roman" pitchFamily="18" charset="0"/>
              </a:rPr>
              <a:t>低温部</a:t>
            </a:r>
            <a:endParaRPr kumimoji="1" lang="en-US" altLang="ja-JP" sz="2400" dirty="0" smtClean="0">
              <a:solidFill>
                <a:srgbClr val="0F6FC6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1" indent="-274320">
              <a:buClr>
                <a:schemeClr val="accent3"/>
              </a:buClr>
              <a:buSzPct val="95000"/>
              <a:buFont typeface="Wingdings" charset="2"/>
              <a:buChar char="l"/>
            </a:pP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PBS, QWP, Mirror</a:t>
            </a:r>
            <a:r>
              <a:rPr lang="ja-JP" altLang="en-US" sz="2000" dirty="0" smtClean="0">
                <a:latin typeface="Times New Roman" pitchFamily="18" charset="0"/>
                <a:cs typeface="Times New Roman" pitchFamily="18" charset="0"/>
              </a:rPr>
              <a:t>を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ja-JP" altLang="en-US" sz="2000" dirty="0" smtClean="0">
                <a:latin typeface="Times New Roman" pitchFamily="18" charset="0"/>
                <a:cs typeface="Times New Roman" pitchFamily="18" charset="0"/>
              </a:rPr>
              <a:t>つの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mass (reference mass)</a:t>
            </a:r>
            <a:r>
              <a:rPr lang="ja-JP" altLang="en-US" sz="2000" dirty="0" smtClean="0">
                <a:latin typeface="Times New Roman" pitchFamily="18" charset="0"/>
                <a:cs typeface="Times New Roman" pitchFamily="18" charset="0"/>
              </a:rPr>
              <a:t>に取り付け、斜め張りに吊るした</a:t>
            </a:r>
            <a:endParaRPr lang="en-US" altLang="ja-JP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48640" lvl="2" indent="-274320">
              <a:buClr>
                <a:schemeClr val="accent1"/>
              </a:buClr>
              <a:buSzPct val="95000"/>
              <a:buFont typeface="Wingdings" charset="2"/>
              <a:buChar char="Ø"/>
            </a:pP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Φ100μm</a:t>
            </a:r>
            <a:r>
              <a:rPr lang="ja-JP" altLang="en-US" sz="1600" dirty="0" smtClean="0">
                <a:latin typeface="Times New Roman" pitchFamily="18" charset="0"/>
                <a:cs typeface="Times New Roman" pitchFamily="18" charset="0"/>
              </a:rPr>
              <a:t>のボルファーを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ja-JP" altLang="en-US" sz="1600" dirty="0" smtClean="0">
                <a:latin typeface="Times New Roman" pitchFamily="18" charset="0"/>
                <a:cs typeface="Times New Roman" pitchFamily="18" charset="0"/>
              </a:rPr>
              <a:t>本吊り、長さ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938.5mm</a:t>
            </a:r>
          </a:p>
          <a:p>
            <a:pPr marL="548640" lvl="2" indent="-274320">
              <a:buClr>
                <a:schemeClr val="accent1"/>
              </a:buClr>
              <a:buSzPct val="95000"/>
              <a:buFont typeface="Wingdings" charset="2"/>
              <a:buChar char="Ø"/>
            </a:pPr>
            <a:r>
              <a:rPr lang="ja-JP" altLang="en-US" sz="1600" dirty="0" smtClean="0">
                <a:latin typeface="Times New Roman" pitchFamily="18" charset="0"/>
                <a:cs typeface="Times New Roman" pitchFamily="18" charset="0"/>
                <a:sym typeface="Wingdings"/>
              </a:rPr>
              <a:t>常温部クランプ点間隔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  <a:sym typeface="Wingdings"/>
              </a:rPr>
              <a:t>90mm, </a:t>
            </a:r>
            <a:r>
              <a:rPr lang="ja-JP" altLang="en-US" sz="1600" dirty="0" smtClean="0">
                <a:latin typeface="Times New Roman" pitchFamily="18" charset="0"/>
                <a:cs typeface="Times New Roman" pitchFamily="18" charset="0"/>
                <a:sym typeface="Wingdings"/>
              </a:rPr>
              <a:t>低温部クランプ点間隔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  <a:sym typeface="Wingdings"/>
              </a:rPr>
              <a:t>50mm</a:t>
            </a:r>
          </a:p>
          <a:p>
            <a:pPr>
              <a:buFont typeface="Wingdings" charset="2"/>
              <a:buChar char="l"/>
            </a:pPr>
            <a:r>
              <a:rPr lang="ja-JP" altLang="en-US" sz="2000" dirty="0" smtClean="0">
                <a:latin typeface="Times New Roman" pitchFamily="18" charset="0"/>
                <a:cs typeface="Times New Roman" pitchFamily="18" charset="0"/>
              </a:rPr>
              <a:t>外乱が加わると振り子振動が止まらなくなるため、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reference mass</a:t>
            </a:r>
            <a:r>
              <a:rPr lang="ja-JP" altLang="en-US" sz="2000" dirty="0" smtClean="0">
                <a:latin typeface="Times New Roman" pitchFamily="18" charset="0"/>
                <a:cs typeface="Times New Roman" pitchFamily="18" charset="0"/>
              </a:rPr>
              <a:t>にはマグネットダンピングをかけている</a:t>
            </a:r>
            <a:endParaRPr lang="en-US" altLang="ja-JP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ja-JP" alt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振動しないように、吊り方や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reference mass</a:t>
            </a:r>
            <a:r>
              <a:rPr lang="ja-JP" alt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を改良する必要がある</a:t>
            </a:r>
            <a:endParaRPr lang="en-US" altLang="ja-JP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直線コネクタ 59"/>
          <p:cNvCxnSpPr/>
          <p:nvPr/>
        </p:nvCxnSpPr>
        <p:spPr>
          <a:xfrm rot="10800000">
            <a:off x="2601332" y="2252132"/>
            <a:ext cx="108000" cy="1588"/>
          </a:xfrm>
          <a:prstGeom prst="line">
            <a:avLst/>
          </a:prstGeom>
          <a:ln w="12700">
            <a:solidFill>
              <a:srgbClr val="FF013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 rot="16200000" flipH="1">
            <a:off x="2425699" y="2425699"/>
            <a:ext cx="414868" cy="67733"/>
          </a:xfrm>
          <a:prstGeom prst="line">
            <a:avLst/>
          </a:prstGeom>
          <a:ln w="12700">
            <a:solidFill>
              <a:srgbClr val="FF013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 rot="10800000">
            <a:off x="1201331" y="2540001"/>
            <a:ext cx="2016000" cy="1588"/>
          </a:xfrm>
          <a:prstGeom prst="line">
            <a:avLst/>
          </a:prstGeom>
          <a:ln w="12700">
            <a:solidFill>
              <a:srgbClr val="FF013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 rot="16200000" flipH="1">
            <a:off x="3107268" y="2650068"/>
            <a:ext cx="431798" cy="211666"/>
          </a:xfrm>
          <a:prstGeom prst="line">
            <a:avLst/>
          </a:prstGeom>
          <a:ln w="12700">
            <a:solidFill>
              <a:srgbClr val="FF013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/>
          <p:nvPr/>
        </p:nvCxnSpPr>
        <p:spPr>
          <a:xfrm rot="5400000" flipH="1">
            <a:off x="986527" y="2772600"/>
            <a:ext cx="450000" cy="0"/>
          </a:xfrm>
          <a:prstGeom prst="line">
            <a:avLst/>
          </a:prstGeom>
          <a:ln w="12700">
            <a:solidFill>
              <a:srgbClr val="FF013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/>
          <p:nvPr/>
        </p:nvCxnSpPr>
        <p:spPr>
          <a:xfrm flipV="1">
            <a:off x="1168998" y="2607734"/>
            <a:ext cx="1008000" cy="0"/>
          </a:xfrm>
          <a:prstGeom prst="line">
            <a:avLst/>
          </a:prstGeom>
          <a:ln w="12700">
            <a:solidFill>
              <a:srgbClr val="FF013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/>
          <p:cNvCxnSpPr/>
          <p:nvPr/>
        </p:nvCxnSpPr>
        <p:spPr>
          <a:xfrm rot="5400000">
            <a:off x="970401" y="2805734"/>
            <a:ext cx="396000" cy="1588"/>
          </a:xfrm>
          <a:prstGeom prst="line">
            <a:avLst/>
          </a:prstGeom>
          <a:ln w="12700">
            <a:solidFill>
              <a:srgbClr val="FF013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/>
          <p:cNvCxnSpPr/>
          <p:nvPr/>
        </p:nvCxnSpPr>
        <p:spPr>
          <a:xfrm rot="5400000">
            <a:off x="1951468" y="2823734"/>
            <a:ext cx="432000" cy="1588"/>
          </a:xfrm>
          <a:prstGeom prst="line">
            <a:avLst/>
          </a:prstGeom>
          <a:ln w="12700">
            <a:solidFill>
              <a:srgbClr val="FF013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96"/>
          <p:cNvCxnSpPr/>
          <p:nvPr/>
        </p:nvCxnSpPr>
        <p:spPr>
          <a:xfrm flipV="1">
            <a:off x="1168401" y="3090335"/>
            <a:ext cx="880532" cy="0"/>
          </a:xfrm>
          <a:prstGeom prst="line">
            <a:avLst/>
          </a:prstGeom>
          <a:ln w="12700">
            <a:solidFill>
              <a:srgbClr val="FF013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/>
          <p:cNvCxnSpPr/>
          <p:nvPr/>
        </p:nvCxnSpPr>
        <p:spPr>
          <a:xfrm rot="5400000">
            <a:off x="2736803" y="4806203"/>
            <a:ext cx="774000" cy="794"/>
          </a:xfrm>
          <a:prstGeom prst="line">
            <a:avLst/>
          </a:prstGeom>
          <a:ln w="12700">
            <a:solidFill>
              <a:srgbClr val="FF013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/>
          <p:cNvCxnSpPr/>
          <p:nvPr/>
        </p:nvCxnSpPr>
        <p:spPr>
          <a:xfrm rot="10800000">
            <a:off x="1178259" y="4940172"/>
            <a:ext cx="2124000" cy="1588"/>
          </a:xfrm>
          <a:prstGeom prst="line">
            <a:avLst/>
          </a:prstGeom>
          <a:ln w="12700">
            <a:solidFill>
              <a:srgbClr val="FF013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直線コネクタ 110"/>
          <p:cNvCxnSpPr/>
          <p:nvPr/>
        </p:nvCxnSpPr>
        <p:spPr>
          <a:xfrm rot="5400000" flipH="1" flipV="1">
            <a:off x="3098929" y="4749672"/>
            <a:ext cx="381000" cy="1588"/>
          </a:xfrm>
          <a:prstGeom prst="line">
            <a:avLst/>
          </a:prstGeom>
          <a:ln w="12700">
            <a:solidFill>
              <a:srgbClr val="FF013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角丸四角形 53"/>
          <p:cNvSpPr/>
          <p:nvPr/>
        </p:nvSpPr>
        <p:spPr>
          <a:xfrm>
            <a:off x="955040" y="2997198"/>
            <a:ext cx="381000" cy="304800"/>
          </a:xfrm>
          <a:prstGeom prst="roundRect">
            <a:avLst>
              <a:gd name="adj" fmla="val 50000"/>
            </a:avLst>
          </a:prstGeom>
          <a:noFill/>
          <a:ln w="4127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5" name="直線矢印コネクタ 114"/>
          <p:cNvCxnSpPr/>
          <p:nvPr/>
        </p:nvCxnSpPr>
        <p:spPr>
          <a:xfrm rot="10800000">
            <a:off x="1614000" y="2438400"/>
            <a:ext cx="367200" cy="1588"/>
          </a:xfrm>
          <a:prstGeom prst="straightConnector1">
            <a:avLst/>
          </a:prstGeom>
          <a:ln w="6350">
            <a:solidFill>
              <a:schemeClr val="accent2">
                <a:lumMod val="60000"/>
                <a:lumOff val="4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直線矢印コネクタ 116"/>
          <p:cNvCxnSpPr/>
          <p:nvPr/>
        </p:nvCxnSpPr>
        <p:spPr>
          <a:xfrm rot="10800000" flipH="1">
            <a:off x="1639658" y="2705484"/>
            <a:ext cx="367200" cy="1588"/>
          </a:xfrm>
          <a:prstGeom prst="straightConnector1">
            <a:avLst/>
          </a:prstGeom>
          <a:ln w="6350">
            <a:solidFill>
              <a:schemeClr val="accent2">
                <a:lumMod val="60000"/>
                <a:lumOff val="4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直線矢印コネクタ 117"/>
          <p:cNvCxnSpPr/>
          <p:nvPr/>
        </p:nvCxnSpPr>
        <p:spPr>
          <a:xfrm rot="5400000">
            <a:off x="2910194" y="4661206"/>
            <a:ext cx="277200" cy="1588"/>
          </a:xfrm>
          <a:prstGeom prst="straightConnector1">
            <a:avLst/>
          </a:prstGeom>
          <a:ln w="6350">
            <a:solidFill>
              <a:schemeClr val="accent2">
                <a:lumMod val="60000"/>
                <a:lumOff val="4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直線矢印コネクタ 118"/>
          <p:cNvCxnSpPr/>
          <p:nvPr/>
        </p:nvCxnSpPr>
        <p:spPr>
          <a:xfrm rot="16200000">
            <a:off x="3225461" y="4709807"/>
            <a:ext cx="277200" cy="1588"/>
          </a:xfrm>
          <a:prstGeom prst="straightConnector1">
            <a:avLst/>
          </a:prstGeom>
          <a:ln w="6350">
            <a:solidFill>
              <a:schemeClr val="accent2">
                <a:lumMod val="60000"/>
                <a:lumOff val="4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角丸四角形 47"/>
          <p:cNvSpPr/>
          <p:nvPr/>
        </p:nvSpPr>
        <p:spPr>
          <a:xfrm>
            <a:off x="2514600" y="990600"/>
            <a:ext cx="1000164" cy="428628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FF0000"/>
                </a:solidFill>
              </a:rPr>
              <a:t>常温部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9" name="角丸四角形 48"/>
          <p:cNvSpPr/>
          <p:nvPr/>
        </p:nvSpPr>
        <p:spPr>
          <a:xfrm>
            <a:off x="1524000" y="5791200"/>
            <a:ext cx="1000164" cy="428628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0070C0"/>
                </a:solidFill>
              </a:rPr>
              <a:t>低温部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pic>
        <p:nvPicPr>
          <p:cNvPr id="57" name="Picture 5" descr="D:\大学院\CLIO\CLIO_Logo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1" y="76201"/>
            <a:ext cx="908503" cy="264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タイトル 5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anchor="t">
            <a:normAutofit/>
          </a:bodyPr>
          <a:lstStyle/>
          <a:p>
            <a:pPr algn="ctr"/>
            <a:r>
              <a:rPr kumimoji="1" lang="en-US" altLang="ja-JP" dirty="0" smtClean="0">
                <a:latin typeface="Times New Roman"/>
                <a:cs typeface="Times New Roman"/>
              </a:rPr>
              <a:t>3. </a:t>
            </a:r>
            <a:r>
              <a:rPr kumimoji="1" lang="ja-JP" altLang="en-US" dirty="0" smtClean="0">
                <a:latin typeface="Times New Roman"/>
                <a:cs typeface="Times New Roman"/>
              </a:rPr>
              <a:t>実験装置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65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kumimoji="1" lang="ja-JP" altLang="en-US" smtClean="0"/>
              <a:t>日本物理学会　</a:t>
            </a:r>
            <a:r>
              <a:rPr kumimoji="1" lang="en-US" altLang="ja-JP" smtClean="0"/>
              <a:t>@</a:t>
            </a:r>
            <a:r>
              <a:rPr kumimoji="1" lang="ja-JP" altLang="en-US" smtClean="0"/>
              <a:t>岡山大学</a:t>
            </a:r>
            <a:endParaRPr kumimoji="1" lang="ja-JP" altLang="en-US" dirty="0"/>
          </a:p>
        </p:txBody>
      </p:sp>
      <p:sp>
        <p:nvSpPr>
          <p:cNvPr id="63" name="スライド番号プレースホルダ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0708-D160-4E09-B747-F7FC63C9A530}" type="slidenum">
              <a:rPr kumimoji="1" lang="ja-JP" altLang="en-US" smtClean="0"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日付プレースホル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latin typeface="Times New Roman"/>
                <a:cs typeface="Times New Roman"/>
              </a:rPr>
              <a:t>2010/03/22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pic>
        <p:nvPicPr>
          <p:cNvPr id="57" name="Picture 5" descr="D:\大学院\CLIO\CLIO_Logo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1" y="76201"/>
            <a:ext cx="908503" cy="264599"/>
          </a:xfrm>
          <a:prstGeom prst="rect">
            <a:avLst/>
          </a:prstGeom>
          <a:noFill/>
        </p:spPr>
      </p:pic>
      <p:sp>
        <p:nvSpPr>
          <p:cNvPr id="184" name="正方形/長方形 183"/>
          <p:cNvSpPr/>
          <p:nvPr/>
        </p:nvSpPr>
        <p:spPr>
          <a:xfrm>
            <a:off x="5486400" y="1143000"/>
            <a:ext cx="3733800" cy="4585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ja-JP" alt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制御</a:t>
            </a:r>
            <a:endParaRPr lang="en-US" altLang="ja-JP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Error 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信号を振り子と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Active Mirror 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に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feedback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し、ミッドフリンジにロック</a:t>
            </a:r>
            <a:endParaRPr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tx1"/>
              </a:buClr>
              <a:buSzPct val="95000"/>
              <a:buFont typeface="+mj-lt"/>
              <a:buAutoNum type="arabicPeriod"/>
              <a:defRPr/>
            </a:pPr>
            <a:r>
              <a:rPr lang="ja-JP" altLang="en-US" sz="2400" dirty="0" smtClean="0">
                <a:latin typeface="Times New Roman" pitchFamily="18" charset="0"/>
                <a:cs typeface="Times New Roman" pitchFamily="18" charset="0"/>
              </a:rPr>
              <a:t>干渉計のエラー信号を並進と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Yaw</a:t>
            </a:r>
            <a:r>
              <a:rPr lang="ja-JP" altLang="en-US" sz="2400" dirty="0" smtClean="0">
                <a:latin typeface="Times New Roman" pitchFamily="18" charset="0"/>
                <a:cs typeface="Times New Roman" pitchFamily="18" charset="0"/>
              </a:rPr>
              <a:t>に分離</a:t>
            </a:r>
            <a:endParaRPr lang="en-US" altLang="ja-JP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tx1"/>
              </a:buClr>
              <a:buSzPct val="95000"/>
              <a:buFont typeface="+mj-lt"/>
              <a:buAutoNum type="arabicPeriod"/>
              <a:defRPr/>
            </a:pPr>
            <a:r>
              <a:rPr lang="ja-JP" altLang="en-US" sz="2400" dirty="0" smtClean="0">
                <a:latin typeface="Times New Roman" pitchFamily="18" charset="0"/>
                <a:cs typeface="Times New Roman" pitchFamily="18" charset="0"/>
              </a:rPr>
              <a:t>それをさらに振り子と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Active Mirror (AM)</a:t>
            </a:r>
            <a:r>
              <a:rPr lang="ja-JP" altLang="en-US" sz="2400" dirty="0" smtClean="0">
                <a:latin typeface="Times New Roman" pitchFamily="18" charset="0"/>
                <a:cs typeface="Times New Roman" pitchFamily="18" charset="0"/>
              </a:rPr>
              <a:t>のパスに分離</a:t>
            </a:r>
            <a:endParaRPr lang="en-US" altLang="ja-JP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tx1"/>
              </a:buClr>
              <a:buSzPct val="95000"/>
              <a:buFont typeface="+mj-lt"/>
              <a:buAutoNum type="arabicPeriod"/>
              <a:defRPr/>
            </a:pPr>
            <a:r>
              <a:rPr lang="ja-JP" altLang="en-US" sz="2400" dirty="0" smtClean="0">
                <a:latin typeface="Times New Roman" pitchFamily="18" charset="0"/>
                <a:cs typeface="Times New Roman" pitchFamily="18" charset="0"/>
              </a:rPr>
              <a:t>それぞれの並進と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Yaw</a:t>
            </a:r>
            <a:r>
              <a:rPr lang="ja-JP" altLang="en-US" sz="2400" dirty="0" smtClean="0">
                <a:latin typeface="Times New Roman" pitchFamily="18" charset="0"/>
                <a:cs typeface="Times New Roman" pitchFamily="18" charset="0"/>
              </a:rPr>
              <a:t>フィルターに通し、結合して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feedback</a:t>
            </a:r>
          </a:p>
        </p:txBody>
      </p:sp>
      <p:grpSp>
        <p:nvGrpSpPr>
          <p:cNvPr id="186" name="図形グループ 514"/>
          <p:cNvGrpSpPr/>
          <p:nvPr/>
        </p:nvGrpSpPr>
        <p:grpSpPr>
          <a:xfrm>
            <a:off x="-4" y="1447800"/>
            <a:ext cx="4643113" cy="2928465"/>
            <a:chOff x="13796402" y="17439482"/>
            <a:chExt cx="7088929" cy="4471051"/>
          </a:xfrm>
        </p:grpSpPr>
        <p:pic>
          <p:nvPicPr>
            <p:cNvPr id="228" name="図 227" descr="LSPI_control_2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711945" y="17439482"/>
              <a:ext cx="5832855" cy="4471051"/>
            </a:xfrm>
            <a:prstGeom prst="rect">
              <a:avLst/>
            </a:prstGeom>
          </p:spPr>
        </p:pic>
        <p:sp>
          <p:nvSpPr>
            <p:cNvPr id="229" name="Text Box 88"/>
            <p:cNvSpPr txBox="1">
              <a:spLocks noChangeArrowheads="1"/>
            </p:cNvSpPr>
            <p:nvPr/>
          </p:nvSpPr>
          <p:spPr bwMode="auto">
            <a:xfrm>
              <a:off x="15322868" y="18384950"/>
              <a:ext cx="771422" cy="798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1400" dirty="0" err="1">
                  <a:latin typeface="Times New Roman" charset="0"/>
                  <a:ea typeface="Times New Roman" charset="0"/>
                  <a:cs typeface="Times New Roman" charset="0"/>
                </a:rPr>
                <a:t>cryo</a:t>
              </a:r>
              <a:endParaRPr lang="en-US" altLang="ja-JP" sz="1400" dirty="0"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algn="ctr"/>
              <a:r>
                <a:rPr lang="en-US" altLang="ja-JP" sz="1400" dirty="0">
                  <a:latin typeface="Times New Roman" charset="0"/>
                  <a:ea typeface="Times New Roman" charset="0"/>
                  <a:cs typeface="Times New Roman" charset="0"/>
                </a:rPr>
                <a:t>base</a:t>
              </a:r>
              <a:endParaRPr lang="ja-JP" altLang="en-US" sz="14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30" name="Text Box 88"/>
            <p:cNvSpPr txBox="1">
              <a:spLocks noChangeArrowheads="1"/>
            </p:cNvSpPr>
            <p:nvPr/>
          </p:nvSpPr>
          <p:spPr bwMode="auto">
            <a:xfrm>
              <a:off x="15551373" y="20634167"/>
              <a:ext cx="908477" cy="798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1400" dirty="0">
                  <a:latin typeface="Times New Roman" charset="0"/>
                  <a:ea typeface="Times New Roman" charset="0"/>
                  <a:cs typeface="Times New Roman" charset="0"/>
                </a:rPr>
                <a:t>upper</a:t>
              </a:r>
            </a:p>
            <a:p>
              <a:pPr algn="ctr"/>
              <a:r>
                <a:rPr lang="en-US" altLang="ja-JP" sz="1400" dirty="0">
                  <a:latin typeface="Times New Roman" charset="0"/>
                  <a:ea typeface="Times New Roman" charset="0"/>
                  <a:cs typeface="Times New Roman" charset="0"/>
                </a:rPr>
                <a:t>mass</a:t>
              </a:r>
              <a:endParaRPr lang="ja-JP" altLang="en-US" sz="14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31" name="Text Box 88"/>
            <p:cNvSpPr txBox="1">
              <a:spLocks noChangeArrowheads="1"/>
            </p:cNvSpPr>
            <p:nvPr/>
          </p:nvSpPr>
          <p:spPr bwMode="auto">
            <a:xfrm>
              <a:off x="13796402" y="18172358"/>
              <a:ext cx="1367174" cy="1127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1400" dirty="0" smtClean="0">
                  <a:latin typeface="Times New Roman" charset="0"/>
                  <a:ea typeface="Times New Roman" charset="0"/>
                  <a:cs typeface="Times New Roman" charset="0"/>
                </a:rPr>
                <a:t>Coil</a:t>
              </a:r>
            </a:p>
            <a:p>
              <a:pPr algn="ctr"/>
              <a:r>
                <a:rPr lang="en-US" altLang="ja-JP" sz="1400" dirty="0" smtClean="0">
                  <a:latin typeface="Times New Roman" charset="0"/>
                  <a:ea typeface="Times New Roman" charset="0"/>
                  <a:cs typeface="Times New Roman" charset="0"/>
                </a:rPr>
                <a:t>Magnet</a:t>
              </a:r>
            </a:p>
            <a:p>
              <a:pPr algn="ctr"/>
              <a:r>
                <a:rPr lang="en-US" altLang="ja-JP" sz="1400" dirty="0" smtClean="0">
                  <a:latin typeface="Times New Roman" charset="0"/>
                  <a:ea typeface="Times New Roman" charset="0"/>
                  <a:cs typeface="Times New Roman" charset="0"/>
                </a:rPr>
                <a:t>Actuators</a:t>
              </a:r>
              <a:endParaRPr lang="ja-JP" altLang="en-US" sz="14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32" name="Text Box 88"/>
            <p:cNvSpPr txBox="1">
              <a:spLocks noChangeArrowheads="1"/>
            </p:cNvSpPr>
            <p:nvPr/>
          </p:nvSpPr>
          <p:spPr bwMode="auto">
            <a:xfrm>
              <a:off x="17240719" y="18253070"/>
              <a:ext cx="1025952" cy="469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1400" dirty="0" smtClean="0">
                  <a:latin typeface="Times New Roman" charset="0"/>
                  <a:ea typeface="Times New Roman" charset="0"/>
                  <a:cs typeface="Times New Roman" charset="0"/>
                </a:rPr>
                <a:t>Mirror</a:t>
              </a:r>
            </a:p>
          </p:txBody>
        </p:sp>
        <p:sp>
          <p:nvSpPr>
            <p:cNvPr id="233" name="Text Box 88"/>
            <p:cNvSpPr txBox="1">
              <a:spLocks noChangeArrowheads="1"/>
            </p:cNvSpPr>
            <p:nvPr/>
          </p:nvSpPr>
          <p:spPr bwMode="auto">
            <a:xfrm>
              <a:off x="18657616" y="20621041"/>
              <a:ext cx="1025952" cy="469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1400" dirty="0" smtClean="0">
                  <a:latin typeface="Times New Roman" charset="0"/>
                  <a:ea typeface="Times New Roman" charset="0"/>
                  <a:cs typeface="Times New Roman" charset="0"/>
                </a:rPr>
                <a:t>Mirror</a:t>
              </a:r>
              <a:endParaRPr lang="ja-JP" altLang="en-US" sz="14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34" name="Text Box 88"/>
            <p:cNvSpPr txBox="1">
              <a:spLocks noChangeArrowheads="1"/>
            </p:cNvSpPr>
            <p:nvPr/>
          </p:nvSpPr>
          <p:spPr bwMode="auto">
            <a:xfrm>
              <a:off x="19765938" y="18485748"/>
              <a:ext cx="1119393" cy="798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1400" dirty="0" smtClean="0">
                  <a:latin typeface="Times New Roman" charset="0"/>
                  <a:ea typeface="Times New Roman" charset="0"/>
                  <a:cs typeface="Times New Roman" charset="0"/>
                </a:rPr>
                <a:t>Active</a:t>
              </a:r>
            </a:p>
            <a:p>
              <a:pPr algn="ctr"/>
              <a:r>
                <a:rPr lang="en-US" altLang="ja-JP" sz="1400" dirty="0" smtClean="0">
                  <a:latin typeface="Times New Roman" charset="0"/>
                  <a:ea typeface="Times New Roman" charset="0"/>
                  <a:cs typeface="Times New Roman" charset="0"/>
                </a:rPr>
                <a:t>Mirrors</a:t>
              </a:r>
              <a:endParaRPr lang="ja-JP" altLang="en-US" sz="14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35" name="Text Box 88"/>
            <p:cNvSpPr txBox="1">
              <a:spLocks noChangeArrowheads="1"/>
            </p:cNvSpPr>
            <p:nvPr/>
          </p:nvSpPr>
          <p:spPr bwMode="auto">
            <a:xfrm>
              <a:off x="18274448" y="17884404"/>
              <a:ext cx="997328" cy="469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1400" dirty="0" smtClean="0">
                  <a:latin typeface="Times New Roman" charset="0"/>
                  <a:ea typeface="Times New Roman" charset="0"/>
                  <a:cs typeface="Times New Roman" charset="0"/>
                </a:rPr>
                <a:t>Lasers</a:t>
              </a:r>
            </a:p>
          </p:txBody>
        </p:sp>
        <p:sp>
          <p:nvSpPr>
            <p:cNvPr id="236" name="Text Box 88"/>
            <p:cNvSpPr txBox="1">
              <a:spLocks noChangeArrowheads="1"/>
            </p:cNvSpPr>
            <p:nvPr/>
          </p:nvSpPr>
          <p:spPr bwMode="auto">
            <a:xfrm>
              <a:off x="16686051" y="20347169"/>
              <a:ext cx="739012" cy="469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1400" dirty="0" err="1" smtClean="0">
                  <a:latin typeface="Times New Roman" charset="0"/>
                  <a:ea typeface="Times New Roman" charset="0"/>
                  <a:cs typeface="Times New Roman" charset="0"/>
                </a:rPr>
                <a:t>PDs</a:t>
              </a:r>
              <a:endParaRPr lang="ja-JP" altLang="en-US" sz="14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37" name="Text Box 88"/>
            <p:cNvSpPr txBox="1">
              <a:spLocks noChangeArrowheads="1"/>
            </p:cNvSpPr>
            <p:nvPr/>
          </p:nvSpPr>
          <p:spPr bwMode="auto">
            <a:xfrm>
              <a:off x="18250429" y="19192083"/>
              <a:ext cx="769662" cy="469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1400" dirty="0" smtClean="0">
                  <a:latin typeface="Times New Roman" charset="0"/>
                  <a:ea typeface="Times New Roman" charset="0"/>
                  <a:cs typeface="Times New Roman" charset="0"/>
                </a:rPr>
                <a:t>PBS</a:t>
              </a:r>
            </a:p>
          </p:txBody>
        </p:sp>
      </p:grpSp>
      <p:sp>
        <p:nvSpPr>
          <p:cNvPr id="187" name="Text Box 88"/>
          <p:cNvSpPr txBox="1">
            <a:spLocks noChangeArrowheads="1"/>
          </p:cNvSpPr>
          <p:nvPr/>
        </p:nvSpPr>
        <p:spPr bwMode="auto">
          <a:xfrm>
            <a:off x="647025" y="4875710"/>
            <a:ext cx="1278732" cy="5847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1600" dirty="0" smtClean="0">
                <a:latin typeface="Times New Roman" charset="0"/>
                <a:ea typeface="Times New Roman" charset="0"/>
                <a:cs typeface="Times New Roman" charset="0"/>
              </a:rPr>
              <a:t>Yaw</a:t>
            </a:r>
            <a:r>
              <a:rPr lang="ja-JP" alt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用</a:t>
            </a:r>
            <a:endParaRPr lang="en-US" altLang="ja-JP" sz="16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ja-JP" alt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フィルター</a:t>
            </a:r>
            <a:endParaRPr lang="en-US" altLang="ja-JP" sz="16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88" name="直線矢印コネクタ 187"/>
          <p:cNvCxnSpPr/>
          <p:nvPr/>
        </p:nvCxnSpPr>
        <p:spPr>
          <a:xfrm rot="10800000" flipV="1">
            <a:off x="1925758" y="4571486"/>
            <a:ext cx="234191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線矢印コネクタ 188"/>
          <p:cNvCxnSpPr/>
          <p:nvPr/>
        </p:nvCxnSpPr>
        <p:spPr>
          <a:xfrm rot="10800000" flipV="1">
            <a:off x="1925757" y="5181086"/>
            <a:ext cx="234191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0" name="図形グループ 488"/>
          <p:cNvGrpSpPr/>
          <p:nvPr/>
        </p:nvGrpSpPr>
        <p:grpSpPr>
          <a:xfrm>
            <a:off x="469900" y="3124200"/>
            <a:ext cx="304800" cy="990600"/>
            <a:chOff x="14451806" y="20602577"/>
            <a:chExt cx="380781" cy="1166428"/>
          </a:xfrm>
        </p:grpSpPr>
        <p:cxnSp>
          <p:nvCxnSpPr>
            <p:cNvPr id="226" name="直線矢印コネクタ 225"/>
            <p:cNvCxnSpPr/>
            <p:nvPr/>
          </p:nvCxnSpPr>
          <p:spPr>
            <a:xfrm flipV="1">
              <a:off x="14457836" y="20609766"/>
              <a:ext cx="374751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線矢印コネクタ 226"/>
            <p:cNvCxnSpPr/>
            <p:nvPr/>
          </p:nvCxnSpPr>
          <p:spPr>
            <a:xfrm rot="5400000" flipH="1" flipV="1">
              <a:off x="13868990" y="21185393"/>
              <a:ext cx="1166428" cy="795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1" name="図形グループ 487"/>
          <p:cNvGrpSpPr/>
          <p:nvPr/>
        </p:nvGrpSpPr>
        <p:grpSpPr>
          <a:xfrm>
            <a:off x="288838" y="2743200"/>
            <a:ext cx="549362" cy="1524000"/>
            <a:chOff x="14194118" y="19954081"/>
            <a:chExt cx="638688" cy="1524000"/>
          </a:xfrm>
        </p:grpSpPr>
        <p:cxnSp>
          <p:nvCxnSpPr>
            <p:cNvPr id="224" name="直線矢印コネクタ 223"/>
            <p:cNvCxnSpPr/>
            <p:nvPr/>
          </p:nvCxnSpPr>
          <p:spPr>
            <a:xfrm>
              <a:off x="14194118" y="19954081"/>
              <a:ext cx="638688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直線矢印コネクタ 224"/>
            <p:cNvCxnSpPr/>
            <p:nvPr/>
          </p:nvCxnSpPr>
          <p:spPr>
            <a:xfrm rot="16200000" flipV="1">
              <a:off x="13436600" y="20716081"/>
              <a:ext cx="1524000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Text Box 88"/>
          <p:cNvSpPr txBox="1">
            <a:spLocks noChangeArrowheads="1"/>
          </p:cNvSpPr>
          <p:nvPr/>
        </p:nvSpPr>
        <p:spPr bwMode="auto">
          <a:xfrm>
            <a:off x="133473" y="3650919"/>
            <a:ext cx="608273" cy="5847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信号</a:t>
            </a:r>
            <a:endParaRPr lang="en-US" altLang="ja-JP" sz="16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ja-JP" alt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混合</a:t>
            </a:r>
            <a:endParaRPr lang="en-US" altLang="ja-JP" sz="16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193" name="図形グループ 490"/>
          <p:cNvGrpSpPr/>
          <p:nvPr/>
        </p:nvGrpSpPr>
        <p:grpSpPr>
          <a:xfrm>
            <a:off x="486519" y="4242987"/>
            <a:ext cx="139449" cy="353899"/>
            <a:chOff x="14324806" y="22077081"/>
            <a:chExt cx="224400" cy="569400"/>
          </a:xfrm>
        </p:grpSpPr>
        <p:cxnSp>
          <p:nvCxnSpPr>
            <p:cNvPr id="222" name="直線矢印コネクタ 221"/>
            <p:cNvCxnSpPr/>
            <p:nvPr/>
          </p:nvCxnSpPr>
          <p:spPr>
            <a:xfrm rot="16200000" flipV="1">
              <a:off x="14053856" y="22360731"/>
              <a:ext cx="569400" cy="210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線矢印コネクタ 222"/>
            <p:cNvCxnSpPr/>
            <p:nvPr/>
          </p:nvCxnSpPr>
          <p:spPr>
            <a:xfrm>
              <a:off x="14324806" y="22646481"/>
              <a:ext cx="224400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" name="Text Box 88"/>
          <p:cNvSpPr txBox="1">
            <a:spLocks noChangeArrowheads="1"/>
          </p:cNvSpPr>
          <p:nvPr/>
        </p:nvSpPr>
        <p:spPr bwMode="auto">
          <a:xfrm>
            <a:off x="647025" y="4289438"/>
            <a:ext cx="1278732" cy="5847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並進用</a:t>
            </a:r>
            <a:endParaRPr lang="en-US" altLang="ja-JP" sz="16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ja-JP" alt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フィルター</a:t>
            </a:r>
            <a:endParaRPr lang="en-US" altLang="ja-JP" sz="16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195" name="図形グループ 489"/>
          <p:cNvGrpSpPr/>
          <p:nvPr/>
        </p:nvGrpSpPr>
        <p:grpSpPr>
          <a:xfrm>
            <a:off x="275936" y="4241249"/>
            <a:ext cx="376237" cy="942603"/>
            <a:chOff x="14131093" y="22088474"/>
            <a:chExt cx="471186" cy="882956"/>
          </a:xfrm>
        </p:grpSpPr>
        <p:cxnSp>
          <p:nvCxnSpPr>
            <p:cNvPr id="220" name="直線矢印コネクタ 219"/>
            <p:cNvCxnSpPr/>
            <p:nvPr/>
          </p:nvCxnSpPr>
          <p:spPr>
            <a:xfrm rot="5400000" flipH="1" flipV="1">
              <a:off x="13705529" y="22529158"/>
              <a:ext cx="882956" cy="158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線矢印コネクタ 220"/>
            <p:cNvCxnSpPr/>
            <p:nvPr/>
          </p:nvCxnSpPr>
          <p:spPr>
            <a:xfrm>
              <a:off x="14131093" y="22968834"/>
              <a:ext cx="471186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6" name="図形グループ 493"/>
          <p:cNvGrpSpPr/>
          <p:nvPr/>
        </p:nvGrpSpPr>
        <p:grpSpPr>
          <a:xfrm>
            <a:off x="4019673" y="3429179"/>
            <a:ext cx="321467" cy="552052"/>
            <a:chOff x="20241418" y="21084381"/>
            <a:chExt cx="230188" cy="888206"/>
          </a:xfrm>
        </p:grpSpPr>
        <p:cxnSp>
          <p:nvCxnSpPr>
            <p:cNvPr id="218" name="直線矢印コネクタ 217"/>
            <p:cNvCxnSpPr/>
            <p:nvPr/>
          </p:nvCxnSpPr>
          <p:spPr>
            <a:xfrm>
              <a:off x="20241418" y="21097081"/>
              <a:ext cx="230188" cy="158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線矢印コネクタ 218"/>
            <p:cNvCxnSpPr/>
            <p:nvPr/>
          </p:nvCxnSpPr>
          <p:spPr>
            <a:xfrm rot="5400000" flipH="1" flipV="1">
              <a:off x="19799300" y="21528087"/>
              <a:ext cx="888206" cy="794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" name="図形グループ 494"/>
          <p:cNvGrpSpPr/>
          <p:nvPr/>
        </p:nvGrpSpPr>
        <p:grpSpPr>
          <a:xfrm>
            <a:off x="4934085" y="3428414"/>
            <a:ext cx="260058" cy="1066793"/>
            <a:chOff x="21425598" y="21081974"/>
            <a:chExt cx="418416" cy="1716284"/>
          </a:xfrm>
        </p:grpSpPr>
        <p:cxnSp>
          <p:nvCxnSpPr>
            <p:cNvPr id="216" name="直線矢印コネクタ 215"/>
            <p:cNvCxnSpPr/>
            <p:nvPr/>
          </p:nvCxnSpPr>
          <p:spPr>
            <a:xfrm rot="10800000">
              <a:off x="21425598" y="21081974"/>
              <a:ext cx="417610" cy="1669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線矢印コネクタ 216"/>
            <p:cNvCxnSpPr/>
            <p:nvPr/>
          </p:nvCxnSpPr>
          <p:spPr>
            <a:xfrm rot="5400000" flipH="1" flipV="1">
              <a:off x="20987075" y="21941320"/>
              <a:ext cx="1713877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8" name="Text Box 88"/>
          <p:cNvSpPr txBox="1">
            <a:spLocks noChangeArrowheads="1"/>
          </p:cNvSpPr>
          <p:nvPr/>
        </p:nvSpPr>
        <p:spPr bwMode="auto">
          <a:xfrm>
            <a:off x="3725455" y="3932513"/>
            <a:ext cx="1278732" cy="5847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並進用</a:t>
            </a:r>
            <a:endParaRPr lang="en-US" altLang="ja-JP" sz="16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ja-JP" alt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フィルター</a:t>
            </a:r>
            <a:endParaRPr lang="en-US" altLang="ja-JP" sz="16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9" name="Text Box 88"/>
          <p:cNvSpPr txBox="1">
            <a:spLocks noChangeArrowheads="1"/>
          </p:cNvSpPr>
          <p:nvPr/>
        </p:nvSpPr>
        <p:spPr bwMode="auto">
          <a:xfrm>
            <a:off x="4199059" y="4520110"/>
            <a:ext cx="1278732" cy="5847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1600" dirty="0" smtClean="0">
                <a:latin typeface="Times New Roman" charset="0"/>
                <a:ea typeface="Times New Roman" charset="0"/>
                <a:cs typeface="Times New Roman" charset="0"/>
              </a:rPr>
              <a:t>Yaw</a:t>
            </a:r>
            <a:r>
              <a:rPr lang="ja-JP" alt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用</a:t>
            </a:r>
            <a:endParaRPr lang="en-US" altLang="ja-JP" sz="16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ja-JP" alt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フィルター</a:t>
            </a:r>
            <a:endParaRPr lang="en-US" altLang="ja-JP" sz="16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200" name="図形グループ 495"/>
          <p:cNvGrpSpPr/>
          <p:nvPr/>
        </p:nvGrpSpPr>
        <p:grpSpPr>
          <a:xfrm>
            <a:off x="4214847" y="3010862"/>
            <a:ext cx="268869" cy="261173"/>
            <a:chOff x="20268408" y="20411281"/>
            <a:chExt cx="432593" cy="420205"/>
          </a:xfrm>
        </p:grpSpPr>
        <p:cxnSp>
          <p:nvCxnSpPr>
            <p:cNvPr id="214" name="直線矢印コネクタ 213"/>
            <p:cNvCxnSpPr/>
            <p:nvPr/>
          </p:nvCxnSpPr>
          <p:spPr>
            <a:xfrm rot="10800000">
              <a:off x="20268408" y="20411281"/>
              <a:ext cx="431798" cy="158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線矢印コネクタ 214"/>
            <p:cNvCxnSpPr/>
            <p:nvPr/>
          </p:nvCxnSpPr>
          <p:spPr>
            <a:xfrm rot="5400000" flipH="1" flipV="1">
              <a:off x="20490501" y="20620987"/>
              <a:ext cx="420205" cy="794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1" name="図形グループ 496"/>
          <p:cNvGrpSpPr/>
          <p:nvPr/>
        </p:nvGrpSpPr>
        <p:grpSpPr>
          <a:xfrm>
            <a:off x="4247428" y="2868750"/>
            <a:ext cx="534243" cy="395425"/>
            <a:chOff x="20145450" y="20182681"/>
            <a:chExt cx="859565" cy="636205"/>
          </a:xfrm>
        </p:grpSpPr>
        <p:cxnSp>
          <p:nvCxnSpPr>
            <p:cNvPr id="212" name="直線矢印コネクタ 211"/>
            <p:cNvCxnSpPr/>
            <p:nvPr/>
          </p:nvCxnSpPr>
          <p:spPr>
            <a:xfrm rot="10800000">
              <a:off x="20145450" y="20182681"/>
              <a:ext cx="859565" cy="158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線矢印コネクタ 212"/>
            <p:cNvCxnSpPr/>
            <p:nvPr/>
          </p:nvCxnSpPr>
          <p:spPr>
            <a:xfrm rot="5400000" flipH="1" flipV="1">
              <a:off x="20674601" y="20500387"/>
              <a:ext cx="636205" cy="794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2" name="Text Box 88"/>
          <p:cNvSpPr txBox="1">
            <a:spLocks noChangeArrowheads="1"/>
          </p:cNvSpPr>
          <p:nvPr/>
        </p:nvSpPr>
        <p:spPr bwMode="auto">
          <a:xfrm>
            <a:off x="4338761" y="3247504"/>
            <a:ext cx="595312" cy="5847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信号</a:t>
            </a:r>
            <a:endParaRPr lang="en-US" altLang="ja-JP" sz="16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ja-JP" alt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混合</a:t>
            </a:r>
            <a:endParaRPr lang="en-US" altLang="ja-JP" sz="16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203" name="図形グループ 491"/>
          <p:cNvGrpSpPr/>
          <p:nvPr/>
        </p:nvGrpSpPr>
        <p:grpSpPr>
          <a:xfrm>
            <a:off x="3564828" y="4512399"/>
            <a:ext cx="319550" cy="300399"/>
            <a:chOff x="19520266" y="22232960"/>
            <a:chExt cx="513974" cy="483320"/>
          </a:xfrm>
        </p:grpSpPr>
        <p:cxnSp>
          <p:nvCxnSpPr>
            <p:cNvPr id="210" name="直線矢印コネクタ 209"/>
            <p:cNvCxnSpPr/>
            <p:nvPr/>
          </p:nvCxnSpPr>
          <p:spPr>
            <a:xfrm rot="16200000" flipV="1">
              <a:off x="19773797" y="22473570"/>
              <a:ext cx="483320" cy="2099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線矢印コネクタ 210"/>
            <p:cNvCxnSpPr/>
            <p:nvPr/>
          </p:nvCxnSpPr>
          <p:spPr>
            <a:xfrm>
              <a:off x="19520266" y="22697282"/>
              <a:ext cx="513974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" name="図形グループ 492"/>
          <p:cNvGrpSpPr/>
          <p:nvPr/>
        </p:nvGrpSpPr>
        <p:grpSpPr>
          <a:xfrm>
            <a:off x="3558918" y="5104886"/>
            <a:ext cx="1302755" cy="202619"/>
            <a:chOff x="19773100" y="22676081"/>
            <a:chExt cx="2096388" cy="326000"/>
          </a:xfrm>
        </p:grpSpPr>
        <p:cxnSp>
          <p:nvCxnSpPr>
            <p:cNvPr id="208" name="直線矢印コネクタ 207"/>
            <p:cNvCxnSpPr/>
            <p:nvPr/>
          </p:nvCxnSpPr>
          <p:spPr>
            <a:xfrm rot="16200000" flipV="1">
              <a:off x="21685558" y="22833730"/>
              <a:ext cx="317397" cy="210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線矢印コネクタ 208"/>
            <p:cNvCxnSpPr/>
            <p:nvPr/>
          </p:nvCxnSpPr>
          <p:spPr>
            <a:xfrm>
              <a:off x="19773100" y="23002081"/>
              <a:ext cx="2096388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" name="Text Box 88"/>
          <p:cNvSpPr txBox="1">
            <a:spLocks noChangeArrowheads="1"/>
          </p:cNvSpPr>
          <p:nvPr/>
        </p:nvSpPr>
        <p:spPr bwMode="auto">
          <a:xfrm>
            <a:off x="2162560" y="4328904"/>
            <a:ext cx="1399913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足し算信号</a:t>
            </a:r>
            <a:endParaRPr lang="en-US" altLang="ja-JP" sz="16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ja-JP" alt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（並進成分）</a:t>
            </a:r>
            <a:endParaRPr lang="en-US" altLang="ja-JP" sz="16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ja-JP" alt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引き算信号（</a:t>
            </a:r>
            <a:r>
              <a:rPr lang="en-US" altLang="ja-JP" sz="1600" dirty="0" smtClean="0">
                <a:latin typeface="Times New Roman" charset="0"/>
                <a:ea typeface="Times New Roman" charset="0"/>
                <a:cs typeface="Times New Roman" charset="0"/>
              </a:rPr>
              <a:t>Yaw</a:t>
            </a:r>
            <a:r>
              <a:rPr lang="ja-JP" alt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成分）</a:t>
            </a:r>
            <a:endParaRPr lang="en-US" altLang="ja-JP" sz="16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06" name="直線矢印コネクタ 205"/>
          <p:cNvCxnSpPr/>
          <p:nvPr/>
        </p:nvCxnSpPr>
        <p:spPr>
          <a:xfrm rot="5400000">
            <a:off x="2363437" y="4017516"/>
            <a:ext cx="608601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直線矢印コネクタ 206"/>
          <p:cNvCxnSpPr/>
          <p:nvPr/>
        </p:nvCxnSpPr>
        <p:spPr>
          <a:xfrm rot="5400000">
            <a:off x="2158209" y="4017516"/>
            <a:ext cx="608601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リゾート">
  <a:themeElements>
    <a:clrScheme name="リゾート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リゾート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リゾート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39492</TotalTime>
  <Words>2452</Words>
  <Application>Microsoft Macintosh PowerPoint</Application>
  <PresentationFormat>画面に合わせる (4:3)</PresentationFormat>
  <Paragraphs>308</Paragraphs>
  <Slides>12</Slides>
  <Notes>12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4</vt:i4>
      </vt:variant>
      <vt:variant>
        <vt:lpstr>スライド タイトル</vt:lpstr>
      </vt:variant>
      <vt:variant>
        <vt:i4>12</vt:i4>
      </vt:variant>
    </vt:vector>
  </HeadingPairs>
  <TitlesOfParts>
    <vt:vector size="16" baseType="lpstr">
      <vt:lpstr>リゾート</vt:lpstr>
      <vt:lpstr>2_デザインの設定</vt:lpstr>
      <vt:lpstr>1_デザインの設定</vt:lpstr>
      <vt:lpstr>デザインの設定</vt:lpstr>
      <vt:lpstr>低温レーザー干渉計CLIO(29) 〜LSPIの導入(II)〜</vt:lpstr>
      <vt:lpstr>目次</vt:lpstr>
      <vt:lpstr>1. 実験動機（CLIOの課題）</vt:lpstr>
      <vt:lpstr>2. LSPI</vt:lpstr>
      <vt:lpstr>2. 偏光タンデム干渉計</vt:lpstr>
      <vt:lpstr>2. LSPI概略図</vt:lpstr>
      <vt:lpstr>インストールの流れ</vt:lpstr>
      <vt:lpstr>3. 実験装置</vt:lpstr>
      <vt:lpstr>3. 実験装置</vt:lpstr>
      <vt:lpstr>3. 実験結果</vt:lpstr>
      <vt:lpstr>3. 実験結果</vt:lpstr>
      <vt:lpstr>4. まとめと今後の課題</vt:lpstr>
    </vt:vector>
  </TitlesOfParts>
  <Company>ICRRGW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低温レーザー干渉計用 ローカルコントロールの研究</dc:title>
  <dc:creator>staka</dc:creator>
  <cp:lastModifiedBy>斎藤 陽紀</cp:lastModifiedBy>
  <cp:revision>1184</cp:revision>
  <dcterms:created xsi:type="dcterms:W3CDTF">2010-03-04T03:45:11Z</dcterms:created>
  <dcterms:modified xsi:type="dcterms:W3CDTF">2010-03-04T03:50:07Z</dcterms:modified>
</cp:coreProperties>
</file>