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Default Extension="emf" ContentType="image/x-emf"/>
  <Override PartName="/ppt/tableStyles.xml" ContentType="application/vnd.openxmlformats-officedocument.presentationml.tableStyles+xml"/>
  <Override PartName="/ppt/embeddings/oleObject1.bin" ContentType="application/vnd.openxmlformats-officedocument.oleObject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1"/>
  </p:notesMasterIdLst>
  <p:handoutMasterIdLst>
    <p:handoutMasterId r:id="rId12"/>
  </p:handoutMasterIdLst>
  <p:sldIdLst>
    <p:sldId id="322" r:id="rId2"/>
    <p:sldId id="350" r:id="rId3"/>
    <p:sldId id="287" r:id="rId4"/>
    <p:sldId id="288" r:id="rId5"/>
    <p:sldId id="333" r:id="rId6"/>
    <p:sldId id="368" r:id="rId7"/>
    <p:sldId id="363" r:id="rId8"/>
    <p:sldId id="360" r:id="rId9"/>
    <p:sldId id="353" r:id="rId10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FF00"/>
    <a:srgbClr val="008000"/>
    <a:srgbClr val="800040"/>
    <a:srgbClr val="E7E7E7"/>
    <a:srgbClr val="FFFF66"/>
    <a:srgbClr val="0033FF"/>
    <a:srgbClr val="3366FF"/>
    <a:srgbClr val="3333FF"/>
    <a:srgbClr val="0080FF"/>
    <a:srgbClr val="54A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間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95652" autoAdjust="0"/>
  </p:normalViewPr>
  <p:slideViewPr>
    <p:cSldViewPr snapToObjects="1">
      <p:cViewPr varScale="1">
        <p:scale>
          <a:sx n="99" d="100"/>
          <a:sy n="99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6CD93-B0F4-8C46-B438-09D0C035BB3D}" type="datetimeFigureOut">
              <a:rPr lang="ja-JP" altLang="en-US" smtClean="0"/>
              <a:pPr/>
              <a:t>09.10.10</a:t>
            </a:fld>
            <a:endParaRPr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F1390-6B05-2849-A41C-E5CD9A51314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EBD43-3642-5441-8EEB-1270FA20BA7B}" type="datetimeFigureOut">
              <a:rPr lang="ja-JP" altLang="en-US" smtClean="0"/>
              <a:pPr/>
              <a:t>09.10.10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7B5AC-7AF3-BE4A-BF3E-A8B3247CD7F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Click to edit Master subtitle style</a:t>
            </a:r>
            <a:endParaRPr lang="ja-JP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JGW-G09000xx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altLang="ja-JP" smtClean="0"/>
              <a:t>JGW-G09000xx</a:t>
            </a:r>
            <a:endParaRPr lang="ja-JP" altLang="en-US" dirty="0"/>
          </a:p>
        </p:txBody>
      </p:sp>
      <p:sp>
        <p:nvSpPr>
          <p:cNvPr id="12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dirty="0" smtClean="0"/>
              <a:t>Click to edit Master title style</a:t>
            </a:r>
            <a:endParaRPr lang="ja-JP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89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Second level</a:t>
            </a:r>
          </a:p>
          <a:p>
            <a:pPr lvl="2"/>
            <a:r>
              <a:rPr lang="en-US" altLang="ja-JP" dirty="0" smtClean="0"/>
              <a:t>Third level</a:t>
            </a:r>
          </a:p>
          <a:p>
            <a:pPr lvl="3"/>
            <a:r>
              <a:rPr lang="en-US" altLang="ja-JP" dirty="0" smtClean="0"/>
              <a:t>Fourth level</a:t>
            </a:r>
          </a:p>
          <a:p>
            <a:pPr lvl="4"/>
            <a:r>
              <a:rPr lang="en-US" altLang="ja-JP" dirty="0" smtClean="0"/>
              <a:t>Fifth level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15240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altLang="ja-JP" smtClean="0"/>
              <a:t>JGW-G09000xx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356354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EFE49F0B-4D2F-CF4B-9814-A6B66AADCA3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Picture 6" descr="CLIO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1000" y="304802"/>
            <a:ext cx="1524000" cy="4255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905256"/>
            <a:ext cx="8229600" cy="9144"/>
          </a:xfrm>
          <a:prstGeom prst="line">
            <a:avLst/>
          </a:prstGeom>
          <a:ln w="5397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図 9" descr="hdr_lg_icrr.gif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16800" y="330201"/>
            <a:ext cx="1270000" cy="50800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kumimoji="1" sz="3200" b="0" kern="1200">
          <a:solidFill>
            <a:srgbClr val="0033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228600" y="2362200"/>
            <a:ext cx="8686800" cy="4038600"/>
          </a:xfrm>
          <a:prstGeom prst="roundRect">
            <a:avLst/>
          </a:prstGeom>
          <a:gradFill>
            <a:gsLst>
              <a:gs pos="0">
                <a:srgbClr val="FF6600"/>
              </a:gs>
              <a:gs pos="100000">
                <a:schemeClr val="accent3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smtClean="0"/>
              <a:t>本研究の目的</a:t>
            </a:r>
            <a:r>
              <a:rPr lang="en-US" altLang="ja-JP" smtClean="0"/>
              <a:t/>
            </a:r>
            <a:br>
              <a:rPr lang="en-US" altLang="ja-JP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altLang="ja-JP" dirty="0" smtClean="0">
                <a:solidFill>
                  <a:srgbClr val="0033FF"/>
                </a:solidFill>
              </a:rPr>
              <a:t>RSE</a:t>
            </a:r>
            <a:r>
              <a:rPr lang="ja-JP" altLang="en-US" dirty="0" smtClean="0">
                <a:solidFill>
                  <a:srgbClr val="0033FF"/>
                </a:solidFill>
              </a:rPr>
              <a:t>という複雑な制御を必要とする</a:t>
            </a:r>
            <a:r>
              <a:rPr lang="en-US" altLang="ja-JP" dirty="0" smtClean="0">
                <a:solidFill>
                  <a:srgbClr val="0033FF"/>
                </a:solidFill>
              </a:rPr>
              <a:t>LCGT</a:t>
            </a:r>
            <a:r>
              <a:rPr lang="ja-JP" altLang="en-US" dirty="0" smtClean="0">
                <a:solidFill>
                  <a:srgbClr val="0033FF"/>
                </a:solidFill>
              </a:rPr>
              <a:t>では</a:t>
            </a:r>
            <a:endParaRPr lang="en-US" altLang="ja-JP" dirty="0" smtClean="0">
              <a:solidFill>
                <a:srgbClr val="0033FF"/>
              </a:solidFill>
            </a:endParaRPr>
          </a:p>
          <a:p>
            <a:pPr algn="ctr">
              <a:buNone/>
            </a:pPr>
            <a:r>
              <a:rPr lang="ja-JP" altLang="en-US" dirty="0" smtClean="0">
                <a:solidFill>
                  <a:srgbClr val="0033FF"/>
                </a:solidFill>
              </a:rPr>
              <a:t>デジタル制御は必須である</a:t>
            </a:r>
            <a:endParaRPr lang="en-US" altLang="ja-JP" dirty="0" smtClean="0">
              <a:solidFill>
                <a:srgbClr val="0033FF"/>
              </a:solidFill>
            </a:endParaRPr>
          </a:p>
          <a:p>
            <a:endParaRPr lang="en-US" altLang="ja-JP" dirty="0" smtClean="0"/>
          </a:p>
          <a:p>
            <a:r>
              <a:rPr lang="en-US" altLang="ja-JP" dirty="0" smtClean="0"/>
              <a:t>LCGT</a:t>
            </a:r>
            <a:r>
              <a:rPr lang="ja-JP" altLang="en-US" dirty="0" smtClean="0"/>
              <a:t>と同じような制御帯域幅である</a:t>
            </a:r>
            <a:r>
              <a:rPr lang="en-US" altLang="ja-JP" dirty="0" smtClean="0">
                <a:solidFill>
                  <a:srgbClr val="FF0000"/>
                </a:solidFill>
              </a:rPr>
              <a:t>CLIO</a:t>
            </a:r>
            <a:r>
              <a:rPr lang="ja-JP" altLang="en-US" dirty="0" smtClean="0">
                <a:solidFill>
                  <a:srgbClr val="FF0000"/>
                </a:solidFill>
              </a:rPr>
              <a:t>にデジタル制御システムを導入</a:t>
            </a:r>
            <a:r>
              <a:rPr lang="ja-JP" altLang="en-US" dirty="0" smtClean="0"/>
              <a:t>し、実際の干渉計で稼働することにより、デジタル固有の技術を蓄積する</a:t>
            </a:r>
            <a:endParaRPr lang="en-US" altLang="ja-JP" dirty="0" smtClean="0"/>
          </a:p>
          <a:p>
            <a:r>
              <a:rPr lang="ja-JP" altLang="en-US" dirty="0" smtClean="0"/>
              <a:t>デジタルシステムの</a:t>
            </a:r>
            <a:r>
              <a:rPr lang="en-US" altLang="ja-JP" dirty="0" smtClean="0"/>
              <a:t>LIGO</a:t>
            </a:r>
            <a:r>
              <a:rPr lang="ja-JP" altLang="en-US" dirty="0" smtClean="0"/>
              <a:t>グループとの共同開発により、国際協力体制を築く</a:t>
            </a:r>
            <a:endParaRPr lang="en-US" altLang="ja-JP" dirty="0" smtClean="0"/>
          </a:p>
          <a:p>
            <a:r>
              <a:rPr lang="en-US" altLang="ja-JP" dirty="0" smtClean="0"/>
              <a:t>LCGT</a:t>
            </a:r>
            <a:r>
              <a:rPr lang="ja-JP" altLang="en-US" dirty="0" smtClean="0"/>
              <a:t>建設時にスムーズにデジタル制御を導入できるようにする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</p:spPr>
        <p:txBody>
          <a:bodyPr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dirty="0" smtClean="0"/>
              <a:t>2009/9/10 </a:t>
            </a:r>
            <a:r>
              <a:rPr lang="en-US" altLang="ja-JP" dirty="0" err="1" smtClean="0"/>
              <a:t>日本物理学会</a:t>
            </a:r>
            <a:r>
              <a:rPr lang="ja-JP" altLang="en-US" dirty="0" smtClean="0"/>
              <a:t>於甲南大学</a:t>
            </a:r>
            <a:r>
              <a:rPr lang="en-US" altLang="ja-JP" dirty="0" smtClean="0"/>
              <a:t>,  </a:t>
            </a:r>
            <a:r>
              <a:rPr lang="en-US" altLang="ja-JP" dirty="0" err="1" smtClean="0"/>
              <a:t>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MOU and  RESEARCH AGREEMENT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test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98" y="990600"/>
            <a:ext cx="4108802" cy="573087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90600"/>
            <a:ext cx="4397231" cy="5730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3" name="Rectangle 93"/>
          <p:cNvSpPr>
            <a:spLocks noChangeArrowheads="1"/>
          </p:cNvSpPr>
          <p:nvPr/>
        </p:nvSpPr>
        <p:spPr bwMode="auto">
          <a:xfrm>
            <a:off x="304800" y="2774950"/>
            <a:ext cx="5400675" cy="2422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214" name="Rectangle 94"/>
          <p:cNvSpPr>
            <a:spLocks noChangeArrowheads="1"/>
          </p:cNvSpPr>
          <p:nvPr/>
        </p:nvSpPr>
        <p:spPr bwMode="auto">
          <a:xfrm>
            <a:off x="762000" y="2856032"/>
            <a:ext cx="4755357" cy="11190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26" name="Text Box 6"/>
          <p:cNvSpPr txBox="1">
            <a:spLocks noChangeArrowheads="1"/>
          </p:cNvSpPr>
          <p:nvPr/>
        </p:nvSpPr>
        <p:spPr bwMode="auto">
          <a:xfrm>
            <a:off x="834232" y="2911475"/>
            <a:ext cx="19446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共振器長制御</a:t>
            </a:r>
            <a:endParaRPr kumimoji="1" lang="en-US" altLang="ja-JP" sz="20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645130" name="Text Box 10"/>
          <p:cNvSpPr txBox="1">
            <a:spLocks noChangeArrowheads="1"/>
          </p:cNvSpPr>
          <p:nvPr/>
        </p:nvSpPr>
        <p:spPr bwMode="auto">
          <a:xfrm>
            <a:off x="3124200" y="4251322"/>
            <a:ext cx="2393157" cy="6561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720"/>
              </a:lnSpc>
              <a:spcBef>
                <a:spcPct val="50000"/>
              </a:spcBef>
            </a:pPr>
            <a:r>
              <a:rPr kumimoji="1" lang="en-US" altLang="ja-JP" sz="16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Frame </a:t>
            </a: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Builder</a:t>
            </a:r>
            <a:r>
              <a:rPr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 </a:t>
            </a:r>
          </a:p>
          <a:p>
            <a:pPr algn="ctr" eaLnBrk="1" hangingPunct="1">
              <a:lnSpc>
                <a:spcPts val="1720"/>
              </a:lnSpc>
              <a:spcBef>
                <a:spcPct val="50000"/>
              </a:spcBef>
            </a:pPr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主</a:t>
            </a:r>
            <a:r>
              <a:rPr kumimoji="1" lang="ja-JP" altLang="en-US" sz="16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に</a:t>
            </a:r>
            <a:r>
              <a:rPr kumimoji="1" lang="ja-JP" altLang="en-US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リアルタイムデータ</a:t>
            </a:r>
            <a:r>
              <a:rPr kumimoji="1" lang="en-US" altLang="ja-JP" sz="16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 </a:t>
            </a:r>
            <a:endParaRPr kumimoji="1" lang="en-US" altLang="ja-JP" sz="16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645131" name="Text Box 11"/>
          <p:cNvSpPr txBox="1">
            <a:spLocks noChangeArrowheads="1"/>
          </p:cNvSpPr>
          <p:nvPr/>
        </p:nvSpPr>
        <p:spPr bwMode="auto">
          <a:xfrm>
            <a:off x="381001" y="4262438"/>
            <a:ext cx="260667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EPICS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　主にスイッチ                          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 </a:t>
            </a: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(gain</a:t>
            </a:r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, filter</a:t>
            </a:r>
            <a:r>
              <a:rPr kumimoji="1" lang="ja-JP" altLang="en-US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設定</a:t>
            </a:r>
            <a:r>
              <a:rPr kumimoji="1" lang="en-US" altLang="ja-JP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)</a:t>
            </a:r>
          </a:p>
        </p:txBody>
      </p:sp>
      <p:sp>
        <p:nvSpPr>
          <p:cNvPr id="645132" name="Text Box 12"/>
          <p:cNvSpPr txBox="1">
            <a:spLocks noChangeArrowheads="1"/>
          </p:cNvSpPr>
          <p:nvPr/>
        </p:nvSpPr>
        <p:spPr bwMode="auto">
          <a:xfrm>
            <a:off x="2628900" y="5349875"/>
            <a:ext cx="1295400" cy="396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TCP / IP</a:t>
            </a:r>
          </a:p>
        </p:txBody>
      </p:sp>
      <p:sp>
        <p:nvSpPr>
          <p:cNvPr id="645134" name="Line 14"/>
          <p:cNvSpPr>
            <a:spLocks noChangeShapeType="1"/>
          </p:cNvSpPr>
          <p:nvPr/>
        </p:nvSpPr>
        <p:spPr bwMode="auto">
          <a:xfrm>
            <a:off x="2124075" y="4953000"/>
            <a:ext cx="465931" cy="396875"/>
          </a:xfrm>
          <a:prstGeom prst="line">
            <a:avLst/>
          </a:prstGeom>
          <a:noFill/>
          <a:ln w="76200" cmpd="tri">
            <a:solidFill>
              <a:srgbClr val="008000"/>
            </a:solidFill>
            <a:round/>
            <a:headEnd type="arrow" w="sm" len="sm"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35" name="Line 15"/>
          <p:cNvSpPr>
            <a:spLocks noChangeShapeType="1"/>
          </p:cNvSpPr>
          <p:nvPr/>
        </p:nvSpPr>
        <p:spPr bwMode="auto">
          <a:xfrm flipV="1">
            <a:off x="3996531" y="4953000"/>
            <a:ext cx="288131" cy="396874"/>
          </a:xfrm>
          <a:prstGeom prst="line">
            <a:avLst/>
          </a:prstGeom>
          <a:noFill/>
          <a:ln w="76200" cmpd="tri">
            <a:solidFill>
              <a:srgbClr val="990099"/>
            </a:solidFill>
            <a:round/>
            <a:headEnd type="arrow" w="sm" len="sm"/>
            <a:tailEnd type="arrow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11188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37" name="Line 17"/>
          <p:cNvSpPr>
            <a:spLocks noChangeShapeType="1"/>
          </p:cNvSpPr>
          <p:nvPr/>
        </p:nvSpPr>
        <p:spPr bwMode="auto">
          <a:xfrm flipV="1">
            <a:off x="1258888" y="5746749"/>
            <a:ext cx="1512887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38" name="Text Box 18"/>
          <p:cNvSpPr txBox="1">
            <a:spLocks noChangeArrowheads="1"/>
          </p:cNvSpPr>
          <p:nvPr/>
        </p:nvSpPr>
        <p:spPr bwMode="auto">
          <a:xfrm>
            <a:off x="1727200" y="5162490"/>
            <a:ext cx="86360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000" dirty="0">
                <a:solidFill>
                  <a:srgbClr val="008000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64Hz</a:t>
            </a:r>
          </a:p>
        </p:txBody>
      </p:sp>
      <p:sp>
        <p:nvSpPr>
          <p:cNvPr id="645139" name="Text Box 19"/>
          <p:cNvSpPr txBox="1">
            <a:spLocks noChangeArrowheads="1"/>
          </p:cNvSpPr>
          <p:nvPr/>
        </p:nvSpPr>
        <p:spPr bwMode="auto">
          <a:xfrm>
            <a:off x="4248943" y="5197475"/>
            <a:ext cx="1008063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ja-JP" sz="2000" dirty="0">
                <a:solidFill>
                  <a:srgbClr val="990099"/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16kHz</a:t>
            </a:r>
          </a:p>
        </p:txBody>
      </p:sp>
      <p:sp>
        <p:nvSpPr>
          <p:cNvPr id="645144" name="Rectangle 24"/>
          <p:cNvSpPr>
            <a:spLocks noChangeArrowheads="1"/>
          </p:cNvSpPr>
          <p:nvPr/>
        </p:nvSpPr>
        <p:spPr bwMode="auto">
          <a:xfrm>
            <a:off x="304800" y="1390710"/>
            <a:ext cx="5400675" cy="6364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45" name="Text Box 25"/>
          <p:cNvSpPr txBox="1">
            <a:spLocks noChangeArrowheads="1"/>
          </p:cNvSpPr>
          <p:nvPr/>
        </p:nvSpPr>
        <p:spPr bwMode="auto">
          <a:xfrm>
            <a:off x="304800" y="990600"/>
            <a:ext cx="115411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20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干渉計</a:t>
            </a:r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1476375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2339975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84" name="Text Box 64"/>
          <p:cNvSpPr txBox="1">
            <a:spLocks noChangeArrowheads="1"/>
          </p:cNvSpPr>
          <p:nvPr/>
        </p:nvSpPr>
        <p:spPr bwMode="auto">
          <a:xfrm>
            <a:off x="5364163" y="6032500"/>
            <a:ext cx="647700" cy="4159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PC</a:t>
            </a:r>
          </a:p>
        </p:txBody>
      </p:sp>
      <p:sp>
        <p:nvSpPr>
          <p:cNvPr id="645185" name="Line 65"/>
          <p:cNvSpPr>
            <a:spLocks noChangeShapeType="1"/>
          </p:cNvSpPr>
          <p:nvPr/>
        </p:nvSpPr>
        <p:spPr bwMode="auto">
          <a:xfrm flipV="1">
            <a:off x="2124075" y="5746749"/>
            <a:ext cx="100012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86" name="Line 66"/>
          <p:cNvSpPr>
            <a:spLocks noChangeShapeType="1"/>
          </p:cNvSpPr>
          <p:nvPr/>
        </p:nvSpPr>
        <p:spPr bwMode="auto">
          <a:xfrm flipV="1">
            <a:off x="2987675" y="5746749"/>
            <a:ext cx="365125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87" name="Line 67"/>
          <p:cNvSpPr>
            <a:spLocks noChangeShapeType="1"/>
          </p:cNvSpPr>
          <p:nvPr/>
        </p:nvSpPr>
        <p:spPr bwMode="auto">
          <a:xfrm>
            <a:off x="3706812" y="5746750"/>
            <a:ext cx="1657351" cy="2857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5188" name="Line 68"/>
          <p:cNvSpPr>
            <a:spLocks noChangeShapeType="1"/>
          </p:cNvSpPr>
          <p:nvPr/>
        </p:nvSpPr>
        <p:spPr bwMode="auto">
          <a:xfrm>
            <a:off x="3132138" y="6248400"/>
            <a:ext cx="2049462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4104481" y="3975101"/>
            <a:ext cx="360362" cy="288925"/>
            <a:chOff x="703" y="1888"/>
            <a:chExt cx="227" cy="182"/>
          </a:xfrm>
        </p:grpSpPr>
        <p:grpSp>
          <p:nvGrpSpPr>
            <p:cNvPr id="13" name="Group 72"/>
            <p:cNvGrpSpPr>
              <a:grpSpLocks/>
            </p:cNvGrpSpPr>
            <p:nvPr/>
          </p:nvGrpSpPr>
          <p:grpSpPr bwMode="auto">
            <a:xfrm>
              <a:off x="703" y="1889"/>
              <a:ext cx="227" cy="181"/>
              <a:chOff x="612" y="1434"/>
              <a:chExt cx="227" cy="272"/>
            </a:xfrm>
          </p:grpSpPr>
          <p:sp>
            <p:nvSpPr>
              <p:cNvPr id="645193" name="Rectangle 73"/>
              <p:cNvSpPr>
                <a:spLocks noChangeArrowheads="1"/>
              </p:cNvSpPr>
              <p:nvPr/>
            </p:nvSpPr>
            <p:spPr bwMode="auto">
              <a:xfrm>
                <a:off x="612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194" name="Rectangle 74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5195" name="Line 75"/>
            <p:cNvSpPr>
              <a:spLocks noChangeShapeType="1"/>
            </p:cNvSpPr>
            <p:nvPr/>
          </p:nvSpPr>
          <p:spPr bwMode="auto">
            <a:xfrm>
              <a:off x="748" y="1888"/>
              <a:ext cx="0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884" y="1888"/>
              <a:ext cx="0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1447800" y="3973513"/>
            <a:ext cx="360362" cy="288925"/>
            <a:chOff x="703" y="1888"/>
            <a:chExt cx="227" cy="182"/>
          </a:xfrm>
        </p:grpSpPr>
        <p:grpSp>
          <p:nvGrpSpPr>
            <p:cNvPr id="15" name="Group 78"/>
            <p:cNvGrpSpPr>
              <a:grpSpLocks/>
            </p:cNvGrpSpPr>
            <p:nvPr/>
          </p:nvGrpSpPr>
          <p:grpSpPr bwMode="auto">
            <a:xfrm>
              <a:off x="703" y="1889"/>
              <a:ext cx="227" cy="181"/>
              <a:chOff x="612" y="1434"/>
              <a:chExt cx="227" cy="272"/>
            </a:xfrm>
          </p:grpSpPr>
          <p:sp>
            <p:nvSpPr>
              <p:cNvPr id="645199" name="Rectangle 79"/>
              <p:cNvSpPr>
                <a:spLocks noChangeArrowheads="1"/>
              </p:cNvSpPr>
              <p:nvPr/>
            </p:nvSpPr>
            <p:spPr bwMode="auto">
              <a:xfrm>
                <a:off x="612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645200" name="Rectangle 80"/>
              <p:cNvSpPr>
                <a:spLocks noChangeArrowheads="1"/>
              </p:cNvSpPr>
              <p:nvPr/>
            </p:nvSpPr>
            <p:spPr bwMode="auto">
              <a:xfrm>
                <a:off x="748" y="1434"/>
                <a:ext cx="91" cy="272"/>
              </a:xfrm>
              <a:prstGeom prst="rect">
                <a:avLst/>
              </a:prstGeom>
              <a:solidFill>
                <a:srgbClr val="FF99CC">
                  <a:alpha val="70000"/>
                </a:srgbClr>
              </a:solidFill>
              <a:ln w="19050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645201" name="Line 81"/>
            <p:cNvSpPr>
              <a:spLocks noChangeShapeType="1"/>
            </p:cNvSpPr>
            <p:nvPr/>
          </p:nvSpPr>
          <p:spPr bwMode="auto">
            <a:xfrm>
              <a:off x="748" y="1888"/>
              <a:ext cx="0" cy="18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2" name="Line 82"/>
            <p:cNvSpPr>
              <a:spLocks noChangeShapeType="1"/>
            </p:cNvSpPr>
            <p:nvPr/>
          </p:nvSpPr>
          <p:spPr bwMode="auto">
            <a:xfrm>
              <a:off x="884" y="1888"/>
              <a:ext cx="0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2411413" y="6294438"/>
            <a:ext cx="503237" cy="503237"/>
            <a:chOff x="476" y="2024"/>
            <a:chExt cx="317" cy="317"/>
          </a:xfrm>
        </p:grpSpPr>
        <p:sp>
          <p:nvSpPr>
            <p:cNvPr id="645204" name="AutoShape 84"/>
            <p:cNvSpPr>
              <a:spLocks noChangeArrowheads="1"/>
            </p:cNvSpPr>
            <p:nvPr/>
          </p:nvSpPr>
          <p:spPr bwMode="auto">
            <a:xfrm>
              <a:off x="521" y="2206"/>
              <a:ext cx="227" cy="135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70000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5" name="Oval 85"/>
            <p:cNvSpPr>
              <a:spLocks noChangeArrowheads="1"/>
            </p:cNvSpPr>
            <p:nvPr/>
          </p:nvSpPr>
          <p:spPr bwMode="auto">
            <a:xfrm>
              <a:off x="567" y="2160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6" name="AutoShape 86"/>
            <p:cNvSpPr>
              <a:spLocks noChangeArrowheads="1"/>
            </p:cNvSpPr>
            <p:nvPr/>
          </p:nvSpPr>
          <p:spPr bwMode="auto">
            <a:xfrm>
              <a:off x="476" y="2115"/>
              <a:ext cx="45" cy="181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70000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7" name="AutoShape 87"/>
            <p:cNvSpPr>
              <a:spLocks noChangeArrowheads="1"/>
            </p:cNvSpPr>
            <p:nvPr/>
          </p:nvSpPr>
          <p:spPr bwMode="auto">
            <a:xfrm>
              <a:off x="748" y="2115"/>
              <a:ext cx="45" cy="181"/>
            </a:xfrm>
            <a:prstGeom prst="roundRect">
              <a:avLst>
                <a:gd name="adj" fmla="val 16667"/>
              </a:avLst>
            </a:prstGeom>
            <a:solidFill>
              <a:srgbClr val="00CCFF">
                <a:alpha val="70000"/>
              </a:srgbClr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8" name="Oval 88"/>
            <p:cNvSpPr>
              <a:spLocks noChangeArrowheads="1"/>
            </p:cNvSpPr>
            <p:nvPr/>
          </p:nvSpPr>
          <p:spPr bwMode="auto">
            <a:xfrm>
              <a:off x="476" y="2024"/>
              <a:ext cx="45" cy="91"/>
            </a:xfrm>
            <a:prstGeom prst="ellipse">
              <a:avLst/>
            </a:prstGeom>
            <a:solidFill>
              <a:srgbClr val="FFCC99">
                <a:alpha val="70000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209" name="Oval 89"/>
            <p:cNvSpPr>
              <a:spLocks noChangeArrowheads="1"/>
            </p:cNvSpPr>
            <p:nvPr/>
          </p:nvSpPr>
          <p:spPr bwMode="auto">
            <a:xfrm>
              <a:off x="748" y="2024"/>
              <a:ext cx="45" cy="91"/>
            </a:xfrm>
            <a:prstGeom prst="ellipse">
              <a:avLst/>
            </a:prstGeom>
            <a:solidFill>
              <a:srgbClr val="FFCC99">
                <a:alpha val="70000"/>
              </a:srgbClr>
            </a:solidFill>
            <a:ln w="9525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4" name="Text Box 25"/>
          <p:cNvSpPr txBox="1">
            <a:spLocks noChangeArrowheads="1"/>
          </p:cNvSpPr>
          <p:nvPr/>
        </p:nvSpPr>
        <p:spPr bwMode="auto">
          <a:xfrm>
            <a:off x="2914651" y="1475343"/>
            <a:ext cx="273685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SUS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等各種</a:t>
            </a: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アクチュエータ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95" name="Text Box 25"/>
          <p:cNvSpPr txBox="1">
            <a:spLocks noChangeArrowheads="1"/>
          </p:cNvSpPr>
          <p:nvPr/>
        </p:nvSpPr>
        <p:spPr bwMode="auto">
          <a:xfrm>
            <a:off x="304798" y="2374840"/>
            <a:ext cx="1530351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r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Real time PC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96" name="Text Box 6"/>
          <p:cNvSpPr txBox="1">
            <a:spLocks noChangeArrowheads="1"/>
          </p:cNvSpPr>
          <p:nvPr/>
        </p:nvSpPr>
        <p:spPr bwMode="auto">
          <a:xfrm>
            <a:off x="834232" y="3463985"/>
            <a:ext cx="194468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角度制御</a:t>
            </a:r>
            <a:endParaRPr kumimoji="1" lang="en-US" altLang="ja-JP" sz="20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cxnSp>
        <p:nvCxnSpPr>
          <p:cNvPr id="100" name="直線矢印コネクタ 99"/>
          <p:cNvCxnSpPr/>
          <p:nvPr/>
        </p:nvCxnSpPr>
        <p:spPr>
          <a:xfrm rot="5400000">
            <a:off x="1532334" y="2377677"/>
            <a:ext cx="1034257" cy="1588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 rot="16200000" flipH="1">
            <a:off x="1643032" y="2651095"/>
            <a:ext cx="1587558" cy="1"/>
          </a:xfrm>
          <a:prstGeom prst="straightConnector1">
            <a:avLst/>
          </a:prstGeom>
          <a:ln w="57150" cmpd="sng">
            <a:solidFill>
              <a:schemeClr val="accent2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 Box 25"/>
          <p:cNvSpPr txBox="1">
            <a:spLocks noChangeArrowheads="1"/>
          </p:cNvSpPr>
          <p:nvPr/>
        </p:nvSpPr>
        <p:spPr bwMode="auto">
          <a:xfrm>
            <a:off x="588963" y="1475343"/>
            <a:ext cx="2039937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PD</a:t>
            </a:r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等各種センサー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cxnSp>
        <p:nvCxnSpPr>
          <p:cNvPr id="104" name="直線矢印コネクタ 103"/>
          <p:cNvCxnSpPr/>
          <p:nvPr/>
        </p:nvCxnSpPr>
        <p:spPr>
          <a:xfrm rot="16200000">
            <a:off x="3845688" y="2569399"/>
            <a:ext cx="1451035" cy="1588"/>
          </a:xfrm>
          <a:prstGeom prst="straightConnector1">
            <a:avLst/>
          </a:prstGeom>
          <a:ln w="57150" cmpd="sng"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3734595" y="3063875"/>
            <a:ext cx="1671637" cy="701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2000" dirty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Suspension control</a:t>
            </a:r>
          </a:p>
        </p:txBody>
      </p:sp>
      <p:sp>
        <p:nvSpPr>
          <p:cNvPr id="105" name="右矢印 104"/>
          <p:cNvSpPr/>
          <p:nvPr/>
        </p:nvSpPr>
        <p:spPr>
          <a:xfrm>
            <a:off x="2872980" y="3344803"/>
            <a:ext cx="844152" cy="481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Text Box 6"/>
          <p:cNvSpPr txBox="1">
            <a:spLocks noChangeArrowheads="1"/>
          </p:cNvSpPr>
          <p:nvPr/>
        </p:nvSpPr>
        <p:spPr bwMode="auto">
          <a:xfrm>
            <a:off x="1905000" y="21013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w</a:t>
            </a: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hitening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3" name="タイトル 1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CLIO</a:t>
            </a:r>
            <a:r>
              <a:rPr lang="ja-JP" altLang="en-US" dirty="0" smtClean="0"/>
              <a:t>デジタルシステムの概念図</a:t>
            </a:r>
            <a:endParaRPr lang="ja-JP" alt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5901531" y="1123117"/>
            <a:ext cx="29797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/>
              <a:buChar char="•"/>
            </a:pPr>
            <a:r>
              <a:rPr kumimoji="1" lang="en-US" altLang="ja-JP" sz="2000" dirty="0" smtClean="0"/>
              <a:t>Real time PC</a:t>
            </a:r>
            <a:r>
              <a:rPr kumimoji="1" lang="ja-JP" altLang="en-US" sz="2000" dirty="0" smtClean="0"/>
              <a:t>の実行サンプリングレート</a:t>
            </a:r>
            <a:r>
              <a:rPr kumimoji="1" lang="en-US" altLang="ja-JP" sz="2000" dirty="0" smtClean="0"/>
              <a:t>16kHz</a:t>
            </a:r>
            <a:r>
              <a:rPr kumimoji="1" lang="ja-JP" altLang="en-US" sz="2000" dirty="0" smtClean="0"/>
              <a:t>で</a:t>
            </a:r>
            <a:r>
              <a:rPr lang="ja-JP" altLang="en-US" sz="2000" dirty="0" smtClean="0"/>
              <a:t>決まる</a:t>
            </a:r>
            <a:r>
              <a:rPr kumimoji="1" lang="ja-JP" altLang="en-US" sz="2000" dirty="0" smtClean="0">
                <a:solidFill>
                  <a:srgbClr val="0000FF"/>
                </a:solidFill>
              </a:rPr>
              <a:t>速いループ</a:t>
            </a:r>
            <a:r>
              <a:rPr kumimoji="1" lang="ja-JP" altLang="en-US" sz="2000" dirty="0" smtClean="0"/>
              <a:t>がある</a:t>
            </a:r>
            <a:endParaRPr kumimoji="1" lang="en-US" altLang="ja-JP" sz="2000" dirty="0" smtClean="0"/>
          </a:p>
          <a:p>
            <a:pPr marL="169863" indent="-169863">
              <a:buFont typeface="Arial"/>
              <a:buChar char="•"/>
            </a:pPr>
            <a:endParaRPr lang="en-US" altLang="ja-JP" sz="2000" dirty="0" smtClean="0"/>
          </a:p>
          <a:p>
            <a:pPr marL="169863" indent="-169863">
              <a:buFont typeface="Arial"/>
              <a:buChar char="•"/>
            </a:pPr>
            <a:r>
              <a:rPr lang="ja-JP" altLang="en-US" sz="2000" dirty="0" smtClean="0"/>
              <a:t>そこにアクセスする方法は</a:t>
            </a:r>
            <a:r>
              <a:rPr lang="en-US" altLang="ja-JP" sz="2000" dirty="0" smtClean="0">
                <a:solidFill>
                  <a:srgbClr val="008000"/>
                </a:solidFill>
              </a:rPr>
              <a:t>EPICS</a:t>
            </a:r>
            <a:r>
              <a:rPr lang="ja-JP" altLang="en-US" sz="2000" dirty="0" smtClean="0"/>
              <a:t>を使う</a:t>
            </a:r>
            <a:r>
              <a:rPr lang="ja-JP" altLang="en-US" sz="2000" dirty="0" smtClean="0">
                <a:solidFill>
                  <a:srgbClr val="008000"/>
                </a:solidFill>
              </a:rPr>
              <a:t>遅いアクセス</a:t>
            </a:r>
            <a:r>
              <a:rPr lang="ja-JP" altLang="en-US" sz="2000" dirty="0" smtClean="0"/>
              <a:t>と、</a:t>
            </a:r>
            <a:r>
              <a:rPr lang="en-US" altLang="ja-JP" sz="2000" dirty="0" smtClean="0">
                <a:solidFill>
                  <a:srgbClr val="660066"/>
                </a:solidFill>
              </a:rPr>
              <a:t>Frame Builder</a:t>
            </a:r>
            <a:r>
              <a:rPr lang="ja-JP" altLang="en-US" sz="2000" dirty="0" smtClean="0"/>
              <a:t>を使う</a:t>
            </a:r>
            <a:r>
              <a:rPr lang="ja-JP" altLang="en-US" sz="2000" dirty="0" smtClean="0">
                <a:solidFill>
                  <a:srgbClr val="660066"/>
                </a:solidFill>
              </a:rPr>
              <a:t>速いアクセス</a:t>
            </a:r>
            <a:r>
              <a:rPr lang="ja-JP" altLang="en-US" sz="2000" dirty="0" smtClean="0"/>
              <a:t>がある</a:t>
            </a:r>
            <a:endParaRPr lang="en-US" altLang="ja-JP" sz="2000" dirty="0" smtClean="0"/>
          </a:p>
          <a:p>
            <a:pPr marL="169863" indent="-169863">
              <a:buFont typeface="Arial"/>
              <a:buChar char="•"/>
            </a:pPr>
            <a:endParaRPr lang="en-US" altLang="ja-JP" sz="2000" dirty="0" smtClean="0"/>
          </a:p>
          <a:p>
            <a:pPr marL="169863" indent="-169863">
              <a:buFont typeface="Arial"/>
              <a:buChar char="•"/>
            </a:pPr>
            <a:r>
              <a:rPr kumimoji="1" lang="ja-JP" altLang="en-US" sz="2000" dirty="0" smtClean="0"/>
              <a:t>別に用意した</a:t>
            </a:r>
            <a:r>
              <a:rPr lang="ja-JP" altLang="en-US" sz="2000" dirty="0" smtClean="0">
                <a:solidFill>
                  <a:srgbClr val="FF6600"/>
                </a:solidFill>
              </a:rPr>
              <a:t>モニタ用</a:t>
            </a:r>
            <a:r>
              <a:rPr kumimoji="1" lang="en-US" altLang="ja-JP" sz="2000" dirty="0" smtClean="0">
                <a:solidFill>
                  <a:srgbClr val="FF6600"/>
                </a:solidFill>
              </a:rPr>
              <a:t>PC</a:t>
            </a:r>
            <a:r>
              <a:rPr kumimoji="1" lang="ja-JP" altLang="en-US" sz="2000" dirty="0" smtClean="0"/>
              <a:t>から</a:t>
            </a:r>
            <a:r>
              <a:rPr kumimoji="1" lang="en-US" altLang="ja-JP" sz="2000" dirty="0" smtClean="0"/>
              <a:t>TCP/IP</a:t>
            </a:r>
            <a:r>
              <a:rPr kumimoji="1" lang="ja-JP" altLang="en-US" sz="2000" dirty="0" smtClean="0"/>
              <a:t>ネットワークを通してデータ、制御にアクセス</a:t>
            </a:r>
            <a:endParaRPr kumimoji="1" lang="ja-JP" altLang="en-US" sz="2000" dirty="0"/>
          </a:p>
        </p:txBody>
      </p:sp>
      <p:sp>
        <p:nvSpPr>
          <p:cNvPr id="115" name="Text Box 6"/>
          <p:cNvSpPr txBox="1">
            <a:spLocks noChangeArrowheads="1"/>
          </p:cNvSpPr>
          <p:nvPr/>
        </p:nvSpPr>
        <p:spPr bwMode="auto">
          <a:xfrm>
            <a:off x="1905000" y="23299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AA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1905000" y="25585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ADC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7" name="Text Box 6"/>
          <p:cNvSpPr txBox="1">
            <a:spLocks noChangeArrowheads="1"/>
          </p:cNvSpPr>
          <p:nvPr/>
        </p:nvSpPr>
        <p:spPr bwMode="auto">
          <a:xfrm>
            <a:off x="4191794" y="2101334"/>
            <a:ext cx="685006" cy="1692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ja-JP" sz="1100" dirty="0" err="1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dew</a:t>
            </a:r>
            <a:r>
              <a:rPr kumimoji="1" lang="en-US" altLang="ja-JP" sz="1100" dirty="0" err="1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hitening</a:t>
            </a:r>
            <a:endParaRPr kumimoji="1" lang="en-US" altLang="ja-JP" sz="11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4191000" y="23299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AI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4191794" y="2558534"/>
            <a:ext cx="685006" cy="1846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en-US" altLang="ja-JP" sz="1200" dirty="0" smtClean="0"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DAC</a:t>
            </a:r>
            <a:endParaRPr kumimoji="1" lang="en-US" altLang="ja-JP" sz="1200" dirty="0"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167936" y="5304393"/>
            <a:ext cx="136475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Data storage</a:t>
            </a:r>
            <a:endParaRPr kumimoji="1" lang="ja-JP" alt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6179047" y="5715000"/>
            <a:ext cx="240456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dirty="0" smtClean="0"/>
              <a:t>16kHz full data(</a:t>
            </a:r>
            <a:r>
              <a:rPr lang="ja-JP" altLang="en-US" dirty="0" smtClean="0"/>
              <a:t>数日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1second data</a:t>
            </a:r>
          </a:p>
          <a:p>
            <a:r>
              <a:rPr lang="en-US" altLang="ja-JP" dirty="0" smtClean="0"/>
              <a:t>1minute data</a:t>
            </a:r>
            <a:r>
              <a:rPr lang="ja-JP" altLang="en-US" dirty="0" smtClean="0"/>
              <a:t>（永久）</a:t>
            </a:r>
            <a:endParaRPr kumimoji="1" lang="ja-JP" altLang="en-US" dirty="0"/>
          </a:p>
        </p:txBody>
      </p:sp>
      <p:sp>
        <p:nvSpPr>
          <p:cNvPr id="122" name="左右矢印 121"/>
          <p:cNvSpPr/>
          <p:nvPr/>
        </p:nvSpPr>
        <p:spPr>
          <a:xfrm rot="1897820">
            <a:off x="5342372" y="4910089"/>
            <a:ext cx="893379" cy="442390"/>
          </a:xfrm>
          <a:prstGeom prst="leftRightArrow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スライド番号プレースホルダ 6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71" name="U ターン矢印 70"/>
          <p:cNvSpPr/>
          <p:nvPr/>
        </p:nvSpPr>
        <p:spPr>
          <a:xfrm>
            <a:off x="2819400" y="2144621"/>
            <a:ext cx="1069181" cy="1208179"/>
          </a:xfrm>
          <a:prstGeom prst="uturnArrow">
            <a:avLst>
              <a:gd name="adj1" fmla="val 25000"/>
              <a:gd name="adj2" fmla="val 23409"/>
              <a:gd name="adj3" fmla="val 25000"/>
              <a:gd name="adj4" fmla="val 43750"/>
              <a:gd name="adj5" fmla="val 75000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</a:gradFill>
          <a:ln>
            <a:noFill/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Text Box 10"/>
          <p:cNvSpPr txBox="1">
            <a:spLocks noChangeArrowheads="1"/>
          </p:cNvSpPr>
          <p:nvPr/>
        </p:nvSpPr>
        <p:spPr bwMode="auto">
          <a:xfrm>
            <a:off x="2733675" y="2057400"/>
            <a:ext cx="1152525" cy="6146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215900" dist="101600" dir="2700000">
              <a:srgbClr val="000000">
                <a:alpha val="77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ts val="1020"/>
              </a:lnSpc>
              <a:spcBef>
                <a:spcPct val="50000"/>
              </a:spcBef>
            </a:pPr>
            <a:r>
              <a:rPr kumimoji="1" lang="en-US" altLang="ja-JP" sz="28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16kHz</a:t>
            </a:r>
          </a:p>
          <a:p>
            <a:pPr algn="ctr" eaLnBrk="1" hangingPunct="1">
              <a:lnSpc>
                <a:spcPts val="1020"/>
              </a:lnSpc>
              <a:spcBef>
                <a:spcPct val="50000"/>
              </a:spcBef>
            </a:pPr>
            <a:r>
              <a:rPr kumimoji="1" lang="en-US" altLang="ja-JP" sz="2800" b="1" dirty="0" smtClean="0">
                <a:solidFill>
                  <a:schemeClr val="tx2">
                    <a:lumMod val="75000"/>
                  </a:schemeClr>
                </a:solidFill>
                <a:latin typeface="HGP創英角ｺﾞｼｯｸUB" pitchFamily="50" charset="-128"/>
                <a:ea typeface="HGP創英角ｺﾞｼｯｸUB" pitchFamily="50" charset="-128"/>
                <a:cs typeface="HGP創英角ｺﾞｼｯｸUB" pitchFamily="50" charset="-128"/>
              </a:rPr>
              <a:t>loop</a:t>
            </a:r>
            <a:endParaRPr kumimoji="1" lang="en-US" altLang="ja-JP" sz="2800" b="1" dirty="0">
              <a:solidFill>
                <a:schemeClr val="tx2">
                  <a:lumMod val="75000"/>
                </a:schemeClr>
              </a:solidFill>
              <a:latin typeface="HGP創英角ｺﾞｼｯｸUB" pitchFamily="50" charset="-128"/>
              <a:ea typeface="HGP創英角ｺﾞｼｯｸUB" pitchFamily="50" charset="-128"/>
              <a:cs typeface="HGP創英角ｺﾞｼｯｸUB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66913" y="228600"/>
            <a:ext cx="6961187" cy="769938"/>
          </a:xfrm>
          <a:noFill/>
          <a:ln/>
        </p:spPr>
        <p:txBody>
          <a:bodyPr/>
          <a:lstStyle/>
          <a:p>
            <a:r>
              <a:rPr lang="en-US" altLang="ja-JP" sz="2400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Digital length control system</a:t>
            </a:r>
          </a:p>
        </p:txBody>
      </p:sp>
      <p:grpSp>
        <p:nvGrpSpPr>
          <p:cNvPr id="52" name="図形グループ 51"/>
          <p:cNvGrpSpPr/>
          <p:nvPr/>
        </p:nvGrpSpPr>
        <p:grpSpPr>
          <a:xfrm>
            <a:off x="2057400" y="1219200"/>
            <a:ext cx="6289582" cy="5137154"/>
            <a:chOff x="3154363" y="2559050"/>
            <a:chExt cx="4999037" cy="3835400"/>
          </a:xfrm>
        </p:grpSpPr>
        <p:pic>
          <p:nvPicPr>
            <p:cNvPr id="726019" name="Picture 3" descr="c1ls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154363" y="2559050"/>
              <a:ext cx="4999037" cy="3835400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726020" name="Text Box 4"/>
            <p:cNvSpPr txBox="1">
              <a:spLocks noChangeArrowheads="1"/>
            </p:cNvSpPr>
            <p:nvPr/>
          </p:nvSpPr>
          <p:spPr bwMode="auto">
            <a:xfrm rot="16200000">
              <a:off x="2626519" y="4034375"/>
              <a:ext cx="2586037" cy="3180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altLang="ja-JP" sz="2000" dirty="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Helvetica" charset="0"/>
                  <a:ea typeface="ＭＳ Ｐゴシック" charset="-128"/>
                  <a:cs typeface="ＭＳ Ｐゴシック" charset="-128"/>
                </a:rPr>
                <a:t>Demodulated signal from PD</a:t>
              </a:r>
            </a:p>
          </p:txBody>
        </p:sp>
        <p:sp>
          <p:nvSpPr>
            <p:cNvPr id="726021" name="Text Box 5"/>
            <p:cNvSpPr txBox="1">
              <a:spLocks noChangeArrowheads="1"/>
            </p:cNvSpPr>
            <p:nvPr/>
          </p:nvSpPr>
          <p:spPr bwMode="auto">
            <a:xfrm rot="-5400000">
              <a:off x="4237832" y="4069556"/>
              <a:ext cx="197643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Helvetica" charset="0"/>
                  <a:ea typeface="ＭＳ Ｐゴシック" charset="-128"/>
                  <a:cs typeface="ＭＳ Ｐゴシック" charset="-128"/>
                </a:rPr>
                <a:t>Feedback filters</a:t>
              </a:r>
            </a:p>
          </p:txBody>
        </p:sp>
        <p:sp>
          <p:nvSpPr>
            <p:cNvPr id="726022" name="Rectangle 6"/>
            <p:cNvSpPr>
              <a:spLocks noChangeArrowheads="1"/>
            </p:cNvSpPr>
            <p:nvPr/>
          </p:nvSpPr>
          <p:spPr bwMode="auto">
            <a:xfrm>
              <a:off x="3267075" y="2790825"/>
              <a:ext cx="911225" cy="3559175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023" name="Rectangle 7"/>
            <p:cNvSpPr>
              <a:spLocks noChangeArrowheads="1"/>
            </p:cNvSpPr>
            <p:nvPr/>
          </p:nvSpPr>
          <p:spPr bwMode="auto">
            <a:xfrm>
              <a:off x="4449763" y="2687638"/>
              <a:ext cx="2043112" cy="3608387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024" name="Text Box 8"/>
            <p:cNvSpPr txBox="1">
              <a:spLocks noChangeArrowheads="1"/>
            </p:cNvSpPr>
            <p:nvPr/>
          </p:nvSpPr>
          <p:spPr bwMode="auto">
            <a:xfrm rot="-5400000">
              <a:off x="6103938" y="3933825"/>
              <a:ext cx="2708275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altLang="ja-JP" sz="2000">
                  <a:solidFill>
                    <a:schemeClr val="bg1"/>
                  </a:solidFill>
                  <a:effectDag name="">
                    <a:cont type="tree" name="">
                      <a:effect ref="fillLine"/>
                      <a:outerShdw dist="38100" dir="13500000" algn="br">
                        <a:srgbClr val="FFFFFF"/>
                      </a:outerShdw>
                    </a:cont>
                    <a:cont type="tree" name="">
                      <a:effect ref="fillLine"/>
                      <a:outerShdw dist="38100" dir="2700000" algn="tl">
                        <a:srgbClr val="999999"/>
                      </a:outerShdw>
                    </a:cont>
                    <a:effect ref="fillLine"/>
                  </a:effectDag>
                  <a:latin typeface="Helvetica" charset="0"/>
                  <a:ea typeface="ＭＳ Ｐゴシック" charset="-128"/>
                  <a:cs typeface="ＭＳ Ｐゴシック" charset="-128"/>
                </a:rPr>
                <a:t>Output to suspensions</a:t>
              </a:r>
            </a:p>
          </p:txBody>
        </p:sp>
        <p:sp>
          <p:nvSpPr>
            <p:cNvPr id="726025" name="Rectangle 9"/>
            <p:cNvSpPr>
              <a:spLocks noChangeArrowheads="1"/>
            </p:cNvSpPr>
            <p:nvPr/>
          </p:nvSpPr>
          <p:spPr bwMode="auto">
            <a:xfrm>
              <a:off x="7116763" y="2700338"/>
              <a:ext cx="930275" cy="3148012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26051" name="Line 35"/>
          <p:cNvSpPr>
            <a:spLocks noChangeShapeType="1"/>
          </p:cNvSpPr>
          <p:nvPr/>
        </p:nvSpPr>
        <p:spPr bwMode="auto">
          <a:xfrm>
            <a:off x="8213162" y="3343627"/>
            <a:ext cx="383894" cy="1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26055" name="Line 39"/>
          <p:cNvSpPr>
            <a:spLocks noChangeShapeType="1"/>
          </p:cNvSpPr>
          <p:nvPr/>
        </p:nvSpPr>
        <p:spPr bwMode="auto">
          <a:xfrm flipV="1">
            <a:off x="8610600" y="1112518"/>
            <a:ext cx="0" cy="223110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26056" name="Line 40"/>
          <p:cNvSpPr>
            <a:spLocks noChangeShapeType="1"/>
          </p:cNvSpPr>
          <p:nvPr/>
        </p:nvSpPr>
        <p:spPr bwMode="auto">
          <a:xfrm flipH="1" flipV="1">
            <a:off x="1249440" y="1066798"/>
            <a:ext cx="7361158" cy="45719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26060" name="Text Box 44"/>
          <p:cNvSpPr txBox="1">
            <a:spLocks noChangeArrowheads="1"/>
          </p:cNvSpPr>
          <p:nvPr/>
        </p:nvSpPr>
        <p:spPr bwMode="auto">
          <a:xfrm>
            <a:off x="8358188" y="1612900"/>
            <a:ext cx="481012" cy="2462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000">
                <a:latin typeface="Helvetica" charset="0"/>
                <a:ea typeface="ＭＳ Ｐゴシック" charset="-128"/>
                <a:cs typeface="ＭＳ Ｐゴシック" charset="-128"/>
              </a:rPr>
              <a:t>D/A</a:t>
            </a:r>
          </a:p>
        </p:txBody>
      </p:sp>
      <p:sp>
        <p:nvSpPr>
          <p:cNvPr id="48" name="フッター プレースホルダ 47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</p:spPr>
        <p:txBody>
          <a:bodyPr/>
          <a:lstStyle/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49" name="スライド番号プレースホルダ 4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grpSp>
        <p:nvGrpSpPr>
          <p:cNvPr id="51" name="図形グループ 50"/>
          <p:cNvGrpSpPr/>
          <p:nvPr/>
        </p:nvGrpSpPr>
        <p:grpSpPr>
          <a:xfrm>
            <a:off x="717550" y="1089026"/>
            <a:ext cx="1263650" cy="1608447"/>
            <a:chOff x="363538" y="1089025"/>
            <a:chExt cx="2217737" cy="2857110"/>
          </a:xfrm>
        </p:grpSpPr>
        <p:sp>
          <p:nvSpPr>
            <p:cNvPr id="726032" name="Rectangle 16"/>
            <p:cNvSpPr>
              <a:spLocks noChangeArrowheads="1"/>
            </p:cNvSpPr>
            <p:nvPr/>
          </p:nvSpPr>
          <p:spPr bwMode="auto">
            <a:xfrm>
              <a:off x="996951" y="2838450"/>
              <a:ext cx="209550" cy="104775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4" name="Line 18"/>
            <p:cNvSpPr>
              <a:spLocks noChangeShapeType="1"/>
            </p:cNvSpPr>
            <p:nvPr/>
          </p:nvSpPr>
          <p:spPr bwMode="auto">
            <a:xfrm>
              <a:off x="363538" y="2314575"/>
              <a:ext cx="2254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7" name="Rectangle 21"/>
            <p:cNvSpPr>
              <a:spLocks noChangeArrowheads="1"/>
            </p:cNvSpPr>
            <p:nvPr/>
          </p:nvSpPr>
          <p:spPr bwMode="auto">
            <a:xfrm>
              <a:off x="2362201" y="2201863"/>
              <a:ext cx="103188" cy="2095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8" name="Rectangle 22"/>
            <p:cNvSpPr>
              <a:spLocks noChangeArrowheads="1"/>
            </p:cNvSpPr>
            <p:nvPr/>
          </p:nvSpPr>
          <p:spPr bwMode="auto">
            <a:xfrm>
              <a:off x="1006476" y="1089025"/>
              <a:ext cx="211138" cy="104775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39" name="Line 23"/>
            <p:cNvSpPr>
              <a:spLocks noChangeShapeType="1"/>
            </p:cNvSpPr>
            <p:nvPr/>
          </p:nvSpPr>
          <p:spPr bwMode="auto">
            <a:xfrm>
              <a:off x="1841501" y="2314575"/>
              <a:ext cx="520700" cy="1588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0" name="Line 24"/>
            <p:cNvSpPr>
              <a:spLocks noChangeShapeType="1"/>
            </p:cNvSpPr>
            <p:nvPr/>
          </p:nvSpPr>
          <p:spPr bwMode="auto">
            <a:xfrm>
              <a:off x="1103313" y="1179513"/>
              <a:ext cx="0" cy="593725"/>
            </a:xfrm>
            <a:prstGeom prst="line">
              <a:avLst/>
            </a:prstGeom>
            <a:noFill/>
            <a:ln w="1016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1" name="Line 25"/>
            <p:cNvSpPr>
              <a:spLocks noChangeShapeType="1"/>
            </p:cNvSpPr>
            <p:nvPr/>
          </p:nvSpPr>
          <p:spPr bwMode="auto">
            <a:xfrm>
              <a:off x="1114426" y="1787525"/>
              <a:ext cx="0" cy="511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2" name="Line 26"/>
            <p:cNvSpPr>
              <a:spLocks noChangeShapeType="1"/>
            </p:cNvSpPr>
            <p:nvPr/>
          </p:nvSpPr>
          <p:spPr bwMode="auto">
            <a:xfrm>
              <a:off x="601663" y="2314575"/>
              <a:ext cx="1249363" cy="15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3" name="Rectangle 27"/>
            <p:cNvSpPr>
              <a:spLocks noChangeArrowheads="1"/>
            </p:cNvSpPr>
            <p:nvPr/>
          </p:nvSpPr>
          <p:spPr bwMode="auto">
            <a:xfrm rot="2679310">
              <a:off x="1100138" y="2197100"/>
              <a:ext cx="103188" cy="31273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4" name="Rectangle 28"/>
            <p:cNvSpPr>
              <a:spLocks noChangeArrowheads="1"/>
            </p:cNvSpPr>
            <p:nvPr/>
          </p:nvSpPr>
          <p:spPr bwMode="auto">
            <a:xfrm>
              <a:off x="1744663" y="2209800"/>
              <a:ext cx="104775" cy="2079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5" name="Rectangle 29"/>
            <p:cNvSpPr>
              <a:spLocks noChangeArrowheads="1"/>
            </p:cNvSpPr>
            <p:nvPr/>
          </p:nvSpPr>
          <p:spPr bwMode="auto">
            <a:xfrm>
              <a:off x="1011238" y="1782763"/>
              <a:ext cx="209550" cy="1063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  <p:sp>
          <p:nvSpPr>
            <p:cNvPr id="726046" name="Line 30"/>
            <p:cNvSpPr>
              <a:spLocks noChangeShapeType="1"/>
            </p:cNvSpPr>
            <p:nvPr/>
          </p:nvSpPr>
          <p:spPr bwMode="auto">
            <a:xfrm>
              <a:off x="1106488" y="2957512"/>
              <a:ext cx="0" cy="5461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ja-JP" altLang="en-US" sz="800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928688" y="3500437"/>
              <a:ext cx="363537" cy="273050"/>
              <a:chOff x="4470" y="5445"/>
              <a:chExt cx="600" cy="450"/>
            </a:xfrm>
          </p:grpSpPr>
          <p:sp>
            <p:nvSpPr>
              <p:cNvPr id="726048" name="Rectangle 32"/>
              <p:cNvSpPr>
                <a:spLocks noChangeArrowheads="1"/>
              </p:cNvSpPr>
              <p:nvPr/>
            </p:nvSpPr>
            <p:spPr bwMode="auto">
              <a:xfrm>
                <a:off x="4470" y="5445"/>
                <a:ext cx="600" cy="15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ja-JP" altLang="en-US" sz="800"/>
              </a:p>
            </p:txBody>
          </p:sp>
          <p:sp>
            <p:nvSpPr>
              <p:cNvPr id="726049" name="Rectangle 33"/>
              <p:cNvSpPr>
                <a:spLocks noChangeArrowheads="1"/>
              </p:cNvSpPr>
              <p:nvPr/>
            </p:nvSpPr>
            <p:spPr bwMode="auto">
              <a:xfrm>
                <a:off x="4620" y="5595"/>
                <a:ext cx="300" cy="3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ja-JP" altLang="en-US" sz="800"/>
              </a:p>
            </p:txBody>
          </p:sp>
        </p:grpSp>
        <p:cxnSp>
          <p:nvCxnSpPr>
            <p:cNvPr id="726050" name="AutoShape 34"/>
            <p:cNvCxnSpPr>
              <a:cxnSpLocks noChangeShapeType="1"/>
            </p:cNvCxnSpPr>
            <p:nvPr/>
          </p:nvCxnSpPr>
          <p:spPr bwMode="auto">
            <a:xfrm rot="5400000" flipH="1" flipV="1">
              <a:off x="1473994" y="2675731"/>
              <a:ext cx="744537" cy="1470025"/>
            </a:xfrm>
            <a:prstGeom prst="curvedConnector4">
              <a:avLst>
                <a:gd name="adj1" fmla="val -29426"/>
                <a:gd name="adj2" fmla="val 53130"/>
              </a:avLst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726058" name="Text Box 42"/>
            <p:cNvSpPr txBox="1">
              <a:spLocks noChangeArrowheads="1"/>
            </p:cNvSpPr>
            <p:nvPr/>
          </p:nvSpPr>
          <p:spPr bwMode="auto">
            <a:xfrm>
              <a:off x="1627187" y="3182937"/>
              <a:ext cx="688975" cy="2186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800">
                  <a:latin typeface="Helvetica" charset="0"/>
                  <a:ea typeface="ＭＳ Ｐゴシック" charset="-128"/>
                  <a:cs typeface="ＭＳ Ｐゴシック" charset="-128"/>
                </a:rPr>
                <a:t>A/D</a:t>
              </a:r>
            </a:p>
          </p:txBody>
        </p:sp>
        <p:sp>
          <p:nvSpPr>
            <p:cNvPr id="726059" name="Text Box 43"/>
            <p:cNvSpPr txBox="1">
              <a:spLocks noChangeArrowheads="1"/>
            </p:cNvSpPr>
            <p:nvPr/>
          </p:nvSpPr>
          <p:spPr bwMode="auto">
            <a:xfrm>
              <a:off x="1385887" y="3727451"/>
              <a:ext cx="738186" cy="2186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ja-JP" sz="800">
                  <a:latin typeface="Helvetica" charset="0"/>
                  <a:ea typeface="ＭＳ Ｐゴシック" charset="-128"/>
                  <a:cs typeface="ＭＳ Ｐゴシック" charset="-128"/>
                </a:rPr>
                <a:t>mixer</a:t>
              </a:r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>
              <a:off x="1114426" y="2327275"/>
              <a:ext cx="0" cy="511175"/>
            </a:xfrm>
            <a:prstGeom prst="line">
              <a:avLst/>
            </a:prstGeom>
            <a:noFill/>
            <a:ln w="12700" cmpd="sng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ja-JP" altLang="en-US" sz="80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98622" y="4831140"/>
            <a:ext cx="5244977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>
                <a:solidFill>
                  <a:srgbClr val="FFFF00"/>
                </a:solidFill>
              </a:rPr>
              <a:t>特徴</a:t>
            </a:r>
            <a:endParaRPr lang="en-US" altLang="ja-JP" sz="2400" b="1" dirty="0" smtClean="0">
              <a:solidFill>
                <a:srgbClr val="FFFF00"/>
              </a:solidFill>
            </a:endParaRPr>
          </a:p>
          <a:p>
            <a:pPr marL="176213" indent="-176213">
              <a:buFont typeface="Arial"/>
              <a:buChar char="•"/>
            </a:pPr>
            <a:r>
              <a:rPr lang="ja-JP" altLang="en-US" dirty="0" smtClean="0">
                <a:solidFill>
                  <a:schemeClr val="bg1"/>
                </a:solidFill>
              </a:rPr>
              <a:t>ユーザーインターフェースが非常に柔軟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marL="176213" indent="-176213">
              <a:buFont typeface="Arial"/>
              <a:buChar char="•"/>
            </a:pPr>
            <a:r>
              <a:rPr kumimoji="1" lang="ja-JP" altLang="en-US" dirty="0" smtClean="0">
                <a:solidFill>
                  <a:schemeClr val="bg1"/>
                </a:solidFill>
              </a:rPr>
              <a:t>スクリプトにより干渉計パラメータの最適化が可能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marL="176213" indent="-176213">
              <a:buFont typeface="Arial"/>
              <a:buChar char="•"/>
            </a:pPr>
            <a:r>
              <a:rPr lang="ja-JP" altLang="en-US" dirty="0" smtClean="0">
                <a:solidFill>
                  <a:schemeClr val="bg1"/>
                </a:solidFill>
              </a:rPr>
              <a:t>ノイズパフォーマンスも含めて、大型干渉計の複雑な多自由度制御に耐えうるシステム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2" y="152401"/>
            <a:ext cx="5486398" cy="685800"/>
          </a:xfrm>
        </p:spPr>
        <p:txBody>
          <a:bodyPr>
            <a:noAutofit/>
          </a:bodyPr>
          <a:lstStyle/>
          <a:p>
            <a:r>
              <a:rPr lang="en-US" altLang="ja-JP" sz="2600" dirty="0" smtClean="0"/>
              <a:t>CLIO</a:t>
            </a:r>
            <a:r>
              <a:rPr lang="ja-JP" altLang="en-US" sz="2600" dirty="0" smtClean="0"/>
              <a:t>用デジタル制御システムの構築</a:t>
            </a:r>
            <a:r>
              <a:rPr lang="en-US" altLang="ja-JP" sz="2600" dirty="0" smtClean="0"/>
              <a:t/>
            </a:r>
            <a:br>
              <a:rPr lang="en-US" altLang="ja-JP" sz="2600" dirty="0" smtClean="0"/>
            </a:br>
            <a:endParaRPr lang="ja-JP" altLang="en-US" sz="2600" dirty="0"/>
          </a:p>
        </p:txBody>
      </p:sp>
      <p:pic>
        <p:nvPicPr>
          <p:cNvPr id="6" name="図 5" descr="P10202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5" y="1219204"/>
            <a:ext cx="5689595" cy="4267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47360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ADC/DAC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1409" y="3810004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Anti Imaging filters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26996" y="40386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Anti Alias filters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6453" y="4267204"/>
            <a:ext cx="1122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timing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441960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FF00"/>
                </a:solidFill>
              </a:rPr>
              <a:t>Real time PC</a:t>
            </a:r>
            <a:endParaRPr kumimoji="1" lang="ja-JP" altLang="en-US" dirty="0">
              <a:solidFill>
                <a:srgbClr val="00FF00"/>
              </a:solidFill>
            </a:endParaRPr>
          </a:p>
        </p:txBody>
      </p:sp>
      <p:sp>
        <p:nvSpPr>
          <p:cNvPr id="1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2841625" cy="4267200"/>
          </a:xfrm>
        </p:spPr>
        <p:txBody>
          <a:bodyPr>
            <a:noAutofit/>
          </a:bodyPr>
          <a:lstStyle/>
          <a:p>
            <a:pPr marL="166688" indent="-166688"/>
            <a:r>
              <a:rPr lang="en-US" altLang="ja-JP" sz="2000" dirty="0" err="1" smtClean="0"/>
              <a:t>AdLIGO</a:t>
            </a:r>
            <a:r>
              <a:rPr lang="ja-JP" altLang="en-US" sz="2000" dirty="0" smtClean="0"/>
              <a:t>用に開発されているコンパクトなデジタル制御システムを</a:t>
            </a:r>
            <a:r>
              <a:rPr lang="en-US" altLang="ja-JP" sz="2000" dirty="0" smtClean="0"/>
              <a:t>CLIO</a:t>
            </a:r>
            <a:r>
              <a:rPr lang="ja-JP" altLang="en-US" sz="2000" dirty="0" smtClean="0"/>
              <a:t>専用に新たに構築</a:t>
            </a:r>
            <a:endParaRPr lang="en-US" altLang="ja-JP" sz="2000" dirty="0" smtClean="0"/>
          </a:p>
          <a:p>
            <a:pPr marL="166688" indent="-166688"/>
            <a:endParaRPr lang="en-US" altLang="ja-JP" sz="2000" dirty="0" smtClean="0"/>
          </a:p>
          <a:p>
            <a:pPr marL="166688" indent="-166688"/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</p:txBody>
      </p:sp>
      <p:sp>
        <p:nvSpPr>
          <p:cNvPr id="15" name="スライド番号プレースホルダ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3276600" y="2838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6688" indent="-166688"/>
            <a:r>
              <a:rPr lang="en-US" altLang="ja-JP" dirty="0" smtClean="0">
                <a:solidFill>
                  <a:srgbClr val="FF6600"/>
                </a:solidFill>
              </a:rPr>
              <a:t>8core,  </a:t>
            </a:r>
            <a:r>
              <a:rPr lang="en-US" altLang="ja-JP" dirty="0" err="1" smtClean="0">
                <a:solidFill>
                  <a:srgbClr val="FF6600"/>
                </a:solidFill>
              </a:rPr>
              <a:t>PCIe</a:t>
            </a:r>
            <a:r>
              <a:rPr lang="en-US" altLang="ja-JP" dirty="0" smtClean="0">
                <a:solidFill>
                  <a:srgbClr val="FF6600"/>
                </a:solidFill>
              </a:rPr>
              <a:t> based PC with </a:t>
            </a:r>
            <a:r>
              <a:rPr lang="en-US" altLang="ja-JP" dirty="0" err="1" smtClean="0">
                <a:solidFill>
                  <a:srgbClr val="FF6600"/>
                </a:solidFill>
              </a:rPr>
              <a:t>CentOS</a:t>
            </a:r>
            <a:r>
              <a:rPr lang="en-US" altLang="ja-JP" dirty="0" smtClean="0">
                <a:solidFill>
                  <a:srgbClr val="FF6600"/>
                </a:solidFill>
              </a:rPr>
              <a:t> 5.2</a:t>
            </a:r>
          </a:p>
          <a:p>
            <a:pPr marL="166688" indent="-166688"/>
            <a:r>
              <a:rPr lang="en-US" altLang="ja-JP" dirty="0" smtClean="0">
                <a:solidFill>
                  <a:srgbClr val="FF6600"/>
                </a:solidFill>
              </a:rPr>
              <a:t>ADC:32ch/</a:t>
            </a:r>
            <a:r>
              <a:rPr lang="ja-JP" altLang="en-US" dirty="0" smtClean="0">
                <a:solidFill>
                  <a:srgbClr val="FF6600"/>
                </a:solidFill>
              </a:rPr>
              <a:t>枚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 marL="166688" indent="-166688"/>
            <a:r>
              <a:rPr lang="en-US" altLang="ja-JP" dirty="0" smtClean="0">
                <a:solidFill>
                  <a:srgbClr val="FF6600"/>
                </a:solidFill>
              </a:rPr>
              <a:t>DAC:16ch/</a:t>
            </a:r>
            <a:r>
              <a:rPr lang="ja-JP" altLang="en-US" dirty="0" smtClean="0">
                <a:solidFill>
                  <a:srgbClr val="FF6600"/>
                </a:solidFill>
              </a:rPr>
              <a:t>枚</a:t>
            </a:r>
            <a:endParaRPr lang="en-US" altLang="ja-JP" dirty="0" smtClean="0">
              <a:solidFill>
                <a:srgbClr val="FF6600"/>
              </a:solidFill>
            </a:endParaRPr>
          </a:p>
          <a:p>
            <a:pPr marL="166688" indent="-166688"/>
            <a:r>
              <a:rPr lang="en-US" altLang="ja-JP" dirty="0" smtClean="0">
                <a:solidFill>
                  <a:srgbClr val="FF6600"/>
                </a:solidFill>
              </a:rPr>
              <a:t>Binary Output:32ch/</a:t>
            </a:r>
            <a:r>
              <a:rPr lang="ja-JP" altLang="en-US" dirty="0" smtClean="0">
                <a:solidFill>
                  <a:srgbClr val="FF6600"/>
                </a:solidFill>
              </a:rPr>
              <a:t>枚</a:t>
            </a:r>
            <a:endParaRPr lang="en-US" altLang="ja-JP" dirty="0" smtClean="0">
              <a:solidFill>
                <a:srgbClr val="FF66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Pictures</a:t>
            </a:r>
            <a:br>
              <a:rPr lang="en-US" altLang="ja-JP" dirty="0" smtClean="0"/>
            </a:b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mtClean="0"/>
              <a:t>pic</a:t>
            </a:r>
            <a:endParaRPr lang="en-US" altLang="ja-JP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smtClean="0"/>
              <a:t>2009/3/30 日本物理学会第64回年次大会,  宮川　治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7" name="図 6" descr="P1020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819525" y="1590675"/>
            <a:ext cx="6019799" cy="4514849"/>
          </a:xfrm>
          <a:prstGeom prst="rect">
            <a:avLst/>
          </a:prstGeom>
        </p:spPr>
      </p:pic>
      <p:pic>
        <p:nvPicPr>
          <p:cNvPr id="8" name="図 7" descr="P10202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695324" y="1590675"/>
            <a:ext cx="6019799" cy="4514849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28600" y="5657670"/>
            <a:ext cx="4572000" cy="120032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8core, 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PCIe</a:t>
            </a:r>
            <a:r>
              <a:rPr lang="en-US" altLang="ja-JP" b="1" dirty="0" smtClean="0">
                <a:solidFill>
                  <a:srgbClr val="FF0000"/>
                </a:solidFill>
              </a:rPr>
              <a:t> based PC with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CentOS</a:t>
            </a:r>
            <a:r>
              <a:rPr lang="en-US" altLang="ja-JP" b="1" dirty="0" smtClean="0">
                <a:solidFill>
                  <a:srgbClr val="FF0000"/>
                </a:solidFill>
              </a:rPr>
              <a:t> 5.2</a:t>
            </a:r>
          </a:p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ADC:32ch/</a:t>
            </a:r>
            <a:r>
              <a:rPr lang="ja-JP" altLang="en-US" b="1" dirty="0" smtClean="0">
                <a:solidFill>
                  <a:srgbClr val="FF0000"/>
                </a:solidFill>
              </a:rPr>
              <a:t>枚、</a:t>
            </a:r>
            <a:r>
              <a:rPr lang="en-US" altLang="ja-JP" b="1" dirty="0" smtClean="0">
                <a:solidFill>
                  <a:srgbClr val="FF0000"/>
                </a:solidFill>
              </a:rPr>
              <a:t>$4K</a:t>
            </a:r>
          </a:p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DAC:16ch/</a:t>
            </a:r>
            <a:r>
              <a:rPr lang="ja-JP" altLang="en-US" b="1" dirty="0" smtClean="0">
                <a:solidFill>
                  <a:srgbClr val="FF0000"/>
                </a:solidFill>
              </a:rPr>
              <a:t>枚、</a:t>
            </a:r>
            <a:r>
              <a:rPr lang="en-US" altLang="ja-JP" b="1" dirty="0" smtClean="0">
                <a:solidFill>
                  <a:srgbClr val="FF0000"/>
                </a:solidFill>
              </a:rPr>
              <a:t>$3.5K</a:t>
            </a:r>
          </a:p>
          <a:p>
            <a:pPr marL="166688" indent="-166688"/>
            <a:r>
              <a:rPr lang="en-US" altLang="ja-JP" b="1" dirty="0" smtClean="0">
                <a:solidFill>
                  <a:srgbClr val="FF0000"/>
                </a:solidFill>
              </a:rPr>
              <a:t>Binary Output:32ch/</a:t>
            </a:r>
            <a:r>
              <a:rPr lang="ja-JP" altLang="en-US" b="1" dirty="0" smtClean="0">
                <a:solidFill>
                  <a:srgbClr val="FF0000"/>
                </a:solidFill>
              </a:rPr>
              <a:t>枚、</a:t>
            </a:r>
            <a:r>
              <a:rPr lang="en-US" altLang="ja-JP" b="1" dirty="0" smtClean="0">
                <a:solidFill>
                  <a:srgbClr val="FF0000"/>
                </a:solidFill>
              </a:rPr>
              <a:t>$250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2" y="4008566"/>
            <a:ext cx="2052402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ADC/DAC</a:t>
            </a:r>
          </a:p>
          <a:p>
            <a:r>
              <a:rPr lang="en-US" altLang="ja-JP" b="1" dirty="0" smtClean="0">
                <a:solidFill>
                  <a:srgbClr val="00FF00"/>
                </a:solidFill>
              </a:rPr>
              <a:t>In Expansion </a:t>
            </a:r>
            <a:r>
              <a:rPr lang="en-US" altLang="ja-JP" b="1" dirty="0" err="1" smtClean="0">
                <a:solidFill>
                  <a:srgbClr val="00FF00"/>
                </a:solidFill>
              </a:rPr>
              <a:t>Chasis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450068"/>
            <a:ext cx="1997850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Anti Imaging filters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831068"/>
            <a:ext cx="1697901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Anti Alias filters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3600" y="4230469"/>
            <a:ext cx="1828800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Timing slave board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593068"/>
            <a:ext cx="1386618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Real time PC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3135868"/>
            <a:ext cx="1122747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timing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400" dirty="0" smtClean="0"/>
              <a:t>CLIO</a:t>
            </a:r>
            <a:r>
              <a:rPr lang="ja-JP" altLang="en-US" sz="2400" dirty="0" smtClean="0"/>
              <a:t>用デジタル制御システムの構築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ja-JP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test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altLang="ja-JP" b="1" smtClean="0"/>
              <a:t>2009/3/30 日本物理学会第64回年次大会,  宮川　治</a:t>
            </a:r>
            <a:endParaRPr lang="ja-JP" altLang="en-US" b="1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E49F0B-4D2F-CF4B-9814-A6B66AADCA3D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pic>
        <p:nvPicPr>
          <p:cNvPr id="7" name="図 6" descr="P10202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962834"/>
            <a:ext cx="1814807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FF00"/>
                </a:solidFill>
              </a:rPr>
              <a:t>Expansion </a:t>
            </a:r>
            <a:r>
              <a:rPr lang="en-US" altLang="ja-JP" b="1" dirty="0" err="1" smtClean="0">
                <a:solidFill>
                  <a:srgbClr val="00FF00"/>
                </a:solidFill>
              </a:rPr>
              <a:t>Chasis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115234"/>
            <a:ext cx="1428884" cy="64633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ADC 32ch/</a:t>
            </a:r>
            <a:r>
              <a:rPr kumimoji="1" lang="ja-JP" altLang="en-US" b="1" dirty="0" smtClean="0">
                <a:solidFill>
                  <a:srgbClr val="00FF00"/>
                </a:solidFill>
              </a:rPr>
              <a:t>枚</a:t>
            </a:r>
            <a:endParaRPr kumimoji="1" lang="en-US" altLang="ja-JP" b="1" dirty="0" smtClean="0">
              <a:solidFill>
                <a:srgbClr val="00FF00"/>
              </a:solidFill>
            </a:endParaRPr>
          </a:p>
          <a:p>
            <a:r>
              <a:rPr lang="en-US" altLang="ja-JP" b="1" dirty="0" smtClean="0">
                <a:solidFill>
                  <a:srgbClr val="00FF00"/>
                </a:solidFill>
              </a:rPr>
              <a:t>DAC 16ch/</a:t>
            </a:r>
            <a:r>
              <a:rPr lang="ja-JP" altLang="en-US" b="1" dirty="0" smtClean="0">
                <a:solidFill>
                  <a:srgbClr val="00FF00"/>
                </a:solidFill>
              </a:rPr>
              <a:t>枚</a:t>
            </a:r>
            <a:endParaRPr kumimoji="1" lang="en-US" altLang="ja-JP" b="1" dirty="0" smtClean="0">
              <a:solidFill>
                <a:srgbClr val="00FF00"/>
              </a:solidFill>
            </a:endParaRPr>
          </a:p>
          <a:p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251466"/>
            <a:ext cx="3051699" cy="36933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FF00"/>
                </a:solidFill>
              </a:rPr>
              <a:t>Anti Imaging filters 8ch/board</a:t>
            </a:r>
            <a:endParaRPr kumimoji="1" lang="ja-JP" altLang="en-US" b="1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5387" y="6356350"/>
            <a:ext cx="2148094" cy="461665"/>
          </a:xfrm>
          <a:prstGeom prst="rect">
            <a:avLst/>
          </a:prstGeom>
          <a:noFill/>
          <a:ln>
            <a:solidFill>
              <a:srgbClr val="00FF0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FF00"/>
                </a:solidFill>
              </a:rPr>
              <a:t>To Real time PC</a:t>
            </a:r>
            <a:endParaRPr kumimoji="1" lang="ja-JP" altLang="en-US" sz="2400" b="1" dirty="0">
              <a:solidFill>
                <a:srgbClr val="00FF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rot="5400000">
            <a:off x="2969570" y="6587184"/>
            <a:ext cx="461661" cy="1588"/>
          </a:xfrm>
          <a:prstGeom prst="straightConnector1">
            <a:avLst/>
          </a:prstGeom>
          <a:ln w="44450">
            <a:solidFill>
              <a:srgbClr val="00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solidFill>
                  <a:schemeClr val="accent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CLIO Digital Front-End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3400" y="1034484"/>
          <a:ext cx="8095032" cy="5671116"/>
        </p:xfrm>
        <a:graphic>
          <a:graphicData uri="http://schemas.openxmlformats.org/presentationml/2006/ole">
            <p:oleObj spid="_x0000_s54274" name="Drawing" r:id="rId3" imgW="6616700" imgH="6184900" progId="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1302" y="28310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①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1302" y="48006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①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1302" y="3200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②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1302" y="51170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②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2461736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③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9278" y="2461736"/>
            <a:ext cx="42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④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9278" y="60960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</a:rPr>
              <a:t>④</a:t>
            </a:r>
            <a:endParaRPr kumimoji="1" lang="ja-JP" alt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>
                <a:ea typeface="ＭＳ Ｐゴシック" pitchFamily="-107" charset="-128"/>
                <a:cs typeface="ＭＳ Ｐゴシック" pitchFamily="-107" charset="-128"/>
              </a:rPr>
              <a:t>CLIO digital block diagram: 1</a:t>
            </a:r>
            <a:r>
              <a:rPr lang="en-US" altLang="ja-JP" baseline="30000" dirty="0" smtClean="0">
                <a:ea typeface="ＭＳ Ｐゴシック" pitchFamily="-107" charset="-128"/>
                <a:cs typeface="ＭＳ Ｐゴシック" pitchFamily="-107" charset="-128"/>
              </a:rPr>
              <a:t>st</a:t>
            </a:r>
            <a:r>
              <a:rPr lang="en-US" altLang="ja-JP" dirty="0" smtClean="0">
                <a:ea typeface="ＭＳ Ｐゴシック" pitchFamily="-107" charset="-128"/>
                <a:cs typeface="ＭＳ Ｐゴシック" pitchFamily="-107" charset="-128"/>
              </a:rPr>
              <a:t> stage</a:t>
            </a:r>
            <a:endParaRPr lang="ja-JP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4500" y="2244218"/>
            <a:ext cx="14732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altLang="ja-JP" sz="1100" dirty="0" smtClean="0">
                <a:solidFill>
                  <a:srgbClr val="0000FF"/>
                </a:solidFill>
              </a:rPr>
              <a:t>timing </a:t>
            </a:r>
            <a:r>
              <a:rPr kumimoji="1" lang="en-US" altLang="ja-JP" sz="1100" dirty="0">
                <a:solidFill>
                  <a:srgbClr val="0000FF"/>
                </a:solidFill>
              </a:rPr>
              <a:t>card</a:t>
            </a:r>
          </a:p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16kHz 32ch ADCx1</a:t>
            </a:r>
          </a:p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16kHz 16ch DACx1</a:t>
            </a:r>
          </a:p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I/O Bx1</a:t>
            </a:r>
          </a:p>
          <a:p>
            <a:pPr>
              <a:defRPr/>
            </a:pPr>
            <a:endParaRPr kumimoji="1" lang="ja-JP" altLang="en-US" sz="1100" dirty="0">
              <a:solidFill>
                <a:srgbClr val="0000FF"/>
              </a:solidFill>
              <a:ea typeface="ＭＳ Ｐゴシック" charset="-128"/>
            </a:endParaRPr>
          </a:p>
        </p:txBody>
      </p:sp>
      <p:cxnSp>
        <p:nvCxnSpPr>
          <p:cNvPr id="11" name="Straight Connector 54"/>
          <p:cNvCxnSpPr>
            <a:cxnSpLocks noChangeShapeType="1"/>
          </p:cNvCxnSpPr>
          <p:nvPr/>
        </p:nvCxnSpPr>
        <p:spPr bwMode="auto">
          <a:xfrm rot="10800000">
            <a:off x="6673850" y="3297237"/>
            <a:ext cx="10795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2" name="Straight Connector 55"/>
          <p:cNvCxnSpPr>
            <a:cxnSpLocks noChangeShapeType="1"/>
          </p:cNvCxnSpPr>
          <p:nvPr/>
        </p:nvCxnSpPr>
        <p:spPr bwMode="auto">
          <a:xfrm rot="5400000">
            <a:off x="6248401" y="3081337"/>
            <a:ext cx="3937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3" name="Straight Connector 56"/>
          <p:cNvCxnSpPr>
            <a:cxnSpLocks noChangeShapeType="1"/>
          </p:cNvCxnSpPr>
          <p:nvPr/>
        </p:nvCxnSpPr>
        <p:spPr bwMode="auto">
          <a:xfrm rot="10800000">
            <a:off x="5632450" y="2911475"/>
            <a:ext cx="6413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4" name="Straight Connector 57"/>
          <p:cNvCxnSpPr>
            <a:cxnSpLocks noChangeShapeType="1"/>
          </p:cNvCxnSpPr>
          <p:nvPr/>
        </p:nvCxnSpPr>
        <p:spPr bwMode="auto">
          <a:xfrm rot="10800000">
            <a:off x="5638800" y="2719387"/>
            <a:ext cx="5778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5" name="Straight Connector 58"/>
          <p:cNvCxnSpPr>
            <a:cxnSpLocks noChangeShapeType="1"/>
          </p:cNvCxnSpPr>
          <p:nvPr/>
        </p:nvCxnSpPr>
        <p:spPr bwMode="auto">
          <a:xfrm rot="5400000">
            <a:off x="6242051" y="2503487"/>
            <a:ext cx="3937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7" name="TextBox 16"/>
          <p:cNvSpPr txBox="1"/>
          <p:nvPr/>
        </p:nvSpPr>
        <p:spPr>
          <a:xfrm>
            <a:off x="5842000" y="2192337"/>
            <a:ext cx="1257300" cy="261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whitening filter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2000" y="2509837"/>
            <a:ext cx="1257300" cy="261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AA filter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42000" y="3144837"/>
            <a:ext cx="1257300" cy="261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 err="1">
                <a:solidFill>
                  <a:srgbClr val="0000FF"/>
                </a:solidFill>
              </a:rPr>
              <a:t>dewhitening</a:t>
            </a:r>
            <a:r>
              <a:rPr kumimoji="1" lang="en-US" altLang="ja-JP" sz="1100" dirty="0">
                <a:solidFill>
                  <a:srgbClr val="0000FF"/>
                </a:solidFill>
              </a:rPr>
              <a:t> filter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42000" y="2814637"/>
            <a:ext cx="1257300" cy="261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AI filter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2500" y="1873250"/>
            <a:ext cx="1139825" cy="261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IOO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 4ch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9800" y="3151187"/>
            <a:ext cx="1143000" cy="266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altLang="ja-JP" sz="1100">
                <a:solidFill>
                  <a:srgbClr val="0000FF"/>
                </a:solidFill>
              </a:rPr>
              <a:t>coil driver 4ch</a:t>
            </a:r>
            <a:endParaRPr kumimoji="1" lang="ja-JP" altLang="en-US" sz="1100">
              <a:solidFill>
                <a:srgbClr val="0000FF"/>
              </a:solidFill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2509837"/>
            <a:ext cx="1143000" cy="2619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altLang="ja-JP" sz="1100">
                <a:solidFill>
                  <a:srgbClr val="0000FF"/>
                </a:solidFill>
              </a:rPr>
              <a:t>PEM 4ch</a:t>
            </a:r>
            <a:endParaRPr kumimoji="1" lang="ja-JP" altLang="en-US" sz="1100">
              <a:solidFill>
                <a:srgbClr val="0000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5" name="Straight Connector 68"/>
          <p:cNvCxnSpPr>
            <a:cxnSpLocks noChangeShapeType="1"/>
            <a:stCxn id="24" idx="1"/>
            <a:endCxn id="18" idx="3"/>
          </p:cNvCxnSpPr>
          <p:nvPr/>
        </p:nvCxnSpPr>
        <p:spPr bwMode="auto">
          <a:xfrm rot="10800000">
            <a:off x="7099300" y="2640012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6" name="Straight Connector 69"/>
          <p:cNvCxnSpPr>
            <a:cxnSpLocks noChangeShapeType="1"/>
            <a:stCxn id="22" idx="1"/>
            <a:endCxn id="17" idx="3"/>
          </p:cNvCxnSpPr>
          <p:nvPr/>
        </p:nvCxnSpPr>
        <p:spPr bwMode="auto">
          <a:xfrm rot="10800000" flipV="1">
            <a:off x="7099300" y="2005012"/>
            <a:ext cx="203200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" name="Straight Connector 71"/>
          <p:cNvCxnSpPr>
            <a:cxnSpLocks noChangeShapeType="1"/>
          </p:cNvCxnSpPr>
          <p:nvPr/>
        </p:nvCxnSpPr>
        <p:spPr bwMode="auto">
          <a:xfrm flipV="1">
            <a:off x="2960689" y="2509837"/>
            <a:ext cx="1293811" cy="1383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" name="Elbow Connector 48"/>
          <p:cNvCxnSpPr>
            <a:cxnSpLocks noChangeShapeType="1"/>
            <a:stCxn id="19" idx="1"/>
          </p:cNvCxnSpPr>
          <p:nvPr/>
        </p:nvCxnSpPr>
        <p:spPr bwMode="auto">
          <a:xfrm rot="10800000">
            <a:off x="5778500" y="3055937"/>
            <a:ext cx="63500" cy="219075"/>
          </a:xfrm>
          <a:prstGeom prst="bent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" name="Straight Connector 73"/>
          <p:cNvCxnSpPr>
            <a:cxnSpLocks noChangeShapeType="1"/>
          </p:cNvCxnSpPr>
          <p:nvPr/>
        </p:nvCxnSpPr>
        <p:spPr bwMode="auto">
          <a:xfrm rot="10800000" flipV="1">
            <a:off x="5632450" y="3051175"/>
            <a:ext cx="146050" cy="4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1" name="TextBox 30"/>
          <p:cNvSpPr txBox="1"/>
          <p:nvPr/>
        </p:nvSpPr>
        <p:spPr>
          <a:xfrm>
            <a:off x="558801" y="2308224"/>
            <a:ext cx="1473200" cy="4308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Real time front 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end</a:t>
            </a:r>
          </a:p>
          <a:p>
            <a:pPr>
              <a:defRPr/>
            </a:pPr>
            <a:r>
              <a:rPr kumimoji="1" lang="en-US" altLang="ja-JP" sz="1100" dirty="0" smtClean="0">
                <a:solidFill>
                  <a:srgbClr val="0000FF"/>
                </a:solidFill>
              </a:rPr>
              <a:t>timing </a:t>
            </a:r>
            <a:r>
              <a:rPr kumimoji="1" lang="en-US" altLang="ja-JP" sz="1100" dirty="0">
                <a:solidFill>
                  <a:srgbClr val="0000FF"/>
                </a:solidFill>
              </a:rPr>
              <a:t>card</a:t>
            </a:r>
          </a:p>
        </p:txBody>
      </p:sp>
      <p:cxnSp>
        <p:nvCxnSpPr>
          <p:cNvPr id="33" name="Elbow Connector 41"/>
          <p:cNvCxnSpPr>
            <a:cxnSpLocks noChangeShapeType="1"/>
            <a:stCxn id="32" idx="2"/>
            <a:endCxn id="31" idx="3"/>
          </p:cNvCxnSpPr>
          <p:nvPr/>
        </p:nvCxnSpPr>
        <p:spPr bwMode="auto">
          <a:xfrm rot="5400000">
            <a:off x="2332995" y="1896770"/>
            <a:ext cx="325904" cy="927892"/>
          </a:xfrm>
          <a:prstGeom prst="bent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7" name="TextBox 46"/>
          <p:cNvSpPr txBox="1"/>
          <p:nvPr/>
        </p:nvSpPr>
        <p:spPr>
          <a:xfrm>
            <a:off x="7297738" y="1568450"/>
            <a:ext cx="1139825" cy="261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LSC</a:t>
            </a:r>
            <a:r>
              <a:rPr kumimoji="1" lang="en-US" altLang="ja-JP" sz="1100" dirty="0" smtClean="0">
                <a:solidFill>
                  <a:srgbClr val="0000FF"/>
                </a:solidFill>
              </a:rPr>
              <a:t> 6ch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cxnSp>
        <p:nvCxnSpPr>
          <p:cNvPr id="48" name="Straight Connector 101"/>
          <p:cNvCxnSpPr>
            <a:cxnSpLocks noChangeShapeType="1"/>
            <a:stCxn id="47" idx="1"/>
            <a:endCxn id="17" idx="3"/>
          </p:cNvCxnSpPr>
          <p:nvPr/>
        </p:nvCxnSpPr>
        <p:spPr bwMode="auto">
          <a:xfrm rot="10800000" flipV="1">
            <a:off x="7099300" y="1698625"/>
            <a:ext cx="198438" cy="625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51" name="Straight Connector 114"/>
          <p:cNvCxnSpPr>
            <a:cxnSpLocks noChangeShapeType="1"/>
            <a:stCxn id="50" idx="0"/>
            <a:endCxn id="32" idx="2"/>
          </p:cNvCxnSpPr>
          <p:nvPr/>
        </p:nvCxnSpPr>
        <p:spPr bwMode="auto">
          <a:xfrm rot="16200000" flipH="1" flipV="1">
            <a:off x="2467834" y="1704909"/>
            <a:ext cx="984914" cy="79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56" name="TextBox 55"/>
          <p:cNvSpPr txBox="1"/>
          <p:nvPr/>
        </p:nvSpPr>
        <p:spPr>
          <a:xfrm>
            <a:off x="558800" y="1423987"/>
            <a:ext cx="1473200" cy="430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General </a:t>
            </a:r>
            <a:r>
              <a:rPr kumimoji="1" lang="en-US" altLang="ja-JP" sz="1100" dirty="0" err="1">
                <a:solidFill>
                  <a:srgbClr val="0000FF"/>
                </a:solidFill>
              </a:rPr>
              <a:t>linux</a:t>
            </a:r>
            <a:r>
              <a:rPr kumimoji="1" lang="en-US" altLang="ja-JP" sz="1100" dirty="0">
                <a:solidFill>
                  <a:srgbClr val="0000FF"/>
                </a:solidFill>
              </a:rPr>
              <a:t> for operation, monitor</a:t>
            </a:r>
          </a:p>
        </p:txBody>
      </p:sp>
      <p:cxnSp>
        <p:nvCxnSpPr>
          <p:cNvPr id="57" name="Straight Connector 163"/>
          <p:cNvCxnSpPr>
            <a:cxnSpLocks noChangeShapeType="1"/>
            <a:stCxn id="56" idx="2"/>
            <a:endCxn id="31" idx="0"/>
          </p:cNvCxnSpPr>
          <p:nvPr/>
        </p:nvCxnSpPr>
        <p:spPr bwMode="auto">
          <a:xfrm rot="16200000" flipH="1">
            <a:off x="1068388" y="2081211"/>
            <a:ext cx="454024" cy="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2" name="TextBox 31"/>
          <p:cNvSpPr txBox="1"/>
          <p:nvPr/>
        </p:nvSpPr>
        <p:spPr>
          <a:xfrm>
            <a:off x="2273299" y="1937414"/>
            <a:ext cx="1373188" cy="260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timing slave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73299" y="1593850"/>
            <a:ext cx="1373188" cy="260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timing master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4123285" y="1937414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114FFB"/>
                </a:solidFill>
              </a:rPr>
              <a:t>Expansion chassis</a:t>
            </a:r>
            <a:endParaRPr lang="en-US" altLang="ja-JP" sz="1600" dirty="0">
              <a:solidFill>
                <a:srgbClr val="114FF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74094" y="1212850"/>
            <a:ext cx="1373188" cy="260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100" dirty="0">
                <a:solidFill>
                  <a:srgbClr val="0000FF"/>
                </a:solidFill>
              </a:rPr>
              <a:t>GPS</a:t>
            </a:r>
            <a:endParaRPr kumimoji="1" lang="ja-JP" altLang="en-US" sz="1100" dirty="0">
              <a:solidFill>
                <a:srgbClr val="0000FF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533400" y="2670760"/>
            <a:ext cx="1236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114FFB"/>
                </a:solidFill>
              </a:rPr>
              <a:t>Real time PC</a:t>
            </a:r>
            <a:endParaRPr lang="en-US" altLang="ja-JP" sz="1600" dirty="0">
              <a:solidFill>
                <a:srgbClr val="114FFB"/>
              </a:solidFill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508264" y="1107072"/>
            <a:ext cx="13003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600" dirty="0" smtClean="0">
                <a:solidFill>
                  <a:srgbClr val="114FFB"/>
                </a:solidFill>
              </a:rPr>
              <a:t>Operation PC</a:t>
            </a:r>
            <a:endParaRPr lang="en-US" altLang="ja-JP" sz="1600" dirty="0">
              <a:solidFill>
                <a:srgbClr val="114FFB"/>
              </a:solidFill>
            </a:endParaRPr>
          </a:p>
        </p:txBody>
      </p:sp>
      <p:pic>
        <p:nvPicPr>
          <p:cNvPr id="79" name="図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55" y="3841206"/>
            <a:ext cx="8819300" cy="2515144"/>
          </a:xfrm>
          <a:prstGeom prst="rect">
            <a:avLst/>
          </a:prstGeom>
        </p:spPr>
      </p:pic>
      <p:sp>
        <p:nvSpPr>
          <p:cNvPr id="36" name="Footer Placeholder 4"/>
          <p:cNvSpPr txBox="1">
            <a:spLocks/>
          </p:cNvSpPr>
          <p:nvPr/>
        </p:nvSpPr>
        <p:spPr>
          <a:xfrm>
            <a:off x="1981202" y="6356354"/>
            <a:ext cx="4952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2009/9/10 日本物理学会</a:t>
            </a:r>
            <a:r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秋期</a:t>
            </a: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大会,  宮川　治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31408</TotalTime>
  <Words>639</Words>
  <Application>Microsoft Macintosh PowerPoint</Application>
  <PresentationFormat>画面に合わせる (4:3)</PresentationFormat>
  <Paragraphs>132</Paragraphs>
  <Slides>9</Slides>
  <Notes>0</Notes>
  <HiddenSlides>0</HiddenSlides>
  <MMClips>0</MMClips>
  <ScaleCrop>false</ScaleCrop>
  <HeadingPairs>
    <vt:vector size="6" baseType="variant">
      <vt:variant>
        <vt:lpstr>デザイン テンプレート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1" baseType="lpstr">
      <vt:lpstr>Office Theme</vt:lpstr>
      <vt:lpstr>Drawing</vt:lpstr>
      <vt:lpstr>本研究の目的 </vt:lpstr>
      <vt:lpstr>MOU and  RESEARCH AGREEMENT </vt:lpstr>
      <vt:lpstr>CLIOデジタルシステムの概念図</vt:lpstr>
      <vt:lpstr>Digital length control system</vt:lpstr>
      <vt:lpstr>CLIO用デジタル制御システムの構築 </vt:lpstr>
      <vt:lpstr>Pictures </vt:lpstr>
      <vt:lpstr>CLIO用デジタル制御システムの構築 </vt:lpstr>
      <vt:lpstr>CLIO Digital Front-End</vt:lpstr>
      <vt:lpstr>CLIO digital block diagram: 1st stage</vt:lpstr>
    </vt:vector>
  </TitlesOfParts>
  <Company>LIGO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CLIO task 分担（素案）</dc:title>
  <dc:creator>Osamu</dc:creator>
  <cp:lastModifiedBy>Osamu Miyakawa</cp:lastModifiedBy>
  <cp:revision>316</cp:revision>
  <cp:lastPrinted>2008-12-04T01:37:10Z</cp:lastPrinted>
  <dcterms:created xsi:type="dcterms:W3CDTF">2009-10-09T23:40:17Z</dcterms:created>
  <dcterms:modified xsi:type="dcterms:W3CDTF">2009-10-09T23:52:27Z</dcterms:modified>
</cp:coreProperties>
</file>