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embeddings/oleObject1.bin" ContentType="application/vnd.openxmlformats-officedocument.oleObject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Default Extension="vml" ContentType="application/vnd.openxmlformats-officedocument.vmlDrawing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19"/>
  </p:notesMasterIdLst>
  <p:handoutMasterIdLst>
    <p:handoutMasterId r:id="rId20"/>
  </p:handoutMasterIdLst>
  <p:sldIdLst>
    <p:sldId id="263" r:id="rId2"/>
    <p:sldId id="322" r:id="rId3"/>
    <p:sldId id="359" r:id="rId4"/>
    <p:sldId id="350" r:id="rId5"/>
    <p:sldId id="306" r:id="rId6"/>
    <p:sldId id="287" r:id="rId7"/>
    <p:sldId id="368" r:id="rId8"/>
    <p:sldId id="363" r:id="rId9"/>
    <p:sldId id="360" r:id="rId10"/>
    <p:sldId id="367" r:id="rId11"/>
    <p:sldId id="361" r:id="rId12"/>
    <p:sldId id="372" r:id="rId13"/>
    <p:sldId id="328" r:id="rId14"/>
    <p:sldId id="338" r:id="rId15"/>
    <p:sldId id="351" r:id="rId16"/>
    <p:sldId id="373" r:id="rId17"/>
    <p:sldId id="336" r:id="rId1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FF00"/>
    <a:srgbClr val="008000"/>
    <a:srgbClr val="800040"/>
    <a:srgbClr val="E7E7E7"/>
    <a:srgbClr val="FFFF66"/>
    <a:srgbClr val="0033FF"/>
    <a:srgbClr val="3366FF"/>
    <a:srgbClr val="3333FF"/>
    <a:srgbClr val="0080FF"/>
    <a:srgbClr val="54A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間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間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 horzBarState="maximized">
    <p:restoredLeft sz="15620"/>
    <p:restoredTop sz="95652" autoAdjust="0"/>
  </p:normalViewPr>
  <p:slideViewPr>
    <p:cSldViewPr snapToObjects="1">
      <p:cViewPr varScale="1">
        <p:scale>
          <a:sx n="99" d="100"/>
          <a:sy n="99" d="100"/>
        </p:scale>
        <p:origin x="-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6CD93-B0F4-8C46-B438-09D0C035BB3D}" type="datetimeFigureOut">
              <a:rPr lang="ja-JP" altLang="en-US" smtClean="0"/>
              <a:pPr/>
              <a:t>09.9.7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F1390-6B05-2849-A41C-E5CD9A5131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EBD43-3642-5441-8EEB-1270FA20BA7B}" type="datetimeFigureOut">
              <a:rPr lang="ja-JP" altLang="en-US" smtClean="0"/>
              <a:pPr/>
              <a:t>09.9.7</a:t>
            </a:fld>
            <a:endParaRPr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7B5AC-7AF3-BE4A-BF3E-A8B3247CD7F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 altLang="ja-JP" dirty="0" smtClean="0"/>
              <a:t>Click to edit Master title style</a:t>
            </a:r>
            <a:endParaRPr lang="ja-JP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 smtClean="0"/>
              <a:t>Click to edit Master subtitle style</a:t>
            </a:r>
            <a:endParaRPr lang="ja-JP" alt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ja-JP" smtClean="0"/>
              <a:t>JGW-G09000xx</a:t>
            </a:r>
            <a:endParaRPr lang="ja-JP" altLang="en-US" dirty="0"/>
          </a:p>
        </p:txBody>
      </p:sp>
      <p:sp>
        <p:nvSpPr>
          <p:cNvPr id="11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356354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fld id="{EFE49F0B-4D2F-CF4B-9814-A6B66AADCA3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ja-JP" smtClean="0"/>
              <a:t>JGW-G09000xx</a:t>
            </a:r>
            <a:endParaRPr lang="ja-JP" altLang="en-US" dirty="0"/>
          </a:p>
        </p:txBody>
      </p:sp>
      <p:sp>
        <p:nvSpPr>
          <p:cNvPr id="12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5002" y="152401"/>
            <a:ext cx="5486398" cy="685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 smtClean="0"/>
              <a:t>Click to edit Master title style</a:t>
            </a:r>
            <a:endParaRPr lang="ja-JP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28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  <a:endParaRPr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1524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altLang="ja-JP" smtClean="0"/>
              <a:t>JGW-G09000xx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356354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fld id="{EFE49F0B-4D2F-CF4B-9814-A6B66AADCA3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Picture 6" descr="CLIOlog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1000" y="304802"/>
            <a:ext cx="1524000" cy="425533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57200" y="905256"/>
            <a:ext cx="8229600" cy="9144"/>
          </a:xfrm>
          <a:prstGeom prst="line">
            <a:avLst/>
          </a:prstGeom>
          <a:ln w="5397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図 9" descr="hdr_lg_icrr.gif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16800" y="330201"/>
            <a:ext cx="1270000" cy="5080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kumimoji="1" sz="3200" b="0" kern="1200">
          <a:solidFill>
            <a:srgbClr val="0033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mtClean="0"/>
              <a:t>低温レーザー干渉計</a:t>
            </a:r>
            <a:r>
              <a:rPr lang="en-US" altLang="ja-JP" smtClean="0"/>
              <a:t>CLIO(25</a:t>
            </a:r>
            <a:r>
              <a:rPr lang="en-US" altLang="en-US" smtClean="0"/>
              <a:t>)</a:t>
            </a:r>
            <a:r>
              <a:rPr lang="en-US" altLang="ja-JP" smtClean="0"/>
              <a:t> Digital </a:t>
            </a:r>
            <a:r>
              <a:rPr lang="ja-JP" altLang="en-US" smtClean="0"/>
              <a:t>制御</a:t>
            </a:r>
            <a:endParaRPr lang="ja-JP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smtClean="0"/>
              <a:t>2009/9/10(</a:t>
            </a:r>
            <a:r>
              <a:rPr lang="ja-JP" altLang="en-US" smtClean="0"/>
              <a:t>木</a:t>
            </a:r>
            <a:r>
              <a:rPr lang="en-US" altLang="ja-JP" smtClean="0"/>
              <a:t>) </a:t>
            </a:r>
            <a:r>
              <a:rPr lang="ja-JP" altLang="en-US" smtClean="0"/>
              <a:t>日本物理学会</a:t>
            </a:r>
            <a:r>
              <a:rPr lang="en-US" altLang="ja-JP" smtClean="0"/>
              <a:t>2009</a:t>
            </a:r>
            <a:r>
              <a:rPr lang="ja-JP" altLang="en-US" smtClean="0"/>
              <a:t>年秋期大会</a:t>
            </a:r>
            <a:endParaRPr lang="en-US" altLang="ja-JP" smtClean="0"/>
          </a:p>
          <a:p>
            <a:r>
              <a:rPr lang="ja-JP" altLang="en-US" smtClean="0"/>
              <a:t>於　甲南大学岡本キャンパス</a:t>
            </a:r>
            <a:endParaRPr lang="en-US" altLang="ja-JP" smtClean="0"/>
          </a:p>
          <a:p>
            <a:r>
              <a:rPr lang="ja-JP" altLang="en-US" smtClean="0"/>
              <a:t>宮川　治</a:t>
            </a:r>
            <a:r>
              <a:rPr lang="ja-JP" altLang="en-US" smtClean="0"/>
              <a:t>、和泉　究、新井宏二、辰巳大輔</a:t>
            </a:r>
            <a:endParaRPr lang="en-US" altLang="ja-JP" smtClean="0"/>
          </a:p>
          <a:p>
            <a:r>
              <a:rPr lang="en-US" altLang="ja-JP" smtClean="0"/>
              <a:t>CLIO collaboration</a:t>
            </a:r>
            <a:endParaRPr lang="en-US" altLang="ja-JP" smtClean="0"/>
          </a:p>
          <a:p>
            <a:endParaRPr lang="ja-JP" altLang="en-US" smtClean="0"/>
          </a:p>
          <a:p>
            <a:endParaRPr lang="ja-JP" alt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000" dirty="0" smtClean="0"/>
              <a:t>デジタルシステムのためのアナログ回路開発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endParaRPr lang="ja-JP" alt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 </a:t>
            </a:r>
            <a:r>
              <a:rPr lang="en-US" altLang="ja-JP" b="1" dirty="0" smtClean="0"/>
              <a:t>ADC </a:t>
            </a:r>
            <a:r>
              <a:rPr lang="en-US" altLang="ja-JP" b="1" dirty="0" smtClean="0"/>
              <a:t>/ DAC to</a:t>
            </a:r>
            <a:r>
              <a:rPr lang="en-US" altLang="ja-JP" b="1" dirty="0" smtClean="0"/>
              <a:t> AA/AI interface</a:t>
            </a:r>
            <a:r>
              <a:rPr lang="en-US" altLang="ja-JP" dirty="0" smtClean="0"/>
              <a:t>: </a:t>
            </a:r>
            <a:r>
              <a:rPr lang="en-US" altLang="ja-JP" sz="2400" dirty="0" err="1" smtClean="0">
                <a:solidFill>
                  <a:srgbClr val="0033FF"/>
                </a:solidFill>
              </a:rPr>
              <a:t>基盤</a:t>
            </a:r>
            <a:r>
              <a:rPr lang="ja-JP" altLang="en-US" sz="2400" dirty="0" smtClean="0">
                <a:solidFill>
                  <a:srgbClr val="0033FF"/>
                </a:solidFill>
              </a:rPr>
              <a:t>完成</a:t>
            </a:r>
            <a:r>
              <a:rPr lang="en-US" altLang="ja-JP" sz="2400" dirty="0" err="1" smtClean="0">
                <a:solidFill>
                  <a:srgbClr val="0033FF"/>
                </a:solidFill>
              </a:rPr>
              <a:t>、</a:t>
            </a:r>
            <a:r>
              <a:rPr lang="en-US" altLang="ja-JP" sz="2400" dirty="0" err="1" smtClean="0">
                <a:solidFill>
                  <a:srgbClr val="0033FF"/>
                </a:solidFill>
              </a:rPr>
              <a:t>システム到着後</a:t>
            </a:r>
            <a:r>
              <a:rPr lang="en-US" altLang="ja-JP" sz="2400" dirty="0" smtClean="0">
                <a:solidFill>
                  <a:srgbClr val="0033FF"/>
                </a:solidFill>
              </a:rPr>
              <a:t> pin</a:t>
            </a:r>
            <a:r>
              <a:rPr lang="ja-JP" altLang="en-US" sz="2400" dirty="0" smtClean="0">
                <a:solidFill>
                  <a:srgbClr val="0033FF"/>
                </a:solidFill>
              </a:rPr>
              <a:t>配置</a:t>
            </a:r>
            <a:r>
              <a:rPr lang="en-US" altLang="ja-JP" sz="2400" dirty="0" smtClean="0">
                <a:solidFill>
                  <a:srgbClr val="0033FF"/>
                </a:solidFill>
              </a:rPr>
              <a:t>check</a:t>
            </a:r>
            <a:endParaRPr lang="en-US" altLang="ja-JP" dirty="0" smtClean="0">
              <a:solidFill>
                <a:srgbClr val="0033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 </a:t>
            </a:r>
            <a:r>
              <a:rPr lang="en-US" altLang="ja-JP" b="1" dirty="0" smtClean="0"/>
              <a:t>AA</a:t>
            </a:r>
            <a:r>
              <a:rPr lang="en-US" altLang="ja-JP" b="1" dirty="0" smtClean="0"/>
              <a:t>/AI</a:t>
            </a:r>
            <a:r>
              <a:rPr lang="en-US" altLang="ja-JP" b="1" dirty="0" smtClean="0"/>
              <a:t> filter</a:t>
            </a:r>
            <a:r>
              <a:rPr lang="en-US" altLang="ja-JP" dirty="0" smtClean="0"/>
              <a:t>: </a:t>
            </a:r>
            <a:r>
              <a:rPr lang="en-US" altLang="ja-JP" sz="2400" dirty="0" err="1" smtClean="0">
                <a:solidFill>
                  <a:srgbClr val="0033FF"/>
                </a:solidFill>
              </a:rPr>
              <a:t>試作</a:t>
            </a:r>
            <a:r>
              <a:rPr lang="ja-JP" altLang="en-US" sz="2400" dirty="0" smtClean="0">
                <a:solidFill>
                  <a:srgbClr val="0033FF"/>
                </a:solidFill>
              </a:rPr>
              <a:t>機完成</a:t>
            </a:r>
            <a:endParaRPr lang="en-US" altLang="ja-JP" dirty="0" smtClean="0">
              <a:solidFill>
                <a:srgbClr val="0033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 </a:t>
            </a:r>
            <a:r>
              <a:rPr lang="en-US" altLang="ja-JP" b="1" dirty="0" smtClean="0"/>
              <a:t>Variable Gain Amp.</a:t>
            </a:r>
            <a:r>
              <a:rPr lang="en-US" altLang="ja-JP" dirty="0" smtClean="0"/>
              <a:t>: </a:t>
            </a:r>
            <a:r>
              <a:rPr lang="en-US" altLang="ja-JP" sz="2400" dirty="0" err="1" smtClean="0">
                <a:solidFill>
                  <a:srgbClr val="0033FF"/>
                </a:solidFill>
              </a:rPr>
              <a:t>試作機</a:t>
            </a:r>
            <a:r>
              <a:rPr lang="ja-JP" altLang="en-US" sz="2400" dirty="0" smtClean="0">
                <a:solidFill>
                  <a:srgbClr val="0033FF"/>
                </a:solidFill>
              </a:rPr>
              <a:t>完成</a:t>
            </a:r>
            <a:endParaRPr lang="en-US" altLang="ja-JP" dirty="0" smtClean="0">
              <a:solidFill>
                <a:srgbClr val="0033FF"/>
              </a:solidFill>
            </a:endParaRPr>
          </a:p>
          <a:p>
            <a:pPr lvl="1"/>
            <a:r>
              <a:rPr lang="en-US" altLang="ja-JP" sz="2162" dirty="0" err="1" smtClean="0"/>
              <a:t>デジタル</a:t>
            </a:r>
            <a:r>
              <a:rPr lang="ja-JP" altLang="en-US" sz="2162" dirty="0" smtClean="0"/>
              <a:t>コントロール</a:t>
            </a:r>
            <a:r>
              <a:rPr lang="en-US" altLang="ja-JP" sz="2162" dirty="0" err="1" smtClean="0"/>
              <a:t>部分</a:t>
            </a:r>
            <a:r>
              <a:rPr lang="ja-JP" altLang="en-US" sz="2162" dirty="0" smtClean="0"/>
              <a:t>を</a:t>
            </a:r>
            <a:r>
              <a:rPr lang="en-US" altLang="ja-JP" sz="2162" dirty="0" err="1" smtClean="0"/>
              <a:t>切り離した試作機を作る</a:t>
            </a:r>
            <a:r>
              <a:rPr lang="en-US" altLang="ja-JP" sz="2400" dirty="0" smtClean="0"/>
              <a:t>: </a:t>
            </a:r>
            <a:r>
              <a:rPr lang="en-US" altLang="ja-JP" sz="2000" dirty="0" err="1" smtClean="0">
                <a:solidFill>
                  <a:srgbClr val="0033FF"/>
                </a:solidFill>
              </a:rPr>
              <a:t>試作機</a:t>
            </a:r>
            <a:r>
              <a:rPr lang="ja-JP" altLang="en-US" sz="2000" dirty="0" smtClean="0">
                <a:solidFill>
                  <a:srgbClr val="0033FF"/>
                </a:solidFill>
              </a:rPr>
              <a:t>完成</a:t>
            </a:r>
            <a:endParaRPr lang="en-US" altLang="ja-JP" sz="2162" dirty="0" smtClean="0"/>
          </a:p>
          <a:p>
            <a:pPr lvl="1"/>
            <a:r>
              <a:rPr lang="ja-JP" altLang="en-US" sz="2162" dirty="0" smtClean="0"/>
              <a:t>後に、</a:t>
            </a:r>
            <a:r>
              <a:rPr lang="en-US" altLang="ja-JP" sz="2400" dirty="0" err="1" smtClean="0"/>
              <a:t>デジタル</a:t>
            </a:r>
            <a:r>
              <a:rPr lang="ja-JP" altLang="en-US" sz="2400" dirty="0" smtClean="0"/>
              <a:t>からコントロール</a:t>
            </a:r>
            <a:r>
              <a:rPr lang="ja-JP" altLang="en-US" sz="2400" dirty="0" smtClean="0"/>
              <a:t>できる</a:t>
            </a:r>
            <a:r>
              <a:rPr lang="ja-JP" altLang="en-US" sz="2400" dirty="0" smtClean="0"/>
              <a:t>もの</a:t>
            </a:r>
            <a:r>
              <a:rPr lang="en-US" altLang="ja-JP" sz="2400" dirty="0" err="1" smtClean="0"/>
              <a:t>を</a:t>
            </a:r>
            <a:r>
              <a:rPr lang="en-US" altLang="ja-JP" sz="2400" dirty="0" err="1" smtClean="0"/>
              <a:t>作</a:t>
            </a:r>
            <a:r>
              <a:rPr lang="en-US" altLang="ja-JP" sz="2400" dirty="0" err="1" smtClean="0"/>
              <a:t>る</a:t>
            </a:r>
            <a:r>
              <a:rPr lang="en-US" altLang="ja-JP" sz="2400" dirty="0" smtClean="0"/>
              <a:t>: </a:t>
            </a:r>
            <a:r>
              <a:rPr lang="ja-JP" altLang="en-US" sz="2000" dirty="0" smtClean="0">
                <a:solidFill>
                  <a:srgbClr val="0033FF"/>
                </a:solidFill>
              </a:rPr>
              <a:t>未制作</a:t>
            </a:r>
            <a:endParaRPr lang="en-US" altLang="ja-JP" sz="2162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 </a:t>
            </a:r>
            <a:r>
              <a:rPr lang="en-US" altLang="ja-JP" b="1" dirty="0" smtClean="0"/>
              <a:t>Whitening </a:t>
            </a:r>
            <a:r>
              <a:rPr lang="en-US" altLang="ja-JP" b="1" dirty="0" smtClean="0"/>
              <a:t>/ De-whitening </a:t>
            </a:r>
            <a:r>
              <a:rPr lang="en-US" altLang="ja-JP" b="1" dirty="0" smtClean="0"/>
              <a:t>filter</a:t>
            </a:r>
            <a:r>
              <a:rPr lang="en-US" altLang="ja-JP" dirty="0" smtClean="0"/>
              <a:t>: </a:t>
            </a:r>
            <a:r>
              <a:rPr lang="en-US" altLang="ja-JP" sz="2400" dirty="0" err="1" smtClean="0">
                <a:solidFill>
                  <a:srgbClr val="0033FF"/>
                </a:solidFill>
              </a:rPr>
              <a:t>完了</a:t>
            </a:r>
            <a:endParaRPr lang="en-US" altLang="ja-JP" dirty="0" smtClean="0">
              <a:solidFill>
                <a:srgbClr val="0033FF"/>
              </a:solidFill>
            </a:endParaRPr>
          </a:p>
          <a:p>
            <a:pPr marL="914400" lvl="1" indent="-514350"/>
            <a:r>
              <a:rPr lang="en-US" altLang="ja-JP" sz="2162" dirty="0" smtClean="0"/>
              <a:t>3.5nV/rtHz @ 20Hz / Whitening filter input</a:t>
            </a:r>
          </a:p>
          <a:p>
            <a:pPr marL="914400" lvl="1" indent="-514350"/>
            <a:r>
              <a:rPr lang="en-US" altLang="ja-JP" sz="2162" dirty="0" smtClean="0"/>
              <a:t>5.0nV/rtHz @ 20Hz / De-Whitening filter </a:t>
            </a:r>
            <a:r>
              <a:rPr lang="en-US" altLang="ja-JP" sz="2162" dirty="0" smtClean="0"/>
              <a:t>output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Differential Signal </a:t>
            </a:r>
            <a:r>
              <a:rPr lang="en-US" altLang="ja-JP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Transfer</a:t>
            </a:r>
            <a:r>
              <a:rPr lang="en-US" altLang="ja-JP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with AA/AI</a:t>
            </a:r>
            <a:endParaRPr lang="en-US" altLang="ja-JP" sz="24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3077" name="Picture 5" descr="IMG_3728"/>
          <p:cNvPicPr>
            <a:picLocks noChangeAspect="1" noChangeArrowheads="1"/>
          </p:cNvPicPr>
          <p:nvPr/>
        </p:nvPicPr>
        <p:blipFill>
          <a:blip r:embed="rId2"/>
          <a:srcRect b="22922"/>
          <a:stretch>
            <a:fillRect/>
          </a:stretch>
        </p:blipFill>
        <p:spPr bwMode="auto">
          <a:xfrm>
            <a:off x="1979613" y="2420938"/>
            <a:ext cx="658653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268538" y="5876925"/>
            <a:ext cx="2660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Anti-Alias (Smoothing)</a:t>
            </a:r>
          </a:p>
          <a:p>
            <a:r>
              <a:rPr lang="en-US" altLang="ja-JP" b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Filter + Driver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372225" y="5876925"/>
            <a:ext cx="1136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Signal</a:t>
            </a:r>
          </a:p>
          <a:p>
            <a:r>
              <a:rPr lang="en-US" altLang="ja-JP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Receiver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588125" y="2852738"/>
            <a:ext cx="19621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33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Shielded</a:t>
            </a:r>
          </a:p>
          <a:p>
            <a:r>
              <a:rPr lang="en-US" altLang="ja-JP" b="1">
                <a:solidFill>
                  <a:srgbClr val="0033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Twist-Pair Cable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187450" y="4149725"/>
            <a:ext cx="75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</a:rPr>
              <a:t>From</a:t>
            </a:r>
          </a:p>
          <a:p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</a:rPr>
              <a:t>DAC</a:t>
            </a: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403350" y="5013325"/>
            <a:ext cx="43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7669213" y="4005263"/>
            <a:ext cx="1035050" cy="1465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</a:rPr>
              <a:t>To</a:t>
            </a:r>
          </a:p>
          <a:p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</a:rPr>
              <a:t>Several</a:t>
            </a:r>
          </a:p>
          <a:p>
            <a:r>
              <a:rPr lang="en-US" altLang="ja-JP" b="1">
                <a:effectLst>
                  <a:outerShdw blurRad="38100" dist="38100" dir="2700000" algn="tl">
                    <a:srgbClr val="DDDDDD"/>
                  </a:outerShdw>
                </a:effectLst>
              </a:rPr>
              <a:t>Circuits</a:t>
            </a:r>
          </a:p>
          <a:p>
            <a:endParaRPr lang="en-US" altLang="ja-JP" b="1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endParaRPr lang="ja-JP" altLang="en-US" b="1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7885113" y="5084763"/>
            <a:ext cx="43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1692275" y="1412875"/>
            <a:ext cx="6178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To realize good sensitivity below 100 Hz region,</a:t>
            </a:r>
          </a:p>
          <a:p>
            <a:r>
              <a:rPr lang="en-US" altLang="ja-JP"/>
              <a:t>Ham noises should be reduced.</a:t>
            </a:r>
          </a:p>
          <a:p>
            <a:r>
              <a:rPr lang="en-US" altLang="ja-JP"/>
              <a:t>Therefore, differential signal transfer is necessary for CLIO.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Whitening/</a:t>
            </a:r>
            <a:r>
              <a:rPr lang="en-US" altLang="ja-JP" dirty="0" err="1" smtClean="0"/>
              <a:t>dewhitening</a:t>
            </a:r>
            <a:r>
              <a:rPr lang="en-US" altLang="ja-JP" dirty="0" smtClean="0"/>
              <a:t> filter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  <p:pic>
        <p:nvPicPr>
          <p:cNvPr id="9" name="図 8" descr="DSCF1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76400"/>
            <a:ext cx="4267200" cy="32004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989296"/>
            <a:ext cx="4300021" cy="274450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812585"/>
            <a:ext cx="4191000" cy="25437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029200"/>
            <a:ext cx="8229600" cy="1327150"/>
          </a:xfrm>
        </p:spPr>
        <p:txBody>
          <a:bodyPr>
            <a:normAutofit/>
          </a:bodyPr>
          <a:lstStyle/>
          <a:p>
            <a:pPr marL="230188" indent="-230188"/>
            <a:r>
              <a:rPr lang="en-US" altLang="ja-JP" sz="1800" dirty="0" smtClean="0"/>
              <a:t>3.5nV/rtHz @ 20Hz / Whitening filter input</a:t>
            </a:r>
          </a:p>
          <a:p>
            <a:pPr marL="230188" indent="-230188"/>
            <a:r>
              <a:rPr lang="en-US" altLang="ja-JP" sz="1800" dirty="0" smtClean="0"/>
              <a:t>5.0nV/rtHz @ 20Hz / De-Whitening filter output</a:t>
            </a:r>
          </a:p>
          <a:p>
            <a:pPr>
              <a:buNone/>
            </a:pPr>
            <a:endParaRPr lang="en-US" altLang="ja-JP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>
          <a:xfrm>
            <a:off x="228600" y="1905000"/>
            <a:ext cx="8686800" cy="449580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CLIO</a:t>
            </a:r>
            <a:r>
              <a:rPr lang="ja-JP" altLang="en-US" dirty="0" smtClean="0"/>
              <a:t>への実機の導入計画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altLang="ja-JP" sz="3765" b="1" dirty="0" smtClean="0">
                <a:solidFill>
                  <a:srgbClr val="3333FF"/>
                </a:solidFill>
              </a:rPr>
              <a:t>1</a:t>
            </a:r>
            <a:r>
              <a:rPr lang="en-US" altLang="ja-JP" sz="3765" b="1" baseline="30000" dirty="0" smtClean="0">
                <a:solidFill>
                  <a:srgbClr val="3333FF"/>
                </a:solidFill>
              </a:rPr>
              <a:t>st</a:t>
            </a:r>
            <a:r>
              <a:rPr lang="en-US" altLang="ja-JP" sz="3765" b="1" dirty="0" smtClean="0">
                <a:solidFill>
                  <a:srgbClr val="3333FF"/>
                </a:solidFill>
              </a:rPr>
              <a:t> stage, 2</a:t>
            </a:r>
            <a:r>
              <a:rPr lang="en-US" altLang="ja-JP" sz="3765" b="1" baseline="30000" dirty="0" smtClean="0">
                <a:solidFill>
                  <a:srgbClr val="3333FF"/>
                </a:solidFill>
              </a:rPr>
              <a:t>nd</a:t>
            </a:r>
            <a:r>
              <a:rPr lang="en-US" altLang="ja-JP" sz="3765" b="1" dirty="0" smtClean="0">
                <a:solidFill>
                  <a:srgbClr val="3333FF"/>
                </a:solidFill>
              </a:rPr>
              <a:t> stage</a:t>
            </a:r>
            <a:r>
              <a:rPr lang="ja-JP" altLang="en-US" sz="3765" b="1" dirty="0" smtClean="0">
                <a:solidFill>
                  <a:srgbClr val="3333FF"/>
                </a:solidFill>
              </a:rPr>
              <a:t>に分ける</a:t>
            </a:r>
            <a:endParaRPr lang="en-US" altLang="ja-JP" sz="3765" b="1" dirty="0" smtClean="0">
              <a:solidFill>
                <a:srgbClr val="3333FF"/>
              </a:solidFill>
            </a:endParaRPr>
          </a:p>
          <a:p>
            <a:endParaRPr lang="en-US" altLang="ja-JP" dirty="0" smtClean="0"/>
          </a:p>
          <a:p>
            <a:pPr>
              <a:buNone/>
            </a:pPr>
            <a:r>
              <a:rPr lang="en-US" altLang="ja-JP" b="1" dirty="0" smtClean="0"/>
              <a:t>1</a:t>
            </a:r>
            <a:r>
              <a:rPr lang="en-US" altLang="ja-JP" b="1" baseline="30000" dirty="0" smtClean="0"/>
              <a:t>st</a:t>
            </a:r>
            <a:r>
              <a:rPr lang="en-US" altLang="ja-JP" b="1" dirty="0" smtClean="0"/>
              <a:t> stage</a:t>
            </a:r>
            <a:r>
              <a:rPr lang="ja-JP" altLang="en-US" b="1" dirty="0" smtClean="0"/>
              <a:t>の目標</a:t>
            </a:r>
            <a:endParaRPr lang="en-US" altLang="ja-JP" b="1" dirty="0" smtClean="0"/>
          </a:p>
          <a:p>
            <a:pPr lvl="1"/>
            <a:r>
              <a:rPr lang="en-US" altLang="ja-JP" dirty="0" smtClean="0"/>
              <a:t>Per arm</a:t>
            </a:r>
            <a:r>
              <a:rPr lang="ja-JP" altLang="en-US" dirty="0" smtClean="0"/>
              <a:t>の制御（</a:t>
            </a:r>
            <a:r>
              <a:rPr lang="en-US" altLang="ja-JP" dirty="0" smtClean="0"/>
              <a:t>Mass</a:t>
            </a:r>
            <a:r>
              <a:rPr lang="ja-JP" altLang="en-US" dirty="0" smtClean="0"/>
              <a:t>に返すのみ）をデジタル化する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アナログと同じ感度をデジタル上で出す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長期モニターチャンネルの設置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レーザーパワー、温度、地面振動等を記録する</a:t>
            </a:r>
            <a:endParaRPr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r>
              <a:rPr lang="en-US" altLang="ja-JP" b="1" dirty="0" smtClean="0"/>
              <a:t>2</a:t>
            </a:r>
            <a:r>
              <a:rPr lang="en-US" altLang="ja-JP" b="1" baseline="30000" dirty="0" smtClean="0"/>
              <a:t>nd</a:t>
            </a:r>
            <a:r>
              <a:rPr lang="en-US" altLang="ja-JP" b="1" dirty="0" smtClean="0"/>
              <a:t> stage</a:t>
            </a:r>
            <a:r>
              <a:rPr lang="ja-JP" altLang="en-US" b="1" dirty="0" smtClean="0"/>
              <a:t>の目標</a:t>
            </a:r>
            <a:r>
              <a:rPr lang="en-US" altLang="ja-JP" b="1" dirty="0" smtClean="0"/>
              <a:t> </a:t>
            </a:r>
          </a:p>
          <a:p>
            <a:pPr lvl="1"/>
            <a:r>
              <a:rPr lang="en-US" altLang="ja-JP" dirty="0" smtClean="0"/>
              <a:t>In-line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MC end</a:t>
            </a:r>
            <a:r>
              <a:rPr lang="ja-JP" altLang="en-US" dirty="0" smtClean="0"/>
              <a:t>へ返す信号のデジタル化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MC </a:t>
            </a:r>
            <a:r>
              <a:rPr lang="en-US" altLang="ja-JP" dirty="0" err="1" smtClean="0"/>
              <a:t>feedaround</a:t>
            </a:r>
            <a:r>
              <a:rPr lang="ja-JP" altLang="en-US" dirty="0" smtClean="0"/>
              <a:t>、</a:t>
            </a:r>
            <a:r>
              <a:rPr lang="en-US" altLang="ja-JP" dirty="0" smtClean="0"/>
              <a:t>MC servo</a:t>
            </a:r>
            <a:r>
              <a:rPr lang="ja-JP" altLang="en-US" dirty="0" smtClean="0"/>
              <a:t>の</a:t>
            </a:r>
            <a:r>
              <a:rPr lang="en-US" altLang="ja-JP" dirty="0" smtClean="0"/>
              <a:t>Gain</a:t>
            </a:r>
            <a:r>
              <a:rPr lang="ja-JP" altLang="en-US" dirty="0" smtClean="0"/>
              <a:t>、</a:t>
            </a:r>
            <a:r>
              <a:rPr lang="en-US" altLang="ja-JP" dirty="0" smtClean="0"/>
              <a:t>Boost</a:t>
            </a:r>
            <a:r>
              <a:rPr lang="ja-JP" altLang="en-US" dirty="0" smtClean="0"/>
              <a:t>のスイッチング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アラインメント信号のデジタル化（エンドまでの拡張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長期モニタの多チャンネル化</a:t>
            </a:r>
            <a:endParaRPr lang="en-US" altLang="ja-JP" dirty="0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LIGO digital system</a:t>
            </a:r>
            <a:r>
              <a:rPr lang="ja-JP" altLang="en-US" dirty="0" smtClean="0"/>
              <a:t>の広がり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dirty="0" smtClean="0"/>
              <a:t>世界では</a:t>
            </a:r>
            <a:r>
              <a:rPr lang="en-US" altLang="ja-JP" dirty="0" smtClean="0"/>
              <a:t>MIT, 40m, Caltech </a:t>
            </a:r>
            <a:r>
              <a:rPr lang="en-US" altLang="ja-JP" dirty="0" err="1" smtClean="0"/>
              <a:t>labo</a:t>
            </a:r>
            <a:r>
              <a:rPr lang="en-US" altLang="ja-JP" dirty="0" smtClean="0"/>
              <a:t>, GEO, ANU</a:t>
            </a:r>
            <a:r>
              <a:rPr lang="ja-JP" altLang="en-US" dirty="0" smtClean="0"/>
              <a:t>等で使われている</a:t>
            </a:r>
            <a:endParaRPr lang="en-US" altLang="ja-JP" dirty="0" smtClean="0"/>
          </a:p>
          <a:p>
            <a:r>
              <a:rPr lang="ja-JP" altLang="en-US" dirty="0" smtClean="0"/>
              <a:t>日本でも</a:t>
            </a:r>
            <a:r>
              <a:rPr lang="en-US" altLang="ja-JP" dirty="0" smtClean="0"/>
              <a:t>CLIO</a:t>
            </a:r>
            <a:r>
              <a:rPr lang="ja-JP" altLang="en-US" dirty="0" smtClean="0"/>
              <a:t>の他に</a:t>
            </a:r>
            <a:r>
              <a:rPr lang="ja-JP" altLang="en-US" dirty="0" smtClean="0"/>
              <a:t>東大</a:t>
            </a:r>
            <a:r>
              <a:rPr lang="ja-JP" altLang="en-US" dirty="0" smtClean="0"/>
              <a:t>坪野</a:t>
            </a:r>
            <a:r>
              <a:rPr lang="ja-JP" altLang="en-US" dirty="0" smtClean="0"/>
              <a:t>研でも</a:t>
            </a:r>
            <a:r>
              <a:rPr lang="ja-JP" altLang="en-US" dirty="0" smtClean="0"/>
              <a:t>同様のデジタルシステムの導入計画がある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導入</a:t>
            </a:r>
            <a:r>
              <a:rPr lang="ja-JP" altLang="en-US" dirty="0" smtClean="0"/>
              <a:t>による利点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多自由度の</a:t>
            </a:r>
            <a:r>
              <a:rPr lang="ja-JP" altLang="en-US" dirty="0" smtClean="0"/>
              <a:t>テーブルトップ</a:t>
            </a:r>
            <a:r>
              <a:rPr lang="ja-JP" altLang="en-US" dirty="0" smtClean="0"/>
              <a:t>、プロトタイプ</a:t>
            </a:r>
            <a:r>
              <a:rPr lang="ja-JP" altLang="en-US" dirty="0" smtClean="0"/>
              <a:t>実験</a:t>
            </a:r>
            <a:r>
              <a:rPr lang="ja-JP" altLang="en-US" dirty="0" smtClean="0"/>
              <a:t>のスムーズな開発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大型干渉計への技術の蓄積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干渉計シミュレータの開発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提供元の</a:t>
            </a:r>
            <a:r>
              <a:rPr lang="en-US" altLang="ja-JP" dirty="0" smtClean="0"/>
              <a:t>LIGO</a:t>
            </a:r>
            <a:r>
              <a:rPr lang="ja-JP" altLang="en-US" dirty="0" smtClean="0"/>
              <a:t>グループへの技術</a:t>
            </a:r>
            <a:r>
              <a:rPr lang="ja-JP" altLang="en-US" dirty="0" smtClean="0"/>
              <a:t>フィードバック</a:t>
            </a:r>
            <a:r>
              <a:rPr lang="ja-JP" altLang="en-US" dirty="0" smtClean="0"/>
              <a:t>に</a:t>
            </a:r>
            <a:r>
              <a:rPr lang="ja-JP" altLang="en-US" dirty="0" smtClean="0"/>
              <a:t>よる国際貢献</a:t>
            </a:r>
            <a:endParaRPr lang="en-US" altLang="ja-JP" dirty="0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cost</a:t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78250"/>
            <a:ext cx="8229600" cy="2317750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None/>
            </a:pPr>
            <a:r>
              <a:rPr lang="en-US" altLang="ja-JP" b="1" dirty="0" smtClean="0">
                <a:solidFill>
                  <a:srgbClr val="0033FF"/>
                </a:solidFill>
              </a:rPr>
              <a:t>Example</a:t>
            </a:r>
          </a:p>
          <a:p>
            <a:pPr marL="514350" indent="-514350">
              <a:buNone/>
            </a:pPr>
            <a:r>
              <a:rPr lang="en-US" altLang="ja-JP" dirty="0" smtClean="0"/>
              <a:t>1. Table </a:t>
            </a:r>
            <a:r>
              <a:rPr lang="en-US" altLang="ja-JP" dirty="0" smtClean="0"/>
              <a:t>top</a:t>
            </a:r>
            <a:r>
              <a:rPr lang="ja-JP" altLang="en-US" dirty="0" smtClean="0"/>
              <a:t>実験での</a:t>
            </a:r>
            <a:r>
              <a:rPr lang="ja-JP" altLang="en-US" dirty="0" smtClean="0"/>
              <a:t>例</a:t>
            </a:r>
            <a:r>
              <a:rPr lang="en-US" altLang="ja-JP" dirty="0" smtClean="0"/>
              <a:t>(</a:t>
            </a:r>
            <a:r>
              <a:rPr lang="en-US" altLang="ja-JP" dirty="0" smtClean="0"/>
              <a:t>ADC,DAC,BO</a:t>
            </a:r>
            <a:r>
              <a:rPr lang="ja-JP" altLang="en-US" dirty="0" smtClean="0"/>
              <a:t>各</a:t>
            </a:r>
            <a:r>
              <a:rPr lang="en-US" altLang="ja-JP" dirty="0" smtClean="0"/>
              <a:t>1</a:t>
            </a:r>
            <a:r>
              <a:rPr lang="ja-JP" altLang="en-US" dirty="0" smtClean="0"/>
              <a:t>枚の場合</a:t>
            </a:r>
            <a:r>
              <a:rPr lang="en-US" altLang="ja-JP" dirty="0" smtClean="0"/>
              <a:t>): </a:t>
            </a:r>
            <a:r>
              <a:rPr lang="ja-JP" altLang="en-US" dirty="0" smtClean="0"/>
              <a:t>約</a:t>
            </a:r>
            <a:r>
              <a:rPr lang="en-US" altLang="ja-JP" dirty="0" smtClean="0"/>
              <a:t>400</a:t>
            </a:r>
            <a:r>
              <a:rPr lang="ja-JP" altLang="en-US" dirty="0" smtClean="0"/>
              <a:t>万円</a:t>
            </a:r>
            <a:endParaRPr lang="en-US" altLang="ja-JP" dirty="0" smtClean="0"/>
          </a:p>
          <a:p>
            <a:pPr marL="679450" lvl="1" indent="-279400"/>
            <a:r>
              <a:rPr lang="en-US" altLang="ja-JP" dirty="0" err="1" smtClean="0"/>
              <a:t>PCIe</a:t>
            </a:r>
            <a:r>
              <a:rPr lang="ja-JP" altLang="en-US" dirty="0" smtClean="0"/>
              <a:t>を</a:t>
            </a:r>
            <a:r>
              <a:rPr lang="en-US" altLang="ja-JP" dirty="0" smtClean="0"/>
              <a:t>3</a:t>
            </a:r>
            <a:r>
              <a:rPr lang="ja-JP" altLang="en-US" dirty="0" smtClean="0"/>
              <a:t>枚させる</a:t>
            </a:r>
            <a:r>
              <a:rPr lang="en-US" altLang="ja-JP" dirty="0" smtClean="0"/>
              <a:t>PC</a:t>
            </a:r>
            <a:r>
              <a:rPr lang="ja-JP" altLang="en-US" dirty="0" smtClean="0"/>
              <a:t>を見つけて、フリーの</a:t>
            </a:r>
            <a:r>
              <a:rPr lang="en-US" altLang="ja-JP" dirty="0" smtClean="0"/>
              <a:t>Real time core</a:t>
            </a:r>
            <a:r>
              <a:rPr lang="ja-JP" altLang="en-US" dirty="0" smtClean="0"/>
              <a:t>を使い、回路を自作し、発信器を既存のものにすれば</a:t>
            </a:r>
            <a:r>
              <a:rPr lang="en-US" altLang="ja-JP" dirty="0" smtClean="0"/>
              <a:t>150</a:t>
            </a:r>
            <a:r>
              <a:rPr lang="ja-JP" altLang="en-US" dirty="0" smtClean="0"/>
              <a:t>万円程度できるかもしれないが、まだ未検証</a:t>
            </a:r>
            <a:endParaRPr lang="en-US" altLang="ja-JP" dirty="0" smtClean="0"/>
          </a:p>
          <a:p>
            <a:pPr marL="514350" indent="-514350">
              <a:buNone/>
            </a:pPr>
            <a:r>
              <a:rPr lang="en-US" altLang="ja-JP" dirty="0" smtClean="0"/>
              <a:t>2. CLIO</a:t>
            </a:r>
            <a:r>
              <a:rPr lang="ja-JP" altLang="en-US" dirty="0" smtClean="0"/>
              <a:t>クラスでエンドルームに拡張</a:t>
            </a:r>
            <a:r>
              <a:rPr lang="en-US" altLang="ja-JP" dirty="0" smtClean="0"/>
              <a:t>box</a:t>
            </a:r>
            <a:r>
              <a:rPr lang="ja-JP" altLang="en-US" dirty="0" smtClean="0"/>
              <a:t>をしない場合（センターからエンドまで普通のケーブルで持っていく、</a:t>
            </a:r>
            <a:r>
              <a:rPr lang="en-US" altLang="ja-JP" dirty="0" smtClean="0"/>
              <a:t>ADC,DAC,BO</a:t>
            </a:r>
            <a:r>
              <a:rPr lang="ja-JP" altLang="en-US" dirty="0" smtClean="0"/>
              <a:t>各</a:t>
            </a:r>
            <a:r>
              <a:rPr lang="en-US" altLang="ja-JP" dirty="0" smtClean="0"/>
              <a:t>3</a:t>
            </a:r>
            <a:r>
              <a:rPr lang="ja-JP" altLang="en-US" dirty="0" smtClean="0"/>
              <a:t>枚</a:t>
            </a:r>
            <a:r>
              <a:rPr lang="ja-JP" altLang="en-US" dirty="0" smtClean="0"/>
              <a:t>）</a:t>
            </a:r>
            <a:r>
              <a:rPr lang="en-US" altLang="ja-JP" dirty="0" smtClean="0"/>
              <a:t>: </a:t>
            </a:r>
            <a:r>
              <a:rPr lang="ja-JP" altLang="en-US" dirty="0" smtClean="0"/>
              <a:t>約</a:t>
            </a:r>
            <a:r>
              <a:rPr lang="en-US" altLang="ja-JP" dirty="0" smtClean="0"/>
              <a:t>550</a:t>
            </a:r>
            <a:r>
              <a:rPr lang="ja-JP" altLang="en-US" dirty="0" smtClean="0"/>
              <a:t>万円</a:t>
            </a:r>
            <a:endParaRPr lang="en-US" altLang="ja-JP" dirty="0" smtClean="0"/>
          </a:p>
          <a:p>
            <a:pPr marL="514350" indent="-514350">
              <a:buNone/>
            </a:pPr>
            <a:r>
              <a:rPr lang="en-US" altLang="ja-JP" dirty="0" smtClean="0"/>
              <a:t>3. </a:t>
            </a:r>
            <a:r>
              <a:rPr lang="en-US" altLang="ja-JP" dirty="0" smtClean="0"/>
              <a:t>CLIO</a:t>
            </a:r>
            <a:r>
              <a:rPr lang="ja-JP" altLang="en-US" dirty="0" smtClean="0"/>
              <a:t>クラスでエンドルームに拡張</a:t>
            </a:r>
            <a:r>
              <a:rPr lang="en-US" altLang="ja-JP" dirty="0" smtClean="0"/>
              <a:t>box</a:t>
            </a:r>
            <a:r>
              <a:rPr lang="ja-JP" altLang="en-US" dirty="0" smtClean="0"/>
              <a:t>を設置（ファイバーケーブル、</a:t>
            </a:r>
            <a:r>
              <a:rPr lang="en-US" altLang="ja-JP" dirty="0" smtClean="0"/>
              <a:t>ADC,DAC,BO</a:t>
            </a:r>
            <a:r>
              <a:rPr lang="ja-JP" altLang="en-US" dirty="0" smtClean="0"/>
              <a:t>各</a:t>
            </a:r>
            <a:r>
              <a:rPr lang="en-US" altLang="ja-JP" dirty="0" smtClean="0"/>
              <a:t>4</a:t>
            </a:r>
            <a:r>
              <a:rPr lang="ja-JP" altLang="en-US" dirty="0" smtClean="0"/>
              <a:t>枚</a:t>
            </a:r>
            <a:r>
              <a:rPr lang="ja-JP" altLang="en-US" dirty="0" smtClean="0"/>
              <a:t>）</a:t>
            </a:r>
            <a:r>
              <a:rPr lang="en-US" altLang="ja-JP" dirty="0" smtClean="0"/>
              <a:t>:</a:t>
            </a:r>
            <a:r>
              <a:rPr lang="ja-JP" altLang="en-US" dirty="0" smtClean="0"/>
              <a:t>約</a:t>
            </a:r>
            <a:r>
              <a:rPr lang="en-US" altLang="ja-JP" dirty="0" smtClean="0"/>
              <a:t>800</a:t>
            </a:r>
            <a:r>
              <a:rPr lang="ja-JP" altLang="en-US" dirty="0" smtClean="0"/>
              <a:t>万円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dirty="0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/>
        </p:nvGraphicFramePr>
        <p:xfrm>
          <a:off x="152400" y="1059180"/>
          <a:ext cx="4343400" cy="26238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47800"/>
                <a:gridCol w="1219200"/>
                <a:gridCol w="1676400"/>
              </a:tblGrid>
              <a:tr h="281399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ja-JP" altLang="en-US" sz="1400" dirty="0" smtClean="0"/>
                        <a:t>項目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ja-JP" altLang="en-US" sz="1400" dirty="0" smtClean="0"/>
                        <a:t>値段（千円）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ja-JP" altLang="en-US" sz="1400" dirty="0" smtClean="0"/>
                        <a:t>コメント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Multi core </a:t>
                      </a:r>
                      <a:r>
                        <a:rPr kumimoji="1" lang="en-US" altLang="ja-JP" sz="1400" dirty="0" err="1" smtClean="0"/>
                        <a:t>PCIe</a:t>
                      </a:r>
                      <a:r>
                        <a:rPr kumimoji="1" lang="en-US" altLang="ja-JP" sz="1400" baseline="0" dirty="0" smtClean="0"/>
                        <a:t> based</a:t>
                      </a:r>
                      <a:r>
                        <a:rPr kumimoji="1" lang="en-US" altLang="ja-JP" sz="1400" dirty="0" smtClean="0"/>
                        <a:t> PC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550</a:t>
                      </a:r>
                      <a:r>
                        <a:rPr kumimoji="1" lang="en-US" altLang="ja-JP" sz="1400" dirty="0" smtClean="0"/>
                        <a:t>/</a:t>
                      </a:r>
                      <a:r>
                        <a:rPr kumimoji="1" lang="ja-JP" altLang="en-US" sz="1400" dirty="0" smtClean="0"/>
                        <a:t>一台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endParaRPr kumimoji="1" lang="ja-JP" altLang="en-US" sz="1400"/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ja-JP" altLang="en-US" sz="1400" dirty="0" smtClean="0"/>
                        <a:t>拡張ボックス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600/</a:t>
                      </a:r>
                      <a:r>
                        <a:rPr kumimoji="1" lang="ja-JP" altLang="en-US" sz="1400" dirty="0" smtClean="0"/>
                        <a:t>一台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endParaRPr kumimoji="1" lang="ja-JP" altLang="en-US" sz="1400" dirty="0"/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ADC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400/</a:t>
                      </a:r>
                      <a:r>
                        <a:rPr kumimoji="1" lang="ja-JP" altLang="en-US" sz="1400" dirty="0" smtClean="0"/>
                        <a:t>枚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32ch</a:t>
                      </a:r>
                      <a:r>
                        <a:rPr kumimoji="1" lang="en-US" altLang="ja-JP" sz="1400" dirty="0" smtClean="0"/>
                        <a:t>/</a:t>
                      </a:r>
                      <a:r>
                        <a:rPr kumimoji="1" lang="ja-JP" altLang="en-US" sz="1400" dirty="0" smtClean="0"/>
                        <a:t>枚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DAC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350</a:t>
                      </a:r>
                      <a:r>
                        <a:rPr kumimoji="1" lang="en-US" altLang="ja-JP" sz="1400" dirty="0" smtClean="0"/>
                        <a:t>/</a:t>
                      </a:r>
                      <a:r>
                        <a:rPr kumimoji="1" lang="ja-JP" altLang="en-US" sz="1400" dirty="0" smtClean="0"/>
                        <a:t>枚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16ch</a:t>
                      </a:r>
                      <a:r>
                        <a:rPr kumimoji="1" lang="en-US" altLang="ja-JP" sz="1400" dirty="0" smtClean="0"/>
                        <a:t>/</a:t>
                      </a:r>
                      <a:r>
                        <a:rPr kumimoji="1" lang="ja-JP" altLang="en-US" sz="1400" dirty="0" smtClean="0"/>
                        <a:t>枚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Binary Output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25</a:t>
                      </a:r>
                      <a:r>
                        <a:rPr kumimoji="1" lang="en-US" altLang="ja-JP" sz="1400" dirty="0" smtClean="0"/>
                        <a:t>/</a:t>
                      </a:r>
                      <a:r>
                        <a:rPr kumimoji="1" lang="ja-JP" altLang="en-US" sz="1400" dirty="0" smtClean="0"/>
                        <a:t>枚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32ch/</a:t>
                      </a:r>
                      <a:r>
                        <a:rPr kumimoji="1" lang="ja-JP" altLang="en-US" sz="1400" dirty="0" smtClean="0"/>
                        <a:t>枚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err="1" smtClean="0"/>
                        <a:t>Matlab/Simulink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120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endParaRPr kumimoji="1" lang="ja-JP" altLang="en-US" sz="1400" dirty="0"/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Real Time core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1100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ja-JP" altLang="en-US" sz="1400" dirty="0" smtClean="0"/>
                        <a:t>日本で買うと価格</a:t>
                      </a:r>
                      <a:r>
                        <a:rPr kumimoji="1" lang="en-US" altLang="ja-JP" sz="1400" dirty="0" smtClean="0"/>
                        <a:t>up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/>
        </p:nvGraphicFramePr>
        <p:xfrm>
          <a:off x="4724400" y="1059180"/>
          <a:ext cx="4343400" cy="267843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47800"/>
                <a:gridCol w="1219200"/>
                <a:gridCol w="1676400"/>
              </a:tblGrid>
              <a:tr h="281399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ja-JP" altLang="en-US" sz="1400" dirty="0" smtClean="0"/>
                        <a:t>項目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ja-JP" altLang="en-US" sz="1400" dirty="0" smtClean="0"/>
                        <a:t>値段（千円）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ja-JP" altLang="en-US" sz="1400" dirty="0" smtClean="0"/>
                        <a:t>コメント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Analog</a:t>
                      </a:r>
                      <a:r>
                        <a:rPr kumimoji="1" lang="ja-JP" altLang="en-US" sz="1400" dirty="0" smtClean="0"/>
                        <a:t>回路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150/4ch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Input</a:t>
                      </a:r>
                      <a:r>
                        <a:rPr kumimoji="1" lang="ja-JP" altLang="en-US" sz="1400" baseline="0" dirty="0" smtClean="0"/>
                        <a:t>から</a:t>
                      </a:r>
                      <a:r>
                        <a:rPr kumimoji="1" lang="en-US" altLang="ja-JP" sz="1400" baseline="0" dirty="0" smtClean="0"/>
                        <a:t>output</a:t>
                      </a:r>
                      <a:r>
                        <a:rPr kumimoji="1" lang="ja-JP" altLang="en-US" sz="1400" baseline="0" dirty="0" smtClean="0"/>
                        <a:t>までを</a:t>
                      </a:r>
                      <a:r>
                        <a:rPr kumimoji="1" lang="en-US" altLang="ja-JP" sz="1400" baseline="0" dirty="0" smtClean="0"/>
                        <a:t>1ch</a:t>
                      </a:r>
                      <a:r>
                        <a:rPr kumimoji="1" lang="ja-JP" altLang="en-US" sz="1400" baseline="0" dirty="0" smtClean="0"/>
                        <a:t>とする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Oscillator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/>
                        <a:t>300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endParaRPr kumimoji="1" lang="ja-JP" altLang="en-US" sz="1400" dirty="0"/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>
                          <a:solidFill>
                            <a:srgbClr val="A6A6A6"/>
                          </a:solidFill>
                        </a:rPr>
                        <a:t>Timing master</a:t>
                      </a:r>
                      <a:endParaRPr kumimoji="1" lang="ja-JP" altLang="en-US" sz="14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>
                          <a:solidFill>
                            <a:srgbClr val="A6A6A6"/>
                          </a:solidFill>
                        </a:rPr>
                        <a:t>200?</a:t>
                      </a:r>
                      <a:endParaRPr kumimoji="1" lang="ja-JP" altLang="en-US" sz="14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endParaRPr kumimoji="1" lang="ja-JP" altLang="en-US" sz="14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>
                          <a:solidFill>
                            <a:srgbClr val="A6A6A6"/>
                          </a:solidFill>
                        </a:rPr>
                        <a:t>Timing slave</a:t>
                      </a:r>
                      <a:endParaRPr kumimoji="1" lang="ja-JP" altLang="en-US" sz="14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>
                          <a:solidFill>
                            <a:srgbClr val="A6A6A6"/>
                          </a:solidFill>
                        </a:rPr>
                        <a:t>100?/1station</a:t>
                      </a:r>
                      <a:endParaRPr kumimoji="1" lang="ja-JP" altLang="en-US" sz="14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endParaRPr kumimoji="1" lang="ja-JP" altLang="en-US" sz="14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>
                          <a:solidFill>
                            <a:srgbClr val="A6A6A6"/>
                          </a:solidFill>
                        </a:rPr>
                        <a:t>Fiber adapter,</a:t>
                      </a:r>
                      <a:r>
                        <a:rPr kumimoji="1" lang="en-US" altLang="ja-JP" sz="1400" baseline="0" dirty="0" smtClean="0">
                          <a:solidFill>
                            <a:srgbClr val="A6A6A6"/>
                          </a:solidFill>
                        </a:rPr>
                        <a:t> cable</a:t>
                      </a:r>
                      <a:endParaRPr kumimoji="1" lang="ja-JP" altLang="en-US" sz="14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>
                          <a:solidFill>
                            <a:srgbClr val="A6A6A6"/>
                          </a:solidFill>
                        </a:rPr>
                        <a:t>200</a:t>
                      </a:r>
                      <a:r>
                        <a:rPr kumimoji="1" lang="en-US" altLang="ja-JP" sz="1400" baseline="0" dirty="0" smtClean="0">
                          <a:solidFill>
                            <a:srgbClr val="A6A6A6"/>
                          </a:solidFill>
                        </a:rPr>
                        <a:t> for </a:t>
                      </a:r>
                      <a:r>
                        <a:rPr kumimoji="1" lang="en-US" altLang="ja-JP" sz="1400" dirty="0" smtClean="0">
                          <a:solidFill>
                            <a:srgbClr val="A6A6A6"/>
                          </a:solidFill>
                        </a:rPr>
                        <a:t>100m</a:t>
                      </a:r>
                      <a:endParaRPr kumimoji="1" lang="ja-JP" altLang="en-US" sz="14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>
                          <a:solidFill>
                            <a:srgbClr val="A6A6A6"/>
                          </a:solidFill>
                        </a:rPr>
                        <a:t>100m</a:t>
                      </a:r>
                      <a:r>
                        <a:rPr kumimoji="1" lang="ja-JP" altLang="en-US" sz="1400" dirty="0" smtClean="0">
                          <a:solidFill>
                            <a:srgbClr val="A6A6A6"/>
                          </a:solidFill>
                        </a:rPr>
                        <a:t>は拡張可能だが、</a:t>
                      </a:r>
                      <a:r>
                        <a:rPr kumimoji="1" lang="en-US" altLang="ja-JP" sz="1400" dirty="0" smtClean="0">
                          <a:solidFill>
                            <a:srgbClr val="A6A6A6"/>
                          </a:solidFill>
                        </a:rPr>
                        <a:t>km</a:t>
                      </a:r>
                      <a:r>
                        <a:rPr kumimoji="1" lang="ja-JP" altLang="en-US" sz="1400" dirty="0" smtClean="0">
                          <a:solidFill>
                            <a:srgbClr val="A6A6A6"/>
                          </a:solidFill>
                        </a:rPr>
                        <a:t>はまだ未検証</a:t>
                      </a:r>
                      <a:endParaRPr kumimoji="1" lang="ja-JP" altLang="en-US" sz="14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</a:tr>
              <a:tr h="306750"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>
                          <a:solidFill>
                            <a:srgbClr val="A6A6A6"/>
                          </a:solidFill>
                        </a:rPr>
                        <a:t>Switching hub</a:t>
                      </a:r>
                      <a:endParaRPr kumimoji="1" lang="ja-JP" altLang="en-US" sz="14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r>
                        <a:rPr kumimoji="1" lang="en-US" altLang="ja-JP" sz="1400" dirty="0" smtClean="0">
                          <a:solidFill>
                            <a:srgbClr val="A6A6A6"/>
                          </a:solidFill>
                        </a:rPr>
                        <a:t>600</a:t>
                      </a:r>
                      <a:endParaRPr kumimoji="1" lang="ja-JP" altLang="en-US" sz="14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60"/>
                        </a:lnSpc>
                      </a:pPr>
                      <a:endParaRPr kumimoji="1" lang="ja-JP" altLang="en-US" sz="14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67" y="152401"/>
            <a:ext cx="5486398" cy="685800"/>
          </a:xfrm>
        </p:spPr>
        <p:txBody>
          <a:bodyPr/>
          <a:lstStyle/>
          <a:p>
            <a:endParaRPr lang="ja-JP" altLang="en-US"/>
          </a:p>
        </p:txBody>
      </p:sp>
      <p:pic>
        <p:nvPicPr>
          <p:cNvPr id="6" name="図 5" descr="CCI20090405_00000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9929" cy="6858000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3489565" y="1143000"/>
            <a:ext cx="1295400" cy="1219200"/>
          </a:xfrm>
          <a:prstGeom prst="ellipse">
            <a:avLst/>
          </a:prstGeom>
          <a:noFill/>
          <a:ln w="38100" cmpd="sng">
            <a:solidFill>
              <a:srgbClr val="00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5089765" y="3886200"/>
            <a:ext cx="800100" cy="7620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3048000" y="685800"/>
            <a:ext cx="800100" cy="762000"/>
          </a:xfrm>
          <a:prstGeom prst="ellipse">
            <a:avLst/>
          </a:prstGeom>
          <a:noFill/>
          <a:ln w="381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889865" y="152402"/>
            <a:ext cx="3101735" cy="532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2400" dirty="0" smtClean="0">
              <a:solidFill>
                <a:srgbClr val="0033FF"/>
              </a:solidFill>
            </a:endParaRPr>
          </a:p>
          <a:p>
            <a:pPr algn="ctr"/>
            <a:r>
              <a:rPr lang="en-US" altLang="ja-JP" sz="2800" dirty="0" smtClean="0">
                <a:solidFill>
                  <a:srgbClr val="0033FF"/>
                </a:solidFill>
              </a:rPr>
              <a:t>LCGT</a:t>
            </a:r>
            <a:r>
              <a:rPr lang="ja-JP" altLang="en-US" sz="2800" dirty="0" smtClean="0">
                <a:solidFill>
                  <a:srgbClr val="0033FF"/>
                </a:solidFill>
              </a:rPr>
              <a:t>に向けて</a:t>
            </a:r>
            <a:endParaRPr lang="en-US" altLang="ja-JP" sz="2800" dirty="0" smtClean="0">
              <a:solidFill>
                <a:srgbClr val="0033FF"/>
              </a:solidFill>
            </a:endParaRPr>
          </a:p>
          <a:p>
            <a:pPr>
              <a:buFont typeface="Arial"/>
              <a:buChar char="•"/>
            </a:pPr>
            <a:endParaRPr lang="en-US" altLang="ja-JP" dirty="0" smtClean="0">
              <a:solidFill>
                <a:srgbClr val="0033FF"/>
              </a:solidFill>
            </a:endParaRPr>
          </a:p>
          <a:p>
            <a:r>
              <a:rPr lang="ja-JP" altLang="en-US" dirty="0" smtClean="0">
                <a:solidFill>
                  <a:srgbClr val="000000"/>
                </a:solidFill>
              </a:rPr>
              <a:t>大型化にともない、いくつか開発しなければならない技術がある（</a:t>
            </a:r>
            <a:r>
              <a:rPr lang="en-US" altLang="ja-JP" dirty="0" smtClean="0">
                <a:solidFill>
                  <a:srgbClr val="000000"/>
                </a:solidFill>
              </a:rPr>
              <a:t>LIGO</a:t>
            </a:r>
            <a:r>
              <a:rPr lang="ja-JP" altLang="en-US" dirty="0" smtClean="0">
                <a:solidFill>
                  <a:srgbClr val="000000"/>
                </a:solidFill>
              </a:rPr>
              <a:t>でも未解決）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endParaRPr lang="en-US" altLang="ja-JP" dirty="0" smtClean="0">
              <a:solidFill>
                <a:srgbClr val="0033FF"/>
              </a:solidFill>
            </a:endParaRPr>
          </a:p>
          <a:p>
            <a:pPr>
              <a:buFont typeface="Arial"/>
              <a:buChar char="•"/>
            </a:pPr>
            <a:r>
              <a:rPr lang="ja-JP" altLang="en-US" dirty="0" smtClean="0">
                <a:solidFill>
                  <a:srgbClr val="0033FF"/>
                </a:solidFill>
              </a:rPr>
              <a:t>今回</a:t>
            </a:r>
            <a:r>
              <a:rPr lang="ja-JP" altLang="en-US" dirty="0" smtClean="0">
                <a:solidFill>
                  <a:srgbClr val="0033FF"/>
                </a:solidFill>
              </a:rPr>
              <a:t>の</a:t>
            </a:r>
            <a:r>
              <a:rPr lang="en-US" altLang="ja-JP" dirty="0" smtClean="0">
                <a:solidFill>
                  <a:srgbClr val="0033FF"/>
                </a:solidFill>
              </a:rPr>
              <a:t>CLIO1</a:t>
            </a:r>
            <a:r>
              <a:rPr lang="en-US" altLang="ja-JP" baseline="30000" dirty="0" smtClean="0">
                <a:solidFill>
                  <a:srgbClr val="0033FF"/>
                </a:solidFill>
              </a:rPr>
              <a:t>st</a:t>
            </a:r>
            <a:r>
              <a:rPr lang="en-US" altLang="ja-JP" dirty="0" smtClean="0">
                <a:solidFill>
                  <a:srgbClr val="0033FF"/>
                </a:solidFill>
              </a:rPr>
              <a:t> </a:t>
            </a:r>
            <a:r>
              <a:rPr lang="ja-JP" altLang="en-US" dirty="0" smtClean="0">
                <a:solidFill>
                  <a:srgbClr val="0033FF"/>
                </a:solidFill>
              </a:rPr>
              <a:t>の</a:t>
            </a:r>
            <a:r>
              <a:rPr lang="ja-JP" altLang="en-US" dirty="0" smtClean="0">
                <a:solidFill>
                  <a:srgbClr val="0033FF"/>
                </a:solidFill>
              </a:rPr>
              <a:t>規模</a:t>
            </a:r>
            <a:endParaRPr lang="en-US" altLang="ja-JP" dirty="0" smtClean="0">
              <a:solidFill>
                <a:srgbClr val="0033FF"/>
              </a:solidFill>
            </a:endParaRPr>
          </a:p>
          <a:p>
            <a:pPr>
              <a:buFont typeface="Arial"/>
              <a:buChar char="•"/>
            </a:pPr>
            <a:r>
              <a:rPr lang="en-US" altLang="ja-JP" dirty="0" smtClean="0">
                <a:solidFill>
                  <a:srgbClr val="FF6600"/>
                </a:solidFill>
              </a:rPr>
              <a:t>End</a:t>
            </a:r>
            <a:r>
              <a:rPr lang="ja-JP" altLang="en-US" dirty="0" smtClean="0">
                <a:solidFill>
                  <a:srgbClr val="FF6600"/>
                </a:solidFill>
              </a:rPr>
              <a:t>まで届けるのに必要</a:t>
            </a:r>
            <a:endParaRPr lang="en-US" altLang="ja-JP" dirty="0" smtClean="0">
              <a:solidFill>
                <a:srgbClr val="FF6600"/>
              </a:solidFill>
            </a:endParaRPr>
          </a:p>
          <a:p>
            <a:pPr lvl="1"/>
            <a:r>
              <a:rPr lang="en-US" altLang="ja-JP" dirty="0" err="1" smtClean="0"/>
              <a:t>PCIe</a:t>
            </a:r>
            <a:r>
              <a:rPr lang="en-US" altLang="ja-JP" dirty="0" smtClean="0"/>
              <a:t> switch</a:t>
            </a:r>
          </a:p>
          <a:p>
            <a:pPr lvl="1"/>
            <a:r>
              <a:rPr lang="en-US" altLang="ja-JP" dirty="0" smtClean="0"/>
              <a:t>Optical </a:t>
            </a:r>
            <a:r>
              <a:rPr lang="en-US" altLang="ja-JP" dirty="0" smtClean="0"/>
              <a:t>adapter</a:t>
            </a:r>
          </a:p>
          <a:p>
            <a:pPr lvl="1"/>
            <a:r>
              <a:rPr lang="en-US" altLang="ja-JP" dirty="0" smtClean="0"/>
              <a:t>Optical </a:t>
            </a:r>
            <a:r>
              <a:rPr lang="en-US" altLang="ja-JP" dirty="0" smtClean="0"/>
              <a:t>cable</a:t>
            </a:r>
          </a:p>
          <a:p>
            <a:pPr lvl="1"/>
            <a:r>
              <a:rPr lang="en-US" altLang="ja-JP" dirty="0" smtClean="0"/>
              <a:t>Timing master/slave</a:t>
            </a:r>
          </a:p>
          <a:p>
            <a:pPr>
              <a:buFont typeface="Arial"/>
              <a:buChar char="•"/>
            </a:pPr>
            <a:r>
              <a:rPr lang="ja-JP" altLang="en-US" dirty="0" smtClean="0">
                <a:solidFill>
                  <a:srgbClr val="00FF00"/>
                </a:solidFill>
              </a:rPr>
              <a:t>複数</a:t>
            </a:r>
            <a:r>
              <a:rPr lang="ja-JP" altLang="en-US" dirty="0" smtClean="0">
                <a:solidFill>
                  <a:srgbClr val="00FF00"/>
                </a:solidFill>
              </a:rPr>
              <a:t>台</a:t>
            </a:r>
            <a:r>
              <a:rPr lang="ja-JP" altLang="en-US" dirty="0" smtClean="0">
                <a:solidFill>
                  <a:srgbClr val="00FF00"/>
                </a:solidFill>
              </a:rPr>
              <a:t>の</a:t>
            </a:r>
            <a:r>
              <a:rPr lang="ja-JP" altLang="en-US" dirty="0" smtClean="0">
                <a:solidFill>
                  <a:srgbClr val="00FF00"/>
                </a:solidFill>
              </a:rPr>
              <a:t>計算機をつなぐのに</a:t>
            </a:r>
            <a:r>
              <a:rPr lang="ja-JP" altLang="en-US" dirty="0" smtClean="0">
                <a:solidFill>
                  <a:srgbClr val="00FF00"/>
                </a:solidFill>
              </a:rPr>
              <a:t>必要</a:t>
            </a:r>
            <a:endParaRPr lang="en-US" altLang="ja-JP" dirty="0" smtClean="0">
              <a:solidFill>
                <a:srgbClr val="00FF00"/>
              </a:solidFill>
            </a:endParaRPr>
          </a:p>
          <a:p>
            <a:pPr lvl="1"/>
            <a:r>
              <a:rPr lang="en-US" altLang="ja-JP" dirty="0" err="1" smtClean="0">
                <a:solidFill>
                  <a:srgbClr val="000000"/>
                </a:solidFill>
              </a:rPr>
              <a:t>Myrinet</a:t>
            </a:r>
            <a:r>
              <a:rPr lang="en-US" altLang="ja-JP" dirty="0" smtClean="0">
                <a:solidFill>
                  <a:srgbClr val="000000"/>
                </a:solidFill>
              </a:rPr>
              <a:t> switch </a:t>
            </a:r>
            <a:endParaRPr lang="en-US" altLang="ja-JP" dirty="0" smtClean="0">
              <a:solidFill>
                <a:srgbClr val="0033FF"/>
              </a:solidFill>
            </a:endParaRPr>
          </a:p>
          <a:p>
            <a:endParaRPr lang="en-US" altLang="ja-JP" dirty="0" smtClean="0">
              <a:solidFill>
                <a:srgbClr val="00FF00"/>
              </a:solidFill>
            </a:endParaRPr>
          </a:p>
          <a:p>
            <a:r>
              <a:rPr lang="ja-JP" altLang="en-US" dirty="0" smtClean="0"/>
              <a:t>大容量データストレージ</a:t>
            </a:r>
            <a:endParaRPr lang="en-US" altLang="ja-JP" dirty="0" smtClean="0"/>
          </a:p>
          <a:p>
            <a:endParaRPr kumimoji="1" lang="ja-JP" altLang="en-US" dirty="0">
              <a:solidFill>
                <a:srgbClr val="0033FF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5889865" y="1065212"/>
            <a:ext cx="2949335" cy="1588"/>
          </a:xfrm>
          <a:prstGeom prst="line">
            <a:avLst/>
          </a:prstGeom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Summary</a:t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ja-JP" dirty="0" err="1" smtClean="0"/>
              <a:t>Clatech</a:t>
            </a:r>
            <a:r>
              <a:rPr lang="en-US" altLang="ja-JP" dirty="0" smtClean="0"/>
              <a:t> LIGO</a:t>
            </a:r>
            <a:r>
              <a:rPr lang="ja-JP" altLang="en-US" dirty="0" smtClean="0"/>
              <a:t>グループと</a:t>
            </a:r>
            <a:r>
              <a:rPr lang="en-US" altLang="ja-JP" dirty="0" smtClean="0"/>
              <a:t>CLIO</a:t>
            </a:r>
            <a:r>
              <a:rPr lang="ja-JP" altLang="en-US" dirty="0" smtClean="0"/>
              <a:t>デジタル開発についての</a:t>
            </a:r>
            <a:r>
              <a:rPr lang="en-US" altLang="ja-JP" dirty="0" smtClean="0"/>
              <a:t>MOU</a:t>
            </a:r>
            <a:r>
              <a:rPr lang="ja-JP" altLang="en-US" dirty="0" smtClean="0"/>
              <a:t>及び</a:t>
            </a:r>
            <a:r>
              <a:rPr lang="en-US" altLang="ja-JP" dirty="0" err="1" smtClean="0"/>
              <a:t>Reserch</a:t>
            </a:r>
            <a:r>
              <a:rPr lang="en-US" altLang="ja-JP" dirty="0" smtClean="0"/>
              <a:t> Agreement</a:t>
            </a:r>
            <a:r>
              <a:rPr lang="ja-JP" altLang="en-US" dirty="0" smtClean="0"/>
              <a:t>を締結した</a:t>
            </a:r>
            <a:endParaRPr lang="en-US" altLang="ja-JP" dirty="0" smtClean="0"/>
          </a:p>
          <a:p>
            <a:r>
              <a:rPr lang="en-US" altLang="ja-JP" dirty="0" smtClean="0"/>
              <a:t>LIGO</a:t>
            </a:r>
            <a:r>
              <a:rPr lang="ja-JP" altLang="en-US" dirty="0" smtClean="0"/>
              <a:t>との共同開発</a:t>
            </a:r>
            <a:r>
              <a:rPr lang="ja-JP" altLang="en-US" dirty="0" smtClean="0"/>
              <a:t>で</a:t>
            </a:r>
            <a:r>
              <a:rPr lang="en-US" altLang="ja-JP" dirty="0" smtClean="0"/>
              <a:t>CLIO</a:t>
            </a:r>
            <a:r>
              <a:rPr lang="ja-JP" altLang="en-US" dirty="0" smtClean="0"/>
              <a:t>にデジタル制御を導入する</a:t>
            </a:r>
            <a:r>
              <a:rPr lang="ja-JP" altLang="en-US" dirty="0" smtClean="0"/>
              <a:t>ため</a:t>
            </a:r>
            <a:r>
              <a:rPr lang="ja-JP" altLang="en-US" dirty="0" smtClean="0"/>
              <a:t>の</a:t>
            </a:r>
            <a:r>
              <a:rPr lang="ja-JP" altLang="en-US" dirty="0" smtClean="0"/>
              <a:t>システム</a:t>
            </a:r>
            <a:r>
              <a:rPr lang="ja-JP" altLang="en-US" dirty="0" smtClean="0"/>
              <a:t>を開発した</a:t>
            </a:r>
            <a:endParaRPr lang="en-US" altLang="ja-JP" dirty="0" smtClean="0"/>
          </a:p>
          <a:p>
            <a:r>
              <a:rPr lang="ja-JP" altLang="en-US" dirty="0" smtClean="0"/>
              <a:t>ソフトウェアのライセンス問題により輸入に時間がかかっている</a:t>
            </a:r>
            <a:endParaRPr lang="en-US" altLang="ja-JP" dirty="0" smtClean="0"/>
          </a:p>
          <a:p>
            <a:r>
              <a:rPr lang="ja-JP" altLang="en-US" dirty="0" smtClean="0"/>
              <a:t>アナログ回路の開発は順調に進んでいる</a:t>
            </a:r>
            <a:endParaRPr lang="en-US" altLang="ja-JP" dirty="0" smtClean="0"/>
          </a:p>
          <a:p>
            <a:r>
              <a:rPr lang="ja-JP" altLang="en-US" dirty="0" smtClean="0"/>
              <a:t>システムが到着し次第すぐにテストできる体制が整いつつある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今後の予定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システム到着後、天文台で</a:t>
            </a:r>
            <a:r>
              <a:rPr lang="en-US" altLang="ja-JP" dirty="0" smtClean="0"/>
              <a:t>2</a:t>
            </a:r>
            <a:r>
              <a:rPr lang="ja-JP" altLang="en-US" dirty="0" smtClean="0"/>
              <a:t>週間程度の稼働テスト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CLIO</a:t>
            </a:r>
            <a:r>
              <a:rPr lang="ja-JP" altLang="en-US" dirty="0" smtClean="0"/>
              <a:t>に移動して</a:t>
            </a:r>
            <a:r>
              <a:rPr lang="ja-JP" altLang="en-US" dirty="0" smtClean="0"/>
              <a:t>、</a:t>
            </a:r>
            <a:r>
              <a:rPr lang="en-US" altLang="ja-JP" dirty="0" smtClean="0"/>
              <a:t>Mass</a:t>
            </a:r>
            <a:r>
              <a:rPr lang="ja-JP" altLang="en-US" dirty="0" smtClean="0"/>
              <a:t>ロックを試し、アナログで出ているノイズを汚さないか確認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アラインメント等に拡張</a:t>
            </a:r>
            <a:endParaRPr lang="en-US" altLang="ja-JP" dirty="0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>
          <a:xfrm>
            <a:off x="457200" y="2362200"/>
            <a:ext cx="8229600" cy="4038600"/>
          </a:xfrm>
          <a:prstGeom prst="roundRect">
            <a:avLst/>
          </a:prstGeom>
          <a:gradFill>
            <a:gsLst>
              <a:gs pos="0">
                <a:srgbClr val="FF6600"/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mtClean="0"/>
              <a:t>本研究の目的</a:t>
            </a:r>
            <a:r>
              <a:rPr lang="en-US" altLang="ja-JP" smtClean="0"/>
              <a:t/>
            </a:r>
            <a:br>
              <a:rPr lang="en-US" altLang="ja-JP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altLang="ja-JP" dirty="0" smtClean="0">
                <a:solidFill>
                  <a:srgbClr val="0033FF"/>
                </a:solidFill>
              </a:rPr>
              <a:t>RSE</a:t>
            </a:r>
            <a:r>
              <a:rPr lang="ja-JP" altLang="en-US" dirty="0" smtClean="0">
                <a:solidFill>
                  <a:srgbClr val="0033FF"/>
                </a:solidFill>
              </a:rPr>
              <a:t>という複雑な制御を必要とする</a:t>
            </a:r>
            <a:r>
              <a:rPr lang="en-US" altLang="ja-JP" dirty="0" smtClean="0">
                <a:solidFill>
                  <a:srgbClr val="0033FF"/>
                </a:solidFill>
              </a:rPr>
              <a:t>LCGT</a:t>
            </a:r>
            <a:r>
              <a:rPr lang="ja-JP" altLang="en-US" dirty="0" smtClean="0">
                <a:solidFill>
                  <a:srgbClr val="0033FF"/>
                </a:solidFill>
              </a:rPr>
              <a:t>では</a:t>
            </a:r>
            <a:endParaRPr lang="en-US" altLang="ja-JP" dirty="0" smtClean="0">
              <a:solidFill>
                <a:srgbClr val="0033FF"/>
              </a:solidFill>
            </a:endParaRPr>
          </a:p>
          <a:p>
            <a:pPr algn="ctr">
              <a:buNone/>
            </a:pPr>
            <a:r>
              <a:rPr lang="ja-JP" altLang="en-US" dirty="0" smtClean="0">
                <a:solidFill>
                  <a:srgbClr val="0033FF"/>
                </a:solidFill>
              </a:rPr>
              <a:t>デジタル制御は必須である</a:t>
            </a:r>
            <a:endParaRPr lang="en-US" altLang="ja-JP" dirty="0" smtClean="0">
              <a:solidFill>
                <a:srgbClr val="0033FF"/>
              </a:solidFill>
            </a:endParaRPr>
          </a:p>
          <a:p>
            <a:endParaRPr lang="en-US" altLang="ja-JP" dirty="0" smtClean="0"/>
          </a:p>
          <a:p>
            <a:r>
              <a:rPr lang="en-US" altLang="ja-JP" dirty="0" smtClean="0"/>
              <a:t>LCGT</a:t>
            </a:r>
            <a:r>
              <a:rPr lang="ja-JP" altLang="en-US" dirty="0" smtClean="0"/>
              <a:t>と同じような制御帯域幅である</a:t>
            </a:r>
            <a:r>
              <a:rPr lang="en-US" altLang="ja-JP" dirty="0" smtClean="0">
                <a:solidFill>
                  <a:srgbClr val="FF0000"/>
                </a:solidFill>
              </a:rPr>
              <a:t>CLIO</a:t>
            </a:r>
            <a:r>
              <a:rPr lang="ja-JP" altLang="en-US" dirty="0" smtClean="0">
                <a:solidFill>
                  <a:srgbClr val="FF0000"/>
                </a:solidFill>
              </a:rPr>
              <a:t>にデジタル制御システムを導入</a:t>
            </a:r>
            <a:r>
              <a:rPr lang="ja-JP" altLang="en-US" dirty="0" smtClean="0"/>
              <a:t>し、実際の干渉計で稼働することにより、デジタル固有の技術を蓄積する</a:t>
            </a:r>
            <a:endParaRPr lang="en-US" altLang="ja-JP" dirty="0" smtClean="0"/>
          </a:p>
          <a:p>
            <a:r>
              <a:rPr lang="ja-JP" altLang="en-US" dirty="0" smtClean="0"/>
              <a:t>デジタルシステムの</a:t>
            </a:r>
            <a:r>
              <a:rPr lang="en-US" altLang="ja-JP" dirty="0" smtClean="0"/>
              <a:t>LIGO</a:t>
            </a:r>
            <a:r>
              <a:rPr lang="ja-JP" altLang="en-US" dirty="0" smtClean="0"/>
              <a:t>グループとの共同開発により、国際協力体制を築く</a:t>
            </a:r>
            <a:endParaRPr lang="en-US" altLang="ja-JP" dirty="0" smtClean="0"/>
          </a:p>
          <a:p>
            <a:r>
              <a:rPr lang="en-US" altLang="ja-JP" dirty="0" smtClean="0"/>
              <a:t>LCGT</a:t>
            </a:r>
            <a:r>
              <a:rPr lang="ja-JP" altLang="en-US" dirty="0" smtClean="0"/>
              <a:t>建設時にスムーズにデジタル制御を導入できるようにする</a:t>
            </a:r>
            <a:endParaRPr lang="en-US" altLang="ja-JP" dirty="0" smtClean="0"/>
          </a:p>
          <a:p>
            <a:endParaRPr lang="en-US" altLang="ja-JP" dirty="0" smtClean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mtClean="0"/>
              <a:t>現状</a:t>
            </a:r>
            <a:r>
              <a:rPr lang="en-US" altLang="ja-JP" smtClean="0"/>
              <a:t/>
            </a:r>
            <a:br>
              <a:rPr lang="en-US" altLang="ja-JP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Caltech LIGO</a:t>
            </a:r>
            <a:r>
              <a:rPr lang="ja-JP" altLang="en-US" dirty="0" smtClean="0"/>
              <a:t>と東大宇宙線研との</a:t>
            </a:r>
            <a:r>
              <a:rPr lang="en-US" altLang="ja-JP" dirty="0" smtClean="0"/>
              <a:t>MOU</a:t>
            </a:r>
            <a:r>
              <a:rPr lang="ja-JP" altLang="en-US" dirty="0" smtClean="0"/>
              <a:t>を締結</a:t>
            </a:r>
            <a:endParaRPr lang="en-US" altLang="ja-JP" dirty="0" smtClean="0"/>
          </a:p>
          <a:p>
            <a:r>
              <a:rPr lang="ja-JP" altLang="en-US" dirty="0" smtClean="0"/>
              <a:t>実際の共同作業は</a:t>
            </a:r>
            <a:r>
              <a:rPr lang="en-US" altLang="ja-JP" dirty="0" smtClean="0"/>
              <a:t>Research Agreement</a:t>
            </a:r>
            <a:r>
              <a:rPr lang="ja-JP" altLang="en-US" dirty="0" smtClean="0"/>
              <a:t>により推進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LIGO</a:t>
            </a:r>
            <a:r>
              <a:rPr lang="ja-JP" altLang="en-US" dirty="0" smtClean="0"/>
              <a:t>からの技術提供</a:t>
            </a:r>
            <a:endParaRPr lang="en-US" altLang="ja-JP" dirty="0" smtClean="0"/>
          </a:p>
          <a:p>
            <a:r>
              <a:rPr lang="ja-JP" altLang="en-US" dirty="0" smtClean="0"/>
              <a:t>宮川、和泉が</a:t>
            </a:r>
            <a:r>
              <a:rPr lang="en-US" altLang="ja-JP" dirty="0" smtClean="0"/>
              <a:t>Caltech</a:t>
            </a:r>
            <a:r>
              <a:rPr lang="ja-JP" altLang="en-US" dirty="0" smtClean="0"/>
              <a:t>にて基本システムを組み上げ</a:t>
            </a:r>
            <a:endParaRPr lang="en-US" altLang="ja-JP" dirty="0" smtClean="0"/>
          </a:p>
          <a:p>
            <a:r>
              <a:rPr lang="ja-JP" altLang="en-US" dirty="0" smtClean="0"/>
              <a:t>必要な</a:t>
            </a:r>
            <a:r>
              <a:rPr lang="en-US" altLang="ja-JP" dirty="0" smtClean="0"/>
              <a:t>Analog</a:t>
            </a:r>
            <a:r>
              <a:rPr lang="ja-JP" altLang="en-US" dirty="0" smtClean="0"/>
              <a:t>回路</a:t>
            </a:r>
            <a:r>
              <a:rPr lang="ja-JP" altLang="en-US" dirty="0" smtClean="0"/>
              <a:t>（</a:t>
            </a:r>
            <a:r>
              <a:rPr lang="en-US" altLang="ja-JP" dirty="0" smtClean="0"/>
              <a:t>AA/AI,</a:t>
            </a:r>
            <a:r>
              <a:rPr lang="en-US" altLang="ja-JP" dirty="0" smtClean="0"/>
              <a:t> whitening/</a:t>
            </a:r>
            <a:r>
              <a:rPr lang="en-US" altLang="ja-JP" dirty="0" err="1" smtClean="0"/>
              <a:t>dewhitening</a:t>
            </a:r>
            <a:r>
              <a:rPr lang="en-US" altLang="ja-JP" dirty="0" smtClean="0"/>
              <a:t> filter</a:t>
            </a:r>
            <a:r>
              <a:rPr lang="ja-JP" altLang="en-US" dirty="0" smtClean="0"/>
              <a:t>等</a:t>
            </a:r>
            <a:r>
              <a:rPr lang="ja-JP" altLang="en-US" dirty="0" smtClean="0"/>
              <a:t>）は</a:t>
            </a:r>
            <a:r>
              <a:rPr lang="ja-JP" altLang="en-US" dirty="0" smtClean="0"/>
              <a:t>、</a:t>
            </a:r>
            <a:r>
              <a:rPr lang="ja-JP" altLang="en-US" dirty="0" smtClean="0"/>
              <a:t>国立天文台辰巳が担当で</a:t>
            </a:r>
            <a:r>
              <a:rPr lang="ja-JP" altLang="en-US" dirty="0" smtClean="0"/>
              <a:t>、</a:t>
            </a:r>
            <a:r>
              <a:rPr lang="ja-JP" altLang="en-US" dirty="0" smtClean="0"/>
              <a:t>日本において制作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Wind River</a:t>
            </a:r>
            <a:r>
              <a:rPr lang="ja-JP" altLang="en-US" dirty="0" smtClean="0"/>
              <a:t>社</a:t>
            </a:r>
            <a:r>
              <a:rPr lang="en-US" altLang="ja-JP" dirty="0" smtClean="0"/>
              <a:t>Real time </a:t>
            </a:r>
            <a:r>
              <a:rPr lang="en-US" altLang="ja-JP" dirty="0" err="1" smtClean="0"/>
              <a:t>linux</a:t>
            </a:r>
            <a:r>
              <a:rPr lang="en-US" altLang="ja-JP" dirty="0" smtClean="0"/>
              <a:t> kernel</a:t>
            </a:r>
            <a:r>
              <a:rPr lang="ja-JP" altLang="en-US" dirty="0" smtClean="0"/>
              <a:t>のライセンスの米国輸出制限問題で時間がかかっている</a:t>
            </a:r>
            <a:endParaRPr lang="en-US" altLang="ja-JP" dirty="0" smtClean="0"/>
          </a:p>
          <a:p>
            <a:pPr lvl="1"/>
            <a:r>
              <a:rPr lang="ja-JP" altLang="en-US" sz="2353" dirty="0" smtClean="0"/>
              <a:t>日本に代理店があるので、</a:t>
            </a:r>
            <a:r>
              <a:rPr lang="ja-JP" altLang="en-US" sz="2353" dirty="0" smtClean="0"/>
              <a:t>次機</a:t>
            </a:r>
            <a:r>
              <a:rPr lang="ja-JP" altLang="en-US" sz="2353" dirty="0" smtClean="0"/>
              <a:t>から</a:t>
            </a:r>
            <a:r>
              <a:rPr lang="ja-JP" altLang="en-US" sz="2353" dirty="0" smtClean="0"/>
              <a:t>は</a:t>
            </a:r>
            <a:r>
              <a:rPr lang="ja-JP" altLang="en-US" sz="2353" dirty="0" smtClean="0"/>
              <a:t>ライセンスは</a:t>
            </a:r>
            <a:r>
              <a:rPr lang="ja-JP" altLang="en-US" sz="2353" dirty="0" smtClean="0"/>
              <a:t>日本で</a:t>
            </a:r>
            <a:r>
              <a:rPr lang="ja-JP" altLang="en-US" sz="2353" dirty="0" smtClean="0"/>
              <a:t>取得した方が無難</a:t>
            </a:r>
            <a:endParaRPr lang="en-US" altLang="ja-JP" sz="2353" dirty="0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MOU and  </a:t>
            </a:r>
            <a:r>
              <a:rPr lang="en-US" altLang="ja-JP" dirty="0" smtClean="0"/>
              <a:t>RESEARCH AGREEMENT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test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98" y="990600"/>
            <a:ext cx="4108802" cy="573087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990600"/>
            <a:ext cx="4397231" cy="5730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468313" y="1125538"/>
            <a:ext cx="8229600" cy="3065462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effectLst>
            <a:outerShdw blurRad="463550" dist="241300" dir="246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468312" y="4343400"/>
            <a:ext cx="8229600" cy="2038350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effectLst>
            <a:outerShdw blurRad="463550" dist="241300" dir="246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3"/>
          </p:nvPr>
        </p:nvSpPr>
        <p:spPr>
          <a:xfrm>
            <a:off x="1331913" y="6559550"/>
            <a:ext cx="7056437" cy="215900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2009/3/30 日本物理学会第64回年次大会,  宮川　治</a:t>
            </a:r>
            <a:endParaRPr lang="ja-JP" altLang="en-US" b="1" dirty="0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デジタルシステム</a:t>
            </a:r>
            <a:r>
              <a:rPr lang="ja-JP" altLang="en-US" dirty="0" smtClean="0"/>
              <a:t>の利点と欠点</a:t>
            </a:r>
            <a:endParaRPr lang="ja-JP" altLang="en-US" sz="3200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1999" y="1125538"/>
            <a:ext cx="7935913" cy="5256212"/>
          </a:xfrm>
        </p:spPr>
        <p:txBody>
          <a:bodyPr>
            <a:normAutofit fontScale="62500" lnSpcReduction="20000"/>
          </a:bodyPr>
          <a:lstStyle/>
          <a:p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ひと言で言うと、「干渉計へのアクセスのしやすさを提供する」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フィルターの設計制作が簡単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ゲイン、信号等の切り替えの自動化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全パラメータの記憶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開発された技術を簡単にコピーできる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干渉計</a:t>
            </a:r>
            <a:r>
              <a:rPr lang="ja-JP" altLang="en-US" dirty="0">
                <a:solidFill>
                  <a:schemeClr val="tx2">
                    <a:lumMod val="75000"/>
                  </a:schemeClr>
                </a:solidFill>
              </a:rPr>
              <a:t>全体を把握出来る人を増やす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初心者</a:t>
            </a:r>
            <a:r>
              <a:rPr lang="ja-JP" altLang="en-US" dirty="0">
                <a:solidFill>
                  <a:schemeClr val="tx2">
                    <a:lumMod val="75000"/>
                  </a:schemeClr>
                </a:solidFill>
              </a:rPr>
              <a:t>でもほんの少しの訓練で干渉計が</a:t>
            </a:r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触れる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誰</a:t>
            </a:r>
            <a:r>
              <a:rPr lang="ja-JP" altLang="en-US" dirty="0">
                <a:solidFill>
                  <a:schemeClr val="tx2">
                    <a:lumMod val="75000"/>
                  </a:schemeClr>
                </a:solidFill>
              </a:rPr>
              <a:t>がやっても最適化のレベルが毎回</a:t>
            </a:r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同じで、その状態</a:t>
            </a:r>
            <a:r>
              <a:rPr lang="ja-JP" altLang="en-US" dirty="0">
                <a:solidFill>
                  <a:schemeClr val="tx2">
                    <a:lumMod val="75000"/>
                  </a:schemeClr>
                </a:solidFill>
              </a:rPr>
              <a:t>が長く</a:t>
            </a:r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続く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長期観測時等のためのオペレーター制度の採用の可能性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ja-JP" altLang="en-US" dirty="0" smtClean="0">
                <a:solidFill>
                  <a:schemeClr val="tx2">
                    <a:lumMod val="75000"/>
                  </a:schemeClr>
                </a:solidFill>
              </a:rPr>
              <a:t>感度向上のための時間の短縮につながる</a:t>
            </a:r>
            <a:endParaRPr lang="en-US" altLang="ja-JP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altLang="ja-JP" dirty="0" smtClean="0"/>
          </a:p>
          <a:p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デジタル固有の問題がある</a:t>
            </a:r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ゼロ割、ゼロゲインによる遅延など</a:t>
            </a:r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)</a:t>
            </a:r>
          </a:p>
          <a:p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一ヶ所動かないとすべてのループがとまることがよくある</a:t>
            </a:r>
          </a:p>
          <a:p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遅い</a:t>
            </a:r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(16kHz</a:t>
            </a:r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サンプリングで</a:t>
            </a:r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UGF=300~400Hz)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cs typeface="ＭＳ Ｐゴシック" pitchFamily="-107" charset="-128"/>
              </a:rPr>
              <a:t>LCGT</a:t>
            </a:r>
            <a:r>
              <a:rPr lang="ja-JP" altLang="en-US" dirty="0" smtClean="0">
                <a:solidFill>
                  <a:srgbClr val="000000"/>
                </a:solidFill>
                <a:cs typeface="ＭＳ Ｐゴシック" pitchFamily="-107" charset="-128"/>
              </a:rPr>
              <a:t>、</a:t>
            </a:r>
            <a:r>
              <a:rPr lang="en-US" altLang="ja-JP" dirty="0" smtClean="0">
                <a:solidFill>
                  <a:srgbClr val="000000"/>
                </a:solidFill>
                <a:cs typeface="ＭＳ Ｐゴシック" pitchFamily="-107" charset="-128"/>
              </a:rPr>
              <a:t>CLIO</a:t>
            </a:r>
            <a:r>
              <a:rPr lang="ja-JP" altLang="en-US" dirty="0" smtClean="0">
                <a:solidFill>
                  <a:srgbClr val="000000"/>
                </a:solidFill>
                <a:cs typeface="ＭＳ Ｐゴシック" pitchFamily="-107" charset="-128"/>
              </a:rPr>
              <a:t>なら大丈夫</a:t>
            </a:r>
          </a:p>
          <a:p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ADC</a:t>
            </a:r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、</a:t>
            </a:r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DAC</a:t>
            </a:r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のノイズが大きい、</a:t>
            </a:r>
            <a:r>
              <a:rPr lang="en-US" altLang="ja-JP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alias, image</a:t>
            </a:r>
            <a:r>
              <a:rPr lang="ja-JP" altLang="en-US" dirty="0" smtClean="0">
                <a:solidFill>
                  <a:srgbClr val="FF0066"/>
                </a:solidFill>
                <a:ea typeface="ＭＳ Ｐゴシック" pitchFamily="-107" charset="-128"/>
                <a:cs typeface="ＭＳ Ｐゴシック" pitchFamily="-107" charset="-128"/>
              </a:rPr>
              <a:t>がある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cs typeface="ＭＳ Ｐゴシック" pitchFamily="-107" charset="-128"/>
              </a:rPr>
              <a:t>whitening, </a:t>
            </a:r>
            <a:r>
              <a:rPr lang="en-US" altLang="ja-JP" dirty="0" err="1" smtClean="0">
                <a:solidFill>
                  <a:srgbClr val="000000"/>
                </a:solidFill>
                <a:cs typeface="ＭＳ Ｐゴシック" pitchFamily="-107" charset="-128"/>
              </a:rPr>
              <a:t>dewhitening</a:t>
            </a:r>
            <a:r>
              <a:rPr lang="en-US" altLang="ja-JP" dirty="0" smtClean="0">
                <a:solidFill>
                  <a:srgbClr val="000000"/>
                </a:solidFill>
                <a:cs typeface="ＭＳ Ｐゴシック" pitchFamily="-107" charset="-128"/>
              </a:rPr>
              <a:t>, anti alias, anti imaging filter</a:t>
            </a:r>
            <a:r>
              <a:rPr lang="ja-JP" altLang="en-US" dirty="0" smtClean="0">
                <a:solidFill>
                  <a:srgbClr val="000000"/>
                </a:solidFill>
                <a:cs typeface="ＭＳ Ｐゴシック" pitchFamily="-107" charset="-128"/>
              </a:rPr>
              <a:t>が必要</a:t>
            </a:r>
            <a:endParaRPr lang="en-US" altLang="ja-JP" dirty="0" smtClean="0">
              <a:solidFill>
                <a:srgbClr val="000000"/>
              </a:solidFill>
              <a:cs typeface="ＭＳ Ｐゴシック" pitchFamily="-107" charset="-128"/>
            </a:endParaRPr>
          </a:p>
          <a:p>
            <a:endParaRPr lang="en-US" altLang="ja-JP" dirty="0" smtClean="0"/>
          </a:p>
          <a:p>
            <a:pPr lvl="1"/>
            <a:endParaRPr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3" name="Rectangle 93"/>
          <p:cNvSpPr>
            <a:spLocks noChangeArrowheads="1"/>
          </p:cNvSpPr>
          <p:nvPr/>
        </p:nvSpPr>
        <p:spPr bwMode="auto">
          <a:xfrm>
            <a:off x="304800" y="2774950"/>
            <a:ext cx="5400675" cy="24225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214" name="Rectangle 94"/>
          <p:cNvSpPr>
            <a:spLocks noChangeArrowheads="1"/>
          </p:cNvSpPr>
          <p:nvPr/>
        </p:nvSpPr>
        <p:spPr bwMode="auto">
          <a:xfrm>
            <a:off x="762000" y="2856032"/>
            <a:ext cx="4755357" cy="11190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26" name="Text Box 6"/>
          <p:cNvSpPr txBox="1">
            <a:spLocks noChangeArrowheads="1"/>
          </p:cNvSpPr>
          <p:nvPr/>
        </p:nvSpPr>
        <p:spPr bwMode="auto">
          <a:xfrm>
            <a:off x="834232" y="2911475"/>
            <a:ext cx="194468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20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共振器長制御</a:t>
            </a:r>
            <a:endParaRPr kumimoji="1" lang="en-US" altLang="ja-JP" sz="20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645130" name="Text Box 10"/>
          <p:cNvSpPr txBox="1">
            <a:spLocks noChangeArrowheads="1"/>
          </p:cNvSpPr>
          <p:nvPr/>
        </p:nvSpPr>
        <p:spPr bwMode="auto">
          <a:xfrm>
            <a:off x="3124200" y="4251322"/>
            <a:ext cx="2393157" cy="6561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ts val="1720"/>
              </a:lnSpc>
              <a:spcBef>
                <a:spcPct val="50000"/>
              </a:spcBef>
            </a:pPr>
            <a:r>
              <a:rPr kumimoji="1" lang="en-US" altLang="ja-JP" sz="1600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Frame </a:t>
            </a:r>
            <a:r>
              <a:rPr kumimoji="1" lang="en-US" altLang="ja-JP" sz="16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Builder</a:t>
            </a:r>
            <a:r>
              <a:rPr lang="en-US" altLang="ja-JP" sz="16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 </a:t>
            </a:r>
          </a:p>
          <a:p>
            <a:pPr algn="ctr" eaLnBrk="1" hangingPunct="1">
              <a:lnSpc>
                <a:spcPts val="1720"/>
              </a:lnSpc>
              <a:spcBef>
                <a:spcPct val="50000"/>
              </a:spcBef>
            </a:pPr>
            <a:r>
              <a:rPr kumimoji="1" lang="ja-JP" altLang="en-US" sz="16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主</a:t>
            </a:r>
            <a:r>
              <a:rPr kumimoji="1" lang="ja-JP" altLang="en-US" sz="1600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に</a:t>
            </a:r>
            <a:r>
              <a:rPr kumimoji="1" lang="ja-JP" altLang="en-US" sz="16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リアルタイムデータ</a:t>
            </a:r>
            <a:r>
              <a:rPr kumimoji="1" lang="en-US" altLang="ja-JP" sz="16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 </a:t>
            </a:r>
            <a:endParaRPr kumimoji="1" lang="en-US" altLang="ja-JP" sz="16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645131" name="Text Box 11"/>
          <p:cNvSpPr txBox="1">
            <a:spLocks noChangeArrowheads="1"/>
          </p:cNvSpPr>
          <p:nvPr/>
        </p:nvSpPr>
        <p:spPr bwMode="auto">
          <a:xfrm>
            <a:off x="381001" y="4262438"/>
            <a:ext cx="2606674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EPICS</a:t>
            </a:r>
            <a:r>
              <a:rPr kumimoji="1" lang="ja-JP" altLang="en-US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　主にスイッチ                          </a:t>
            </a:r>
            <a:r>
              <a:rPr kumimoji="1" lang="ja-JP" altLang="en-US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 </a:t>
            </a:r>
            <a:r>
              <a:rPr kumimoji="1" lang="en-US" altLang="ja-JP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(gain</a:t>
            </a:r>
            <a:r>
              <a:rPr kumimoji="1" lang="en-US" altLang="ja-JP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, filter</a:t>
            </a:r>
            <a:r>
              <a:rPr kumimoji="1" lang="ja-JP" altLang="en-US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設定</a:t>
            </a:r>
            <a:r>
              <a:rPr kumimoji="1" lang="en-US" altLang="ja-JP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)</a:t>
            </a:r>
          </a:p>
        </p:txBody>
      </p:sp>
      <p:sp>
        <p:nvSpPr>
          <p:cNvPr id="645132" name="Text Box 12"/>
          <p:cNvSpPr txBox="1">
            <a:spLocks noChangeArrowheads="1"/>
          </p:cNvSpPr>
          <p:nvPr/>
        </p:nvSpPr>
        <p:spPr bwMode="auto">
          <a:xfrm>
            <a:off x="2628900" y="5349875"/>
            <a:ext cx="1295400" cy="396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2000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TCP / IP</a:t>
            </a:r>
          </a:p>
        </p:txBody>
      </p:sp>
      <p:sp>
        <p:nvSpPr>
          <p:cNvPr id="645134" name="Line 14"/>
          <p:cNvSpPr>
            <a:spLocks noChangeShapeType="1"/>
          </p:cNvSpPr>
          <p:nvPr/>
        </p:nvSpPr>
        <p:spPr bwMode="auto">
          <a:xfrm>
            <a:off x="2124075" y="4953000"/>
            <a:ext cx="465931" cy="396875"/>
          </a:xfrm>
          <a:prstGeom prst="line">
            <a:avLst/>
          </a:prstGeom>
          <a:noFill/>
          <a:ln w="76200" cmpd="tri">
            <a:solidFill>
              <a:srgbClr val="008000"/>
            </a:solidFill>
            <a:round/>
            <a:headEnd type="arrow" w="sm" len="sm"/>
            <a:tailEnd type="arrow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35" name="Line 15"/>
          <p:cNvSpPr>
            <a:spLocks noChangeShapeType="1"/>
          </p:cNvSpPr>
          <p:nvPr/>
        </p:nvSpPr>
        <p:spPr bwMode="auto">
          <a:xfrm flipV="1">
            <a:off x="3996531" y="4953000"/>
            <a:ext cx="288131" cy="396874"/>
          </a:xfrm>
          <a:prstGeom prst="line">
            <a:avLst/>
          </a:prstGeom>
          <a:noFill/>
          <a:ln w="76200" cmpd="tri">
            <a:solidFill>
              <a:srgbClr val="990099"/>
            </a:solidFill>
            <a:round/>
            <a:headEnd type="arrow" w="sm" len="sm"/>
            <a:tailEnd type="arrow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36" name="Text Box 16"/>
          <p:cNvSpPr txBox="1">
            <a:spLocks noChangeArrowheads="1"/>
          </p:cNvSpPr>
          <p:nvPr/>
        </p:nvSpPr>
        <p:spPr bwMode="auto">
          <a:xfrm>
            <a:off x="611188" y="6032500"/>
            <a:ext cx="647700" cy="415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200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PC</a:t>
            </a:r>
          </a:p>
        </p:txBody>
      </p:sp>
      <p:sp>
        <p:nvSpPr>
          <p:cNvPr id="645137" name="Line 17"/>
          <p:cNvSpPr>
            <a:spLocks noChangeShapeType="1"/>
          </p:cNvSpPr>
          <p:nvPr/>
        </p:nvSpPr>
        <p:spPr bwMode="auto">
          <a:xfrm flipV="1">
            <a:off x="1258888" y="5746749"/>
            <a:ext cx="1512887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38" name="Text Box 18"/>
          <p:cNvSpPr txBox="1">
            <a:spLocks noChangeArrowheads="1"/>
          </p:cNvSpPr>
          <p:nvPr/>
        </p:nvSpPr>
        <p:spPr bwMode="auto">
          <a:xfrm>
            <a:off x="1727200" y="5162490"/>
            <a:ext cx="863600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2000" dirty="0">
                <a:solidFill>
                  <a:srgbClr val="008000"/>
                </a:solidFill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64Hz</a:t>
            </a:r>
          </a:p>
        </p:txBody>
      </p:sp>
      <p:sp>
        <p:nvSpPr>
          <p:cNvPr id="645139" name="Text Box 19"/>
          <p:cNvSpPr txBox="1">
            <a:spLocks noChangeArrowheads="1"/>
          </p:cNvSpPr>
          <p:nvPr/>
        </p:nvSpPr>
        <p:spPr bwMode="auto">
          <a:xfrm>
            <a:off x="4248943" y="5197475"/>
            <a:ext cx="1008063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2000" dirty="0">
                <a:solidFill>
                  <a:srgbClr val="990099"/>
                </a:solidFill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16kHz</a:t>
            </a:r>
          </a:p>
        </p:txBody>
      </p:sp>
      <p:sp>
        <p:nvSpPr>
          <p:cNvPr id="645144" name="Rectangle 24"/>
          <p:cNvSpPr>
            <a:spLocks noChangeArrowheads="1"/>
          </p:cNvSpPr>
          <p:nvPr/>
        </p:nvSpPr>
        <p:spPr bwMode="auto">
          <a:xfrm>
            <a:off x="304800" y="1390710"/>
            <a:ext cx="5400675" cy="6364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45" name="Text Box 25"/>
          <p:cNvSpPr txBox="1">
            <a:spLocks noChangeArrowheads="1"/>
          </p:cNvSpPr>
          <p:nvPr/>
        </p:nvSpPr>
        <p:spPr bwMode="auto">
          <a:xfrm>
            <a:off x="304800" y="990600"/>
            <a:ext cx="1154112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2000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干渉計</a:t>
            </a:r>
          </a:p>
        </p:txBody>
      </p:sp>
      <p:sp>
        <p:nvSpPr>
          <p:cNvPr id="645182" name="Text Box 62"/>
          <p:cNvSpPr txBox="1">
            <a:spLocks noChangeArrowheads="1"/>
          </p:cNvSpPr>
          <p:nvPr/>
        </p:nvSpPr>
        <p:spPr bwMode="auto">
          <a:xfrm>
            <a:off x="1476375" y="6032500"/>
            <a:ext cx="647700" cy="415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200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PC</a:t>
            </a:r>
          </a:p>
        </p:txBody>
      </p:sp>
      <p:sp>
        <p:nvSpPr>
          <p:cNvPr id="645183" name="Text Box 63"/>
          <p:cNvSpPr txBox="1">
            <a:spLocks noChangeArrowheads="1"/>
          </p:cNvSpPr>
          <p:nvPr/>
        </p:nvSpPr>
        <p:spPr bwMode="auto">
          <a:xfrm>
            <a:off x="2339975" y="6032500"/>
            <a:ext cx="647700" cy="415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200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PC</a:t>
            </a:r>
          </a:p>
        </p:txBody>
      </p:sp>
      <p:sp>
        <p:nvSpPr>
          <p:cNvPr id="645184" name="Text Box 64"/>
          <p:cNvSpPr txBox="1">
            <a:spLocks noChangeArrowheads="1"/>
          </p:cNvSpPr>
          <p:nvPr/>
        </p:nvSpPr>
        <p:spPr bwMode="auto">
          <a:xfrm>
            <a:off x="5364163" y="6032500"/>
            <a:ext cx="647700" cy="415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200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PC</a:t>
            </a:r>
          </a:p>
        </p:txBody>
      </p:sp>
      <p:sp>
        <p:nvSpPr>
          <p:cNvPr id="645185" name="Line 65"/>
          <p:cNvSpPr>
            <a:spLocks noChangeShapeType="1"/>
          </p:cNvSpPr>
          <p:nvPr/>
        </p:nvSpPr>
        <p:spPr bwMode="auto">
          <a:xfrm flipV="1">
            <a:off x="2124075" y="5746749"/>
            <a:ext cx="1000125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86" name="Line 66"/>
          <p:cNvSpPr>
            <a:spLocks noChangeShapeType="1"/>
          </p:cNvSpPr>
          <p:nvPr/>
        </p:nvSpPr>
        <p:spPr bwMode="auto">
          <a:xfrm flipV="1">
            <a:off x="2987675" y="5746749"/>
            <a:ext cx="365125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87" name="Line 67"/>
          <p:cNvSpPr>
            <a:spLocks noChangeShapeType="1"/>
          </p:cNvSpPr>
          <p:nvPr/>
        </p:nvSpPr>
        <p:spPr bwMode="auto">
          <a:xfrm>
            <a:off x="3706812" y="5746750"/>
            <a:ext cx="1657351" cy="285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5188" name="Line 68"/>
          <p:cNvSpPr>
            <a:spLocks noChangeShapeType="1"/>
          </p:cNvSpPr>
          <p:nvPr/>
        </p:nvSpPr>
        <p:spPr bwMode="auto">
          <a:xfrm>
            <a:off x="3132138" y="6248400"/>
            <a:ext cx="2049462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12" name="Group 71"/>
          <p:cNvGrpSpPr>
            <a:grpSpLocks/>
          </p:cNvGrpSpPr>
          <p:nvPr/>
        </p:nvGrpSpPr>
        <p:grpSpPr bwMode="auto">
          <a:xfrm>
            <a:off x="4104481" y="3975101"/>
            <a:ext cx="360362" cy="288925"/>
            <a:chOff x="703" y="1888"/>
            <a:chExt cx="227" cy="182"/>
          </a:xfrm>
        </p:grpSpPr>
        <p:grpSp>
          <p:nvGrpSpPr>
            <p:cNvPr id="13" name="Group 72"/>
            <p:cNvGrpSpPr>
              <a:grpSpLocks/>
            </p:cNvGrpSpPr>
            <p:nvPr/>
          </p:nvGrpSpPr>
          <p:grpSpPr bwMode="auto">
            <a:xfrm>
              <a:off x="703" y="1889"/>
              <a:ext cx="227" cy="181"/>
              <a:chOff x="612" y="1434"/>
              <a:chExt cx="227" cy="272"/>
            </a:xfrm>
          </p:grpSpPr>
          <p:sp>
            <p:nvSpPr>
              <p:cNvPr id="645193" name="Rectangle 73"/>
              <p:cNvSpPr>
                <a:spLocks noChangeArrowheads="1"/>
              </p:cNvSpPr>
              <p:nvPr/>
            </p:nvSpPr>
            <p:spPr bwMode="auto">
              <a:xfrm>
                <a:off x="612" y="1434"/>
                <a:ext cx="91" cy="272"/>
              </a:xfrm>
              <a:prstGeom prst="rect">
                <a:avLst/>
              </a:prstGeom>
              <a:solidFill>
                <a:srgbClr val="FF99CC">
                  <a:alpha val="70000"/>
                </a:srgbClr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5194" name="Rectangle 74"/>
              <p:cNvSpPr>
                <a:spLocks noChangeArrowheads="1"/>
              </p:cNvSpPr>
              <p:nvPr/>
            </p:nvSpPr>
            <p:spPr bwMode="auto">
              <a:xfrm>
                <a:off x="748" y="1434"/>
                <a:ext cx="91" cy="272"/>
              </a:xfrm>
              <a:prstGeom prst="rect">
                <a:avLst/>
              </a:prstGeom>
              <a:solidFill>
                <a:srgbClr val="FF99CC">
                  <a:alpha val="70000"/>
                </a:srgbClr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645195" name="Line 75"/>
            <p:cNvSpPr>
              <a:spLocks noChangeShapeType="1"/>
            </p:cNvSpPr>
            <p:nvPr/>
          </p:nvSpPr>
          <p:spPr bwMode="auto">
            <a:xfrm>
              <a:off x="748" y="1888"/>
              <a:ext cx="0" cy="1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196" name="Line 76"/>
            <p:cNvSpPr>
              <a:spLocks noChangeShapeType="1"/>
            </p:cNvSpPr>
            <p:nvPr/>
          </p:nvSpPr>
          <p:spPr bwMode="auto">
            <a:xfrm>
              <a:off x="884" y="1888"/>
              <a:ext cx="0" cy="18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1447800" y="3973513"/>
            <a:ext cx="360362" cy="288925"/>
            <a:chOff x="703" y="1888"/>
            <a:chExt cx="227" cy="182"/>
          </a:xfrm>
        </p:grpSpPr>
        <p:grpSp>
          <p:nvGrpSpPr>
            <p:cNvPr id="15" name="Group 78"/>
            <p:cNvGrpSpPr>
              <a:grpSpLocks/>
            </p:cNvGrpSpPr>
            <p:nvPr/>
          </p:nvGrpSpPr>
          <p:grpSpPr bwMode="auto">
            <a:xfrm>
              <a:off x="703" y="1889"/>
              <a:ext cx="227" cy="181"/>
              <a:chOff x="612" y="1434"/>
              <a:chExt cx="227" cy="272"/>
            </a:xfrm>
          </p:grpSpPr>
          <p:sp>
            <p:nvSpPr>
              <p:cNvPr id="645199" name="Rectangle 79"/>
              <p:cNvSpPr>
                <a:spLocks noChangeArrowheads="1"/>
              </p:cNvSpPr>
              <p:nvPr/>
            </p:nvSpPr>
            <p:spPr bwMode="auto">
              <a:xfrm>
                <a:off x="612" y="1434"/>
                <a:ext cx="91" cy="272"/>
              </a:xfrm>
              <a:prstGeom prst="rect">
                <a:avLst/>
              </a:prstGeom>
              <a:solidFill>
                <a:srgbClr val="FF99CC">
                  <a:alpha val="70000"/>
                </a:srgbClr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5200" name="Rectangle 80"/>
              <p:cNvSpPr>
                <a:spLocks noChangeArrowheads="1"/>
              </p:cNvSpPr>
              <p:nvPr/>
            </p:nvSpPr>
            <p:spPr bwMode="auto">
              <a:xfrm>
                <a:off x="748" y="1434"/>
                <a:ext cx="91" cy="272"/>
              </a:xfrm>
              <a:prstGeom prst="rect">
                <a:avLst/>
              </a:prstGeom>
              <a:solidFill>
                <a:srgbClr val="FF99CC">
                  <a:alpha val="70000"/>
                </a:srgbClr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645201" name="Line 81"/>
            <p:cNvSpPr>
              <a:spLocks noChangeShapeType="1"/>
            </p:cNvSpPr>
            <p:nvPr/>
          </p:nvSpPr>
          <p:spPr bwMode="auto">
            <a:xfrm>
              <a:off x="748" y="1888"/>
              <a:ext cx="0" cy="1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202" name="Line 82"/>
            <p:cNvSpPr>
              <a:spLocks noChangeShapeType="1"/>
            </p:cNvSpPr>
            <p:nvPr/>
          </p:nvSpPr>
          <p:spPr bwMode="auto">
            <a:xfrm>
              <a:off x="884" y="1888"/>
              <a:ext cx="0" cy="18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6" name="Group 83"/>
          <p:cNvGrpSpPr>
            <a:grpSpLocks/>
          </p:cNvGrpSpPr>
          <p:nvPr/>
        </p:nvGrpSpPr>
        <p:grpSpPr bwMode="auto">
          <a:xfrm>
            <a:off x="2411413" y="6294438"/>
            <a:ext cx="503237" cy="503237"/>
            <a:chOff x="476" y="2024"/>
            <a:chExt cx="317" cy="317"/>
          </a:xfrm>
        </p:grpSpPr>
        <p:sp>
          <p:nvSpPr>
            <p:cNvPr id="645204" name="AutoShape 84"/>
            <p:cNvSpPr>
              <a:spLocks noChangeArrowheads="1"/>
            </p:cNvSpPr>
            <p:nvPr/>
          </p:nvSpPr>
          <p:spPr bwMode="auto">
            <a:xfrm>
              <a:off x="521" y="2206"/>
              <a:ext cx="227" cy="135"/>
            </a:xfrm>
            <a:prstGeom prst="roundRect">
              <a:avLst>
                <a:gd name="adj" fmla="val 16667"/>
              </a:avLst>
            </a:prstGeom>
            <a:solidFill>
              <a:srgbClr val="00CCFF">
                <a:alpha val="70000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205" name="Oval 85"/>
            <p:cNvSpPr>
              <a:spLocks noChangeArrowheads="1"/>
            </p:cNvSpPr>
            <p:nvPr/>
          </p:nvSpPr>
          <p:spPr bwMode="auto">
            <a:xfrm>
              <a:off x="567" y="2160"/>
              <a:ext cx="136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206" name="AutoShape 86"/>
            <p:cNvSpPr>
              <a:spLocks noChangeArrowheads="1"/>
            </p:cNvSpPr>
            <p:nvPr/>
          </p:nvSpPr>
          <p:spPr bwMode="auto">
            <a:xfrm>
              <a:off x="476" y="2115"/>
              <a:ext cx="45" cy="181"/>
            </a:xfrm>
            <a:prstGeom prst="roundRect">
              <a:avLst>
                <a:gd name="adj" fmla="val 16667"/>
              </a:avLst>
            </a:prstGeom>
            <a:solidFill>
              <a:srgbClr val="00CCFF">
                <a:alpha val="70000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207" name="AutoShape 87"/>
            <p:cNvSpPr>
              <a:spLocks noChangeArrowheads="1"/>
            </p:cNvSpPr>
            <p:nvPr/>
          </p:nvSpPr>
          <p:spPr bwMode="auto">
            <a:xfrm>
              <a:off x="748" y="2115"/>
              <a:ext cx="45" cy="181"/>
            </a:xfrm>
            <a:prstGeom prst="roundRect">
              <a:avLst>
                <a:gd name="adj" fmla="val 16667"/>
              </a:avLst>
            </a:prstGeom>
            <a:solidFill>
              <a:srgbClr val="00CCFF">
                <a:alpha val="70000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208" name="Oval 88"/>
            <p:cNvSpPr>
              <a:spLocks noChangeArrowheads="1"/>
            </p:cNvSpPr>
            <p:nvPr/>
          </p:nvSpPr>
          <p:spPr bwMode="auto">
            <a:xfrm>
              <a:off x="476" y="2024"/>
              <a:ext cx="45" cy="91"/>
            </a:xfrm>
            <a:prstGeom prst="ellipse">
              <a:avLst/>
            </a:prstGeom>
            <a:solidFill>
              <a:srgbClr val="FFCC99">
                <a:alpha val="70000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209" name="Oval 89"/>
            <p:cNvSpPr>
              <a:spLocks noChangeArrowheads="1"/>
            </p:cNvSpPr>
            <p:nvPr/>
          </p:nvSpPr>
          <p:spPr bwMode="auto">
            <a:xfrm>
              <a:off x="748" y="2024"/>
              <a:ext cx="45" cy="91"/>
            </a:xfrm>
            <a:prstGeom prst="ellipse">
              <a:avLst/>
            </a:prstGeom>
            <a:solidFill>
              <a:srgbClr val="FFCC99">
                <a:alpha val="70000"/>
              </a:srgbClr>
            </a:solidFill>
            <a:ln w="952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94" name="Text Box 25"/>
          <p:cNvSpPr txBox="1">
            <a:spLocks noChangeArrowheads="1"/>
          </p:cNvSpPr>
          <p:nvPr/>
        </p:nvSpPr>
        <p:spPr bwMode="auto">
          <a:xfrm>
            <a:off x="2914651" y="1475343"/>
            <a:ext cx="273685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ja-JP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SUS</a:t>
            </a:r>
            <a:r>
              <a:rPr kumimoji="1" lang="ja-JP" altLang="en-US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等各種</a:t>
            </a:r>
            <a:r>
              <a:rPr lang="ja-JP" altLang="en-US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アクチュエータ</a:t>
            </a:r>
            <a:endParaRPr kumimoji="1" lang="ja-JP" altLang="en-US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95" name="Text Box 25"/>
          <p:cNvSpPr txBox="1">
            <a:spLocks noChangeArrowheads="1"/>
          </p:cNvSpPr>
          <p:nvPr/>
        </p:nvSpPr>
        <p:spPr bwMode="auto">
          <a:xfrm>
            <a:off x="304798" y="2374840"/>
            <a:ext cx="1530351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ja-JP" sz="20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Real time PC</a:t>
            </a:r>
            <a:endParaRPr kumimoji="1" lang="ja-JP" altLang="en-US" sz="20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96" name="Text Box 6"/>
          <p:cNvSpPr txBox="1">
            <a:spLocks noChangeArrowheads="1"/>
          </p:cNvSpPr>
          <p:nvPr/>
        </p:nvSpPr>
        <p:spPr bwMode="auto">
          <a:xfrm>
            <a:off x="834232" y="3463985"/>
            <a:ext cx="194468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ja-JP" altLang="en-US" sz="20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角度制御</a:t>
            </a:r>
            <a:endParaRPr kumimoji="1" lang="en-US" altLang="ja-JP" sz="20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cxnSp>
        <p:nvCxnSpPr>
          <p:cNvPr id="100" name="直線矢印コネクタ 99"/>
          <p:cNvCxnSpPr/>
          <p:nvPr/>
        </p:nvCxnSpPr>
        <p:spPr>
          <a:xfrm rot="5400000">
            <a:off x="1532334" y="2377677"/>
            <a:ext cx="1034257" cy="1588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直線矢印コネクタ 101"/>
          <p:cNvCxnSpPr/>
          <p:nvPr/>
        </p:nvCxnSpPr>
        <p:spPr>
          <a:xfrm rot="16200000" flipH="1">
            <a:off x="1643032" y="2651095"/>
            <a:ext cx="1587558" cy="1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 Box 25"/>
          <p:cNvSpPr txBox="1">
            <a:spLocks noChangeArrowheads="1"/>
          </p:cNvSpPr>
          <p:nvPr/>
        </p:nvSpPr>
        <p:spPr bwMode="auto">
          <a:xfrm>
            <a:off x="588963" y="1475343"/>
            <a:ext cx="203993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PD</a:t>
            </a:r>
            <a:r>
              <a:rPr kumimoji="1" lang="ja-JP" altLang="en-US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等各種センサー</a:t>
            </a:r>
            <a:endParaRPr kumimoji="1" lang="ja-JP" altLang="en-US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cxnSp>
        <p:nvCxnSpPr>
          <p:cNvPr id="104" name="直線矢印コネクタ 103"/>
          <p:cNvCxnSpPr/>
          <p:nvPr/>
        </p:nvCxnSpPr>
        <p:spPr>
          <a:xfrm rot="16200000">
            <a:off x="3845688" y="2569399"/>
            <a:ext cx="1451035" cy="1588"/>
          </a:xfrm>
          <a:prstGeom prst="straightConnector1">
            <a:avLst/>
          </a:prstGeom>
          <a:ln w="57150" cmpd="sng"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127" name="Text Box 7"/>
          <p:cNvSpPr txBox="1">
            <a:spLocks noChangeArrowheads="1"/>
          </p:cNvSpPr>
          <p:nvPr/>
        </p:nvSpPr>
        <p:spPr bwMode="auto">
          <a:xfrm>
            <a:off x="3734595" y="3063875"/>
            <a:ext cx="1671637" cy="7016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2000" dirty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Suspension control</a:t>
            </a:r>
          </a:p>
        </p:txBody>
      </p:sp>
      <p:sp>
        <p:nvSpPr>
          <p:cNvPr id="105" name="右矢印 104"/>
          <p:cNvSpPr/>
          <p:nvPr/>
        </p:nvSpPr>
        <p:spPr>
          <a:xfrm>
            <a:off x="2872980" y="3344803"/>
            <a:ext cx="844152" cy="481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Text Box 10"/>
          <p:cNvSpPr txBox="1">
            <a:spLocks noChangeArrowheads="1"/>
          </p:cNvSpPr>
          <p:nvPr/>
        </p:nvSpPr>
        <p:spPr bwMode="auto">
          <a:xfrm>
            <a:off x="2636044" y="2836051"/>
            <a:ext cx="1152525" cy="53262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ts val="1020"/>
              </a:lnSpc>
              <a:spcBef>
                <a:spcPct val="50000"/>
              </a:spcBef>
            </a:pPr>
            <a:r>
              <a:rPr kumimoji="1" lang="en-US" altLang="ja-JP" sz="2000" b="1" dirty="0" smtClean="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16kHz</a:t>
            </a:r>
          </a:p>
          <a:p>
            <a:pPr algn="ctr" eaLnBrk="1" hangingPunct="1">
              <a:lnSpc>
                <a:spcPts val="1020"/>
              </a:lnSpc>
              <a:spcBef>
                <a:spcPct val="50000"/>
              </a:spcBef>
            </a:pPr>
            <a:r>
              <a:rPr kumimoji="1" lang="en-US" altLang="ja-JP" sz="2000" b="1" dirty="0" smtClean="0">
                <a:solidFill>
                  <a:schemeClr val="tx2"/>
                </a:solidFill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loop</a:t>
            </a:r>
            <a:endParaRPr kumimoji="1" lang="en-US" altLang="ja-JP" sz="2000" b="1" dirty="0">
              <a:solidFill>
                <a:schemeClr val="tx2"/>
              </a:solidFill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1905000" y="2101334"/>
            <a:ext cx="68500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ja-JP" sz="12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w</a:t>
            </a:r>
            <a:r>
              <a:rPr kumimoji="1" lang="en-US" altLang="ja-JP" sz="12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hitening</a:t>
            </a:r>
            <a:endParaRPr kumimoji="1" lang="en-US" altLang="ja-JP" sz="12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13" name="タイトル 1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デジタル制御の概念図</a:t>
            </a:r>
            <a:endParaRPr lang="ja-JP" alt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901531" y="1123117"/>
            <a:ext cx="29797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kumimoji="1" lang="en-US" altLang="ja-JP" sz="2000" dirty="0" smtClean="0"/>
              <a:t>Real time PC</a:t>
            </a:r>
            <a:r>
              <a:rPr kumimoji="1" lang="ja-JP" altLang="en-US" sz="2000" dirty="0" smtClean="0"/>
              <a:t>内に</a:t>
            </a:r>
            <a:r>
              <a:rPr kumimoji="1" lang="en-US" altLang="ja-JP" sz="2000" dirty="0" smtClean="0"/>
              <a:t>16kHz</a:t>
            </a:r>
            <a:r>
              <a:rPr kumimoji="1" lang="ja-JP" altLang="en-US" sz="2000" dirty="0" smtClean="0"/>
              <a:t>で回る</a:t>
            </a:r>
            <a:r>
              <a:rPr kumimoji="1" lang="ja-JP" altLang="en-US" sz="2000" dirty="0" smtClean="0">
                <a:solidFill>
                  <a:srgbClr val="0000FF"/>
                </a:solidFill>
              </a:rPr>
              <a:t>速いループ</a:t>
            </a:r>
            <a:r>
              <a:rPr kumimoji="1" lang="ja-JP" altLang="en-US" sz="2000" dirty="0" smtClean="0"/>
              <a:t>がある</a:t>
            </a:r>
            <a:endParaRPr kumimoji="1" lang="en-US" altLang="ja-JP" sz="2000" dirty="0" smtClean="0"/>
          </a:p>
          <a:p>
            <a:pPr marL="169863" indent="-169863">
              <a:buFont typeface="Arial"/>
              <a:buChar char="•"/>
            </a:pPr>
            <a:endParaRPr lang="en-US" altLang="ja-JP" sz="2000" dirty="0" smtClean="0"/>
          </a:p>
          <a:p>
            <a:pPr marL="169863" indent="-169863">
              <a:buFont typeface="Arial"/>
              <a:buChar char="•"/>
            </a:pPr>
            <a:r>
              <a:rPr lang="ja-JP" altLang="en-US" sz="2000" dirty="0" smtClean="0"/>
              <a:t>そこにアクセスする方法は</a:t>
            </a:r>
            <a:r>
              <a:rPr lang="en-US" altLang="ja-JP" sz="2000" dirty="0" smtClean="0">
                <a:solidFill>
                  <a:srgbClr val="008000"/>
                </a:solidFill>
              </a:rPr>
              <a:t>EPICS</a:t>
            </a:r>
            <a:r>
              <a:rPr lang="ja-JP" altLang="en-US" sz="2000" dirty="0" smtClean="0"/>
              <a:t>を使う</a:t>
            </a:r>
            <a:r>
              <a:rPr lang="ja-JP" altLang="en-US" sz="2000" dirty="0" smtClean="0">
                <a:solidFill>
                  <a:srgbClr val="008000"/>
                </a:solidFill>
              </a:rPr>
              <a:t>遅いアクセス</a:t>
            </a:r>
            <a:r>
              <a:rPr lang="ja-JP" altLang="en-US" sz="2000" dirty="0" smtClean="0"/>
              <a:t>と、</a:t>
            </a:r>
            <a:r>
              <a:rPr lang="en-US" altLang="ja-JP" sz="2000" dirty="0" smtClean="0">
                <a:solidFill>
                  <a:srgbClr val="660066"/>
                </a:solidFill>
              </a:rPr>
              <a:t>Frame Builder</a:t>
            </a:r>
            <a:r>
              <a:rPr lang="ja-JP" altLang="en-US" sz="2000" dirty="0" smtClean="0"/>
              <a:t>を使う</a:t>
            </a:r>
            <a:r>
              <a:rPr lang="ja-JP" altLang="en-US" sz="2000" dirty="0" smtClean="0">
                <a:solidFill>
                  <a:srgbClr val="660066"/>
                </a:solidFill>
              </a:rPr>
              <a:t>速いアクセス</a:t>
            </a:r>
            <a:r>
              <a:rPr lang="ja-JP" altLang="en-US" sz="2000" dirty="0" smtClean="0"/>
              <a:t>がある</a:t>
            </a:r>
            <a:endParaRPr lang="en-US" altLang="ja-JP" sz="2000" dirty="0" smtClean="0"/>
          </a:p>
          <a:p>
            <a:pPr marL="169863" indent="-169863">
              <a:buFont typeface="Arial"/>
              <a:buChar char="•"/>
            </a:pPr>
            <a:endParaRPr lang="en-US" altLang="ja-JP" sz="2000" dirty="0" smtClean="0"/>
          </a:p>
          <a:p>
            <a:pPr marL="169863" indent="-169863">
              <a:buFont typeface="Arial"/>
              <a:buChar char="•"/>
            </a:pPr>
            <a:r>
              <a:rPr kumimoji="1" lang="ja-JP" altLang="en-US" sz="2000" dirty="0" smtClean="0"/>
              <a:t>別に用意した</a:t>
            </a:r>
            <a:r>
              <a:rPr kumimoji="1" lang="ja-JP" altLang="en-US" sz="2000" dirty="0" smtClean="0">
                <a:solidFill>
                  <a:srgbClr val="FF6600"/>
                </a:solidFill>
              </a:rPr>
              <a:t>任意の</a:t>
            </a:r>
            <a:r>
              <a:rPr kumimoji="1" lang="en-US" altLang="ja-JP" sz="2000" dirty="0" smtClean="0">
                <a:solidFill>
                  <a:srgbClr val="FF6600"/>
                </a:solidFill>
              </a:rPr>
              <a:t>PC</a:t>
            </a:r>
            <a:r>
              <a:rPr kumimoji="1" lang="ja-JP" altLang="en-US" sz="2000" dirty="0" smtClean="0"/>
              <a:t>からネットワークを通してデータ、制御にアクセス可能</a:t>
            </a:r>
            <a:endParaRPr kumimoji="1" lang="ja-JP" altLang="en-US" sz="2000" dirty="0"/>
          </a:p>
        </p:txBody>
      </p:sp>
      <p:sp>
        <p:nvSpPr>
          <p:cNvPr id="115" name="Text Box 6"/>
          <p:cNvSpPr txBox="1">
            <a:spLocks noChangeArrowheads="1"/>
          </p:cNvSpPr>
          <p:nvPr/>
        </p:nvSpPr>
        <p:spPr bwMode="auto">
          <a:xfrm>
            <a:off x="1905000" y="2329934"/>
            <a:ext cx="68500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12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AA</a:t>
            </a:r>
            <a:endParaRPr kumimoji="1" lang="en-US" altLang="ja-JP" sz="12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1905000" y="2558534"/>
            <a:ext cx="68500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12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ADC</a:t>
            </a:r>
            <a:endParaRPr kumimoji="1" lang="en-US" altLang="ja-JP" sz="12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17" name="Text Box 6"/>
          <p:cNvSpPr txBox="1">
            <a:spLocks noChangeArrowheads="1"/>
          </p:cNvSpPr>
          <p:nvPr/>
        </p:nvSpPr>
        <p:spPr bwMode="auto">
          <a:xfrm>
            <a:off x="4191794" y="2101334"/>
            <a:ext cx="685006" cy="1692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ja-JP" sz="1100" dirty="0" err="1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dew</a:t>
            </a:r>
            <a:r>
              <a:rPr kumimoji="1" lang="en-US" altLang="ja-JP" sz="1100" dirty="0" err="1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hitening</a:t>
            </a:r>
            <a:endParaRPr kumimoji="1" lang="en-US" altLang="ja-JP" sz="11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18" name="Text Box 6"/>
          <p:cNvSpPr txBox="1">
            <a:spLocks noChangeArrowheads="1"/>
          </p:cNvSpPr>
          <p:nvPr/>
        </p:nvSpPr>
        <p:spPr bwMode="auto">
          <a:xfrm>
            <a:off x="4191000" y="2329934"/>
            <a:ext cx="68500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12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AI</a:t>
            </a:r>
            <a:endParaRPr kumimoji="1" lang="en-US" altLang="ja-JP" sz="12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19" name="Text Box 6"/>
          <p:cNvSpPr txBox="1">
            <a:spLocks noChangeArrowheads="1"/>
          </p:cNvSpPr>
          <p:nvPr/>
        </p:nvSpPr>
        <p:spPr bwMode="auto">
          <a:xfrm>
            <a:off x="4191794" y="2558534"/>
            <a:ext cx="68500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1200" dirty="0" smtClean="0">
                <a:latin typeface="HGP創英角ｺﾞｼｯｸUB" pitchFamily="50" charset="-128"/>
                <a:ea typeface="HGP創英角ｺﾞｼｯｸUB" pitchFamily="50" charset="-128"/>
                <a:cs typeface="HGP創英角ｺﾞｼｯｸUB" pitchFamily="50" charset="-128"/>
              </a:rPr>
              <a:t>DAC</a:t>
            </a:r>
            <a:endParaRPr kumimoji="1" lang="en-US" altLang="ja-JP" sz="1200" dirty="0">
              <a:latin typeface="HGP創英角ｺﾞｼｯｸUB" pitchFamily="50" charset="-128"/>
              <a:ea typeface="HGP創英角ｺﾞｼｯｸUB" pitchFamily="50" charset="-128"/>
              <a:cs typeface="HGP創英角ｺﾞｼｯｸUB" pitchFamily="50" charset="-128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167936" y="5304393"/>
            <a:ext cx="1364752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Data storage</a:t>
            </a:r>
            <a:endParaRPr kumimoji="1" lang="ja-JP" alt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6179047" y="5715000"/>
            <a:ext cx="240456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16kHz full data(</a:t>
            </a:r>
            <a:r>
              <a:rPr lang="ja-JP" altLang="en-US" dirty="0" smtClean="0"/>
              <a:t>数日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 smtClean="0"/>
              <a:t>1second data</a:t>
            </a:r>
          </a:p>
          <a:p>
            <a:r>
              <a:rPr lang="en-US" altLang="ja-JP" dirty="0" smtClean="0"/>
              <a:t>1minute data</a:t>
            </a:r>
            <a:r>
              <a:rPr lang="ja-JP" altLang="en-US" dirty="0" smtClean="0"/>
              <a:t>（永久）</a:t>
            </a:r>
            <a:endParaRPr kumimoji="1" lang="ja-JP" altLang="en-US" dirty="0"/>
          </a:p>
        </p:txBody>
      </p:sp>
      <p:sp>
        <p:nvSpPr>
          <p:cNvPr id="122" name="左右矢印 121"/>
          <p:cNvSpPr/>
          <p:nvPr/>
        </p:nvSpPr>
        <p:spPr>
          <a:xfrm rot="1897820">
            <a:off x="5342372" y="4910089"/>
            <a:ext cx="893379" cy="442390"/>
          </a:xfrm>
          <a:prstGeom prst="leftRightArrow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スライド番号プレースホルダ 6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66" name="フッター プレースホルダ 6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Pictures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mtClean="0"/>
              <a:t>pic</a:t>
            </a:r>
            <a:endParaRPr lang="en-US" altLang="ja-JP" dirty="0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smtClean="0"/>
              <a:t>2009/3/30 日本物理学会第64回年次大会,  宮川　治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7" name="図 6" descr="P10202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19525" y="1590675"/>
            <a:ext cx="6019799" cy="4514849"/>
          </a:xfrm>
          <a:prstGeom prst="rect">
            <a:avLst/>
          </a:prstGeom>
        </p:spPr>
      </p:pic>
      <p:pic>
        <p:nvPicPr>
          <p:cNvPr id="8" name="図 7" descr="P10202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95324" y="1590675"/>
            <a:ext cx="6019799" cy="4514849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228600" y="5657670"/>
            <a:ext cx="4572000" cy="120032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marL="166688" indent="-166688"/>
            <a:r>
              <a:rPr lang="en-US" altLang="ja-JP" b="1" dirty="0" smtClean="0">
                <a:solidFill>
                  <a:srgbClr val="FF0000"/>
                </a:solidFill>
              </a:rPr>
              <a:t>8core, 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PCIe</a:t>
            </a:r>
            <a:r>
              <a:rPr lang="en-US" altLang="ja-JP" b="1" dirty="0" smtClean="0">
                <a:solidFill>
                  <a:srgbClr val="FF0000"/>
                </a:solidFill>
              </a:rPr>
              <a:t> based PC with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CentOS</a:t>
            </a:r>
            <a:r>
              <a:rPr lang="en-US" altLang="ja-JP" b="1" dirty="0" smtClean="0">
                <a:solidFill>
                  <a:srgbClr val="FF0000"/>
                </a:solidFill>
              </a:rPr>
              <a:t> 5.2</a:t>
            </a:r>
          </a:p>
          <a:p>
            <a:pPr marL="166688" indent="-166688"/>
            <a:r>
              <a:rPr lang="en-US" altLang="ja-JP" b="1" dirty="0" smtClean="0">
                <a:solidFill>
                  <a:srgbClr val="FF0000"/>
                </a:solidFill>
              </a:rPr>
              <a:t>ADC:32ch/</a:t>
            </a:r>
            <a:r>
              <a:rPr lang="ja-JP" altLang="en-US" b="1" dirty="0" smtClean="0">
                <a:solidFill>
                  <a:srgbClr val="FF0000"/>
                </a:solidFill>
              </a:rPr>
              <a:t>枚、</a:t>
            </a:r>
            <a:r>
              <a:rPr lang="en-US" altLang="ja-JP" b="1" dirty="0" smtClean="0">
                <a:solidFill>
                  <a:srgbClr val="FF0000"/>
                </a:solidFill>
              </a:rPr>
              <a:t>$4K</a:t>
            </a:r>
          </a:p>
          <a:p>
            <a:pPr marL="166688" indent="-166688"/>
            <a:r>
              <a:rPr lang="en-US" altLang="ja-JP" b="1" dirty="0" smtClean="0">
                <a:solidFill>
                  <a:srgbClr val="FF0000"/>
                </a:solidFill>
              </a:rPr>
              <a:t>DAC:16ch/</a:t>
            </a:r>
            <a:r>
              <a:rPr lang="ja-JP" altLang="en-US" b="1" dirty="0" smtClean="0">
                <a:solidFill>
                  <a:srgbClr val="FF0000"/>
                </a:solidFill>
              </a:rPr>
              <a:t>枚、</a:t>
            </a:r>
            <a:r>
              <a:rPr lang="en-US" altLang="ja-JP" b="1" dirty="0" smtClean="0">
                <a:solidFill>
                  <a:srgbClr val="FF0000"/>
                </a:solidFill>
              </a:rPr>
              <a:t>$3.5K</a:t>
            </a:r>
          </a:p>
          <a:p>
            <a:pPr marL="166688" indent="-166688"/>
            <a:r>
              <a:rPr lang="en-US" altLang="ja-JP" b="1" dirty="0" smtClean="0">
                <a:solidFill>
                  <a:srgbClr val="FF0000"/>
                </a:solidFill>
              </a:rPr>
              <a:t>Binary Output:32ch/</a:t>
            </a:r>
            <a:r>
              <a:rPr lang="ja-JP" altLang="en-US" b="1" dirty="0" smtClean="0">
                <a:solidFill>
                  <a:srgbClr val="FF0000"/>
                </a:solidFill>
              </a:rPr>
              <a:t>枚、</a:t>
            </a:r>
            <a:r>
              <a:rPr lang="en-US" altLang="ja-JP" b="1" dirty="0" smtClean="0">
                <a:solidFill>
                  <a:srgbClr val="FF0000"/>
                </a:solidFill>
              </a:rPr>
              <a:t>$250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1202" y="4008566"/>
            <a:ext cx="2052402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FF00"/>
                </a:solidFill>
              </a:rPr>
              <a:t>ADC/</a:t>
            </a:r>
            <a:r>
              <a:rPr kumimoji="1" lang="en-US" altLang="ja-JP" b="1" dirty="0" smtClean="0">
                <a:solidFill>
                  <a:srgbClr val="00FF00"/>
                </a:solidFill>
              </a:rPr>
              <a:t>DAC</a:t>
            </a:r>
          </a:p>
          <a:p>
            <a:r>
              <a:rPr lang="en-US" altLang="ja-JP" b="1" dirty="0" smtClean="0">
                <a:solidFill>
                  <a:srgbClr val="00FF00"/>
                </a:solidFill>
              </a:rPr>
              <a:t>In Expansion </a:t>
            </a:r>
            <a:r>
              <a:rPr lang="en-US" altLang="ja-JP" b="1" dirty="0" err="1" smtClean="0">
                <a:solidFill>
                  <a:srgbClr val="00FF00"/>
                </a:solidFill>
              </a:rPr>
              <a:t>Chasis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2450068"/>
            <a:ext cx="1997850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FF00"/>
                </a:solidFill>
              </a:rPr>
              <a:t>Anti Imaging filters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200" y="2831068"/>
            <a:ext cx="1697901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FF00"/>
                </a:solidFill>
              </a:rPr>
              <a:t>Anti Alias filters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4230469"/>
            <a:ext cx="182880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FF00"/>
                </a:solidFill>
              </a:rPr>
              <a:t>Timing slave board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6800" y="3593068"/>
            <a:ext cx="1386618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FF00"/>
                </a:solidFill>
              </a:rPr>
              <a:t>Real time PC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3200" y="3135868"/>
            <a:ext cx="1122747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FF00"/>
                </a:solidFill>
              </a:rPr>
              <a:t>timing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400" dirty="0" smtClean="0"/>
              <a:t>CLIO</a:t>
            </a:r>
            <a:r>
              <a:rPr lang="ja-JP" altLang="en-US" sz="2400" dirty="0" smtClean="0"/>
              <a:t>用デジタル制御システムの構築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endParaRPr lang="ja-JP" alt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test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2" y="6356354"/>
            <a:ext cx="4952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altLang="ja-JP" b="1" smtClean="0"/>
              <a:t>2009/3/30 日本物理学会第64回年次大会,  宮川　治</a:t>
            </a:r>
            <a:endParaRPr lang="ja-JP" altLang="en-US" b="1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E49F0B-4D2F-CF4B-9814-A6B66AADCA3D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7" name="図 6" descr="P10202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1962834"/>
            <a:ext cx="1814807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FF00"/>
                </a:solidFill>
              </a:rPr>
              <a:t>Expansion </a:t>
            </a:r>
            <a:r>
              <a:rPr lang="en-US" altLang="ja-JP" b="1" dirty="0" err="1" smtClean="0">
                <a:solidFill>
                  <a:srgbClr val="00FF00"/>
                </a:solidFill>
              </a:rPr>
              <a:t>Chasis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2115234"/>
            <a:ext cx="1428884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FF00"/>
                </a:solidFill>
              </a:rPr>
              <a:t>ADC</a:t>
            </a:r>
            <a:r>
              <a:rPr kumimoji="1" lang="en-US" altLang="ja-JP" b="1" dirty="0" smtClean="0">
                <a:solidFill>
                  <a:srgbClr val="00FF00"/>
                </a:solidFill>
              </a:rPr>
              <a:t> 32ch/</a:t>
            </a:r>
            <a:r>
              <a:rPr kumimoji="1" lang="ja-JP" altLang="en-US" b="1" dirty="0" smtClean="0">
                <a:solidFill>
                  <a:srgbClr val="00FF00"/>
                </a:solidFill>
              </a:rPr>
              <a:t>枚</a:t>
            </a:r>
            <a:endParaRPr kumimoji="1" lang="en-US" altLang="ja-JP" b="1" dirty="0" smtClean="0">
              <a:solidFill>
                <a:srgbClr val="00FF00"/>
              </a:solidFill>
            </a:endParaRPr>
          </a:p>
          <a:p>
            <a:r>
              <a:rPr lang="en-US" altLang="ja-JP" b="1" dirty="0" smtClean="0">
                <a:solidFill>
                  <a:srgbClr val="00FF00"/>
                </a:solidFill>
              </a:rPr>
              <a:t>DAC 16ch</a:t>
            </a:r>
            <a:r>
              <a:rPr lang="en-US" altLang="ja-JP" b="1" dirty="0" smtClean="0">
                <a:solidFill>
                  <a:srgbClr val="00FF00"/>
                </a:solidFill>
              </a:rPr>
              <a:t>/</a:t>
            </a:r>
            <a:r>
              <a:rPr lang="ja-JP" altLang="en-US" b="1" dirty="0" smtClean="0">
                <a:solidFill>
                  <a:srgbClr val="00FF00"/>
                </a:solidFill>
              </a:rPr>
              <a:t>枚</a:t>
            </a:r>
            <a:endParaRPr kumimoji="1" lang="en-US" altLang="ja-JP" b="1" dirty="0" smtClean="0">
              <a:solidFill>
                <a:srgbClr val="00FF00"/>
              </a:solidFill>
            </a:endParaRPr>
          </a:p>
          <a:p>
            <a:endParaRPr kumimoji="1" lang="ja-JP" altLang="en-US" b="1" dirty="0">
              <a:solidFill>
                <a:srgbClr val="00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200" y="1251466"/>
            <a:ext cx="3051699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FF00"/>
                </a:solidFill>
              </a:rPr>
              <a:t>Anti Imaging </a:t>
            </a:r>
            <a:r>
              <a:rPr kumimoji="1" lang="en-US" altLang="ja-JP" b="1" dirty="0" smtClean="0">
                <a:solidFill>
                  <a:srgbClr val="00FF00"/>
                </a:solidFill>
              </a:rPr>
              <a:t>filters 8ch/board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5387" y="6356350"/>
            <a:ext cx="2148094" cy="461665"/>
          </a:xfrm>
          <a:prstGeom prst="rect">
            <a:avLst/>
          </a:prstGeom>
          <a:noFill/>
          <a:ln>
            <a:solidFill>
              <a:srgbClr val="00FF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FF00"/>
                </a:solidFill>
              </a:rPr>
              <a:t>To Real time PC</a:t>
            </a:r>
            <a:endParaRPr kumimoji="1" lang="ja-JP" altLang="en-US" sz="2400" b="1" dirty="0">
              <a:solidFill>
                <a:srgbClr val="00FF00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5400000">
            <a:off x="2969570" y="6587184"/>
            <a:ext cx="461661" cy="1588"/>
          </a:xfrm>
          <a:prstGeom prst="straightConnector1">
            <a:avLst/>
          </a:prstGeom>
          <a:ln w="44450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CLIO Digital Front-End</a:t>
            </a:r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533400" y="1034484"/>
          <a:ext cx="8095032" cy="5671116"/>
        </p:xfrm>
        <a:graphic>
          <a:graphicData uri="http://schemas.openxmlformats.org/presentationml/2006/ole">
            <p:oleObj spid="_x0000_s54274" name="Drawing" r:id="rId3" imgW="10458450" imgH="7334202" progId="Canvas.Drawing.X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71302" y="283106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6600"/>
                </a:solidFill>
              </a:rPr>
              <a:t>①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1302" y="480060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6600"/>
                </a:solidFill>
              </a:rPr>
              <a:t>①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1302" y="320040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6600"/>
                </a:solidFill>
              </a:rPr>
              <a:t>②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1302" y="511706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6600"/>
                </a:solidFill>
              </a:rPr>
              <a:t>②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2461736"/>
            <a:ext cx="42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6600"/>
                </a:solidFill>
              </a:rPr>
              <a:t>③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9278" y="2461736"/>
            <a:ext cx="42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6600"/>
                </a:solidFill>
              </a:rPr>
              <a:t>④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9278" y="609600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6600"/>
                </a:solidFill>
              </a:rPr>
              <a:t>④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30528</TotalTime>
  <Words>1727</Words>
  <Application>Microsoft Macintosh PowerPoint</Application>
  <PresentationFormat>画面に合わせる (4:3)</PresentationFormat>
  <Paragraphs>252</Paragraphs>
  <Slides>17</Slides>
  <Notes>0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19" baseType="lpstr">
      <vt:lpstr>Office Theme</vt:lpstr>
      <vt:lpstr>Canvas Drawing</vt:lpstr>
      <vt:lpstr>低温レーザー干渉計CLIO(25) Digital 制御</vt:lpstr>
      <vt:lpstr>本研究の目的 </vt:lpstr>
      <vt:lpstr>現状 </vt:lpstr>
      <vt:lpstr>MOU and  RESEARCH AGREEMENT </vt:lpstr>
      <vt:lpstr>デジタルシステムの利点と欠点</vt:lpstr>
      <vt:lpstr>デジタル制御の概念図</vt:lpstr>
      <vt:lpstr>Pictures </vt:lpstr>
      <vt:lpstr>CLIO用デジタル制御システムの構築 </vt:lpstr>
      <vt:lpstr>CLIO Digital Front-End</vt:lpstr>
      <vt:lpstr>デジタルシステムのためのアナログ回路開発 </vt:lpstr>
      <vt:lpstr>Differential Signal Transfer with AA/AI</vt:lpstr>
      <vt:lpstr>Whitening/dewhitening filter </vt:lpstr>
      <vt:lpstr>CLIOへの実機の導入計画</vt:lpstr>
      <vt:lpstr>LIGO digital systemの広がり </vt:lpstr>
      <vt:lpstr>cost </vt:lpstr>
      <vt:lpstr>スライド 16</vt:lpstr>
      <vt:lpstr>Summary </vt:lpstr>
    </vt:vector>
  </TitlesOfParts>
  <Company>LIGO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CLIO task 分担（素案）</dc:title>
  <dc:creator>Osamu</dc:creator>
  <cp:lastModifiedBy>Osamu Miyakawa</cp:lastModifiedBy>
  <cp:revision>292</cp:revision>
  <cp:lastPrinted>2008-12-04T01:37:10Z</cp:lastPrinted>
  <dcterms:created xsi:type="dcterms:W3CDTF">2009-09-07T11:51:25Z</dcterms:created>
  <dcterms:modified xsi:type="dcterms:W3CDTF">2009-09-08T11:47:18Z</dcterms:modified>
</cp:coreProperties>
</file>