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png" ContentType="image/png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10"/>
  </p:notesMasterIdLst>
  <p:handoutMasterIdLst>
    <p:handoutMasterId r:id="rId11"/>
  </p:handoutMasterIdLst>
  <p:sldIdLst>
    <p:sldId id="263" r:id="rId2"/>
    <p:sldId id="351" r:id="rId3"/>
    <p:sldId id="355" r:id="rId4"/>
    <p:sldId id="364" r:id="rId5"/>
    <p:sldId id="365" r:id="rId6"/>
    <p:sldId id="366" r:id="rId7"/>
    <p:sldId id="367" r:id="rId8"/>
    <p:sldId id="361" r:id="rId9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00FF00"/>
    <a:srgbClr val="008000"/>
    <a:srgbClr val="800040"/>
    <a:srgbClr val="E7E7E7"/>
    <a:srgbClr val="FFFF66"/>
    <a:srgbClr val="0033FF"/>
    <a:srgbClr val="3366FF"/>
    <a:srgbClr val="3333FF"/>
    <a:srgbClr val="0080FF"/>
    <a:srgbClr val="54A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中間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スタイルなし/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テーマ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テーマ 2 - アクセント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テーマ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46F890A9-2807-4EBB-B81D-B2AA78EC7F39}" styleName="濃色 2 - アクセント 5/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 horzBarState="maximized">
    <p:restoredLeft sz="15620"/>
    <p:restoredTop sz="95652" autoAdjust="0"/>
  </p:normalViewPr>
  <p:slideViewPr>
    <p:cSldViewPr snapToObjects="1">
      <p:cViewPr varScale="1">
        <p:scale>
          <a:sx n="145" d="100"/>
          <a:sy n="145" d="100"/>
        </p:scale>
        <p:origin x="-5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viewProps" Target="view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ableStyles" Target="tableStyles.xml"/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2" Type="http://schemas.openxmlformats.org/officeDocument/2006/relationships/printerSettings" Target="printerSettings/printerSettings1.bin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56CD93-B0F4-8C46-B438-09D0C035BB3D}" type="datetimeFigureOut">
              <a:rPr lang="ja-JP" altLang="en-US" smtClean="0"/>
              <a:pPr/>
              <a:t>09.7.15</a:t>
            </a:fld>
            <a:endParaRPr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8F1390-6B05-2849-A41C-E5CD9A513142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0EBD43-3642-5441-8EEB-1270FA20BA7B}" type="datetimeFigureOut">
              <a:rPr lang="ja-JP" altLang="en-US" smtClean="0"/>
              <a:pPr/>
              <a:t>09.7.15</a:t>
            </a:fld>
            <a:endParaRPr lang="ja-JP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57B5AC-7AF3-BE4A-BF3E-A8B3247CD7F3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 altLang="ja-JP" dirty="0" smtClean="0"/>
              <a:t>Click to edit Master title style</a:t>
            </a:r>
            <a:endParaRPr lang="ja-JP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accent5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 dirty="0" smtClean="0"/>
              <a:t>Click to edit Master subtitle style</a:t>
            </a:r>
            <a:endParaRPr lang="ja-JP" alt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1202" y="6356354"/>
            <a:ext cx="49529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7F7F7F"/>
                </a:solidFill>
                <a:latin typeface="Helvetica"/>
                <a:cs typeface="Helvetica"/>
              </a:defRPr>
            </a:lvl1pPr>
          </a:lstStyle>
          <a:p>
            <a:r>
              <a:rPr lang="en-US" altLang="ja-JP" smtClean="0"/>
              <a:t>2009/7/15 LCGT干渉計帯域幅特別作業部会  宮川　治</a:t>
            </a:r>
            <a:endParaRPr lang="ja-JP" alt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15240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altLang="ja-JP" smtClean="0"/>
              <a:t>JGW-G09033001-00</a:t>
            </a:r>
            <a:endParaRPr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1202" y="6356354"/>
            <a:ext cx="49529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7F7F7F"/>
                </a:solidFill>
                <a:latin typeface="Helvetica"/>
                <a:cs typeface="Helvetica"/>
              </a:defRPr>
            </a:lvl1pPr>
          </a:lstStyle>
          <a:p>
            <a:r>
              <a:rPr lang="en-US" altLang="ja-JP" smtClean="0"/>
              <a:t>2009/7/15 LCGT干渉計帯域幅特別作業部会  宮川　治</a:t>
            </a:r>
            <a:endParaRPr lang="ja-JP" alt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34200" y="6356354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7F7F7F"/>
                </a:solidFill>
                <a:latin typeface="Calibri"/>
                <a:cs typeface="Calibri"/>
              </a:defRPr>
            </a:lvl1pPr>
          </a:lstStyle>
          <a:p>
            <a:fld id="{EFE49F0B-4D2F-CF4B-9814-A6B66AADCA3D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15240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altLang="ja-JP" smtClean="0"/>
              <a:t>JGW-G09033001-00</a:t>
            </a:r>
            <a:endParaRPr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4038600" cy="5135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dirty="0" smtClean="0"/>
              <a:t>Click to edit Master text styles</a:t>
            </a:r>
          </a:p>
          <a:p>
            <a:pPr lvl="1"/>
            <a:r>
              <a:rPr lang="en-US" altLang="ja-JP" dirty="0" smtClean="0"/>
              <a:t>Second level</a:t>
            </a:r>
          </a:p>
          <a:p>
            <a:pPr lvl="2"/>
            <a:r>
              <a:rPr lang="en-US" altLang="ja-JP" dirty="0" smtClean="0"/>
              <a:t>Third level</a:t>
            </a:r>
          </a:p>
          <a:p>
            <a:pPr lvl="3"/>
            <a:r>
              <a:rPr lang="en-US" altLang="ja-JP" dirty="0" smtClean="0"/>
              <a:t>Fourth level</a:t>
            </a:r>
          </a:p>
          <a:p>
            <a:pPr lvl="4"/>
            <a:r>
              <a:rPr lang="en-US" altLang="ja-JP" dirty="0" smtClean="0"/>
              <a:t>Fifth level</a:t>
            </a:r>
            <a:endParaRPr lang="ja-JP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038600" cy="5135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15240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smtClean="0"/>
              <a:t>JGW-G09033001-00</a:t>
            </a:r>
            <a:endParaRPr lang="ja-JP" alt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1202" y="6356354"/>
            <a:ext cx="49529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75000"/>
                  </a:schemeClr>
                </a:solidFill>
                <a:latin typeface="Helvetica"/>
                <a:cs typeface="Helvetica"/>
              </a:defRPr>
            </a:lvl1pPr>
          </a:lstStyle>
          <a:p>
            <a:r>
              <a:rPr lang="en-US" altLang="ja-JP" smtClean="0"/>
              <a:t>2009/7/15 LCGT干渉計帯域幅特別作業部会  宮川　治</a:t>
            </a:r>
            <a:endParaRPr lang="ja-JP" alt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34200" y="6356354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fld id="{EFE49F0B-4D2F-CF4B-9814-A6B66AADCA3D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8" y="9906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0362"/>
            <a:ext cx="4040188" cy="4495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906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0362"/>
            <a:ext cx="4041775" cy="4495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15240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smtClean="0"/>
              <a:t>JGW-G09033001-00</a:t>
            </a:r>
            <a:endParaRPr lang="ja-JP" alt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81202" y="6356354"/>
            <a:ext cx="49529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75000"/>
                  </a:schemeClr>
                </a:solidFill>
                <a:latin typeface="Helvetica"/>
                <a:cs typeface="Helvetica"/>
              </a:defRPr>
            </a:lvl1pPr>
          </a:lstStyle>
          <a:p>
            <a:r>
              <a:rPr lang="en-US" altLang="ja-JP" smtClean="0"/>
              <a:t>2009/7/15 LCGT干渉計帯域幅特別作業部会  宮川　治</a:t>
            </a:r>
            <a:endParaRPr lang="ja-JP" alt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356354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fld id="{EFE49F0B-4D2F-CF4B-9814-A6B66AADCA3D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990600"/>
            <a:ext cx="5111750" cy="51355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ja-JP" dirty="0" smtClean="0"/>
              <a:t>Click to edit Master text styles</a:t>
            </a:r>
          </a:p>
          <a:p>
            <a:pPr lvl="1"/>
            <a:r>
              <a:rPr lang="en-US" altLang="ja-JP" dirty="0" smtClean="0"/>
              <a:t>Second level</a:t>
            </a:r>
          </a:p>
          <a:p>
            <a:pPr lvl="2"/>
            <a:r>
              <a:rPr lang="en-US" altLang="ja-JP" dirty="0" smtClean="0"/>
              <a:t>Third level</a:t>
            </a:r>
          </a:p>
          <a:p>
            <a:pPr lvl="3"/>
            <a:r>
              <a:rPr lang="en-US" altLang="ja-JP" dirty="0" smtClean="0"/>
              <a:t>Fourth level</a:t>
            </a:r>
          </a:p>
          <a:p>
            <a:pPr lvl="4"/>
            <a:r>
              <a:rPr lang="en-US" altLang="ja-JP" dirty="0" smtClean="0"/>
              <a:t>Fifth level</a:t>
            </a:r>
            <a:endParaRPr lang="ja-JP" alt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990601"/>
            <a:ext cx="3008313" cy="513556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15240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smtClean="0"/>
              <a:t>JGW-G09033001-00</a:t>
            </a:r>
            <a:endParaRPr lang="ja-JP" alt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1202" y="6356354"/>
            <a:ext cx="49529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75000"/>
                  </a:schemeClr>
                </a:solidFill>
                <a:latin typeface="Helvetica"/>
                <a:cs typeface="Helvetica"/>
              </a:defRPr>
            </a:lvl1pPr>
          </a:lstStyle>
          <a:p>
            <a:r>
              <a:rPr lang="en-US" altLang="ja-JP" smtClean="0"/>
              <a:t>2009/7/15 LCGT干渉計帯域幅特別作業部会  宮川　治</a:t>
            </a:r>
            <a:endParaRPr lang="ja-JP" alt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34200" y="6356354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fld id="{EFE49F0B-4D2F-CF4B-9814-A6B66AADCA3D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981202" y="152401"/>
            <a:ext cx="6705598" cy="6858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90599"/>
            <a:ext cx="5486400" cy="37369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15240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smtClean="0"/>
              <a:t>JGW-G09033001-00</a:t>
            </a:r>
            <a:endParaRPr lang="ja-JP" alt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1202" y="6356354"/>
            <a:ext cx="49529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75000"/>
                  </a:schemeClr>
                </a:solidFill>
                <a:latin typeface="Helvetica"/>
                <a:cs typeface="Helvetica"/>
              </a:defRPr>
            </a:lvl1pPr>
          </a:lstStyle>
          <a:p>
            <a:r>
              <a:rPr lang="en-US" altLang="ja-JP" smtClean="0"/>
              <a:t>2009/7/15 LCGT干渉計帯域幅特別作業部会  宮川　治</a:t>
            </a:r>
            <a:endParaRPr lang="ja-JP" alt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34200" y="6356354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fld id="{EFE49F0B-4D2F-CF4B-9814-A6B66AADCA3D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05002" y="152401"/>
            <a:ext cx="5486398" cy="6858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ja-JP" dirty="0" smtClean="0"/>
              <a:t>Click to edit Master title style</a:t>
            </a:r>
            <a:endParaRPr lang="ja-JP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52895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ja-JP" dirty="0" smtClean="0"/>
              <a:t>Click to edit Master text styles</a:t>
            </a:r>
          </a:p>
          <a:p>
            <a:pPr lvl="1"/>
            <a:r>
              <a:rPr lang="en-US" altLang="ja-JP" dirty="0" smtClean="0"/>
              <a:t>Second level</a:t>
            </a:r>
          </a:p>
          <a:p>
            <a:pPr lvl="2"/>
            <a:r>
              <a:rPr lang="en-US" altLang="ja-JP" dirty="0" smtClean="0"/>
              <a:t>Third level</a:t>
            </a:r>
          </a:p>
          <a:p>
            <a:pPr lvl="3"/>
            <a:r>
              <a:rPr lang="en-US" altLang="ja-JP" dirty="0" smtClean="0"/>
              <a:t>Fourth level</a:t>
            </a:r>
          </a:p>
          <a:p>
            <a:pPr lvl="4"/>
            <a:r>
              <a:rPr lang="en-US" altLang="ja-JP" dirty="0" smtClean="0"/>
              <a:t>Fifth level</a:t>
            </a:r>
            <a:endParaRPr lang="ja-JP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15240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smtClean="0"/>
              <a:t>JGW-G09033001-00</a:t>
            </a:r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1202" y="6356354"/>
            <a:ext cx="49529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75000"/>
                  </a:schemeClr>
                </a:solidFill>
                <a:latin typeface="Helvetica"/>
                <a:cs typeface="Helvetica"/>
              </a:defRPr>
            </a:lvl1pPr>
          </a:lstStyle>
          <a:p>
            <a:r>
              <a:rPr lang="en-US" altLang="ja-JP" smtClean="0"/>
              <a:t>2009/7/15 LCGT干渉計帯域幅特別作業部会  宮川　治</a:t>
            </a:r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34200" y="6356354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fld id="{EFE49F0B-4D2F-CF4B-9814-A6B66AADCA3D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905256"/>
            <a:ext cx="8229600" cy="9144"/>
          </a:xfrm>
          <a:prstGeom prst="line">
            <a:avLst/>
          </a:prstGeom>
          <a:ln w="53975" cap="flat" cmpd="sng" algn="ctr">
            <a:solidFill>
              <a:srgbClr val="4F81B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図 11" descr="LCGTLOGO.jpg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423113" y="290287"/>
            <a:ext cx="1253287" cy="56696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kumimoji="1" sz="3200" b="0" kern="1200">
          <a:solidFill>
            <a:srgbClr val="0033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200</a:t>
            </a:r>
            <a:r>
              <a:rPr lang="en-US" altLang="ja-JP" dirty="0" smtClean="0"/>
              <a:t>5</a:t>
            </a:r>
            <a:r>
              <a:rPr lang="ja-JP" altLang="en-US" dirty="0" smtClean="0"/>
              <a:t>年の</a:t>
            </a:r>
            <a:r>
              <a:rPr lang="en-US" altLang="ja-JP" dirty="0" smtClean="0"/>
              <a:t>LCGT</a:t>
            </a:r>
            <a:r>
              <a:rPr lang="ja-JP" altLang="en-US" dirty="0" smtClean="0"/>
              <a:t>デザインの検証</a:t>
            </a:r>
            <a:endParaRPr lang="ja-JP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2009/7</a:t>
            </a:r>
            <a:r>
              <a:rPr lang="en-US" altLang="ja-JP" dirty="0" smtClean="0"/>
              <a:t>/15(</a:t>
            </a:r>
            <a:r>
              <a:rPr lang="ja-JP" altLang="en-US" dirty="0" smtClean="0"/>
              <a:t>木</a:t>
            </a:r>
            <a:r>
              <a:rPr lang="en-US" altLang="ja-JP" dirty="0" smtClean="0"/>
              <a:t>) LCGT</a:t>
            </a:r>
            <a:r>
              <a:rPr lang="ja-JP" altLang="en-US" dirty="0" smtClean="0"/>
              <a:t>干渉計帯域幅特別作業部会</a:t>
            </a:r>
            <a:endParaRPr lang="en-US" altLang="ja-JP" dirty="0" smtClean="0"/>
          </a:p>
          <a:p>
            <a:r>
              <a:rPr lang="ja-JP" altLang="en-US" dirty="0" smtClean="0"/>
              <a:t>東京大学宇宙線研究所　宮川　治</a:t>
            </a:r>
            <a:endParaRPr lang="en-US" altLang="ja-JP" dirty="0" smtClean="0"/>
          </a:p>
          <a:p>
            <a:endParaRPr lang="ja-JP" altLang="en-US" dirty="0" smtClean="0"/>
          </a:p>
          <a:p>
            <a:endParaRPr lang="ja-JP" alt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1202" y="6356354"/>
            <a:ext cx="49529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75000"/>
                  </a:schemeClr>
                </a:solidFill>
                <a:latin typeface="Helvetica"/>
                <a:cs typeface="Helvetica"/>
              </a:defRPr>
            </a:lvl1pPr>
          </a:lstStyle>
          <a:p>
            <a:r>
              <a:rPr lang="en-US" altLang="ja-JP" smtClean="0"/>
              <a:t>2009/7/15 LCGT干渉計帯域幅特別作業部会  宮川　治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2" y="304800"/>
            <a:ext cx="6781798" cy="685800"/>
          </a:xfrm>
        </p:spPr>
        <p:txBody>
          <a:bodyPr>
            <a:noAutofit/>
          </a:bodyPr>
          <a:lstStyle/>
          <a:p>
            <a:r>
              <a:rPr lang="ja-JP" altLang="en-US" sz="2000" dirty="0" smtClean="0"/>
              <a:t>安東</a:t>
            </a:r>
            <a:r>
              <a:rPr lang="ja-JP" altLang="en-US" sz="2000" dirty="0" smtClean="0"/>
              <a:t>モデル</a:t>
            </a:r>
            <a:r>
              <a:rPr lang="en-US" altLang="ja-JP" sz="2000" dirty="0" smtClean="0"/>
              <a:t>(2005</a:t>
            </a:r>
            <a:r>
              <a:rPr lang="ja-JP" altLang="en-US" sz="2000" dirty="0" smtClean="0"/>
              <a:t>年</a:t>
            </a:r>
            <a:r>
              <a:rPr lang="en-US" altLang="ja-JP" sz="2000" dirty="0" smtClean="0"/>
              <a:t>)</a:t>
            </a:r>
            <a:r>
              <a:rPr lang="ja-JP" altLang="en-US" sz="2000" dirty="0" smtClean="0"/>
              <a:t>で</a:t>
            </a:r>
            <a:r>
              <a:rPr lang="ja-JP" altLang="en-US" sz="2000" dirty="0" smtClean="0"/>
              <a:t>の検証</a:t>
            </a: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endParaRPr lang="ja-JP" alt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ja-JP" altLang="en-US" dirty="0" smtClean="0"/>
              <a:t>キャリアパワー</a:t>
            </a:r>
            <a:r>
              <a:rPr lang="ja-JP" altLang="en-US" dirty="0" smtClean="0"/>
              <a:t>単体のパワーが</a:t>
            </a:r>
            <a:r>
              <a:rPr lang="en-US" altLang="ja-JP" dirty="0" smtClean="0"/>
              <a:t>75W</a:t>
            </a:r>
            <a:r>
              <a:rPr lang="ja-JP" altLang="en-US" dirty="0" smtClean="0"/>
              <a:t>（サイドバンドは</a:t>
            </a:r>
            <a:r>
              <a:rPr lang="en-US" altLang="ja-JP" dirty="0" smtClean="0"/>
              <a:t>75W</a:t>
            </a:r>
            <a:r>
              <a:rPr lang="ja-JP" altLang="en-US" dirty="0" smtClean="0"/>
              <a:t>に含まれない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r>
              <a:rPr lang="en-US" altLang="ja-JP" dirty="0" smtClean="0"/>
              <a:t>10MHz</a:t>
            </a:r>
            <a:r>
              <a:rPr lang="ja-JP" altLang="en-US" dirty="0" smtClean="0"/>
              <a:t>の変調、変調指数</a:t>
            </a:r>
            <a:r>
              <a:rPr lang="en-US" altLang="ja-JP" dirty="0" smtClean="0"/>
              <a:t>0.1</a:t>
            </a:r>
            <a:r>
              <a:rPr lang="ja-JP" altLang="en-US" dirty="0" smtClean="0"/>
              <a:t>（ただしキャリアパワーは減らない、その分トータルパワーを増やしている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r>
              <a:rPr lang="en-US" altLang="ja-JP" dirty="0" smtClean="0"/>
              <a:t>RF 10MHz demodulation at AS port</a:t>
            </a:r>
          </a:p>
          <a:p>
            <a:r>
              <a:rPr lang="ja-JP" altLang="en-US" dirty="0" smtClean="0"/>
              <a:t>鏡の反射率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R_EM</a:t>
            </a:r>
            <a:r>
              <a:rPr lang="en-US" altLang="ja-JP" dirty="0" smtClean="0"/>
              <a:t>: 99.995%</a:t>
            </a:r>
          </a:p>
          <a:p>
            <a:pPr lvl="1"/>
            <a:r>
              <a:rPr lang="en-US" altLang="ja-JP" dirty="0" smtClean="0"/>
              <a:t>R_FM: 99.6%</a:t>
            </a:r>
          </a:p>
          <a:p>
            <a:pPr lvl="1"/>
            <a:r>
              <a:rPr lang="en-US" altLang="ja-JP" dirty="0" smtClean="0"/>
              <a:t>R_PR: 80%</a:t>
            </a:r>
          </a:p>
          <a:p>
            <a:pPr lvl="1"/>
            <a:r>
              <a:rPr lang="en-US" altLang="ja-JP" dirty="0" smtClean="0"/>
              <a:t>R_SR: 77%</a:t>
            </a:r>
            <a:endParaRPr lang="en-US" altLang="ja-JP" dirty="0" smtClean="0"/>
          </a:p>
          <a:p>
            <a:r>
              <a:rPr lang="en-US" altLang="ja-JP" dirty="0" smtClean="0"/>
              <a:t>Loss</a:t>
            </a:r>
            <a:r>
              <a:rPr lang="ja-JP" altLang="en-US" dirty="0" smtClean="0"/>
              <a:t>等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鏡</a:t>
            </a:r>
            <a:r>
              <a:rPr lang="ja-JP" altLang="en-US" dirty="0" smtClean="0"/>
              <a:t>の</a:t>
            </a:r>
            <a:r>
              <a:rPr lang="en-US" altLang="ja-JP" dirty="0" smtClean="0"/>
              <a:t>HR</a:t>
            </a:r>
            <a:r>
              <a:rPr lang="ja-JP" altLang="en-US" dirty="0" smtClean="0"/>
              <a:t>面でのロス</a:t>
            </a:r>
            <a:r>
              <a:rPr lang="en-US" altLang="ja-JP" dirty="0" smtClean="0"/>
              <a:t>: </a:t>
            </a:r>
            <a:r>
              <a:rPr lang="en-US" altLang="ja-JP" dirty="0" smtClean="0"/>
              <a:t>10ppm</a:t>
            </a:r>
          </a:p>
          <a:p>
            <a:pPr lvl="1"/>
            <a:r>
              <a:rPr lang="ja-JP" altLang="en-US" dirty="0" smtClean="0"/>
              <a:t>鏡</a:t>
            </a:r>
            <a:r>
              <a:rPr lang="ja-JP" altLang="en-US" dirty="0" smtClean="0"/>
              <a:t>の</a:t>
            </a:r>
            <a:r>
              <a:rPr lang="en-US" altLang="ja-JP" dirty="0" smtClean="0"/>
              <a:t>AR</a:t>
            </a:r>
            <a:r>
              <a:rPr lang="ja-JP" altLang="en-US" dirty="0" smtClean="0"/>
              <a:t>面反射率</a:t>
            </a:r>
            <a:r>
              <a:rPr lang="en-US" altLang="ja-JP" dirty="0" smtClean="0"/>
              <a:t>: 0.1</a:t>
            </a:r>
            <a:r>
              <a:rPr lang="en-US" altLang="ja-JP" dirty="0" smtClean="0"/>
              <a:t>%</a:t>
            </a:r>
          </a:p>
          <a:p>
            <a:pPr lvl="1"/>
            <a:r>
              <a:rPr lang="en-US" altLang="ja-JP" dirty="0" smtClean="0"/>
              <a:t>contrast </a:t>
            </a:r>
            <a:r>
              <a:rPr lang="en-US" altLang="ja-JP" dirty="0" smtClean="0"/>
              <a:t>defect: 99.5</a:t>
            </a:r>
            <a:r>
              <a:rPr lang="en-US" altLang="ja-JP" dirty="0" smtClean="0"/>
              <a:t>%</a:t>
            </a:r>
          </a:p>
          <a:p>
            <a:pPr lvl="1"/>
            <a:r>
              <a:rPr lang="en-US" altLang="ja-JP" dirty="0" smtClean="0"/>
              <a:t>Additional </a:t>
            </a:r>
            <a:r>
              <a:rPr lang="en-US" altLang="ja-JP" dirty="0" smtClean="0"/>
              <a:t>loss on arm: </a:t>
            </a:r>
            <a:r>
              <a:rPr lang="en-US" altLang="ja-JP" dirty="0" smtClean="0"/>
              <a:t>1000ppm</a:t>
            </a:r>
          </a:p>
          <a:p>
            <a:pPr lvl="1"/>
            <a:r>
              <a:rPr lang="en-US" altLang="ja-JP" dirty="0" smtClean="0"/>
              <a:t>BS </a:t>
            </a:r>
            <a:r>
              <a:rPr lang="en-US" altLang="ja-JP" dirty="0" smtClean="0"/>
              <a:t>AR loss: </a:t>
            </a:r>
            <a:r>
              <a:rPr lang="en-US" altLang="ja-JP" dirty="0" smtClean="0"/>
              <a:t>2000ppm</a:t>
            </a:r>
          </a:p>
          <a:p>
            <a:pPr lvl="1"/>
            <a:r>
              <a:rPr lang="ja-JP" altLang="en-US" dirty="0" smtClean="0"/>
              <a:t>量子効率</a:t>
            </a:r>
            <a:r>
              <a:rPr lang="en-US" altLang="ja-JP" dirty="0" smtClean="0"/>
              <a:t>: </a:t>
            </a:r>
            <a:r>
              <a:rPr lang="en-US" altLang="ja-JP" dirty="0" smtClean="0"/>
              <a:t>0.9</a:t>
            </a:r>
          </a:p>
          <a:p>
            <a:r>
              <a:rPr lang="en-US" altLang="ja-JP" dirty="0" smtClean="0"/>
              <a:t>PRG</a:t>
            </a:r>
            <a:r>
              <a:rPr lang="en-US" altLang="ja-JP" dirty="0" smtClean="0"/>
              <a:t>: </a:t>
            </a:r>
            <a:r>
              <a:rPr lang="en-US" altLang="ja-JP" dirty="0" smtClean="0"/>
              <a:t>10.63</a:t>
            </a:r>
          </a:p>
          <a:p>
            <a:r>
              <a:rPr lang="en-US" altLang="ja-JP" dirty="0" smtClean="0"/>
              <a:t>ARM </a:t>
            </a:r>
            <a:r>
              <a:rPr lang="en-US" altLang="ja-JP" dirty="0" smtClean="0"/>
              <a:t>gain: </a:t>
            </a:r>
            <a:r>
              <a:rPr lang="en-US" altLang="ja-JP" dirty="0" smtClean="0"/>
              <a:t>970</a:t>
            </a:r>
          </a:p>
          <a:p>
            <a:r>
              <a:rPr lang="en-US" altLang="ja-JP" dirty="0" smtClean="0"/>
              <a:t>ARM </a:t>
            </a:r>
            <a:r>
              <a:rPr lang="en-US" altLang="ja-JP" dirty="0" smtClean="0"/>
              <a:t>power(</a:t>
            </a:r>
            <a:r>
              <a:rPr lang="ja-JP" altLang="en-US" dirty="0" smtClean="0"/>
              <a:t>片腕</a:t>
            </a:r>
            <a:r>
              <a:rPr lang="en-US" altLang="ja-JP" dirty="0" smtClean="0"/>
              <a:t>): </a:t>
            </a:r>
            <a:r>
              <a:rPr lang="en-US" altLang="ja-JP" dirty="0" smtClean="0"/>
              <a:t>385kW</a:t>
            </a:r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理論と、３種類のシミュレーションがほぼ一致</a:t>
            </a:r>
            <a:endParaRPr lang="en-US" altLang="ja-JP" dirty="0" smtClean="0"/>
          </a:p>
          <a:p>
            <a:r>
              <a:rPr lang="en-US" altLang="ja-JP" dirty="0" smtClean="0"/>
              <a:t>Thomas tool</a:t>
            </a:r>
            <a:r>
              <a:rPr lang="ja-JP" altLang="en-US" dirty="0" smtClean="0"/>
              <a:t>は</a:t>
            </a:r>
            <a:r>
              <a:rPr lang="en-US" altLang="ja-JP" dirty="0" smtClean="0"/>
              <a:t>DC readout</a:t>
            </a:r>
            <a:r>
              <a:rPr lang="ja-JP" altLang="en-US" dirty="0" smtClean="0"/>
              <a:t>（しかできない、というより</a:t>
            </a:r>
            <a:r>
              <a:rPr lang="en-US" altLang="ja-JP" dirty="0" smtClean="0"/>
              <a:t>RF</a:t>
            </a:r>
            <a:r>
              <a:rPr lang="ja-JP" altLang="en-US" dirty="0" smtClean="0"/>
              <a:t>の計算はまったくできない）</a:t>
            </a:r>
            <a:endParaRPr lang="en-US" altLang="ja-JP" dirty="0" smtClean="0"/>
          </a:p>
          <a:p>
            <a:r>
              <a:rPr lang="en-US" altLang="ja-JP" dirty="0" err="1" smtClean="0"/>
              <a:t>Optickle</a:t>
            </a:r>
            <a:r>
              <a:rPr lang="ja-JP" altLang="en-US" dirty="0" smtClean="0"/>
              <a:t>は</a:t>
            </a:r>
            <a:r>
              <a:rPr lang="en-US" altLang="ja-JP" dirty="0" smtClean="0"/>
              <a:t>RF readout</a:t>
            </a:r>
            <a:r>
              <a:rPr lang="ja-JP" altLang="en-US" dirty="0" smtClean="0"/>
              <a:t>、ただし真空場が</a:t>
            </a:r>
            <a:r>
              <a:rPr lang="en-US" altLang="ja-JP" dirty="0" smtClean="0"/>
              <a:t>Carrier</a:t>
            </a:r>
            <a:r>
              <a:rPr lang="ja-JP" altLang="en-US" dirty="0" smtClean="0"/>
              <a:t>にしか入っていないため</a:t>
            </a:r>
            <a:r>
              <a:rPr lang="en-US" altLang="ja-JP" dirty="0" smtClean="0"/>
              <a:t>RF</a:t>
            </a:r>
            <a:r>
              <a:rPr lang="ja-JP" altLang="en-US" dirty="0" smtClean="0"/>
              <a:t>では</a:t>
            </a:r>
            <a:r>
              <a:rPr lang="en-US" altLang="ja-JP" dirty="0" smtClean="0"/>
              <a:t>10</a:t>
            </a:r>
            <a:r>
              <a:rPr lang="ja-JP" altLang="en-US" dirty="0" smtClean="0"/>
              <a:t>％ほど計算結果がずれる</a:t>
            </a:r>
            <a:r>
              <a:rPr lang="en-US" altLang="ja-JP" dirty="0" smtClean="0"/>
              <a:t>(DC readout</a:t>
            </a:r>
            <a:r>
              <a:rPr lang="ja-JP" altLang="en-US" dirty="0" smtClean="0"/>
              <a:t>にすればほぼ完全に一致</a:t>
            </a:r>
            <a:r>
              <a:rPr lang="en-US" altLang="ja-JP" dirty="0" smtClean="0"/>
              <a:t>)</a:t>
            </a:r>
          </a:p>
          <a:p>
            <a:r>
              <a:rPr lang="ja-JP" altLang="en-US" dirty="0" smtClean="0"/>
              <a:t>最新バージョンの</a:t>
            </a:r>
            <a:r>
              <a:rPr lang="en-US" altLang="ja-JP" dirty="0" err="1" smtClean="0"/>
              <a:t>Optickle</a:t>
            </a:r>
            <a:r>
              <a:rPr lang="ja-JP" altLang="en-US" dirty="0" smtClean="0"/>
              <a:t>は真空場が自動的に入るが、</a:t>
            </a:r>
            <a:r>
              <a:rPr lang="en-US" altLang="ja-JP" dirty="0" smtClean="0"/>
              <a:t>RF</a:t>
            </a:r>
            <a:r>
              <a:rPr lang="ja-JP" altLang="en-US" dirty="0" smtClean="0"/>
              <a:t>でも</a:t>
            </a:r>
            <a:r>
              <a:rPr lang="en-US" altLang="ja-JP" dirty="0" smtClean="0"/>
              <a:t>DC</a:t>
            </a:r>
            <a:r>
              <a:rPr lang="ja-JP" altLang="en-US" dirty="0" smtClean="0"/>
              <a:t>でも計算結果があわない。バグの可能性有り。ソースコードを見直す等、詳細な検証が必要。</a:t>
            </a:r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1202" y="6356354"/>
            <a:ext cx="49529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75000"/>
                  </a:schemeClr>
                </a:solidFill>
                <a:latin typeface="Helvetica"/>
                <a:cs typeface="Helvetica"/>
              </a:defRPr>
            </a:lvl1pPr>
          </a:lstStyle>
          <a:p>
            <a:r>
              <a:rPr lang="en-US" altLang="ja-JP" smtClean="0"/>
              <a:t>2009/7/15 LCGT干渉計帯域幅特別作業部会  宮川　治</a:t>
            </a:r>
            <a:endParaRPr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FE49F0B-4D2F-CF4B-9814-A6B66AADCA3D}" type="slidenum">
              <a:rPr lang="ja-JP" altLang="en-US" smtClean="0"/>
              <a:pPr/>
              <a:t>2</a:t>
            </a:fld>
            <a:endParaRPr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2446" y="1600200"/>
            <a:ext cx="4594354" cy="3657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2" y="152401"/>
            <a:ext cx="6857998" cy="685800"/>
          </a:xfrm>
        </p:spPr>
        <p:txBody>
          <a:bodyPr>
            <a:noAutofit/>
          </a:bodyPr>
          <a:lstStyle/>
          <a:p>
            <a:r>
              <a:rPr lang="en-US" altLang="ja-JP" sz="2400" dirty="0" err="1" smtClean="0"/>
              <a:t>Loopnoise</a:t>
            </a:r>
            <a:r>
              <a:rPr lang="ja-JP" altLang="en-US" sz="2400" dirty="0" smtClean="0"/>
              <a:t>計算のために追加したパラメータ等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endParaRPr lang="ja-JP" alt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ja-JP" altLang="en-US" dirty="0" smtClean="0"/>
              <a:t>トータルパワーで</a:t>
            </a:r>
            <a:r>
              <a:rPr lang="en-US" altLang="ja-JP" dirty="0" smtClean="0"/>
              <a:t>75W (carrier + </a:t>
            </a:r>
            <a:r>
              <a:rPr lang="en-US" altLang="ja-JP" i="1" dirty="0" smtClean="0">
                <a:latin typeface="Times New Roman"/>
                <a:cs typeface="Times New Roman"/>
              </a:rPr>
              <a:t>f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1</a:t>
            </a:r>
            <a:r>
              <a:rPr lang="en-US" altLang="ja-JP" dirty="0" smtClean="0"/>
              <a:t>(10MHz</a:t>
            </a:r>
            <a:r>
              <a:rPr lang="en-US" altLang="ja-JP" dirty="0" smtClean="0"/>
              <a:t> PM 5</a:t>
            </a:r>
            <a:r>
              <a:rPr lang="ja-JP" altLang="en-US" dirty="0" smtClean="0"/>
              <a:t>次</a:t>
            </a:r>
            <a:r>
              <a:rPr lang="ja-JP" altLang="en-US" dirty="0" smtClean="0"/>
              <a:t>まで</a:t>
            </a:r>
            <a:r>
              <a:rPr lang="en-US" altLang="ja-JP" dirty="0" smtClean="0"/>
              <a:t>) +</a:t>
            </a:r>
            <a:r>
              <a:rPr lang="en-US" altLang="ja-JP" dirty="0" smtClean="0"/>
              <a:t> </a:t>
            </a:r>
            <a:r>
              <a:rPr lang="en-US" altLang="ja-JP" i="1" dirty="0" smtClean="0">
                <a:latin typeface="Times New Roman"/>
                <a:cs typeface="Times New Roman"/>
              </a:rPr>
              <a:t>f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2 </a:t>
            </a:r>
            <a:r>
              <a:rPr lang="en-US" altLang="ja-JP" dirty="0" smtClean="0"/>
              <a:t>(</a:t>
            </a:r>
            <a:r>
              <a:rPr lang="en-US" altLang="ja-JP" dirty="0" smtClean="0"/>
              <a:t>60MHz</a:t>
            </a:r>
            <a:r>
              <a:rPr lang="en-US" altLang="ja-JP" dirty="0" smtClean="0"/>
              <a:t> AM))</a:t>
            </a:r>
          </a:p>
          <a:p>
            <a:r>
              <a:rPr lang="en-US" altLang="ja-JP" dirty="0" smtClean="0"/>
              <a:t>2004</a:t>
            </a:r>
            <a:r>
              <a:rPr lang="ja-JP" altLang="en-US" dirty="0" smtClean="0"/>
              <a:t>年に提案された</a:t>
            </a:r>
            <a:r>
              <a:rPr lang="en-US" altLang="ja-JP" dirty="0" smtClean="0"/>
              <a:t>Sato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Somiya</a:t>
            </a:r>
            <a:r>
              <a:rPr lang="en-US" altLang="ja-JP" dirty="0" smtClean="0"/>
              <a:t>, Kawazoe, </a:t>
            </a:r>
            <a:r>
              <a:rPr lang="en-US" altLang="ja-JP" dirty="0" err="1" smtClean="0"/>
              <a:t>Kokeyama</a:t>
            </a:r>
            <a:r>
              <a:rPr lang="ja-JP" altLang="en-US" dirty="0" smtClean="0"/>
              <a:t>法を踏襲、すなわち</a:t>
            </a:r>
            <a:r>
              <a:rPr lang="en-US" altLang="ja-JP" dirty="0" smtClean="0"/>
              <a:t>MICH</a:t>
            </a:r>
            <a:r>
              <a:rPr lang="ja-JP" altLang="en-US" dirty="0" smtClean="0"/>
              <a:t>で</a:t>
            </a:r>
            <a:r>
              <a:rPr lang="en-US" altLang="ja-JP" dirty="0" smtClean="0"/>
              <a:t> </a:t>
            </a:r>
            <a:r>
              <a:rPr lang="en-US" altLang="ja-JP" i="1" dirty="0" smtClean="0">
                <a:latin typeface="Times New Roman"/>
                <a:cs typeface="Times New Roman"/>
              </a:rPr>
              <a:t>f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1</a:t>
            </a:r>
            <a:r>
              <a:rPr lang="en-US" altLang="ja-JP" dirty="0" smtClean="0"/>
              <a:t> </a:t>
            </a:r>
            <a:r>
              <a:rPr lang="ja-JP" altLang="en-US" dirty="0" smtClean="0"/>
              <a:t>全透過、</a:t>
            </a:r>
            <a:r>
              <a:rPr lang="en-US" altLang="ja-JP" dirty="0" smtClean="0"/>
              <a:t> </a:t>
            </a:r>
            <a:r>
              <a:rPr lang="en-US" altLang="ja-JP" i="1" dirty="0" smtClean="0">
                <a:latin typeface="Times New Roman"/>
                <a:cs typeface="Times New Roman"/>
              </a:rPr>
              <a:t>f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2</a:t>
            </a:r>
            <a:r>
              <a:rPr lang="en-US" altLang="ja-JP" dirty="0" smtClean="0"/>
              <a:t> </a:t>
            </a:r>
            <a:r>
              <a:rPr lang="ja-JP" altLang="en-US" dirty="0" smtClean="0"/>
              <a:t>全反射</a:t>
            </a:r>
            <a:r>
              <a:rPr lang="ja-JP" altLang="ja-JP" dirty="0" smtClean="0"/>
              <a:t>、</a:t>
            </a:r>
            <a:r>
              <a:rPr lang="en-US" altLang="ja-JP" dirty="0" smtClean="0"/>
              <a:t>small</a:t>
            </a:r>
            <a:r>
              <a:rPr lang="ja-JP" altLang="en-US" dirty="0" smtClean="0"/>
              <a:t>系の信号は</a:t>
            </a:r>
            <a:r>
              <a:rPr lang="en-US" altLang="ja-JP" dirty="0" smtClean="0"/>
              <a:t>double </a:t>
            </a:r>
            <a:r>
              <a:rPr lang="en-US" altLang="ja-JP" dirty="0" err="1" smtClean="0"/>
              <a:t>demodulation(DDM</a:t>
            </a:r>
            <a:r>
              <a:rPr lang="en-US" altLang="ja-JP" dirty="0" smtClean="0"/>
              <a:t>)</a:t>
            </a:r>
            <a:r>
              <a:rPr lang="ja-JP" altLang="en-US" dirty="0" smtClean="0"/>
              <a:t>で取得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Mach-</a:t>
            </a:r>
            <a:r>
              <a:rPr lang="en-US" altLang="ja-JP" dirty="0" err="1" smtClean="0"/>
              <a:t>Zhender</a:t>
            </a:r>
            <a:r>
              <a:rPr lang="ja-JP" altLang="en-US" dirty="0" smtClean="0"/>
              <a:t>の各腕で変調、変調指数</a:t>
            </a:r>
            <a:r>
              <a:rPr lang="en-US" altLang="ja-JP" dirty="0" smtClean="0"/>
              <a:t> </a:t>
            </a:r>
            <a:r>
              <a:rPr lang="en-US" altLang="ja-JP" dirty="0" smtClean="0"/>
              <a:t>m1=0.2, m2=</a:t>
            </a:r>
            <a:r>
              <a:rPr lang="en-US" altLang="ja-JP" dirty="0" smtClean="0"/>
              <a:t>0.4</a:t>
            </a:r>
            <a:r>
              <a:rPr lang="ja-JP" altLang="en-US" dirty="0" smtClean="0"/>
              <a:t>、これで実効的に変調指数</a:t>
            </a:r>
            <a:r>
              <a:rPr lang="en-US" altLang="ja-JP" dirty="0" smtClean="0"/>
              <a:t>0.1</a:t>
            </a:r>
            <a:r>
              <a:rPr lang="ja-JP" altLang="en-US" dirty="0" smtClean="0"/>
              <a:t>となる</a:t>
            </a:r>
            <a:endParaRPr lang="en-US" altLang="ja-JP" dirty="0" smtClean="0"/>
          </a:p>
          <a:p>
            <a:r>
              <a:rPr lang="ja-JP" altLang="en-US" dirty="0" smtClean="0"/>
              <a:t>各信号取得ポート</a:t>
            </a:r>
            <a:r>
              <a:rPr lang="en-US" altLang="ja-JP" dirty="0" smtClean="0"/>
              <a:t>:</a:t>
            </a:r>
            <a:r>
              <a:rPr lang="en-US" altLang="ja-JP" dirty="0" smtClean="0"/>
              <a:t> </a:t>
            </a:r>
            <a:r>
              <a:rPr lang="en-US" altLang="ja-JP" dirty="0" smtClean="0"/>
              <a:t>[</a:t>
            </a:r>
            <a:r>
              <a:rPr lang="en-US" altLang="ja-JP" i="1" dirty="0" smtClean="0">
                <a:latin typeface="Times New Roman"/>
                <a:cs typeface="Times New Roman"/>
              </a:rPr>
              <a:t>L</a:t>
            </a:r>
            <a:r>
              <a:rPr lang="en-US" altLang="ja-JP" dirty="0" smtClean="0">
                <a:latin typeface="Times New Roman"/>
                <a:cs typeface="Times New Roman"/>
              </a:rPr>
              <a:t>+, </a:t>
            </a:r>
            <a:r>
              <a:rPr lang="en-US" altLang="ja-JP" i="1" dirty="0" smtClean="0">
                <a:latin typeface="Times New Roman"/>
                <a:cs typeface="Times New Roman"/>
              </a:rPr>
              <a:t>L</a:t>
            </a:r>
            <a:r>
              <a:rPr lang="en-US" altLang="ja-JP" dirty="0" smtClean="0">
                <a:latin typeface="Times New Roman"/>
                <a:cs typeface="Times New Roman"/>
              </a:rPr>
              <a:t>-,</a:t>
            </a:r>
            <a:r>
              <a:rPr lang="en-US" altLang="ja-JP" i="1" dirty="0" smtClean="0">
                <a:latin typeface="Times New Roman"/>
                <a:cs typeface="Times New Roman"/>
              </a:rPr>
              <a:t> </a:t>
            </a:r>
            <a:r>
              <a:rPr lang="en-US" altLang="ja-JP" i="1" dirty="0" err="1" smtClean="0">
                <a:latin typeface="Times New Roman"/>
                <a:cs typeface="Times New Roman"/>
              </a:rPr>
              <a:t>l</a:t>
            </a:r>
            <a:r>
              <a:rPr lang="en-US" altLang="ja-JP" dirty="0" smtClean="0">
                <a:latin typeface="Times New Roman"/>
                <a:cs typeface="Times New Roman"/>
              </a:rPr>
              <a:t>+, </a:t>
            </a:r>
            <a:r>
              <a:rPr lang="en-US" altLang="ja-JP" i="1" dirty="0" err="1" smtClean="0">
                <a:latin typeface="Times New Roman"/>
                <a:cs typeface="Times New Roman"/>
              </a:rPr>
              <a:t>l</a:t>
            </a:r>
            <a:r>
              <a:rPr lang="en-US" altLang="ja-JP" dirty="0" smtClean="0">
                <a:latin typeface="Times New Roman"/>
                <a:cs typeface="Times New Roman"/>
              </a:rPr>
              <a:t>-, </a:t>
            </a:r>
            <a:r>
              <a:rPr lang="en-US" altLang="ja-JP" i="1" dirty="0" err="1" smtClean="0">
                <a:latin typeface="Times New Roman"/>
                <a:cs typeface="Times New Roman"/>
              </a:rPr>
              <a:t>l</a:t>
            </a:r>
            <a:r>
              <a:rPr lang="en-US" altLang="ja-JP" dirty="0" err="1" smtClean="0">
                <a:latin typeface="Times New Roman"/>
                <a:cs typeface="Times New Roman"/>
              </a:rPr>
              <a:t>s</a:t>
            </a:r>
            <a:r>
              <a:rPr lang="en-US" altLang="ja-JP" dirty="0" smtClean="0"/>
              <a:t>]= [REFL 1I</a:t>
            </a:r>
            <a:r>
              <a:rPr lang="en-US" altLang="ja-JP" dirty="0" smtClean="0"/>
              <a:t>, </a:t>
            </a:r>
            <a:r>
              <a:rPr lang="en-US" altLang="ja-JP" dirty="0" smtClean="0"/>
              <a:t>AS 1Q</a:t>
            </a:r>
            <a:r>
              <a:rPr lang="en-US" altLang="ja-JP" dirty="0" smtClean="0"/>
              <a:t>, </a:t>
            </a:r>
            <a:r>
              <a:rPr lang="en-US" altLang="ja-JP" dirty="0" smtClean="0"/>
              <a:t>REFL DDM</a:t>
            </a:r>
            <a:r>
              <a:rPr lang="en-US" altLang="ja-JP" dirty="0" smtClean="0"/>
              <a:t>, </a:t>
            </a:r>
            <a:r>
              <a:rPr lang="en-US" altLang="ja-JP" dirty="0" smtClean="0"/>
              <a:t>AS DDM</a:t>
            </a:r>
            <a:r>
              <a:rPr lang="en-US" altLang="ja-JP" dirty="0" smtClean="0"/>
              <a:t>, PODDM</a:t>
            </a:r>
            <a:r>
              <a:rPr lang="en-US" altLang="ja-JP" dirty="0" smtClean="0"/>
              <a:t>]</a:t>
            </a:r>
          </a:p>
          <a:p>
            <a:endParaRPr lang="en-US" altLang="ja-JP" dirty="0" smtClean="0"/>
          </a:p>
          <a:p>
            <a:r>
              <a:rPr lang="ja-JP" altLang="en-US" dirty="0" smtClean="0"/>
              <a:t>各鏡の</a:t>
            </a:r>
            <a:r>
              <a:rPr lang="en-US" altLang="ja-JP" dirty="0" smtClean="0"/>
              <a:t>HR</a:t>
            </a:r>
            <a:r>
              <a:rPr lang="ja-JP" altLang="en-US" dirty="0" smtClean="0"/>
              <a:t>面の</a:t>
            </a:r>
            <a:r>
              <a:rPr lang="ja-JP" altLang="en-US" dirty="0" smtClean="0"/>
              <a:t>ロス</a:t>
            </a:r>
            <a:r>
              <a:rPr lang="en-US" altLang="ja-JP" dirty="0" smtClean="0"/>
              <a:t>: 10ppm</a:t>
            </a:r>
            <a:r>
              <a:rPr lang="en-US" altLang="ja-JP" dirty="0" smtClean="0"/>
              <a:t>-</a:t>
            </a:r>
            <a:r>
              <a:rPr lang="en-US" altLang="ja-JP" dirty="0" smtClean="0"/>
              <a:t>&gt;10, 30, 50ppm</a:t>
            </a:r>
            <a:r>
              <a:rPr lang="ja-JP" altLang="en-US" dirty="0" smtClean="0"/>
              <a:t>の</a:t>
            </a:r>
            <a:r>
              <a:rPr lang="en-US" altLang="ja-JP" dirty="0" smtClean="0"/>
              <a:t>3</a:t>
            </a:r>
            <a:r>
              <a:rPr lang="ja-JP" altLang="en-US" dirty="0" smtClean="0"/>
              <a:t>通り</a:t>
            </a:r>
            <a:endParaRPr lang="en-US" altLang="ja-JP" dirty="0" smtClean="0"/>
          </a:p>
          <a:p>
            <a:r>
              <a:rPr lang="en-US" altLang="ja-JP" dirty="0" smtClean="0"/>
              <a:t>BS AR loss: </a:t>
            </a:r>
            <a:r>
              <a:rPr lang="en-US" altLang="ja-JP" dirty="0" smtClean="0"/>
              <a:t>2000ppm(</a:t>
            </a:r>
            <a:r>
              <a:rPr lang="ja-JP" altLang="en-US" dirty="0" smtClean="0"/>
              <a:t>両腕</a:t>
            </a:r>
            <a:r>
              <a:rPr lang="en-US" altLang="ja-JP" dirty="0" smtClean="0"/>
              <a:t>)-&gt;1000ppm(</a:t>
            </a:r>
            <a:r>
              <a:rPr lang="ja-JP" altLang="en-US" dirty="0" smtClean="0"/>
              <a:t>片腕</a:t>
            </a:r>
            <a:r>
              <a:rPr lang="en-US" altLang="ja-JP" dirty="0" smtClean="0"/>
              <a:t>)</a:t>
            </a:r>
          </a:p>
          <a:p>
            <a:r>
              <a:rPr lang="en-US" altLang="ja-JP" dirty="0" smtClean="0"/>
              <a:t>PO</a:t>
            </a:r>
            <a:r>
              <a:rPr lang="en-US" altLang="ja-JP" dirty="0" smtClean="0"/>
              <a:t>, SR AR </a:t>
            </a:r>
            <a:r>
              <a:rPr lang="en-US" altLang="ja-JP" dirty="0" smtClean="0"/>
              <a:t>loss: </a:t>
            </a:r>
            <a:r>
              <a:rPr lang="en-US" altLang="ja-JP" dirty="0" smtClean="0"/>
              <a:t>0ppm-&gt;</a:t>
            </a:r>
            <a:r>
              <a:rPr lang="en-US" altLang="ja-JP" dirty="0" smtClean="0"/>
              <a:t>1000ppm</a:t>
            </a:r>
          </a:p>
          <a:p>
            <a:r>
              <a:rPr lang="en-US" altLang="ja-JP" dirty="0" smtClean="0"/>
              <a:t>FM, EM </a:t>
            </a:r>
            <a:r>
              <a:rPr lang="en-US" altLang="ja-JP" dirty="0" smtClean="0"/>
              <a:t>bulk loss: 20ppm/cm </a:t>
            </a:r>
            <a:r>
              <a:rPr lang="en-US" altLang="ja-JP" dirty="0" err="1" smtClean="0"/>
              <a:t>x</a:t>
            </a:r>
            <a:r>
              <a:rPr lang="en-US" altLang="ja-JP" dirty="0" smtClean="0"/>
              <a:t> </a:t>
            </a:r>
            <a:r>
              <a:rPr lang="en-US" altLang="ja-JP" dirty="0" smtClean="0"/>
              <a:t>15cm</a:t>
            </a:r>
          </a:p>
          <a:p>
            <a:r>
              <a:rPr lang="en-US" altLang="ja-JP" dirty="0" smtClean="0"/>
              <a:t>BS, PR, SR, PO bulk </a:t>
            </a:r>
            <a:r>
              <a:rPr lang="en-US" altLang="ja-JP" dirty="0" smtClean="0"/>
              <a:t>loss:</a:t>
            </a:r>
            <a:r>
              <a:rPr lang="en-US" altLang="ja-JP" dirty="0" smtClean="0"/>
              <a:t> </a:t>
            </a:r>
            <a:r>
              <a:rPr lang="ja-JP" altLang="en-US" dirty="0" smtClean="0"/>
              <a:t>鏡</a:t>
            </a:r>
            <a:r>
              <a:rPr lang="ja-JP" altLang="en-US" dirty="0" smtClean="0"/>
              <a:t>の厚さ不確定のため、とりあえず</a:t>
            </a:r>
            <a:r>
              <a:rPr lang="en-US" altLang="ja-JP" dirty="0" smtClean="0"/>
              <a:t>50ppm/cm </a:t>
            </a:r>
            <a:r>
              <a:rPr lang="en-US" altLang="ja-JP" dirty="0" err="1" smtClean="0"/>
              <a:t>x</a:t>
            </a:r>
            <a:r>
              <a:rPr lang="en-US" altLang="ja-JP" dirty="0" smtClean="0"/>
              <a:t> 10cm</a:t>
            </a:r>
            <a:r>
              <a:rPr lang="ja-JP" altLang="en-US" dirty="0" smtClean="0"/>
              <a:t>を</a:t>
            </a:r>
            <a:r>
              <a:rPr lang="ja-JP" altLang="en-US" dirty="0" smtClean="0"/>
              <a:t>仮定</a:t>
            </a:r>
            <a:endParaRPr lang="en-US" altLang="ja-JP" dirty="0" smtClean="0"/>
          </a:p>
          <a:p>
            <a:r>
              <a:rPr lang="en-US" altLang="ja-JP" i="1" dirty="0" err="1" smtClean="0">
                <a:latin typeface="Times New Roman"/>
                <a:cs typeface="Times New Roman"/>
              </a:rPr>
              <a:t>l</a:t>
            </a:r>
            <a:r>
              <a:rPr lang="en-US" altLang="ja-JP" dirty="0" smtClean="0">
                <a:latin typeface="Times New Roman"/>
                <a:cs typeface="Times New Roman"/>
              </a:rPr>
              <a:t>-</a:t>
            </a:r>
            <a:r>
              <a:rPr lang="en-US" altLang="ja-JP" dirty="0" smtClean="0"/>
              <a:t> DDM</a:t>
            </a:r>
            <a:r>
              <a:rPr lang="ja-JP" altLang="en-US" dirty="0" smtClean="0"/>
              <a:t>用</a:t>
            </a:r>
            <a:r>
              <a:rPr lang="en-US" altLang="ja-JP" dirty="0" smtClean="0"/>
              <a:t>pick off:10</a:t>
            </a:r>
            <a:r>
              <a:rPr lang="en-US" altLang="ja-JP" dirty="0" smtClean="0"/>
              <a:t>%</a:t>
            </a:r>
          </a:p>
          <a:p>
            <a:endParaRPr lang="en-US" altLang="ja-JP" dirty="0" smtClean="0"/>
          </a:p>
          <a:p>
            <a:r>
              <a:rPr lang="ja-JP" altLang="en-US" dirty="0" smtClean="0"/>
              <a:t>制御帯域幅</a:t>
            </a:r>
            <a:r>
              <a:rPr lang="en-US" altLang="ja-JP" dirty="0" smtClean="0"/>
              <a:t>: </a:t>
            </a:r>
            <a:r>
              <a:rPr lang="en-US" altLang="ja-JP" dirty="0" smtClean="0"/>
              <a:t>[</a:t>
            </a:r>
            <a:r>
              <a:rPr lang="en-US" altLang="ja-JP" i="1" dirty="0" smtClean="0">
                <a:latin typeface="Times New Roman"/>
                <a:cs typeface="Times New Roman"/>
              </a:rPr>
              <a:t>L</a:t>
            </a:r>
            <a:r>
              <a:rPr lang="en-US" altLang="ja-JP" dirty="0" smtClean="0">
                <a:latin typeface="Times New Roman"/>
                <a:cs typeface="Times New Roman"/>
              </a:rPr>
              <a:t>+, </a:t>
            </a:r>
            <a:r>
              <a:rPr lang="en-US" altLang="ja-JP" i="1" dirty="0" smtClean="0">
                <a:latin typeface="Times New Roman"/>
                <a:cs typeface="Times New Roman"/>
              </a:rPr>
              <a:t>L</a:t>
            </a:r>
            <a:r>
              <a:rPr lang="en-US" altLang="ja-JP" dirty="0" smtClean="0">
                <a:latin typeface="Times New Roman"/>
                <a:cs typeface="Times New Roman"/>
              </a:rPr>
              <a:t>-,</a:t>
            </a:r>
            <a:r>
              <a:rPr lang="en-US" altLang="ja-JP" i="1" dirty="0" smtClean="0">
                <a:latin typeface="Times New Roman"/>
                <a:cs typeface="Times New Roman"/>
              </a:rPr>
              <a:t> </a:t>
            </a:r>
            <a:r>
              <a:rPr lang="en-US" altLang="ja-JP" i="1" dirty="0" err="1" smtClean="0">
                <a:latin typeface="Times New Roman"/>
                <a:cs typeface="Times New Roman"/>
              </a:rPr>
              <a:t>l</a:t>
            </a:r>
            <a:r>
              <a:rPr lang="en-US" altLang="ja-JP" dirty="0" smtClean="0">
                <a:latin typeface="Times New Roman"/>
                <a:cs typeface="Times New Roman"/>
              </a:rPr>
              <a:t>+, </a:t>
            </a:r>
            <a:r>
              <a:rPr lang="en-US" altLang="ja-JP" i="1" dirty="0" err="1" smtClean="0">
                <a:latin typeface="Times New Roman"/>
                <a:cs typeface="Times New Roman"/>
              </a:rPr>
              <a:t>l</a:t>
            </a:r>
            <a:r>
              <a:rPr lang="en-US" altLang="ja-JP" dirty="0" smtClean="0">
                <a:latin typeface="Times New Roman"/>
                <a:cs typeface="Times New Roman"/>
              </a:rPr>
              <a:t>-, </a:t>
            </a:r>
            <a:r>
              <a:rPr lang="en-US" altLang="ja-JP" i="1" dirty="0" err="1" smtClean="0">
                <a:latin typeface="Times New Roman"/>
                <a:cs typeface="Times New Roman"/>
              </a:rPr>
              <a:t>l</a:t>
            </a:r>
            <a:r>
              <a:rPr lang="en-US" altLang="ja-JP" dirty="0" err="1" smtClean="0">
                <a:latin typeface="Times New Roman"/>
                <a:cs typeface="Times New Roman"/>
              </a:rPr>
              <a:t>s</a:t>
            </a:r>
            <a:r>
              <a:rPr lang="en-US" altLang="ja-JP" dirty="0" smtClean="0"/>
              <a:t>]=[</a:t>
            </a:r>
            <a:r>
              <a:rPr lang="en-US" altLang="ja-JP" dirty="0" smtClean="0"/>
              <a:t>10k, 1k, 1k, 10, 1k] -&gt; [30k, 200, 50, 50, 50</a:t>
            </a:r>
            <a:r>
              <a:rPr lang="en-US" altLang="ja-JP" dirty="0" smtClean="0"/>
              <a:t>]</a:t>
            </a:r>
          </a:p>
          <a:p>
            <a:r>
              <a:rPr lang="en-US" altLang="ja-JP" dirty="0" smtClean="0"/>
              <a:t>PD</a:t>
            </a:r>
            <a:r>
              <a:rPr lang="ja-JP" altLang="en-US" dirty="0" smtClean="0"/>
              <a:t>最大入射パワー</a:t>
            </a:r>
            <a:r>
              <a:rPr lang="en-US" altLang="ja-JP" dirty="0" smtClean="0"/>
              <a:t>: 100mW </a:t>
            </a:r>
            <a:r>
              <a:rPr lang="en-US" altLang="ja-JP" dirty="0" smtClean="0"/>
              <a:t>for</a:t>
            </a:r>
            <a:r>
              <a:rPr lang="en-US" altLang="ja-JP" dirty="0" smtClean="0"/>
              <a:t> </a:t>
            </a:r>
            <a:r>
              <a:rPr lang="en-US" altLang="ja-JP" i="1" dirty="0" smtClean="0">
                <a:latin typeface="Times New Roman"/>
                <a:cs typeface="Times New Roman"/>
              </a:rPr>
              <a:t>L</a:t>
            </a:r>
            <a:r>
              <a:rPr lang="en-US" altLang="ja-JP" dirty="0" smtClean="0">
                <a:latin typeface="Times New Roman"/>
                <a:cs typeface="Times New Roman"/>
              </a:rPr>
              <a:t>+,</a:t>
            </a:r>
            <a:r>
              <a:rPr lang="en-US" altLang="ja-JP" dirty="0" smtClean="0">
                <a:latin typeface="Times New Roman"/>
                <a:cs typeface="Times New Roman"/>
              </a:rPr>
              <a:t> </a:t>
            </a:r>
            <a:r>
              <a:rPr lang="en-US" altLang="ja-JP" i="1" dirty="0" err="1" smtClean="0">
                <a:latin typeface="Times New Roman"/>
                <a:cs typeface="Times New Roman"/>
              </a:rPr>
              <a:t>l</a:t>
            </a:r>
            <a:r>
              <a:rPr lang="en-US" altLang="ja-JP" dirty="0" smtClean="0">
                <a:latin typeface="Times New Roman"/>
                <a:cs typeface="Times New Roman"/>
              </a:rPr>
              <a:t>+, </a:t>
            </a:r>
            <a:r>
              <a:rPr lang="en-US" altLang="ja-JP" i="1" dirty="0" err="1" smtClean="0">
                <a:latin typeface="Times New Roman"/>
                <a:cs typeface="Times New Roman"/>
              </a:rPr>
              <a:t>l</a:t>
            </a:r>
            <a:r>
              <a:rPr lang="en-US" altLang="ja-JP" dirty="0" smtClean="0">
                <a:latin typeface="Times New Roman"/>
                <a:cs typeface="Times New Roman"/>
              </a:rPr>
              <a:t>-, </a:t>
            </a:r>
            <a:r>
              <a:rPr lang="en-US" altLang="ja-JP" i="1" dirty="0" err="1" smtClean="0">
                <a:latin typeface="Times New Roman"/>
                <a:cs typeface="Times New Roman"/>
              </a:rPr>
              <a:t>l</a:t>
            </a:r>
            <a:r>
              <a:rPr lang="en-US" altLang="ja-JP" dirty="0" err="1" smtClean="0">
                <a:latin typeface="Times New Roman"/>
                <a:cs typeface="Times New Roman"/>
              </a:rPr>
              <a:t>s</a:t>
            </a:r>
            <a:r>
              <a:rPr lang="ja-JP" altLang="ja-JP" dirty="0" smtClean="0">
                <a:latin typeface="Times New Roman"/>
                <a:cs typeface="Times New Roman"/>
              </a:rPr>
              <a:t>、</a:t>
            </a:r>
            <a:r>
              <a:rPr lang="en-US" altLang="ja-JP" dirty="0" smtClean="0"/>
              <a:t> </a:t>
            </a:r>
            <a:r>
              <a:rPr lang="en-US" altLang="ja-JP" dirty="0" smtClean="0"/>
              <a:t>2.5W for </a:t>
            </a:r>
            <a:r>
              <a:rPr lang="en-US" altLang="ja-JP" i="1" dirty="0" smtClean="0">
                <a:latin typeface="Times New Roman"/>
                <a:cs typeface="Times New Roman"/>
              </a:rPr>
              <a:t>L</a:t>
            </a:r>
            <a:r>
              <a:rPr lang="en-US" altLang="ja-JP" dirty="0" smtClean="0">
                <a:latin typeface="Times New Roman"/>
                <a:cs typeface="Times New Roman"/>
              </a:rPr>
              <a:t>-</a:t>
            </a:r>
          </a:p>
          <a:p>
            <a:endParaRPr lang="en-US" altLang="ja-JP" dirty="0" smtClean="0"/>
          </a:p>
          <a:p>
            <a:pPr lvl="1"/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1202" y="6356354"/>
            <a:ext cx="49529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75000"/>
                  </a:schemeClr>
                </a:solidFill>
                <a:latin typeface="Helvetica"/>
                <a:cs typeface="Helvetica"/>
              </a:defRPr>
            </a:lvl1pPr>
          </a:lstStyle>
          <a:p>
            <a:r>
              <a:rPr lang="en-US" altLang="ja-JP" smtClean="0"/>
              <a:t>2009/7/15 LCGT干渉計帯域幅特別作業部会  宮川　治</a:t>
            </a:r>
            <a:endParaRPr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FE49F0B-4D2F-CF4B-9814-A6B66AADCA3D}" type="slidenum">
              <a:rPr lang="ja-JP" altLang="en-US" smtClean="0"/>
              <a:pPr/>
              <a:t>3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2" y="152401"/>
            <a:ext cx="6857998" cy="685800"/>
          </a:xfrm>
        </p:spPr>
        <p:txBody>
          <a:bodyPr>
            <a:noAutofit/>
          </a:bodyPr>
          <a:lstStyle/>
          <a:p>
            <a:r>
              <a:rPr lang="ja-JP" altLang="en-US" sz="2400" dirty="0" smtClean="0"/>
              <a:t>もう少し現実的な感度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endParaRPr lang="ja-JP" alt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62400"/>
            <a:ext cx="8229600" cy="2209800"/>
          </a:xfrm>
        </p:spPr>
        <p:txBody>
          <a:bodyPr>
            <a:normAutofit fontScale="92500"/>
          </a:bodyPr>
          <a:lstStyle/>
          <a:p>
            <a:r>
              <a:rPr lang="en-US" altLang="ja-JP" sz="2400" dirty="0" smtClean="0"/>
              <a:t>Mach-</a:t>
            </a:r>
            <a:r>
              <a:rPr lang="en-US" altLang="ja-JP" sz="2400" dirty="0" err="1" smtClean="0"/>
              <a:t>Zhender</a:t>
            </a:r>
            <a:r>
              <a:rPr lang="ja-JP" altLang="en-US" sz="2400" dirty="0" smtClean="0"/>
              <a:t>、</a:t>
            </a:r>
            <a:r>
              <a:rPr lang="en-US" altLang="ja-JP" sz="2400" dirty="0" smtClean="0"/>
              <a:t>AM-PM</a:t>
            </a:r>
            <a:r>
              <a:rPr lang="ja-JP" altLang="en-US" sz="2400" dirty="0" smtClean="0"/>
              <a:t>は実効変調指数</a:t>
            </a:r>
            <a:r>
              <a:rPr lang="en-US" altLang="ja-JP" sz="2400" dirty="0" smtClean="0"/>
              <a:t>0.1</a:t>
            </a:r>
            <a:r>
              <a:rPr lang="ja-JP" altLang="en-US" sz="2400" dirty="0" smtClean="0"/>
              <a:t>で</a:t>
            </a:r>
            <a:r>
              <a:rPr lang="en-US" altLang="ja-JP" sz="2400" dirty="0" smtClean="0"/>
              <a:t>carrier</a:t>
            </a:r>
            <a:r>
              <a:rPr lang="ja-JP" altLang="en-US" sz="2400" dirty="0" smtClean="0"/>
              <a:t>を約</a:t>
            </a:r>
            <a:r>
              <a:rPr lang="en-US" altLang="ja-JP" sz="2400" dirty="0" smtClean="0"/>
              <a:t>20</a:t>
            </a:r>
            <a:r>
              <a:rPr lang="ja-JP" altLang="en-US" sz="2400" dirty="0" smtClean="0"/>
              <a:t>％減少</a:t>
            </a:r>
            <a:endParaRPr lang="en-US" altLang="ja-JP" sz="2400" dirty="0" smtClean="0"/>
          </a:p>
          <a:p>
            <a:r>
              <a:rPr lang="ja-JP" altLang="en-US" sz="2400" dirty="0" smtClean="0"/>
              <a:t>鏡の</a:t>
            </a:r>
            <a:r>
              <a:rPr lang="en-US" altLang="ja-JP" sz="2400" dirty="0" smtClean="0"/>
              <a:t>HR</a:t>
            </a:r>
            <a:r>
              <a:rPr lang="ja-JP" altLang="en-US" sz="2400" dirty="0" smtClean="0"/>
              <a:t>面のロスに感度は大きく依存</a:t>
            </a:r>
            <a:endParaRPr lang="en-US" altLang="ja-JP" sz="2400" dirty="0" smtClean="0"/>
          </a:p>
          <a:p>
            <a:r>
              <a:rPr lang="en-US" altLang="ja-JP" sz="2400" dirty="0" smtClean="0"/>
              <a:t>30ppm</a:t>
            </a:r>
            <a:r>
              <a:rPr lang="ja-JP" altLang="en-US" sz="2400" dirty="0" smtClean="0"/>
              <a:t>でさえも実現は厳しい（</a:t>
            </a:r>
            <a:r>
              <a:rPr lang="en-US" altLang="ja-JP" sz="2400" dirty="0" smtClean="0"/>
              <a:t>LIGO</a:t>
            </a:r>
            <a:r>
              <a:rPr lang="ja-JP" altLang="en-US" sz="2400" dirty="0" smtClean="0"/>
              <a:t>山本氏）</a:t>
            </a:r>
            <a:endParaRPr lang="en-US" altLang="ja-JP" sz="2400" dirty="0" smtClean="0"/>
          </a:p>
          <a:p>
            <a:r>
              <a:rPr lang="en-US" altLang="ja-JP" sz="2400" dirty="0" smtClean="0"/>
              <a:t>Non stationary </a:t>
            </a:r>
            <a:r>
              <a:rPr lang="en-US" altLang="ja-JP" sz="2400" dirty="0" err="1" smtClean="0"/>
              <a:t>shotnoise</a:t>
            </a:r>
            <a:r>
              <a:rPr lang="ja-JP" altLang="en-US" sz="2400" dirty="0" smtClean="0"/>
              <a:t>は考えていないので、</a:t>
            </a:r>
            <a:r>
              <a:rPr lang="en-US" altLang="ja-JP" sz="2400" dirty="0" smtClean="0"/>
              <a:t>RF</a:t>
            </a:r>
            <a:r>
              <a:rPr lang="ja-JP" altLang="en-US" sz="2400" dirty="0" smtClean="0"/>
              <a:t>の場合なので現実には更に</a:t>
            </a:r>
            <a:r>
              <a:rPr lang="en-US" altLang="ja-JP" sz="2400" dirty="0" smtClean="0"/>
              <a:t>1.5</a:t>
            </a:r>
            <a:r>
              <a:rPr lang="ja-JP" altLang="en-US" sz="2400" dirty="0" smtClean="0"/>
              <a:t>倍ほど感度は悪化する</a:t>
            </a:r>
            <a:r>
              <a:rPr lang="en-US" altLang="ja-JP" sz="2400" dirty="0" smtClean="0"/>
              <a:t> -&gt; DC readout</a:t>
            </a:r>
            <a:r>
              <a:rPr lang="ja-JP" altLang="en-US" sz="2400" dirty="0" smtClean="0"/>
              <a:t>の方が有利</a:t>
            </a:r>
            <a:endParaRPr lang="en-US" altLang="ja-JP" sz="2400" dirty="0" smtClean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1202" y="6356354"/>
            <a:ext cx="49529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75000"/>
                  </a:schemeClr>
                </a:solidFill>
                <a:latin typeface="Helvetica"/>
                <a:cs typeface="Helvetica"/>
              </a:defRPr>
            </a:lvl1pPr>
          </a:lstStyle>
          <a:p>
            <a:r>
              <a:rPr lang="en-US" altLang="ja-JP" smtClean="0"/>
              <a:t>2009/7/15 LCGT干渉計帯域幅特別作業部会  宮川　治</a:t>
            </a:r>
            <a:endParaRPr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FE49F0B-4D2F-CF4B-9814-A6B66AADCA3D}" type="slidenum">
              <a:rPr lang="ja-JP" altLang="en-US" smtClean="0"/>
              <a:pPr/>
              <a:t>4</a:t>
            </a:fld>
            <a:endParaRPr lang="ja-JP" altLang="en-US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381000" y="1066800"/>
          <a:ext cx="8305800" cy="27660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6400"/>
                <a:gridCol w="1645920"/>
                <a:gridCol w="1661160"/>
                <a:gridCol w="1661160"/>
                <a:gridCol w="1661160"/>
              </a:tblGrid>
              <a:tr h="227932">
                <a:tc rowSpan="2"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400" dirty="0" smtClean="0"/>
                        <a:t>Original</a:t>
                      </a:r>
                      <a:endParaRPr kumimoji="1" lang="ja-JP" altLang="en-US" sz="1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400" dirty="0" err="1" smtClean="0"/>
                        <a:t>loopnoise</a:t>
                      </a:r>
                      <a:endParaRPr kumimoji="1" lang="ja-JP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227932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400" dirty="0" smtClean="0"/>
                        <a:t>2005</a:t>
                      </a:r>
                      <a:r>
                        <a:rPr kumimoji="1" lang="ja-JP" altLang="en-US" sz="1400" dirty="0" smtClean="0"/>
                        <a:t>年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400" dirty="0" smtClean="0"/>
                        <a:t>10ppm</a:t>
                      </a:r>
                      <a:r>
                        <a:rPr kumimoji="1" lang="en-US" altLang="ja-JP" sz="1400" baseline="0" dirty="0" smtClean="0"/>
                        <a:t> HR loss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400" dirty="0" smtClean="0"/>
                        <a:t>30ppm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400" dirty="0" smtClean="0">
                          <a:solidFill>
                            <a:srgbClr val="FF6600"/>
                          </a:solidFill>
                        </a:rPr>
                        <a:t>50ppm</a:t>
                      </a:r>
                      <a:endParaRPr kumimoji="1" lang="ja-JP" altLang="en-US" sz="1400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</a:tr>
              <a:tr h="227932"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400" dirty="0" smtClean="0"/>
                        <a:t>Input</a:t>
                      </a:r>
                      <a:r>
                        <a:rPr kumimoji="1" lang="en-US" altLang="ja-JP" sz="1400" baseline="0" dirty="0" smtClean="0"/>
                        <a:t> CA</a:t>
                      </a:r>
                      <a:r>
                        <a:rPr kumimoji="1" lang="en-US" altLang="ja-JP" sz="1400" dirty="0" smtClean="0"/>
                        <a:t> power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400" dirty="0" smtClean="0"/>
                        <a:t>75.0W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400" dirty="0" smtClean="0">
                          <a:solidFill>
                            <a:srgbClr val="FF0000"/>
                          </a:solidFill>
                        </a:rPr>
                        <a:t>60.1W</a:t>
                      </a:r>
                      <a:endParaRPr kumimoji="1" lang="ja-JP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400" dirty="0" smtClean="0">
                          <a:solidFill>
                            <a:srgbClr val="FF0000"/>
                          </a:solidFill>
                        </a:rPr>
                        <a:t>60.1W</a:t>
                      </a:r>
                      <a:endParaRPr kumimoji="1" lang="ja-JP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400" dirty="0" smtClean="0">
                          <a:solidFill>
                            <a:srgbClr val="FF0000"/>
                          </a:solidFill>
                        </a:rPr>
                        <a:t>60.1W</a:t>
                      </a:r>
                      <a:endParaRPr kumimoji="1" lang="ja-JP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27932"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400" dirty="0" smtClean="0"/>
                        <a:t>Power</a:t>
                      </a:r>
                      <a:r>
                        <a:rPr kumimoji="1" lang="en-US" altLang="ja-JP" sz="1400" baseline="0" dirty="0" smtClean="0"/>
                        <a:t> recycling gain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400" dirty="0" smtClean="0"/>
                        <a:t>10.63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400" dirty="0" smtClean="0"/>
                        <a:t>10.56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400" dirty="0" smtClean="0"/>
                        <a:t>9.33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400" dirty="0" smtClean="0"/>
                        <a:t>8.30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27932"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400" dirty="0" smtClean="0"/>
                        <a:t>Arm</a:t>
                      </a:r>
                      <a:r>
                        <a:rPr kumimoji="1" lang="en-US" altLang="ja-JP" sz="1400" baseline="0" dirty="0" smtClean="0"/>
                        <a:t> reflectivity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400" dirty="0" smtClean="0"/>
                        <a:t>0.938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400" dirty="0" smtClean="0"/>
                        <a:t>0.938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400" dirty="0" smtClean="0"/>
                        <a:t>0.919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400" dirty="0" smtClean="0"/>
                        <a:t>0.900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27932"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400" dirty="0" smtClean="0"/>
                        <a:t>Arm gain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400" dirty="0" smtClean="0"/>
                        <a:t>970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400" dirty="0" smtClean="0"/>
                        <a:t>970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400" dirty="0" smtClean="0"/>
                        <a:t>965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400" dirty="0" smtClean="0"/>
                        <a:t>960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27932"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400" dirty="0" smtClean="0"/>
                        <a:t>Arm power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400" dirty="0" smtClean="0"/>
                        <a:t>385kW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400" dirty="0" smtClean="0"/>
                        <a:t>306kW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400" dirty="0" smtClean="0"/>
                        <a:t>269kW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400" dirty="0" smtClean="0"/>
                        <a:t>238kW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17366"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400" dirty="0" err="1" smtClean="0"/>
                        <a:t>Shotnoise</a:t>
                      </a:r>
                      <a:r>
                        <a:rPr kumimoji="1" lang="en-US" altLang="ja-JP" sz="1400" baseline="0" dirty="0" smtClean="0"/>
                        <a:t> </a:t>
                      </a:r>
                      <a:r>
                        <a:rPr kumimoji="1" lang="ja-JP" altLang="en-US" sz="1400" dirty="0" smtClean="0"/>
                        <a:t>感度変化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400" dirty="0" smtClean="0"/>
                        <a:t>1.00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400" dirty="0" smtClean="0"/>
                        <a:t>1.16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400" dirty="0" smtClean="0"/>
                        <a:t>1.24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400" dirty="0" smtClean="0"/>
                        <a:t>1.32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17366"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400" dirty="0" smtClean="0"/>
                        <a:t>Radiation</a:t>
                      </a:r>
                      <a:r>
                        <a:rPr kumimoji="1" lang="en-US" altLang="ja-JP" sz="1400" baseline="0" dirty="0" smtClean="0"/>
                        <a:t> </a:t>
                      </a:r>
                      <a:r>
                        <a:rPr kumimoji="1" lang="ja-JP" altLang="en-US" sz="1400" baseline="0" dirty="0" smtClean="0"/>
                        <a:t>感度変化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1400" dirty="0" smtClean="0"/>
                        <a:t>1</a:t>
                      </a:r>
                      <a:r>
                        <a:rPr kumimoji="1" lang="en-US" altLang="ja-JP" sz="1400" dirty="0" smtClean="0"/>
                        <a:t>.00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1400" dirty="0" smtClean="0"/>
                        <a:t>0</a:t>
                      </a:r>
                      <a:r>
                        <a:rPr kumimoji="1" lang="en-US" altLang="ja-JP" sz="1400" dirty="0" smtClean="0"/>
                        <a:t>.891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400" dirty="0" smtClean="0"/>
                        <a:t>0.836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400" dirty="0" smtClean="0"/>
                        <a:t>0.789</a:t>
                      </a:r>
                      <a:endParaRPr kumimoji="1" lang="ja-JP" alt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2" y="152401"/>
            <a:ext cx="6857998" cy="685800"/>
          </a:xfrm>
        </p:spPr>
        <p:txBody>
          <a:bodyPr>
            <a:noAutofit/>
          </a:bodyPr>
          <a:lstStyle/>
          <a:p>
            <a:r>
              <a:rPr lang="en-US" altLang="ja-JP" sz="2400" dirty="0" err="1" smtClean="0"/>
              <a:t>Loopnoise</a:t>
            </a:r>
            <a:r>
              <a:rPr lang="ja-JP" altLang="en-US" sz="2400" dirty="0" smtClean="0"/>
              <a:t>と</a:t>
            </a:r>
            <a:r>
              <a:rPr lang="en-US" altLang="ja-JP" sz="2400" dirty="0" smtClean="0"/>
              <a:t>Optical gain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endParaRPr lang="ja-JP" alt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0"/>
            <a:ext cx="8229600" cy="1784350"/>
          </a:xfrm>
        </p:spPr>
        <p:txBody>
          <a:bodyPr>
            <a:normAutofit fontScale="47500" lnSpcReduction="20000"/>
          </a:bodyPr>
          <a:lstStyle/>
          <a:p>
            <a:r>
              <a:rPr lang="ja-JP" altLang="en-US" dirty="0" smtClean="0"/>
              <a:t>各ポートで欲しい信号が最大になるように復調位相を調整</a:t>
            </a:r>
            <a:endParaRPr lang="en-US" altLang="ja-JP" dirty="0" smtClean="0"/>
          </a:p>
          <a:p>
            <a:r>
              <a:rPr lang="en-US" altLang="ja-JP" dirty="0" smtClean="0"/>
              <a:t>+</a:t>
            </a:r>
            <a:r>
              <a:rPr lang="ja-JP" altLang="en-US" dirty="0" smtClean="0"/>
              <a:t>系</a:t>
            </a:r>
            <a:r>
              <a:rPr lang="ja-JP" altLang="en-US" dirty="0" smtClean="0"/>
              <a:t>の信号の混入具合は非対称性、復調位相に大きく依存するのでまだ改善の余地有り</a:t>
            </a:r>
            <a:endParaRPr lang="en-US" altLang="ja-JP" dirty="0" smtClean="0"/>
          </a:p>
          <a:p>
            <a:r>
              <a:rPr lang="ja-JP" altLang="en-US" dirty="0" smtClean="0"/>
              <a:t>このモデルでは非対称性は</a:t>
            </a:r>
            <a:r>
              <a:rPr lang="en-US" altLang="ja-JP" dirty="0" smtClean="0"/>
              <a:t>BS</a:t>
            </a:r>
            <a:r>
              <a:rPr lang="ja-JP" altLang="en-US" dirty="0" smtClean="0"/>
              <a:t>の</a:t>
            </a:r>
            <a:r>
              <a:rPr lang="en-US" altLang="ja-JP" dirty="0" smtClean="0"/>
              <a:t>AR</a:t>
            </a:r>
            <a:r>
              <a:rPr lang="ja-JP" altLang="en-US" dirty="0" smtClean="0"/>
              <a:t>面のロスしか入っていないので、現実的には悪化する方向</a:t>
            </a:r>
            <a:endParaRPr lang="en-US" altLang="ja-JP" dirty="0" smtClean="0"/>
          </a:p>
          <a:p>
            <a:r>
              <a:rPr lang="ja-JP" altLang="en-US" dirty="0" smtClean="0"/>
              <a:t>上記</a:t>
            </a:r>
            <a:r>
              <a:rPr lang="en-US" altLang="ja-JP" dirty="0" smtClean="0"/>
              <a:t>2</a:t>
            </a:r>
            <a:r>
              <a:rPr lang="ja-JP" altLang="en-US" dirty="0" smtClean="0"/>
              <a:t>つの改善と悪化、及びマクロずらし等もあるので、</a:t>
            </a:r>
            <a:r>
              <a:rPr lang="en-US" altLang="ja-JP" dirty="0" smtClean="0"/>
              <a:t>+</a:t>
            </a:r>
            <a:r>
              <a:rPr lang="ja-JP" altLang="en-US" dirty="0" smtClean="0"/>
              <a:t>系</a:t>
            </a:r>
            <a:r>
              <a:rPr lang="ja-JP" altLang="en-US" dirty="0" smtClean="0"/>
              <a:t>は</a:t>
            </a:r>
            <a:r>
              <a:rPr lang="ja-JP" altLang="en-US" dirty="0" smtClean="0"/>
              <a:t>なんとかなるのでは</a:t>
            </a:r>
            <a:endParaRPr lang="en-US" altLang="ja-JP" dirty="0" smtClean="0"/>
          </a:p>
          <a:p>
            <a:r>
              <a:rPr lang="en-US" altLang="ja-JP" i="1" dirty="0" err="1" smtClean="0">
                <a:latin typeface="Times New Roman"/>
                <a:cs typeface="Times New Roman"/>
              </a:rPr>
              <a:t>l</a:t>
            </a:r>
            <a:r>
              <a:rPr lang="en-US" altLang="ja-JP" dirty="0" smtClean="0">
                <a:latin typeface="Times New Roman"/>
                <a:cs typeface="Times New Roman"/>
              </a:rPr>
              <a:t>−</a:t>
            </a:r>
            <a:r>
              <a:rPr lang="ja-JP" altLang="en-US" dirty="0" smtClean="0"/>
              <a:t>の混入は腕の</a:t>
            </a:r>
            <a:r>
              <a:rPr lang="en-US" altLang="ja-JP" dirty="0" smtClean="0"/>
              <a:t>finesse</a:t>
            </a:r>
            <a:r>
              <a:rPr lang="ja-JP" altLang="en-US" dirty="0" smtClean="0"/>
              <a:t>でほぼ一意に決まってしまうので</a:t>
            </a:r>
            <a:r>
              <a:rPr lang="ja-JP" altLang="en-US" dirty="0" smtClean="0"/>
              <a:t>どうしようもない</a:t>
            </a:r>
            <a:endParaRPr lang="en-US" altLang="ja-JP" dirty="0" smtClean="0"/>
          </a:p>
          <a:p>
            <a:r>
              <a:rPr lang="en-US" altLang="ja-JP" dirty="0" smtClean="0"/>
              <a:t>DDM</a:t>
            </a:r>
            <a:r>
              <a:rPr lang="ja-JP" altLang="en-US" dirty="0" smtClean="0"/>
              <a:t>のオプティカルゲインが小さすぎることが一番の原因</a:t>
            </a:r>
            <a:endParaRPr lang="en-US" altLang="ja-JP" dirty="0" smtClean="0"/>
          </a:p>
          <a:p>
            <a:r>
              <a:rPr lang="en-US" altLang="ja-JP" dirty="0" smtClean="0"/>
              <a:t>Single demodulation</a:t>
            </a:r>
            <a:r>
              <a:rPr lang="ja-JP" altLang="en-US" dirty="0" smtClean="0"/>
              <a:t>を考えた方がいいかも</a:t>
            </a:r>
            <a:endParaRPr lang="en-US" altLang="ja-JP" dirty="0" smtClean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1202" y="6356354"/>
            <a:ext cx="49529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75000"/>
                  </a:schemeClr>
                </a:solidFill>
                <a:latin typeface="Helvetica"/>
                <a:cs typeface="Helvetica"/>
              </a:defRPr>
            </a:lvl1pPr>
          </a:lstStyle>
          <a:p>
            <a:r>
              <a:rPr lang="en-US" altLang="ja-JP" smtClean="0"/>
              <a:t>2009/7/15 LCGT干渉計帯域幅特別作業部会  宮川　治</a:t>
            </a:r>
            <a:endParaRPr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FE49F0B-4D2F-CF4B-9814-A6B66AADCA3D}" type="slidenum">
              <a:rPr lang="ja-JP" altLang="en-US" smtClean="0"/>
              <a:pPr/>
              <a:t>5</a:t>
            </a:fld>
            <a:endParaRPr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412" y="989415"/>
            <a:ext cx="4456788" cy="3582585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8792" y="1037524"/>
            <a:ext cx="4369008" cy="34721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2" y="152401"/>
            <a:ext cx="6857998" cy="685800"/>
          </a:xfrm>
        </p:spPr>
        <p:txBody>
          <a:bodyPr>
            <a:noAutofit/>
          </a:bodyPr>
          <a:lstStyle/>
          <a:p>
            <a:r>
              <a:rPr lang="ja-JP" altLang="en-US" sz="2400" dirty="0" smtClean="0"/>
              <a:t>更に、干渉計に非対称性がある場合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endParaRPr lang="ja-JP" alt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5400" y="1044912"/>
            <a:ext cx="3886200" cy="3527088"/>
          </a:xfrm>
        </p:spPr>
        <p:txBody>
          <a:bodyPr>
            <a:normAutofit fontScale="55000" lnSpcReduction="20000"/>
          </a:bodyPr>
          <a:lstStyle/>
          <a:p>
            <a:pPr marL="227013" indent="-227013"/>
            <a:r>
              <a:rPr lang="en-US" altLang="ja-JP" dirty="0" smtClean="0"/>
              <a:t>FM</a:t>
            </a:r>
            <a:r>
              <a:rPr lang="ja-JP" altLang="en-US" dirty="0" smtClean="0"/>
              <a:t>の透過率に</a:t>
            </a:r>
            <a:r>
              <a:rPr lang="en-US" altLang="ja-JP" dirty="0" smtClean="0"/>
              <a:t>+/-100</a:t>
            </a:r>
            <a:r>
              <a:rPr lang="ja-JP" altLang="en-US" dirty="0" smtClean="0"/>
              <a:t>分の</a:t>
            </a:r>
            <a:r>
              <a:rPr lang="en-US" altLang="ja-JP" dirty="0" smtClean="0"/>
              <a:t>1</a:t>
            </a:r>
            <a:r>
              <a:rPr lang="ja-JP" altLang="en-US" dirty="0" smtClean="0"/>
              <a:t>のずれ</a:t>
            </a:r>
            <a:endParaRPr lang="en-US" altLang="ja-JP" dirty="0" smtClean="0"/>
          </a:p>
          <a:p>
            <a:pPr marL="227013" indent="-227013"/>
            <a:r>
              <a:rPr lang="en-US" altLang="ja-JP" dirty="0" smtClean="0"/>
              <a:t>EM</a:t>
            </a:r>
            <a:r>
              <a:rPr lang="ja-JP" altLang="en-US" dirty="0" smtClean="0"/>
              <a:t>の透過率に</a:t>
            </a:r>
            <a:r>
              <a:rPr lang="en-US" altLang="ja-JP" dirty="0" smtClean="0"/>
              <a:t>+/-5ppm</a:t>
            </a:r>
            <a:r>
              <a:rPr lang="ja-JP" altLang="en-US" dirty="0" smtClean="0"/>
              <a:t>のずれ</a:t>
            </a:r>
            <a:endParaRPr lang="en-US" altLang="ja-JP" dirty="0" smtClean="0"/>
          </a:p>
          <a:p>
            <a:pPr marL="227013" indent="-227013"/>
            <a:r>
              <a:rPr lang="ja-JP" altLang="en-US" dirty="0" smtClean="0"/>
              <a:t>上記非対称性を入れるため</a:t>
            </a:r>
            <a:r>
              <a:rPr lang="en-US" altLang="ja-JP" dirty="0" smtClean="0"/>
              <a:t>EM</a:t>
            </a:r>
            <a:r>
              <a:rPr lang="ja-JP" altLang="en-US" dirty="0" smtClean="0"/>
              <a:t>の</a:t>
            </a:r>
            <a:r>
              <a:rPr lang="ja-JP" altLang="en-US" dirty="0" smtClean="0"/>
              <a:t>反射率を</a:t>
            </a:r>
            <a:r>
              <a:rPr lang="en-US" altLang="ja-JP" dirty="0" smtClean="0"/>
              <a:t>0.99995</a:t>
            </a:r>
            <a:r>
              <a:rPr lang="ja-JP" altLang="en-US" dirty="0" smtClean="0"/>
              <a:t>から</a:t>
            </a:r>
            <a:r>
              <a:rPr lang="en-US" altLang="ja-JP" dirty="0" smtClean="0"/>
              <a:t>0.99994</a:t>
            </a:r>
            <a:r>
              <a:rPr lang="ja-JP" altLang="en-US" dirty="0" smtClean="0"/>
              <a:t>に変更</a:t>
            </a:r>
            <a:endParaRPr lang="en-US" altLang="ja-JP" dirty="0" smtClean="0"/>
          </a:p>
          <a:p>
            <a:pPr marL="227013" indent="-227013"/>
            <a:endParaRPr lang="en-US" altLang="ja-JP" dirty="0" smtClean="0"/>
          </a:p>
          <a:p>
            <a:pPr marL="227013" indent="-227013"/>
            <a:r>
              <a:rPr lang="en-US" altLang="ja-JP" i="1" dirty="0" err="1" smtClean="0">
                <a:latin typeface="Times New Roman"/>
                <a:cs typeface="Times New Roman"/>
              </a:rPr>
              <a:t>l</a:t>
            </a:r>
            <a:r>
              <a:rPr lang="en-US" altLang="ja-JP" dirty="0" smtClean="0">
                <a:latin typeface="Times New Roman"/>
                <a:cs typeface="Times New Roman"/>
              </a:rPr>
              <a:t>+</a:t>
            </a:r>
            <a:r>
              <a:rPr lang="ja-JP" altLang="en-US" dirty="0" smtClean="0"/>
              <a:t>と</a:t>
            </a:r>
            <a:r>
              <a:rPr lang="en-US" altLang="ja-JP" i="1" dirty="0" err="1" smtClean="0">
                <a:latin typeface="Times New Roman"/>
                <a:cs typeface="Times New Roman"/>
              </a:rPr>
              <a:t>l</a:t>
            </a:r>
            <a:r>
              <a:rPr lang="en-US" altLang="ja-JP" dirty="0" err="1" smtClean="0">
                <a:latin typeface="Times New Roman"/>
                <a:cs typeface="Times New Roman"/>
              </a:rPr>
              <a:t>s</a:t>
            </a:r>
            <a:r>
              <a:rPr lang="ja-JP" altLang="en-US" dirty="0" smtClean="0"/>
              <a:t>による</a:t>
            </a:r>
            <a:r>
              <a:rPr lang="en-US" altLang="ja-JP" i="1" dirty="0" smtClean="0">
                <a:latin typeface="Times New Roman"/>
                <a:cs typeface="Times New Roman"/>
              </a:rPr>
              <a:t>L</a:t>
            </a:r>
            <a:r>
              <a:rPr lang="en-US" altLang="ja-JP" dirty="0" smtClean="0">
                <a:latin typeface="Times New Roman"/>
                <a:cs typeface="Times New Roman"/>
              </a:rPr>
              <a:t>-</a:t>
            </a:r>
            <a:r>
              <a:rPr lang="ja-JP" altLang="en-US" dirty="0" smtClean="0"/>
              <a:t>への混入が悪化</a:t>
            </a:r>
            <a:endParaRPr lang="en-US" altLang="ja-JP" dirty="0" smtClean="0"/>
          </a:p>
          <a:p>
            <a:pPr marL="227013" indent="-227013"/>
            <a:r>
              <a:rPr lang="ja-JP" altLang="en-US" dirty="0" smtClean="0"/>
              <a:t>これは</a:t>
            </a:r>
            <a:r>
              <a:rPr lang="en-US" altLang="ja-JP" i="1" dirty="0" smtClean="0">
                <a:latin typeface="Times New Roman"/>
                <a:cs typeface="Times New Roman"/>
              </a:rPr>
              <a:t>L</a:t>
            </a:r>
            <a:r>
              <a:rPr lang="en-US" altLang="ja-JP" dirty="0" smtClean="0">
                <a:latin typeface="Times New Roman"/>
                <a:cs typeface="Times New Roman"/>
              </a:rPr>
              <a:t>-</a:t>
            </a:r>
            <a:r>
              <a:rPr lang="ja-JP" altLang="en-US" dirty="0" smtClean="0"/>
              <a:t>への</a:t>
            </a:r>
            <a:r>
              <a:rPr lang="en-US" altLang="ja-JP" i="1" dirty="0" smtClean="0">
                <a:latin typeface="Times New Roman"/>
                <a:cs typeface="Times New Roman"/>
              </a:rPr>
              <a:t>L</a:t>
            </a:r>
            <a:r>
              <a:rPr lang="en-US" altLang="ja-JP" dirty="0" smtClean="0">
                <a:latin typeface="Times New Roman"/>
                <a:cs typeface="Times New Roman"/>
              </a:rPr>
              <a:t>+</a:t>
            </a:r>
            <a:r>
              <a:rPr lang="ja-JP" altLang="en-US" dirty="0" smtClean="0"/>
              <a:t>の直接の混入比が悪化したことにより、</a:t>
            </a:r>
            <a:r>
              <a:rPr lang="en-US" altLang="ja-JP" i="1" dirty="0" err="1" smtClean="0">
                <a:latin typeface="Times New Roman"/>
                <a:cs typeface="Times New Roman"/>
              </a:rPr>
              <a:t>l</a:t>
            </a:r>
            <a:r>
              <a:rPr lang="en-US" altLang="ja-JP" dirty="0" smtClean="0">
                <a:latin typeface="Times New Roman"/>
                <a:cs typeface="Times New Roman"/>
              </a:rPr>
              <a:t>+</a:t>
            </a:r>
            <a:r>
              <a:rPr lang="ja-JP" altLang="en-US" dirty="0" smtClean="0"/>
              <a:t>と</a:t>
            </a:r>
            <a:r>
              <a:rPr lang="en-US" altLang="ja-JP" i="1" dirty="0" err="1" smtClean="0">
                <a:latin typeface="Times New Roman"/>
                <a:cs typeface="Times New Roman"/>
              </a:rPr>
              <a:t>l</a:t>
            </a:r>
            <a:r>
              <a:rPr lang="en-US" altLang="ja-JP" dirty="0" err="1" smtClean="0">
                <a:latin typeface="Times New Roman"/>
                <a:cs typeface="Times New Roman"/>
              </a:rPr>
              <a:t>s</a:t>
            </a:r>
            <a:r>
              <a:rPr lang="en-US" altLang="ja-JP" dirty="0" smtClean="0">
                <a:latin typeface="Times New Roman"/>
                <a:cs typeface="Times New Roman"/>
              </a:rPr>
              <a:t> </a:t>
            </a:r>
            <a:r>
              <a:rPr lang="en-US" altLang="ja-JP" dirty="0" smtClean="0"/>
              <a:t>-&gt; </a:t>
            </a:r>
            <a:r>
              <a:rPr lang="en-US" altLang="ja-JP" i="1" dirty="0" smtClean="0">
                <a:latin typeface="Times New Roman"/>
                <a:cs typeface="Times New Roman"/>
              </a:rPr>
              <a:t>L</a:t>
            </a:r>
            <a:r>
              <a:rPr lang="en-US" altLang="ja-JP" dirty="0" smtClean="0">
                <a:latin typeface="Times New Roman"/>
                <a:cs typeface="Times New Roman"/>
              </a:rPr>
              <a:t>+ </a:t>
            </a:r>
            <a:r>
              <a:rPr lang="en-US" altLang="ja-JP" dirty="0" smtClean="0"/>
              <a:t>-&gt; </a:t>
            </a:r>
            <a:r>
              <a:rPr lang="en-US" altLang="ja-JP" i="1" dirty="0" smtClean="0">
                <a:latin typeface="Times New Roman"/>
                <a:cs typeface="Times New Roman"/>
              </a:rPr>
              <a:t>L</a:t>
            </a:r>
            <a:r>
              <a:rPr lang="en-US" altLang="ja-JP" dirty="0" smtClean="0">
                <a:latin typeface="Times New Roman"/>
                <a:cs typeface="Times New Roman"/>
              </a:rPr>
              <a:t>-</a:t>
            </a:r>
            <a:r>
              <a:rPr lang="ja-JP" altLang="en-US" dirty="0" smtClean="0"/>
              <a:t>という混入経路となった</a:t>
            </a:r>
            <a:endParaRPr lang="en-US" altLang="ja-JP" dirty="0" smtClean="0"/>
          </a:p>
          <a:p>
            <a:pPr marL="227013" indent="-227013"/>
            <a:r>
              <a:rPr lang="en-US" altLang="ja-JP" dirty="0" smtClean="0"/>
              <a:t>Feed forward</a:t>
            </a:r>
            <a:r>
              <a:rPr lang="ja-JP" altLang="en-US" dirty="0" smtClean="0"/>
              <a:t>を入れても全くだめ</a:t>
            </a:r>
            <a:endParaRPr lang="en-US" altLang="ja-JP" dirty="0" smtClean="0"/>
          </a:p>
          <a:p>
            <a:pPr marL="227013" indent="-227013"/>
            <a:r>
              <a:rPr lang="ja-JP" altLang="en-US" dirty="0" smtClean="0"/>
              <a:t>非対称性も考えるとやはり</a:t>
            </a:r>
            <a:r>
              <a:rPr lang="en-US" altLang="ja-JP" dirty="0" smtClean="0"/>
              <a:t>single demodulation (SDM)</a:t>
            </a:r>
            <a:r>
              <a:rPr lang="ja-JP" altLang="en-US" dirty="0" smtClean="0"/>
              <a:t>の方がいいかも</a:t>
            </a:r>
            <a:endParaRPr lang="en-US" altLang="ja-JP" dirty="0" smtClean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1202" y="6356354"/>
            <a:ext cx="49529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75000"/>
                  </a:schemeClr>
                </a:solidFill>
                <a:latin typeface="Helvetica"/>
                <a:cs typeface="Helvetica"/>
              </a:defRPr>
            </a:lvl1pPr>
          </a:lstStyle>
          <a:p>
            <a:r>
              <a:rPr lang="en-US" altLang="ja-JP" smtClean="0"/>
              <a:t>2009/7/15 LCGT干渉計帯域幅特別作業部会  宮川　治</a:t>
            </a:r>
            <a:endParaRPr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FE49F0B-4D2F-CF4B-9814-A6B66AADCA3D}" type="slidenum">
              <a:rPr lang="ja-JP" altLang="en-US" smtClean="0"/>
              <a:pPr/>
              <a:t>6</a:t>
            </a:fld>
            <a:endParaRPr lang="ja-JP" altLang="en-US" dirty="0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044912"/>
            <a:ext cx="4529047" cy="364894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524000" y="4693860"/>
            <a:ext cx="6781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Osaka−等幅"/>
                <a:ea typeface="Osaka−等幅"/>
                <a:cs typeface="Osaka−等幅"/>
              </a:rPr>
              <a:t> Normalized Optical gain at 0.100000 Hz</a:t>
            </a:r>
          </a:p>
          <a:p>
            <a:r>
              <a:rPr lang="ja-JP" altLang="en-US" sz="1400" dirty="0" smtClean="0">
                <a:latin typeface="Osaka−等幅"/>
                <a:ea typeface="Osaka−等幅"/>
                <a:cs typeface="Osaka−等幅"/>
              </a:rPr>
              <a:t>--------------------------------------------------------------------</a:t>
            </a:r>
          </a:p>
          <a:p>
            <a:r>
              <a:rPr lang="ja-JP" altLang="en-US" sz="1400" dirty="0" smtClean="0">
                <a:latin typeface="Osaka−等幅"/>
                <a:ea typeface="Osaka−等幅"/>
                <a:cs typeface="Osaka−等幅"/>
              </a:rPr>
              <a:t>	</a:t>
            </a:r>
            <a:r>
              <a:rPr lang="en-US" altLang="ja-JP" sz="1400" dirty="0" smtClean="0">
                <a:latin typeface="Osaka−等幅"/>
                <a:ea typeface="Osaka−等幅"/>
                <a:cs typeface="Osaka−等幅"/>
              </a:rPr>
              <a:t>	</a:t>
            </a:r>
            <a:r>
              <a:rPr lang="ja-JP" altLang="en-US" sz="1400" dirty="0" smtClean="0">
                <a:latin typeface="Osaka−等幅"/>
                <a:ea typeface="Osaka−等幅"/>
                <a:cs typeface="Osaka−等幅"/>
              </a:rPr>
              <a:t>dem</a:t>
            </a:r>
            <a:r>
              <a:rPr lang="ja-JP" altLang="en-US" sz="1400" dirty="0" smtClean="0">
                <a:latin typeface="Osaka−等幅"/>
                <a:ea typeface="Osaka−等幅"/>
                <a:cs typeface="Osaka−等幅"/>
              </a:rPr>
              <a:t>.ph	L+       	L-       	l+       	l-       	ls       </a:t>
            </a:r>
          </a:p>
          <a:p>
            <a:r>
              <a:rPr lang="ja-JP" altLang="en-US" sz="1400" dirty="0" smtClean="0">
                <a:latin typeface="Osaka−等幅"/>
                <a:ea typeface="Osaka−等幅"/>
                <a:cs typeface="Osaka−等幅"/>
              </a:rPr>
              <a:t>REFL I1	162</a:t>
            </a:r>
            <a:r>
              <a:rPr lang="ja-JP" altLang="en-US" sz="1400" dirty="0" smtClean="0">
                <a:latin typeface="Osaka−等幅"/>
                <a:ea typeface="Osaka−等幅"/>
                <a:cs typeface="Osaka−等幅"/>
              </a:rPr>
              <a:t>	</a:t>
            </a:r>
            <a:r>
              <a:rPr lang="en-US" altLang="ja-JP" sz="1400" dirty="0" smtClean="0">
                <a:latin typeface="Osaka−等幅"/>
                <a:ea typeface="Osaka−等幅"/>
                <a:cs typeface="Osaka−等幅"/>
              </a:rPr>
              <a:t>	</a:t>
            </a:r>
            <a:r>
              <a:rPr lang="ja-JP" altLang="en-US" sz="1400" dirty="0" smtClean="0">
                <a:latin typeface="Osaka−等幅"/>
                <a:ea typeface="Osaka−等幅"/>
                <a:cs typeface="Osaka−等幅"/>
              </a:rPr>
              <a:t>1</a:t>
            </a:r>
            <a:r>
              <a:rPr lang="ja-JP" altLang="en-US" sz="1400" dirty="0" smtClean="0">
                <a:latin typeface="Osaka−等幅"/>
                <a:ea typeface="Osaka−等幅"/>
                <a:cs typeface="Osaka−等幅"/>
              </a:rPr>
              <a:t>.00e+00	-1.03e-02	</a:t>
            </a:r>
            <a:r>
              <a:rPr lang="ja-JP" altLang="en-US" sz="1400" dirty="0" smtClean="0">
                <a:solidFill>
                  <a:srgbClr val="FF6600"/>
                </a:solidFill>
                <a:latin typeface="Osaka−等幅"/>
                <a:ea typeface="Osaka−等幅"/>
                <a:cs typeface="Osaka−等幅"/>
              </a:rPr>
              <a:t>1.92e-03</a:t>
            </a:r>
            <a:r>
              <a:rPr lang="ja-JP" altLang="en-US" sz="1400" dirty="0" smtClean="0">
                <a:latin typeface="Osaka−等幅"/>
                <a:ea typeface="Osaka−等幅"/>
                <a:cs typeface="Osaka−等幅"/>
              </a:rPr>
              <a:t>	1.92e-05	</a:t>
            </a:r>
            <a:r>
              <a:rPr lang="ja-JP" altLang="en-US" sz="1400" dirty="0" smtClean="0">
                <a:solidFill>
                  <a:srgbClr val="FF6600"/>
                </a:solidFill>
                <a:latin typeface="Osaka−等幅"/>
                <a:ea typeface="Osaka−等幅"/>
                <a:cs typeface="Osaka−等幅"/>
              </a:rPr>
              <a:t>1.03e-03</a:t>
            </a:r>
          </a:p>
          <a:p>
            <a:r>
              <a:rPr lang="ja-JP" altLang="en-US" sz="1400" dirty="0" smtClean="0">
                <a:latin typeface="Osaka−等幅"/>
                <a:ea typeface="Osaka−等幅"/>
                <a:cs typeface="Osaka−等幅"/>
              </a:rPr>
              <a:t>OMC Q1	-96</a:t>
            </a:r>
            <a:r>
              <a:rPr lang="ja-JP" altLang="en-US" sz="1400" dirty="0" smtClean="0">
                <a:latin typeface="Osaka−等幅"/>
                <a:ea typeface="Osaka−等幅"/>
                <a:cs typeface="Osaka−等幅"/>
              </a:rPr>
              <a:t>	</a:t>
            </a:r>
            <a:r>
              <a:rPr lang="en-US" altLang="ja-JP" sz="1400" dirty="0" smtClean="0">
                <a:latin typeface="Osaka−等幅"/>
                <a:ea typeface="Osaka−等幅"/>
                <a:cs typeface="Osaka−等幅"/>
              </a:rPr>
              <a:t>	</a:t>
            </a:r>
            <a:r>
              <a:rPr lang="ja-JP" altLang="en-US" sz="1400" dirty="0" smtClean="0">
                <a:solidFill>
                  <a:srgbClr val="FF0000"/>
                </a:solidFill>
                <a:latin typeface="Osaka−等幅"/>
                <a:ea typeface="Osaka−等幅"/>
                <a:cs typeface="Osaka−等幅"/>
              </a:rPr>
              <a:t>-</a:t>
            </a:r>
            <a:r>
              <a:rPr lang="ja-JP" altLang="en-US" sz="1400" dirty="0" smtClean="0">
                <a:solidFill>
                  <a:srgbClr val="FF0000"/>
                </a:solidFill>
                <a:latin typeface="Osaka−等幅"/>
                <a:ea typeface="Osaka−等幅"/>
                <a:cs typeface="Osaka−等幅"/>
              </a:rPr>
              <a:t>2.43e-02</a:t>
            </a:r>
            <a:r>
              <a:rPr lang="ja-JP" altLang="en-US" sz="1400" dirty="0" smtClean="0">
                <a:latin typeface="Osaka−等幅"/>
                <a:ea typeface="Osaka−等幅"/>
                <a:cs typeface="Osaka−等幅"/>
              </a:rPr>
              <a:t>	1.00e+00	1.13e-05	1.01e-03	1.37e-05</a:t>
            </a:r>
          </a:p>
          <a:p>
            <a:r>
              <a:rPr lang="ja-JP" altLang="en-US" sz="1400" dirty="0" smtClean="0">
                <a:latin typeface="Osaka−等幅"/>
                <a:ea typeface="Osaka−等幅"/>
                <a:cs typeface="Osaka−等幅"/>
              </a:rPr>
              <a:t>REFL DDM	-46, -81	9.92e-04	3.65e-05	1.00e+00	1.08e-02	6.47e-01</a:t>
            </a:r>
          </a:p>
          <a:p>
            <a:r>
              <a:rPr lang="ja-JP" altLang="en-US" sz="1400" dirty="0" smtClean="0">
                <a:latin typeface="Osaka−等幅"/>
                <a:ea typeface="Osaka−等幅"/>
                <a:cs typeface="Osaka−等幅"/>
              </a:rPr>
              <a:t>OMCRb DDM	-98, 70	-1.16e-04	6.20e-03	-1.73e-03	1.00e+00	1.97e-03</a:t>
            </a:r>
          </a:p>
          <a:p>
            <a:r>
              <a:rPr lang="ja-JP" altLang="en-US" sz="1400" dirty="0" smtClean="0">
                <a:latin typeface="Osaka−等幅"/>
                <a:ea typeface="Osaka−等幅"/>
                <a:cs typeface="Osaka−等幅"/>
              </a:rPr>
              <a:t>POM DDM	-130, 171	8.34e-03	-6.57e-05	-9.94e-01	1.63e-02	1.00e+00</a:t>
            </a:r>
            <a:endParaRPr kumimoji="1" lang="ja-JP" altLang="en-US" sz="1400" dirty="0">
              <a:latin typeface="Osaka−等幅"/>
              <a:ea typeface="Osaka−等幅"/>
              <a:cs typeface="Osaka−等幅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2" y="152401"/>
            <a:ext cx="6857998" cy="685800"/>
          </a:xfrm>
        </p:spPr>
        <p:txBody>
          <a:bodyPr>
            <a:noAutofit/>
          </a:bodyPr>
          <a:lstStyle/>
          <a:p>
            <a:r>
              <a:rPr lang="en-US" altLang="ja-JP" sz="2400" dirty="0" smtClean="0"/>
              <a:t>Single demodulation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endParaRPr lang="ja-JP" alt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0"/>
            <a:ext cx="8229600" cy="1784350"/>
          </a:xfrm>
        </p:spPr>
        <p:txBody>
          <a:bodyPr>
            <a:normAutofit fontScale="47500" lnSpcReduction="20000"/>
          </a:bodyPr>
          <a:lstStyle/>
          <a:p>
            <a:r>
              <a:rPr lang="ja-JP" altLang="en-US" dirty="0" smtClean="0">
                <a:latin typeface="Times New Roman"/>
                <a:cs typeface="Times New Roman"/>
              </a:rPr>
              <a:t>前ページと同様の非対称性有りで、</a:t>
            </a:r>
            <a:r>
              <a:rPr lang="en-US" altLang="ja-JP" dirty="0" smtClean="0">
                <a:latin typeface="Times New Roman"/>
                <a:cs typeface="Times New Roman"/>
              </a:rPr>
              <a:t>single demodulation</a:t>
            </a:r>
            <a:r>
              <a:rPr lang="ja-JP" altLang="en-US" dirty="0" smtClean="0">
                <a:latin typeface="Times New Roman"/>
                <a:cs typeface="Times New Roman"/>
              </a:rPr>
              <a:t>を考えてみた</a:t>
            </a:r>
            <a:endParaRPr lang="en-US" altLang="ja-JP" dirty="0" smtClean="0">
              <a:latin typeface="Times New Roman"/>
              <a:cs typeface="Times New Roman"/>
            </a:endParaRPr>
          </a:p>
          <a:p>
            <a:r>
              <a:rPr lang="en-US" altLang="ja-JP" i="1" dirty="0" err="1" smtClean="0">
                <a:latin typeface="Times New Roman"/>
                <a:cs typeface="Times New Roman"/>
              </a:rPr>
              <a:t>l</a:t>
            </a:r>
            <a:r>
              <a:rPr lang="en-US" altLang="ja-JP" dirty="0" smtClean="0">
                <a:latin typeface="Times New Roman"/>
                <a:cs typeface="Times New Roman"/>
              </a:rPr>
              <a:t>+, </a:t>
            </a:r>
            <a:r>
              <a:rPr lang="en-US" altLang="ja-JP" i="1" dirty="0" err="1" smtClean="0">
                <a:latin typeface="Times New Roman"/>
                <a:cs typeface="Times New Roman"/>
              </a:rPr>
              <a:t>l</a:t>
            </a:r>
            <a:r>
              <a:rPr lang="en-US" altLang="ja-JP" dirty="0" smtClean="0">
                <a:latin typeface="Times New Roman"/>
                <a:cs typeface="Times New Roman"/>
              </a:rPr>
              <a:t>-, </a:t>
            </a:r>
            <a:r>
              <a:rPr lang="en-US" altLang="ja-JP" i="1" dirty="0" err="1" smtClean="0">
                <a:latin typeface="Times New Roman"/>
                <a:cs typeface="Times New Roman"/>
              </a:rPr>
              <a:t>l</a:t>
            </a:r>
            <a:r>
              <a:rPr lang="en-US" altLang="ja-JP" dirty="0" err="1" smtClean="0">
                <a:latin typeface="Times New Roman"/>
                <a:cs typeface="Times New Roman"/>
              </a:rPr>
              <a:t>s</a:t>
            </a:r>
            <a:r>
              <a:rPr lang="ja-JP" altLang="en-US" dirty="0" smtClean="0">
                <a:latin typeface="Times New Roman"/>
                <a:cs typeface="Times New Roman"/>
              </a:rPr>
              <a:t>を</a:t>
            </a:r>
            <a:r>
              <a:rPr lang="en-US" altLang="ja-JP" dirty="0" smtClean="0">
                <a:latin typeface="Times New Roman"/>
                <a:cs typeface="Times New Roman"/>
              </a:rPr>
              <a:t>REFL DDM, REFL 1Q, POM 1I</a:t>
            </a:r>
            <a:r>
              <a:rPr lang="ja-JP" altLang="en-US" dirty="0" smtClean="0">
                <a:latin typeface="Times New Roman"/>
                <a:cs typeface="Times New Roman"/>
              </a:rPr>
              <a:t>からとる</a:t>
            </a:r>
            <a:endParaRPr lang="en-US" altLang="ja-JP" dirty="0" smtClean="0">
              <a:latin typeface="Times New Roman"/>
              <a:cs typeface="Times New Roman"/>
            </a:endParaRPr>
          </a:p>
          <a:p>
            <a:r>
              <a:rPr lang="en-US" altLang="ja-JP" i="1" dirty="0" smtClean="0">
                <a:latin typeface="Times New Roman"/>
                <a:cs typeface="Times New Roman"/>
              </a:rPr>
              <a:t>f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2</a:t>
            </a:r>
            <a:r>
              <a:rPr lang="ja-JP" altLang="en-US" dirty="0" smtClean="0">
                <a:latin typeface="Times New Roman"/>
                <a:cs typeface="Times New Roman"/>
              </a:rPr>
              <a:t>が</a:t>
            </a:r>
            <a:r>
              <a:rPr lang="en-US" altLang="ja-JP" dirty="0" smtClean="0">
                <a:latin typeface="Times New Roman"/>
                <a:cs typeface="Times New Roman"/>
              </a:rPr>
              <a:t>AM</a:t>
            </a:r>
            <a:r>
              <a:rPr lang="ja-JP" altLang="en-US" dirty="0" smtClean="0">
                <a:latin typeface="Times New Roman"/>
                <a:cs typeface="Times New Roman"/>
              </a:rPr>
              <a:t>のため</a:t>
            </a:r>
            <a:r>
              <a:rPr lang="en-US" altLang="ja-JP" dirty="0" smtClean="0">
                <a:latin typeface="Times New Roman"/>
                <a:cs typeface="Times New Roman"/>
              </a:rPr>
              <a:t>single demodulation</a:t>
            </a:r>
            <a:r>
              <a:rPr lang="ja-JP" altLang="en-US" dirty="0" smtClean="0">
                <a:latin typeface="Times New Roman"/>
                <a:cs typeface="Times New Roman"/>
              </a:rPr>
              <a:t>で使用できず、ポートが不足、そのため</a:t>
            </a:r>
            <a:r>
              <a:rPr lang="en-US" altLang="ja-JP" dirty="0" smtClean="0">
                <a:latin typeface="Times New Roman"/>
                <a:cs typeface="Times New Roman"/>
              </a:rPr>
              <a:t>REFL DDM</a:t>
            </a:r>
            <a:r>
              <a:rPr lang="ja-JP" altLang="en-US" dirty="0" smtClean="0">
                <a:latin typeface="Times New Roman"/>
                <a:cs typeface="Times New Roman"/>
              </a:rPr>
              <a:t>を残した</a:t>
            </a:r>
            <a:endParaRPr lang="en-US" altLang="ja-JP" dirty="0" smtClean="0">
              <a:latin typeface="Times New Roman"/>
              <a:cs typeface="Times New Roman"/>
            </a:endParaRPr>
          </a:p>
          <a:p>
            <a:r>
              <a:rPr lang="ja-JP" altLang="en-US" dirty="0" smtClean="0">
                <a:latin typeface="Times New Roman"/>
                <a:cs typeface="Times New Roman"/>
              </a:rPr>
              <a:t>かなり厳しいので</a:t>
            </a:r>
            <a:r>
              <a:rPr lang="en-US" altLang="ja-JP" i="1" dirty="0" err="1" smtClean="0">
                <a:latin typeface="Times New Roman"/>
                <a:cs typeface="Times New Roman"/>
              </a:rPr>
              <a:t>l</a:t>
            </a:r>
            <a:r>
              <a:rPr lang="en-US" altLang="ja-JP" dirty="0" smtClean="0">
                <a:latin typeface="Times New Roman"/>
                <a:cs typeface="Times New Roman"/>
              </a:rPr>
              <a:t>-</a:t>
            </a:r>
            <a:r>
              <a:rPr lang="ja-JP" altLang="en-US" dirty="0" smtClean="0">
                <a:latin typeface="Times New Roman"/>
                <a:cs typeface="Times New Roman"/>
              </a:rPr>
              <a:t>ループの制御帯域幅を</a:t>
            </a:r>
            <a:r>
              <a:rPr lang="en-US" altLang="ja-JP" dirty="0" smtClean="0">
                <a:latin typeface="Times New Roman"/>
                <a:cs typeface="Times New Roman"/>
              </a:rPr>
              <a:t>50Hz</a:t>
            </a:r>
            <a:r>
              <a:rPr lang="ja-JP" altLang="en-US" dirty="0" smtClean="0">
                <a:latin typeface="Times New Roman"/>
                <a:cs typeface="Times New Roman"/>
              </a:rPr>
              <a:t>から</a:t>
            </a:r>
            <a:r>
              <a:rPr lang="en-US" altLang="ja-JP" dirty="0" smtClean="0">
                <a:latin typeface="Times New Roman"/>
                <a:cs typeface="Times New Roman"/>
              </a:rPr>
              <a:t>20Hz</a:t>
            </a:r>
            <a:r>
              <a:rPr lang="ja-JP" altLang="en-US" dirty="0" smtClean="0">
                <a:latin typeface="Times New Roman"/>
                <a:cs typeface="Times New Roman"/>
              </a:rPr>
              <a:t>とした</a:t>
            </a:r>
            <a:endParaRPr lang="en-US" altLang="ja-JP" dirty="0" smtClean="0">
              <a:latin typeface="Times New Roman"/>
              <a:cs typeface="Times New Roman"/>
            </a:endParaRPr>
          </a:p>
          <a:p>
            <a:r>
              <a:rPr lang="en-US" altLang="ja-JP" dirty="0" smtClean="0"/>
              <a:t>Feed forward</a:t>
            </a:r>
            <a:r>
              <a:rPr lang="ja-JP" altLang="en-US" dirty="0" smtClean="0"/>
              <a:t>無しでは厳しい</a:t>
            </a:r>
            <a:endParaRPr lang="en-US" altLang="ja-JP" dirty="0" smtClean="0"/>
          </a:p>
          <a:p>
            <a:r>
              <a:rPr lang="en-US" altLang="ja-JP" dirty="0" smtClean="0"/>
              <a:t>Feed forward</a:t>
            </a:r>
            <a:r>
              <a:rPr lang="ja-JP" altLang="en-US" dirty="0" smtClean="0"/>
              <a:t>有りでなんとか</a:t>
            </a:r>
            <a:r>
              <a:rPr lang="en-US" altLang="ja-JP" dirty="0" smtClean="0"/>
              <a:t>OK</a:t>
            </a:r>
          </a:p>
          <a:p>
            <a:r>
              <a:rPr lang="ja-JP" altLang="en-US" dirty="0" smtClean="0"/>
              <a:t>ロックは</a:t>
            </a:r>
            <a:r>
              <a:rPr lang="en-US" altLang="ja-JP" dirty="0" smtClean="0"/>
              <a:t>DDM</a:t>
            </a:r>
            <a:r>
              <a:rPr lang="ja-JP" altLang="en-US" dirty="0" smtClean="0"/>
              <a:t>、感度出しは</a:t>
            </a:r>
            <a:r>
              <a:rPr lang="en-US" altLang="ja-JP" dirty="0" smtClean="0"/>
              <a:t>SDM</a:t>
            </a:r>
            <a:r>
              <a:rPr lang="ja-JP" altLang="en-US" dirty="0" smtClean="0"/>
              <a:t>という棲み分けもできる</a:t>
            </a:r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1202" y="6356354"/>
            <a:ext cx="49529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75000"/>
                  </a:schemeClr>
                </a:solidFill>
                <a:latin typeface="Helvetica"/>
                <a:cs typeface="Helvetica"/>
              </a:defRPr>
            </a:lvl1pPr>
          </a:lstStyle>
          <a:p>
            <a:r>
              <a:rPr lang="en-US" altLang="ja-JP" smtClean="0"/>
              <a:t>2009/7/15 LCGT干渉計帯域幅特別作業部会  宮川　治</a:t>
            </a:r>
            <a:endParaRPr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FE49F0B-4D2F-CF4B-9814-A6B66AADCA3D}" type="slidenum">
              <a:rPr lang="ja-JP" altLang="en-US" smtClean="0"/>
              <a:pPr/>
              <a:t>7</a:t>
            </a:fld>
            <a:endParaRPr lang="ja-JP" altLang="en-US" dirty="0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178" y="1066800"/>
            <a:ext cx="4349822" cy="3509299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1093819"/>
            <a:ext cx="4327671" cy="34781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まとめ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ja-JP" altLang="en-US" dirty="0" smtClean="0"/>
              <a:t>より現実的なパラメータで</a:t>
            </a:r>
            <a:r>
              <a:rPr lang="en-US" altLang="ja-JP" dirty="0" smtClean="0"/>
              <a:t>LCGT</a:t>
            </a:r>
            <a:r>
              <a:rPr lang="ja-JP" altLang="en-US" dirty="0" smtClean="0"/>
              <a:t>の</a:t>
            </a:r>
            <a:r>
              <a:rPr lang="en-US" altLang="ja-JP" dirty="0" smtClean="0"/>
              <a:t>2005</a:t>
            </a:r>
            <a:r>
              <a:rPr lang="ja-JP" altLang="en-US" dirty="0" smtClean="0"/>
              <a:t>年のモデルを検討</a:t>
            </a:r>
            <a:endParaRPr lang="en-US" altLang="ja-JP" dirty="0" smtClean="0"/>
          </a:p>
          <a:p>
            <a:r>
              <a:rPr lang="en-US" altLang="ja-JP" dirty="0" smtClean="0"/>
              <a:t>M-Z</a:t>
            </a:r>
            <a:r>
              <a:rPr lang="ja-JP" altLang="en-US" dirty="0" smtClean="0"/>
              <a:t>による</a:t>
            </a:r>
            <a:r>
              <a:rPr lang="en-US" altLang="ja-JP" dirty="0" smtClean="0"/>
              <a:t>carrier</a:t>
            </a:r>
            <a:r>
              <a:rPr lang="ja-JP" altLang="en-US" dirty="0" smtClean="0"/>
              <a:t>の大幅な減少に注意</a:t>
            </a:r>
            <a:endParaRPr lang="en-US" altLang="ja-JP" dirty="0" smtClean="0"/>
          </a:p>
          <a:p>
            <a:r>
              <a:rPr lang="ja-JP" altLang="en-US" dirty="0" smtClean="0"/>
              <a:t>鏡の</a:t>
            </a:r>
            <a:r>
              <a:rPr lang="en-US" altLang="ja-JP" dirty="0" smtClean="0"/>
              <a:t>HR</a:t>
            </a:r>
            <a:r>
              <a:rPr lang="ja-JP" altLang="en-US" dirty="0" smtClean="0"/>
              <a:t>面のロスに感度が大きく依存</a:t>
            </a:r>
            <a:endParaRPr lang="en-US" altLang="ja-JP" dirty="0" smtClean="0"/>
          </a:p>
          <a:p>
            <a:r>
              <a:rPr lang="en-US" altLang="ja-JP" dirty="0" smtClean="0"/>
              <a:t>DDM</a:t>
            </a:r>
            <a:r>
              <a:rPr lang="ja-JP" altLang="en-US" dirty="0" smtClean="0"/>
              <a:t>は</a:t>
            </a:r>
            <a:r>
              <a:rPr lang="en-US" altLang="ja-JP" dirty="0" smtClean="0"/>
              <a:t>Optical gain</a:t>
            </a:r>
            <a:r>
              <a:rPr lang="ja-JP" altLang="en-US" dirty="0" smtClean="0"/>
              <a:t>が小さいため</a:t>
            </a:r>
            <a:r>
              <a:rPr lang="en-US" altLang="ja-JP" dirty="0" err="1" smtClean="0"/>
              <a:t>Shotnoise</a:t>
            </a:r>
            <a:r>
              <a:rPr lang="en-US" altLang="ja-JP" dirty="0" smtClean="0"/>
              <a:t> limited sensitivity</a:t>
            </a:r>
            <a:r>
              <a:rPr lang="ja-JP" altLang="en-US" dirty="0" smtClean="0"/>
              <a:t>が悪い</a:t>
            </a:r>
            <a:endParaRPr lang="en-US" altLang="ja-JP" dirty="0" smtClean="0"/>
          </a:p>
          <a:p>
            <a:r>
              <a:rPr lang="ja-JP" altLang="en-US" dirty="0" smtClean="0"/>
              <a:t>そのため</a:t>
            </a:r>
            <a:r>
              <a:rPr lang="en-US" altLang="ja-JP" i="1" dirty="0" smtClean="0">
                <a:latin typeface="Times New Roman"/>
                <a:cs typeface="Times New Roman"/>
              </a:rPr>
              <a:t>L</a:t>
            </a:r>
            <a:r>
              <a:rPr lang="en-US" altLang="ja-JP" dirty="0" smtClean="0">
                <a:latin typeface="Times New Roman"/>
                <a:cs typeface="Times New Roman"/>
              </a:rPr>
              <a:t>-</a:t>
            </a:r>
            <a:r>
              <a:rPr lang="ja-JP" altLang="en-US" dirty="0" smtClean="0"/>
              <a:t>に混入するノイズが大きくなる</a:t>
            </a:r>
            <a:endParaRPr lang="en-US" altLang="ja-JP" dirty="0" smtClean="0"/>
          </a:p>
          <a:p>
            <a:r>
              <a:rPr lang="ja-JP" altLang="en-US" dirty="0" smtClean="0"/>
              <a:t>干渉計の非対称性を考慮すると更にその傾向は顕著になる</a:t>
            </a:r>
            <a:endParaRPr lang="en-US" altLang="ja-JP" dirty="0" smtClean="0"/>
          </a:p>
          <a:p>
            <a:r>
              <a:rPr lang="en-US" altLang="ja-JP" dirty="0" smtClean="0"/>
              <a:t>DDM</a:t>
            </a:r>
            <a:r>
              <a:rPr lang="ja-JP" altLang="en-US" dirty="0" smtClean="0"/>
              <a:t>はロックに使い、感度は</a:t>
            </a:r>
            <a:r>
              <a:rPr lang="en-US" altLang="ja-JP" dirty="0" smtClean="0"/>
              <a:t>SDM</a:t>
            </a:r>
            <a:r>
              <a:rPr lang="ja-JP" altLang="en-US" dirty="0" smtClean="0"/>
              <a:t>で出す方が現実的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次の方針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麻生君がパラメータを出してきたので計算してみる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3</a:t>
            </a:r>
            <a:r>
              <a:rPr lang="ja-JP" altLang="en-US" dirty="0" smtClean="0"/>
              <a:t>変調をどうやっていれるか</a:t>
            </a:r>
            <a:r>
              <a:rPr lang="en-US" altLang="ja-JP" dirty="0" smtClean="0"/>
              <a:t>?</a:t>
            </a:r>
            <a:endParaRPr lang="en-US" altLang="ja-JP" dirty="0" smtClean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1202" y="6356354"/>
            <a:ext cx="49529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75000"/>
                  </a:schemeClr>
                </a:solidFill>
                <a:latin typeface="Helvetica"/>
                <a:cs typeface="Helvetica"/>
              </a:defRPr>
            </a:lvl1pPr>
          </a:lstStyle>
          <a:p>
            <a:r>
              <a:rPr lang="en-US" altLang="ja-JP" smtClean="0"/>
              <a:t>2009/7/15 LCGT干渉計帯域幅特別作業部会  宮川　治</a:t>
            </a:r>
            <a:endParaRPr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FE49F0B-4D2F-CF4B-9814-A6B66AADCA3D}" type="slidenum">
              <a:rPr lang="ja-JP" altLang="en-US" smtClean="0"/>
              <a:pPr/>
              <a:t>8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29899</TotalTime>
  <Words>1556</Words>
  <Application>Microsoft Macintosh PowerPoint</Application>
  <PresentationFormat>画面に合わせる (4:3)</PresentationFormat>
  <Paragraphs>152</Paragraphs>
  <Slides>8</Slides>
  <Notes>0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Office Theme</vt:lpstr>
      <vt:lpstr>2005年のLCGTデザインの検証</vt:lpstr>
      <vt:lpstr>安東モデル(2005年)での検証  </vt:lpstr>
      <vt:lpstr>Loopnoise計算のために追加したパラメータ等 </vt:lpstr>
      <vt:lpstr>もう少し現実的な感度 </vt:lpstr>
      <vt:lpstr>LoopnoiseとOptical gain </vt:lpstr>
      <vt:lpstr>更に、干渉計に非対称性がある場合 </vt:lpstr>
      <vt:lpstr>Single demodulation </vt:lpstr>
      <vt:lpstr>まとめ </vt:lpstr>
    </vt:vector>
  </TitlesOfParts>
  <Company>LIGO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CLIO task 分担（素案）</dc:title>
  <dc:creator>Osamu</dc:creator>
  <cp:lastModifiedBy>Osamu Miyakawa</cp:lastModifiedBy>
  <cp:revision>227</cp:revision>
  <cp:lastPrinted>2009-05-18T06:48:17Z</cp:lastPrinted>
  <dcterms:created xsi:type="dcterms:W3CDTF">2009-07-15T11:33:58Z</dcterms:created>
  <dcterms:modified xsi:type="dcterms:W3CDTF">2009-07-15T17:52:56Z</dcterms:modified>
</cp:coreProperties>
</file>